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3" r:id="rId4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08" autoAdjust="0"/>
  </p:normalViewPr>
  <p:slideViewPr>
    <p:cSldViewPr snapToGrid="0" snapToObjects="1">
      <p:cViewPr varScale="1">
        <p:scale>
          <a:sx n="77" d="100"/>
          <a:sy n="77" d="100"/>
        </p:scale>
        <p:origin x="13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2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11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12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3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4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5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6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7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8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9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10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285" y="5050155"/>
            <a:ext cx="8463915" cy="817245"/>
          </a:xfrm>
        </p:spPr>
        <p:txBody>
          <a:bodyPr>
            <a:noAutofit/>
          </a:bodyPr>
          <a:lstStyle/>
          <a:p>
            <a:r>
              <a:rPr lang="en-US" sz="3600" dirty="0"/>
              <a:t>Introduction to Algorithm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Algorithm(</a:t>
            </a:r>
            <a:r>
              <a:rPr lang="zh-CN" altLang="en-US" dirty="0"/>
              <a:t>贪心算法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15F11-A48D-4C28-A856-729C9D75941D}" type="slidenum">
              <a:rPr lang="en-US" altLang="en-US"/>
            </a:fld>
            <a:endParaRPr lang="en-US" alt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Traveling salesman</a:t>
            </a:r>
            <a:endParaRPr lang="en-US" alt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9653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400"/>
              <a:t>A salesman must visit every city (starting from city </a:t>
            </a:r>
            <a:r>
              <a:rPr lang="en-US" altLang="en-US" sz="2400" b="1" i="1">
                <a:solidFill>
                  <a:schemeClr val="tx2"/>
                </a:solidFill>
              </a:rPr>
              <a:t>A</a:t>
            </a:r>
            <a:r>
              <a:rPr lang="en-US" altLang="en-US" sz="2400"/>
              <a:t>), and wants to cover the least possible distance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He can revisit a city (and reuse a road) if necessary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He does this by using a greedy algorithm: He goes to the next nearest city from wherever he is</a:t>
            </a:r>
            <a:endParaRPr lang="en-US" altLang="en-US" sz="240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3352800"/>
            <a:ext cx="4724400" cy="320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400"/>
              <a:t>From </a:t>
            </a:r>
            <a:r>
              <a:rPr lang="en-US" altLang="en-US" sz="2400" b="1" i="1">
                <a:solidFill>
                  <a:schemeClr val="tx2"/>
                </a:solidFill>
              </a:rPr>
              <a:t>A</a:t>
            </a:r>
            <a:r>
              <a:rPr lang="en-US" altLang="en-US" sz="2400"/>
              <a:t> he goes to </a:t>
            </a:r>
            <a:r>
              <a:rPr lang="en-US" altLang="en-US" sz="2400" b="1" i="1">
                <a:solidFill>
                  <a:schemeClr val="tx2"/>
                </a:solidFill>
              </a:rPr>
              <a:t>B</a:t>
            </a:r>
            <a:endParaRPr lang="en-US" altLang="en-US" sz="2400" b="1" i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From </a:t>
            </a:r>
            <a:r>
              <a:rPr lang="en-US" altLang="en-US" sz="2400" b="1" i="1">
                <a:solidFill>
                  <a:schemeClr val="tx2"/>
                </a:solidFill>
              </a:rPr>
              <a:t>B</a:t>
            </a:r>
            <a:r>
              <a:rPr lang="en-US" altLang="en-US" sz="2400"/>
              <a:t> he goes to </a:t>
            </a:r>
            <a:r>
              <a:rPr lang="en-US" altLang="en-US" sz="2400" b="1" i="1">
                <a:solidFill>
                  <a:schemeClr val="tx2"/>
                </a:solidFill>
              </a:rPr>
              <a:t>D</a:t>
            </a:r>
            <a:endParaRPr lang="en-US" altLang="en-US" sz="2400" b="1" i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This is </a:t>
            </a:r>
            <a:r>
              <a:rPr lang="en-US" altLang="en-US" sz="2400" i="1"/>
              <a:t>not</a:t>
            </a:r>
            <a:r>
              <a:rPr lang="en-US" altLang="en-US" sz="2400"/>
              <a:t> going to result in a shortest path!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The best result he can get now will be </a:t>
            </a:r>
            <a:r>
              <a:rPr lang="en-US" altLang="en-US" sz="2400" b="1" i="1">
                <a:solidFill>
                  <a:schemeClr val="tx2"/>
                </a:solidFill>
              </a:rPr>
              <a:t>ABDBCE</a:t>
            </a:r>
            <a:r>
              <a:rPr lang="en-US" altLang="en-US" sz="2400"/>
              <a:t>, at a cost of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16</a:t>
            </a:r>
            <a:endParaRPr lang="en-US" altLang="en-US" sz="240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An actual least-cost path from </a:t>
            </a:r>
            <a:r>
              <a:rPr lang="en-US" altLang="en-US" sz="2400" b="1" i="1">
                <a:solidFill>
                  <a:schemeClr val="accent1"/>
                </a:solidFill>
              </a:rPr>
              <a:t>A</a:t>
            </a:r>
            <a:r>
              <a:rPr lang="en-US" altLang="en-US" sz="2400"/>
              <a:t> is </a:t>
            </a:r>
            <a:r>
              <a:rPr lang="en-US" altLang="en-US" sz="2400" b="1" i="1">
                <a:solidFill>
                  <a:schemeClr val="tx2"/>
                </a:solidFill>
              </a:rPr>
              <a:t>ADBCE</a:t>
            </a:r>
            <a:r>
              <a:rPr lang="en-US" altLang="en-US" sz="2400"/>
              <a:t>, at a cost of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endParaRPr lang="en-US" altLang="en-US" sz="240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22561" name="Group 33"/>
          <p:cNvGrpSpPr/>
          <p:nvPr/>
        </p:nvGrpSpPr>
        <p:grpSpPr bwMode="auto">
          <a:xfrm>
            <a:off x="687388" y="3765550"/>
            <a:ext cx="2890837" cy="2862263"/>
            <a:chOff x="433" y="2372"/>
            <a:chExt cx="1821" cy="1803"/>
          </a:xfrm>
        </p:grpSpPr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1393" y="3812"/>
              <a:ext cx="27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32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en-US" sz="3200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2560" name="Group 32"/>
            <p:cNvGrpSpPr/>
            <p:nvPr/>
          </p:nvGrpSpPr>
          <p:grpSpPr bwMode="auto">
            <a:xfrm>
              <a:off x="433" y="2372"/>
              <a:ext cx="1821" cy="1563"/>
              <a:chOff x="433" y="2372"/>
              <a:chExt cx="1821" cy="1563"/>
            </a:xfrm>
          </p:grpSpPr>
          <p:sp>
            <p:nvSpPr>
              <p:cNvPr id="22535" name="Oval 7"/>
              <p:cNvSpPr>
                <a:spLocks noChangeArrowheads="1"/>
              </p:cNvSpPr>
              <p:nvPr/>
            </p:nvSpPr>
            <p:spPr bwMode="auto">
              <a:xfrm>
                <a:off x="526" y="2705"/>
                <a:ext cx="100" cy="1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6" name="Oval 8"/>
              <p:cNvSpPr>
                <a:spLocks noChangeArrowheads="1"/>
              </p:cNvSpPr>
              <p:nvPr/>
            </p:nvSpPr>
            <p:spPr bwMode="auto">
              <a:xfrm>
                <a:off x="2062" y="2705"/>
                <a:ext cx="100" cy="1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7" name="Oval 9"/>
              <p:cNvSpPr>
                <a:spLocks noChangeArrowheads="1"/>
              </p:cNvSpPr>
              <p:nvPr/>
            </p:nvSpPr>
            <p:spPr bwMode="auto">
              <a:xfrm>
                <a:off x="766" y="3521"/>
                <a:ext cx="100" cy="1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8" name="Oval 10"/>
              <p:cNvSpPr>
                <a:spLocks noChangeArrowheads="1"/>
              </p:cNvSpPr>
              <p:nvPr/>
            </p:nvSpPr>
            <p:spPr bwMode="auto">
              <a:xfrm>
                <a:off x="1486" y="3761"/>
                <a:ext cx="100" cy="1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9" name="Freeform 11"/>
              <p:cNvSpPr/>
              <p:nvPr/>
            </p:nvSpPr>
            <p:spPr bwMode="auto">
              <a:xfrm flipV="1">
                <a:off x="630" y="2688"/>
                <a:ext cx="378" cy="67"/>
              </a:xfrm>
              <a:custGeom>
                <a:avLst/>
                <a:gdLst>
                  <a:gd name="T0" fmla="*/ 0 w 357"/>
                  <a:gd name="T1" fmla="*/ 0 h 1"/>
                  <a:gd name="T2" fmla="*/ 356 w 357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7" h="1">
                    <a:moveTo>
                      <a:pt x="0" y="0"/>
                    </a:moveTo>
                    <a:lnTo>
                      <a:pt x="356" y="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2"/>
              <p:cNvSpPr/>
              <p:nvPr/>
            </p:nvSpPr>
            <p:spPr bwMode="auto">
              <a:xfrm>
                <a:off x="576" y="2809"/>
                <a:ext cx="207" cy="723"/>
              </a:xfrm>
              <a:custGeom>
                <a:avLst/>
                <a:gdLst>
                  <a:gd name="T0" fmla="*/ 0 w 207"/>
                  <a:gd name="T1" fmla="*/ 0 h 723"/>
                  <a:gd name="T2" fmla="*/ 206 w 207"/>
                  <a:gd name="T3" fmla="*/ 722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7" h="723">
                    <a:moveTo>
                      <a:pt x="0" y="0"/>
                    </a:moveTo>
                    <a:lnTo>
                      <a:pt x="206" y="722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3"/>
              <p:cNvSpPr/>
              <p:nvPr/>
            </p:nvSpPr>
            <p:spPr bwMode="auto">
              <a:xfrm>
                <a:off x="850" y="2809"/>
                <a:ext cx="207" cy="723"/>
              </a:xfrm>
              <a:custGeom>
                <a:avLst/>
                <a:gdLst>
                  <a:gd name="T0" fmla="*/ 0 w 207"/>
                  <a:gd name="T1" fmla="*/ 722 h 723"/>
                  <a:gd name="T2" fmla="*/ 206 w 207"/>
                  <a:gd name="T3" fmla="*/ 0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7" h="723">
                    <a:moveTo>
                      <a:pt x="0" y="722"/>
                    </a:moveTo>
                    <a:lnTo>
                      <a:pt x="206" y="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14"/>
              <p:cNvSpPr/>
              <p:nvPr/>
            </p:nvSpPr>
            <p:spPr bwMode="auto">
              <a:xfrm>
                <a:off x="1056" y="2809"/>
                <a:ext cx="447" cy="963"/>
              </a:xfrm>
              <a:custGeom>
                <a:avLst/>
                <a:gdLst>
                  <a:gd name="T0" fmla="*/ 0 w 447"/>
                  <a:gd name="T1" fmla="*/ 0 h 963"/>
                  <a:gd name="T2" fmla="*/ 446 w 447"/>
                  <a:gd name="T3" fmla="*/ 96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7" h="963">
                    <a:moveTo>
                      <a:pt x="0" y="0"/>
                    </a:moveTo>
                    <a:lnTo>
                      <a:pt x="446" y="962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Oval 15"/>
              <p:cNvSpPr>
                <a:spLocks noChangeArrowheads="1"/>
              </p:cNvSpPr>
              <p:nvPr/>
            </p:nvSpPr>
            <p:spPr bwMode="auto">
              <a:xfrm>
                <a:off x="1006" y="2705"/>
                <a:ext cx="100" cy="1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4" name="Freeform 16"/>
              <p:cNvSpPr/>
              <p:nvPr/>
            </p:nvSpPr>
            <p:spPr bwMode="auto">
              <a:xfrm>
                <a:off x="1110" y="2755"/>
                <a:ext cx="949" cy="1"/>
              </a:xfrm>
              <a:custGeom>
                <a:avLst/>
                <a:gdLst>
                  <a:gd name="T0" fmla="*/ 0 w 949"/>
                  <a:gd name="T1" fmla="*/ 0 h 1"/>
                  <a:gd name="T2" fmla="*/ 948 w 94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9" h="1">
                    <a:moveTo>
                      <a:pt x="0" y="0"/>
                    </a:moveTo>
                    <a:lnTo>
                      <a:pt x="948" y="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5" name="Freeform 17"/>
              <p:cNvSpPr/>
              <p:nvPr/>
            </p:nvSpPr>
            <p:spPr bwMode="auto">
              <a:xfrm>
                <a:off x="1570" y="2795"/>
                <a:ext cx="509" cy="977"/>
              </a:xfrm>
              <a:custGeom>
                <a:avLst/>
                <a:gdLst>
                  <a:gd name="T0" fmla="*/ 508 w 509"/>
                  <a:gd name="T1" fmla="*/ 0 h 977"/>
                  <a:gd name="T2" fmla="*/ 0 w 509"/>
                  <a:gd name="T3" fmla="*/ 976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9" h="977">
                    <a:moveTo>
                      <a:pt x="508" y="0"/>
                    </a:moveTo>
                    <a:lnTo>
                      <a:pt x="0" y="976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6" name="Rectangle 18"/>
              <p:cNvSpPr>
                <a:spLocks noChangeArrowheads="1"/>
              </p:cNvSpPr>
              <p:nvPr/>
            </p:nvSpPr>
            <p:spPr bwMode="auto">
              <a:xfrm>
                <a:off x="433" y="2372"/>
                <a:ext cx="270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3200" i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en-US" sz="3200" i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7" name="Rectangle 19"/>
              <p:cNvSpPr>
                <a:spLocks noChangeArrowheads="1"/>
              </p:cNvSpPr>
              <p:nvPr/>
            </p:nvSpPr>
            <p:spPr bwMode="auto">
              <a:xfrm>
                <a:off x="961" y="2372"/>
                <a:ext cx="270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3200" i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en-US" sz="3200" i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8" name="Rectangle 20"/>
              <p:cNvSpPr>
                <a:spLocks noChangeArrowheads="1"/>
              </p:cNvSpPr>
              <p:nvPr/>
            </p:nvSpPr>
            <p:spPr bwMode="auto">
              <a:xfrm>
                <a:off x="1969" y="2372"/>
                <a:ext cx="285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3200" i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en-US" sz="3200" i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9" name="Rectangle 21"/>
              <p:cNvSpPr>
                <a:spLocks noChangeArrowheads="1"/>
              </p:cNvSpPr>
              <p:nvPr/>
            </p:nvSpPr>
            <p:spPr bwMode="auto">
              <a:xfrm>
                <a:off x="673" y="3572"/>
                <a:ext cx="299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3200" i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en-US" sz="3200" i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1" name="Rectangle 23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22552" name="Rectangle 24"/>
              <p:cNvSpPr>
                <a:spLocks noChangeArrowheads="1"/>
              </p:cNvSpPr>
              <p:nvPr/>
            </p:nvSpPr>
            <p:spPr bwMode="auto">
              <a:xfrm>
                <a:off x="481" y="2948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3</a:t>
                </a:r>
                <a:endPara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22553" name="Rectangle 25"/>
              <p:cNvSpPr>
                <a:spLocks noChangeArrowheads="1"/>
              </p:cNvSpPr>
              <p:nvPr/>
            </p:nvSpPr>
            <p:spPr bwMode="auto">
              <a:xfrm>
                <a:off x="817" y="2948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3</a:t>
                </a:r>
                <a:endPara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22554" name="Rectangle 26"/>
              <p:cNvSpPr>
                <a:spLocks noChangeArrowheads="1"/>
              </p:cNvSpPr>
              <p:nvPr/>
            </p:nvSpPr>
            <p:spPr bwMode="auto">
              <a:xfrm>
                <a:off x="1489" y="2516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22555" name="Rectangle 27"/>
              <p:cNvSpPr>
                <a:spLocks noChangeArrowheads="1"/>
              </p:cNvSpPr>
              <p:nvPr/>
            </p:nvSpPr>
            <p:spPr bwMode="auto">
              <a:xfrm>
                <a:off x="1249" y="3044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22556" name="Rectangle 28"/>
              <p:cNvSpPr>
                <a:spLocks noChangeArrowheads="1"/>
              </p:cNvSpPr>
              <p:nvPr/>
            </p:nvSpPr>
            <p:spPr bwMode="auto">
              <a:xfrm>
                <a:off x="1681" y="3044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4</a:t>
                </a:r>
                <a:endPara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sp>
        <p:nvSpPr>
          <p:cNvPr id="22558" name="Freeform 30"/>
          <p:cNvSpPr/>
          <p:nvPr/>
        </p:nvSpPr>
        <p:spPr bwMode="auto">
          <a:xfrm>
            <a:off x="1000125" y="4386263"/>
            <a:ext cx="592138" cy="1587"/>
          </a:xfrm>
          <a:custGeom>
            <a:avLst/>
            <a:gdLst>
              <a:gd name="T0" fmla="*/ 0 w 373"/>
              <a:gd name="T1" fmla="*/ 0 h 1"/>
              <a:gd name="T2" fmla="*/ 372 w 37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3" h="1">
                <a:moveTo>
                  <a:pt x="0" y="0"/>
                </a:moveTo>
                <a:lnTo>
                  <a:pt x="372" y="0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Freeform 31"/>
          <p:cNvSpPr/>
          <p:nvPr/>
        </p:nvSpPr>
        <p:spPr bwMode="auto">
          <a:xfrm>
            <a:off x="1349375" y="4471988"/>
            <a:ext cx="328613" cy="1147762"/>
          </a:xfrm>
          <a:custGeom>
            <a:avLst/>
            <a:gdLst>
              <a:gd name="T0" fmla="*/ 206 w 207"/>
              <a:gd name="T1" fmla="*/ 0 h 723"/>
              <a:gd name="T2" fmla="*/ 0 w 207"/>
              <a:gd name="T3" fmla="*/ 722 h 7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7" h="723">
                <a:moveTo>
                  <a:pt x="206" y="0"/>
                </a:moveTo>
                <a:lnTo>
                  <a:pt x="0" y="722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ldLvl="5" autoUpdateAnimBg="0" build="p"/>
      <p:bldP spid="22534" grpId="0" bldLvl="4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E6034-675B-4083-AA2A-01795E61E9FC}" type="slidenum">
              <a:rPr lang="en-US" altLang="en-US"/>
            </a:fld>
            <a:endParaRPr lang="en-US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Analysis</a:t>
            </a:r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A greedy algorithm typically makes (approximately)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2400"/>
              <a:t> choices for a problem of size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endParaRPr lang="en-US" altLang="en-US" sz="240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/>
              <a:t>(The first or last choice may be forced)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Hence the expected running time is: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O(n * O(choice(n)))</a:t>
            </a:r>
            <a:r>
              <a:rPr lang="en-US" altLang="en-US" sz="2400"/>
              <a:t>, where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choice(n)</a:t>
            </a:r>
            <a:r>
              <a:rPr lang="en-US" altLang="en-US" sz="2400"/>
              <a:t> is making a choice among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2400"/>
              <a:t> objects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Counting: Must find largest useable coin from among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2000">
                <a:solidFill>
                  <a:srgbClr val="FFFF7D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000"/>
              <a:t>sizes of coin (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2000"/>
              <a:t> is a constant), an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O(k)=O(1)</a:t>
            </a:r>
            <a:r>
              <a:rPr lang="en-US" altLang="en-US" sz="2000"/>
              <a:t> operation;</a:t>
            </a:r>
            <a:endParaRPr lang="en-US" altLang="en-US" sz="2000"/>
          </a:p>
          <a:p>
            <a:pPr lvl="2">
              <a:lnSpc>
                <a:spcPct val="90000"/>
              </a:lnSpc>
            </a:pPr>
            <a:r>
              <a:rPr lang="en-US" altLang="en-US" sz="1800"/>
              <a:t>Therefore, coin counting is (n)</a:t>
            </a:r>
            <a:endParaRPr lang="en-US" altLang="en-US" sz="1800"/>
          </a:p>
          <a:p>
            <a:pPr lvl="1">
              <a:lnSpc>
                <a:spcPct val="90000"/>
              </a:lnSpc>
            </a:pPr>
            <a:r>
              <a:rPr lang="en-US" altLang="en-US" sz="2000"/>
              <a:t>Huffman: Must sort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2000"/>
              <a:t> values before making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2000"/>
              <a:t> choices</a:t>
            </a:r>
            <a:endParaRPr lang="en-US" altLang="en-US" sz="2000"/>
          </a:p>
          <a:p>
            <a:pPr lvl="2">
              <a:lnSpc>
                <a:spcPct val="90000"/>
              </a:lnSpc>
            </a:pPr>
            <a:r>
              <a:rPr lang="en-US" altLang="en-US" sz="1800"/>
              <a:t>Therefore, Huffman is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O(n log n) + O(n) = O(n log n)</a:t>
            </a:r>
            <a:endParaRPr lang="en-US" altLang="en-US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/>
              <a:t>Minimum spanning tree: At each new node, must include new edges and keep them sorted, which is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O(n log n)</a:t>
            </a:r>
            <a:r>
              <a:rPr lang="en-US" altLang="en-US" sz="2000"/>
              <a:t> overall</a:t>
            </a:r>
            <a:endParaRPr lang="en-US" altLang="en-US" sz="2000"/>
          </a:p>
          <a:p>
            <a:pPr lvl="2">
              <a:lnSpc>
                <a:spcPct val="90000"/>
              </a:lnSpc>
            </a:pPr>
            <a:r>
              <a:rPr lang="en-US" altLang="en-US" sz="1800"/>
              <a:t>Therefore, MST is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O(n log n) + O(n) = O(n log n)</a:t>
            </a:r>
            <a:endParaRPr lang="en-US" altLang="en-US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0495C-1844-4E2F-A7D5-F027C70B7669}" type="slidenum">
              <a:rPr lang="en-US" altLang="en-US"/>
            </a:fld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greedy algorithms</a:t>
            </a: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Dijkstra’s algorithm for finding the shortest path in a graph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Always takes the </a:t>
            </a:r>
            <a:r>
              <a:rPr lang="en-US" altLang="en-US" i="1" dirty="0"/>
              <a:t>shortest</a:t>
            </a:r>
            <a:r>
              <a:rPr lang="en-US" altLang="en-US" dirty="0"/>
              <a:t> edge connecting a known node to an unknown node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Kruskal’s algorithm for finding a minimum-cost spanning tree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Always tries the </a:t>
            </a:r>
            <a:r>
              <a:rPr lang="en-US" altLang="en-US" i="1" dirty="0"/>
              <a:t>lowest-cost</a:t>
            </a:r>
            <a:r>
              <a:rPr lang="en-US" altLang="en-US" dirty="0"/>
              <a:t> remaining edge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Prim’s algorithm for finding a minimum-cost spanning tree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Always takes the </a:t>
            </a:r>
            <a:r>
              <a:rPr lang="en-US" altLang="en-US" i="1" dirty="0"/>
              <a:t>lowest-cost</a:t>
            </a:r>
            <a:r>
              <a:rPr lang="en-US" altLang="en-US" dirty="0"/>
              <a:t> edge between nodes in the spanning tree and nodes not yet in the spanning tree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14EC7-5A19-4B62-BE04-4B6F3EBE1387}" type="slidenum">
              <a:rPr lang="en-US" altLang="en-US"/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Dijkstra’s shortest-path algorithm</a:t>
            </a:r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/>
              <a:t>Dijkstra’s algorithm finds the shortest paths from a given node to all other nodes in a graph</a:t>
            </a:r>
            <a:endParaRPr lang="en-US" altLang="en-US" sz="2400"/>
          </a:p>
          <a:p>
            <a:pPr lvl="1"/>
            <a:r>
              <a:rPr lang="en-US" altLang="en-US" sz="2000"/>
              <a:t>Initially, </a:t>
            </a:r>
            <a:endParaRPr lang="en-US" altLang="en-US" sz="2000"/>
          </a:p>
          <a:p>
            <a:pPr lvl="2"/>
            <a:r>
              <a:rPr lang="en-US" altLang="en-US" sz="1800"/>
              <a:t>Mark the given node as </a:t>
            </a:r>
            <a:r>
              <a:rPr lang="en-US" altLang="en-US" sz="1800" i="1"/>
              <a:t>known</a:t>
            </a:r>
            <a:r>
              <a:rPr lang="en-US" altLang="en-US" sz="1800"/>
              <a:t> (path length is zero)</a:t>
            </a:r>
            <a:endParaRPr lang="en-US" altLang="en-US" sz="1800"/>
          </a:p>
          <a:p>
            <a:pPr lvl="2"/>
            <a:r>
              <a:rPr lang="en-US" altLang="en-US" sz="1800"/>
              <a:t>For each out-edge, set the distance in each neighboring node equal to the </a:t>
            </a:r>
            <a:r>
              <a:rPr lang="en-US" altLang="en-US" sz="1800" i="1"/>
              <a:t>cost</a:t>
            </a:r>
            <a:r>
              <a:rPr lang="en-US" altLang="en-US" sz="1800"/>
              <a:t> (length) of the out-edge, and set its </a:t>
            </a:r>
            <a:r>
              <a:rPr lang="en-US" altLang="en-US" sz="1800" i="1"/>
              <a:t>predecessor</a:t>
            </a:r>
            <a:r>
              <a:rPr lang="en-US" altLang="en-US" sz="1800"/>
              <a:t> to the initially given node</a:t>
            </a:r>
            <a:endParaRPr lang="en-US" altLang="en-US" sz="1800"/>
          </a:p>
          <a:p>
            <a:pPr lvl="1"/>
            <a:r>
              <a:rPr lang="en-US" altLang="en-US" sz="2000"/>
              <a:t>Repeatedly (until all nodes are known),</a:t>
            </a:r>
            <a:endParaRPr lang="en-US" altLang="en-US" sz="2000"/>
          </a:p>
          <a:p>
            <a:pPr lvl="2"/>
            <a:r>
              <a:rPr lang="en-US" altLang="en-US" sz="1800"/>
              <a:t>Find an unknown node containing the smallest distance</a:t>
            </a:r>
            <a:endParaRPr lang="en-US" altLang="en-US" sz="1800"/>
          </a:p>
          <a:p>
            <a:pPr lvl="2"/>
            <a:r>
              <a:rPr lang="en-US" altLang="en-US" sz="1800"/>
              <a:t>Mark the new node as known</a:t>
            </a:r>
            <a:endParaRPr lang="en-US" altLang="en-US" sz="1800"/>
          </a:p>
          <a:p>
            <a:pPr lvl="2"/>
            <a:r>
              <a:rPr lang="en-US" altLang="en-US" sz="1800"/>
              <a:t>For each node adjacent to the new node, examine its neighbors to see whether their estimated distance can be reduced (distance to known node plus cost of out-edge)</a:t>
            </a:r>
            <a:endParaRPr lang="en-US" altLang="en-US" sz="1800"/>
          </a:p>
          <a:p>
            <a:pPr lvl="3"/>
            <a:r>
              <a:rPr lang="en-US" altLang="en-US" sz="1800"/>
              <a:t>If so, also reset the predecessor of the new node</a:t>
            </a:r>
            <a:endParaRPr lang="en-US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26991-372C-4C0E-A22C-C9320304632D}" type="slidenum">
              <a:rPr lang="en-US" altLang="en-US"/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Dijkstra’s algorithm I</a:t>
            </a:r>
            <a:endParaRPr lang="en-US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Assume that the </a:t>
            </a:r>
            <a:r>
              <a:rPr lang="en-US" altLang="en-US" i="1"/>
              <a:t>average</a:t>
            </a:r>
            <a:r>
              <a:rPr lang="en-US" altLang="en-US"/>
              <a:t> out-degree of a node is some constant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/>
              <a:t>Initially, </a:t>
            </a:r>
            <a:endParaRPr lang="en-US" altLang="en-US"/>
          </a:p>
          <a:p>
            <a:pPr lvl="2"/>
            <a:r>
              <a:rPr lang="en-US" altLang="en-US"/>
              <a:t>Mark the given node as </a:t>
            </a:r>
            <a:r>
              <a:rPr lang="en-US" altLang="en-US" i="1"/>
              <a:t>known</a:t>
            </a:r>
            <a:r>
              <a:rPr lang="en-US" altLang="en-US"/>
              <a:t> (path length is zero)</a:t>
            </a:r>
            <a:endParaRPr lang="en-US" altLang="en-US"/>
          </a:p>
          <a:p>
            <a:pPr lvl="3"/>
            <a:r>
              <a:rPr lang="en-US" altLang="en-US"/>
              <a:t>This takes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O(1)</a:t>
            </a:r>
            <a:r>
              <a:rPr lang="en-US" altLang="en-US">
                <a:solidFill>
                  <a:srgbClr val="00FFFF"/>
                </a:solidFill>
              </a:rPr>
              <a:t> </a:t>
            </a:r>
            <a:r>
              <a:rPr lang="en-US" altLang="en-US"/>
              <a:t>(constant) time</a:t>
            </a:r>
            <a:endParaRPr lang="en-US" altLang="en-US"/>
          </a:p>
          <a:p>
            <a:pPr lvl="2"/>
            <a:r>
              <a:rPr lang="en-US" altLang="en-US"/>
              <a:t>For each out-edge, set the distance in each neighboring node equal to the </a:t>
            </a:r>
            <a:r>
              <a:rPr lang="en-US" altLang="en-US" i="1"/>
              <a:t>cost</a:t>
            </a:r>
            <a:r>
              <a:rPr lang="en-US" altLang="en-US"/>
              <a:t> (length) of the out-edge, and set its </a:t>
            </a:r>
            <a:r>
              <a:rPr lang="en-US" altLang="en-US" i="1"/>
              <a:t>predecessor</a:t>
            </a:r>
            <a:r>
              <a:rPr lang="en-US" altLang="en-US"/>
              <a:t> to the initially given node</a:t>
            </a:r>
            <a:endParaRPr lang="en-US" altLang="en-US"/>
          </a:p>
          <a:p>
            <a:pPr lvl="3"/>
            <a:r>
              <a:rPr lang="en-US" altLang="en-US"/>
              <a:t>If each node refers to a list of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>
                <a:solidFill>
                  <a:srgbClr val="00FFFF"/>
                </a:solidFill>
              </a:rPr>
              <a:t> </a:t>
            </a:r>
            <a:r>
              <a:rPr lang="en-US" altLang="en-US"/>
              <a:t>adjacent node/edge pairs, this takes</a:t>
            </a:r>
            <a:r>
              <a:rPr lang="en-US" altLang="en-US">
                <a:solidFill>
                  <a:srgbClr val="00FFFF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O(k) = O(1)</a:t>
            </a:r>
            <a:r>
              <a:rPr lang="en-US" altLang="en-US">
                <a:solidFill>
                  <a:srgbClr val="00FFFF"/>
                </a:solidFill>
              </a:rPr>
              <a:t> </a:t>
            </a:r>
            <a:r>
              <a:rPr lang="en-US" altLang="en-US"/>
              <a:t>time, that is, constant time</a:t>
            </a:r>
            <a:endParaRPr lang="en-US" altLang="en-US"/>
          </a:p>
          <a:p>
            <a:pPr lvl="3"/>
            <a:r>
              <a:rPr lang="en-US" altLang="en-US"/>
              <a:t>Notice that this operation takes </a:t>
            </a:r>
            <a:r>
              <a:rPr lang="en-US" altLang="en-US" i="1"/>
              <a:t>longer</a:t>
            </a:r>
            <a:r>
              <a:rPr lang="en-US" altLang="en-US"/>
              <a:t> if we have to extract a list of names from a hash table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A33B8-0C42-4D36-9E21-C4F708A7267E}" type="slidenum">
              <a:rPr lang="en-US" altLang="en-US"/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467600" cy="762000"/>
          </a:xfrm>
        </p:spPr>
        <p:txBody>
          <a:bodyPr/>
          <a:lstStyle/>
          <a:p>
            <a:r>
              <a:rPr lang="en-US" altLang="en-US"/>
              <a:t>Analysis of Dijkstra’s algorithm II</a:t>
            </a:r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105400"/>
          </a:xfrm>
        </p:spPr>
        <p:txBody>
          <a:bodyPr/>
          <a:lstStyle/>
          <a:p>
            <a:r>
              <a:rPr lang="en-US" altLang="en-US" sz="2400"/>
              <a:t>Repeatedly (until all nodes are known), (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2400">
                <a:solidFill>
                  <a:schemeClr val="accent1"/>
                </a:solidFill>
              </a:rPr>
              <a:t> </a:t>
            </a:r>
            <a:r>
              <a:rPr lang="en-US" altLang="en-US" sz="2400"/>
              <a:t>times)</a:t>
            </a:r>
            <a:endParaRPr lang="en-US" altLang="en-US" sz="2400"/>
          </a:p>
          <a:p>
            <a:pPr lvl="1"/>
            <a:r>
              <a:rPr lang="en-US" altLang="en-US" sz="2000"/>
              <a:t>Find an unknown node containing the smallest distance</a:t>
            </a:r>
            <a:endParaRPr lang="en-US" altLang="en-US" sz="2000"/>
          </a:p>
          <a:p>
            <a:pPr lvl="2"/>
            <a:r>
              <a:rPr lang="en-US" altLang="en-US" sz="1800"/>
              <a:t>Probably the best way to do this is to put the unknown nodes into a priority queue; this takes</a:t>
            </a:r>
            <a:r>
              <a:rPr lang="en-US" altLang="en-US" sz="1800">
                <a:solidFill>
                  <a:srgbClr val="FFFF7D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k * O(log n)</a:t>
            </a:r>
            <a:r>
              <a:rPr lang="en-US" altLang="en-US" sz="1800"/>
              <a:t> time </a:t>
            </a:r>
            <a:r>
              <a:rPr lang="en-US" altLang="en-US" sz="1800" i="1"/>
              <a:t>each</a:t>
            </a:r>
            <a:r>
              <a:rPr lang="en-US" altLang="en-US" sz="1800"/>
              <a:t> time a new node is marked “known” (and this happens</a:t>
            </a:r>
            <a:r>
              <a:rPr lang="en-US" altLang="en-US" sz="1800">
                <a:solidFill>
                  <a:srgbClr val="00FFFF"/>
                </a:solidFill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1800">
                <a:solidFill>
                  <a:srgbClr val="00FFFF"/>
                </a:solidFill>
              </a:rPr>
              <a:t> </a:t>
            </a:r>
            <a:r>
              <a:rPr lang="en-US" altLang="en-US" sz="1800"/>
              <a:t>times)</a:t>
            </a:r>
            <a:endParaRPr lang="en-US" altLang="en-US" sz="1800"/>
          </a:p>
          <a:p>
            <a:pPr lvl="1"/>
            <a:r>
              <a:rPr lang="en-US" altLang="en-US" sz="2000"/>
              <a:t>Mark the new node as known --</a:t>
            </a:r>
            <a:r>
              <a:rPr lang="en-US" altLang="en-US" sz="2000">
                <a:solidFill>
                  <a:srgbClr val="00FFFF"/>
                </a:solidFill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O(1)</a:t>
            </a:r>
            <a:r>
              <a:rPr lang="en-US" altLang="en-US" sz="2000">
                <a:solidFill>
                  <a:srgbClr val="00FFFF"/>
                </a:solidFill>
              </a:rPr>
              <a:t> </a:t>
            </a:r>
            <a:r>
              <a:rPr lang="en-US" altLang="en-US" sz="2000"/>
              <a:t>time</a:t>
            </a:r>
            <a:endParaRPr lang="en-US" altLang="en-US" sz="2000"/>
          </a:p>
          <a:p>
            <a:pPr lvl="1"/>
            <a:r>
              <a:rPr lang="en-US" altLang="en-US" sz="2000"/>
              <a:t>For each node adjacent to the new node, examine its neighbors to see whether their estimated distance can be reduced (distance to known node plus cost of out-edge)</a:t>
            </a:r>
            <a:endParaRPr lang="en-US" altLang="en-US" sz="2000"/>
          </a:p>
          <a:p>
            <a:pPr lvl="2"/>
            <a:r>
              <a:rPr lang="en-US" altLang="en-US" sz="1800"/>
              <a:t>If so, also reset the predecessor of the new node</a:t>
            </a:r>
            <a:endParaRPr lang="en-US" altLang="en-US" sz="1800"/>
          </a:p>
          <a:p>
            <a:pPr lvl="2"/>
            <a:r>
              <a:rPr lang="en-US" altLang="en-US" sz="1800"/>
              <a:t>There are </a:t>
            </a: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1800">
                <a:solidFill>
                  <a:srgbClr val="00FFFF"/>
                </a:solidFill>
              </a:rPr>
              <a:t> </a:t>
            </a:r>
            <a:r>
              <a:rPr lang="en-US" altLang="en-US" sz="1800"/>
              <a:t>adjacent nodes (on average), operation requires constant time at each, therefore</a:t>
            </a:r>
            <a:r>
              <a:rPr lang="en-US" altLang="en-US" sz="1800">
                <a:solidFill>
                  <a:srgbClr val="00FFFF"/>
                </a:solidFill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O(k)</a:t>
            </a:r>
            <a:r>
              <a:rPr lang="en-US" altLang="en-US" sz="1800">
                <a:solidFill>
                  <a:srgbClr val="00FFFF"/>
                </a:solidFill>
              </a:rPr>
              <a:t> </a:t>
            </a:r>
            <a:r>
              <a:rPr lang="en-US" altLang="en-US" sz="1800"/>
              <a:t>(constant) time</a:t>
            </a:r>
            <a:endParaRPr lang="en-US" altLang="en-US" sz="1800"/>
          </a:p>
          <a:p>
            <a:pPr lvl="1"/>
            <a:r>
              <a:rPr lang="en-US" altLang="en-US" sz="2000"/>
              <a:t>Combining all the parts, we get:</a:t>
            </a:r>
            <a:br>
              <a:rPr lang="en-US" altLang="en-US" sz="2000">
                <a:solidFill>
                  <a:schemeClr val="accent1"/>
                </a:solidFill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O(1) + n*(k*O(log n)+O(k))</a:t>
            </a:r>
            <a:r>
              <a:rPr lang="en-US" altLang="en-US" sz="2000"/>
              <a:t>, that is,</a:t>
            </a:r>
            <a:r>
              <a:rPr lang="en-US" altLang="en-US" sz="2000">
                <a:solidFill>
                  <a:srgbClr val="00FFFF"/>
                </a:solidFill>
              </a:rPr>
              <a:t> </a:t>
            </a:r>
            <a:r>
              <a:rPr lang="en-US" altLang="en-US" sz="2000" u="sng">
                <a:solidFill>
                  <a:schemeClr val="accent2"/>
                </a:solidFill>
                <a:latin typeface="Trebuchet MS" panose="020B0603020202020204" pitchFamily="34" charset="0"/>
              </a:rPr>
              <a:t>O(nk log n)</a:t>
            </a:r>
            <a:r>
              <a:rPr lang="en-US" altLang="en-US" sz="2000">
                <a:solidFill>
                  <a:schemeClr val="accent1"/>
                </a:solidFill>
              </a:rPr>
              <a:t> </a:t>
            </a:r>
            <a:r>
              <a:rPr lang="en-US" altLang="en-US" sz="2000"/>
              <a:t>time</a:t>
            </a:r>
            <a:endParaRPr lang="en-US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E6302-A17A-44B7-97C0-A0A7FD29BE89}" type="slidenum">
              <a:rPr lang="en-US" altLang="en-US"/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Connecting wires</a:t>
            </a:r>
            <a:endParaRPr lang="en-US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965325"/>
          </a:xfrm>
        </p:spPr>
        <p:txBody>
          <a:bodyPr/>
          <a:lstStyle/>
          <a:p>
            <a:r>
              <a:rPr lang="en-US" altLang="en-US" sz="2400"/>
              <a:t>There are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2400"/>
              <a:t> white dots and</a:t>
            </a:r>
            <a:r>
              <a:rPr lang="en-US" altLang="en-US" sz="2400">
                <a:solidFill>
                  <a:srgbClr val="FFFF7D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2400"/>
              <a:t> black dots, equally spaced, in a line</a:t>
            </a:r>
            <a:endParaRPr lang="en-US" altLang="en-US" sz="2400"/>
          </a:p>
          <a:p>
            <a:r>
              <a:rPr lang="en-US" altLang="en-US" sz="2400"/>
              <a:t>You want to connect each white dot with some one black dot, with a minimum total length of “wire”</a:t>
            </a:r>
            <a:endParaRPr lang="en-US" altLang="en-US" sz="2400"/>
          </a:p>
          <a:p>
            <a:r>
              <a:rPr lang="en-US" altLang="en-US" sz="2400"/>
              <a:t>Example:</a:t>
            </a:r>
            <a:endParaRPr lang="en-US" altLang="en-US" sz="240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419600"/>
            <a:ext cx="80010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Total wire length above is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 + 1 + 1 + 5 = 8</a:t>
            </a:r>
            <a:endParaRPr lang="en-US" altLang="en-US" sz="240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Do you see a greedy algorithm for doing this?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Does the algorithm guarantee an optimal solution?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Can you prove it?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Can you find a counterexample?</a:t>
            </a:r>
            <a:endParaRPr lang="en-US" altLang="en-US" sz="2000"/>
          </a:p>
        </p:txBody>
      </p:sp>
      <p:grpSp>
        <p:nvGrpSpPr>
          <p:cNvPr id="31768" name="Group 24"/>
          <p:cNvGrpSpPr/>
          <p:nvPr/>
        </p:nvGrpSpPr>
        <p:grpSpPr bwMode="auto">
          <a:xfrm>
            <a:off x="1676400" y="3736975"/>
            <a:ext cx="5562600" cy="228600"/>
            <a:chOff x="1056" y="2354"/>
            <a:chExt cx="3504" cy="144"/>
          </a:xfrm>
        </p:grpSpPr>
        <p:sp>
          <p:nvSpPr>
            <p:cNvPr id="31749" name="Oval 5"/>
            <p:cNvSpPr>
              <a:spLocks noChangeArrowheads="1"/>
            </p:cNvSpPr>
            <p:nvPr/>
          </p:nvSpPr>
          <p:spPr bwMode="auto">
            <a:xfrm>
              <a:off x="1056" y="2354"/>
              <a:ext cx="144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Oval 7"/>
            <p:cNvSpPr>
              <a:spLocks noChangeArrowheads="1"/>
            </p:cNvSpPr>
            <p:nvPr/>
          </p:nvSpPr>
          <p:spPr bwMode="auto">
            <a:xfrm>
              <a:off x="1536" y="2354"/>
              <a:ext cx="144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2016" y="2354"/>
              <a:ext cx="144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2496" y="2354"/>
              <a:ext cx="144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2976" y="2354"/>
              <a:ext cx="144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3456" y="2354"/>
              <a:ext cx="144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3936" y="2354"/>
              <a:ext cx="144" cy="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4416" y="2354"/>
              <a:ext cx="144" cy="14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5" name="Group 21"/>
          <p:cNvGrpSpPr/>
          <p:nvPr/>
        </p:nvGrpSpPr>
        <p:grpSpPr bwMode="auto">
          <a:xfrm>
            <a:off x="1790700" y="3732213"/>
            <a:ext cx="5334000" cy="1587"/>
            <a:chOff x="1128" y="2392"/>
            <a:chExt cx="3360" cy="1"/>
          </a:xfrm>
        </p:grpSpPr>
        <p:cxnSp>
          <p:nvCxnSpPr>
            <p:cNvPr id="31759" name="AutoShape 15"/>
            <p:cNvCxnSpPr>
              <a:cxnSpLocks noChangeShapeType="1"/>
              <a:stCxn id="31756" idx="0"/>
              <a:endCxn id="31757" idx="0"/>
            </p:cNvCxnSpPr>
            <p:nvPr/>
          </p:nvCxnSpPr>
          <p:spPr bwMode="auto">
            <a:xfrm rot="5400000" flipV="1">
              <a:off x="4247" y="2153"/>
              <a:ext cx="1" cy="480"/>
            </a:xfrm>
            <a:prstGeom prst="bentConnector3">
              <a:avLst>
                <a:gd name="adj1" fmla="val -13600000"/>
              </a:avLst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2" name="AutoShape 18"/>
            <p:cNvCxnSpPr>
              <a:cxnSpLocks noChangeShapeType="1"/>
              <a:stCxn id="31751" idx="0"/>
              <a:endCxn id="31752" idx="0"/>
            </p:cNvCxnSpPr>
            <p:nvPr/>
          </p:nvCxnSpPr>
          <p:spPr bwMode="auto">
            <a:xfrm rot="5400000" flipV="1">
              <a:off x="1847" y="2153"/>
              <a:ext cx="1" cy="480"/>
            </a:xfrm>
            <a:prstGeom prst="bentConnector3">
              <a:avLst>
                <a:gd name="adj1" fmla="val -13600000"/>
              </a:avLst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3" name="AutoShape 19"/>
            <p:cNvCxnSpPr>
              <a:cxnSpLocks noChangeShapeType="1"/>
              <a:stCxn id="31753" idx="0"/>
              <a:endCxn id="31754" idx="0"/>
            </p:cNvCxnSpPr>
            <p:nvPr/>
          </p:nvCxnSpPr>
          <p:spPr bwMode="auto">
            <a:xfrm rot="5400000" flipV="1">
              <a:off x="2807" y="2153"/>
              <a:ext cx="1" cy="480"/>
            </a:xfrm>
            <a:prstGeom prst="bentConnector3">
              <a:avLst>
                <a:gd name="adj1" fmla="val -13600000"/>
              </a:avLst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4" name="AutoShape 20"/>
            <p:cNvCxnSpPr>
              <a:cxnSpLocks noChangeShapeType="1"/>
              <a:stCxn id="31749" idx="0"/>
              <a:endCxn id="31755" idx="0"/>
            </p:cNvCxnSpPr>
            <p:nvPr/>
          </p:nvCxnSpPr>
          <p:spPr bwMode="auto">
            <a:xfrm rot="5400000" flipV="1">
              <a:off x="2327" y="1193"/>
              <a:ext cx="1" cy="2400"/>
            </a:xfrm>
            <a:prstGeom prst="bentConnector3">
              <a:avLst>
                <a:gd name="adj1" fmla="val -24600005"/>
              </a:avLst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4" autoUpdateAnimBg="0" build="p"/>
      <p:bldP spid="31748" grpId="0" bldLvl="4" autoUpdateAnimBg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E9ACF-FA49-4BF4-82AE-7BBA7520CB76}" type="slidenum">
              <a:rPr lang="en-US" altLang="en-US"/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Collecting coins</a:t>
            </a:r>
            <a:endParaRPr lang="en-US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8486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 checkerboard has a certain number of coins on it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A robot starts in the upper-left corner, and walks to the bottom left-hand corner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The robot can only move in two directions: right and down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The robot collects coins as it goes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You want to collect </a:t>
            </a:r>
            <a:r>
              <a:rPr lang="en-US" altLang="en-US" sz="2400" i="1"/>
              <a:t>all</a:t>
            </a:r>
            <a:r>
              <a:rPr lang="en-US" altLang="en-US" sz="2400"/>
              <a:t> the coins using the </a:t>
            </a:r>
            <a:r>
              <a:rPr lang="en-US" altLang="en-US" sz="2400" i="1"/>
              <a:t>minimum</a:t>
            </a:r>
            <a:r>
              <a:rPr lang="en-US" altLang="en-US" sz="2400"/>
              <a:t> number of robots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Example:</a:t>
            </a:r>
            <a:endParaRPr lang="en-US" altLang="en-US" sz="2400"/>
          </a:p>
        </p:txBody>
      </p:sp>
      <p:sp>
        <p:nvSpPr>
          <p:cNvPr id="33871" name="Rectangle 79"/>
          <p:cNvSpPr>
            <a:spLocks noGrp="1" noChangeArrowheads="1"/>
          </p:cNvSpPr>
          <p:nvPr>
            <p:ph type="body" sz="half" idx="2"/>
          </p:nvPr>
        </p:nvSpPr>
        <p:spPr>
          <a:xfrm>
            <a:off x="3276600" y="4191000"/>
            <a:ext cx="5410200" cy="23622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Do you see a greedy algorithm for doing this?</a:t>
            </a:r>
            <a:endParaRPr lang="en-US" altLang="en-US" sz="2400"/>
          </a:p>
          <a:p>
            <a:r>
              <a:rPr lang="en-US" altLang="en-US" sz="2400"/>
              <a:t>Does the algorithm guarantee an optimal solution?</a:t>
            </a:r>
            <a:endParaRPr lang="en-US" altLang="en-US" sz="2400"/>
          </a:p>
          <a:p>
            <a:pPr lvl="1"/>
            <a:r>
              <a:rPr lang="en-US" altLang="en-US" sz="2000"/>
              <a:t>Can you prove it?</a:t>
            </a:r>
            <a:endParaRPr lang="en-US" altLang="en-US" sz="2000"/>
          </a:p>
          <a:p>
            <a:pPr lvl="1"/>
            <a:r>
              <a:rPr lang="en-US" altLang="en-US" sz="2000"/>
              <a:t>Can you find a counterexample?</a:t>
            </a:r>
            <a:endParaRPr lang="en-US" altLang="en-US" sz="2000"/>
          </a:p>
        </p:txBody>
      </p:sp>
      <p:grpSp>
        <p:nvGrpSpPr>
          <p:cNvPr id="33880" name="Group 88"/>
          <p:cNvGrpSpPr/>
          <p:nvPr/>
        </p:nvGrpSpPr>
        <p:grpSpPr bwMode="auto">
          <a:xfrm>
            <a:off x="1066800" y="4572000"/>
            <a:ext cx="1828800" cy="1828800"/>
            <a:chOff x="672" y="2880"/>
            <a:chExt cx="1152" cy="1152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672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672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672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672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672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672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672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672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816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816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816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816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816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816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816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816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960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960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960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960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Rectangle 24"/>
            <p:cNvSpPr>
              <a:spLocks noChangeArrowheads="1"/>
            </p:cNvSpPr>
            <p:nvPr/>
          </p:nvSpPr>
          <p:spPr bwMode="auto">
            <a:xfrm>
              <a:off x="960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Rectangle 25"/>
            <p:cNvSpPr>
              <a:spLocks noChangeArrowheads="1"/>
            </p:cNvSpPr>
            <p:nvPr/>
          </p:nvSpPr>
          <p:spPr bwMode="auto">
            <a:xfrm>
              <a:off x="960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Rectangle 26"/>
            <p:cNvSpPr>
              <a:spLocks noChangeArrowheads="1"/>
            </p:cNvSpPr>
            <p:nvPr/>
          </p:nvSpPr>
          <p:spPr bwMode="auto">
            <a:xfrm>
              <a:off x="960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Rectangle 27"/>
            <p:cNvSpPr>
              <a:spLocks noChangeArrowheads="1"/>
            </p:cNvSpPr>
            <p:nvPr/>
          </p:nvSpPr>
          <p:spPr bwMode="auto">
            <a:xfrm>
              <a:off x="960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Rectangle 28"/>
            <p:cNvSpPr>
              <a:spLocks noChangeArrowheads="1"/>
            </p:cNvSpPr>
            <p:nvPr/>
          </p:nvSpPr>
          <p:spPr bwMode="auto">
            <a:xfrm>
              <a:off x="1104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>
              <a:off x="1104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1104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Rectangle 31"/>
            <p:cNvSpPr>
              <a:spLocks noChangeArrowheads="1"/>
            </p:cNvSpPr>
            <p:nvPr/>
          </p:nvSpPr>
          <p:spPr bwMode="auto">
            <a:xfrm>
              <a:off x="1104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1104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1104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1104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>
              <a:off x="1104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>
              <a:off x="1248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1248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Rectangle 38"/>
            <p:cNvSpPr>
              <a:spLocks noChangeArrowheads="1"/>
            </p:cNvSpPr>
            <p:nvPr/>
          </p:nvSpPr>
          <p:spPr bwMode="auto">
            <a:xfrm>
              <a:off x="1248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Rectangle 39"/>
            <p:cNvSpPr>
              <a:spLocks noChangeArrowheads="1"/>
            </p:cNvSpPr>
            <p:nvPr/>
          </p:nvSpPr>
          <p:spPr bwMode="auto">
            <a:xfrm>
              <a:off x="1248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>
              <a:off x="1248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1248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1248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1248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1392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1392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Rectangle 46"/>
            <p:cNvSpPr>
              <a:spLocks noChangeArrowheads="1"/>
            </p:cNvSpPr>
            <p:nvPr/>
          </p:nvSpPr>
          <p:spPr bwMode="auto">
            <a:xfrm>
              <a:off x="1392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Rectangle 47"/>
            <p:cNvSpPr>
              <a:spLocks noChangeArrowheads="1"/>
            </p:cNvSpPr>
            <p:nvPr/>
          </p:nvSpPr>
          <p:spPr bwMode="auto">
            <a:xfrm>
              <a:off x="1392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Rectangle 48"/>
            <p:cNvSpPr>
              <a:spLocks noChangeArrowheads="1"/>
            </p:cNvSpPr>
            <p:nvPr/>
          </p:nvSpPr>
          <p:spPr bwMode="auto">
            <a:xfrm>
              <a:off x="1392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Rectangle 49"/>
            <p:cNvSpPr>
              <a:spLocks noChangeArrowheads="1"/>
            </p:cNvSpPr>
            <p:nvPr/>
          </p:nvSpPr>
          <p:spPr bwMode="auto">
            <a:xfrm>
              <a:off x="1392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Rectangle 50"/>
            <p:cNvSpPr>
              <a:spLocks noChangeArrowheads="1"/>
            </p:cNvSpPr>
            <p:nvPr/>
          </p:nvSpPr>
          <p:spPr bwMode="auto">
            <a:xfrm>
              <a:off x="1392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3" name="Rectangle 51"/>
            <p:cNvSpPr>
              <a:spLocks noChangeArrowheads="1"/>
            </p:cNvSpPr>
            <p:nvPr/>
          </p:nvSpPr>
          <p:spPr bwMode="auto">
            <a:xfrm>
              <a:off x="1392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Rectangle 52"/>
            <p:cNvSpPr>
              <a:spLocks noChangeArrowheads="1"/>
            </p:cNvSpPr>
            <p:nvPr/>
          </p:nvSpPr>
          <p:spPr bwMode="auto">
            <a:xfrm>
              <a:off x="1536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5" name="Rectangle 53"/>
            <p:cNvSpPr>
              <a:spLocks noChangeArrowheads="1"/>
            </p:cNvSpPr>
            <p:nvPr/>
          </p:nvSpPr>
          <p:spPr bwMode="auto">
            <a:xfrm>
              <a:off x="1536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54"/>
            <p:cNvSpPr>
              <a:spLocks noChangeArrowheads="1"/>
            </p:cNvSpPr>
            <p:nvPr/>
          </p:nvSpPr>
          <p:spPr bwMode="auto">
            <a:xfrm>
              <a:off x="1536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Rectangle 55"/>
            <p:cNvSpPr>
              <a:spLocks noChangeArrowheads="1"/>
            </p:cNvSpPr>
            <p:nvPr/>
          </p:nvSpPr>
          <p:spPr bwMode="auto">
            <a:xfrm>
              <a:off x="1536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8" name="Rectangle 56"/>
            <p:cNvSpPr>
              <a:spLocks noChangeArrowheads="1"/>
            </p:cNvSpPr>
            <p:nvPr/>
          </p:nvSpPr>
          <p:spPr bwMode="auto">
            <a:xfrm>
              <a:off x="1536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9" name="Rectangle 57"/>
            <p:cNvSpPr>
              <a:spLocks noChangeArrowheads="1"/>
            </p:cNvSpPr>
            <p:nvPr/>
          </p:nvSpPr>
          <p:spPr bwMode="auto">
            <a:xfrm>
              <a:off x="1536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Rectangle 58"/>
            <p:cNvSpPr>
              <a:spLocks noChangeArrowheads="1"/>
            </p:cNvSpPr>
            <p:nvPr/>
          </p:nvSpPr>
          <p:spPr bwMode="auto">
            <a:xfrm>
              <a:off x="1536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1" name="Rectangle 59"/>
            <p:cNvSpPr>
              <a:spLocks noChangeArrowheads="1"/>
            </p:cNvSpPr>
            <p:nvPr/>
          </p:nvSpPr>
          <p:spPr bwMode="auto">
            <a:xfrm>
              <a:off x="1536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Rectangle 60"/>
            <p:cNvSpPr>
              <a:spLocks noChangeArrowheads="1"/>
            </p:cNvSpPr>
            <p:nvPr/>
          </p:nvSpPr>
          <p:spPr bwMode="auto">
            <a:xfrm>
              <a:off x="1680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3" name="Rectangle 61"/>
            <p:cNvSpPr>
              <a:spLocks noChangeArrowheads="1"/>
            </p:cNvSpPr>
            <p:nvPr/>
          </p:nvSpPr>
          <p:spPr bwMode="auto">
            <a:xfrm>
              <a:off x="1680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Rectangle 62"/>
            <p:cNvSpPr>
              <a:spLocks noChangeArrowheads="1"/>
            </p:cNvSpPr>
            <p:nvPr/>
          </p:nvSpPr>
          <p:spPr bwMode="auto">
            <a:xfrm>
              <a:off x="1680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Rectangle 63"/>
            <p:cNvSpPr>
              <a:spLocks noChangeArrowheads="1"/>
            </p:cNvSpPr>
            <p:nvPr/>
          </p:nvSpPr>
          <p:spPr bwMode="auto">
            <a:xfrm>
              <a:off x="1680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Rectangle 64"/>
            <p:cNvSpPr>
              <a:spLocks noChangeArrowheads="1"/>
            </p:cNvSpPr>
            <p:nvPr/>
          </p:nvSpPr>
          <p:spPr bwMode="auto">
            <a:xfrm>
              <a:off x="1680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Rectangle 65"/>
            <p:cNvSpPr>
              <a:spLocks noChangeArrowheads="1"/>
            </p:cNvSpPr>
            <p:nvPr/>
          </p:nvSpPr>
          <p:spPr bwMode="auto">
            <a:xfrm>
              <a:off x="1680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Rectangle 66"/>
            <p:cNvSpPr>
              <a:spLocks noChangeArrowheads="1"/>
            </p:cNvSpPr>
            <p:nvPr/>
          </p:nvSpPr>
          <p:spPr bwMode="auto">
            <a:xfrm>
              <a:off x="1680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Rectangle 67"/>
            <p:cNvSpPr>
              <a:spLocks noChangeArrowheads="1"/>
            </p:cNvSpPr>
            <p:nvPr/>
          </p:nvSpPr>
          <p:spPr bwMode="auto">
            <a:xfrm>
              <a:off x="1680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Oval 68"/>
            <p:cNvSpPr>
              <a:spLocks noChangeArrowheads="1"/>
            </p:cNvSpPr>
            <p:nvPr/>
          </p:nvSpPr>
          <p:spPr bwMode="auto">
            <a:xfrm>
              <a:off x="1413" y="3045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1" name="Oval 69"/>
            <p:cNvSpPr>
              <a:spLocks noChangeArrowheads="1"/>
            </p:cNvSpPr>
            <p:nvPr/>
          </p:nvSpPr>
          <p:spPr bwMode="auto">
            <a:xfrm>
              <a:off x="1694" y="3195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2" name="Oval 70"/>
            <p:cNvSpPr>
              <a:spLocks noChangeArrowheads="1"/>
            </p:cNvSpPr>
            <p:nvPr/>
          </p:nvSpPr>
          <p:spPr bwMode="auto">
            <a:xfrm>
              <a:off x="974" y="318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3" name="Oval 71"/>
            <p:cNvSpPr>
              <a:spLocks noChangeArrowheads="1"/>
            </p:cNvSpPr>
            <p:nvPr/>
          </p:nvSpPr>
          <p:spPr bwMode="auto">
            <a:xfrm>
              <a:off x="1126" y="3334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4" name="Oval 72"/>
            <p:cNvSpPr>
              <a:spLocks noChangeArrowheads="1"/>
            </p:cNvSpPr>
            <p:nvPr/>
          </p:nvSpPr>
          <p:spPr bwMode="auto">
            <a:xfrm>
              <a:off x="981" y="347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5" name="Oval 73"/>
            <p:cNvSpPr>
              <a:spLocks noChangeArrowheads="1"/>
            </p:cNvSpPr>
            <p:nvPr/>
          </p:nvSpPr>
          <p:spPr bwMode="auto">
            <a:xfrm>
              <a:off x="1426" y="3344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6" name="Oval 74"/>
            <p:cNvSpPr>
              <a:spLocks noChangeArrowheads="1"/>
            </p:cNvSpPr>
            <p:nvPr/>
          </p:nvSpPr>
          <p:spPr bwMode="auto">
            <a:xfrm>
              <a:off x="1424" y="3482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7" name="Oval 75"/>
            <p:cNvSpPr>
              <a:spLocks noChangeArrowheads="1"/>
            </p:cNvSpPr>
            <p:nvPr/>
          </p:nvSpPr>
          <p:spPr bwMode="auto">
            <a:xfrm>
              <a:off x="1707" y="3627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8" name="Oval 76"/>
            <p:cNvSpPr>
              <a:spLocks noChangeArrowheads="1"/>
            </p:cNvSpPr>
            <p:nvPr/>
          </p:nvSpPr>
          <p:spPr bwMode="auto">
            <a:xfrm>
              <a:off x="1413" y="390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9" name="Oval 77"/>
            <p:cNvSpPr>
              <a:spLocks noChangeArrowheads="1"/>
            </p:cNvSpPr>
            <p:nvPr/>
          </p:nvSpPr>
          <p:spPr bwMode="auto">
            <a:xfrm>
              <a:off x="1558" y="390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2" name="Line 80"/>
            <p:cNvSpPr>
              <a:spLocks noChangeShapeType="1"/>
            </p:cNvSpPr>
            <p:nvPr/>
          </p:nvSpPr>
          <p:spPr bwMode="auto">
            <a:xfrm>
              <a:off x="720" y="2982"/>
              <a:ext cx="0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3" name="Line 81"/>
            <p:cNvSpPr>
              <a:spLocks noChangeShapeType="1"/>
            </p:cNvSpPr>
            <p:nvPr/>
          </p:nvSpPr>
          <p:spPr bwMode="auto">
            <a:xfrm flipH="1">
              <a:off x="720" y="298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4" name="Line 82"/>
            <p:cNvSpPr>
              <a:spLocks noChangeShapeType="1"/>
            </p:cNvSpPr>
            <p:nvPr/>
          </p:nvSpPr>
          <p:spPr bwMode="auto">
            <a:xfrm>
              <a:off x="768" y="2982"/>
              <a:ext cx="0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5" name="Line 83"/>
            <p:cNvSpPr>
              <a:spLocks noChangeShapeType="1"/>
            </p:cNvSpPr>
            <p:nvPr/>
          </p:nvSpPr>
          <p:spPr bwMode="auto">
            <a:xfrm>
              <a:off x="720" y="2955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 flipV="1">
              <a:off x="744" y="2928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7" name="Oval 85"/>
            <p:cNvSpPr>
              <a:spLocks noChangeArrowheads="1"/>
            </p:cNvSpPr>
            <p:nvPr/>
          </p:nvSpPr>
          <p:spPr bwMode="auto">
            <a:xfrm>
              <a:off x="720" y="2913"/>
              <a:ext cx="48" cy="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ldLvl="4" autoUpdateAnimBg="0" build="p"/>
      <p:bldP spid="33871" grpId="0" bldLvl="4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39D39-39D5-4E9D-BBCC-63C2FD21245E}" type="slidenum">
              <a:rPr lang="en-US" altLang="en-US"/>
            </a:fld>
            <a:endParaRPr lang="en-US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793038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altLang="en-US"/>
              <a:t>The End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491B-8F9B-48C1-B68C-2D581EE28B3D}" type="slidenum">
              <a:rPr lang="en-US" altLang="en-US"/>
            </a:fld>
            <a:endParaRPr lang="en-US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Optimization problems</a:t>
            </a: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181100"/>
            <a:ext cx="7772400" cy="495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An </a:t>
            </a:r>
            <a:r>
              <a:rPr lang="en-US" altLang="en-US">
                <a:solidFill>
                  <a:schemeClr val="tx2"/>
                </a:solidFill>
              </a:rPr>
              <a:t>optimization problem</a:t>
            </a:r>
            <a:r>
              <a:rPr lang="en-US" altLang="en-US"/>
              <a:t> is one in which you want to find, not just </a:t>
            </a:r>
            <a:r>
              <a:rPr lang="en-US" altLang="en-US" i="1"/>
              <a:t>a</a:t>
            </a:r>
            <a:r>
              <a:rPr lang="en-US" altLang="en-US"/>
              <a:t> solution, but the </a:t>
            </a:r>
            <a:r>
              <a:rPr lang="en-US" altLang="en-US" i="1"/>
              <a:t>best</a:t>
            </a:r>
            <a:r>
              <a:rPr lang="en-US" altLang="en-US"/>
              <a:t> solution</a:t>
            </a:r>
            <a:endParaRPr lang="en-US" altLang="en-US"/>
          </a:p>
          <a:p>
            <a:r>
              <a:rPr lang="en-US" altLang="en-US"/>
              <a:t>A “greedy algorithm” sometimes works well for optimization problems</a:t>
            </a:r>
            <a:endParaRPr lang="en-US" altLang="en-US"/>
          </a:p>
          <a:p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greedy algorithm</a:t>
            </a:r>
            <a:r>
              <a:rPr lang="en-US" altLang="en-US"/>
              <a:t> works in phases. At each phase:</a:t>
            </a:r>
            <a:endParaRPr lang="en-US" altLang="en-US"/>
          </a:p>
          <a:p>
            <a:pPr lvl="1"/>
            <a:r>
              <a:rPr lang="en-US" altLang="en-US"/>
              <a:t>You take the best you can get right now, without regard for future consequences</a:t>
            </a:r>
            <a:endParaRPr lang="en-US" altLang="en-US"/>
          </a:p>
          <a:p>
            <a:pPr lvl="1"/>
            <a:r>
              <a:rPr lang="en-US" altLang="en-US"/>
              <a:t>You hope that by choosing a </a:t>
            </a:r>
            <a:r>
              <a:rPr lang="en-US" altLang="en-US" i="1"/>
              <a:t>local</a:t>
            </a:r>
            <a:r>
              <a:rPr lang="en-US" altLang="en-US"/>
              <a:t> optimum at each step, you will end up at a </a:t>
            </a:r>
            <a:r>
              <a:rPr lang="en-US" altLang="en-US" i="1"/>
              <a:t>global</a:t>
            </a:r>
            <a:r>
              <a:rPr lang="en-US" altLang="en-US"/>
              <a:t> optimum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2F338-A234-4D25-A651-07A86AC9FB10}" type="slidenum">
              <a:rPr lang="en-US" altLang="en-US"/>
            </a:fld>
            <a:endParaRPr lang="en-US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 dirty="0"/>
              <a:t>Example: Counting money</a:t>
            </a:r>
            <a:endParaRPr lang="en-US" alt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8015" y="12192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Suppose you want to count out a certain amount of money, using the fewest possible bills and coins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greedy algorithm would do this would be:</a:t>
            </a:r>
            <a:br>
              <a:rPr lang="en-US" altLang="en-US"/>
            </a:br>
            <a:r>
              <a:rPr lang="en-US" altLang="en-US">
                <a:solidFill>
                  <a:schemeClr val="tx2"/>
                </a:solidFill>
              </a:rPr>
              <a:t>At each step, take the largest possible bill or coin that does not overshoot</a:t>
            </a:r>
            <a:endParaRPr lang="en-US" altLang="en-US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Example: To make $6.39, you can choose: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a $5 bill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a $1 bill, to make $6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a 25¢ coin, to make $6.25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A 10¢ coin, to make $6.35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four 1¢ coins, to make $6.39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For US money, the greedy algorithm always gives the optimum solution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1C903-A22F-406D-8284-133B0CE34BE5}" type="slidenum">
              <a:rPr lang="en-US" altLang="en-US"/>
            </a:fld>
            <a:endParaRPr lang="en-US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79155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Autofit/>
          </a:bodyPr>
          <a:lstStyle/>
          <a:p>
            <a:r>
              <a:rPr lang="en-US" altLang="en-US" sz="3600"/>
              <a:t>A failure of the greedy algorithm</a:t>
            </a:r>
            <a:endParaRPr lang="en-US" altLang="en-US" sz="360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71905"/>
            <a:ext cx="7924800" cy="5105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In some (fictional) monetary system, “krons” come in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/>
              <a:t> kron,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7</a:t>
            </a:r>
            <a:r>
              <a:rPr lang="en-US" altLang="en-US"/>
              <a:t> kron, and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altLang="en-US"/>
              <a:t> kron coins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Using a greedy algorithm to count out 15 krons, you would get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A 10 kron piece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Five 1 kron pieces, for a total of 15 krons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This requires six coins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better solution would be to use two 7 kron pieces and one 1 kron piece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This only requires three coins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The greedy algorithm results in a solution, but not in an optimal solution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41B1-EA33-4799-B51D-DDC018B8F003}" type="slidenum">
              <a:rPr lang="en-US" altLang="en-US"/>
            </a:fld>
            <a:endParaRPr lang="en-US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A scheduling problem</a:t>
            </a:r>
            <a:endParaRPr lang="en-US" alt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21161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400"/>
              <a:t>You have to run nine jobs, with running times of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altLang="en-US" sz="2400"/>
              <a:t>, and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altLang="en-US" sz="2400"/>
              <a:t> minutes</a:t>
            </a:r>
            <a:endParaRPr lang="en-US" altLang="en-US" sz="2400"/>
          </a:p>
          <a:p>
            <a:r>
              <a:rPr lang="en-US" altLang="en-US" sz="2400"/>
              <a:t>You have three processors on which you can run these jobs</a:t>
            </a:r>
            <a:endParaRPr lang="en-US" altLang="en-US" sz="2400"/>
          </a:p>
          <a:p>
            <a:r>
              <a:rPr lang="en-US" altLang="en-US" sz="2400"/>
              <a:t>You decide to do the longest-running jobs first, on whatever processor is available</a:t>
            </a:r>
            <a:endParaRPr lang="en-US" altLang="en-US" sz="2400"/>
          </a:p>
        </p:txBody>
      </p:sp>
      <p:grpSp>
        <p:nvGrpSpPr>
          <p:cNvPr id="12296" name="Group 8"/>
          <p:cNvGrpSpPr/>
          <p:nvPr/>
        </p:nvGrpSpPr>
        <p:grpSpPr bwMode="auto">
          <a:xfrm>
            <a:off x="1219200" y="3657600"/>
            <a:ext cx="3802063" cy="382588"/>
            <a:chOff x="768" y="2304"/>
            <a:chExt cx="2395" cy="241"/>
          </a:xfrm>
        </p:grpSpPr>
        <p:sp>
          <p:nvSpPr>
            <p:cNvPr id="12294" name="Freeform 6"/>
            <p:cNvSpPr/>
            <p:nvPr/>
          </p:nvSpPr>
          <p:spPr bwMode="auto">
            <a:xfrm>
              <a:off x="768" y="2304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2299" name="Group 11"/>
          <p:cNvGrpSpPr/>
          <p:nvPr/>
        </p:nvGrpSpPr>
        <p:grpSpPr bwMode="auto">
          <a:xfrm>
            <a:off x="1219200" y="4267200"/>
            <a:ext cx="3468688" cy="382588"/>
            <a:chOff x="768" y="2688"/>
            <a:chExt cx="2185" cy="241"/>
          </a:xfrm>
        </p:grpSpPr>
        <p:sp>
          <p:nvSpPr>
            <p:cNvPr id="12297" name="Freeform 9"/>
            <p:cNvSpPr/>
            <p:nvPr/>
          </p:nvSpPr>
          <p:spPr bwMode="auto">
            <a:xfrm>
              <a:off x="768" y="2688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2302" name="Group 14"/>
          <p:cNvGrpSpPr/>
          <p:nvPr/>
        </p:nvGrpSpPr>
        <p:grpSpPr bwMode="auto">
          <a:xfrm>
            <a:off x="1219200" y="4953000"/>
            <a:ext cx="2868613" cy="382588"/>
            <a:chOff x="768" y="3120"/>
            <a:chExt cx="1807" cy="241"/>
          </a:xfrm>
        </p:grpSpPr>
        <p:sp>
          <p:nvSpPr>
            <p:cNvPr id="12300" name="Freeform 12"/>
            <p:cNvSpPr/>
            <p:nvPr/>
          </p:nvSpPr>
          <p:spPr bwMode="auto">
            <a:xfrm>
              <a:off x="768" y="3120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2305" name="Group 17"/>
          <p:cNvGrpSpPr/>
          <p:nvPr/>
        </p:nvGrpSpPr>
        <p:grpSpPr bwMode="auto">
          <a:xfrm>
            <a:off x="4083050" y="4953000"/>
            <a:ext cx="2735263" cy="382588"/>
            <a:chOff x="2572" y="3120"/>
            <a:chExt cx="1723" cy="241"/>
          </a:xfrm>
        </p:grpSpPr>
        <p:sp>
          <p:nvSpPr>
            <p:cNvPr id="12303" name="Freeform 15"/>
            <p:cNvSpPr/>
            <p:nvPr/>
          </p:nvSpPr>
          <p:spPr bwMode="auto">
            <a:xfrm>
              <a:off x="2572" y="3120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2308" name="Group 20"/>
          <p:cNvGrpSpPr/>
          <p:nvPr/>
        </p:nvGrpSpPr>
        <p:grpSpPr bwMode="auto">
          <a:xfrm>
            <a:off x="4679950" y="4267200"/>
            <a:ext cx="2135188" cy="382588"/>
            <a:chOff x="2948" y="2688"/>
            <a:chExt cx="1345" cy="241"/>
          </a:xfrm>
        </p:grpSpPr>
        <p:sp>
          <p:nvSpPr>
            <p:cNvPr id="12306" name="Freeform 18"/>
            <p:cNvSpPr/>
            <p:nvPr/>
          </p:nvSpPr>
          <p:spPr bwMode="auto">
            <a:xfrm>
              <a:off x="2948" y="2688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2311" name="Group 23"/>
          <p:cNvGrpSpPr/>
          <p:nvPr/>
        </p:nvGrpSpPr>
        <p:grpSpPr bwMode="auto">
          <a:xfrm>
            <a:off x="5029200" y="3657600"/>
            <a:ext cx="1935163" cy="382588"/>
            <a:chOff x="3168" y="2304"/>
            <a:chExt cx="1219" cy="241"/>
          </a:xfrm>
        </p:grpSpPr>
        <p:sp>
          <p:nvSpPr>
            <p:cNvPr id="12309" name="Freeform 21"/>
            <p:cNvSpPr/>
            <p:nvPr/>
          </p:nvSpPr>
          <p:spPr bwMode="auto">
            <a:xfrm>
              <a:off x="3168" y="2304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2314" name="Group 26"/>
          <p:cNvGrpSpPr/>
          <p:nvPr/>
        </p:nvGrpSpPr>
        <p:grpSpPr bwMode="auto">
          <a:xfrm>
            <a:off x="6800850" y="4267200"/>
            <a:ext cx="1201738" cy="382588"/>
            <a:chOff x="4284" y="2688"/>
            <a:chExt cx="757" cy="241"/>
          </a:xfrm>
        </p:grpSpPr>
        <p:sp>
          <p:nvSpPr>
            <p:cNvPr id="12312" name="Freeform 24"/>
            <p:cNvSpPr/>
            <p:nvPr/>
          </p:nvSpPr>
          <p:spPr bwMode="auto">
            <a:xfrm>
              <a:off x="4284" y="2688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2317" name="Group 29"/>
          <p:cNvGrpSpPr/>
          <p:nvPr/>
        </p:nvGrpSpPr>
        <p:grpSpPr bwMode="auto">
          <a:xfrm>
            <a:off x="6824663" y="4953000"/>
            <a:ext cx="1068387" cy="382588"/>
            <a:chOff x="4299" y="3120"/>
            <a:chExt cx="673" cy="241"/>
          </a:xfrm>
        </p:grpSpPr>
        <p:sp>
          <p:nvSpPr>
            <p:cNvPr id="12315" name="Freeform 27"/>
            <p:cNvSpPr/>
            <p:nvPr/>
          </p:nvSpPr>
          <p:spPr bwMode="auto">
            <a:xfrm>
              <a:off x="4299" y="3120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2320" name="Group 32"/>
          <p:cNvGrpSpPr/>
          <p:nvPr/>
        </p:nvGrpSpPr>
        <p:grpSpPr bwMode="auto">
          <a:xfrm>
            <a:off x="6953250" y="3657600"/>
            <a:ext cx="668338" cy="382588"/>
            <a:chOff x="4380" y="2304"/>
            <a:chExt cx="421" cy="241"/>
          </a:xfrm>
        </p:grpSpPr>
        <p:sp>
          <p:nvSpPr>
            <p:cNvPr id="12318" name="Freeform 30"/>
            <p:cNvSpPr/>
            <p:nvPr/>
          </p:nvSpPr>
          <p:spPr bwMode="auto">
            <a:xfrm>
              <a:off x="4380" y="2304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Rectangle 31"/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763588" y="3582988"/>
            <a:ext cx="60642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  <a:endParaRPr lang="en-US" altLang="en-US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  <a:endParaRPr lang="en-US" altLang="en-US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  <a:endParaRPr lang="en-US" altLang="en-US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12322" name="Rectangle 3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5638800"/>
            <a:ext cx="7696200" cy="106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400"/>
              <a:t>Time to completion: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 + 11 + 6 = 35</a:t>
            </a:r>
            <a:r>
              <a:rPr lang="en-US" altLang="en-US" sz="2400"/>
              <a:t> minutes</a:t>
            </a:r>
            <a:endParaRPr lang="en-US" altLang="en-US" sz="2400"/>
          </a:p>
          <a:p>
            <a:r>
              <a:rPr lang="en-US" altLang="en-US" sz="2400"/>
              <a:t>This solution isn’t bad, but we might be able to do better</a:t>
            </a:r>
            <a:endParaRPr lang="en-US" alt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5" autoUpdateAnimBg="0" build="p"/>
      <p:bldP spid="12321" grpId="0" autoUpdateAnimBg="0"/>
      <p:bldP spid="12322" grpId="0" bldLvl="4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72A2C-B1E6-4BE3-A805-F2577984018A}" type="slidenum">
              <a:rPr lang="en-US" altLang="en-US"/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Another approach</a:t>
            </a: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65125" y="1174115"/>
            <a:ext cx="8574088" cy="1435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400"/>
              <a:t>What would be the result if you ran the </a:t>
            </a:r>
            <a:r>
              <a:rPr lang="en-US" altLang="en-US" sz="2400" i="1"/>
              <a:t>shortest</a:t>
            </a:r>
            <a:r>
              <a:rPr lang="en-US" altLang="en-US" sz="2400"/>
              <a:t> job first?</a:t>
            </a:r>
            <a:endParaRPr lang="en-US" altLang="en-US" sz="2400"/>
          </a:p>
          <a:p>
            <a:r>
              <a:rPr lang="en-US" altLang="en-US" sz="2400"/>
              <a:t>Again, the running times are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altLang="en-US" sz="2400"/>
              <a:t>, and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altLang="en-US" sz="2400"/>
              <a:t> minutes</a:t>
            </a:r>
            <a:endParaRPr lang="en-US" altLang="en-US" sz="2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47700" y="4406265"/>
            <a:ext cx="8364220" cy="1828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80000"/>
          </a:bodyPr>
          <a:lstStyle/>
          <a:p>
            <a:r>
              <a:rPr lang="en-US" altLang="en-US" sz="2400"/>
              <a:t>That wasn’t such a good idea; time to completion is now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 + 14 + 20 = 40</a:t>
            </a:r>
            <a:r>
              <a:rPr lang="en-US" altLang="en-US" sz="2400"/>
              <a:t> minutes</a:t>
            </a:r>
            <a:endParaRPr lang="en-US" altLang="en-US" sz="2400"/>
          </a:p>
          <a:p>
            <a:r>
              <a:rPr lang="en-US" altLang="en-US" sz="2400"/>
              <a:t>Note, however, that the greedy algorithm itself is fast</a:t>
            </a:r>
            <a:endParaRPr lang="en-US" altLang="en-US" sz="2400"/>
          </a:p>
          <a:p>
            <a:pPr lvl="1"/>
            <a:r>
              <a:rPr lang="en-US" altLang="en-US" sz="2000"/>
              <a:t>All we had to do at each stage was pick the minimum or maximum</a:t>
            </a:r>
            <a:endParaRPr lang="en-US" altLang="en-US" sz="2000"/>
          </a:p>
        </p:txBody>
      </p:sp>
      <p:grpSp>
        <p:nvGrpSpPr>
          <p:cNvPr id="14345" name="Group 9"/>
          <p:cNvGrpSpPr/>
          <p:nvPr/>
        </p:nvGrpSpPr>
        <p:grpSpPr bwMode="auto">
          <a:xfrm>
            <a:off x="5235575" y="4023360"/>
            <a:ext cx="3802063" cy="382588"/>
            <a:chOff x="3298" y="2736"/>
            <a:chExt cx="2395" cy="241"/>
          </a:xfrm>
        </p:grpSpPr>
        <p:sp>
          <p:nvSpPr>
            <p:cNvPr id="14343" name="Freeform 7"/>
            <p:cNvSpPr/>
            <p:nvPr/>
          </p:nvSpPr>
          <p:spPr bwMode="auto">
            <a:xfrm>
              <a:off x="3298" y="2736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4348" name="Group 12"/>
          <p:cNvGrpSpPr/>
          <p:nvPr/>
        </p:nvGrpSpPr>
        <p:grpSpPr bwMode="auto">
          <a:xfrm>
            <a:off x="4495800" y="3413760"/>
            <a:ext cx="3468688" cy="382588"/>
            <a:chOff x="2832" y="2352"/>
            <a:chExt cx="2185" cy="241"/>
          </a:xfrm>
        </p:grpSpPr>
        <p:sp>
          <p:nvSpPr>
            <p:cNvPr id="14346" name="Freeform 10"/>
            <p:cNvSpPr/>
            <p:nvPr/>
          </p:nvSpPr>
          <p:spPr bwMode="auto">
            <a:xfrm>
              <a:off x="2832" y="2352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4351" name="Group 15"/>
          <p:cNvGrpSpPr/>
          <p:nvPr/>
        </p:nvGrpSpPr>
        <p:grpSpPr bwMode="auto">
          <a:xfrm>
            <a:off x="3886200" y="2804160"/>
            <a:ext cx="2868613" cy="382588"/>
            <a:chOff x="2448" y="1968"/>
            <a:chExt cx="1807" cy="241"/>
          </a:xfrm>
        </p:grpSpPr>
        <p:sp>
          <p:nvSpPr>
            <p:cNvPr id="14349" name="Freeform 13"/>
            <p:cNvSpPr/>
            <p:nvPr/>
          </p:nvSpPr>
          <p:spPr bwMode="auto">
            <a:xfrm>
              <a:off x="2448" y="1968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4354" name="Group 18"/>
          <p:cNvGrpSpPr/>
          <p:nvPr/>
        </p:nvGrpSpPr>
        <p:grpSpPr bwMode="auto">
          <a:xfrm>
            <a:off x="2490788" y="4023360"/>
            <a:ext cx="2735262" cy="382588"/>
            <a:chOff x="1569" y="2736"/>
            <a:chExt cx="1723" cy="241"/>
          </a:xfrm>
        </p:grpSpPr>
        <p:sp>
          <p:nvSpPr>
            <p:cNvPr id="14352" name="Freeform 16"/>
            <p:cNvSpPr/>
            <p:nvPr/>
          </p:nvSpPr>
          <p:spPr bwMode="auto">
            <a:xfrm>
              <a:off x="1569" y="2736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4357" name="Group 21"/>
          <p:cNvGrpSpPr/>
          <p:nvPr/>
        </p:nvGrpSpPr>
        <p:grpSpPr bwMode="auto">
          <a:xfrm>
            <a:off x="2362200" y="3413760"/>
            <a:ext cx="2135188" cy="382588"/>
            <a:chOff x="1488" y="2352"/>
            <a:chExt cx="1345" cy="241"/>
          </a:xfrm>
        </p:grpSpPr>
        <p:sp>
          <p:nvSpPr>
            <p:cNvPr id="14355" name="Freeform 19"/>
            <p:cNvSpPr/>
            <p:nvPr/>
          </p:nvSpPr>
          <p:spPr bwMode="auto">
            <a:xfrm>
              <a:off x="1488" y="2352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4360" name="Group 24"/>
          <p:cNvGrpSpPr/>
          <p:nvPr/>
        </p:nvGrpSpPr>
        <p:grpSpPr bwMode="auto">
          <a:xfrm>
            <a:off x="1958975" y="2804160"/>
            <a:ext cx="1935163" cy="382588"/>
            <a:chOff x="1234" y="1968"/>
            <a:chExt cx="1219" cy="241"/>
          </a:xfrm>
        </p:grpSpPr>
        <p:sp>
          <p:nvSpPr>
            <p:cNvPr id="14358" name="Freeform 22"/>
            <p:cNvSpPr/>
            <p:nvPr/>
          </p:nvSpPr>
          <p:spPr bwMode="auto">
            <a:xfrm>
              <a:off x="1234" y="1968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4363" name="Group 27"/>
          <p:cNvGrpSpPr/>
          <p:nvPr/>
        </p:nvGrpSpPr>
        <p:grpSpPr bwMode="auto">
          <a:xfrm>
            <a:off x="1295400" y="4023360"/>
            <a:ext cx="1201738" cy="382588"/>
            <a:chOff x="816" y="2736"/>
            <a:chExt cx="757" cy="241"/>
          </a:xfrm>
        </p:grpSpPr>
        <p:sp>
          <p:nvSpPr>
            <p:cNvPr id="14361" name="Freeform 25"/>
            <p:cNvSpPr/>
            <p:nvPr/>
          </p:nvSpPr>
          <p:spPr bwMode="auto">
            <a:xfrm>
              <a:off x="816" y="2736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4366" name="Group 30"/>
          <p:cNvGrpSpPr/>
          <p:nvPr/>
        </p:nvGrpSpPr>
        <p:grpSpPr bwMode="auto">
          <a:xfrm>
            <a:off x="1295400" y="3413760"/>
            <a:ext cx="1068388" cy="382588"/>
            <a:chOff x="816" y="2352"/>
            <a:chExt cx="673" cy="241"/>
          </a:xfrm>
        </p:grpSpPr>
        <p:sp>
          <p:nvSpPr>
            <p:cNvPr id="14364" name="Freeform 28"/>
            <p:cNvSpPr/>
            <p:nvPr/>
          </p:nvSpPr>
          <p:spPr bwMode="auto">
            <a:xfrm>
              <a:off x="816" y="2352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4369" name="Group 33"/>
          <p:cNvGrpSpPr/>
          <p:nvPr/>
        </p:nvGrpSpPr>
        <p:grpSpPr bwMode="auto">
          <a:xfrm>
            <a:off x="1295400" y="2804160"/>
            <a:ext cx="668338" cy="382588"/>
            <a:chOff x="816" y="1968"/>
            <a:chExt cx="421" cy="241"/>
          </a:xfrm>
        </p:grpSpPr>
        <p:sp>
          <p:nvSpPr>
            <p:cNvPr id="14367" name="Freeform 31"/>
            <p:cNvSpPr/>
            <p:nvPr/>
          </p:nvSpPr>
          <p:spPr bwMode="auto">
            <a:xfrm>
              <a:off x="816" y="1968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763588" y="2729548"/>
            <a:ext cx="60642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  <a:endParaRPr lang="en-US" altLang="en-US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  <a:endParaRPr lang="en-US" altLang="en-US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  <a:endParaRPr lang="en-US" altLang="en-US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ldLvl="5" autoUpdateAnimBg="0" build="p"/>
      <p:bldP spid="14342" grpId="0" bldLvl="4" autoUpdateAnimBg="0" build="p"/>
      <p:bldP spid="14370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BDA7E-B5F8-4E93-974B-205515586C97}" type="slidenum">
              <a:rPr lang="en-US" altLang="en-US"/>
            </a:fld>
            <a:endParaRPr lang="en-US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An optimum solution</a:t>
            </a:r>
            <a:endParaRPr lang="en-US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016375"/>
            <a:ext cx="8574088" cy="21161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r>
              <a:rPr lang="en-US" altLang="en-US" sz="2400"/>
              <a:t>This solution is clearly optimal (why?)</a:t>
            </a:r>
            <a:endParaRPr lang="en-US" altLang="en-US" sz="2400"/>
          </a:p>
          <a:p>
            <a:r>
              <a:rPr lang="en-US" altLang="en-US" sz="2400"/>
              <a:t>Clearly, there are other optimal solutions (why?)</a:t>
            </a:r>
            <a:endParaRPr lang="en-US" altLang="en-US" sz="2400"/>
          </a:p>
          <a:p>
            <a:r>
              <a:rPr lang="en-US" altLang="en-US" sz="2400"/>
              <a:t>How do we find such a solution?</a:t>
            </a:r>
            <a:endParaRPr lang="en-US" altLang="en-US" sz="2400"/>
          </a:p>
          <a:p>
            <a:pPr lvl="1"/>
            <a:r>
              <a:rPr lang="en-US" altLang="en-US" sz="2000"/>
              <a:t>One way: Try all possible assignments of jobs to processors</a:t>
            </a:r>
            <a:endParaRPr lang="en-US" altLang="en-US" sz="2000"/>
          </a:p>
          <a:p>
            <a:pPr lvl="1"/>
            <a:r>
              <a:rPr lang="en-US" altLang="en-US" sz="2000"/>
              <a:t>Unfortunately, this approach can take exponential time</a:t>
            </a:r>
            <a:endParaRPr lang="en-US" altLang="en-US" sz="200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5286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400"/>
              <a:t>Better solutions do exist:</a:t>
            </a:r>
            <a:endParaRPr lang="en-US" altLang="en-US" sz="2400"/>
          </a:p>
        </p:txBody>
      </p:sp>
      <p:grpSp>
        <p:nvGrpSpPr>
          <p:cNvPr id="16419" name="Group 35"/>
          <p:cNvGrpSpPr/>
          <p:nvPr/>
        </p:nvGrpSpPr>
        <p:grpSpPr bwMode="auto">
          <a:xfrm>
            <a:off x="763588" y="2135188"/>
            <a:ext cx="7132637" cy="1768475"/>
            <a:chOff x="481" y="1345"/>
            <a:chExt cx="4493" cy="1114"/>
          </a:xfrm>
        </p:grpSpPr>
        <p:grpSp>
          <p:nvGrpSpPr>
            <p:cNvPr id="16393" name="Group 9"/>
            <p:cNvGrpSpPr/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6391" name="Freeform 7"/>
              <p:cNvSpPr/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>
                  <a:gd name="T0" fmla="*/ 0 w 2449"/>
                  <a:gd name="T1" fmla="*/ 0 h 241"/>
                  <a:gd name="T2" fmla="*/ 0 w 2449"/>
                  <a:gd name="T3" fmla="*/ 240 h 241"/>
                  <a:gd name="T4" fmla="*/ 2448 w 2449"/>
                  <a:gd name="T5" fmla="*/ 240 h 241"/>
                  <a:gd name="T6" fmla="*/ 2448 w 2449"/>
                  <a:gd name="T7" fmla="*/ 0 h 241"/>
                  <a:gd name="T8" fmla="*/ 0 w 244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20</a:t>
                </a:r>
                <a:endPara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6396" name="Group 12"/>
            <p:cNvGrpSpPr/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6394" name="Freeform 10"/>
              <p:cNvSpPr/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>
                  <a:gd name="T0" fmla="*/ 0 w 2185"/>
                  <a:gd name="T1" fmla="*/ 0 h 241"/>
                  <a:gd name="T2" fmla="*/ 0 w 2185"/>
                  <a:gd name="T3" fmla="*/ 240 h 241"/>
                  <a:gd name="T4" fmla="*/ 2184 w 2185"/>
                  <a:gd name="T5" fmla="*/ 240 h 241"/>
                  <a:gd name="T6" fmla="*/ 2184 w 2185"/>
                  <a:gd name="T7" fmla="*/ 0 h 241"/>
                  <a:gd name="T8" fmla="*/ 0 w 218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Rectangle 11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18</a:t>
                </a:r>
                <a:endPara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6399" name="Group 15"/>
            <p:cNvGrpSpPr/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6397" name="Freeform 13"/>
              <p:cNvSpPr/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>
                  <a:gd name="T0" fmla="*/ 0 w 1807"/>
                  <a:gd name="T1" fmla="*/ 0 h 241"/>
                  <a:gd name="T2" fmla="*/ 0 w 1807"/>
                  <a:gd name="T3" fmla="*/ 240 h 241"/>
                  <a:gd name="T4" fmla="*/ 1806 w 1807"/>
                  <a:gd name="T5" fmla="*/ 240 h 241"/>
                  <a:gd name="T6" fmla="*/ 1806 w 1807"/>
                  <a:gd name="T7" fmla="*/ 0 h 241"/>
                  <a:gd name="T8" fmla="*/ 0 w 180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Rectangle 14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15</a:t>
                </a:r>
                <a:endPara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6402" name="Group 18"/>
            <p:cNvGrpSpPr/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6400" name="Freeform 16"/>
              <p:cNvSpPr/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>
                  <a:gd name="T0" fmla="*/ 0 w 1723"/>
                  <a:gd name="T1" fmla="*/ 0 h 241"/>
                  <a:gd name="T2" fmla="*/ 0 w 1723"/>
                  <a:gd name="T3" fmla="*/ 240 h 241"/>
                  <a:gd name="T4" fmla="*/ 1722 w 1723"/>
                  <a:gd name="T5" fmla="*/ 240 h 241"/>
                  <a:gd name="T6" fmla="*/ 1722 w 1723"/>
                  <a:gd name="T7" fmla="*/ 0 h 241"/>
                  <a:gd name="T8" fmla="*/ 0 w 172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Rectangle 17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14</a:t>
                </a:r>
                <a:endPara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6405" name="Group 21"/>
            <p:cNvGrpSpPr/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6403" name="Freeform 19"/>
              <p:cNvSpPr/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>
                  <a:gd name="T0" fmla="*/ 0 w 1345"/>
                  <a:gd name="T1" fmla="*/ 0 h 241"/>
                  <a:gd name="T2" fmla="*/ 0 w 1345"/>
                  <a:gd name="T3" fmla="*/ 240 h 241"/>
                  <a:gd name="T4" fmla="*/ 1344 w 1345"/>
                  <a:gd name="T5" fmla="*/ 240 h 241"/>
                  <a:gd name="T6" fmla="*/ 1344 w 1345"/>
                  <a:gd name="T7" fmla="*/ 0 h 241"/>
                  <a:gd name="T8" fmla="*/ 0 w 134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Rectangle 20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11</a:t>
                </a:r>
                <a:endPara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6408" name="Group 24"/>
            <p:cNvGrpSpPr/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6406" name="Freeform 22"/>
              <p:cNvSpPr/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>
                  <a:gd name="T0" fmla="*/ 0 w 1219"/>
                  <a:gd name="T1" fmla="*/ 0 h 241"/>
                  <a:gd name="T2" fmla="*/ 0 w 1219"/>
                  <a:gd name="T3" fmla="*/ 240 h 241"/>
                  <a:gd name="T4" fmla="*/ 1218 w 1219"/>
                  <a:gd name="T5" fmla="*/ 240 h 241"/>
                  <a:gd name="T6" fmla="*/ 1218 w 1219"/>
                  <a:gd name="T7" fmla="*/ 0 h 241"/>
                  <a:gd name="T8" fmla="*/ 0 w 121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Rectangle 23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10</a:t>
                </a:r>
                <a:endPara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6411" name="Group 27"/>
            <p:cNvGrpSpPr/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6409" name="Freeform 25"/>
              <p:cNvSpPr/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>
                  <a:gd name="T0" fmla="*/ 0 w 757"/>
                  <a:gd name="T1" fmla="*/ 0 h 241"/>
                  <a:gd name="T2" fmla="*/ 0 w 757"/>
                  <a:gd name="T3" fmla="*/ 240 h 241"/>
                  <a:gd name="T4" fmla="*/ 756 w 757"/>
                  <a:gd name="T5" fmla="*/ 240 h 241"/>
                  <a:gd name="T6" fmla="*/ 756 w 757"/>
                  <a:gd name="T7" fmla="*/ 0 h 241"/>
                  <a:gd name="T8" fmla="*/ 0 w 75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Rectangle 26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6</a:t>
                </a:r>
                <a:endPara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6414" name="Group 30"/>
            <p:cNvGrpSpPr/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6412" name="Freeform 28"/>
              <p:cNvSpPr/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>
                  <a:gd name="T0" fmla="*/ 0 w 673"/>
                  <a:gd name="T1" fmla="*/ 0 h 241"/>
                  <a:gd name="T2" fmla="*/ 0 w 673"/>
                  <a:gd name="T3" fmla="*/ 240 h 241"/>
                  <a:gd name="T4" fmla="*/ 672 w 673"/>
                  <a:gd name="T5" fmla="*/ 240 h 241"/>
                  <a:gd name="T6" fmla="*/ 672 w 673"/>
                  <a:gd name="T7" fmla="*/ 0 h 241"/>
                  <a:gd name="T8" fmla="*/ 0 w 67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Rectangle 29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5</a:t>
                </a:r>
                <a:endPara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6417" name="Group 33"/>
            <p:cNvGrpSpPr/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6415" name="Freeform 31"/>
              <p:cNvSpPr/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>
                  <a:gd name="T0" fmla="*/ 0 w 421"/>
                  <a:gd name="T1" fmla="*/ 0 h 241"/>
                  <a:gd name="T2" fmla="*/ 0 w 421"/>
                  <a:gd name="T3" fmla="*/ 240 h 241"/>
                  <a:gd name="T4" fmla="*/ 420 w 421"/>
                  <a:gd name="T5" fmla="*/ 240 h 241"/>
                  <a:gd name="T6" fmla="*/ 420 w 421"/>
                  <a:gd name="T7" fmla="*/ 0 h 241"/>
                  <a:gd name="T8" fmla="*/ 0 w 421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Rectangle 32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3</a:t>
                </a:r>
                <a:endPara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16418" name="Rectangle 34"/>
            <p:cNvSpPr>
              <a:spLocks noChangeArrowheads="1"/>
            </p:cNvSpPr>
            <p:nvPr/>
          </p:nvSpPr>
          <p:spPr bwMode="auto">
            <a:xfrm>
              <a:off x="481" y="1345"/>
              <a:ext cx="382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P1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P2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P3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ldLvl="4" autoUpdateAnimBg="0" build="p"/>
      <p:bldP spid="16390" grpId="0" bldLvl="4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C16F0-DF81-4B21-A74D-D21EBB11DAFF}" type="slidenum">
              <a:rPr lang="en-US" altLang="en-US"/>
            </a:fld>
            <a:endParaRPr lang="en-US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Huffman encoding</a:t>
            </a:r>
            <a:endParaRPr lang="en-US" alt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0572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400"/>
              <a:t>The Huffman encoding algorithm is a greedy algorithm</a:t>
            </a:r>
            <a:endParaRPr lang="en-US" altLang="en-US" sz="2400"/>
          </a:p>
          <a:p>
            <a:r>
              <a:rPr lang="en-US" altLang="en-US" sz="2400"/>
              <a:t>You always pick the two smallest numbers to combine</a:t>
            </a:r>
            <a:endParaRPr lang="en-US" altLang="en-US" sz="240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761038" y="2505075"/>
            <a:ext cx="3194050" cy="36274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400"/>
              <a:t>Average bits/char: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0.22*2 + 0.12*3 +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0.24*2 + 0.06*4 +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0.27*2 + 0.09*4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= 2.42</a:t>
            </a:r>
            <a:endParaRPr lang="en-US" altLang="en-US" sz="240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altLang="en-US" sz="2400"/>
              <a:t>The Huffman algorithm finds an optimal solution</a:t>
            </a:r>
            <a:endParaRPr lang="en-US" altLang="en-US" sz="24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34988" y="5411788"/>
            <a:ext cx="31972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22</a:t>
            </a:r>
            <a:r>
              <a:rPr lang="en-US" altLang="en-US">
                <a:solidFill>
                  <a:srgbClr val="FFFF7D"/>
                </a:solidFill>
                <a:latin typeface="Trebuchet MS" panose="020B0603020202020204" pitchFamily="34" charset="0"/>
              </a:rPr>
              <a:t> 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12</a:t>
            </a:r>
            <a:r>
              <a:rPr lang="en-US" altLang="en-US">
                <a:solidFill>
                  <a:srgbClr val="FFFF7D"/>
                </a:solidFill>
                <a:latin typeface="Trebuchet MS" panose="020B0603020202020204" pitchFamily="34" charset="0"/>
              </a:rPr>
              <a:t>  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24</a:t>
            </a:r>
            <a:r>
              <a:rPr lang="en-US" altLang="en-US">
                <a:solidFill>
                  <a:srgbClr val="FFFF7D"/>
                </a:solidFill>
                <a:latin typeface="Trebuchet MS" panose="020B0603020202020204" pitchFamily="34" charset="0"/>
              </a:rPr>
              <a:t>  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altLang="en-US">
                <a:solidFill>
                  <a:srgbClr val="FFFF7D"/>
                </a:solidFill>
                <a:latin typeface="Trebuchet MS" panose="020B0603020202020204" pitchFamily="34" charset="0"/>
              </a:rPr>
              <a:t>  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27</a:t>
            </a:r>
            <a:r>
              <a:rPr lang="en-US" altLang="en-US">
                <a:solidFill>
                  <a:srgbClr val="FFFF7D"/>
                </a:solidFill>
                <a:latin typeface="Trebuchet MS" panose="020B0603020202020204" pitchFamily="34" charset="0"/>
              </a:rPr>
              <a:t>  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9</a:t>
            </a:r>
            <a:br>
              <a:rPr lang="en-US" altLang="en-US">
                <a:solidFill>
                  <a:srgbClr val="FFFF7D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rgbClr val="FFFF7D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A    B    C   D    E    F</a:t>
            </a:r>
            <a:endParaRPr lang="en-US" altLang="en-US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8461" name="Group 29"/>
          <p:cNvGrpSpPr/>
          <p:nvPr/>
        </p:nvGrpSpPr>
        <p:grpSpPr bwMode="auto">
          <a:xfrm>
            <a:off x="2439988" y="4573588"/>
            <a:ext cx="990600" cy="839787"/>
            <a:chOff x="1537" y="2881"/>
            <a:chExt cx="624" cy="52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1681" y="2881"/>
              <a:ext cx="43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V="1">
              <a:off x="1537" y="3169"/>
              <a:ext cx="239" cy="24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1873" y="3169"/>
              <a:ext cx="288" cy="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2" name="Group 30"/>
          <p:cNvGrpSpPr/>
          <p:nvPr/>
        </p:nvGrpSpPr>
        <p:grpSpPr bwMode="auto">
          <a:xfrm>
            <a:off x="1373188" y="3887788"/>
            <a:ext cx="1446212" cy="1522412"/>
            <a:chOff x="865" y="2449"/>
            <a:chExt cx="911" cy="959"/>
          </a:xfrm>
        </p:grpSpPr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297" y="2449"/>
              <a:ext cx="33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27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 flipV="1">
              <a:off x="865" y="2737"/>
              <a:ext cx="575" cy="67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1537" y="2737"/>
              <a:ext cx="239" cy="19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3" name="Group 31"/>
          <p:cNvGrpSpPr/>
          <p:nvPr/>
        </p:nvGrpSpPr>
        <p:grpSpPr bwMode="auto">
          <a:xfrm>
            <a:off x="839788" y="4573588"/>
            <a:ext cx="912812" cy="836612"/>
            <a:chOff x="529" y="2881"/>
            <a:chExt cx="575" cy="527"/>
          </a:xfrm>
        </p:grpSpPr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673" y="2881"/>
              <a:ext cx="43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46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 flipV="1">
              <a:off x="529" y="3169"/>
              <a:ext cx="239" cy="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865" y="3169"/>
              <a:ext cx="239" cy="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4" name="Group 32"/>
          <p:cNvGrpSpPr/>
          <p:nvPr/>
        </p:nvGrpSpPr>
        <p:grpSpPr bwMode="auto">
          <a:xfrm>
            <a:off x="2516188" y="3354388"/>
            <a:ext cx="1597025" cy="2132012"/>
            <a:chOff x="1585" y="2113"/>
            <a:chExt cx="1006" cy="1343"/>
          </a:xfrm>
        </p:grpSpPr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2209" y="2113"/>
              <a:ext cx="38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54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 flipV="1">
              <a:off x="1873" y="2353"/>
              <a:ext cx="527" cy="110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 flipV="1">
              <a:off x="1585" y="2353"/>
              <a:ext cx="719" cy="1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5" name="Group 33"/>
          <p:cNvGrpSpPr/>
          <p:nvPr/>
        </p:nvGrpSpPr>
        <p:grpSpPr bwMode="auto">
          <a:xfrm>
            <a:off x="1373188" y="2744788"/>
            <a:ext cx="2208212" cy="1827212"/>
            <a:chOff x="865" y="1729"/>
            <a:chExt cx="1391" cy="1151"/>
          </a:xfrm>
        </p:grpSpPr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1393" y="1729"/>
              <a:ext cx="4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100</a:t>
              </a:r>
              <a:endParaRPr lang="en-US" altLang="en-US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 flipV="1">
              <a:off x="865" y="2017"/>
              <a:ext cx="719" cy="8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 flipH="1" flipV="1">
              <a:off x="1681" y="2017"/>
              <a:ext cx="575" cy="1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4176713" y="3795713"/>
            <a:ext cx="1323975" cy="227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  <a:t>A=00</a:t>
            </a:r>
            <a:b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  <a:t>B=100</a:t>
            </a:r>
            <a:b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  <a:t>C=01</a:t>
            </a:r>
            <a:b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  <a:t>D=1010</a:t>
            </a:r>
            <a:b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  <a:t>E=11</a:t>
            </a:r>
            <a:b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1"/>
                </a:solidFill>
                <a:latin typeface="Trebuchet MS" panose="020B0603020202020204" pitchFamily="34" charset="0"/>
              </a:rPr>
              <a:t>F=1011</a:t>
            </a:r>
            <a:endParaRPr lang="en-US" altLang="en-US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ldLvl="5" autoUpdateAnimBg="0" build="p"/>
      <p:bldP spid="18438" grpId="0" bldLvl="4" autoUpdateAnimBg="0" build="p"/>
      <p:bldP spid="18439" grpId="0" autoUpdateAnimBg="0"/>
      <p:bldP spid="1845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B6A1-D914-437D-A5E9-B3FF0D456B58}" type="slidenum">
              <a:rPr lang="en-US" altLang="en-US"/>
            </a:fld>
            <a:endParaRPr lang="en-US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Minimum spanning tree</a:t>
            </a:r>
            <a:endParaRPr lang="en-US" alt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21907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400"/>
              <a:t>A minimum spanning tree is a least-cost subset of the edges of a graph that connects all the nodes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Start by picking any node and adding it to the tree</a:t>
            </a:r>
            <a:endParaRPr lang="en-US" altLang="en-US" sz="200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Repeatedly: Pick any </a:t>
            </a:r>
            <a:r>
              <a:rPr lang="en-US" altLang="en-US" sz="2000" i="1">
                <a:solidFill>
                  <a:schemeClr val="accent2"/>
                </a:solidFill>
                <a:latin typeface="Trebuchet MS" panose="020B0603020202020204" pitchFamily="34" charset="0"/>
              </a:rPr>
              <a:t>least-cost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edge from a node in the tree to a node not in the tree, and add the edge and new node to the tree</a:t>
            </a:r>
            <a:endParaRPr lang="en-US" altLang="en-US" sz="200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Stop when all nodes have been added to the tree</a:t>
            </a:r>
            <a:endParaRPr lang="en-US" altLang="en-US" sz="200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429000" y="3581400"/>
            <a:ext cx="5486400" cy="3124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The result is a least-cost (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3+3+2+2+2=12</a:t>
            </a:r>
            <a:r>
              <a:rPr lang="en-US" altLang="en-US" sz="2400"/>
              <a:t>) spanning tree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If you think some other edge should be in the spanning tree: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Try adding that edge</a:t>
            </a:r>
            <a:endParaRPr lang="en-US" altLang="en-US" sz="200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Note that the edge is part of a cycle</a:t>
            </a:r>
            <a:endParaRPr lang="en-US" altLang="en-US" sz="200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To break the cycle, you must remove the edge with the greatest cost</a:t>
            </a:r>
            <a:endParaRPr lang="en-US" altLang="en-US" sz="200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This will be the edge you just added</a:t>
            </a:r>
            <a:endParaRPr lang="en-US" altLang="en-US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11188" y="4254500"/>
            <a:ext cx="4540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endParaRPr lang="en-US" altLang="en-US" sz="3200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34988" y="5792788"/>
            <a:ext cx="4540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endParaRPr lang="en-US" altLang="en-US" sz="3200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830388" y="5259388"/>
            <a:ext cx="4540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  <a:endParaRPr lang="en-US" altLang="en-US" sz="3200" i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897188" y="5868988"/>
            <a:ext cx="4540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endParaRPr lang="en-US" altLang="en-US" sz="3200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2897188" y="4344988"/>
            <a:ext cx="4540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endParaRPr lang="en-US" altLang="en-US" sz="3200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668588" y="3492500"/>
            <a:ext cx="4540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endParaRPr lang="en-US" altLang="en-US" sz="3200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525" name="Group 45"/>
          <p:cNvGrpSpPr/>
          <p:nvPr/>
        </p:nvGrpSpPr>
        <p:grpSpPr bwMode="auto">
          <a:xfrm>
            <a:off x="762000" y="3733800"/>
            <a:ext cx="2135188" cy="2444750"/>
            <a:chOff x="480" y="2352"/>
            <a:chExt cx="1345" cy="1540"/>
          </a:xfrm>
        </p:grpSpPr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480" y="3315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  <a:endPara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0494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Freeform 20"/>
            <p:cNvSpPr/>
            <p:nvPr/>
          </p:nvSpPr>
          <p:spPr bwMode="auto">
            <a:xfrm>
              <a:off x="671" y="2984"/>
              <a:ext cx="1" cy="805"/>
            </a:xfrm>
            <a:custGeom>
              <a:avLst/>
              <a:gdLst>
                <a:gd name="T0" fmla="*/ 0 w 1"/>
                <a:gd name="T1" fmla="*/ 0 h 805"/>
                <a:gd name="T2" fmla="*/ 0 w 1"/>
                <a:gd name="T3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Freeform 21"/>
            <p:cNvSpPr/>
            <p:nvPr/>
          </p:nvSpPr>
          <p:spPr bwMode="auto">
            <a:xfrm>
              <a:off x="725" y="3842"/>
              <a:ext cx="997" cy="1"/>
            </a:xfrm>
            <a:custGeom>
              <a:avLst/>
              <a:gdLst>
                <a:gd name="T0" fmla="*/ 0 w 997"/>
                <a:gd name="T1" fmla="*/ 0 h 1"/>
                <a:gd name="T2" fmla="*/ 996 w 99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Freeform 22"/>
            <p:cNvSpPr/>
            <p:nvPr/>
          </p:nvSpPr>
          <p:spPr bwMode="auto">
            <a:xfrm>
              <a:off x="1775" y="2984"/>
              <a:ext cx="1" cy="805"/>
            </a:xfrm>
            <a:custGeom>
              <a:avLst/>
              <a:gdLst>
                <a:gd name="T0" fmla="*/ 0 w 1"/>
                <a:gd name="T1" fmla="*/ 804 h 805"/>
                <a:gd name="T2" fmla="*/ 0 w 1"/>
                <a:gd name="T3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Freeform 23"/>
            <p:cNvSpPr/>
            <p:nvPr/>
          </p:nvSpPr>
          <p:spPr bwMode="auto">
            <a:xfrm>
              <a:off x="725" y="2930"/>
              <a:ext cx="997" cy="1"/>
            </a:xfrm>
            <a:custGeom>
              <a:avLst/>
              <a:gdLst>
                <a:gd name="T0" fmla="*/ 0 w 997"/>
                <a:gd name="T1" fmla="*/ 0 h 1"/>
                <a:gd name="T2" fmla="*/ 996 w 99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Freeform 24"/>
            <p:cNvSpPr/>
            <p:nvPr/>
          </p:nvSpPr>
          <p:spPr bwMode="auto">
            <a:xfrm>
              <a:off x="671" y="2442"/>
              <a:ext cx="893" cy="449"/>
            </a:xfrm>
            <a:custGeom>
              <a:avLst/>
              <a:gdLst>
                <a:gd name="T0" fmla="*/ 0 w 893"/>
                <a:gd name="T1" fmla="*/ 448 h 449"/>
                <a:gd name="T2" fmla="*/ 892 w 893"/>
                <a:gd name="T3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Freeform 25"/>
            <p:cNvSpPr/>
            <p:nvPr/>
          </p:nvSpPr>
          <p:spPr bwMode="auto">
            <a:xfrm>
              <a:off x="1631" y="2456"/>
              <a:ext cx="145" cy="421"/>
            </a:xfrm>
            <a:custGeom>
              <a:avLst/>
              <a:gdLst>
                <a:gd name="T0" fmla="*/ 0 w 145"/>
                <a:gd name="T1" fmla="*/ 0 h 421"/>
                <a:gd name="T2" fmla="*/ 144 w 145"/>
                <a:gd name="T3" fmla="*/ 42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Freeform 26"/>
            <p:cNvSpPr/>
            <p:nvPr/>
          </p:nvSpPr>
          <p:spPr bwMode="auto">
            <a:xfrm>
              <a:off x="705" y="2970"/>
              <a:ext cx="557" cy="305"/>
            </a:xfrm>
            <a:custGeom>
              <a:avLst/>
              <a:gdLst>
                <a:gd name="T0" fmla="*/ 0 w 557"/>
                <a:gd name="T1" fmla="*/ 0 h 305"/>
                <a:gd name="T2" fmla="*/ 556 w 557"/>
                <a:gd name="T3" fmla="*/ 30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Freeform 27"/>
            <p:cNvSpPr/>
            <p:nvPr/>
          </p:nvSpPr>
          <p:spPr bwMode="auto">
            <a:xfrm>
              <a:off x="1329" y="2970"/>
              <a:ext cx="413" cy="305"/>
            </a:xfrm>
            <a:custGeom>
              <a:avLst/>
              <a:gdLst>
                <a:gd name="T0" fmla="*/ 0 w 413"/>
                <a:gd name="T1" fmla="*/ 304 h 305"/>
                <a:gd name="T2" fmla="*/ 412 w 413"/>
                <a:gd name="T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Freeform 28"/>
            <p:cNvSpPr/>
            <p:nvPr/>
          </p:nvSpPr>
          <p:spPr bwMode="auto">
            <a:xfrm>
              <a:off x="705" y="3354"/>
              <a:ext cx="557" cy="449"/>
            </a:xfrm>
            <a:custGeom>
              <a:avLst/>
              <a:gdLst>
                <a:gd name="T0" fmla="*/ 556 w 557"/>
                <a:gd name="T1" fmla="*/ 0 h 449"/>
                <a:gd name="T2" fmla="*/ 0 w 557"/>
                <a:gd name="T3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Freeform 29"/>
            <p:cNvSpPr/>
            <p:nvPr/>
          </p:nvSpPr>
          <p:spPr bwMode="auto">
            <a:xfrm>
              <a:off x="1329" y="3354"/>
              <a:ext cx="413" cy="449"/>
            </a:xfrm>
            <a:custGeom>
              <a:avLst/>
              <a:gdLst>
                <a:gd name="T0" fmla="*/ 0 w 413"/>
                <a:gd name="T1" fmla="*/ 0 h 449"/>
                <a:gd name="T2" fmla="*/ 412 w 413"/>
                <a:gd name="T3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Rectangle 30"/>
            <p:cNvSpPr>
              <a:spLocks noChangeArrowheads="1"/>
            </p:cNvSpPr>
            <p:nvPr/>
          </p:nvSpPr>
          <p:spPr bwMode="auto">
            <a:xfrm>
              <a:off x="864" y="3363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  <a:endPara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0511" name="Rectangle 31"/>
            <p:cNvSpPr>
              <a:spLocks noChangeArrowheads="1"/>
            </p:cNvSpPr>
            <p:nvPr/>
          </p:nvSpPr>
          <p:spPr bwMode="auto">
            <a:xfrm>
              <a:off x="1056" y="2979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  <a:endPara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0512" name="Rectangle 32"/>
            <p:cNvSpPr>
              <a:spLocks noChangeArrowheads="1"/>
            </p:cNvSpPr>
            <p:nvPr/>
          </p:nvSpPr>
          <p:spPr bwMode="auto">
            <a:xfrm>
              <a:off x="1632" y="3267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  <a:endPara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0513" name="Rectangle 33"/>
            <p:cNvSpPr>
              <a:spLocks noChangeArrowheads="1"/>
            </p:cNvSpPr>
            <p:nvPr/>
          </p:nvSpPr>
          <p:spPr bwMode="auto">
            <a:xfrm>
              <a:off x="1344" y="2979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2</a:t>
              </a:r>
              <a:endPara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0514" name="Rectangle 34"/>
            <p:cNvSpPr>
              <a:spLocks noChangeArrowheads="1"/>
            </p:cNvSpPr>
            <p:nvPr/>
          </p:nvSpPr>
          <p:spPr bwMode="auto">
            <a:xfrm>
              <a:off x="1440" y="3315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2</a:t>
              </a:r>
              <a:endPara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0515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2</a:t>
              </a:r>
              <a:endPara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0516" name="Rectangle 36"/>
            <p:cNvSpPr>
              <a:spLocks noChangeArrowheads="1"/>
            </p:cNvSpPr>
            <p:nvPr/>
          </p:nvSpPr>
          <p:spPr bwMode="auto">
            <a:xfrm>
              <a:off x="1200" y="3603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4</a:t>
              </a:r>
              <a:endPara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0517" name="Rectangle 37"/>
            <p:cNvSpPr>
              <a:spLocks noChangeArrowheads="1"/>
            </p:cNvSpPr>
            <p:nvPr/>
          </p:nvSpPr>
          <p:spPr bwMode="auto">
            <a:xfrm>
              <a:off x="1056" y="2403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4</a:t>
              </a:r>
              <a:endPara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0518" name="Rectangle 38"/>
            <p:cNvSpPr>
              <a:spLocks noChangeArrowheads="1"/>
            </p:cNvSpPr>
            <p:nvPr/>
          </p:nvSpPr>
          <p:spPr bwMode="auto">
            <a:xfrm>
              <a:off x="1248" y="2691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4</a:t>
              </a:r>
              <a:endPara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20520" name="Freeform 40"/>
          <p:cNvSpPr/>
          <p:nvPr/>
        </p:nvSpPr>
        <p:spPr bwMode="auto">
          <a:xfrm>
            <a:off x="1066800" y="4733925"/>
            <a:ext cx="1588" cy="1277938"/>
          </a:xfrm>
          <a:custGeom>
            <a:avLst/>
            <a:gdLst>
              <a:gd name="T0" fmla="*/ 0 w 1"/>
              <a:gd name="T1" fmla="*/ 0 h 805"/>
              <a:gd name="T2" fmla="*/ 0 w 1"/>
              <a:gd name="T3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05">
                <a:moveTo>
                  <a:pt x="0" y="0"/>
                </a:moveTo>
                <a:lnTo>
                  <a:pt x="0" y="804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1" name="Freeform 41"/>
          <p:cNvSpPr/>
          <p:nvPr/>
        </p:nvSpPr>
        <p:spPr bwMode="auto">
          <a:xfrm>
            <a:off x="1120775" y="5321300"/>
            <a:ext cx="884238" cy="712788"/>
          </a:xfrm>
          <a:custGeom>
            <a:avLst/>
            <a:gdLst>
              <a:gd name="T0" fmla="*/ 0 w 557"/>
              <a:gd name="T1" fmla="*/ 448 h 449"/>
              <a:gd name="T2" fmla="*/ 556 w 557"/>
              <a:gd name="T3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7" h="449">
                <a:moveTo>
                  <a:pt x="0" y="448"/>
                </a:moveTo>
                <a:lnTo>
                  <a:pt x="556" y="0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2" name="Freeform 42"/>
          <p:cNvSpPr/>
          <p:nvPr/>
        </p:nvSpPr>
        <p:spPr bwMode="auto">
          <a:xfrm>
            <a:off x="2111375" y="5321300"/>
            <a:ext cx="655638" cy="712788"/>
          </a:xfrm>
          <a:custGeom>
            <a:avLst/>
            <a:gdLst>
              <a:gd name="T0" fmla="*/ 0 w 413"/>
              <a:gd name="T1" fmla="*/ 0 h 449"/>
              <a:gd name="T2" fmla="*/ 412 w 413"/>
              <a:gd name="T3" fmla="*/ 448 h 4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13" h="449">
                <a:moveTo>
                  <a:pt x="0" y="0"/>
                </a:moveTo>
                <a:lnTo>
                  <a:pt x="412" y="448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3" name="Freeform 43"/>
          <p:cNvSpPr/>
          <p:nvPr/>
        </p:nvSpPr>
        <p:spPr bwMode="auto">
          <a:xfrm>
            <a:off x="2111375" y="4697413"/>
            <a:ext cx="655638" cy="484187"/>
          </a:xfrm>
          <a:custGeom>
            <a:avLst/>
            <a:gdLst>
              <a:gd name="T0" fmla="*/ 0 w 413"/>
              <a:gd name="T1" fmla="*/ 304 h 305"/>
              <a:gd name="T2" fmla="*/ 412 w 413"/>
              <a:gd name="T3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13" h="305">
                <a:moveTo>
                  <a:pt x="0" y="304"/>
                </a:moveTo>
                <a:lnTo>
                  <a:pt x="412" y="0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Freeform 44"/>
          <p:cNvSpPr/>
          <p:nvPr/>
        </p:nvSpPr>
        <p:spPr bwMode="auto">
          <a:xfrm>
            <a:off x="2590800" y="3881438"/>
            <a:ext cx="230188" cy="668337"/>
          </a:xfrm>
          <a:custGeom>
            <a:avLst/>
            <a:gdLst>
              <a:gd name="T0" fmla="*/ 144 w 145"/>
              <a:gd name="T1" fmla="*/ 420 h 421"/>
              <a:gd name="T2" fmla="*/ 0 w 145"/>
              <a:gd name="T3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5" h="421">
                <a:moveTo>
                  <a:pt x="144" y="420"/>
                </a:move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ldLvl="5" autoUpdateAnimBg="0" build="p"/>
      <p:bldP spid="20486" grpId="0" bldLvl="4" autoUpdateAnimBg="0" build="p"/>
      <p:bldP spid="20487" grpId="0" autoUpdateAnimBg="0"/>
      <p:bldP spid="20488" grpId="0" autoUpdateAnimBg="0"/>
      <p:bldP spid="20489" grpId="0" autoUpdateAnimBg="0"/>
      <p:bldP spid="20490" grpId="0" autoUpdateAnimBg="0"/>
      <p:bldP spid="20491" grpId="0" autoUpdateAnimBg="0"/>
      <p:bldP spid="20492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0</TotalTime>
  <Words>7756</Words>
  <Application>WPS 演示</Application>
  <PresentationFormat>On-screen Show (4:3)</PresentationFormat>
  <Paragraphs>348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Wingdings 2</vt:lpstr>
      <vt:lpstr>Times New Roman</vt:lpstr>
      <vt:lpstr>Trebuchet MS</vt:lpstr>
      <vt:lpstr>Tw Cen MT</vt:lpstr>
      <vt:lpstr>Segoe Print</vt:lpstr>
      <vt:lpstr>华文仿宋</vt:lpstr>
      <vt:lpstr>仿宋</vt:lpstr>
      <vt:lpstr>微软雅黑</vt:lpstr>
      <vt:lpstr>Arial Unicode MS</vt:lpstr>
      <vt:lpstr>Calibri</vt:lpstr>
      <vt:lpstr>Wingdings</vt:lpstr>
      <vt:lpstr>Median</vt:lpstr>
      <vt:lpstr>Introduction to Algorithm</vt:lpstr>
      <vt:lpstr>Optimization problems</vt:lpstr>
      <vt:lpstr>Example: Counting money</vt:lpstr>
      <vt:lpstr>A failure of the greedy algorithm</vt:lpstr>
      <vt:lpstr>A scheduling problem</vt:lpstr>
      <vt:lpstr>Another approach</vt:lpstr>
      <vt:lpstr>An optimum solution</vt:lpstr>
      <vt:lpstr>Huffman encoding</vt:lpstr>
      <vt:lpstr>Minimum spanning tree</vt:lpstr>
      <vt:lpstr>Traveling salesman</vt:lpstr>
      <vt:lpstr>Analysis</vt:lpstr>
      <vt:lpstr>Other greedy algorithms</vt:lpstr>
      <vt:lpstr>Dijkstra’s shortest-path algorithm</vt:lpstr>
      <vt:lpstr>Analysis of Dijkstra’s algorithm I</vt:lpstr>
      <vt:lpstr>Analysis of Dijkstra’s algorithm II</vt:lpstr>
      <vt:lpstr>Connecting wires</vt:lpstr>
      <vt:lpstr>Collecting coins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ogs</cp:lastModifiedBy>
  <cp:revision>744</cp:revision>
  <dcterms:created xsi:type="dcterms:W3CDTF">2013-09-08T20:10:00Z</dcterms:created>
  <dcterms:modified xsi:type="dcterms:W3CDTF">2017-11-08T15:03:52Z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