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07" r:id="rId3"/>
    <p:sldId id="309" r:id="rId4"/>
    <p:sldId id="310" r:id="rId5"/>
    <p:sldId id="311" r:id="rId6"/>
    <p:sldId id="313" r:id="rId7"/>
    <p:sldId id="315" r:id="rId8"/>
    <p:sldId id="317" r:id="rId9"/>
    <p:sldId id="316" r:id="rId10"/>
    <p:sldId id="318" r:id="rId11"/>
    <p:sldId id="319" r:id="rId12"/>
    <p:sldId id="314" r:id="rId13"/>
    <p:sldId id="258" r:id="rId14"/>
    <p:sldId id="259" r:id="rId15"/>
    <p:sldId id="257" r:id="rId16"/>
    <p:sldId id="260" r:id="rId17"/>
    <p:sldId id="261" r:id="rId18"/>
    <p:sldId id="262" r:id="rId19"/>
    <p:sldId id="263" r:id="rId20"/>
    <p:sldId id="264" r:id="rId21"/>
    <p:sldId id="266" r:id="rId22"/>
    <p:sldId id="267" r:id="rId23"/>
    <p:sldId id="269" r:id="rId24"/>
    <p:sldId id="275" r:id="rId25"/>
    <p:sldId id="303" r:id="rId26"/>
    <p:sldId id="304" r:id="rId27"/>
    <p:sldId id="305" r:id="rId28"/>
    <p:sldId id="302" r:id="rId29"/>
    <p:sldId id="278" r:id="rId30"/>
    <p:sldId id="279" r:id="rId31"/>
    <p:sldId id="280" r:id="rId32"/>
    <p:sldId id="287" r:id="rId33"/>
    <p:sldId id="286" r:id="rId34"/>
    <p:sldId id="281" r:id="rId35"/>
    <p:sldId id="288" r:id="rId36"/>
    <p:sldId id="284" r:id="rId37"/>
    <p:sldId id="282" r:id="rId38"/>
    <p:sldId id="289" r:id="rId39"/>
    <p:sldId id="290" r:id="rId40"/>
    <p:sldId id="283" r:id="rId41"/>
    <p:sldId id="291" r:id="rId42"/>
    <p:sldId id="292" r:id="rId43"/>
    <p:sldId id="293" r:id="rId44"/>
    <p:sldId id="306" r:id="rId45"/>
    <p:sldId id="27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64" autoAdjust="0"/>
  </p:normalViewPr>
  <p:slideViewPr>
    <p:cSldViewPr snapToGrid="0" snapToObjects="1">
      <p:cViewPr varScale="1">
        <p:scale>
          <a:sx n="87" d="100"/>
          <a:sy n="87" d="100"/>
        </p:scale>
        <p:origin x="23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10/31/2017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Machine learning is not magic; it can’t get something from nothing. What it does is get more from</a:t>
            </a:r>
          </a:p>
          <a:p>
            <a:r>
              <a:rPr lang="en-US" dirty="0"/>
              <a:t>less. Programming, like all engineering, is a lot of work: we have to build everything from scratch. Learning is more </a:t>
            </a:r>
          </a:p>
          <a:p>
            <a:r>
              <a:rPr lang="en-US" dirty="0"/>
              <a:t>like farming, which lets nature do most of the work. Farm-</a:t>
            </a:r>
            <a:r>
              <a:rPr lang="en-US" dirty="0" err="1"/>
              <a:t>ers</a:t>
            </a:r>
            <a:r>
              <a:rPr lang="en-US" dirty="0"/>
              <a:t> combine seeds with nutrients to grow crops. Learners</a:t>
            </a:r>
          </a:p>
          <a:p>
            <a:r>
              <a:rPr lang="en-US" dirty="0"/>
              <a:t>combine knowledge with data to grow programs.</a:t>
            </a:r>
          </a:p>
        </p:txBody>
      </p:sp>
      <p:sp>
        <p:nvSpPr>
          <p:cNvPr id="4" name="Slide Number Placeholder 3"/>
          <p:cNvSpPr>
            <a:spLocks noGrp="1"/>
          </p:cNvSpPr>
          <p:nvPr>
            <p:ph type="sldNum" sz="quarter" idx="10"/>
          </p:nvPr>
        </p:nvSpPr>
        <p:spPr/>
        <p:txBody>
          <a:bodyPr/>
          <a:lstStyle/>
          <a:p>
            <a:fld id="{A813207C-337C-5744-B32B-244402CD9E30}" type="slidenum">
              <a:rPr lang="en-US" smtClean="0"/>
              <a:t>7</a:t>
            </a:fld>
            <a:endParaRPr lang="en-US"/>
          </a:p>
        </p:txBody>
      </p:sp>
    </p:spTree>
    <p:extLst>
      <p:ext uri="{BB962C8B-B14F-4D97-AF65-F5344CB8AC3E}">
        <p14:creationId xmlns:p14="http://schemas.microsoft.com/office/powerpoint/2010/main" val="288182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Error</a:t>
            </a:r>
            <a:r>
              <a:rPr lang="zh-CN" altLang="en-US" sz="1200" b="0" i="0" kern="1200" dirty="0">
                <a:solidFill>
                  <a:schemeClr val="tx1"/>
                </a:solidFill>
                <a:effectLst/>
                <a:latin typeface="+mn-lt"/>
                <a:ea typeface="+mn-ea"/>
                <a:cs typeface="+mn-cs"/>
              </a:rPr>
              <a:t>反映的是整个模型的准确度</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Bias</a:t>
            </a:r>
            <a:r>
              <a:rPr lang="zh-CN" altLang="en-US" sz="1200" b="0" i="0" kern="1200" dirty="0">
                <a:solidFill>
                  <a:schemeClr val="tx1"/>
                </a:solidFill>
                <a:effectLst/>
                <a:latin typeface="+mn-lt"/>
                <a:ea typeface="+mn-ea"/>
                <a:cs typeface="+mn-cs"/>
              </a:rPr>
              <a:t>反映的是模型在样本上的输出与真实值之间的误差，即模型本身的精准度</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Variance</a:t>
            </a:r>
            <a:r>
              <a:rPr lang="zh-CN" altLang="en-US" sz="1200" b="0" i="0" kern="1200" dirty="0">
                <a:solidFill>
                  <a:schemeClr val="tx1"/>
                </a:solidFill>
                <a:effectLst/>
                <a:latin typeface="+mn-lt"/>
                <a:ea typeface="+mn-ea"/>
                <a:cs typeface="+mn-cs"/>
              </a:rPr>
              <a:t>反映的是模型每一次输出结果与模型输出期望之间的误差，即模型的稳定性。</a:t>
            </a:r>
            <a:endParaRPr lang="en-US" dirty="0"/>
          </a:p>
          <a:p>
            <a:endParaRPr lang="en-US" dirty="0"/>
          </a:p>
          <a:p>
            <a:r>
              <a:rPr lang="zh-CN" altLang="en-US" dirty="0"/>
              <a:t>举一个例子，一次打靶实验，目标是为了打到</a:t>
            </a:r>
            <a:r>
              <a:rPr lang="en-US" altLang="zh-CN" dirty="0"/>
              <a:t>10</a:t>
            </a:r>
            <a:r>
              <a:rPr lang="zh-CN" altLang="en-US" dirty="0"/>
              <a:t>环，但是实际上只打到了</a:t>
            </a:r>
            <a:r>
              <a:rPr lang="en-US" altLang="zh-CN" dirty="0"/>
              <a:t>7</a:t>
            </a:r>
            <a:r>
              <a:rPr lang="zh-CN" altLang="en-US" dirty="0"/>
              <a:t>环，那么这里面的</a:t>
            </a:r>
            <a:r>
              <a:rPr lang="en-US" dirty="0"/>
              <a:t>Error</a:t>
            </a:r>
            <a:r>
              <a:rPr lang="zh-CN" altLang="en-US" dirty="0"/>
              <a:t>就是</a:t>
            </a:r>
            <a:r>
              <a:rPr lang="en-US" altLang="zh-CN" dirty="0"/>
              <a:t>3</a:t>
            </a:r>
            <a:r>
              <a:rPr lang="zh-CN" altLang="en-US" dirty="0"/>
              <a:t>。具体分析打到</a:t>
            </a:r>
            <a:r>
              <a:rPr lang="en-US" altLang="zh-CN" dirty="0"/>
              <a:t>7</a:t>
            </a:r>
            <a:r>
              <a:rPr lang="zh-CN" altLang="en-US" dirty="0"/>
              <a:t>环的原因，可能有两方面：一是瞄准出了问题，比如实际上射击瞄准的是</a:t>
            </a:r>
            <a:r>
              <a:rPr lang="en-US" altLang="zh-CN" dirty="0"/>
              <a:t>9</a:t>
            </a:r>
            <a:r>
              <a:rPr lang="zh-CN" altLang="en-US" dirty="0"/>
              <a:t>环而不是</a:t>
            </a:r>
            <a:r>
              <a:rPr lang="en-US" altLang="zh-CN" dirty="0"/>
              <a:t>10</a:t>
            </a:r>
            <a:r>
              <a:rPr lang="zh-CN" altLang="en-US" dirty="0"/>
              <a:t>环；二是枪本身的稳定性有问题，虽然瞄准的是</a:t>
            </a:r>
            <a:r>
              <a:rPr lang="en-US" altLang="zh-CN" dirty="0"/>
              <a:t>9</a:t>
            </a:r>
            <a:r>
              <a:rPr lang="zh-CN" altLang="en-US" dirty="0"/>
              <a:t>环，但是只打到了</a:t>
            </a:r>
            <a:r>
              <a:rPr lang="en-US" altLang="zh-CN" dirty="0"/>
              <a:t>7</a:t>
            </a:r>
            <a:r>
              <a:rPr lang="zh-CN" altLang="en-US" dirty="0"/>
              <a:t>环。那么在上面一次射击实验中，</a:t>
            </a:r>
            <a:r>
              <a:rPr lang="en-US" dirty="0"/>
              <a:t>Bias</a:t>
            </a:r>
            <a:r>
              <a:rPr lang="zh-CN" altLang="en-US" dirty="0"/>
              <a:t>就是</a:t>
            </a:r>
            <a:r>
              <a:rPr lang="en-US" altLang="zh-CN" dirty="0"/>
              <a:t>1,</a:t>
            </a:r>
            <a:r>
              <a:rPr lang="zh-CN" altLang="en-US" dirty="0"/>
              <a:t>反应的是模型期望与真实目标的差距，而在这次试验中，由于</a:t>
            </a:r>
            <a:r>
              <a:rPr lang="en-US" dirty="0"/>
              <a:t>Variance</a:t>
            </a:r>
            <a:r>
              <a:rPr lang="zh-CN" altLang="en-US" dirty="0"/>
              <a:t>所带来的误差就是</a:t>
            </a:r>
            <a:r>
              <a:rPr lang="en-US" altLang="zh-CN" dirty="0"/>
              <a:t>2</a:t>
            </a:r>
            <a:r>
              <a:rPr lang="zh-CN" altLang="en-US" dirty="0"/>
              <a:t>，即虽然瞄准的是</a:t>
            </a:r>
            <a:r>
              <a:rPr lang="en-US" altLang="zh-CN" dirty="0"/>
              <a:t>9</a:t>
            </a:r>
            <a:r>
              <a:rPr lang="zh-CN" altLang="en-US" dirty="0"/>
              <a:t>环，但由于本身模型缺乏稳定性，造成了实际结果与模型期望之间的差距。</a:t>
            </a:r>
            <a:endParaRPr lang="en-US" altLang="zh-CN" dirty="0"/>
          </a:p>
          <a:p>
            <a:endParaRPr lang="en-US" altLang="zh-CN" dirty="0"/>
          </a:p>
          <a:p>
            <a:endParaRPr lang="zh-CN" altLang="en-US" dirty="0"/>
          </a:p>
        </p:txBody>
      </p:sp>
      <p:sp>
        <p:nvSpPr>
          <p:cNvPr id="4" name="Slide Number Placeholder 3"/>
          <p:cNvSpPr>
            <a:spLocks noGrp="1"/>
          </p:cNvSpPr>
          <p:nvPr>
            <p:ph type="sldNum" sz="quarter" idx="10"/>
          </p:nvPr>
        </p:nvSpPr>
        <p:spPr/>
        <p:txBody>
          <a:bodyPr/>
          <a:lstStyle/>
          <a:p>
            <a:fld id="{A813207C-337C-5744-B32B-244402CD9E30}" type="slidenum">
              <a:rPr lang="en-US" smtClean="0"/>
              <a:t>8</a:t>
            </a:fld>
            <a:endParaRPr lang="en-US"/>
          </a:p>
        </p:txBody>
      </p:sp>
    </p:spTree>
    <p:extLst>
      <p:ext uri="{BB962C8B-B14F-4D97-AF65-F5344CB8AC3E}">
        <p14:creationId xmlns:p14="http://schemas.microsoft.com/office/powerpoint/2010/main" val="1649978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example, a spam ﬁlter classiﬁes email messages </a:t>
            </a:r>
            <a:r>
              <a:rPr lang="en-US" dirty="0" err="1"/>
              <a:t>into“spam”or“not</a:t>
            </a:r>
            <a:r>
              <a:rPr lang="en-US" dirty="0"/>
              <a:t> spam,” and its input may be a Boolean vector x = (x 1 , . . . , x j , . . . , x d ), where x j = 1 if the </a:t>
            </a:r>
            <a:r>
              <a:rPr lang="en-US" dirty="0" err="1"/>
              <a:t>jth</a:t>
            </a:r>
            <a:r>
              <a:rPr lang="en-US" dirty="0"/>
              <a:t> word in the dictionary appears in the email and x j = 0 otherwise. A learner inputs a training set of exam- </a:t>
            </a:r>
            <a:r>
              <a:rPr lang="en-US" dirty="0" err="1"/>
              <a:t>ples</a:t>
            </a:r>
            <a:r>
              <a:rPr lang="en-US" dirty="0"/>
              <a:t> (x </a:t>
            </a:r>
            <a:r>
              <a:rPr lang="en-US" dirty="0" err="1"/>
              <a:t>i</a:t>
            </a:r>
            <a:r>
              <a:rPr lang="en-US" dirty="0"/>
              <a:t> , y </a:t>
            </a:r>
            <a:r>
              <a:rPr lang="en-US" dirty="0" err="1"/>
              <a:t>i</a:t>
            </a:r>
            <a:r>
              <a:rPr lang="en-US" dirty="0"/>
              <a:t> ), where x </a:t>
            </a:r>
            <a:r>
              <a:rPr lang="en-US" dirty="0" err="1"/>
              <a:t>i</a:t>
            </a:r>
            <a:r>
              <a:rPr lang="en-US" dirty="0"/>
              <a:t> = (x i,1 , . . . , x </a:t>
            </a:r>
            <a:r>
              <a:rPr lang="en-US" dirty="0" err="1"/>
              <a:t>i,d</a:t>
            </a:r>
            <a:r>
              <a:rPr lang="en-US" dirty="0"/>
              <a:t> ) is an observed input and y </a:t>
            </a:r>
            <a:r>
              <a:rPr lang="en-US" dirty="0" err="1"/>
              <a:t>i</a:t>
            </a:r>
            <a:r>
              <a:rPr lang="en-US" dirty="0"/>
              <a:t> is the corresponding output, and outputs a classiﬁer. The test of the learner is whether this classiﬁer produces the correct output y t for future examples x t (e.g., whether the spam ﬁlter correctly classiﬁes previously unseen emails as spam or not spam).</a:t>
            </a:r>
          </a:p>
        </p:txBody>
      </p:sp>
      <p:sp>
        <p:nvSpPr>
          <p:cNvPr id="4" name="Slide Number Placeholder 3"/>
          <p:cNvSpPr>
            <a:spLocks noGrp="1"/>
          </p:cNvSpPr>
          <p:nvPr>
            <p:ph type="sldNum" sz="quarter" idx="10"/>
          </p:nvPr>
        </p:nvSpPr>
        <p:spPr/>
        <p:txBody>
          <a:bodyPr/>
          <a:lstStyle/>
          <a:p>
            <a:fld id="{A813207C-337C-5744-B32B-244402CD9E30}" type="slidenum">
              <a:rPr lang="en-US" smtClean="0"/>
              <a:t>12</a:t>
            </a:fld>
            <a:endParaRPr lang="en-US"/>
          </a:p>
        </p:txBody>
      </p:sp>
    </p:spTree>
    <p:extLst>
      <p:ext uri="{BB962C8B-B14F-4D97-AF65-F5344CB8AC3E}">
        <p14:creationId xmlns:p14="http://schemas.microsoft.com/office/powerpoint/2010/main" val="702533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10/31/2017</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10/31/2017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10/31/2017</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B25A429E-EC32-4435-B6D9-2C358E91B0C4}" type="slidenum">
              <a:rPr lang="tr-TR"/>
              <a:pPr/>
              <a:t>‹#›</a:t>
            </a:fld>
            <a:endParaRPr lang="tr-TR"/>
          </a:p>
        </p:txBody>
      </p:sp>
    </p:spTree>
    <p:extLst>
      <p:ext uri="{BB962C8B-B14F-4D97-AF65-F5344CB8AC3E}">
        <p14:creationId xmlns:p14="http://schemas.microsoft.com/office/powerpoint/2010/main" val="22231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10/31/2017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10/31/2017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10/31/2017</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10/31/2017</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10/31/2017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10/31/2017</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10/31/2017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10/31/2017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10/31/2017</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Machine Learning</a:t>
            </a:r>
          </a:p>
        </p:txBody>
      </p:sp>
      <p:sp>
        <p:nvSpPr>
          <p:cNvPr id="3" name="Subtitle 2"/>
          <p:cNvSpPr>
            <a:spLocks noGrp="1"/>
          </p:cNvSpPr>
          <p:nvPr>
            <p:ph type="subTitle" idx="1"/>
          </p:nvPr>
        </p:nvSpPr>
        <p:spPr/>
        <p:txBody>
          <a:bodyPr>
            <a:normAutofit fontScale="92500"/>
          </a:bodyPr>
          <a:lstStyle/>
          <a:p>
            <a:r>
              <a:rPr lang="en-US" dirty="0"/>
              <a:t>A Few Useful Things to Know about Machine Learning</a:t>
            </a:r>
          </a:p>
        </p:txBody>
      </p:sp>
    </p:spTree>
    <p:extLst>
      <p:ext uri="{BB962C8B-B14F-4D97-AF65-F5344CB8AC3E}">
        <p14:creationId xmlns:p14="http://schemas.microsoft.com/office/powerpoint/2010/main" val="365120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0878-0C5A-4009-BFB4-432DEAC6A5EF}"/>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657EFBB2-F946-4C1F-A02F-3DE3A1BA0205}"/>
              </a:ext>
            </a:extLst>
          </p:cNvPr>
          <p:cNvSpPr>
            <a:spLocks noGrp="1"/>
          </p:cNvSpPr>
          <p:nvPr>
            <p:ph sz="quarter" idx="1"/>
          </p:nvPr>
        </p:nvSpPr>
        <p:spPr/>
        <p:txBody>
          <a:bodyPr/>
          <a:lstStyle/>
          <a:p>
            <a:r>
              <a:rPr lang="en-US" dirty="0"/>
              <a:t>Feature engineering is more diﬃcult because it’s domain-speciﬁc.</a:t>
            </a:r>
          </a:p>
          <a:p>
            <a:r>
              <a:rPr lang="en-US" dirty="0"/>
              <a:t>Features that look irrelevant in isolation may be relevant in combination.</a:t>
            </a:r>
          </a:p>
          <a:p>
            <a:endParaRPr lang="en-US" dirty="0"/>
          </a:p>
          <a:p>
            <a:endParaRPr lang="en-US" dirty="0"/>
          </a:p>
          <a:p>
            <a:r>
              <a:rPr lang="en-US" dirty="0"/>
              <a:t>gather data, integrate it, clean it and pre-process it</a:t>
            </a:r>
          </a:p>
        </p:txBody>
      </p:sp>
    </p:spTree>
    <p:extLst>
      <p:ext uri="{BB962C8B-B14F-4D97-AF65-F5344CB8AC3E}">
        <p14:creationId xmlns:p14="http://schemas.microsoft.com/office/powerpoint/2010/main" val="1826411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98AC-EDE8-4769-8254-3A272F324131}"/>
              </a:ext>
            </a:extLst>
          </p:cNvPr>
          <p:cNvSpPr>
            <a:spLocks noGrp="1"/>
          </p:cNvSpPr>
          <p:nvPr>
            <p:ph type="title"/>
          </p:nvPr>
        </p:nvSpPr>
        <p:spPr/>
        <p:txBody>
          <a:bodyPr/>
          <a:lstStyle/>
          <a:p>
            <a:r>
              <a:rPr lang="en-US" dirty="0"/>
              <a:t>Ensemble</a:t>
            </a:r>
          </a:p>
        </p:txBody>
      </p:sp>
      <p:sp>
        <p:nvSpPr>
          <p:cNvPr id="3" name="Content Placeholder 2">
            <a:extLst>
              <a:ext uri="{FF2B5EF4-FFF2-40B4-BE49-F238E27FC236}">
                <a16:creationId xmlns:a16="http://schemas.microsoft.com/office/drawing/2014/main" id="{4031F5B0-9D38-4EF6-8B78-E4C88E8DBDA8}"/>
              </a:ext>
            </a:extLst>
          </p:cNvPr>
          <p:cNvSpPr>
            <a:spLocks noGrp="1"/>
          </p:cNvSpPr>
          <p:nvPr>
            <p:ph sz="quarter" idx="1"/>
          </p:nvPr>
        </p:nvSpPr>
        <p:spPr/>
        <p:txBody>
          <a:bodyPr>
            <a:normAutofit lnSpcReduction="10000"/>
          </a:bodyPr>
          <a:lstStyle/>
          <a:p>
            <a:r>
              <a:rPr lang="en-US" b="1" dirty="0"/>
              <a:t>Bagging</a:t>
            </a:r>
            <a:r>
              <a:rPr lang="en-US" dirty="0"/>
              <a:t>:  Generate random variations of the training set by resampling, learn a classiﬁer on each, and combine the results by voting.</a:t>
            </a:r>
          </a:p>
          <a:p>
            <a:r>
              <a:rPr lang="en-US" b="1" dirty="0"/>
              <a:t>Boosting</a:t>
            </a:r>
            <a:r>
              <a:rPr lang="en-US" dirty="0"/>
              <a:t>: Training examples have </a:t>
            </a:r>
            <a:r>
              <a:rPr lang="en-US" b="1" dirty="0">
                <a:highlight>
                  <a:srgbClr val="FFFF00"/>
                </a:highlight>
              </a:rPr>
              <a:t>weights</a:t>
            </a:r>
            <a:r>
              <a:rPr lang="en-US" dirty="0"/>
              <a:t>, and these are varied so that each new classiﬁer focuses on the examples the previous ones tended to get wrong.</a:t>
            </a:r>
          </a:p>
          <a:p>
            <a:r>
              <a:rPr lang="en-US" b="1" dirty="0"/>
              <a:t>Stacking: </a:t>
            </a:r>
            <a:r>
              <a:rPr lang="en-US" dirty="0"/>
              <a:t>the outputs of individual classiﬁers become the inputs of a “higher-level” learner that ﬁgures out how best to combine them.</a:t>
            </a:r>
          </a:p>
          <a:p>
            <a:endParaRPr lang="en-US" dirty="0"/>
          </a:p>
        </p:txBody>
      </p:sp>
    </p:spTree>
    <p:extLst>
      <p:ext uri="{BB962C8B-B14F-4D97-AF65-F5344CB8AC3E}">
        <p14:creationId xmlns:p14="http://schemas.microsoft.com/office/powerpoint/2010/main" val="203745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78B0-0EC1-4CCF-B593-8868A5D7D31A}"/>
              </a:ext>
            </a:extLst>
          </p:cNvPr>
          <p:cNvSpPr>
            <a:spLocks noGrp="1"/>
          </p:cNvSpPr>
          <p:nvPr>
            <p:ph type="title"/>
          </p:nvPr>
        </p:nvSpPr>
        <p:spPr/>
        <p:txBody>
          <a:bodyPr>
            <a:normAutofit/>
          </a:bodyPr>
          <a:lstStyle/>
          <a:p>
            <a:r>
              <a:rPr lang="en-US" sz="4000" dirty="0"/>
              <a:t>Classification</a:t>
            </a:r>
          </a:p>
        </p:txBody>
      </p:sp>
      <p:sp>
        <p:nvSpPr>
          <p:cNvPr id="3" name="Content Placeholder 2">
            <a:extLst>
              <a:ext uri="{FF2B5EF4-FFF2-40B4-BE49-F238E27FC236}">
                <a16:creationId xmlns:a16="http://schemas.microsoft.com/office/drawing/2014/main" id="{93913D3B-576B-4290-B0E6-BCCA29C9DD5C}"/>
              </a:ext>
            </a:extLst>
          </p:cNvPr>
          <p:cNvSpPr>
            <a:spLocks noGrp="1"/>
          </p:cNvSpPr>
          <p:nvPr>
            <p:ph sz="quarter" idx="1"/>
          </p:nvPr>
        </p:nvSpPr>
        <p:spPr/>
        <p:txBody>
          <a:bodyPr/>
          <a:lstStyle/>
          <a:p>
            <a:r>
              <a:rPr lang="en-US" dirty="0"/>
              <a:t> A classiﬁer is a system that inputs (typically) a vector of discrete and/or continuous feature values and outputs a single discrete value, the class.</a:t>
            </a:r>
          </a:p>
        </p:txBody>
      </p:sp>
    </p:spTree>
    <p:extLst>
      <p:ext uri="{BB962C8B-B14F-4D97-AF65-F5344CB8AC3E}">
        <p14:creationId xmlns:p14="http://schemas.microsoft.com/office/powerpoint/2010/main" val="323219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a:bodyPr>
          <a:lstStyle/>
          <a:p>
            <a:r>
              <a:rPr lang="en-US" sz="4000" dirty="0"/>
              <a:t>Why are you here?</a:t>
            </a:r>
          </a:p>
        </p:txBody>
      </p:sp>
      <p:sp>
        <p:nvSpPr>
          <p:cNvPr id="3" name="Content Placeholder 2"/>
          <p:cNvSpPr>
            <a:spLocks noGrp="1"/>
          </p:cNvSpPr>
          <p:nvPr>
            <p:ph sz="quarter" idx="1"/>
          </p:nvPr>
        </p:nvSpPr>
        <p:spPr>
          <a:xfrm>
            <a:off x="558800" y="1679222"/>
            <a:ext cx="7772400" cy="4724400"/>
          </a:xfrm>
        </p:spPr>
        <p:txBody>
          <a:bodyPr>
            <a:normAutofit/>
          </a:bodyPr>
          <a:lstStyle/>
          <a:p>
            <a:pPr marL="0" indent="0">
              <a:buNone/>
            </a:pPr>
            <a:endParaRPr lang="en-US" sz="3200" dirty="0"/>
          </a:p>
          <a:p>
            <a:pPr marL="0" indent="0">
              <a:buNone/>
            </a:pPr>
            <a:r>
              <a:rPr lang="en-US" sz="3200" dirty="0"/>
              <a:t>What is Machine Learning?</a:t>
            </a:r>
          </a:p>
          <a:p>
            <a:pPr marL="0" indent="0">
              <a:buNone/>
            </a:pPr>
            <a:endParaRPr lang="en-US" sz="3200" dirty="0"/>
          </a:p>
          <a:p>
            <a:pPr marL="0" indent="0">
              <a:buNone/>
            </a:pPr>
            <a:r>
              <a:rPr lang="en-US" sz="3200" dirty="0"/>
              <a:t>Why are you taking this course?</a:t>
            </a:r>
          </a:p>
          <a:p>
            <a:pPr marL="0" indent="0">
              <a:buNone/>
            </a:pPr>
            <a:endParaRPr lang="en-US" sz="3200" dirty="0"/>
          </a:p>
          <a:p>
            <a:pPr marL="0" indent="0">
              <a:buNone/>
            </a:pPr>
            <a:r>
              <a:rPr lang="en-US" sz="3200" dirty="0"/>
              <a:t>What topics would you like to see covered?</a:t>
            </a:r>
          </a:p>
        </p:txBody>
      </p:sp>
    </p:spTree>
    <p:extLst>
      <p:ext uri="{BB962C8B-B14F-4D97-AF65-F5344CB8AC3E}">
        <p14:creationId xmlns:p14="http://schemas.microsoft.com/office/powerpoint/2010/main" val="133105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4" name="Rectangle 3"/>
          <p:cNvSpPr/>
          <p:nvPr/>
        </p:nvSpPr>
        <p:spPr>
          <a:xfrm>
            <a:off x="708602" y="2106008"/>
            <a:ext cx="8057446" cy="830997"/>
          </a:xfrm>
          <a:prstGeom prst="rect">
            <a:avLst/>
          </a:prstGeom>
        </p:spPr>
        <p:txBody>
          <a:bodyPr wrap="square">
            <a:spAutoFit/>
          </a:bodyPr>
          <a:lstStyle/>
          <a:p>
            <a:r>
              <a:rPr lang="en-US" sz="2400" dirty="0"/>
              <a:t>Machine learning, a branch of artificial intelligence, concerns the construction and study of systems that can learn from data.</a:t>
            </a:r>
          </a:p>
        </p:txBody>
      </p:sp>
      <p:pic>
        <p:nvPicPr>
          <p:cNvPr id="7" name="Picture 6"/>
          <p:cNvPicPr>
            <a:picLocks noChangeAspect="1"/>
          </p:cNvPicPr>
          <p:nvPr/>
        </p:nvPicPr>
        <p:blipFill>
          <a:blip r:embed="rId2"/>
          <a:stretch>
            <a:fillRect/>
          </a:stretch>
        </p:blipFill>
        <p:spPr>
          <a:xfrm>
            <a:off x="3090354" y="3730980"/>
            <a:ext cx="2253564" cy="2238022"/>
          </a:xfrm>
          <a:prstGeom prst="rect">
            <a:avLst/>
          </a:prstGeom>
        </p:spPr>
      </p:pic>
    </p:spTree>
    <p:extLst>
      <p:ext uri="{BB962C8B-B14F-4D97-AF65-F5344CB8AC3E}">
        <p14:creationId xmlns:p14="http://schemas.microsoft.com/office/powerpoint/2010/main" val="3036198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3" name="Content Placeholder 2"/>
          <p:cNvSpPr>
            <a:spLocks noGrp="1"/>
          </p:cNvSpPr>
          <p:nvPr>
            <p:ph sz="quarter" idx="1"/>
          </p:nvPr>
        </p:nvSpPr>
        <p:spPr>
          <a:xfrm>
            <a:off x="612648" y="1755421"/>
            <a:ext cx="8153400" cy="4848578"/>
          </a:xfrm>
        </p:spPr>
        <p:txBody>
          <a:bodyPr>
            <a:normAutofit fontScale="77500" lnSpcReduction="20000"/>
          </a:bodyPr>
          <a:lstStyle/>
          <a:p>
            <a:pPr marL="0" indent="0">
              <a:buNone/>
            </a:pPr>
            <a:r>
              <a:rPr lang="tr-TR" dirty="0"/>
              <a:t>Machine </a:t>
            </a:r>
            <a:r>
              <a:rPr lang="tr-TR" dirty="0" err="1"/>
              <a:t>learning</a:t>
            </a:r>
            <a:r>
              <a:rPr lang="tr-TR" dirty="0"/>
              <a:t> is </a:t>
            </a:r>
            <a:r>
              <a:rPr lang="tr-TR" dirty="0" err="1"/>
              <a:t>programming</a:t>
            </a:r>
            <a:r>
              <a:rPr lang="tr-TR" dirty="0"/>
              <a:t> </a:t>
            </a:r>
            <a:r>
              <a:rPr lang="tr-TR" dirty="0" err="1"/>
              <a:t>computers</a:t>
            </a:r>
            <a:r>
              <a:rPr lang="tr-TR" dirty="0"/>
              <a:t> </a:t>
            </a:r>
            <a:r>
              <a:rPr lang="tr-TR" dirty="0" err="1"/>
              <a:t>to</a:t>
            </a:r>
            <a:r>
              <a:rPr lang="tr-TR" dirty="0"/>
              <a:t> optimize a </a:t>
            </a:r>
            <a:r>
              <a:rPr lang="tr-TR" dirty="0" err="1"/>
              <a:t>performance</a:t>
            </a:r>
            <a:r>
              <a:rPr lang="tr-TR" dirty="0"/>
              <a:t> </a:t>
            </a:r>
            <a:r>
              <a:rPr lang="tr-TR" dirty="0" err="1"/>
              <a:t>criterion</a:t>
            </a:r>
            <a:r>
              <a:rPr lang="tr-TR" dirty="0"/>
              <a:t> </a:t>
            </a:r>
            <a:r>
              <a:rPr lang="tr-TR" dirty="0" err="1"/>
              <a:t>using</a:t>
            </a:r>
            <a:r>
              <a:rPr lang="tr-TR" dirty="0"/>
              <a:t> </a:t>
            </a:r>
            <a:r>
              <a:rPr lang="tr-TR" dirty="0" err="1"/>
              <a:t>example</a:t>
            </a:r>
            <a:r>
              <a:rPr lang="tr-TR" dirty="0"/>
              <a:t> data </a:t>
            </a:r>
            <a:r>
              <a:rPr lang="tr-TR" dirty="0" err="1"/>
              <a:t>or</a:t>
            </a:r>
            <a:r>
              <a:rPr lang="tr-TR" dirty="0"/>
              <a:t> </a:t>
            </a:r>
            <a:r>
              <a:rPr lang="tr-TR" dirty="0" err="1"/>
              <a:t>past</a:t>
            </a:r>
            <a:r>
              <a:rPr lang="tr-TR" dirty="0"/>
              <a:t> </a:t>
            </a:r>
            <a:r>
              <a:rPr lang="tr-TR" dirty="0" err="1"/>
              <a:t>experience</a:t>
            </a:r>
            <a:r>
              <a:rPr lang="tr-TR" dirty="0"/>
              <a:t>.</a:t>
            </a:r>
          </a:p>
          <a:p>
            <a:pPr marL="0" indent="0">
              <a:buNone/>
            </a:pPr>
            <a:r>
              <a:rPr lang="tr-TR" dirty="0">
                <a:solidFill>
                  <a:schemeClr val="tx2"/>
                </a:solidFill>
              </a:rPr>
              <a:t>					-- Ethem </a:t>
            </a:r>
            <a:r>
              <a:rPr lang="tr-TR" dirty="0" err="1">
                <a:solidFill>
                  <a:schemeClr val="tx2"/>
                </a:solidFill>
              </a:rPr>
              <a:t>Alpaydin</a:t>
            </a:r>
            <a:endParaRPr lang="tr-TR" dirty="0">
              <a:solidFill>
                <a:schemeClr val="tx2"/>
              </a:solidFill>
            </a:endParaRPr>
          </a:p>
          <a:p>
            <a:pPr marL="0" indent="0">
              <a:buNone/>
            </a:pPr>
            <a:endParaRPr lang="tr-TR" dirty="0">
              <a:solidFill>
                <a:schemeClr val="tx2"/>
              </a:solidFill>
            </a:endParaRPr>
          </a:p>
          <a:p>
            <a:pPr marL="0" indent="0">
              <a:buNone/>
            </a:pPr>
            <a:r>
              <a:rPr lang="en-US" dirty="0"/>
              <a:t>The goal of machine learning is to develop methods that can automatically detect patterns in data, and then to use the uncovered patterns to predict future data or other outcomes of interest.</a:t>
            </a:r>
          </a:p>
          <a:p>
            <a:pPr marL="0" indent="0">
              <a:buNone/>
            </a:pPr>
            <a:r>
              <a:rPr lang="tr-TR" dirty="0">
                <a:solidFill>
                  <a:schemeClr val="tx2"/>
                </a:solidFill>
              </a:rPr>
              <a:t>					-- </a:t>
            </a:r>
            <a:r>
              <a:rPr lang="tr-TR" dirty="0" err="1">
                <a:solidFill>
                  <a:schemeClr val="tx2"/>
                </a:solidFill>
              </a:rPr>
              <a:t>Kevin</a:t>
            </a:r>
            <a:r>
              <a:rPr lang="tr-TR" dirty="0">
                <a:solidFill>
                  <a:schemeClr val="tx2"/>
                </a:solidFill>
              </a:rPr>
              <a:t> P. Murphy</a:t>
            </a:r>
          </a:p>
          <a:p>
            <a:pPr marL="0" indent="0">
              <a:buNone/>
            </a:pPr>
            <a:endParaRPr lang="tr-TR" dirty="0">
              <a:solidFill>
                <a:schemeClr val="tx2"/>
              </a:solidFill>
            </a:endParaRPr>
          </a:p>
          <a:p>
            <a:pPr marL="0" indent="0">
              <a:buNone/>
            </a:pPr>
            <a:r>
              <a:rPr lang="en-US" dirty="0"/>
              <a:t>The field of pattern recognition is concerned with the automatic discovery of regularities in data through the use of computer algorithms and with the use of these regularities to take actions.</a:t>
            </a:r>
          </a:p>
          <a:p>
            <a:pPr marL="0" indent="0">
              <a:buNone/>
            </a:pPr>
            <a:r>
              <a:rPr lang="tr-TR" dirty="0">
                <a:solidFill>
                  <a:schemeClr val="tx2"/>
                </a:solidFill>
              </a:rPr>
              <a:t>					-- </a:t>
            </a:r>
            <a:r>
              <a:rPr lang="tr-TR" dirty="0" err="1">
                <a:solidFill>
                  <a:schemeClr val="tx2"/>
                </a:solidFill>
              </a:rPr>
              <a:t>Christopher</a:t>
            </a:r>
            <a:r>
              <a:rPr lang="tr-TR" dirty="0">
                <a:solidFill>
                  <a:schemeClr val="tx2"/>
                </a:solidFill>
              </a:rPr>
              <a:t> M. </a:t>
            </a:r>
            <a:r>
              <a:rPr lang="tr-TR" dirty="0" err="1">
                <a:solidFill>
                  <a:schemeClr val="tx2"/>
                </a:solidFill>
              </a:rPr>
              <a:t>Bishop</a:t>
            </a:r>
            <a:endParaRPr lang="tr-TR" dirty="0">
              <a:solidFill>
                <a:schemeClr val="tx2"/>
              </a:solidFill>
            </a:endParaRPr>
          </a:p>
          <a:p>
            <a:pPr marL="0" indent="0">
              <a:buNone/>
            </a:pPr>
            <a:endParaRPr lang="tr-TR" dirty="0">
              <a:solidFill>
                <a:schemeClr val="tx2"/>
              </a:solidFill>
            </a:endParaRPr>
          </a:p>
          <a:p>
            <a:pPr marL="0" indent="0">
              <a:buNone/>
            </a:pPr>
            <a:endParaRPr lang="tr-TR" dirty="0">
              <a:solidFill>
                <a:schemeClr val="tx2"/>
              </a:solidFill>
            </a:endParaRPr>
          </a:p>
          <a:p>
            <a:pPr marL="0" indent="0">
              <a:buNone/>
            </a:pPr>
            <a:endParaRPr lang="en-US" dirty="0">
              <a:solidFill>
                <a:schemeClr val="tx2"/>
              </a:solidFill>
            </a:endParaRPr>
          </a:p>
          <a:p>
            <a:pPr marL="0" indent="0">
              <a:buNone/>
            </a:pPr>
            <a:endParaRPr lang="tr-TR" dirty="0">
              <a:solidFill>
                <a:schemeClr val="tx2"/>
              </a:solidFill>
            </a:endParaRPr>
          </a:p>
        </p:txBody>
      </p:sp>
    </p:spTree>
    <p:extLst>
      <p:ext uri="{BB962C8B-B14F-4D97-AF65-F5344CB8AC3E}">
        <p14:creationId xmlns:p14="http://schemas.microsoft.com/office/powerpoint/2010/main" val="325442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4" name="Rectangle 3"/>
          <p:cNvSpPr/>
          <p:nvPr/>
        </p:nvSpPr>
        <p:spPr>
          <a:xfrm>
            <a:off x="539269" y="2106008"/>
            <a:ext cx="8294287" cy="830997"/>
          </a:xfrm>
          <a:prstGeom prst="rect">
            <a:avLst/>
          </a:prstGeom>
        </p:spPr>
        <p:txBody>
          <a:bodyPr wrap="square">
            <a:spAutoFit/>
          </a:bodyPr>
          <a:lstStyle/>
          <a:p>
            <a:r>
              <a:rPr lang="en-US" sz="2400" dirty="0"/>
              <a:t>Machine learning is about predicting the future based on the past.</a:t>
            </a:r>
          </a:p>
          <a:p>
            <a:r>
              <a:rPr lang="tr-TR" sz="2400" dirty="0">
                <a:solidFill>
                  <a:schemeClr val="tx2"/>
                </a:solidFill>
              </a:rPr>
              <a:t>					-- Hal </a:t>
            </a:r>
            <a:r>
              <a:rPr lang="tr-TR" sz="2400" dirty="0" err="1">
                <a:solidFill>
                  <a:schemeClr val="tx2"/>
                </a:solidFill>
              </a:rPr>
              <a:t>Daume</a:t>
            </a:r>
            <a:r>
              <a:rPr lang="tr-TR" sz="2400" dirty="0">
                <a:solidFill>
                  <a:schemeClr val="tx2"/>
                </a:solidFill>
              </a:rPr>
              <a:t> III</a:t>
            </a:r>
          </a:p>
        </p:txBody>
      </p:sp>
      <p:pic>
        <p:nvPicPr>
          <p:cNvPr id="3" name="Picture 2"/>
          <p:cNvPicPr>
            <a:picLocks noChangeAspect="1"/>
          </p:cNvPicPr>
          <p:nvPr/>
        </p:nvPicPr>
        <p:blipFill>
          <a:blip r:embed="rId2"/>
          <a:stretch>
            <a:fillRect/>
          </a:stretch>
        </p:blipFill>
        <p:spPr>
          <a:xfrm>
            <a:off x="2837745" y="3430411"/>
            <a:ext cx="3095522" cy="2820811"/>
          </a:xfrm>
          <a:prstGeom prst="rect">
            <a:avLst/>
          </a:prstGeom>
        </p:spPr>
      </p:pic>
    </p:spTree>
    <p:extLst>
      <p:ext uri="{BB962C8B-B14F-4D97-AF65-F5344CB8AC3E}">
        <p14:creationId xmlns:p14="http://schemas.microsoft.com/office/powerpoint/2010/main" val="25039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4" name="Rectangle 3"/>
          <p:cNvSpPr/>
          <p:nvPr/>
        </p:nvSpPr>
        <p:spPr>
          <a:xfrm>
            <a:off x="539269" y="2106008"/>
            <a:ext cx="8294287" cy="830997"/>
          </a:xfrm>
          <a:prstGeom prst="rect">
            <a:avLst/>
          </a:prstGeom>
        </p:spPr>
        <p:txBody>
          <a:bodyPr wrap="square">
            <a:spAutoFit/>
          </a:bodyPr>
          <a:lstStyle/>
          <a:p>
            <a:r>
              <a:rPr lang="en-US" sz="2400" dirty="0"/>
              <a:t>Machine learning is about predicting the future based on the past.</a:t>
            </a:r>
          </a:p>
          <a:p>
            <a:r>
              <a:rPr lang="tr-TR" sz="2400" dirty="0">
                <a:solidFill>
                  <a:schemeClr val="tx2"/>
                </a:solidFill>
              </a:rPr>
              <a:t>					-- Hal </a:t>
            </a:r>
            <a:r>
              <a:rPr lang="tr-TR" sz="2400" dirty="0" err="1">
                <a:solidFill>
                  <a:schemeClr val="tx2"/>
                </a:solidFill>
              </a:rPr>
              <a:t>Daume</a:t>
            </a:r>
            <a:r>
              <a:rPr lang="tr-TR" sz="2400" dirty="0">
                <a:solidFill>
                  <a:schemeClr val="tx2"/>
                </a:solidFill>
              </a:rPr>
              <a:t> III</a:t>
            </a:r>
          </a:p>
        </p:txBody>
      </p:sp>
      <p:sp>
        <p:nvSpPr>
          <p:cNvPr id="5" name="Rectangle 4"/>
          <p:cNvSpPr/>
          <p:nvPr/>
        </p:nvSpPr>
        <p:spPr>
          <a:xfrm>
            <a:off x="324561"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3854" y="4655446"/>
            <a:ext cx="1308346" cy="954107"/>
          </a:xfrm>
          <a:prstGeom prst="rect">
            <a:avLst/>
          </a:prstGeom>
          <a:noFill/>
        </p:spPr>
        <p:txBody>
          <a:bodyPr wrap="none" rtlCol="0">
            <a:spAutoFit/>
          </a:bodyPr>
          <a:lstStyle/>
          <a:p>
            <a:pPr algn="ctr"/>
            <a:r>
              <a:rPr lang="en-US" sz="2800" dirty="0"/>
              <a:t>Training</a:t>
            </a:r>
          </a:p>
          <a:p>
            <a:pPr algn="ctr"/>
            <a:r>
              <a:rPr lang="en-US" sz="2800" dirty="0"/>
              <a:t>Data</a:t>
            </a:r>
          </a:p>
        </p:txBody>
      </p:sp>
      <p:sp>
        <p:nvSpPr>
          <p:cNvPr id="7" name="TextBox 6"/>
          <p:cNvSpPr txBox="1"/>
          <p:nvPr/>
        </p:nvSpPr>
        <p:spPr>
          <a:xfrm rot="19287826">
            <a:off x="1648475" y="4111748"/>
            <a:ext cx="925078" cy="523220"/>
          </a:xfrm>
          <a:prstGeom prst="rect">
            <a:avLst/>
          </a:prstGeom>
          <a:noFill/>
        </p:spPr>
        <p:txBody>
          <a:bodyPr wrap="none" rtlCol="0">
            <a:spAutoFit/>
          </a:bodyPr>
          <a:lstStyle/>
          <a:p>
            <a:r>
              <a:rPr lang="en-US" sz="2800" dirty="0"/>
              <a:t>learn</a:t>
            </a:r>
          </a:p>
        </p:txBody>
      </p:sp>
      <p:sp>
        <p:nvSpPr>
          <p:cNvPr id="9" name="Oval 8"/>
          <p:cNvSpPr/>
          <p:nvPr/>
        </p:nvSpPr>
        <p:spPr>
          <a:xfrm>
            <a:off x="2511793" y="4473223"/>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2723459" y="4706779"/>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11" name="TextBox 10"/>
          <p:cNvSpPr txBox="1"/>
          <p:nvPr/>
        </p:nvSpPr>
        <p:spPr>
          <a:xfrm>
            <a:off x="539269" y="3541889"/>
            <a:ext cx="710200" cy="461665"/>
          </a:xfrm>
          <a:prstGeom prst="rect">
            <a:avLst/>
          </a:prstGeom>
          <a:noFill/>
        </p:spPr>
        <p:txBody>
          <a:bodyPr wrap="none" rtlCol="0">
            <a:spAutoFit/>
          </a:bodyPr>
          <a:lstStyle/>
          <a:p>
            <a:r>
              <a:rPr lang="en-US" sz="2400" dirty="0"/>
              <a:t>past</a:t>
            </a:r>
          </a:p>
        </p:txBody>
      </p:sp>
      <p:sp>
        <p:nvSpPr>
          <p:cNvPr id="12" name="Right Arrow 11"/>
          <p:cNvSpPr/>
          <p:nvPr/>
        </p:nvSpPr>
        <p:spPr>
          <a:xfrm>
            <a:off x="177801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p:cNvCxnSpPr/>
          <p:nvPr/>
        </p:nvCxnSpPr>
        <p:spPr>
          <a:xfrm>
            <a:off x="4176891" y="3541889"/>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9287826">
            <a:off x="7931673" y="3974257"/>
            <a:ext cx="1194207" cy="523220"/>
          </a:xfrm>
          <a:prstGeom prst="rect">
            <a:avLst/>
          </a:prstGeom>
          <a:noFill/>
        </p:spPr>
        <p:txBody>
          <a:bodyPr wrap="none" rtlCol="0">
            <a:spAutoFit/>
          </a:bodyPr>
          <a:lstStyle/>
          <a:p>
            <a:r>
              <a:rPr lang="en-US" sz="2800" dirty="0"/>
              <a:t>predict</a:t>
            </a:r>
          </a:p>
        </p:txBody>
      </p:sp>
      <p:sp>
        <p:nvSpPr>
          <p:cNvPr id="25" name="Oval 24"/>
          <p:cNvSpPr/>
          <p:nvPr/>
        </p:nvSpPr>
        <p:spPr>
          <a:xfrm>
            <a:off x="6485952" y="4481002"/>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p:cNvSpPr txBox="1"/>
          <p:nvPr/>
        </p:nvSpPr>
        <p:spPr>
          <a:xfrm>
            <a:off x="6697618" y="4714558"/>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27" name="TextBox 26"/>
          <p:cNvSpPr txBox="1"/>
          <p:nvPr/>
        </p:nvSpPr>
        <p:spPr>
          <a:xfrm>
            <a:off x="4586994" y="3541889"/>
            <a:ext cx="902811" cy="461665"/>
          </a:xfrm>
          <a:prstGeom prst="rect">
            <a:avLst/>
          </a:prstGeom>
          <a:noFill/>
        </p:spPr>
        <p:txBody>
          <a:bodyPr wrap="none" rtlCol="0">
            <a:spAutoFit/>
          </a:bodyPr>
          <a:lstStyle/>
          <a:p>
            <a:r>
              <a:rPr lang="en-US" sz="2400" dirty="0"/>
              <a:t>future</a:t>
            </a:r>
          </a:p>
        </p:txBody>
      </p:sp>
      <p:sp>
        <p:nvSpPr>
          <p:cNvPr id="30" name="Rectangle 29"/>
          <p:cNvSpPr/>
          <p:nvPr/>
        </p:nvSpPr>
        <p:spPr>
          <a:xfrm>
            <a:off x="4394934"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66543" y="4655446"/>
            <a:ext cx="1143713" cy="954107"/>
          </a:xfrm>
          <a:prstGeom prst="rect">
            <a:avLst/>
          </a:prstGeom>
          <a:noFill/>
        </p:spPr>
        <p:txBody>
          <a:bodyPr wrap="none" rtlCol="0">
            <a:spAutoFit/>
          </a:bodyPr>
          <a:lstStyle/>
          <a:p>
            <a:pPr algn="ctr"/>
            <a:r>
              <a:rPr lang="en-US" sz="2800" dirty="0"/>
              <a:t>Testing</a:t>
            </a:r>
          </a:p>
          <a:p>
            <a:pPr algn="ctr"/>
            <a:r>
              <a:rPr lang="en-US" sz="2800" dirty="0"/>
              <a:t>Data</a:t>
            </a:r>
          </a:p>
        </p:txBody>
      </p:sp>
      <p:sp>
        <p:nvSpPr>
          <p:cNvPr id="32" name="Right Arrow 31"/>
          <p:cNvSpPr/>
          <p:nvPr/>
        </p:nvSpPr>
        <p:spPr>
          <a:xfrm>
            <a:off x="5777251" y="4866958"/>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ight Arrow 32"/>
          <p:cNvSpPr/>
          <p:nvPr/>
        </p:nvSpPr>
        <p:spPr>
          <a:xfrm>
            <a:off x="815927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5311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aka</a:t>
            </a:r>
          </a:p>
        </p:txBody>
      </p:sp>
      <p:sp>
        <p:nvSpPr>
          <p:cNvPr id="3" name="Content Placeholder 2"/>
          <p:cNvSpPr>
            <a:spLocks noGrp="1"/>
          </p:cNvSpPr>
          <p:nvPr>
            <p:ph sz="quarter" idx="1"/>
          </p:nvPr>
        </p:nvSpPr>
        <p:spPr>
          <a:xfrm>
            <a:off x="612648" y="1600200"/>
            <a:ext cx="8153400" cy="5130800"/>
          </a:xfrm>
        </p:spPr>
        <p:txBody>
          <a:bodyPr>
            <a:normAutofit fontScale="92500" lnSpcReduction="20000"/>
          </a:bodyPr>
          <a:lstStyle/>
          <a:p>
            <a:pPr marL="0" indent="0">
              <a:buNone/>
            </a:pPr>
            <a:r>
              <a:rPr lang="en-US" i="1" dirty="0"/>
              <a:t>data mining</a:t>
            </a:r>
            <a:r>
              <a:rPr lang="en-US" dirty="0"/>
              <a:t>: machine learning applied to “databases”, i.e. collections of data</a:t>
            </a:r>
          </a:p>
          <a:p>
            <a:pPr marL="0" indent="0">
              <a:buNone/>
            </a:pPr>
            <a:endParaRPr lang="en-US" i="1" dirty="0"/>
          </a:p>
          <a:p>
            <a:pPr marL="0" indent="0">
              <a:buNone/>
            </a:pPr>
            <a:r>
              <a:rPr lang="en-US" i="1" dirty="0"/>
              <a:t>inference</a:t>
            </a:r>
            <a:r>
              <a:rPr lang="en-US" dirty="0"/>
              <a:t> and/or </a:t>
            </a:r>
            <a:r>
              <a:rPr lang="en-US" i="1" dirty="0"/>
              <a:t>estimation </a:t>
            </a:r>
            <a:r>
              <a:rPr lang="en-US" dirty="0"/>
              <a:t>in statistics</a:t>
            </a:r>
            <a:endParaRPr lang="en-US" i="1" dirty="0"/>
          </a:p>
          <a:p>
            <a:pPr marL="0" indent="0">
              <a:buNone/>
            </a:pPr>
            <a:endParaRPr lang="en-US" i="1" dirty="0"/>
          </a:p>
          <a:p>
            <a:pPr marL="0" indent="0">
              <a:buNone/>
            </a:pPr>
            <a:r>
              <a:rPr lang="en-US" i="1" dirty="0"/>
              <a:t>pattern recognition</a:t>
            </a:r>
            <a:r>
              <a:rPr lang="en-US" dirty="0"/>
              <a:t> in engineering</a:t>
            </a:r>
          </a:p>
          <a:p>
            <a:pPr marL="0" indent="0">
              <a:buNone/>
            </a:pPr>
            <a:endParaRPr lang="en-US" i="1" dirty="0"/>
          </a:p>
          <a:p>
            <a:pPr marL="0" indent="0">
              <a:buNone/>
            </a:pPr>
            <a:r>
              <a:rPr lang="en-US" i="1" dirty="0"/>
              <a:t>signal processing</a:t>
            </a:r>
            <a:r>
              <a:rPr lang="en-US" dirty="0"/>
              <a:t> in electrical engineering</a:t>
            </a:r>
          </a:p>
          <a:p>
            <a:pPr marL="0" indent="0">
              <a:buNone/>
            </a:pPr>
            <a:endParaRPr lang="en-US" i="1" dirty="0"/>
          </a:p>
          <a:p>
            <a:pPr marL="0" indent="0">
              <a:buNone/>
            </a:pPr>
            <a:r>
              <a:rPr lang="en-US" i="1" dirty="0"/>
              <a:t>induction</a:t>
            </a:r>
          </a:p>
          <a:p>
            <a:pPr marL="0" indent="0">
              <a:buNone/>
            </a:pPr>
            <a:endParaRPr lang="en-US" i="1" dirty="0"/>
          </a:p>
          <a:p>
            <a:pPr marL="0" indent="0">
              <a:buNone/>
            </a:pPr>
            <a:r>
              <a:rPr lang="en-US" i="1" dirty="0"/>
              <a:t>optimization</a:t>
            </a:r>
          </a:p>
        </p:txBody>
      </p:sp>
    </p:spTree>
    <p:extLst>
      <p:ext uri="{BB962C8B-B14F-4D97-AF65-F5344CB8AC3E}">
        <p14:creationId xmlns:p14="http://schemas.microsoft.com/office/powerpoint/2010/main" val="2402876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the course: Learn about…</a:t>
            </a:r>
          </a:p>
        </p:txBody>
      </p:sp>
      <p:sp>
        <p:nvSpPr>
          <p:cNvPr id="3" name="Content Placeholder 2"/>
          <p:cNvSpPr>
            <a:spLocks noGrp="1"/>
          </p:cNvSpPr>
          <p:nvPr>
            <p:ph sz="quarter" idx="1"/>
          </p:nvPr>
        </p:nvSpPr>
        <p:spPr>
          <a:xfrm>
            <a:off x="612648" y="1600200"/>
            <a:ext cx="8153400" cy="4848578"/>
          </a:xfrm>
        </p:spPr>
        <p:txBody>
          <a:bodyPr>
            <a:normAutofit fontScale="92500" lnSpcReduction="10000"/>
          </a:bodyPr>
          <a:lstStyle/>
          <a:p>
            <a:pPr marL="0" indent="0">
              <a:buNone/>
            </a:pPr>
            <a:r>
              <a:rPr lang="en-US" dirty="0"/>
              <a:t>Different machine learning problems</a:t>
            </a:r>
          </a:p>
          <a:p>
            <a:pPr marL="0" indent="0">
              <a:buNone/>
            </a:pPr>
            <a:endParaRPr lang="en-US" dirty="0"/>
          </a:p>
          <a:p>
            <a:pPr marL="0" indent="0">
              <a:buNone/>
            </a:pPr>
            <a:r>
              <a:rPr lang="en-US" dirty="0"/>
              <a:t>Common techniques/tools used</a:t>
            </a:r>
          </a:p>
          <a:p>
            <a:pPr lvl="1"/>
            <a:r>
              <a:rPr lang="en-US" dirty="0"/>
              <a:t>theoretical understanding</a:t>
            </a:r>
          </a:p>
          <a:p>
            <a:pPr lvl="1"/>
            <a:r>
              <a:rPr lang="en-US" dirty="0"/>
              <a:t>practical implementation</a:t>
            </a:r>
          </a:p>
          <a:p>
            <a:pPr marL="0" indent="0">
              <a:buNone/>
            </a:pPr>
            <a:endParaRPr lang="en-US" dirty="0"/>
          </a:p>
          <a:p>
            <a:pPr marL="0" indent="0">
              <a:buNone/>
            </a:pPr>
            <a:r>
              <a:rPr lang="en-US" dirty="0"/>
              <a:t>Proper experimentation and evaluation</a:t>
            </a:r>
          </a:p>
          <a:p>
            <a:pPr marL="0" indent="0">
              <a:buNone/>
            </a:pPr>
            <a:endParaRPr lang="en-US" dirty="0"/>
          </a:p>
          <a:p>
            <a:pPr marL="0" indent="0">
              <a:buNone/>
            </a:pPr>
            <a:r>
              <a:rPr lang="en-US" dirty="0"/>
              <a:t>Dealing with large (huge) data sets</a:t>
            </a:r>
          </a:p>
          <a:p>
            <a:pPr lvl="1"/>
            <a:r>
              <a:rPr lang="en-US" dirty="0"/>
              <a:t>Parallelization frameworks</a:t>
            </a:r>
          </a:p>
          <a:p>
            <a:pPr lvl="1"/>
            <a:r>
              <a:rPr lang="en-US" dirty="0"/>
              <a:t>Programming tools</a:t>
            </a:r>
          </a:p>
        </p:txBody>
      </p:sp>
    </p:spTree>
    <p:extLst>
      <p:ext uri="{BB962C8B-B14F-4D97-AF65-F5344CB8AC3E}">
        <p14:creationId xmlns:p14="http://schemas.microsoft.com/office/powerpoint/2010/main" val="319487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33DC-8E92-4BB7-9C99-25F7B26E2B57}"/>
              </a:ext>
            </a:extLst>
          </p:cNvPr>
          <p:cNvSpPr>
            <a:spLocks noGrp="1"/>
          </p:cNvSpPr>
          <p:nvPr>
            <p:ph type="title"/>
          </p:nvPr>
        </p:nvSpPr>
        <p:spPr/>
        <p:txBody>
          <a:bodyPr>
            <a:normAutofit/>
          </a:bodyPr>
          <a:lstStyle/>
          <a:p>
            <a:r>
              <a:rPr lang="en-US" sz="3600" dirty="0"/>
              <a:t>Application area</a:t>
            </a:r>
          </a:p>
        </p:txBody>
      </p:sp>
      <p:sp>
        <p:nvSpPr>
          <p:cNvPr id="3" name="Content Placeholder 2">
            <a:extLst>
              <a:ext uri="{FF2B5EF4-FFF2-40B4-BE49-F238E27FC236}">
                <a16:creationId xmlns:a16="http://schemas.microsoft.com/office/drawing/2014/main" id="{2818D4E4-286F-4BDD-A3EE-A129195FE695}"/>
              </a:ext>
            </a:extLst>
          </p:cNvPr>
          <p:cNvSpPr>
            <a:spLocks noGrp="1"/>
          </p:cNvSpPr>
          <p:nvPr>
            <p:ph sz="quarter" idx="1"/>
          </p:nvPr>
        </p:nvSpPr>
        <p:spPr/>
        <p:txBody>
          <a:bodyPr/>
          <a:lstStyle/>
          <a:p>
            <a:r>
              <a:rPr lang="en-US" dirty="0"/>
              <a:t>Web search</a:t>
            </a:r>
          </a:p>
          <a:p>
            <a:r>
              <a:rPr lang="en-US" dirty="0"/>
              <a:t>Spam filters</a:t>
            </a:r>
          </a:p>
          <a:p>
            <a:r>
              <a:rPr lang="en-US" dirty="0"/>
              <a:t>Recommender systems.</a:t>
            </a:r>
          </a:p>
          <a:p>
            <a:r>
              <a:rPr lang="en-US" dirty="0"/>
              <a:t>Ad placements</a:t>
            </a:r>
          </a:p>
          <a:p>
            <a:r>
              <a:rPr lang="en-US" dirty="0"/>
              <a:t>Credit scoring</a:t>
            </a:r>
          </a:p>
          <a:p>
            <a:r>
              <a:rPr lang="en-US" dirty="0"/>
              <a:t>Fraud detection</a:t>
            </a:r>
          </a:p>
          <a:p>
            <a:r>
              <a:rPr lang="en-US" dirty="0"/>
              <a:t>Stock trading</a:t>
            </a:r>
          </a:p>
          <a:p>
            <a:r>
              <a:rPr lang="en-US" dirty="0"/>
              <a:t>Drug design</a:t>
            </a:r>
          </a:p>
        </p:txBody>
      </p:sp>
    </p:spTree>
    <p:extLst>
      <p:ext uri="{BB962C8B-B14F-4D97-AF65-F5344CB8AC3E}">
        <p14:creationId xmlns:p14="http://schemas.microsoft.com/office/powerpoint/2010/main" val="4027847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the course</a:t>
            </a:r>
          </a:p>
        </p:txBody>
      </p:sp>
      <p:sp>
        <p:nvSpPr>
          <p:cNvPr id="5" name="TextBox 4"/>
          <p:cNvSpPr txBox="1"/>
          <p:nvPr/>
        </p:nvSpPr>
        <p:spPr>
          <a:xfrm>
            <a:off x="2300111" y="5925446"/>
            <a:ext cx="4466187" cy="830997"/>
          </a:xfrm>
          <a:prstGeom prst="rect">
            <a:avLst/>
          </a:prstGeom>
          <a:noFill/>
        </p:spPr>
        <p:txBody>
          <a:bodyPr wrap="none" rtlCol="0">
            <a:spAutoFit/>
          </a:bodyPr>
          <a:lstStyle/>
          <a:p>
            <a:r>
              <a:rPr lang="en-US" sz="2400" dirty="0"/>
              <a:t>Be able to laugh at these signs</a:t>
            </a:r>
          </a:p>
          <a:p>
            <a:r>
              <a:rPr lang="en-US" sz="2400" dirty="0"/>
              <a:t>(or at least know why one might…)</a:t>
            </a:r>
          </a:p>
        </p:txBody>
      </p:sp>
      <p:pic>
        <p:nvPicPr>
          <p:cNvPr id="6" name="Picture 5"/>
          <p:cNvPicPr>
            <a:picLocks noChangeAspect="1"/>
          </p:cNvPicPr>
          <p:nvPr/>
        </p:nvPicPr>
        <p:blipFill>
          <a:blip r:embed="rId2"/>
          <a:stretch>
            <a:fillRect/>
          </a:stretch>
        </p:blipFill>
        <p:spPr>
          <a:xfrm>
            <a:off x="1397000" y="1604433"/>
            <a:ext cx="6350000" cy="4241800"/>
          </a:xfrm>
          <a:prstGeom prst="rect">
            <a:avLst/>
          </a:prstGeom>
        </p:spPr>
      </p:pic>
    </p:spTree>
    <p:extLst>
      <p:ext uri="{BB962C8B-B14F-4D97-AF65-F5344CB8AC3E}">
        <p14:creationId xmlns:p14="http://schemas.microsoft.com/office/powerpoint/2010/main" val="3661146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a:t>
            </a:r>
          </a:p>
        </p:txBody>
      </p:sp>
      <p:sp>
        <p:nvSpPr>
          <p:cNvPr id="3" name="Content Placeholder 2"/>
          <p:cNvSpPr>
            <a:spLocks noGrp="1"/>
          </p:cNvSpPr>
          <p:nvPr>
            <p:ph sz="quarter" idx="1"/>
          </p:nvPr>
        </p:nvSpPr>
        <p:spPr>
          <a:xfrm>
            <a:off x="612648" y="1600200"/>
            <a:ext cx="8153400" cy="5003800"/>
          </a:xfrm>
        </p:spPr>
        <p:txBody>
          <a:bodyPr>
            <a:normAutofit fontScale="85000" lnSpcReduction="20000"/>
          </a:bodyPr>
          <a:lstStyle/>
          <a:p>
            <a:pPr marL="0" indent="0">
              <a:buNone/>
            </a:pPr>
            <a:r>
              <a:rPr lang="en-US" sz="2800" dirty="0"/>
              <a:t>Course page:</a:t>
            </a:r>
          </a:p>
          <a:p>
            <a:pPr lvl="1"/>
            <a:r>
              <a:rPr lang="en-US" sz="2000" dirty="0"/>
              <a:t>http://</a:t>
            </a:r>
            <a:r>
              <a:rPr lang="en-US" sz="2000" dirty="0" err="1"/>
              <a:t>www.cs.middlebury.edu</a:t>
            </a:r>
            <a:r>
              <a:rPr lang="en-US" sz="2000" dirty="0"/>
              <a:t>/~</a:t>
            </a:r>
            <a:r>
              <a:rPr lang="en-US" sz="2000" dirty="0" err="1"/>
              <a:t>dkauchak</a:t>
            </a:r>
            <a:r>
              <a:rPr lang="en-US" sz="2000" dirty="0"/>
              <a:t>/classes/cs451/</a:t>
            </a:r>
          </a:p>
          <a:p>
            <a:pPr lvl="1"/>
            <a:r>
              <a:rPr lang="en-US" sz="2000" dirty="0"/>
              <a:t>go/cs451</a:t>
            </a:r>
          </a:p>
          <a:p>
            <a:pPr marL="45720" indent="0">
              <a:buNone/>
            </a:pPr>
            <a:endParaRPr lang="en-US" sz="2400" dirty="0"/>
          </a:p>
          <a:p>
            <a:pPr marL="45720" indent="0">
              <a:buNone/>
            </a:pPr>
            <a:r>
              <a:rPr lang="en-US" sz="2400" dirty="0"/>
              <a:t>Assignments</a:t>
            </a:r>
          </a:p>
          <a:p>
            <a:pPr marL="822960" lvl="1" indent="-457200"/>
            <a:r>
              <a:rPr lang="en-US" sz="2000" dirty="0"/>
              <a:t>Weekly</a:t>
            </a:r>
          </a:p>
          <a:p>
            <a:pPr marL="822960" lvl="1" indent="-457200"/>
            <a:r>
              <a:rPr lang="en-US" sz="2000" dirty="0"/>
              <a:t>Mostly programming (Java, mostly)</a:t>
            </a:r>
          </a:p>
          <a:p>
            <a:pPr marL="822960" lvl="1" indent="-457200"/>
            <a:r>
              <a:rPr lang="en-US" sz="2000" dirty="0"/>
              <a:t>Some written/write-up</a:t>
            </a:r>
          </a:p>
          <a:p>
            <a:pPr marL="822960" lvl="1" indent="-457200"/>
            <a:r>
              <a:rPr lang="en-US" sz="2000" dirty="0"/>
              <a:t>Generally due Friday evenings</a:t>
            </a:r>
          </a:p>
          <a:p>
            <a:pPr marL="45720" indent="0">
              <a:buNone/>
            </a:pPr>
            <a:endParaRPr lang="en-US" sz="2300" dirty="0"/>
          </a:p>
          <a:p>
            <a:pPr marL="45720" indent="0">
              <a:buNone/>
            </a:pPr>
            <a:r>
              <a:rPr lang="en-US" sz="2300" dirty="0"/>
              <a:t>Two exams</a:t>
            </a:r>
          </a:p>
          <a:p>
            <a:pPr marL="45720" indent="0">
              <a:buNone/>
            </a:pPr>
            <a:endParaRPr lang="en-US" sz="2300" dirty="0"/>
          </a:p>
          <a:p>
            <a:pPr marL="45720" indent="0">
              <a:buNone/>
            </a:pPr>
            <a:r>
              <a:rPr lang="en-US" sz="2300" dirty="0"/>
              <a:t>Late Policy</a:t>
            </a:r>
          </a:p>
          <a:p>
            <a:pPr marL="45720" indent="0">
              <a:buNone/>
            </a:pPr>
            <a:endParaRPr lang="en-US" sz="2300" dirty="0"/>
          </a:p>
          <a:p>
            <a:pPr marL="45720" indent="0">
              <a:buNone/>
            </a:pPr>
            <a:r>
              <a:rPr lang="en-US" sz="2300" dirty="0"/>
              <a:t>Honor code</a:t>
            </a:r>
          </a:p>
        </p:txBody>
      </p:sp>
    </p:spTree>
    <p:extLst>
      <p:ext uri="{BB962C8B-B14F-4D97-AF65-F5344CB8AC3E}">
        <p14:creationId xmlns:p14="http://schemas.microsoft.com/office/powerpoint/2010/main" val="1703843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expectations</a:t>
            </a:r>
          </a:p>
        </p:txBody>
      </p:sp>
      <p:sp>
        <p:nvSpPr>
          <p:cNvPr id="3" name="Content Placeholder 2"/>
          <p:cNvSpPr>
            <a:spLocks noGrp="1"/>
          </p:cNvSpPr>
          <p:nvPr>
            <p:ph sz="quarter" idx="1"/>
          </p:nvPr>
        </p:nvSpPr>
        <p:spPr/>
        <p:txBody>
          <a:bodyPr/>
          <a:lstStyle/>
          <a:p>
            <a:pPr marL="0" indent="0">
              <a:buNone/>
            </a:pPr>
            <a:r>
              <a:rPr lang="en-US" dirty="0"/>
              <a:t>400-level course</a:t>
            </a:r>
          </a:p>
          <a:p>
            <a:pPr marL="0" indent="0">
              <a:buNone/>
            </a:pPr>
            <a:endParaRPr lang="en-US" dirty="0"/>
          </a:p>
          <a:p>
            <a:pPr marL="0" indent="0">
              <a:buNone/>
            </a:pPr>
            <a:r>
              <a:rPr lang="en-US" dirty="0"/>
              <a:t>Plan to stay busy!</a:t>
            </a:r>
          </a:p>
          <a:p>
            <a:pPr marL="0" indent="0">
              <a:buNone/>
            </a:pPr>
            <a:endParaRPr lang="en-US" dirty="0"/>
          </a:p>
          <a:p>
            <a:pPr marL="0" indent="0">
              <a:buNone/>
            </a:pPr>
            <a:r>
              <a:rPr lang="en-US" dirty="0"/>
              <a:t>Applied class, so lots of programming</a:t>
            </a:r>
          </a:p>
          <a:p>
            <a:pPr marL="0" indent="0">
              <a:buNone/>
            </a:pPr>
            <a:endParaRPr lang="en-US" dirty="0"/>
          </a:p>
          <a:p>
            <a:pPr marL="0" indent="0">
              <a:buNone/>
            </a:pPr>
            <a:r>
              <a:rPr lang="en-US" dirty="0"/>
              <a:t>Machine learning involves math</a:t>
            </a:r>
          </a:p>
        </p:txBody>
      </p:sp>
    </p:spTree>
    <p:extLst>
      <p:ext uri="{BB962C8B-B14F-4D97-AF65-F5344CB8AC3E}">
        <p14:creationId xmlns:p14="http://schemas.microsoft.com/office/powerpoint/2010/main" val="995833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problems</a:t>
            </a:r>
          </a:p>
        </p:txBody>
      </p:sp>
      <p:sp>
        <p:nvSpPr>
          <p:cNvPr id="3" name="Content Placeholder 2"/>
          <p:cNvSpPr>
            <a:spLocks noGrp="1"/>
          </p:cNvSpPr>
          <p:nvPr>
            <p:ph sz="quarter" idx="1"/>
          </p:nvPr>
        </p:nvSpPr>
        <p:spPr/>
        <p:txBody>
          <a:bodyPr>
            <a:normAutofit/>
          </a:bodyPr>
          <a:lstStyle/>
          <a:p>
            <a:pPr marL="0" indent="0">
              <a:buNone/>
            </a:pPr>
            <a:r>
              <a:rPr lang="en-US" dirty="0">
                <a:solidFill>
                  <a:srgbClr val="FF0000"/>
                </a:solidFill>
              </a:rPr>
              <a:t>What high-level machine learning problems have you seen or heard of before?</a:t>
            </a:r>
          </a:p>
        </p:txBody>
      </p:sp>
    </p:spTree>
    <p:extLst>
      <p:ext uri="{BB962C8B-B14F-4D97-AF65-F5344CB8AC3E}">
        <p14:creationId xmlns:p14="http://schemas.microsoft.com/office/powerpoint/2010/main" val="162110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pic>
        <p:nvPicPr>
          <p:cNvPr id="5" name="Picture 4"/>
          <p:cNvPicPr>
            <a:picLocks noChangeAspect="1"/>
          </p:cNvPicPr>
          <p:nvPr/>
        </p:nvPicPr>
        <p:blipFill>
          <a:blip r:embed="rId2"/>
          <a:stretch>
            <a:fillRect/>
          </a:stretch>
        </p:blipFill>
        <p:spPr>
          <a:xfrm>
            <a:off x="4384114" y="2681102"/>
            <a:ext cx="1146630" cy="1124147"/>
          </a:xfrm>
          <a:prstGeom prst="rect">
            <a:avLst/>
          </a:prstGeom>
        </p:spPr>
      </p:pic>
      <p:pic>
        <p:nvPicPr>
          <p:cNvPr id="6" name="Picture 5"/>
          <p:cNvPicPr>
            <a:picLocks noChangeAspect="1"/>
          </p:cNvPicPr>
          <p:nvPr/>
        </p:nvPicPr>
        <p:blipFill>
          <a:blip r:embed="rId3"/>
          <a:stretch>
            <a:fillRect/>
          </a:stretch>
        </p:blipFill>
        <p:spPr>
          <a:xfrm>
            <a:off x="4470001" y="3939242"/>
            <a:ext cx="887704" cy="894429"/>
          </a:xfrm>
          <a:prstGeom prst="rect">
            <a:avLst/>
          </a:prstGeom>
        </p:spPr>
      </p:pic>
      <p:pic>
        <p:nvPicPr>
          <p:cNvPr id="7" name="Picture 6"/>
          <p:cNvPicPr>
            <a:picLocks noChangeAspect="1"/>
          </p:cNvPicPr>
          <p:nvPr/>
        </p:nvPicPr>
        <p:blipFill>
          <a:blip r:embed="rId4"/>
          <a:stretch>
            <a:fillRect/>
          </a:stretch>
        </p:blipFill>
        <p:spPr>
          <a:xfrm>
            <a:off x="4377770" y="4929593"/>
            <a:ext cx="1103502" cy="649119"/>
          </a:xfrm>
          <a:prstGeom prst="rect">
            <a:avLst/>
          </a:prstGeom>
        </p:spPr>
      </p:pic>
      <p:pic>
        <p:nvPicPr>
          <p:cNvPr id="8" name="Picture 7"/>
          <p:cNvPicPr>
            <a:picLocks noChangeAspect="1"/>
          </p:cNvPicPr>
          <p:nvPr/>
        </p:nvPicPr>
        <p:blipFill>
          <a:blip r:embed="rId5"/>
          <a:stretch>
            <a:fillRect/>
          </a:stretch>
        </p:blipFill>
        <p:spPr>
          <a:xfrm>
            <a:off x="4261264" y="5753744"/>
            <a:ext cx="1220008" cy="696376"/>
          </a:xfrm>
          <a:prstGeom prst="rect">
            <a:avLst/>
          </a:prstGeom>
        </p:spPr>
      </p:pic>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41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19" name="Right Brace 18"/>
          <p:cNvSpPr/>
          <p:nvPr/>
        </p:nvSpPr>
        <p:spPr>
          <a:xfrm rot="16200000">
            <a:off x="4814675" y="1746695"/>
            <a:ext cx="381000" cy="1487814"/>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4377478" y="2933987"/>
            <a:ext cx="1371600" cy="711200"/>
          </a:xfrm>
          <a:prstGeom prst="rect">
            <a:avLst/>
          </a:prstGeom>
        </p:spPr>
      </p:pic>
      <p:pic>
        <p:nvPicPr>
          <p:cNvPr id="15" name="Picture 14"/>
          <p:cNvPicPr>
            <a:picLocks noChangeAspect="1"/>
          </p:cNvPicPr>
          <p:nvPr/>
        </p:nvPicPr>
        <p:blipFill>
          <a:blip r:embed="rId2"/>
          <a:stretch>
            <a:fillRect/>
          </a:stretch>
        </p:blipFill>
        <p:spPr>
          <a:xfrm>
            <a:off x="4377478" y="3755556"/>
            <a:ext cx="1371600" cy="711200"/>
          </a:xfrm>
          <a:prstGeom prst="rect">
            <a:avLst/>
          </a:prstGeom>
        </p:spPr>
      </p:pic>
      <p:pic>
        <p:nvPicPr>
          <p:cNvPr id="16" name="Picture 15"/>
          <p:cNvPicPr>
            <a:picLocks noChangeAspect="1"/>
          </p:cNvPicPr>
          <p:nvPr/>
        </p:nvPicPr>
        <p:blipFill>
          <a:blip r:embed="rId2"/>
          <a:stretch>
            <a:fillRect/>
          </a:stretch>
        </p:blipFill>
        <p:spPr>
          <a:xfrm>
            <a:off x="4377478" y="4542956"/>
            <a:ext cx="1371600" cy="711200"/>
          </a:xfrm>
          <a:prstGeom prst="rect">
            <a:avLst/>
          </a:prstGeom>
        </p:spPr>
      </p:pic>
      <p:pic>
        <p:nvPicPr>
          <p:cNvPr id="17" name="Picture 16"/>
          <p:cNvPicPr>
            <a:picLocks noChangeAspect="1"/>
          </p:cNvPicPr>
          <p:nvPr/>
        </p:nvPicPr>
        <p:blipFill>
          <a:blip r:embed="rId2"/>
          <a:stretch>
            <a:fillRect/>
          </a:stretch>
        </p:blipFill>
        <p:spPr>
          <a:xfrm>
            <a:off x="4377478" y="5406556"/>
            <a:ext cx="1371600" cy="711200"/>
          </a:xfrm>
          <a:prstGeom prst="rect">
            <a:avLst/>
          </a:prstGeom>
        </p:spPr>
      </p:pic>
    </p:spTree>
    <p:extLst>
      <p:ext uri="{BB962C8B-B14F-4D97-AF65-F5344CB8AC3E}">
        <p14:creationId xmlns:p14="http://schemas.microsoft.com/office/powerpoint/2010/main" val="3404247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19" name="Right Brace 18"/>
          <p:cNvSpPr/>
          <p:nvPr/>
        </p:nvSpPr>
        <p:spPr>
          <a:xfrm rot="16200000">
            <a:off x="5344990" y="1462717"/>
            <a:ext cx="381000" cy="205577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4377478" y="2949222"/>
            <a:ext cx="2185895" cy="749013"/>
          </a:xfrm>
          <a:prstGeom prst="rect">
            <a:avLst/>
          </a:prstGeom>
        </p:spPr>
      </p:pic>
      <p:pic>
        <p:nvPicPr>
          <p:cNvPr id="18" name="Picture 17"/>
          <p:cNvPicPr>
            <a:picLocks noChangeAspect="1"/>
          </p:cNvPicPr>
          <p:nvPr/>
        </p:nvPicPr>
        <p:blipFill>
          <a:blip r:embed="rId2"/>
          <a:stretch>
            <a:fillRect/>
          </a:stretch>
        </p:blipFill>
        <p:spPr>
          <a:xfrm>
            <a:off x="4377480" y="3736649"/>
            <a:ext cx="2185895" cy="749013"/>
          </a:xfrm>
          <a:prstGeom prst="rect">
            <a:avLst/>
          </a:prstGeom>
        </p:spPr>
      </p:pic>
      <p:pic>
        <p:nvPicPr>
          <p:cNvPr id="23" name="Picture 22"/>
          <p:cNvPicPr>
            <a:picLocks noChangeAspect="1"/>
          </p:cNvPicPr>
          <p:nvPr/>
        </p:nvPicPr>
        <p:blipFill>
          <a:blip r:embed="rId2"/>
          <a:stretch>
            <a:fillRect/>
          </a:stretch>
        </p:blipFill>
        <p:spPr>
          <a:xfrm>
            <a:off x="4377478" y="4638062"/>
            <a:ext cx="2185895" cy="749013"/>
          </a:xfrm>
          <a:prstGeom prst="rect">
            <a:avLst/>
          </a:prstGeom>
        </p:spPr>
      </p:pic>
      <p:pic>
        <p:nvPicPr>
          <p:cNvPr id="26" name="Picture 25"/>
          <p:cNvPicPr>
            <a:picLocks noChangeAspect="1"/>
          </p:cNvPicPr>
          <p:nvPr/>
        </p:nvPicPr>
        <p:blipFill>
          <a:blip r:embed="rId2"/>
          <a:stretch>
            <a:fillRect/>
          </a:stretch>
        </p:blipFill>
        <p:spPr>
          <a:xfrm>
            <a:off x="4377478" y="5578713"/>
            <a:ext cx="2185895" cy="749013"/>
          </a:xfrm>
          <a:prstGeom prst="rect">
            <a:avLst/>
          </a:prstGeom>
        </p:spPr>
      </p:pic>
    </p:spTree>
    <p:extLst>
      <p:ext uri="{BB962C8B-B14F-4D97-AF65-F5344CB8AC3E}">
        <p14:creationId xmlns:p14="http://schemas.microsoft.com/office/powerpoint/2010/main" val="3560619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306923" y="2823921"/>
            <a:ext cx="1231900" cy="660400"/>
          </a:xfrm>
          <a:prstGeom prst="rect">
            <a:avLst/>
          </a:prstGeom>
        </p:spPr>
      </p:pic>
      <p:pic>
        <p:nvPicPr>
          <p:cNvPr id="5" name="Picture 4"/>
          <p:cNvPicPr>
            <a:picLocks noChangeAspect="1"/>
          </p:cNvPicPr>
          <p:nvPr/>
        </p:nvPicPr>
        <p:blipFill>
          <a:blip r:embed="rId3"/>
          <a:stretch>
            <a:fillRect/>
          </a:stretch>
        </p:blipFill>
        <p:spPr>
          <a:xfrm>
            <a:off x="4096455" y="3851497"/>
            <a:ext cx="1587500" cy="711200"/>
          </a:xfrm>
          <a:prstGeom prst="rect">
            <a:avLst/>
          </a:prstGeom>
        </p:spPr>
      </p:pic>
      <p:pic>
        <p:nvPicPr>
          <p:cNvPr id="6" name="Picture 5"/>
          <p:cNvPicPr>
            <a:picLocks noChangeAspect="1"/>
          </p:cNvPicPr>
          <p:nvPr/>
        </p:nvPicPr>
        <p:blipFill>
          <a:blip r:embed="rId4"/>
          <a:stretch>
            <a:fillRect/>
          </a:stretch>
        </p:blipFill>
        <p:spPr>
          <a:xfrm>
            <a:off x="3781778" y="4782255"/>
            <a:ext cx="2540000" cy="990600"/>
          </a:xfrm>
          <a:prstGeom prst="rect">
            <a:avLst/>
          </a:prstGeom>
        </p:spPr>
      </p:pic>
    </p:spTree>
    <p:extLst>
      <p:ext uri="{BB962C8B-B14F-4D97-AF65-F5344CB8AC3E}">
        <p14:creationId xmlns:p14="http://schemas.microsoft.com/office/powerpoint/2010/main" val="4101271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pic>
        <p:nvPicPr>
          <p:cNvPr id="5" name="Picture 4"/>
          <p:cNvPicPr>
            <a:picLocks noChangeAspect="1"/>
          </p:cNvPicPr>
          <p:nvPr/>
        </p:nvPicPr>
        <p:blipFill>
          <a:blip r:embed="rId2"/>
          <a:stretch>
            <a:fillRect/>
          </a:stretch>
        </p:blipFill>
        <p:spPr>
          <a:xfrm>
            <a:off x="799891" y="2384769"/>
            <a:ext cx="1146630" cy="1124147"/>
          </a:xfrm>
          <a:prstGeom prst="rect">
            <a:avLst/>
          </a:prstGeom>
        </p:spPr>
      </p:pic>
      <p:pic>
        <p:nvPicPr>
          <p:cNvPr id="6" name="Picture 5"/>
          <p:cNvPicPr>
            <a:picLocks noChangeAspect="1"/>
          </p:cNvPicPr>
          <p:nvPr/>
        </p:nvPicPr>
        <p:blipFill>
          <a:blip r:embed="rId3"/>
          <a:stretch>
            <a:fillRect/>
          </a:stretch>
        </p:blipFill>
        <p:spPr>
          <a:xfrm>
            <a:off x="885778" y="3642909"/>
            <a:ext cx="887704" cy="894429"/>
          </a:xfrm>
          <a:prstGeom prst="rect">
            <a:avLst/>
          </a:prstGeom>
        </p:spPr>
      </p:pic>
      <p:pic>
        <p:nvPicPr>
          <p:cNvPr id="7" name="Picture 6"/>
          <p:cNvPicPr>
            <a:picLocks noChangeAspect="1"/>
          </p:cNvPicPr>
          <p:nvPr/>
        </p:nvPicPr>
        <p:blipFill>
          <a:blip r:embed="rId4"/>
          <a:stretch>
            <a:fillRect/>
          </a:stretch>
        </p:blipFill>
        <p:spPr>
          <a:xfrm>
            <a:off x="793547" y="4633260"/>
            <a:ext cx="1103502" cy="649119"/>
          </a:xfrm>
          <a:prstGeom prst="rect">
            <a:avLst/>
          </a:prstGeom>
        </p:spPr>
      </p:pic>
      <p:pic>
        <p:nvPicPr>
          <p:cNvPr id="8" name="Picture 7"/>
          <p:cNvPicPr>
            <a:picLocks noChangeAspect="1"/>
          </p:cNvPicPr>
          <p:nvPr/>
        </p:nvPicPr>
        <p:blipFill>
          <a:blip r:embed="rId5"/>
          <a:stretch>
            <a:fillRect/>
          </a:stretch>
        </p:blipFill>
        <p:spPr>
          <a:xfrm>
            <a:off x="677041" y="5457411"/>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41633" y="2297668"/>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41633" y="2949223"/>
            <a:ext cx="740933" cy="369332"/>
          </a:xfrm>
          <a:prstGeom prst="rect">
            <a:avLst/>
          </a:prstGeom>
          <a:noFill/>
        </p:spPr>
        <p:txBody>
          <a:bodyPr wrap="none" rtlCol="0">
            <a:spAutoFit/>
          </a:bodyPr>
          <a:lstStyle/>
          <a:p>
            <a:r>
              <a:rPr lang="en-US" dirty="0"/>
              <a:t>label</a:t>
            </a:r>
            <a:r>
              <a:rPr lang="en-US" baseline="-25000" dirty="0"/>
              <a:t>1</a:t>
            </a:r>
          </a:p>
        </p:txBody>
      </p:sp>
      <p:sp>
        <p:nvSpPr>
          <p:cNvPr id="14" name="TextBox 13"/>
          <p:cNvSpPr txBox="1"/>
          <p:nvPr/>
        </p:nvSpPr>
        <p:spPr>
          <a:xfrm>
            <a:off x="2341633" y="3734803"/>
            <a:ext cx="740933" cy="369332"/>
          </a:xfrm>
          <a:prstGeom prst="rect">
            <a:avLst/>
          </a:prstGeom>
          <a:noFill/>
        </p:spPr>
        <p:txBody>
          <a:bodyPr wrap="none" rtlCol="0">
            <a:spAutoFit/>
          </a:bodyPr>
          <a:lstStyle/>
          <a:p>
            <a:r>
              <a:rPr lang="en-US" dirty="0"/>
              <a:t>label</a:t>
            </a:r>
            <a:r>
              <a:rPr lang="en-US" baseline="-25000" dirty="0"/>
              <a:t>3</a:t>
            </a:r>
          </a:p>
        </p:txBody>
      </p:sp>
      <p:sp>
        <p:nvSpPr>
          <p:cNvPr id="15" name="TextBox 14"/>
          <p:cNvSpPr txBox="1"/>
          <p:nvPr/>
        </p:nvSpPr>
        <p:spPr>
          <a:xfrm>
            <a:off x="2341633" y="4698795"/>
            <a:ext cx="740933" cy="369332"/>
          </a:xfrm>
          <a:prstGeom prst="rect">
            <a:avLst/>
          </a:prstGeom>
          <a:noFill/>
        </p:spPr>
        <p:txBody>
          <a:bodyPr wrap="none" rtlCol="0">
            <a:spAutoFit/>
          </a:bodyPr>
          <a:lstStyle/>
          <a:p>
            <a:r>
              <a:rPr lang="en-US" dirty="0"/>
              <a:t>label</a:t>
            </a:r>
            <a:r>
              <a:rPr lang="en-US" baseline="-25000" dirty="0"/>
              <a:t>4</a:t>
            </a:r>
          </a:p>
        </p:txBody>
      </p:sp>
      <p:sp>
        <p:nvSpPr>
          <p:cNvPr id="16" name="TextBox 15"/>
          <p:cNvSpPr txBox="1"/>
          <p:nvPr/>
        </p:nvSpPr>
        <p:spPr>
          <a:xfrm>
            <a:off x="2341633" y="5512050"/>
            <a:ext cx="740933" cy="369332"/>
          </a:xfrm>
          <a:prstGeom prst="rect">
            <a:avLst/>
          </a:prstGeom>
          <a:noFill/>
        </p:spPr>
        <p:txBody>
          <a:bodyPr wrap="none" rtlCol="0">
            <a:spAutoFit/>
          </a:bodyPr>
          <a:lstStyle/>
          <a:p>
            <a:r>
              <a:rPr lang="en-US" dirty="0"/>
              <a:t>label</a:t>
            </a:r>
            <a:r>
              <a:rPr lang="en-US" baseline="-25000" dirty="0"/>
              <a:t>5</a:t>
            </a:r>
          </a:p>
        </p:txBody>
      </p:sp>
      <p:sp>
        <p:nvSpPr>
          <p:cNvPr id="17" name="Right Brace 16"/>
          <p:cNvSpPr/>
          <p:nvPr/>
        </p:nvSpPr>
        <p:spPr>
          <a:xfrm>
            <a:off x="3683000" y="2384769"/>
            <a:ext cx="860778" cy="368127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4826001" y="3785242"/>
            <a:ext cx="2756559" cy="523220"/>
          </a:xfrm>
          <a:prstGeom prst="rect">
            <a:avLst/>
          </a:prstGeom>
          <a:noFill/>
        </p:spPr>
        <p:txBody>
          <a:bodyPr wrap="none" rtlCol="0">
            <a:spAutoFit/>
          </a:bodyPr>
          <a:lstStyle/>
          <a:p>
            <a:r>
              <a:rPr lang="en-US" sz="2800" dirty="0">
                <a:solidFill>
                  <a:srgbClr val="008000"/>
                </a:solidFill>
              </a:rPr>
              <a:t>labeled examples</a:t>
            </a:r>
          </a:p>
        </p:txBody>
      </p:sp>
      <p:sp>
        <p:nvSpPr>
          <p:cNvPr id="19" name="Right Brace 18"/>
          <p:cNvSpPr/>
          <p:nvPr/>
        </p:nvSpPr>
        <p:spPr>
          <a:xfrm rot="16200000">
            <a:off x="1219715" y="1707435"/>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93255" y="1425864"/>
            <a:ext cx="1546617" cy="523220"/>
          </a:xfrm>
          <a:prstGeom prst="rect">
            <a:avLst/>
          </a:prstGeom>
          <a:noFill/>
        </p:spPr>
        <p:txBody>
          <a:bodyPr wrap="none" rtlCol="0">
            <a:spAutoFit/>
          </a:bodyPr>
          <a:lstStyle/>
          <a:p>
            <a:r>
              <a:rPr lang="en-US" sz="2800" dirty="0">
                <a:solidFill>
                  <a:srgbClr val="008000"/>
                </a:solidFill>
              </a:rPr>
              <a:t>examples</a:t>
            </a:r>
          </a:p>
        </p:txBody>
      </p:sp>
    </p:spTree>
    <p:extLst>
      <p:ext uri="{BB962C8B-B14F-4D97-AF65-F5344CB8AC3E}">
        <p14:creationId xmlns:p14="http://schemas.microsoft.com/office/powerpoint/2010/main" val="2287614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416792" y="3309780"/>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p:cNvPicPr>
            <a:picLocks noChangeAspect="1"/>
          </p:cNvPicPr>
          <p:nvPr/>
        </p:nvPicPr>
        <p:blipFill>
          <a:blip r:embed="rId2"/>
          <a:stretch>
            <a:fillRect/>
          </a:stretch>
        </p:blipFill>
        <p:spPr>
          <a:xfrm>
            <a:off x="799891" y="2384769"/>
            <a:ext cx="1146630" cy="1124147"/>
          </a:xfrm>
          <a:prstGeom prst="rect">
            <a:avLst/>
          </a:prstGeom>
        </p:spPr>
      </p:pic>
      <p:pic>
        <p:nvPicPr>
          <p:cNvPr id="21" name="Picture 20"/>
          <p:cNvPicPr>
            <a:picLocks noChangeAspect="1"/>
          </p:cNvPicPr>
          <p:nvPr/>
        </p:nvPicPr>
        <p:blipFill>
          <a:blip r:embed="rId3"/>
          <a:stretch>
            <a:fillRect/>
          </a:stretch>
        </p:blipFill>
        <p:spPr>
          <a:xfrm>
            <a:off x="885778" y="3642909"/>
            <a:ext cx="887704" cy="894429"/>
          </a:xfrm>
          <a:prstGeom prst="rect">
            <a:avLst/>
          </a:prstGeom>
        </p:spPr>
      </p:pic>
      <p:pic>
        <p:nvPicPr>
          <p:cNvPr id="22" name="Picture 21"/>
          <p:cNvPicPr>
            <a:picLocks noChangeAspect="1"/>
          </p:cNvPicPr>
          <p:nvPr/>
        </p:nvPicPr>
        <p:blipFill>
          <a:blip r:embed="rId4"/>
          <a:stretch>
            <a:fillRect/>
          </a:stretch>
        </p:blipFill>
        <p:spPr>
          <a:xfrm>
            <a:off x="793547" y="4633260"/>
            <a:ext cx="1103502" cy="649119"/>
          </a:xfrm>
          <a:prstGeom prst="rect">
            <a:avLst/>
          </a:prstGeom>
        </p:spPr>
      </p:pic>
      <p:pic>
        <p:nvPicPr>
          <p:cNvPr id="23" name="Picture 22"/>
          <p:cNvPicPr>
            <a:picLocks noChangeAspect="1"/>
          </p:cNvPicPr>
          <p:nvPr/>
        </p:nvPicPr>
        <p:blipFill>
          <a:blip r:embed="rId5"/>
          <a:stretch>
            <a:fillRect/>
          </a:stretch>
        </p:blipFill>
        <p:spPr>
          <a:xfrm>
            <a:off x="677041" y="5457411"/>
            <a:ext cx="1220008" cy="696376"/>
          </a:xfrm>
          <a:prstGeom prst="rect">
            <a:avLst/>
          </a:prstGeom>
        </p:spPr>
      </p:pic>
      <p:sp>
        <p:nvSpPr>
          <p:cNvPr id="24" name="TextBox 23"/>
          <p:cNvSpPr txBox="1"/>
          <p:nvPr/>
        </p:nvSpPr>
        <p:spPr>
          <a:xfrm>
            <a:off x="2341633" y="2297668"/>
            <a:ext cx="813143" cy="461665"/>
          </a:xfrm>
          <a:prstGeom prst="rect">
            <a:avLst/>
          </a:prstGeom>
          <a:noFill/>
        </p:spPr>
        <p:txBody>
          <a:bodyPr wrap="none" rtlCol="0">
            <a:spAutoFit/>
          </a:bodyPr>
          <a:lstStyle/>
          <a:p>
            <a:r>
              <a:rPr lang="en-US" sz="2400" dirty="0"/>
              <a:t>label</a:t>
            </a:r>
          </a:p>
        </p:txBody>
      </p:sp>
      <p:sp>
        <p:nvSpPr>
          <p:cNvPr id="25" name="TextBox 24"/>
          <p:cNvSpPr txBox="1"/>
          <p:nvPr/>
        </p:nvSpPr>
        <p:spPr>
          <a:xfrm>
            <a:off x="2341633" y="2949223"/>
            <a:ext cx="740933" cy="369332"/>
          </a:xfrm>
          <a:prstGeom prst="rect">
            <a:avLst/>
          </a:prstGeom>
          <a:noFill/>
        </p:spPr>
        <p:txBody>
          <a:bodyPr wrap="none" rtlCol="0">
            <a:spAutoFit/>
          </a:bodyPr>
          <a:lstStyle/>
          <a:p>
            <a:r>
              <a:rPr lang="en-US" dirty="0"/>
              <a:t>label</a:t>
            </a:r>
            <a:r>
              <a:rPr lang="en-US" baseline="-25000" dirty="0"/>
              <a:t>1</a:t>
            </a:r>
          </a:p>
        </p:txBody>
      </p:sp>
      <p:sp>
        <p:nvSpPr>
          <p:cNvPr id="26" name="TextBox 25"/>
          <p:cNvSpPr txBox="1"/>
          <p:nvPr/>
        </p:nvSpPr>
        <p:spPr>
          <a:xfrm>
            <a:off x="2341633" y="3734803"/>
            <a:ext cx="740933" cy="369332"/>
          </a:xfrm>
          <a:prstGeom prst="rect">
            <a:avLst/>
          </a:prstGeom>
          <a:noFill/>
        </p:spPr>
        <p:txBody>
          <a:bodyPr wrap="none" rtlCol="0">
            <a:spAutoFit/>
          </a:bodyPr>
          <a:lstStyle/>
          <a:p>
            <a:r>
              <a:rPr lang="en-US" dirty="0"/>
              <a:t>label</a:t>
            </a:r>
            <a:r>
              <a:rPr lang="en-US" baseline="-25000" dirty="0"/>
              <a:t>3</a:t>
            </a:r>
          </a:p>
        </p:txBody>
      </p:sp>
      <p:sp>
        <p:nvSpPr>
          <p:cNvPr id="27" name="TextBox 26"/>
          <p:cNvSpPr txBox="1"/>
          <p:nvPr/>
        </p:nvSpPr>
        <p:spPr>
          <a:xfrm>
            <a:off x="2341633" y="4698795"/>
            <a:ext cx="740933" cy="369332"/>
          </a:xfrm>
          <a:prstGeom prst="rect">
            <a:avLst/>
          </a:prstGeom>
          <a:noFill/>
        </p:spPr>
        <p:txBody>
          <a:bodyPr wrap="none" rtlCol="0">
            <a:spAutoFit/>
          </a:bodyPr>
          <a:lstStyle/>
          <a:p>
            <a:r>
              <a:rPr lang="en-US" dirty="0"/>
              <a:t>label</a:t>
            </a:r>
            <a:r>
              <a:rPr lang="en-US" baseline="-25000" dirty="0"/>
              <a:t>4</a:t>
            </a:r>
          </a:p>
        </p:txBody>
      </p:sp>
      <p:sp>
        <p:nvSpPr>
          <p:cNvPr id="28" name="TextBox 27"/>
          <p:cNvSpPr txBox="1"/>
          <p:nvPr/>
        </p:nvSpPr>
        <p:spPr>
          <a:xfrm>
            <a:off x="2341633" y="5512050"/>
            <a:ext cx="740933" cy="369332"/>
          </a:xfrm>
          <a:prstGeom prst="rect">
            <a:avLst/>
          </a:prstGeom>
          <a:noFill/>
        </p:spPr>
        <p:txBody>
          <a:bodyPr wrap="none" rtlCol="0">
            <a:spAutoFit/>
          </a:bodyPr>
          <a:lstStyle/>
          <a:p>
            <a:r>
              <a:rPr lang="en-US" dirty="0"/>
              <a:t>label</a:t>
            </a:r>
            <a:r>
              <a:rPr lang="en-US" baseline="-25000" dirty="0"/>
              <a:t>5</a:t>
            </a:r>
          </a:p>
        </p:txBody>
      </p:sp>
    </p:spTree>
    <p:extLst>
      <p:ext uri="{BB962C8B-B14F-4D97-AF65-F5344CB8AC3E}">
        <p14:creationId xmlns:p14="http://schemas.microsoft.com/office/powerpoint/2010/main" val="83823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9558-63E4-4A16-B427-A33953DBA971}"/>
              </a:ext>
            </a:extLst>
          </p:cNvPr>
          <p:cNvSpPr>
            <a:spLocks noGrp="1"/>
          </p:cNvSpPr>
          <p:nvPr>
            <p:ph type="title"/>
          </p:nvPr>
        </p:nvSpPr>
        <p:spPr/>
        <p:txBody>
          <a:bodyPr>
            <a:noAutofit/>
          </a:bodyPr>
          <a:lstStyle/>
          <a:p>
            <a:r>
              <a:rPr lang="en-US" sz="3600" dirty="0"/>
              <a:t>Learning = Representation + Evaluation + Optimization</a:t>
            </a:r>
          </a:p>
        </p:txBody>
      </p:sp>
      <p:pic>
        <p:nvPicPr>
          <p:cNvPr id="4" name="Picture 3">
            <a:extLst>
              <a:ext uri="{FF2B5EF4-FFF2-40B4-BE49-F238E27FC236}">
                <a16:creationId xmlns:a16="http://schemas.microsoft.com/office/drawing/2014/main" id="{DF31A9E9-DBC9-4BA0-AD0D-489995A9E63E}"/>
              </a:ext>
            </a:extLst>
          </p:cNvPr>
          <p:cNvPicPr>
            <a:picLocks noChangeAspect="1"/>
          </p:cNvPicPr>
          <p:nvPr/>
        </p:nvPicPr>
        <p:blipFill>
          <a:blip r:embed="rId2"/>
          <a:stretch>
            <a:fillRect/>
          </a:stretch>
        </p:blipFill>
        <p:spPr>
          <a:xfrm>
            <a:off x="612648" y="1824648"/>
            <a:ext cx="8058150" cy="3762375"/>
          </a:xfrm>
          <a:prstGeom prst="rect">
            <a:avLst/>
          </a:prstGeom>
        </p:spPr>
      </p:pic>
    </p:spTree>
    <p:extLst>
      <p:ext uri="{BB962C8B-B14F-4D97-AF65-F5344CB8AC3E}">
        <p14:creationId xmlns:p14="http://schemas.microsoft.com/office/powerpoint/2010/main" val="3472929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416792" y="3309780"/>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a:off x="838200" y="6096000"/>
            <a:ext cx="7772400" cy="523220"/>
          </a:xfrm>
          <a:prstGeom prst="rect">
            <a:avLst/>
          </a:prstGeom>
          <a:noFill/>
        </p:spPr>
        <p:txBody>
          <a:bodyPr wrap="square" rtlCol="0">
            <a:spAutoFit/>
          </a:bodyPr>
          <a:lstStyle/>
          <a:p>
            <a:r>
              <a:rPr lang="en-US" sz="2800" dirty="0">
                <a:solidFill>
                  <a:srgbClr val="0000FF"/>
                </a:solidFill>
              </a:rPr>
              <a:t>Supervised learning: learn to predict new example</a:t>
            </a:r>
          </a:p>
        </p:txBody>
      </p:sp>
      <p:pic>
        <p:nvPicPr>
          <p:cNvPr id="21" name="Picture 20"/>
          <p:cNvPicPr>
            <a:picLocks noChangeAspect="1"/>
          </p:cNvPicPr>
          <p:nvPr/>
        </p:nvPicPr>
        <p:blipFill>
          <a:blip r:embed="rId2"/>
          <a:stretch>
            <a:fillRect/>
          </a:stretch>
        </p:blipFill>
        <p:spPr>
          <a:xfrm>
            <a:off x="1066800" y="2590800"/>
            <a:ext cx="1816100" cy="2019300"/>
          </a:xfrm>
          <a:prstGeom prst="rect">
            <a:avLst/>
          </a:prstGeom>
        </p:spPr>
      </p:pic>
      <p:sp>
        <p:nvSpPr>
          <p:cNvPr id="22" name="Right Arrow 21"/>
          <p:cNvSpPr/>
          <p:nvPr/>
        </p:nvSpPr>
        <p:spPr>
          <a:xfrm>
            <a:off x="6050854"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7112000" y="3526230"/>
            <a:ext cx="1611476" cy="369332"/>
          </a:xfrm>
          <a:prstGeom prst="rect">
            <a:avLst/>
          </a:prstGeom>
          <a:noFill/>
        </p:spPr>
        <p:txBody>
          <a:bodyPr wrap="none" rtlCol="0">
            <a:spAutoFit/>
          </a:bodyPr>
          <a:lstStyle/>
          <a:p>
            <a:r>
              <a:rPr lang="en-US" dirty="0"/>
              <a:t>predicted label</a:t>
            </a:r>
            <a:endParaRPr lang="en-US" baseline="-25000" dirty="0"/>
          </a:p>
        </p:txBody>
      </p:sp>
    </p:spTree>
    <p:extLst>
      <p:ext uri="{BB962C8B-B14F-4D97-AF65-F5344CB8AC3E}">
        <p14:creationId xmlns:p14="http://schemas.microsoft.com/office/powerpoint/2010/main" val="2198705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classification</a:t>
            </a:r>
          </a:p>
        </p:txBody>
      </p:sp>
      <p:pic>
        <p:nvPicPr>
          <p:cNvPr id="5" name="Picture 4"/>
          <p:cNvPicPr>
            <a:picLocks noChangeAspect="1"/>
          </p:cNvPicPr>
          <p:nvPr/>
        </p:nvPicPr>
        <p:blipFill>
          <a:blip r:embed="rId2"/>
          <a:stretch>
            <a:fillRect/>
          </a:stretch>
        </p:blipFill>
        <p:spPr>
          <a:xfrm>
            <a:off x="822379" y="1935657"/>
            <a:ext cx="1146630" cy="1124147"/>
          </a:xfrm>
          <a:prstGeom prst="rect">
            <a:avLst/>
          </a:prstGeom>
        </p:spPr>
      </p:pic>
      <p:pic>
        <p:nvPicPr>
          <p:cNvPr id="6" name="Picture 5"/>
          <p:cNvPicPr>
            <a:picLocks noChangeAspect="1"/>
          </p:cNvPicPr>
          <p:nvPr/>
        </p:nvPicPr>
        <p:blipFill>
          <a:blip r:embed="rId3"/>
          <a:stretch>
            <a:fillRect/>
          </a:stretch>
        </p:blipFill>
        <p:spPr>
          <a:xfrm>
            <a:off x="907045" y="3228572"/>
            <a:ext cx="887704" cy="894429"/>
          </a:xfrm>
          <a:prstGeom prst="rect">
            <a:avLst/>
          </a:prstGeom>
        </p:spPr>
      </p:pic>
      <p:pic>
        <p:nvPicPr>
          <p:cNvPr id="7" name="Picture 6"/>
          <p:cNvPicPr>
            <a:picLocks noChangeAspect="1"/>
          </p:cNvPicPr>
          <p:nvPr/>
        </p:nvPicPr>
        <p:blipFill>
          <a:blip r:embed="rId4"/>
          <a:stretch>
            <a:fillRect/>
          </a:stretch>
        </p:blipFill>
        <p:spPr>
          <a:xfrm>
            <a:off x="814814" y="4218923"/>
            <a:ext cx="1103502" cy="649119"/>
          </a:xfrm>
          <a:prstGeom prst="rect">
            <a:avLst/>
          </a:prstGeom>
        </p:spPr>
      </p:pic>
      <p:pic>
        <p:nvPicPr>
          <p:cNvPr id="8" name="Picture 7"/>
          <p:cNvPicPr>
            <a:picLocks noChangeAspect="1"/>
          </p:cNvPicPr>
          <p:nvPr/>
        </p:nvPicPr>
        <p:blipFill>
          <a:blip r:embed="rId5"/>
          <a:stretch>
            <a:fillRect/>
          </a:stretch>
        </p:blipFill>
        <p:spPr>
          <a:xfrm>
            <a:off x="698308" y="5043074"/>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64121" y="1848556"/>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64121" y="2500111"/>
            <a:ext cx="732780" cy="369332"/>
          </a:xfrm>
          <a:prstGeom prst="rect">
            <a:avLst/>
          </a:prstGeom>
          <a:noFill/>
        </p:spPr>
        <p:txBody>
          <a:bodyPr wrap="none" rtlCol="0">
            <a:spAutoFit/>
          </a:bodyPr>
          <a:lstStyle/>
          <a:p>
            <a:r>
              <a:rPr lang="en-US" dirty="0"/>
              <a:t>apple</a:t>
            </a:r>
            <a:endParaRPr lang="en-US" baseline="-25000" dirty="0"/>
          </a:p>
        </p:txBody>
      </p:sp>
      <p:sp>
        <p:nvSpPr>
          <p:cNvPr id="14" name="TextBox 13"/>
          <p:cNvSpPr txBox="1"/>
          <p:nvPr/>
        </p:nvSpPr>
        <p:spPr>
          <a:xfrm>
            <a:off x="2362900" y="3320466"/>
            <a:ext cx="732780" cy="369332"/>
          </a:xfrm>
          <a:prstGeom prst="rect">
            <a:avLst/>
          </a:prstGeom>
          <a:noFill/>
        </p:spPr>
        <p:txBody>
          <a:bodyPr wrap="none" rtlCol="0">
            <a:spAutoFit/>
          </a:bodyPr>
          <a:lstStyle/>
          <a:p>
            <a:r>
              <a:rPr lang="en-US" dirty="0"/>
              <a:t>apple</a:t>
            </a:r>
            <a:endParaRPr lang="en-US" baseline="-25000" dirty="0"/>
          </a:p>
        </p:txBody>
      </p:sp>
      <p:sp>
        <p:nvSpPr>
          <p:cNvPr id="15" name="TextBox 14"/>
          <p:cNvSpPr txBox="1"/>
          <p:nvPr/>
        </p:nvSpPr>
        <p:spPr>
          <a:xfrm>
            <a:off x="2362900" y="4284458"/>
            <a:ext cx="896324" cy="369332"/>
          </a:xfrm>
          <a:prstGeom prst="rect">
            <a:avLst/>
          </a:prstGeom>
          <a:noFill/>
        </p:spPr>
        <p:txBody>
          <a:bodyPr wrap="none" rtlCol="0">
            <a:spAutoFit/>
          </a:bodyPr>
          <a:lstStyle/>
          <a:p>
            <a:r>
              <a:rPr lang="en-US" dirty="0"/>
              <a:t>banana</a:t>
            </a:r>
            <a:endParaRPr lang="en-US" baseline="-25000" dirty="0"/>
          </a:p>
        </p:txBody>
      </p:sp>
      <p:sp>
        <p:nvSpPr>
          <p:cNvPr id="16" name="TextBox 15"/>
          <p:cNvSpPr txBox="1"/>
          <p:nvPr/>
        </p:nvSpPr>
        <p:spPr>
          <a:xfrm>
            <a:off x="2362900" y="5097713"/>
            <a:ext cx="896324" cy="369332"/>
          </a:xfrm>
          <a:prstGeom prst="rect">
            <a:avLst/>
          </a:prstGeom>
          <a:noFill/>
        </p:spPr>
        <p:txBody>
          <a:bodyPr wrap="none" rtlCol="0">
            <a:spAutoFit/>
          </a:bodyPr>
          <a:lstStyle/>
          <a:p>
            <a:r>
              <a:rPr lang="en-US" dirty="0"/>
              <a:t>banana</a:t>
            </a:r>
            <a:endParaRPr lang="en-US" baseline="-25000" dirty="0"/>
          </a:p>
        </p:txBody>
      </p:sp>
      <p:sp>
        <p:nvSpPr>
          <p:cNvPr id="18" name="TextBox 17"/>
          <p:cNvSpPr txBox="1"/>
          <p:nvPr/>
        </p:nvSpPr>
        <p:spPr>
          <a:xfrm>
            <a:off x="4035780" y="3080623"/>
            <a:ext cx="4941936" cy="954107"/>
          </a:xfrm>
          <a:prstGeom prst="rect">
            <a:avLst/>
          </a:prstGeom>
          <a:noFill/>
        </p:spPr>
        <p:txBody>
          <a:bodyPr wrap="square" rtlCol="0">
            <a:spAutoFit/>
          </a:bodyPr>
          <a:lstStyle/>
          <a:p>
            <a:r>
              <a:rPr lang="en-US" sz="2800" dirty="0">
                <a:solidFill>
                  <a:srgbClr val="008000"/>
                </a:solidFill>
              </a:rPr>
              <a:t>Classification: a finite set of labels</a:t>
            </a:r>
          </a:p>
        </p:txBody>
      </p:sp>
    </p:spTree>
    <p:extLst>
      <p:ext uri="{BB962C8B-B14F-4D97-AF65-F5344CB8AC3E}">
        <p14:creationId xmlns:p14="http://schemas.microsoft.com/office/powerpoint/2010/main" val="3339591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tr-TR" dirty="0"/>
              <a:t>Classification Example</a:t>
            </a:r>
          </a:p>
        </p:txBody>
      </p:sp>
      <p:pic>
        <p:nvPicPr>
          <p:cNvPr id="26633" name="Picture 9"/>
          <p:cNvPicPr>
            <a:picLocks noGrp="1" noChangeAspect="1" noChangeArrowheads="1"/>
          </p:cNvPicPr>
          <p:nvPr>
            <p:ph idx="1"/>
          </p:nvPr>
        </p:nvPicPr>
        <p:blipFill>
          <a:blip r:embed="rId2" cstate="print"/>
          <a:srcRect/>
          <a:stretch>
            <a:fillRect/>
          </a:stretch>
        </p:blipFill>
        <p:spPr>
          <a:xfrm>
            <a:off x="3946525" y="1946275"/>
            <a:ext cx="4689475" cy="4464050"/>
          </a:xfrm>
        </p:spPr>
      </p:pic>
      <p:sp>
        <p:nvSpPr>
          <p:cNvPr id="26627" name="Rectangle 3"/>
          <p:cNvSpPr>
            <a:spLocks noGrp="1" noChangeArrowheads="1"/>
          </p:cNvSpPr>
          <p:nvPr>
            <p:ph type="body" sz="half" idx="4294967295"/>
          </p:nvPr>
        </p:nvSpPr>
        <p:spPr>
          <a:xfrm>
            <a:off x="623887" y="2818342"/>
            <a:ext cx="3322638" cy="3168650"/>
          </a:xfrm>
        </p:spPr>
        <p:txBody>
          <a:bodyPr>
            <a:normAutofit/>
          </a:bodyPr>
          <a:lstStyle/>
          <a:p>
            <a:pPr marL="0" indent="0">
              <a:buNone/>
            </a:pPr>
            <a:r>
              <a:rPr lang="tr-TR" dirty="0" err="1"/>
              <a:t>Differentiate</a:t>
            </a:r>
            <a:r>
              <a:rPr lang="tr-TR" dirty="0"/>
              <a:t> between </a:t>
            </a:r>
            <a:r>
              <a:rPr lang="tr-TR" dirty="0">
                <a:solidFill>
                  <a:srgbClr val="FF33CC"/>
                </a:solidFill>
              </a:rPr>
              <a:t>low-risk</a:t>
            </a:r>
            <a:r>
              <a:rPr lang="tr-TR" dirty="0"/>
              <a:t> and </a:t>
            </a:r>
            <a:r>
              <a:rPr lang="tr-TR" dirty="0">
                <a:solidFill>
                  <a:srgbClr val="FF0000"/>
                </a:solidFill>
              </a:rPr>
              <a:t>high-risk</a:t>
            </a:r>
            <a:r>
              <a:rPr lang="tr-TR" dirty="0"/>
              <a:t> customers from their </a:t>
            </a:r>
            <a:r>
              <a:rPr lang="tr-TR" i="1" dirty="0"/>
              <a:t>income</a:t>
            </a:r>
            <a:r>
              <a:rPr lang="tr-TR" dirty="0"/>
              <a:t> and </a:t>
            </a:r>
            <a:r>
              <a:rPr lang="tr-TR" i="1" dirty="0"/>
              <a:t>savings</a:t>
            </a:r>
          </a:p>
        </p:txBody>
      </p:sp>
    </p:spTree>
    <p:extLst>
      <p:ext uri="{BB962C8B-B14F-4D97-AF65-F5344CB8AC3E}">
        <p14:creationId xmlns:p14="http://schemas.microsoft.com/office/powerpoint/2010/main" val="3616063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tr-TR" dirty="0"/>
              <a:t>Classification Applications</a:t>
            </a:r>
          </a:p>
        </p:txBody>
      </p:sp>
      <p:sp>
        <p:nvSpPr>
          <p:cNvPr id="88067" name="Rectangle 3"/>
          <p:cNvSpPr>
            <a:spLocks noGrp="1" noChangeArrowheads="1"/>
          </p:cNvSpPr>
          <p:nvPr>
            <p:ph idx="1"/>
          </p:nvPr>
        </p:nvSpPr>
        <p:spPr>
          <a:xfrm>
            <a:off x="598537" y="1741310"/>
            <a:ext cx="8153400" cy="4933244"/>
          </a:xfrm>
        </p:spPr>
        <p:txBody>
          <a:bodyPr>
            <a:normAutofit fontScale="92500" lnSpcReduction="10000"/>
          </a:bodyPr>
          <a:lstStyle/>
          <a:p>
            <a:pPr marL="0" indent="0">
              <a:lnSpc>
                <a:spcPct val="90000"/>
              </a:lnSpc>
              <a:buNone/>
            </a:pPr>
            <a:r>
              <a:rPr lang="tr-TR" dirty="0" err="1">
                <a:solidFill>
                  <a:schemeClr val="accent1"/>
                </a:solidFill>
              </a:rPr>
              <a:t>Face</a:t>
            </a:r>
            <a:r>
              <a:rPr lang="tr-TR" dirty="0">
                <a:solidFill>
                  <a:schemeClr val="accent1"/>
                </a:solidFill>
              </a:rPr>
              <a:t> </a:t>
            </a:r>
            <a:r>
              <a:rPr lang="tr-TR" dirty="0" err="1">
                <a:solidFill>
                  <a:schemeClr val="accent1"/>
                </a:solidFill>
              </a:rPr>
              <a:t>recognition</a:t>
            </a:r>
            <a:endParaRPr lang="tr-TR" dirty="0">
              <a:solidFill>
                <a:schemeClr val="accent1"/>
              </a:solidFill>
            </a:endParaRPr>
          </a:p>
          <a:p>
            <a:pPr marL="0" indent="0">
              <a:lnSpc>
                <a:spcPct val="90000"/>
              </a:lnSpc>
              <a:buNone/>
            </a:pPr>
            <a:endParaRPr lang="tr-TR" dirty="0">
              <a:solidFill>
                <a:schemeClr val="accent1"/>
              </a:solidFill>
            </a:endParaRPr>
          </a:p>
          <a:p>
            <a:pPr marL="0" indent="0">
              <a:lnSpc>
                <a:spcPct val="90000"/>
              </a:lnSpc>
              <a:buNone/>
            </a:pPr>
            <a:r>
              <a:rPr lang="tr-TR" dirty="0" err="1">
                <a:solidFill>
                  <a:schemeClr val="accent1"/>
                </a:solidFill>
              </a:rPr>
              <a:t>Character</a:t>
            </a:r>
            <a:r>
              <a:rPr lang="tr-TR" dirty="0">
                <a:solidFill>
                  <a:schemeClr val="accent1"/>
                </a:solidFill>
              </a:rPr>
              <a:t> </a:t>
            </a:r>
            <a:r>
              <a:rPr lang="tr-TR" dirty="0" err="1">
                <a:solidFill>
                  <a:schemeClr val="accent1"/>
                </a:solidFill>
              </a:rPr>
              <a:t>recognition</a:t>
            </a:r>
            <a:endParaRPr lang="tr-TR" dirty="0">
              <a:solidFill>
                <a:schemeClr val="accent1"/>
              </a:solidFill>
            </a:endParaRPr>
          </a:p>
          <a:p>
            <a:pPr marL="0" indent="0">
              <a:lnSpc>
                <a:spcPct val="90000"/>
              </a:lnSpc>
              <a:buNone/>
            </a:pPr>
            <a:endParaRPr lang="tr-TR" dirty="0">
              <a:solidFill>
                <a:schemeClr val="accent1"/>
              </a:solidFill>
            </a:endParaRPr>
          </a:p>
          <a:p>
            <a:pPr marL="0" indent="0">
              <a:lnSpc>
                <a:spcPct val="90000"/>
              </a:lnSpc>
              <a:buNone/>
            </a:pPr>
            <a:r>
              <a:rPr lang="tr-TR" dirty="0" err="1">
                <a:solidFill>
                  <a:schemeClr val="accent1"/>
                </a:solidFill>
              </a:rPr>
              <a:t>Spam</a:t>
            </a:r>
            <a:r>
              <a:rPr lang="tr-TR" dirty="0">
                <a:solidFill>
                  <a:schemeClr val="accent1"/>
                </a:solidFill>
              </a:rPr>
              <a:t> </a:t>
            </a:r>
            <a:r>
              <a:rPr lang="tr-TR" dirty="0" err="1">
                <a:solidFill>
                  <a:schemeClr val="accent1"/>
                </a:solidFill>
              </a:rPr>
              <a:t>detection</a:t>
            </a:r>
            <a:endParaRPr lang="tr-TR" dirty="0">
              <a:solidFill>
                <a:schemeClr val="accent1"/>
              </a:solidFill>
            </a:endParaRPr>
          </a:p>
          <a:p>
            <a:pPr marL="0" indent="0">
              <a:lnSpc>
                <a:spcPct val="90000"/>
              </a:lnSpc>
              <a:buNone/>
            </a:pPr>
            <a:endParaRPr lang="tr-TR" dirty="0">
              <a:solidFill>
                <a:schemeClr val="accent1"/>
              </a:solidFill>
            </a:endParaRPr>
          </a:p>
          <a:p>
            <a:pPr marL="0" indent="0">
              <a:lnSpc>
                <a:spcPct val="90000"/>
              </a:lnSpc>
              <a:buNone/>
            </a:pPr>
            <a:r>
              <a:rPr lang="tr-TR" dirty="0" err="1">
                <a:solidFill>
                  <a:schemeClr val="accent1"/>
                </a:solidFill>
              </a:rPr>
              <a:t>Medical</a:t>
            </a:r>
            <a:r>
              <a:rPr lang="tr-TR" dirty="0">
                <a:solidFill>
                  <a:schemeClr val="accent1"/>
                </a:solidFill>
              </a:rPr>
              <a:t> diagnosis: </a:t>
            </a:r>
            <a:r>
              <a:rPr lang="tr-TR" dirty="0"/>
              <a:t>From symptoms to illnesses</a:t>
            </a:r>
          </a:p>
          <a:p>
            <a:pPr marL="0" indent="0">
              <a:lnSpc>
                <a:spcPct val="90000"/>
              </a:lnSpc>
              <a:buNone/>
            </a:pPr>
            <a:endParaRPr lang="tr-TR" dirty="0">
              <a:solidFill>
                <a:schemeClr val="accent1"/>
              </a:solidFill>
            </a:endParaRPr>
          </a:p>
          <a:p>
            <a:pPr marL="0" indent="0">
              <a:lnSpc>
                <a:spcPct val="90000"/>
              </a:lnSpc>
              <a:buNone/>
            </a:pPr>
            <a:r>
              <a:rPr lang="tr-TR" dirty="0" err="1">
                <a:solidFill>
                  <a:schemeClr val="accent1"/>
                </a:solidFill>
              </a:rPr>
              <a:t>Biometrics</a:t>
            </a:r>
            <a:r>
              <a:rPr lang="tr-TR" dirty="0">
                <a:solidFill>
                  <a:schemeClr val="accent1"/>
                </a:solidFill>
              </a:rPr>
              <a:t>: </a:t>
            </a:r>
            <a:r>
              <a:rPr lang="tr-TR" dirty="0"/>
              <a:t>Recognition/authentication using physical and/or behavioral characteristics: Face, iris, signature, </a:t>
            </a:r>
            <a:r>
              <a:rPr lang="tr-TR" dirty="0" err="1"/>
              <a:t>etc</a:t>
            </a:r>
            <a:endParaRPr lang="tr-TR" dirty="0"/>
          </a:p>
          <a:p>
            <a:pPr marL="0" indent="0">
              <a:lnSpc>
                <a:spcPct val="90000"/>
              </a:lnSpc>
              <a:buNone/>
            </a:pPr>
            <a:endParaRPr lang="tr-TR" dirty="0"/>
          </a:p>
          <a:p>
            <a:pPr marL="0" indent="0">
              <a:lnSpc>
                <a:spcPct val="90000"/>
              </a:lnSpc>
              <a:buNone/>
            </a:pPr>
            <a:r>
              <a:rPr lang="tr-TR" dirty="0"/>
              <a:t>...</a:t>
            </a:r>
          </a:p>
        </p:txBody>
      </p:sp>
    </p:spTree>
    <p:extLst>
      <p:ext uri="{BB962C8B-B14F-4D97-AF65-F5344CB8AC3E}">
        <p14:creationId xmlns:p14="http://schemas.microsoft.com/office/powerpoint/2010/main" val="318692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regression</a:t>
            </a:r>
          </a:p>
        </p:txBody>
      </p:sp>
      <p:pic>
        <p:nvPicPr>
          <p:cNvPr id="5" name="Picture 4"/>
          <p:cNvPicPr>
            <a:picLocks noChangeAspect="1"/>
          </p:cNvPicPr>
          <p:nvPr/>
        </p:nvPicPr>
        <p:blipFill>
          <a:blip r:embed="rId2"/>
          <a:stretch>
            <a:fillRect/>
          </a:stretch>
        </p:blipFill>
        <p:spPr>
          <a:xfrm>
            <a:off x="814814" y="1904989"/>
            <a:ext cx="1146630" cy="1124147"/>
          </a:xfrm>
          <a:prstGeom prst="rect">
            <a:avLst/>
          </a:prstGeom>
        </p:spPr>
      </p:pic>
      <p:pic>
        <p:nvPicPr>
          <p:cNvPr id="6" name="Picture 5"/>
          <p:cNvPicPr>
            <a:picLocks noChangeAspect="1"/>
          </p:cNvPicPr>
          <p:nvPr/>
        </p:nvPicPr>
        <p:blipFill>
          <a:blip r:embed="rId3"/>
          <a:stretch>
            <a:fillRect/>
          </a:stretch>
        </p:blipFill>
        <p:spPr>
          <a:xfrm>
            <a:off x="907045" y="3150247"/>
            <a:ext cx="887704" cy="894429"/>
          </a:xfrm>
          <a:prstGeom prst="rect">
            <a:avLst/>
          </a:prstGeom>
        </p:spPr>
      </p:pic>
      <p:pic>
        <p:nvPicPr>
          <p:cNvPr id="7" name="Picture 6"/>
          <p:cNvPicPr>
            <a:picLocks noChangeAspect="1"/>
          </p:cNvPicPr>
          <p:nvPr/>
        </p:nvPicPr>
        <p:blipFill>
          <a:blip r:embed="rId4"/>
          <a:stretch>
            <a:fillRect/>
          </a:stretch>
        </p:blipFill>
        <p:spPr>
          <a:xfrm>
            <a:off x="814814" y="4140598"/>
            <a:ext cx="1103502" cy="649119"/>
          </a:xfrm>
          <a:prstGeom prst="rect">
            <a:avLst/>
          </a:prstGeom>
        </p:spPr>
      </p:pic>
      <p:pic>
        <p:nvPicPr>
          <p:cNvPr id="8" name="Picture 7"/>
          <p:cNvPicPr>
            <a:picLocks noChangeAspect="1"/>
          </p:cNvPicPr>
          <p:nvPr/>
        </p:nvPicPr>
        <p:blipFill>
          <a:blip r:embed="rId5"/>
          <a:stretch>
            <a:fillRect/>
          </a:stretch>
        </p:blipFill>
        <p:spPr>
          <a:xfrm>
            <a:off x="698308" y="4964749"/>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41633" y="1674156"/>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56556" y="2469443"/>
            <a:ext cx="566869" cy="369332"/>
          </a:xfrm>
          <a:prstGeom prst="rect">
            <a:avLst/>
          </a:prstGeom>
          <a:noFill/>
        </p:spPr>
        <p:txBody>
          <a:bodyPr wrap="none" rtlCol="0">
            <a:spAutoFit/>
          </a:bodyPr>
          <a:lstStyle/>
          <a:p>
            <a:r>
              <a:rPr lang="en-US" dirty="0"/>
              <a:t>-4.5</a:t>
            </a:r>
            <a:endParaRPr lang="en-US" baseline="-25000" dirty="0"/>
          </a:p>
        </p:txBody>
      </p:sp>
      <p:sp>
        <p:nvSpPr>
          <p:cNvPr id="14" name="TextBox 13"/>
          <p:cNvSpPr txBox="1"/>
          <p:nvPr/>
        </p:nvSpPr>
        <p:spPr>
          <a:xfrm>
            <a:off x="2362900" y="3242141"/>
            <a:ext cx="617364" cy="369332"/>
          </a:xfrm>
          <a:prstGeom prst="rect">
            <a:avLst/>
          </a:prstGeom>
          <a:noFill/>
        </p:spPr>
        <p:txBody>
          <a:bodyPr wrap="none" rtlCol="0">
            <a:spAutoFit/>
          </a:bodyPr>
          <a:lstStyle/>
          <a:p>
            <a:r>
              <a:rPr lang="en-US" dirty="0"/>
              <a:t>10.1</a:t>
            </a:r>
            <a:endParaRPr lang="en-US" baseline="-25000" dirty="0"/>
          </a:p>
        </p:txBody>
      </p:sp>
      <p:sp>
        <p:nvSpPr>
          <p:cNvPr id="15" name="TextBox 14"/>
          <p:cNvSpPr txBox="1"/>
          <p:nvPr/>
        </p:nvSpPr>
        <p:spPr>
          <a:xfrm>
            <a:off x="2362900" y="4206133"/>
            <a:ext cx="490000" cy="369332"/>
          </a:xfrm>
          <a:prstGeom prst="rect">
            <a:avLst/>
          </a:prstGeom>
          <a:noFill/>
        </p:spPr>
        <p:txBody>
          <a:bodyPr wrap="none" rtlCol="0">
            <a:spAutoFit/>
          </a:bodyPr>
          <a:lstStyle/>
          <a:p>
            <a:r>
              <a:rPr lang="en-US" dirty="0"/>
              <a:t>3.2</a:t>
            </a:r>
            <a:endParaRPr lang="en-US" baseline="-25000" dirty="0"/>
          </a:p>
        </p:txBody>
      </p:sp>
      <p:sp>
        <p:nvSpPr>
          <p:cNvPr id="16" name="TextBox 15"/>
          <p:cNvSpPr txBox="1"/>
          <p:nvPr/>
        </p:nvSpPr>
        <p:spPr>
          <a:xfrm>
            <a:off x="2362900" y="5019388"/>
            <a:ext cx="502824" cy="369332"/>
          </a:xfrm>
          <a:prstGeom prst="rect">
            <a:avLst/>
          </a:prstGeom>
          <a:noFill/>
        </p:spPr>
        <p:txBody>
          <a:bodyPr wrap="none" rtlCol="0">
            <a:spAutoFit/>
          </a:bodyPr>
          <a:lstStyle/>
          <a:p>
            <a:r>
              <a:rPr lang="en-US" dirty="0"/>
              <a:t>4.3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a:solidFill>
                  <a:srgbClr val="008000"/>
                </a:solidFill>
              </a:rPr>
              <a:t>Regression: label is real-valued</a:t>
            </a:r>
          </a:p>
        </p:txBody>
      </p:sp>
    </p:spTree>
    <p:extLst>
      <p:ext uri="{BB962C8B-B14F-4D97-AF65-F5344CB8AC3E}">
        <p14:creationId xmlns:p14="http://schemas.microsoft.com/office/powerpoint/2010/main" val="107601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457200" y="0"/>
            <a:ext cx="8229600" cy="1371600"/>
          </a:xfrm>
        </p:spPr>
        <p:txBody>
          <a:bodyPr/>
          <a:lstStyle/>
          <a:p>
            <a:r>
              <a:rPr lang="tr-TR" dirty="0" err="1"/>
              <a:t>Regression</a:t>
            </a:r>
            <a:r>
              <a:rPr lang="tr-TR" dirty="0"/>
              <a:t> Example</a:t>
            </a:r>
          </a:p>
        </p:txBody>
      </p:sp>
      <p:sp>
        <p:nvSpPr>
          <p:cNvPr id="90117" name="Rectangle 5"/>
          <p:cNvSpPr>
            <a:spLocks noGrp="1" noChangeArrowheads="1"/>
          </p:cNvSpPr>
          <p:nvPr>
            <p:ph type="body" sz="half" idx="1"/>
          </p:nvPr>
        </p:nvSpPr>
        <p:spPr/>
        <p:txBody>
          <a:bodyPr/>
          <a:lstStyle/>
          <a:p>
            <a:pPr marL="0" indent="0">
              <a:buNone/>
            </a:pPr>
            <a:r>
              <a:rPr lang="tr-TR" dirty="0" err="1"/>
              <a:t>Price</a:t>
            </a:r>
            <a:r>
              <a:rPr lang="tr-TR" dirty="0"/>
              <a:t> of a used car</a:t>
            </a:r>
          </a:p>
          <a:p>
            <a:pPr marL="0" indent="0">
              <a:buNone/>
            </a:pPr>
            <a:endParaRPr lang="tr-TR" i="1" dirty="0"/>
          </a:p>
          <a:p>
            <a:pPr marL="0" indent="0">
              <a:buNone/>
            </a:pPr>
            <a:r>
              <a:rPr lang="tr-TR" i="1" dirty="0"/>
              <a:t>x </a:t>
            </a:r>
            <a:r>
              <a:rPr lang="tr-TR" dirty="0"/>
              <a:t>: car </a:t>
            </a:r>
            <a:r>
              <a:rPr lang="tr-TR" dirty="0" err="1"/>
              <a:t>attributes</a:t>
            </a:r>
            <a:br>
              <a:rPr lang="tr-TR" dirty="0"/>
            </a:br>
            <a:r>
              <a:rPr lang="tr-TR" dirty="0"/>
              <a:t>     (</a:t>
            </a:r>
            <a:r>
              <a:rPr lang="tr-TR" dirty="0" err="1"/>
              <a:t>e.g</a:t>
            </a:r>
            <a:r>
              <a:rPr lang="tr-TR" dirty="0"/>
              <a:t>. </a:t>
            </a:r>
            <a:r>
              <a:rPr lang="tr-TR" dirty="0" err="1"/>
              <a:t>mileage</a:t>
            </a:r>
            <a:r>
              <a:rPr lang="tr-TR" dirty="0"/>
              <a:t>)</a:t>
            </a:r>
          </a:p>
          <a:p>
            <a:pPr>
              <a:buFont typeface="Wingdings" pitchFamily="2" charset="2"/>
              <a:buNone/>
            </a:pPr>
            <a:r>
              <a:rPr lang="tr-TR" i="1" dirty="0"/>
              <a:t>y </a:t>
            </a:r>
            <a:r>
              <a:rPr lang="tr-TR" dirty="0"/>
              <a:t>: price</a:t>
            </a:r>
          </a:p>
          <a:p>
            <a:pPr>
              <a:buFont typeface="Wingdings" pitchFamily="2" charset="2"/>
              <a:buNone/>
            </a:pPr>
            <a:endParaRPr lang="tr-TR" dirty="0"/>
          </a:p>
        </p:txBody>
      </p:sp>
      <p:pic>
        <p:nvPicPr>
          <p:cNvPr id="90118" name="Picture 6"/>
          <p:cNvPicPr>
            <a:picLocks noGrp="1" noChangeAspect="1" noChangeArrowheads="1"/>
          </p:cNvPicPr>
          <p:nvPr>
            <p:ph sz="half" idx="2"/>
          </p:nvPr>
        </p:nvPicPr>
        <p:blipFill>
          <a:blip r:embed="rId2" cstate="print"/>
          <a:srcRect/>
          <a:stretch>
            <a:fillRect/>
          </a:stretch>
        </p:blipFill>
        <p:spPr>
          <a:xfrm>
            <a:off x="4140200" y="1492250"/>
            <a:ext cx="4546600" cy="4375150"/>
          </a:xfrm>
        </p:spPr>
      </p:pic>
      <p:sp>
        <p:nvSpPr>
          <p:cNvPr id="90121" name="Text Box 9"/>
          <p:cNvSpPr txBox="1">
            <a:spLocks noChangeArrowheads="1"/>
          </p:cNvSpPr>
          <p:nvPr/>
        </p:nvSpPr>
        <p:spPr bwMode="auto">
          <a:xfrm>
            <a:off x="6227763" y="2779713"/>
            <a:ext cx="1444626" cy="461665"/>
          </a:xfrm>
          <a:prstGeom prst="rect">
            <a:avLst/>
          </a:prstGeom>
          <a:noFill/>
          <a:ln w="9525">
            <a:noFill/>
            <a:miter lim="800000"/>
            <a:headEnd/>
            <a:tailEnd/>
          </a:ln>
          <a:effectLst/>
        </p:spPr>
        <p:txBody>
          <a:bodyPr wrap="none">
            <a:spAutoFit/>
          </a:bodyPr>
          <a:lstStyle/>
          <a:p>
            <a:r>
              <a:rPr lang="tr-TR" sz="2400" i="1" dirty="0">
                <a:solidFill>
                  <a:schemeClr val="accent1"/>
                </a:solidFill>
                <a:latin typeface="+mn-lt"/>
              </a:rPr>
              <a:t>y </a:t>
            </a:r>
            <a:r>
              <a:rPr lang="tr-TR" sz="2400" dirty="0">
                <a:solidFill>
                  <a:schemeClr val="accent1"/>
                </a:solidFill>
                <a:latin typeface="+mn-lt"/>
              </a:rPr>
              <a:t>= </a:t>
            </a:r>
            <a:r>
              <a:rPr lang="tr-TR" sz="2400" i="1" dirty="0">
                <a:solidFill>
                  <a:schemeClr val="accent1"/>
                </a:solidFill>
                <a:latin typeface="+mn-lt"/>
              </a:rPr>
              <a:t>wx</a:t>
            </a:r>
            <a:r>
              <a:rPr lang="tr-TR" sz="2400" dirty="0">
                <a:solidFill>
                  <a:schemeClr val="accent1"/>
                </a:solidFill>
                <a:latin typeface="+mn-lt"/>
              </a:rPr>
              <a:t>+</a:t>
            </a:r>
            <a:r>
              <a:rPr lang="tr-TR" sz="2400" i="1" dirty="0">
                <a:solidFill>
                  <a:schemeClr val="accent1"/>
                </a:solidFill>
                <a:latin typeface="+mn-lt"/>
              </a:rPr>
              <a:t>w</a:t>
            </a:r>
            <a:r>
              <a:rPr lang="tr-TR" sz="2400" baseline="-25000" dirty="0">
                <a:solidFill>
                  <a:schemeClr val="accent1"/>
                </a:solidFill>
                <a:latin typeface="+mn-lt"/>
              </a:rPr>
              <a:t>0</a:t>
            </a:r>
            <a:endParaRPr lang="en-GB" sz="2400" baseline="-25000" dirty="0">
              <a:solidFill>
                <a:schemeClr val="accent1"/>
              </a:solidFill>
              <a:latin typeface="+mn-lt"/>
            </a:endParaRPr>
          </a:p>
        </p:txBody>
      </p:sp>
      <p:sp>
        <p:nvSpPr>
          <p:cNvPr id="10" name="Slide Number Placeholder 9"/>
          <p:cNvSpPr>
            <a:spLocks noGrp="1"/>
          </p:cNvSpPr>
          <p:nvPr>
            <p:ph type="sldNum" sz="quarter" idx="11"/>
          </p:nvPr>
        </p:nvSpPr>
        <p:spPr/>
        <p:txBody>
          <a:bodyPr/>
          <a:lstStyle/>
          <a:p>
            <a:fld id="{B25A429E-EC32-4435-B6D9-2C358E91B0C4}" type="slidenum">
              <a:rPr lang="tr-TR" smtClean="0"/>
              <a:pPr/>
              <a:t>35</a:t>
            </a:fld>
            <a:endParaRPr lang="tr-TR"/>
          </a:p>
        </p:txBody>
      </p:sp>
    </p:spTree>
    <p:extLst>
      <p:ext uri="{BB962C8B-B14F-4D97-AF65-F5344CB8AC3E}">
        <p14:creationId xmlns:p14="http://schemas.microsoft.com/office/powerpoint/2010/main" val="1054960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Applications</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Economics/Finance: predict the value of a stock</a:t>
            </a:r>
          </a:p>
          <a:p>
            <a:pPr marL="0" indent="0">
              <a:buNone/>
            </a:pPr>
            <a:endParaRPr lang="en-US" dirty="0"/>
          </a:p>
          <a:p>
            <a:pPr marL="0" indent="0">
              <a:buNone/>
            </a:pPr>
            <a:r>
              <a:rPr lang="en-US" dirty="0"/>
              <a:t>Epidemiology</a:t>
            </a:r>
          </a:p>
          <a:p>
            <a:pPr marL="0" indent="0">
              <a:buNone/>
            </a:pPr>
            <a:endParaRPr lang="en-US" dirty="0"/>
          </a:p>
          <a:p>
            <a:pPr marL="0" indent="0">
              <a:buNone/>
            </a:pPr>
            <a:r>
              <a:rPr lang="en-US" dirty="0"/>
              <a:t>Car/plane navigation: angle of the steering wheel, acceleration, …</a:t>
            </a:r>
          </a:p>
          <a:p>
            <a:pPr marL="0" indent="0">
              <a:buNone/>
            </a:pPr>
            <a:endParaRPr lang="en-US" dirty="0"/>
          </a:p>
          <a:p>
            <a:pPr marL="0" indent="0">
              <a:buNone/>
            </a:pPr>
            <a:r>
              <a:rPr lang="en-US" dirty="0"/>
              <a:t>Temporal trends: weather over time</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50471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ranking</a:t>
            </a:r>
          </a:p>
        </p:txBody>
      </p:sp>
      <p:pic>
        <p:nvPicPr>
          <p:cNvPr id="5" name="Picture 4"/>
          <p:cNvPicPr>
            <a:picLocks noChangeAspect="1"/>
          </p:cNvPicPr>
          <p:nvPr/>
        </p:nvPicPr>
        <p:blipFill>
          <a:blip r:embed="rId2"/>
          <a:stretch>
            <a:fillRect/>
          </a:stretch>
        </p:blipFill>
        <p:spPr>
          <a:xfrm>
            <a:off x="814814" y="2067881"/>
            <a:ext cx="1146630" cy="1124147"/>
          </a:xfrm>
          <a:prstGeom prst="rect">
            <a:avLst/>
          </a:prstGeom>
        </p:spPr>
      </p:pic>
      <p:pic>
        <p:nvPicPr>
          <p:cNvPr id="6" name="Picture 5"/>
          <p:cNvPicPr>
            <a:picLocks noChangeAspect="1"/>
          </p:cNvPicPr>
          <p:nvPr/>
        </p:nvPicPr>
        <p:blipFill>
          <a:blip r:embed="rId3"/>
          <a:stretch>
            <a:fillRect/>
          </a:stretch>
        </p:blipFill>
        <p:spPr>
          <a:xfrm>
            <a:off x="919869" y="3366349"/>
            <a:ext cx="887704" cy="894429"/>
          </a:xfrm>
          <a:prstGeom prst="rect">
            <a:avLst/>
          </a:prstGeom>
        </p:spPr>
      </p:pic>
      <p:pic>
        <p:nvPicPr>
          <p:cNvPr id="7" name="Picture 6"/>
          <p:cNvPicPr>
            <a:picLocks noChangeAspect="1"/>
          </p:cNvPicPr>
          <p:nvPr/>
        </p:nvPicPr>
        <p:blipFill>
          <a:blip r:embed="rId4"/>
          <a:stretch>
            <a:fillRect/>
          </a:stretch>
        </p:blipFill>
        <p:spPr>
          <a:xfrm>
            <a:off x="827638" y="4356700"/>
            <a:ext cx="1103502" cy="649119"/>
          </a:xfrm>
          <a:prstGeom prst="rect">
            <a:avLst/>
          </a:prstGeom>
        </p:spPr>
      </p:pic>
      <p:pic>
        <p:nvPicPr>
          <p:cNvPr id="8" name="Picture 7"/>
          <p:cNvPicPr>
            <a:picLocks noChangeAspect="1"/>
          </p:cNvPicPr>
          <p:nvPr/>
        </p:nvPicPr>
        <p:blipFill>
          <a:blip r:embed="rId5"/>
          <a:stretch>
            <a:fillRect/>
          </a:stretch>
        </p:blipFill>
        <p:spPr>
          <a:xfrm>
            <a:off x="711132" y="5180851"/>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56556" y="1980780"/>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56556" y="2632335"/>
            <a:ext cx="312030" cy="369332"/>
          </a:xfrm>
          <a:prstGeom prst="rect">
            <a:avLst/>
          </a:prstGeom>
          <a:noFill/>
        </p:spPr>
        <p:txBody>
          <a:bodyPr wrap="none" rtlCol="0">
            <a:spAutoFit/>
          </a:bodyPr>
          <a:lstStyle/>
          <a:p>
            <a:r>
              <a:rPr lang="en-US" dirty="0"/>
              <a:t>1</a:t>
            </a:r>
            <a:endParaRPr lang="en-US" baseline="-25000" dirty="0"/>
          </a:p>
        </p:txBody>
      </p:sp>
      <p:sp>
        <p:nvSpPr>
          <p:cNvPr id="14" name="TextBox 13"/>
          <p:cNvSpPr txBox="1"/>
          <p:nvPr/>
        </p:nvSpPr>
        <p:spPr>
          <a:xfrm>
            <a:off x="2375724" y="3458243"/>
            <a:ext cx="324854" cy="369332"/>
          </a:xfrm>
          <a:prstGeom prst="rect">
            <a:avLst/>
          </a:prstGeom>
          <a:noFill/>
        </p:spPr>
        <p:txBody>
          <a:bodyPr wrap="none" rtlCol="0">
            <a:spAutoFit/>
          </a:bodyPr>
          <a:lstStyle/>
          <a:p>
            <a:r>
              <a:rPr lang="en-US" dirty="0"/>
              <a:t>4</a:t>
            </a:r>
            <a:endParaRPr lang="en-US" baseline="-25000" dirty="0"/>
          </a:p>
        </p:txBody>
      </p:sp>
      <p:sp>
        <p:nvSpPr>
          <p:cNvPr id="15" name="TextBox 14"/>
          <p:cNvSpPr txBox="1"/>
          <p:nvPr/>
        </p:nvSpPr>
        <p:spPr>
          <a:xfrm>
            <a:off x="2375724" y="4422235"/>
            <a:ext cx="312030" cy="369332"/>
          </a:xfrm>
          <a:prstGeom prst="rect">
            <a:avLst/>
          </a:prstGeom>
          <a:noFill/>
        </p:spPr>
        <p:txBody>
          <a:bodyPr wrap="none" rtlCol="0">
            <a:spAutoFit/>
          </a:bodyPr>
          <a:lstStyle/>
          <a:p>
            <a:r>
              <a:rPr lang="en-US" dirty="0"/>
              <a:t>2</a:t>
            </a:r>
            <a:endParaRPr lang="en-US" baseline="-25000" dirty="0"/>
          </a:p>
        </p:txBody>
      </p:sp>
      <p:sp>
        <p:nvSpPr>
          <p:cNvPr id="16" name="TextBox 15"/>
          <p:cNvSpPr txBox="1"/>
          <p:nvPr/>
        </p:nvSpPr>
        <p:spPr>
          <a:xfrm>
            <a:off x="2375724" y="5235490"/>
            <a:ext cx="312030" cy="369332"/>
          </a:xfrm>
          <a:prstGeom prst="rect">
            <a:avLst/>
          </a:prstGeom>
          <a:noFill/>
        </p:spPr>
        <p:txBody>
          <a:bodyPr wrap="none" rtlCol="0">
            <a:spAutoFit/>
          </a:bodyPr>
          <a:lstStyle/>
          <a:p>
            <a:r>
              <a:rPr lang="en-US" dirty="0"/>
              <a:t>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a:solidFill>
                  <a:srgbClr val="008000"/>
                </a:solidFill>
              </a:rPr>
              <a:t>Ranking: label is a ranking</a:t>
            </a:r>
          </a:p>
        </p:txBody>
      </p:sp>
    </p:spTree>
    <p:extLst>
      <p:ext uri="{BB962C8B-B14F-4D97-AF65-F5344CB8AC3E}">
        <p14:creationId xmlns:p14="http://schemas.microsoft.com/office/powerpoint/2010/main" val="2711695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example</a:t>
            </a:r>
          </a:p>
        </p:txBody>
      </p:sp>
      <p:sp>
        <p:nvSpPr>
          <p:cNvPr id="3" name="Content Placeholder 2"/>
          <p:cNvSpPr>
            <a:spLocks noGrp="1"/>
          </p:cNvSpPr>
          <p:nvPr>
            <p:ph sz="quarter" idx="1"/>
          </p:nvPr>
        </p:nvSpPr>
        <p:spPr>
          <a:xfrm>
            <a:off x="225777" y="2489199"/>
            <a:ext cx="3211463" cy="2788356"/>
          </a:xfrm>
        </p:spPr>
        <p:txBody>
          <a:bodyPr/>
          <a:lstStyle/>
          <a:p>
            <a:pPr marL="0" indent="0">
              <a:buNone/>
            </a:pPr>
            <a:r>
              <a:rPr lang="en-US" dirty="0"/>
              <a:t>Given a query and</a:t>
            </a:r>
          </a:p>
          <a:p>
            <a:pPr marL="0" indent="0">
              <a:buNone/>
            </a:pPr>
            <a:r>
              <a:rPr lang="en-US" dirty="0"/>
              <a:t>a set of web pages, </a:t>
            </a:r>
          </a:p>
          <a:p>
            <a:pPr marL="0" indent="0">
              <a:buNone/>
            </a:pPr>
            <a:r>
              <a:rPr lang="en-US" dirty="0"/>
              <a:t>rank them according</a:t>
            </a:r>
          </a:p>
          <a:p>
            <a:pPr marL="0" indent="0">
              <a:buNone/>
            </a:pPr>
            <a:r>
              <a:rPr lang="en-US" dirty="0"/>
              <a:t>to relevance</a:t>
            </a:r>
          </a:p>
        </p:txBody>
      </p:sp>
      <p:pic>
        <p:nvPicPr>
          <p:cNvPr id="4" name="Picture 3"/>
          <p:cNvPicPr>
            <a:picLocks noChangeAspect="1"/>
          </p:cNvPicPr>
          <p:nvPr/>
        </p:nvPicPr>
        <p:blipFill>
          <a:blip r:embed="rId2"/>
          <a:stretch>
            <a:fillRect/>
          </a:stretch>
        </p:blipFill>
        <p:spPr>
          <a:xfrm>
            <a:off x="3566385" y="2074333"/>
            <a:ext cx="5199663" cy="4148667"/>
          </a:xfrm>
          <a:prstGeom prst="rect">
            <a:avLst/>
          </a:prstGeom>
        </p:spPr>
      </p:pic>
    </p:spTree>
    <p:extLst>
      <p:ext uri="{BB962C8B-B14F-4D97-AF65-F5344CB8AC3E}">
        <p14:creationId xmlns:p14="http://schemas.microsoft.com/office/powerpoint/2010/main" val="2819218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Applications</a:t>
            </a:r>
          </a:p>
        </p:txBody>
      </p:sp>
      <p:sp>
        <p:nvSpPr>
          <p:cNvPr id="3" name="Content Placeholder 2"/>
          <p:cNvSpPr>
            <a:spLocks noGrp="1"/>
          </p:cNvSpPr>
          <p:nvPr>
            <p:ph sz="quarter" idx="1"/>
          </p:nvPr>
        </p:nvSpPr>
        <p:spPr>
          <a:xfrm>
            <a:off x="612648" y="1600200"/>
            <a:ext cx="8153400" cy="4820356"/>
          </a:xfrm>
        </p:spPr>
        <p:txBody>
          <a:bodyPr>
            <a:normAutofit fontScale="92500" lnSpcReduction="10000"/>
          </a:bodyPr>
          <a:lstStyle/>
          <a:p>
            <a:pPr marL="0" indent="0">
              <a:buNone/>
            </a:pPr>
            <a:r>
              <a:rPr lang="en-US" dirty="0"/>
              <a:t>User preference, e.g. Netflix “My List” -- movie queue ranking</a:t>
            </a:r>
          </a:p>
          <a:p>
            <a:pPr marL="0" indent="0">
              <a:buNone/>
            </a:pPr>
            <a:endParaRPr lang="en-US" dirty="0"/>
          </a:p>
          <a:p>
            <a:pPr marL="0" indent="0">
              <a:buNone/>
            </a:pPr>
            <a:r>
              <a:rPr lang="en-US" dirty="0"/>
              <a:t>iTunes</a:t>
            </a:r>
          </a:p>
          <a:p>
            <a:pPr marL="0" indent="0">
              <a:buNone/>
            </a:pPr>
            <a:endParaRPr lang="en-US" dirty="0"/>
          </a:p>
          <a:p>
            <a:pPr marL="0" indent="0">
              <a:buNone/>
            </a:pPr>
            <a:r>
              <a:rPr lang="en-US" dirty="0"/>
              <a:t>flight search (search in general)</a:t>
            </a:r>
          </a:p>
          <a:p>
            <a:pPr marL="0" indent="0">
              <a:buNone/>
            </a:pPr>
            <a:endParaRPr lang="en-US" dirty="0"/>
          </a:p>
          <a:p>
            <a:pPr marL="0" indent="0">
              <a:buNone/>
            </a:pPr>
            <a:r>
              <a:rPr lang="en-US" dirty="0" err="1"/>
              <a:t>reranking</a:t>
            </a:r>
            <a:r>
              <a:rPr lang="en-US" dirty="0"/>
              <a:t> N-best output lists</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36916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DCDF7-0A18-4177-8393-F16B57CBB29F}"/>
              </a:ext>
            </a:extLst>
          </p:cNvPr>
          <p:cNvSpPr>
            <a:spLocks noGrp="1"/>
          </p:cNvSpPr>
          <p:nvPr>
            <p:ph type="title"/>
          </p:nvPr>
        </p:nvSpPr>
        <p:spPr>
          <a:xfrm>
            <a:off x="612648" y="228600"/>
            <a:ext cx="8346794" cy="990600"/>
          </a:xfrm>
        </p:spPr>
        <p:txBody>
          <a:bodyPr>
            <a:noAutofit/>
          </a:bodyPr>
          <a:lstStyle/>
          <a:p>
            <a:r>
              <a:rPr lang="en-US" sz="3600" dirty="0"/>
              <a:t>Bewildering variety of learning algorithms ?</a:t>
            </a:r>
          </a:p>
        </p:txBody>
      </p:sp>
      <p:sp>
        <p:nvSpPr>
          <p:cNvPr id="3" name="Content Placeholder 2">
            <a:extLst>
              <a:ext uri="{FF2B5EF4-FFF2-40B4-BE49-F238E27FC236}">
                <a16:creationId xmlns:a16="http://schemas.microsoft.com/office/drawing/2014/main" id="{5BA40781-F0B0-439D-B33B-F9927C8B2192}"/>
              </a:ext>
            </a:extLst>
          </p:cNvPr>
          <p:cNvSpPr>
            <a:spLocks noGrp="1"/>
          </p:cNvSpPr>
          <p:nvPr>
            <p:ph sz="quarter" idx="1"/>
          </p:nvPr>
        </p:nvSpPr>
        <p:spPr/>
        <p:txBody>
          <a:bodyPr>
            <a:normAutofit/>
          </a:bodyPr>
          <a:lstStyle/>
          <a:p>
            <a:r>
              <a:rPr lang="en-US" sz="2400" dirty="0"/>
              <a:t> The key to not getting lost in this huge space is to realize that it consists of combinations of just three components. The components are:</a:t>
            </a:r>
          </a:p>
          <a:p>
            <a:pPr lvl="1"/>
            <a:r>
              <a:rPr lang="en-US" sz="2100" dirty="0"/>
              <a:t>Representation. </a:t>
            </a:r>
          </a:p>
          <a:p>
            <a:pPr lvl="2"/>
            <a:r>
              <a:rPr lang="en-US" sz="1800" dirty="0"/>
              <a:t>A classiﬁer must be represented in some formal language that the computer can handle. Con- </a:t>
            </a:r>
            <a:r>
              <a:rPr lang="en-US" sz="1800" dirty="0" err="1"/>
              <a:t>versely</a:t>
            </a:r>
            <a:r>
              <a:rPr lang="en-US" sz="1800" dirty="0"/>
              <a:t>, choosing a representation for a learner is tantamount to choosing the set of classiﬁers that it can possibly learn. This set is called the hypothesis space of the learner. If a classiﬁer is not in the hypothesis Space , it cannot be learned. A related question, which we will address in a later section, is how to represent the input, i.e., what features to use.</a:t>
            </a:r>
          </a:p>
        </p:txBody>
      </p:sp>
    </p:spTree>
    <p:extLst>
      <p:ext uri="{BB962C8B-B14F-4D97-AF65-F5344CB8AC3E}">
        <p14:creationId xmlns:p14="http://schemas.microsoft.com/office/powerpoint/2010/main" val="24511048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pic>
        <p:nvPicPr>
          <p:cNvPr id="4" name="Picture 3"/>
          <p:cNvPicPr>
            <a:picLocks noChangeAspect="1"/>
          </p:cNvPicPr>
          <p:nvPr/>
        </p:nvPicPr>
        <p:blipFill>
          <a:blip r:embed="rId2"/>
          <a:stretch>
            <a:fillRect/>
          </a:stretch>
        </p:blipFill>
        <p:spPr>
          <a:xfrm>
            <a:off x="5495798" y="3431117"/>
            <a:ext cx="1993900" cy="1917700"/>
          </a:xfrm>
          <a:prstGeom prst="rect">
            <a:avLst/>
          </a:prstGeom>
        </p:spPr>
      </p:pic>
      <p:pic>
        <p:nvPicPr>
          <p:cNvPr id="5" name="Picture 4"/>
          <p:cNvPicPr>
            <a:picLocks noChangeAspect="1"/>
          </p:cNvPicPr>
          <p:nvPr/>
        </p:nvPicPr>
        <p:blipFill>
          <a:blip r:embed="rId3"/>
          <a:stretch>
            <a:fillRect/>
          </a:stretch>
        </p:blipFill>
        <p:spPr>
          <a:xfrm>
            <a:off x="1425448" y="1526117"/>
            <a:ext cx="1943100" cy="1905000"/>
          </a:xfrm>
          <a:prstGeom prst="rect">
            <a:avLst/>
          </a:prstGeom>
        </p:spPr>
      </p:pic>
      <p:pic>
        <p:nvPicPr>
          <p:cNvPr id="6" name="Picture 5"/>
          <p:cNvPicPr>
            <a:picLocks noChangeAspect="1"/>
          </p:cNvPicPr>
          <p:nvPr/>
        </p:nvPicPr>
        <p:blipFill>
          <a:blip r:embed="rId4"/>
          <a:stretch>
            <a:fillRect/>
          </a:stretch>
        </p:blipFill>
        <p:spPr>
          <a:xfrm>
            <a:off x="4010200" y="1526117"/>
            <a:ext cx="1676400" cy="1689100"/>
          </a:xfrm>
          <a:prstGeom prst="rect">
            <a:avLst/>
          </a:prstGeom>
        </p:spPr>
      </p:pic>
      <p:pic>
        <p:nvPicPr>
          <p:cNvPr id="7" name="Picture 6"/>
          <p:cNvPicPr>
            <a:picLocks noChangeAspect="1"/>
          </p:cNvPicPr>
          <p:nvPr/>
        </p:nvPicPr>
        <p:blipFill>
          <a:blip r:embed="rId5"/>
          <a:stretch>
            <a:fillRect/>
          </a:stretch>
        </p:blipFill>
        <p:spPr>
          <a:xfrm>
            <a:off x="6175248" y="1691217"/>
            <a:ext cx="2590800" cy="1524000"/>
          </a:xfrm>
          <a:prstGeom prst="rect">
            <a:avLst/>
          </a:prstGeom>
        </p:spPr>
      </p:pic>
      <p:pic>
        <p:nvPicPr>
          <p:cNvPr id="8" name="Picture 7"/>
          <p:cNvPicPr>
            <a:picLocks noChangeAspect="1"/>
          </p:cNvPicPr>
          <p:nvPr/>
        </p:nvPicPr>
        <p:blipFill>
          <a:blip r:embed="rId6"/>
          <a:stretch>
            <a:fillRect/>
          </a:stretch>
        </p:blipFill>
        <p:spPr>
          <a:xfrm>
            <a:off x="1679448" y="3575050"/>
            <a:ext cx="2870200" cy="1638300"/>
          </a:xfrm>
          <a:prstGeom prst="rect">
            <a:avLst/>
          </a:prstGeom>
        </p:spPr>
      </p:pic>
      <p:sp>
        <p:nvSpPr>
          <p:cNvPr id="9" name="Rectangle 8"/>
          <p:cNvSpPr/>
          <p:nvPr/>
        </p:nvSpPr>
        <p:spPr>
          <a:xfrm>
            <a:off x="1679448" y="6016260"/>
            <a:ext cx="6501875" cy="400110"/>
          </a:xfrm>
          <a:prstGeom prst="rect">
            <a:avLst/>
          </a:prstGeom>
        </p:spPr>
        <p:txBody>
          <a:bodyPr wrap="none">
            <a:spAutoFit/>
          </a:bodyPr>
          <a:lstStyle/>
          <a:p>
            <a:r>
              <a:rPr lang="en-US" sz="2000" dirty="0" err="1">
                <a:solidFill>
                  <a:srgbClr val="0000FF"/>
                </a:solidFill>
              </a:rPr>
              <a:t>Unupervised</a:t>
            </a:r>
            <a:r>
              <a:rPr lang="en-US" sz="2000" dirty="0">
                <a:solidFill>
                  <a:srgbClr val="0000FF"/>
                </a:solidFill>
              </a:rPr>
              <a:t> learning: given data, i.e. examples, but no labels</a:t>
            </a:r>
          </a:p>
        </p:txBody>
      </p:sp>
    </p:spTree>
    <p:extLst>
      <p:ext uri="{BB962C8B-B14F-4D97-AF65-F5344CB8AC3E}">
        <p14:creationId xmlns:p14="http://schemas.microsoft.com/office/powerpoint/2010/main" val="4072518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applications</a:t>
            </a:r>
          </a:p>
        </p:txBody>
      </p:sp>
      <p:sp>
        <p:nvSpPr>
          <p:cNvPr id="3" name="Content Placeholder 2"/>
          <p:cNvSpPr>
            <a:spLocks noGrp="1"/>
          </p:cNvSpPr>
          <p:nvPr>
            <p:ph sz="quarter" idx="1"/>
          </p:nvPr>
        </p:nvSpPr>
        <p:spPr/>
        <p:txBody>
          <a:bodyPr>
            <a:normAutofit lnSpcReduction="10000"/>
          </a:bodyPr>
          <a:lstStyle/>
          <a:p>
            <a:pPr marL="0" lvl="1" indent="0">
              <a:spcBef>
                <a:spcPts val="700"/>
              </a:spcBef>
              <a:buClr>
                <a:schemeClr val="accent2"/>
              </a:buClr>
              <a:buSzPct val="60000"/>
              <a:buNone/>
            </a:pPr>
            <a:r>
              <a:rPr lang="en-US" dirty="0"/>
              <a:t>learn clusters/groups without any label</a:t>
            </a:r>
          </a:p>
          <a:p>
            <a:pPr marL="0" indent="0">
              <a:buNone/>
            </a:pPr>
            <a:endParaRPr lang="en-US" dirty="0"/>
          </a:p>
          <a:p>
            <a:pPr marL="0" indent="0">
              <a:buNone/>
            </a:pPr>
            <a:r>
              <a:rPr lang="en-US" dirty="0"/>
              <a:t>customer segmentation (i.e. grouping)</a:t>
            </a:r>
          </a:p>
          <a:p>
            <a:pPr marL="0" indent="0">
              <a:buNone/>
            </a:pPr>
            <a:endParaRPr lang="en-US" dirty="0"/>
          </a:p>
          <a:p>
            <a:pPr marL="0" indent="0">
              <a:buNone/>
            </a:pPr>
            <a:r>
              <a:rPr lang="en-US" dirty="0"/>
              <a:t>image compression</a:t>
            </a:r>
          </a:p>
          <a:p>
            <a:pPr marL="0" indent="0">
              <a:buNone/>
            </a:pPr>
            <a:endParaRPr lang="en-US" dirty="0"/>
          </a:p>
          <a:p>
            <a:pPr marL="0" indent="0">
              <a:buNone/>
            </a:pPr>
            <a:r>
              <a:rPr lang="en-US" dirty="0"/>
              <a:t>bioinformatics: learn motifs</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1643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4" name="TextBox 3"/>
          <p:cNvSpPr txBox="1"/>
          <p:nvPr/>
        </p:nvSpPr>
        <p:spPr>
          <a:xfrm>
            <a:off x="612648" y="1989667"/>
            <a:ext cx="4286976" cy="400110"/>
          </a:xfrm>
          <a:prstGeom prst="rect">
            <a:avLst/>
          </a:prstGeom>
          <a:noFill/>
        </p:spPr>
        <p:txBody>
          <a:bodyPr wrap="none" rtlCol="0">
            <a:spAutoFit/>
          </a:bodyPr>
          <a:lstStyle/>
          <a:p>
            <a:r>
              <a:rPr lang="en-US" sz="2000" dirty="0"/>
              <a:t>left, right, straight, left, left, left, straight</a:t>
            </a:r>
          </a:p>
        </p:txBody>
      </p:sp>
      <p:sp>
        <p:nvSpPr>
          <p:cNvPr id="5" name="TextBox 4"/>
          <p:cNvSpPr txBox="1"/>
          <p:nvPr/>
        </p:nvSpPr>
        <p:spPr>
          <a:xfrm>
            <a:off x="612648" y="2511133"/>
            <a:ext cx="5126048" cy="400110"/>
          </a:xfrm>
          <a:prstGeom prst="rect">
            <a:avLst/>
          </a:prstGeom>
          <a:noFill/>
        </p:spPr>
        <p:txBody>
          <a:bodyPr wrap="none" rtlCol="0">
            <a:spAutoFit/>
          </a:bodyPr>
          <a:lstStyle/>
          <a:p>
            <a:r>
              <a:rPr lang="en-US" sz="2000" dirty="0"/>
              <a:t>left, straight, straight, left, right, straight, straight</a:t>
            </a:r>
          </a:p>
        </p:txBody>
      </p:sp>
      <p:sp>
        <p:nvSpPr>
          <p:cNvPr id="6" name="TextBox 5"/>
          <p:cNvSpPr txBox="1"/>
          <p:nvPr/>
        </p:nvSpPr>
        <p:spPr>
          <a:xfrm>
            <a:off x="6829777" y="2032000"/>
            <a:ext cx="858002" cy="369332"/>
          </a:xfrm>
          <a:prstGeom prst="rect">
            <a:avLst/>
          </a:prstGeom>
          <a:noFill/>
        </p:spPr>
        <p:txBody>
          <a:bodyPr wrap="none" rtlCol="0">
            <a:spAutoFit/>
          </a:bodyPr>
          <a:lstStyle/>
          <a:p>
            <a:r>
              <a:rPr lang="en-US" b="1" dirty="0">
                <a:solidFill>
                  <a:srgbClr val="008000"/>
                </a:solidFill>
              </a:rPr>
              <a:t>GOOD</a:t>
            </a:r>
          </a:p>
        </p:txBody>
      </p:sp>
      <p:sp>
        <p:nvSpPr>
          <p:cNvPr id="7" name="TextBox 6"/>
          <p:cNvSpPr txBox="1"/>
          <p:nvPr/>
        </p:nvSpPr>
        <p:spPr>
          <a:xfrm>
            <a:off x="6914443" y="2508577"/>
            <a:ext cx="607671" cy="369332"/>
          </a:xfrm>
          <a:prstGeom prst="rect">
            <a:avLst/>
          </a:prstGeom>
          <a:noFill/>
        </p:spPr>
        <p:txBody>
          <a:bodyPr wrap="none" rtlCol="0">
            <a:spAutoFit/>
          </a:bodyPr>
          <a:lstStyle/>
          <a:p>
            <a:r>
              <a:rPr lang="en-US" b="1" dirty="0">
                <a:solidFill>
                  <a:srgbClr val="FF0000"/>
                </a:solidFill>
              </a:rPr>
              <a:t>BAD</a:t>
            </a:r>
          </a:p>
        </p:txBody>
      </p:sp>
      <p:sp>
        <p:nvSpPr>
          <p:cNvPr id="8" name="TextBox 7"/>
          <p:cNvSpPr txBox="1"/>
          <p:nvPr/>
        </p:nvSpPr>
        <p:spPr>
          <a:xfrm>
            <a:off x="612648" y="3291246"/>
            <a:ext cx="4286976" cy="400110"/>
          </a:xfrm>
          <a:prstGeom prst="rect">
            <a:avLst/>
          </a:prstGeom>
          <a:noFill/>
        </p:spPr>
        <p:txBody>
          <a:bodyPr wrap="none" rtlCol="0">
            <a:spAutoFit/>
          </a:bodyPr>
          <a:lstStyle/>
          <a:p>
            <a:r>
              <a:rPr lang="en-US" sz="2000" dirty="0"/>
              <a:t>left, right, straight, left, left, left, straight</a:t>
            </a:r>
          </a:p>
        </p:txBody>
      </p:sp>
      <p:sp>
        <p:nvSpPr>
          <p:cNvPr id="9" name="TextBox 8"/>
          <p:cNvSpPr txBox="1"/>
          <p:nvPr/>
        </p:nvSpPr>
        <p:spPr>
          <a:xfrm>
            <a:off x="612648" y="3812712"/>
            <a:ext cx="5126048" cy="400110"/>
          </a:xfrm>
          <a:prstGeom prst="rect">
            <a:avLst/>
          </a:prstGeom>
          <a:noFill/>
        </p:spPr>
        <p:txBody>
          <a:bodyPr wrap="none" rtlCol="0">
            <a:spAutoFit/>
          </a:bodyPr>
          <a:lstStyle/>
          <a:p>
            <a:r>
              <a:rPr lang="en-US" sz="2000" dirty="0"/>
              <a:t>left, straight, straight, left, right, straight, straight</a:t>
            </a:r>
          </a:p>
        </p:txBody>
      </p:sp>
      <p:sp>
        <p:nvSpPr>
          <p:cNvPr id="10" name="TextBox 9"/>
          <p:cNvSpPr txBox="1"/>
          <p:nvPr/>
        </p:nvSpPr>
        <p:spPr>
          <a:xfrm>
            <a:off x="6829777" y="3333579"/>
            <a:ext cx="612179" cy="369332"/>
          </a:xfrm>
          <a:prstGeom prst="rect">
            <a:avLst/>
          </a:prstGeom>
          <a:noFill/>
        </p:spPr>
        <p:txBody>
          <a:bodyPr wrap="none" rtlCol="0">
            <a:spAutoFit/>
          </a:bodyPr>
          <a:lstStyle/>
          <a:p>
            <a:r>
              <a:rPr lang="en-US" b="1" dirty="0">
                <a:solidFill>
                  <a:srgbClr val="008000"/>
                </a:solidFill>
              </a:rPr>
              <a:t>18.5</a:t>
            </a:r>
          </a:p>
        </p:txBody>
      </p:sp>
      <p:sp>
        <p:nvSpPr>
          <p:cNvPr id="11" name="TextBox 10"/>
          <p:cNvSpPr txBox="1"/>
          <p:nvPr/>
        </p:nvSpPr>
        <p:spPr>
          <a:xfrm>
            <a:off x="6914443" y="3810156"/>
            <a:ext cx="379431" cy="369332"/>
          </a:xfrm>
          <a:prstGeom prst="rect">
            <a:avLst/>
          </a:prstGeom>
          <a:noFill/>
        </p:spPr>
        <p:txBody>
          <a:bodyPr wrap="none" rtlCol="0">
            <a:spAutoFit/>
          </a:bodyPr>
          <a:lstStyle/>
          <a:p>
            <a:r>
              <a:rPr lang="en-US" b="1" dirty="0">
                <a:solidFill>
                  <a:srgbClr val="FF0000"/>
                </a:solidFill>
              </a:rPr>
              <a:t>-3</a:t>
            </a:r>
          </a:p>
        </p:txBody>
      </p:sp>
      <p:cxnSp>
        <p:nvCxnSpPr>
          <p:cNvPr id="13" name="Straight Connector 12"/>
          <p:cNvCxnSpPr/>
          <p:nvPr/>
        </p:nvCxnSpPr>
        <p:spPr>
          <a:xfrm flipV="1">
            <a:off x="479778" y="3146778"/>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79778" y="4329289"/>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2890" y="4595167"/>
            <a:ext cx="7919110" cy="1200328"/>
          </a:xfrm>
          <a:prstGeom prst="rect">
            <a:avLst/>
          </a:prstGeom>
          <a:noFill/>
        </p:spPr>
        <p:txBody>
          <a:bodyPr wrap="square" rtlCol="0">
            <a:spAutoFit/>
          </a:bodyPr>
          <a:lstStyle/>
          <a:p>
            <a:r>
              <a:rPr lang="en-US" sz="2400" dirty="0"/>
              <a:t>Given a </a:t>
            </a:r>
            <a:r>
              <a:rPr lang="en-US" sz="2400" i="1" dirty="0">
                <a:solidFill>
                  <a:srgbClr val="FF6600"/>
                </a:solidFill>
              </a:rPr>
              <a:t>sequence</a:t>
            </a:r>
            <a:r>
              <a:rPr lang="en-US" sz="2400" dirty="0"/>
              <a:t> of examples/states and a </a:t>
            </a:r>
            <a:r>
              <a:rPr lang="en-US" sz="2400" i="1" dirty="0">
                <a:solidFill>
                  <a:srgbClr val="FF6600"/>
                </a:solidFill>
              </a:rPr>
              <a:t>reward</a:t>
            </a:r>
            <a:r>
              <a:rPr lang="en-US" sz="2400" dirty="0"/>
              <a:t> after completing that sequence, learn to predict the action to take in for an individual example/state</a:t>
            </a:r>
          </a:p>
        </p:txBody>
      </p:sp>
    </p:spTree>
    <p:extLst>
      <p:ext uri="{BB962C8B-B14F-4D97-AF65-F5344CB8AC3E}">
        <p14:creationId xmlns:p14="http://schemas.microsoft.com/office/powerpoint/2010/main" val="3369511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 example</a:t>
            </a:r>
          </a:p>
        </p:txBody>
      </p:sp>
      <p:pic>
        <p:nvPicPr>
          <p:cNvPr id="4" name="Picture 3"/>
          <p:cNvPicPr>
            <a:picLocks noChangeAspect="1"/>
          </p:cNvPicPr>
          <p:nvPr/>
        </p:nvPicPr>
        <p:blipFill>
          <a:blip r:embed="rId2"/>
          <a:stretch>
            <a:fillRect/>
          </a:stretch>
        </p:blipFill>
        <p:spPr>
          <a:xfrm>
            <a:off x="458611" y="2329743"/>
            <a:ext cx="1320234" cy="1071033"/>
          </a:xfrm>
          <a:prstGeom prst="rect">
            <a:avLst/>
          </a:prstGeom>
        </p:spPr>
      </p:pic>
      <p:pic>
        <p:nvPicPr>
          <p:cNvPr id="5" name="Picture 4"/>
          <p:cNvPicPr>
            <a:picLocks noChangeAspect="1"/>
          </p:cNvPicPr>
          <p:nvPr/>
        </p:nvPicPr>
        <p:blipFill>
          <a:blip r:embed="rId2"/>
          <a:stretch>
            <a:fillRect/>
          </a:stretch>
        </p:blipFill>
        <p:spPr>
          <a:xfrm>
            <a:off x="2360789" y="2329743"/>
            <a:ext cx="1320234" cy="1071033"/>
          </a:xfrm>
          <a:prstGeom prst="rect">
            <a:avLst/>
          </a:prstGeom>
        </p:spPr>
      </p:pic>
      <p:pic>
        <p:nvPicPr>
          <p:cNvPr id="6" name="Picture 5"/>
          <p:cNvPicPr>
            <a:picLocks noChangeAspect="1"/>
          </p:cNvPicPr>
          <p:nvPr/>
        </p:nvPicPr>
        <p:blipFill>
          <a:blip r:embed="rId2"/>
          <a:stretch>
            <a:fillRect/>
          </a:stretch>
        </p:blipFill>
        <p:spPr>
          <a:xfrm>
            <a:off x="4855629" y="2329743"/>
            <a:ext cx="1320234" cy="1071033"/>
          </a:xfrm>
          <a:prstGeom prst="rect">
            <a:avLst/>
          </a:prstGeom>
        </p:spPr>
      </p:pic>
      <p:cxnSp>
        <p:nvCxnSpPr>
          <p:cNvPr id="11" name="Straight Arrow Connector 10"/>
          <p:cNvCxnSpPr/>
          <p:nvPr/>
        </p:nvCxnSpPr>
        <p:spPr>
          <a:xfrm>
            <a:off x="189088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737467"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46051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87353" y="2566999"/>
            <a:ext cx="415498" cy="369332"/>
          </a:xfrm>
          <a:prstGeom prst="rect">
            <a:avLst/>
          </a:prstGeom>
          <a:noFill/>
        </p:spPr>
        <p:txBody>
          <a:bodyPr wrap="none" rtlCol="0">
            <a:spAutoFit/>
          </a:bodyPr>
          <a:lstStyle/>
          <a:p>
            <a:r>
              <a:rPr lang="en-US" dirty="0"/>
              <a:t>…</a:t>
            </a:r>
          </a:p>
        </p:txBody>
      </p:sp>
      <p:sp>
        <p:nvSpPr>
          <p:cNvPr id="17" name="TextBox 16"/>
          <p:cNvSpPr txBox="1"/>
          <p:nvPr/>
        </p:nvSpPr>
        <p:spPr>
          <a:xfrm>
            <a:off x="6660444" y="2549054"/>
            <a:ext cx="784139" cy="461665"/>
          </a:xfrm>
          <a:prstGeom prst="rect">
            <a:avLst/>
          </a:prstGeom>
          <a:noFill/>
        </p:spPr>
        <p:txBody>
          <a:bodyPr wrap="none" rtlCol="0">
            <a:spAutoFit/>
          </a:bodyPr>
          <a:lstStyle/>
          <a:p>
            <a:r>
              <a:rPr lang="en-US" sz="2400" b="1" dirty="0">
                <a:solidFill>
                  <a:srgbClr val="008000"/>
                </a:solidFill>
              </a:rPr>
              <a:t>WIN!</a:t>
            </a:r>
          </a:p>
        </p:txBody>
      </p:sp>
      <p:pic>
        <p:nvPicPr>
          <p:cNvPr id="18" name="Picture 17"/>
          <p:cNvPicPr>
            <a:picLocks noChangeAspect="1"/>
          </p:cNvPicPr>
          <p:nvPr/>
        </p:nvPicPr>
        <p:blipFill>
          <a:blip r:embed="rId2"/>
          <a:stretch>
            <a:fillRect/>
          </a:stretch>
        </p:blipFill>
        <p:spPr>
          <a:xfrm>
            <a:off x="472722" y="3910301"/>
            <a:ext cx="1320234" cy="1071033"/>
          </a:xfrm>
          <a:prstGeom prst="rect">
            <a:avLst/>
          </a:prstGeom>
        </p:spPr>
      </p:pic>
      <p:pic>
        <p:nvPicPr>
          <p:cNvPr id="19" name="Picture 18"/>
          <p:cNvPicPr>
            <a:picLocks noChangeAspect="1"/>
          </p:cNvPicPr>
          <p:nvPr/>
        </p:nvPicPr>
        <p:blipFill>
          <a:blip r:embed="rId2"/>
          <a:stretch>
            <a:fillRect/>
          </a:stretch>
        </p:blipFill>
        <p:spPr>
          <a:xfrm>
            <a:off x="2374900" y="3910301"/>
            <a:ext cx="1320234" cy="1071033"/>
          </a:xfrm>
          <a:prstGeom prst="rect">
            <a:avLst/>
          </a:prstGeom>
        </p:spPr>
      </p:pic>
      <p:pic>
        <p:nvPicPr>
          <p:cNvPr id="20" name="Picture 19"/>
          <p:cNvPicPr>
            <a:picLocks noChangeAspect="1"/>
          </p:cNvPicPr>
          <p:nvPr/>
        </p:nvPicPr>
        <p:blipFill>
          <a:blip r:embed="rId2"/>
          <a:stretch>
            <a:fillRect/>
          </a:stretch>
        </p:blipFill>
        <p:spPr>
          <a:xfrm>
            <a:off x="4869740" y="3910301"/>
            <a:ext cx="1320234" cy="1071033"/>
          </a:xfrm>
          <a:prstGeom prst="rect">
            <a:avLst/>
          </a:prstGeom>
        </p:spPr>
      </p:pic>
      <p:cxnSp>
        <p:nvCxnSpPr>
          <p:cNvPr id="21" name="Straight Arrow Connector 20"/>
          <p:cNvCxnSpPr/>
          <p:nvPr/>
        </p:nvCxnSpPr>
        <p:spPr>
          <a:xfrm>
            <a:off x="190499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51578"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462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101464" y="4147557"/>
            <a:ext cx="415498" cy="369332"/>
          </a:xfrm>
          <a:prstGeom prst="rect">
            <a:avLst/>
          </a:prstGeom>
          <a:noFill/>
        </p:spPr>
        <p:txBody>
          <a:bodyPr wrap="none" rtlCol="0">
            <a:spAutoFit/>
          </a:bodyPr>
          <a:lstStyle/>
          <a:p>
            <a:r>
              <a:rPr lang="en-US" dirty="0"/>
              <a:t>…</a:t>
            </a:r>
          </a:p>
        </p:txBody>
      </p:sp>
      <p:sp>
        <p:nvSpPr>
          <p:cNvPr id="25" name="TextBox 24"/>
          <p:cNvSpPr txBox="1"/>
          <p:nvPr/>
        </p:nvSpPr>
        <p:spPr>
          <a:xfrm>
            <a:off x="6674555" y="4129612"/>
            <a:ext cx="898804" cy="461665"/>
          </a:xfrm>
          <a:prstGeom prst="rect">
            <a:avLst/>
          </a:prstGeom>
          <a:noFill/>
        </p:spPr>
        <p:txBody>
          <a:bodyPr wrap="none" rtlCol="0">
            <a:spAutoFit/>
          </a:bodyPr>
          <a:lstStyle/>
          <a:p>
            <a:r>
              <a:rPr lang="en-US" sz="2400" b="1" dirty="0">
                <a:solidFill>
                  <a:srgbClr val="FF0000"/>
                </a:solidFill>
              </a:rPr>
              <a:t>LOSE!</a:t>
            </a:r>
          </a:p>
        </p:txBody>
      </p:sp>
      <p:sp>
        <p:nvSpPr>
          <p:cNvPr id="26" name="TextBox 25"/>
          <p:cNvSpPr txBox="1"/>
          <p:nvPr/>
        </p:nvSpPr>
        <p:spPr>
          <a:xfrm>
            <a:off x="98778" y="1693334"/>
            <a:ext cx="1800493" cy="461665"/>
          </a:xfrm>
          <a:prstGeom prst="rect">
            <a:avLst/>
          </a:prstGeom>
          <a:noFill/>
        </p:spPr>
        <p:txBody>
          <a:bodyPr wrap="none" rtlCol="0">
            <a:spAutoFit/>
          </a:bodyPr>
          <a:lstStyle/>
          <a:p>
            <a:r>
              <a:rPr lang="en-US" sz="2400" dirty="0"/>
              <a:t>Backgammon</a:t>
            </a:r>
          </a:p>
        </p:txBody>
      </p:sp>
      <p:sp>
        <p:nvSpPr>
          <p:cNvPr id="27" name="TextBox 26"/>
          <p:cNvSpPr txBox="1"/>
          <p:nvPr/>
        </p:nvSpPr>
        <p:spPr>
          <a:xfrm>
            <a:off x="366888" y="5376333"/>
            <a:ext cx="8085666" cy="954107"/>
          </a:xfrm>
          <a:prstGeom prst="rect">
            <a:avLst/>
          </a:prstGeom>
          <a:noFill/>
        </p:spPr>
        <p:txBody>
          <a:bodyPr wrap="square" rtlCol="0">
            <a:spAutoFit/>
          </a:bodyPr>
          <a:lstStyle/>
          <a:p>
            <a:r>
              <a:rPr lang="en-US" sz="2800" dirty="0"/>
              <a:t>Given sequences of moves and whether or not the player won at the end, learn to make good moves</a:t>
            </a:r>
          </a:p>
        </p:txBody>
      </p:sp>
    </p:spTree>
    <p:extLst>
      <p:ext uri="{BB962C8B-B14F-4D97-AF65-F5344CB8AC3E}">
        <p14:creationId xmlns:p14="http://schemas.microsoft.com/office/powerpoint/2010/main" val="1946292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 example</a:t>
            </a:r>
          </a:p>
        </p:txBody>
      </p:sp>
      <p:sp>
        <p:nvSpPr>
          <p:cNvPr id="4" name="Rectangle 3"/>
          <p:cNvSpPr/>
          <p:nvPr/>
        </p:nvSpPr>
        <p:spPr>
          <a:xfrm>
            <a:off x="1665110" y="5899835"/>
            <a:ext cx="6858000" cy="369332"/>
          </a:xfrm>
          <a:prstGeom prst="rect">
            <a:avLst/>
          </a:prstGeom>
        </p:spPr>
        <p:txBody>
          <a:bodyPr wrap="square">
            <a:spAutoFit/>
          </a:bodyPr>
          <a:lstStyle/>
          <a:p>
            <a:r>
              <a:rPr lang="en-US" dirty="0"/>
              <a:t>http://</a:t>
            </a:r>
            <a:r>
              <a:rPr lang="en-US" dirty="0" err="1"/>
              <a:t>www.youtube.com</a:t>
            </a:r>
            <a:r>
              <a:rPr lang="en-US" dirty="0"/>
              <a:t>/</a:t>
            </a:r>
            <a:r>
              <a:rPr lang="en-US" dirty="0" err="1"/>
              <a:t>watch?v</a:t>
            </a:r>
            <a:r>
              <a:rPr lang="en-US" dirty="0"/>
              <a:t>=VCdxqn0fcnE</a:t>
            </a:r>
          </a:p>
        </p:txBody>
      </p:sp>
      <p:pic>
        <p:nvPicPr>
          <p:cNvPr id="5" name="Picture 4"/>
          <p:cNvPicPr>
            <a:picLocks noChangeAspect="1"/>
          </p:cNvPicPr>
          <p:nvPr/>
        </p:nvPicPr>
        <p:blipFill>
          <a:blip r:embed="rId2"/>
          <a:stretch>
            <a:fillRect/>
          </a:stretch>
        </p:blipFill>
        <p:spPr>
          <a:xfrm>
            <a:off x="1038578" y="1838677"/>
            <a:ext cx="6743700" cy="3873500"/>
          </a:xfrm>
          <a:prstGeom prst="rect">
            <a:avLst/>
          </a:prstGeom>
        </p:spPr>
      </p:pic>
    </p:spTree>
    <p:extLst>
      <p:ext uri="{BB962C8B-B14F-4D97-AF65-F5344CB8AC3E}">
        <p14:creationId xmlns:p14="http://schemas.microsoft.com/office/powerpoint/2010/main" val="3824701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learning variations</a:t>
            </a:r>
          </a:p>
        </p:txBody>
      </p:sp>
      <p:sp>
        <p:nvSpPr>
          <p:cNvPr id="3" name="Content Placeholder 2"/>
          <p:cNvSpPr>
            <a:spLocks noGrp="1"/>
          </p:cNvSpPr>
          <p:nvPr>
            <p:ph sz="quarter" idx="1"/>
          </p:nvPr>
        </p:nvSpPr>
        <p:spPr/>
        <p:txBody>
          <a:bodyPr>
            <a:normAutofit lnSpcReduction="10000"/>
          </a:bodyPr>
          <a:lstStyle/>
          <a:p>
            <a:pPr marL="0" indent="0">
              <a:buNone/>
            </a:pPr>
            <a:r>
              <a:rPr lang="en-US" dirty="0"/>
              <a:t>What data is available:</a:t>
            </a:r>
          </a:p>
          <a:p>
            <a:pPr lvl="2"/>
            <a:r>
              <a:rPr lang="en-US" dirty="0"/>
              <a:t>Supervised, unsupervised, reinforcement learning</a:t>
            </a:r>
          </a:p>
          <a:p>
            <a:pPr lvl="2"/>
            <a:r>
              <a:rPr lang="en-US" dirty="0"/>
              <a:t>semi-supervised, active learning, …</a:t>
            </a:r>
          </a:p>
          <a:p>
            <a:pPr lvl="2"/>
            <a:endParaRPr lang="en-US" dirty="0"/>
          </a:p>
          <a:p>
            <a:pPr marL="0" indent="0">
              <a:buNone/>
            </a:pPr>
            <a:r>
              <a:rPr lang="en-US" dirty="0"/>
              <a:t>How are we getting the data:</a:t>
            </a:r>
          </a:p>
          <a:p>
            <a:pPr lvl="2"/>
            <a:r>
              <a:rPr lang="en-US" dirty="0"/>
              <a:t>online vs. offline learning</a:t>
            </a:r>
          </a:p>
          <a:p>
            <a:pPr marL="45720" indent="0">
              <a:buNone/>
            </a:pPr>
            <a:endParaRPr lang="en-US" dirty="0"/>
          </a:p>
          <a:p>
            <a:pPr marL="45720" indent="0">
              <a:buNone/>
            </a:pPr>
            <a:r>
              <a:rPr lang="en-US" dirty="0"/>
              <a:t>Type of model:</a:t>
            </a:r>
          </a:p>
          <a:p>
            <a:pPr lvl="2"/>
            <a:r>
              <a:rPr lang="en-US" dirty="0"/>
              <a:t>generative vs. discriminative</a:t>
            </a:r>
          </a:p>
          <a:p>
            <a:pPr lvl="2"/>
            <a:r>
              <a:rPr lang="en-US" dirty="0"/>
              <a:t>parametric vs. non-parametric</a:t>
            </a:r>
          </a:p>
        </p:txBody>
      </p:sp>
    </p:spTree>
    <p:extLst>
      <p:ext uri="{BB962C8B-B14F-4D97-AF65-F5344CB8AC3E}">
        <p14:creationId xmlns:p14="http://schemas.microsoft.com/office/powerpoint/2010/main" val="167120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98DD65-3368-411A-AD07-213EF227D16F}"/>
              </a:ext>
            </a:extLst>
          </p:cNvPr>
          <p:cNvSpPr>
            <a:spLocks noGrp="1"/>
          </p:cNvSpPr>
          <p:nvPr>
            <p:ph sz="quarter" idx="1"/>
          </p:nvPr>
        </p:nvSpPr>
        <p:spPr/>
        <p:txBody>
          <a:bodyPr>
            <a:normAutofit/>
          </a:bodyPr>
          <a:lstStyle/>
          <a:p>
            <a:r>
              <a:rPr lang="en-US" dirty="0"/>
              <a:t>Evaluation. </a:t>
            </a:r>
          </a:p>
          <a:p>
            <a:pPr lvl="1"/>
            <a:r>
              <a:rPr lang="en-US" dirty="0"/>
              <a:t>An evaluation function (also called </a:t>
            </a:r>
            <a:r>
              <a:rPr lang="en-US" dirty="0">
                <a:highlight>
                  <a:srgbClr val="FFFF00"/>
                </a:highlight>
              </a:rPr>
              <a:t>objective function </a:t>
            </a:r>
            <a:r>
              <a:rPr lang="en-US" dirty="0"/>
              <a:t>or </a:t>
            </a:r>
            <a:r>
              <a:rPr lang="en-US" dirty="0">
                <a:highlight>
                  <a:srgbClr val="FFFF00"/>
                </a:highlight>
              </a:rPr>
              <a:t>scoring function</a:t>
            </a:r>
            <a:r>
              <a:rPr lang="en-US" dirty="0"/>
              <a:t>) is needed to distinguish good classiﬁers from bad ones. The evaluation function used internally by the algorithm may diﬀer from the external one that we want the classiﬁer to optimize, for ease of optimization (see below) and due to the issues discussed in the next section.</a:t>
            </a:r>
          </a:p>
        </p:txBody>
      </p:sp>
      <p:sp>
        <p:nvSpPr>
          <p:cNvPr id="8" name="Title 1">
            <a:extLst>
              <a:ext uri="{FF2B5EF4-FFF2-40B4-BE49-F238E27FC236}">
                <a16:creationId xmlns:a16="http://schemas.microsoft.com/office/drawing/2014/main" id="{E7EDBE1B-447B-4FA1-8CDC-8E9FEF704785}"/>
              </a:ext>
            </a:extLst>
          </p:cNvPr>
          <p:cNvSpPr>
            <a:spLocks noGrp="1"/>
          </p:cNvSpPr>
          <p:nvPr>
            <p:ph type="title"/>
          </p:nvPr>
        </p:nvSpPr>
        <p:spPr>
          <a:xfrm>
            <a:off x="612648" y="228600"/>
            <a:ext cx="8346794" cy="990600"/>
          </a:xfrm>
        </p:spPr>
        <p:txBody>
          <a:bodyPr>
            <a:noAutofit/>
          </a:bodyPr>
          <a:lstStyle/>
          <a:p>
            <a:r>
              <a:rPr lang="en-US" sz="3600" dirty="0"/>
              <a:t>Bewildering variety of learning algorithms ?</a:t>
            </a:r>
          </a:p>
        </p:txBody>
      </p:sp>
    </p:spTree>
    <p:extLst>
      <p:ext uri="{BB962C8B-B14F-4D97-AF65-F5344CB8AC3E}">
        <p14:creationId xmlns:p14="http://schemas.microsoft.com/office/powerpoint/2010/main" val="309152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98DD65-3368-411A-AD07-213EF227D16F}"/>
              </a:ext>
            </a:extLst>
          </p:cNvPr>
          <p:cNvSpPr>
            <a:spLocks noGrp="1"/>
          </p:cNvSpPr>
          <p:nvPr>
            <p:ph sz="quarter" idx="1"/>
          </p:nvPr>
        </p:nvSpPr>
        <p:spPr/>
        <p:txBody>
          <a:bodyPr>
            <a:normAutofit/>
          </a:bodyPr>
          <a:lstStyle/>
          <a:p>
            <a:r>
              <a:rPr lang="en-US" dirty="0"/>
              <a:t>Optimization.</a:t>
            </a:r>
          </a:p>
          <a:p>
            <a:pPr lvl="1"/>
            <a:r>
              <a:rPr lang="en-US" dirty="0"/>
              <a:t> Finally, we need a method to search among the classiﬁers in the language for the highest-scoring one. The choice of optimization technique is key to the eﬃciency of the learner, and also helps determine the classiﬁer produced if the evaluation function has more than one optimum. It is common for new learners to start out using oﬀ-the-shelf optimizers, which are later replaced by custom-designed ones.</a:t>
            </a:r>
          </a:p>
        </p:txBody>
      </p:sp>
      <p:sp>
        <p:nvSpPr>
          <p:cNvPr id="8" name="Title 1">
            <a:extLst>
              <a:ext uri="{FF2B5EF4-FFF2-40B4-BE49-F238E27FC236}">
                <a16:creationId xmlns:a16="http://schemas.microsoft.com/office/drawing/2014/main" id="{E7EDBE1B-447B-4FA1-8CDC-8E9FEF704785}"/>
              </a:ext>
            </a:extLst>
          </p:cNvPr>
          <p:cNvSpPr>
            <a:spLocks noGrp="1"/>
          </p:cNvSpPr>
          <p:nvPr>
            <p:ph type="title"/>
          </p:nvPr>
        </p:nvSpPr>
        <p:spPr>
          <a:xfrm>
            <a:off x="612648" y="228600"/>
            <a:ext cx="8346794" cy="990600"/>
          </a:xfrm>
        </p:spPr>
        <p:txBody>
          <a:bodyPr>
            <a:noAutofit/>
          </a:bodyPr>
          <a:lstStyle/>
          <a:p>
            <a:r>
              <a:rPr lang="en-US" sz="3600" dirty="0"/>
              <a:t>Bewildering variety of learning algorithms ?</a:t>
            </a:r>
          </a:p>
        </p:txBody>
      </p:sp>
    </p:spTree>
    <p:extLst>
      <p:ext uri="{BB962C8B-B14F-4D97-AF65-F5344CB8AC3E}">
        <p14:creationId xmlns:p14="http://schemas.microsoft.com/office/powerpoint/2010/main" val="3375942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B6DC-EC15-422B-8350-1D6B229212E1}"/>
              </a:ext>
            </a:extLst>
          </p:cNvPr>
          <p:cNvSpPr>
            <a:spLocks noGrp="1"/>
          </p:cNvSpPr>
          <p:nvPr>
            <p:ph type="title"/>
          </p:nvPr>
        </p:nvSpPr>
        <p:spPr/>
        <p:txBody>
          <a:bodyPr>
            <a:normAutofit/>
          </a:bodyPr>
          <a:lstStyle/>
          <a:p>
            <a:r>
              <a:rPr lang="en-US" sz="3600" dirty="0"/>
              <a:t>IT’S GENERALIZATION THAT COUNTS</a:t>
            </a:r>
            <a:endParaRPr lang="en-US" dirty="0"/>
          </a:p>
        </p:txBody>
      </p:sp>
      <p:sp>
        <p:nvSpPr>
          <p:cNvPr id="3" name="Content Placeholder 2">
            <a:extLst>
              <a:ext uri="{FF2B5EF4-FFF2-40B4-BE49-F238E27FC236}">
                <a16:creationId xmlns:a16="http://schemas.microsoft.com/office/drawing/2014/main" id="{DB4AF6E6-2E8A-4E29-8841-E6A5EE6607F1}"/>
              </a:ext>
            </a:extLst>
          </p:cNvPr>
          <p:cNvSpPr>
            <a:spLocks noGrp="1"/>
          </p:cNvSpPr>
          <p:nvPr>
            <p:ph sz="quarter" idx="1"/>
          </p:nvPr>
        </p:nvSpPr>
        <p:spPr>
          <a:xfrm>
            <a:off x="612648" y="1600200"/>
            <a:ext cx="8153400" cy="1377892"/>
          </a:xfrm>
        </p:spPr>
        <p:txBody>
          <a:bodyPr/>
          <a:lstStyle/>
          <a:p>
            <a:pPr marL="0" indent="0">
              <a:buNone/>
            </a:pPr>
            <a:r>
              <a:rPr lang="en-US" dirty="0"/>
              <a:t>The fundamental goal of machine learning is to generalize beyond the examples in the training se</a:t>
            </a:r>
            <a:r>
              <a:rPr lang="en-US" altLang="zh-CN" dirty="0"/>
              <a:t>t.</a:t>
            </a:r>
            <a:endParaRPr lang="en-US" dirty="0"/>
          </a:p>
        </p:txBody>
      </p:sp>
    </p:spTree>
    <p:extLst>
      <p:ext uri="{BB962C8B-B14F-4D97-AF65-F5344CB8AC3E}">
        <p14:creationId xmlns:p14="http://schemas.microsoft.com/office/powerpoint/2010/main" val="143564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5317-CA2C-4D84-BC92-A719F4D56013}"/>
              </a:ext>
            </a:extLst>
          </p:cNvPr>
          <p:cNvSpPr>
            <a:spLocks noGrp="1"/>
          </p:cNvSpPr>
          <p:nvPr>
            <p:ph type="title"/>
          </p:nvPr>
        </p:nvSpPr>
        <p:spPr/>
        <p:txBody>
          <a:bodyPr>
            <a:noAutofit/>
          </a:bodyPr>
          <a:lstStyle/>
          <a:p>
            <a:r>
              <a:rPr lang="zh-CN" altLang="en-US" sz="2800" b="1" dirty="0"/>
              <a:t>机器学习中的</a:t>
            </a:r>
            <a:r>
              <a:rPr lang="en-US" sz="2800" b="1" dirty="0"/>
              <a:t>Bias(</a:t>
            </a:r>
            <a:r>
              <a:rPr lang="zh-CN" altLang="en-US" sz="2800" b="1" dirty="0"/>
              <a:t>偏差</a:t>
            </a:r>
            <a:r>
              <a:rPr lang="en-US" altLang="zh-CN" sz="2800" b="1" dirty="0"/>
              <a:t>)</a:t>
            </a:r>
            <a:r>
              <a:rPr lang="zh-CN" altLang="en-US" sz="2800" b="1" dirty="0"/>
              <a:t>，</a:t>
            </a:r>
            <a:r>
              <a:rPr lang="en-US" sz="2800" b="1" dirty="0"/>
              <a:t>Error(</a:t>
            </a:r>
            <a:r>
              <a:rPr lang="zh-CN" altLang="en-US" sz="2800" b="1" dirty="0"/>
              <a:t>误差</a:t>
            </a:r>
            <a:r>
              <a:rPr lang="en-US" altLang="zh-CN" sz="2800" b="1" dirty="0"/>
              <a:t>)</a:t>
            </a:r>
            <a:r>
              <a:rPr lang="zh-CN" altLang="en-US" sz="2800" b="1" dirty="0"/>
              <a:t>，和</a:t>
            </a:r>
            <a:r>
              <a:rPr lang="en-US" sz="2800" b="1" dirty="0"/>
              <a:t>Variance(</a:t>
            </a:r>
            <a:r>
              <a:rPr lang="zh-CN" altLang="en-US" sz="2800" b="1" dirty="0"/>
              <a:t>方差</a:t>
            </a:r>
            <a:r>
              <a:rPr lang="en-US" altLang="zh-CN" sz="2800" b="1" dirty="0"/>
              <a:t>)</a:t>
            </a:r>
            <a:r>
              <a:rPr lang="zh-CN" altLang="en-US" sz="2800" b="1" dirty="0"/>
              <a:t>有什么区别和联系？</a:t>
            </a:r>
            <a:endParaRPr lang="en-US" sz="2800" dirty="0"/>
          </a:p>
        </p:txBody>
      </p:sp>
      <p:pic>
        <p:nvPicPr>
          <p:cNvPr id="1026" name="Picture 2" descr="https://pic2.zhimg.com/50/v2-286539c808d9a429e69fd59fe33a16dd_hd.png">
            <a:extLst>
              <a:ext uri="{FF2B5EF4-FFF2-40B4-BE49-F238E27FC236}">
                <a16:creationId xmlns:a16="http://schemas.microsoft.com/office/drawing/2014/main" id="{67558E61-ECF0-4F16-94A9-7D6ABFA6414D}"/>
              </a:ext>
            </a:extLst>
          </p:cNvPr>
          <p:cNvPicPr>
            <a:picLocks noGrp="1" noChangeAspect="1" noChangeArrowheads="1"/>
          </p:cNvPicPr>
          <p:nvPr>
            <p:ph sz="quarter" idx="1"/>
          </p:nvPr>
        </p:nvPicPr>
        <p:blipFill>
          <a:blip r:embed="rId3" cstate="email">
            <a:extLst>
              <a:ext uri="{28A0092B-C50C-407E-A947-70E740481C1C}">
                <a14:useLocalDpi xmlns:a14="http://schemas.microsoft.com/office/drawing/2010/main" val="0"/>
              </a:ext>
            </a:extLst>
          </a:blip>
          <a:srcRect/>
          <a:stretch>
            <a:fillRect/>
          </a:stretch>
        </p:blipFill>
        <p:spPr bwMode="auto">
          <a:xfrm>
            <a:off x="483316" y="1219200"/>
            <a:ext cx="4683051" cy="50828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26C1BA9-8427-40AD-8F16-779743E9D0B2}"/>
              </a:ext>
            </a:extLst>
          </p:cNvPr>
          <p:cNvSpPr txBox="1"/>
          <p:nvPr/>
        </p:nvSpPr>
        <p:spPr>
          <a:xfrm>
            <a:off x="5463822" y="2104222"/>
            <a:ext cx="3382723" cy="2031325"/>
          </a:xfrm>
          <a:prstGeom prst="rect">
            <a:avLst/>
          </a:prstGeom>
          <a:noFill/>
        </p:spPr>
        <p:txBody>
          <a:bodyPr wrap="square" rtlCol="0">
            <a:spAutoFit/>
          </a:bodyPr>
          <a:lstStyle/>
          <a:p>
            <a:r>
              <a:rPr lang="en-US" b="1" dirty="0"/>
              <a:t>Bias</a:t>
            </a:r>
            <a:r>
              <a:rPr lang="en-US" dirty="0"/>
              <a:t> is a learner’s tendency to consistently learn the same wrong thing. </a:t>
            </a:r>
          </a:p>
          <a:p>
            <a:endParaRPr lang="en-US" dirty="0"/>
          </a:p>
          <a:p>
            <a:r>
              <a:rPr lang="en-US" b="1" dirty="0"/>
              <a:t>Variance</a:t>
            </a:r>
            <a:r>
              <a:rPr lang="en-US" dirty="0"/>
              <a:t> is the tendency to learn random things irrespective of</a:t>
            </a:r>
          </a:p>
          <a:p>
            <a:r>
              <a:rPr lang="en-US" dirty="0"/>
              <a:t>the real signal. </a:t>
            </a:r>
          </a:p>
        </p:txBody>
      </p:sp>
      <p:sp>
        <p:nvSpPr>
          <p:cNvPr id="4" name="Rectangle 3">
            <a:extLst>
              <a:ext uri="{FF2B5EF4-FFF2-40B4-BE49-F238E27FC236}">
                <a16:creationId xmlns:a16="http://schemas.microsoft.com/office/drawing/2014/main" id="{9D100E97-B291-4D84-BBB8-65D9A17EEEF3}"/>
              </a:ext>
            </a:extLst>
          </p:cNvPr>
          <p:cNvSpPr/>
          <p:nvPr/>
        </p:nvSpPr>
        <p:spPr>
          <a:xfrm>
            <a:off x="5816918" y="5227370"/>
            <a:ext cx="2298578" cy="369332"/>
          </a:xfrm>
          <a:prstGeom prst="rect">
            <a:avLst/>
          </a:prstGeom>
        </p:spPr>
        <p:txBody>
          <a:bodyPr wrap="none">
            <a:spAutoFit/>
          </a:bodyPr>
          <a:lstStyle/>
          <a:p>
            <a:r>
              <a:rPr lang="en-US" dirty="0"/>
              <a:t>bias-variance tradeoﬀ </a:t>
            </a:r>
          </a:p>
        </p:txBody>
      </p:sp>
    </p:spTree>
    <p:extLst>
      <p:ext uri="{BB962C8B-B14F-4D97-AF65-F5344CB8AC3E}">
        <p14:creationId xmlns:p14="http://schemas.microsoft.com/office/powerpoint/2010/main" val="1019270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AA2D-3300-4BA9-B8DB-3157C9FCC318}"/>
              </a:ext>
            </a:extLst>
          </p:cNvPr>
          <p:cNvSpPr>
            <a:spLocks noGrp="1"/>
          </p:cNvSpPr>
          <p:nvPr>
            <p:ph type="title"/>
          </p:nvPr>
        </p:nvSpPr>
        <p:spPr/>
        <p:txBody>
          <a:bodyPr>
            <a:normAutofit/>
          </a:bodyPr>
          <a:lstStyle/>
          <a:p>
            <a:r>
              <a:rPr lang="en-US" dirty="0"/>
              <a:t>How to combat overﬁtting</a:t>
            </a:r>
            <a:r>
              <a:rPr lang="zh-CN" altLang="en-US" dirty="0"/>
              <a:t>？</a:t>
            </a:r>
            <a:endParaRPr lang="en-US" dirty="0"/>
          </a:p>
        </p:txBody>
      </p:sp>
      <p:sp>
        <p:nvSpPr>
          <p:cNvPr id="3" name="Content Placeholder 2">
            <a:extLst>
              <a:ext uri="{FF2B5EF4-FFF2-40B4-BE49-F238E27FC236}">
                <a16:creationId xmlns:a16="http://schemas.microsoft.com/office/drawing/2014/main" id="{76CC1784-9BFB-40AE-B5A2-65C232B1C02C}"/>
              </a:ext>
            </a:extLst>
          </p:cNvPr>
          <p:cNvSpPr>
            <a:spLocks noGrp="1"/>
          </p:cNvSpPr>
          <p:nvPr>
            <p:ph sz="quarter" idx="1"/>
          </p:nvPr>
        </p:nvSpPr>
        <p:spPr/>
        <p:txBody>
          <a:bodyPr/>
          <a:lstStyle/>
          <a:p>
            <a:r>
              <a:rPr lang="en-US" altLang="zh-CN" dirty="0"/>
              <a:t>Cross-validation</a:t>
            </a:r>
          </a:p>
          <a:p>
            <a:r>
              <a:rPr lang="en-US" altLang="zh-CN" dirty="0"/>
              <a:t>Adding a regularization term to the evaluation function. (This can, for example, penalize classiﬁers with more structure, thereby favoring smaller ones with less room to overﬁt.)</a:t>
            </a:r>
          </a:p>
          <a:p>
            <a:endParaRPr lang="en-US" altLang="zh-CN" dirty="0"/>
          </a:p>
          <a:p>
            <a:endParaRPr lang="en-US" altLang="zh-CN" dirty="0"/>
          </a:p>
          <a:p>
            <a:endParaRPr lang="en-US" dirty="0"/>
          </a:p>
        </p:txBody>
      </p:sp>
    </p:spTree>
    <p:extLst>
      <p:ext uri="{BB962C8B-B14F-4D97-AF65-F5344CB8AC3E}">
        <p14:creationId xmlns:p14="http://schemas.microsoft.com/office/powerpoint/2010/main" val="18795759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2910</TotalTime>
  <Words>1918</Words>
  <Application>Microsoft Office PowerPoint</Application>
  <PresentationFormat>On-screen Show (4:3)</PresentationFormat>
  <Paragraphs>299</Paragraphs>
  <Slides>45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华文仿宋</vt:lpstr>
      <vt:lpstr>宋体</vt:lpstr>
      <vt:lpstr>Calibri</vt:lpstr>
      <vt:lpstr>Tw Cen MT</vt:lpstr>
      <vt:lpstr>Wingdings</vt:lpstr>
      <vt:lpstr>Wingdings 2</vt:lpstr>
      <vt:lpstr>Median</vt:lpstr>
      <vt:lpstr>Introduction to Machine Learning</vt:lpstr>
      <vt:lpstr>Application area</vt:lpstr>
      <vt:lpstr>Learning = Representation + Evaluation + Optimization</vt:lpstr>
      <vt:lpstr>Bewildering variety of learning algorithms ?</vt:lpstr>
      <vt:lpstr>Bewildering variety of learning algorithms ?</vt:lpstr>
      <vt:lpstr>Bewildering variety of learning algorithms ?</vt:lpstr>
      <vt:lpstr>IT’S GENERALIZATION THAT COUNTS</vt:lpstr>
      <vt:lpstr>机器学习中的Bias(偏差)，Error(误差)，和Variance(方差)有什么区别和联系？</vt:lpstr>
      <vt:lpstr>How to combat overﬁtting？</vt:lpstr>
      <vt:lpstr>Feature Engineering</vt:lpstr>
      <vt:lpstr>Ensemble</vt:lpstr>
      <vt:lpstr>Classification</vt:lpstr>
      <vt:lpstr>Why are you here?</vt:lpstr>
      <vt:lpstr>Machine Learning is…</vt:lpstr>
      <vt:lpstr>Machine Learning is…</vt:lpstr>
      <vt:lpstr>Machine Learning is…</vt:lpstr>
      <vt:lpstr>Machine Learning is…</vt:lpstr>
      <vt:lpstr>Machine Learning, aka</vt:lpstr>
      <vt:lpstr>Goals of the course: Learn about…</vt:lpstr>
      <vt:lpstr>Goals of the course</vt:lpstr>
      <vt:lpstr>Administrative</vt:lpstr>
      <vt:lpstr>Course expectations</vt:lpstr>
      <vt:lpstr>Machine learning problems</vt:lpstr>
      <vt:lpstr>Data</vt:lpstr>
      <vt:lpstr>Data</vt:lpstr>
      <vt:lpstr>Data</vt:lpstr>
      <vt:lpstr>Data</vt:lpstr>
      <vt:lpstr>Supervised learning</vt:lpstr>
      <vt:lpstr>Supervised learning</vt:lpstr>
      <vt:lpstr>Supervised learning</vt:lpstr>
      <vt:lpstr>Supervised learning: classification</vt:lpstr>
      <vt:lpstr>Classification Example</vt:lpstr>
      <vt:lpstr>Classification Applications</vt:lpstr>
      <vt:lpstr>Supervised learning: regression</vt:lpstr>
      <vt:lpstr>Regression Example</vt:lpstr>
      <vt:lpstr>Regression Applications</vt:lpstr>
      <vt:lpstr>Supervised learning: ranking</vt:lpstr>
      <vt:lpstr>Ranking example</vt:lpstr>
      <vt:lpstr>Ranking Applications</vt:lpstr>
      <vt:lpstr>Unsupervised learning</vt:lpstr>
      <vt:lpstr>Unsupervised learning applications</vt:lpstr>
      <vt:lpstr>Reinforcement learning</vt:lpstr>
      <vt:lpstr>Reinforcement learning example</vt:lpstr>
      <vt:lpstr>Reinforcement learning example</vt:lpstr>
      <vt:lpstr>Other learning variations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Jinlin CHEN</cp:lastModifiedBy>
  <cp:revision>226</cp:revision>
  <dcterms:created xsi:type="dcterms:W3CDTF">2013-09-08T20:10:23Z</dcterms:created>
  <dcterms:modified xsi:type="dcterms:W3CDTF">2017-10-31T12:04:56Z</dcterms:modified>
</cp:coreProperties>
</file>