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22" autoAdjust="0"/>
  </p:normalViewPr>
  <p:slideViewPr>
    <p:cSldViewPr snapToGrid="0" snapToObjects="1">
      <p:cViewPr varScale="1">
        <p:scale>
          <a:sx n="85" d="100"/>
          <a:sy n="85" d="100"/>
        </p:scale>
        <p:origin x="23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在一个数据集中，如果采用线性回归的算法，数据之间的影响是比较大的，此算法对所有数据一视同仁，并不会很理智的去筛选出有用的数据。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LWLR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了权值概念，为每一个数据定义一个权值系数。如果认为这个数据有用，那这个数据对应的权值相应就比较大；相反如果认为这个数据偏差太大，其对应的权值系数就会很小。这样一来，让有用的数据影响性增大，偏差太大的数据影响性减小，最后会使整个系统更加准确的预计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6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反映的是整个模型的准确度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反映的是模型在样本上的输出与真实值之间的误差，即模型本身的精准度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反映的是模型每一次输出结果与模型输出期望之间的误差，即模型的稳定性。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举一个例子，一次打靶实验，目标是为了打到</a:t>
            </a:r>
            <a:r>
              <a:rPr lang="en-US" altLang="zh-CN" dirty="0"/>
              <a:t>10</a:t>
            </a:r>
            <a:r>
              <a:rPr lang="zh-CN" altLang="en-US" dirty="0"/>
              <a:t>环，但是实际上只打到了</a:t>
            </a:r>
            <a:r>
              <a:rPr lang="en-US" altLang="zh-CN" dirty="0"/>
              <a:t>7</a:t>
            </a:r>
            <a:r>
              <a:rPr lang="zh-CN" altLang="en-US" dirty="0"/>
              <a:t>环，那么这里面的</a:t>
            </a:r>
            <a:r>
              <a:rPr lang="en-US" dirty="0"/>
              <a:t>Error</a:t>
            </a:r>
            <a:r>
              <a:rPr lang="zh-CN" altLang="en-US" dirty="0"/>
              <a:t>就是</a:t>
            </a:r>
            <a:r>
              <a:rPr lang="en-US" altLang="zh-CN" dirty="0"/>
              <a:t>3</a:t>
            </a:r>
            <a:r>
              <a:rPr lang="zh-CN" altLang="en-US" dirty="0"/>
              <a:t>。具体分析打到</a:t>
            </a:r>
            <a:r>
              <a:rPr lang="en-US" altLang="zh-CN" dirty="0"/>
              <a:t>7</a:t>
            </a:r>
            <a:r>
              <a:rPr lang="zh-CN" altLang="en-US" dirty="0"/>
              <a:t>环的原因，可能有两方面：一是瞄准出了问题，比如实际上射击瞄准的是</a:t>
            </a:r>
            <a:r>
              <a:rPr lang="en-US" altLang="zh-CN" dirty="0"/>
              <a:t>9</a:t>
            </a:r>
            <a:r>
              <a:rPr lang="zh-CN" altLang="en-US" dirty="0"/>
              <a:t>环而不是</a:t>
            </a:r>
            <a:r>
              <a:rPr lang="en-US" altLang="zh-CN" dirty="0"/>
              <a:t>10</a:t>
            </a:r>
            <a:r>
              <a:rPr lang="zh-CN" altLang="en-US" dirty="0"/>
              <a:t>环；二是枪本身的稳定性有问题，虽然瞄准的是</a:t>
            </a:r>
            <a:r>
              <a:rPr lang="en-US" altLang="zh-CN" dirty="0"/>
              <a:t>9</a:t>
            </a:r>
            <a:r>
              <a:rPr lang="zh-CN" altLang="en-US" dirty="0"/>
              <a:t>环，但是只打到了</a:t>
            </a:r>
            <a:r>
              <a:rPr lang="en-US" altLang="zh-CN" dirty="0"/>
              <a:t>7</a:t>
            </a:r>
            <a:r>
              <a:rPr lang="zh-CN" altLang="en-US" dirty="0"/>
              <a:t>环。那么在上面一次射击实验中，</a:t>
            </a:r>
            <a:r>
              <a:rPr lang="en-US" dirty="0"/>
              <a:t>Bias</a:t>
            </a:r>
            <a:r>
              <a:rPr lang="zh-CN" altLang="en-US" dirty="0"/>
              <a:t>就是</a:t>
            </a:r>
            <a:r>
              <a:rPr lang="en-US" altLang="zh-CN" dirty="0"/>
              <a:t>1,</a:t>
            </a:r>
            <a:r>
              <a:rPr lang="zh-CN" altLang="en-US" dirty="0"/>
              <a:t>反应的是模型期望与真实目标的差距，而在这次试验中，由于</a:t>
            </a:r>
            <a:r>
              <a:rPr lang="en-US" dirty="0"/>
              <a:t>Variance</a:t>
            </a:r>
            <a:r>
              <a:rPr lang="zh-CN" altLang="en-US" dirty="0"/>
              <a:t>所带来的误差就是</a:t>
            </a:r>
            <a:r>
              <a:rPr lang="en-US" altLang="zh-CN" dirty="0"/>
              <a:t>2</a:t>
            </a:r>
            <a:r>
              <a:rPr lang="zh-CN" altLang="en-US" dirty="0"/>
              <a:t>，即虽然瞄准的是</a:t>
            </a:r>
            <a:r>
              <a:rPr lang="en-US" altLang="zh-CN" dirty="0"/>
              <a:t>9</a:t>
            </a:r>
            <a:r>
              <a:rPr lang="zh-CN" altLang="en-US" dirty="0"/>
              <a:t>环，但由于本身模型缺乏稳定性，造成了实际结果与模型期望之间的差距。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10/31/2017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817DD-DCBF-4674-98F2-DCDD9845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82" y="984313"/>
            <a:ext cx="6627284" cy="32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979" y="1679222"/>
            <a:ext cx="8398932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Linear Regression  </a:t>
            </a:r>
            <a:r>
              <a:rPr lang="en-US" sz="2000" dirty="0"/>
              <a:t>(</a:t>
            </a:r>
            <a:r>
              <a:rPr lang="zh-CN" altLang="en-US" sz="2000" dirty="0"/>
              <a:t>线性回归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Locally weighted linear regression</a:t>
            </a:r>
            <a:r>
              <a:rPr lang="en-US" sz="2000" dirty="0"/>
              <a:t>(LWLR:</a:t>
            </a:r>
            <a:r>
              <a:rPr lang="zh-CN" altLang="en-US" sz="2000" dirty="0"/>
              <a:t> 局部加权回归</a:t>
            </a:r>
            <a:r>
              <a:rPr lang="en-US" sz="2000" dirty="0"/>
              <a:t>)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Ridge regression and </a:t>
            </a:r>
            <a:r>
              <a:rPr lang="en-US" sz="3200" dirty="0" err="1"/>
              <a:t>stagewise</a:t>
            </a:r>
            <a:r>
              <a:rPr lang="en-US" sz="3200" dirty="0"/>
              <a:t> linear regression</a:t>
            </a:r>
            <a:r>
              <a:rPr lang="en-US" sz="2400" dirty="0"/>
              <a:t>(</a:t>
            </a:r>
            <a:r>
              <a:rPr lang="zh-CN" altLang="en-US" sz="2400" dirty="0"/>
              <a:t>岭回归</a:t>
            </a:r>
            <a:r>
              <a:rPr lang="en-US" altLang="zh-CN" sz="2400" dirty="0"/>
              <a:t>, </a:t>
            </a:r>
            <a:r>
              <a:rPr lang="zh-CN" altLang="en-US" sz="2400" dirty="0"/>
              <a:t>分段回归</a:t>
            </a:r>
            <a:r>
              <a:rPr lang="en-US" sz="2400" dirty="0"/>
              <a:t>)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F1DD-00A4-4093-94BF-BF4B4AC1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AF8D-FED1-49B7-9343-28B7FCDBA2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Squared error: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98B3-9AF7-4114-B1E0-0191CAD3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81" y="1600200"/>
            <a:ext cx="1581150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6D221-9135-4629-93E6-C4A53CB4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8" y="2295842"/>
            <a:ext cx="7534275" cy="12477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00AE3C-B6A2-460A-91F4-8C0EF55D0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17186"/>
              </p:ext>
            </p:extLst>
          </p:nvPr>
        </p:nvGraphicFramePr>
        <p:xfrm>
          <a:off x="612648" y="4043680"/>
          <a:ext cx="815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80988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standRegres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xArr,yArr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xMat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mat(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xArr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yMat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mat(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yArr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).T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xTx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xMat.T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xMat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if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linalg.det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xTx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 == 0.0: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   print "This matrix is singular, cannot do inverse"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   return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xTx.I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*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xMat.T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yMat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return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1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2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87DC-89CE-486C-8041-285BBA75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Locally weighted linear regression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1D256-433C-4F84-BA54-F9E3300862B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297537" y="1602759"/>
            <a:ext cx="20859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AF6DD-E3C7-4860-9F0F-B808D3FA8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37" y="1521115"/>
            <a:ext cx="3181350" cy="466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7A37-D28C-40E2-8180-E736D3DF990D}"/>
              </a:ext>
            </a:extLst>
          </p:cNvPr>
          <p:cNvSpPr/>
          <p:nvPr/>
        </p:nvSpPr>
        <p:spPr>
          <a:xfrm>
            <a:off x="796205" y="1967616"/>
            <a:ext cx="635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W is a matrix that’s used to weight the data points.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9E34C-52A8-47EE-8767-E6D3D8672BDA}"/>
              </a:ext>
            </a:extLst>
          </p:cNvPr>
          <p:cNvSpPr txBox="1"/>
          <p:nvPr/>
        </p:nvSpPr>
        <p:spPr>
          <a:xfrm>
            <a:off x="717182" y="2289755"/>
            <a:ext cx="7786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LWLR uses a kernel something like the kernels demonstrated in support vector</a:t>
            </a:r>
          </a:p>
          <a:p>
            <a:r>
              <a:rPr lang="en-US" dirty="0"/>
              <a:t>machines to </a:t>
            </a:r>
            <a:r>
              <a:rPr lang="en-US" b="1" dirty="0"/>
              <a:t>weight nearby points </a:t>
            </a:r>
            <a:r>
              <a:rPr lang="en-US" dirty="0"/>
              <a:t>more heavily than other points. You can use any kernel  you  like.  The  most  common  kernel  to  use  is  a  </a:t>
            </a:r>
            <a:r>
              <a:rPr lang="en-US" b="1" dirty="0"/>
              <a:t>Gaussian</a:t>
            </a:r>
            <a:r>
              <a:rPr lang="en-US" dirty="0"/>
              <a:t>.  The  kernel  assigns  a weight given by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C2C296-A279-4A35-B974-F15A110D3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873" y="3146327"/>
            <a:ext cx="2266950" cy="81915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1365A59-8C3B-40CE-877F-062F86D1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39071"/>
              </p:ext>
            </p:extLst>
          </p:nvPr>
        </p:nvGraphicFramePr>
        <p:xfrm>
          <a:off x="827137" y="3898269"/>
          <a:ext cx="7676330" cy="276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6330">
                  <a:extLst>
                    <a:ext uri="{9D8B030D-6E8A-4147-A177-3AD203B41FA5}">
                      <a16:colId xmlns:a16="http://schemas.microsoft.com/office/drawing/2014/main" val="4181531803"/>
                    </a:ext>
                  </a:extLst>
                </a:gridCol>
              </a:tblGrid>
              <a:tr h="276378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def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lwlr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testPoint,xArr,yArr,k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=1.0):                           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dif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= mat(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xArr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yMat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= mat(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yArr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).T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m = shape(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)[0]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weights = mat(eye((m)))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for j in range(m):                            # next 2 lines create weights matrix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diffMat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testPoint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[j,:]    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weights[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j,j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exp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diffMat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diffMat.T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/(-2.0*k**2))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xTx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xMat.T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* (weights 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if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linalg.det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xTx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 == 0.0: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print "This matrix is singular, cannot do inverse"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  return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ws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xTx.I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*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xMat.T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* (weights 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yMat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return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testPoint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0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4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48DE-702D-4983-99AB-B2D65504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709-9FD2-4BAD-A42E-BB17C2655E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5317-CA2C-4D84-BC92-A719F4D5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/>
              <a:t>机器学习中的</a:t>
            </a:r>
            <a:r>
              <a:rPr lang="en-US" sz="2800" b="1" dirty="0"/>
              <a:t>Bias(</a:t>
            </a:r>
            <a:r>
              <a:rPr lang="zh-CN" altLang="en-US" sz="2800" b="1" dirty="0"/>
              <a:t>偏差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</a:t>
            </a:r>
            <a:r>
              <a:rPr lang="en-US" sz="2800" b="1" dirty="0"/>
              <a:t>Error(</a:t>
            </a:r>
            <a:r>
              <a:rPr lang="zh-CN" altLang="en-US" sz="2800" b="1" dirty="0"/>
              <a:t>误差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，和</a:t>
            </a:r>
            <a:r>
              <a:rPr lang="en-US" sz="2800" b="1" dirty="0"/>
              <a:t>Variance(</a:t>
            </a:r>
            <a:r>
              <a:rPr lang="zh-CN" altLang="en-US" sz="2800" b="1" dirty="0"/>
              <a:t>方差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有什么区别和联系？</a:t>
            </a:r>
            <a:endParaRPr lang="en-US" sz="2800" dirty="0"/>
          </a:p>
        </p:txBody>
      </p:sp>
      <p:pic>
        <p:nvPicPr>
          <p:cNvPr id="1026" name="Picture 2" descr="https://pic2.zhimg.com/50/v2-286539c808d9a429e69fd59fe33a16dd_hd.png">
            <a:extLst>
              <a:ext uri="{FF2B5EF4-FFF2-40B4-BE49-F238E27FC236}">
                <a16:creationId xmlns:a16="http://schemas.microsoft.com/office/drawing/2014/main" id="{67558E61-ECF0-4F16-94A9-7D6ABFA6414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1" y="1600200"/>
            <a:ext cx="4683051" cy="50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7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2945</TotalTime>
  <Words>877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华文仿宋</vt:lpstr>
      <vt:lpstr>宋体</vt:lpstr>
      <vt:lpstr>Arial</vt:lpstr>
      <vt:lpstr>Calibri</vt:lpstr>
      <vt:lpstr>Tw Cen MT</vt:lpstr>
      <vt:lpstr>Wingdings</vt:lpstr>
      <vt:lpstr>Wingdings 2</vt:lpstr>
      <vt:lpstr>Median</vt:lpstr>
      <vt:lpstr>Introduction to Machine Learning</vt:lpstr>
      <vt:lpstr>Regression</vt:lpstr>
      <vt:lpstr>1. Linear Regression</vt:lpstr>
      <vt:lpstr>2. Locally weighted linear regression</vt:lpstr>
      <vt:lpstr>PowerPoint Presentation</vt:lpstr>
      <vt:lpstr>机器学习中的Bias(偏差)，Error(误差)，和Variance(方差)有什么区别和联系？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Jinlin CHEN</cp:lastModifiedBy>
  <cp:revision>219</cp:revision>
  <dcterms:created xsi:type="dcterms:W3CDTF">2013-09-08T20:10:23Z</dcterms:created>
  <dcterms:modified xsi:type="dcterms:W3CDTF">2017-10-31T08:22:10Z</dcterms:modified>
</cp:coreProperties>
</file>