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59" r:id="rId4"/>
    <p:sldId id="262" r:id="rId5"/>
    <p:sldId id="260" r:id="rId6"/>
    <p:sldId id="263" r:id="rId7"/>
    <p:sldId id="266" r:id="rId8"/>
    <p:sldId id="261" r:id="rId9"/>
    <p:sldId id="265" r:id="rId10"/>
    <p:sldId id="268" r:id="rId11"/>
    <p:sldId id="267"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05" autoAdjust="0"/>
  </p:normalViewPr>
  <p:slideViewPr>
    <p:cSldViewPr snapToGrid="0" snapToObjects="1">
      <p:cViewPr varScale="1">
        <p:scale>
          <a:sx n="100" d="100"/>
          <a:sy n="100" d="100"/>
        </p:scale>
        <p:origin x="191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10/31/2017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LWLR we give a weight to data points near our data point of interest</a:t>
            </a:r>
          </a:p>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在一个数据集中，如果采用线性回归的算法，数据之间的影响是比较大的，此算法对所有数据一视同仁，并不会很理智的去筛选出有用的数据。</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 LWLR</a:t>
            </a:r>
            <a:r>
              <a:rPr lang="zh-CN" altLang="en-US" sz="1200" b="0" i="0" kern="1200" dirty="0">
                <a:solidFill>
                  <a:schemeClr val="tx1"/>
                </a:solidFill>
                <a:effectLst/>
                <a:latin typeface="+mn-lt"/>
                <a:ea typeface="+mn-ea"/>
                <a:cs typeface="+mn-cs"/>
              </a:rPr>
              <a:t>加入了权值概念，为每一个数据定义一个权值系数。如果认为这个数据有用，那这个数据对应的权值相应就比较大；相反如果认为这个数据偏差太大，其对应的权值系数就会很小。这样一来，让有用的数据影响性增大，偏差太大的数据影响性减小，最后会使整个系统更加准确的预计出</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值。</a:t>
            </a:r>
          </a:p>
          <a:p>
            <a:endParaRPr lang="en-US" dirty="0"/>
          </a:p>
        </p:txBody>
      </p:sp>
      <p:sp>
        <p:nvSpPr>
          <p:cNvPr id="4" name="Slide Number Placeholder 3"/>
          <p:cNvSpPr>
            <a:spLocks noGrp="1"/>
          </p:cNvSpPr>
          <p:nvPr>
            <p:ph type="sldNum" sz="quarter" idx="10"/>
          </p:nvPr>
        </p:nvSpPr>
        <p:spPr/>
        <p:txBody>
          <a:bodyPr/>
          <a:lstStyle/>
          <a:p>
            <a:fld id="{A813207C-337C-5744-B32B-244402CD9E30}" type="slidenum">
              <a:rPr lang="en-US" smtClean="0"/>
              <a:t>5</a:t>
            </a:fld>
            <a:endParaRPr lang="en-US"/>
          </a:p>
        </p:txBody>
      </p:sp>
    </p:spTree>
    <p:extLst>
      <p:ext uri="{BB962C8B-B14F-4D97-AF65-F5344CB8AC3E}">
        <p14:creationId xmlns:p14="http://schemas.microsoft.com/office/powerpoint/2010/main" val="2925360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\sum_{</a:t>
            </a:r>
            <a:r>
              <a:rPr lang="en-US" dirty="0" err="1"/>
              <a:t>i</a:t>
            </a:r>
            <a:r>
              <a:rPr lang="en-US" dirty="0"/>
              <a:t>=1}^{m}(y_{</a:t>
            </a:r>
            <a:r>
              <a:rPr lang="en-US" dirty="0" err="1"/>
              <a:t>i</a:t>
            </a:r>
            <a:r>
              <a:rPr lang="en-US" dirty="0"/>
              <a:t>} - x^{T}w_{j})^{2} + \lambda \sum_{j=0}^{p}\left | w_{j} \right |</a:t>
            </a:r>
          </a:p>
        </p:txBody>
      </p:sp>
      <p:sp>
        <p:nvSpPr>
          <p:cNvPr id="4" name="Slide Number Placeholder 3"/>
          <p:cNvSpPr>
            <a:spLocks noGrp="1"/>
          </p:cNvSpPr>
          <p:nvPr>
            <p:ph type="sldNum" sz="quarter" idx="10"/>
          </p:nvPr>
        </p:nvSpPr>
        <p:spPr/>
        <p:txBody>
          <a:bodyPr/>
          <a:lstStyle/>
          <a:p>
            <a:fld id="{A813207C-337C-5744-B32B-244402CD9E30}" type="slidenum">
              <a:rPr lang="en-US" smtClean="0"/>
              <a:t>7</a:t>
            </a:fld>
            <a:endParaRPr lang="en-US"/>
          </a:p>
        </p:txBody>
      </p:sp>
    </p:spTree>
    <p:extLst>
      <p:ext uri="{BB962C8B-B14F-4D97-AF65-F5344CB8AC3E}">
        <p14:creationId xmlns:p14="http://schemas.microsoft.com/office/powerpoint/2010/main" val="78864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\sum_{</a:t>
            </a:r>
            <a:r>
              <a:rPr lang="en-US" dirty="0" err="1"/>
              <a:t>i</a:t>
            </a:r>
            <a:r>
              <a:rPr lang="en-US" dirty="0"/>
              <a:t>=1}^{m}(y_{</a:t>
            </a:r>
            <a:r>
              <a:rPr lang="en-US" dirty="0" err="1"/>
              <a:t>i</a:t>
            </a:r>
            <a:r>
              <a:rPr lang="en-US" dirty="0"/>
              <a:t>} - x^{T}w_{j})^{2} + \lambda \sum_{j=0}^{p}{w_{j}}^{2}</a:t>
            </a:r>
          </a:p>
          <a:p>
            <a:endParaRPr lang="en-US" dirty="0"/>
          </a:p>
          <a:p>
            <a:endParaRPr lang="en-US" dirty="0"/>
          </a:p>
        </p:txBody>
      </p:sp>
      <p:sp>
        <p:nvSpPr>
          <p:cNvPr id="4" name="Slide Number Placeholder 3"/>
          <p:cNvSpPr>
            <a:spLocks noGrp="1"/>
          </p:cNvSpPr>
          <p:nvPr>
            <p:ph type="sldNum" sz="quarter" idx="10"/>
          </p:nvPr>
        </p:nvSpPr>
        <p:spPr/>
        <p:txBody>
          <a:bodyPr/>
          <a:lstStyle/>
          <a:p>
            <a:fld id="{A813207C-337C-5744-B32B-244402CD9E30}" type="slidenum">
              <a:rPr lang="en-US" smtClean="0"/>
              <a:t>8</a:t>
            </a:fld>
            <a:endParaRPr lang="en-US"/>
          </a:p>
        </p:txBody>
      </p:sp>
    </p:spTree>
    <p:extLst>
      <p:ext uri="{BB962C8B-B14F-4D97-AF65-F5344CB8AC3E}">
        <p14:creationId xmlns:p14="http://schemas.microsoft.com/office/powerpoint/2010/main" val="3482026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10/31/2017</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10/31/2017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10/31/2017</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10/31/2017</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10/31/2017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10/31/2017</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10/31/2017</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10/31/2017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10/31/2017</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10/31/2017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10/31/2017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10/31/2017</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Machine Learning</a:t>
            </a:r>
          </a:p>
        </p:txBody>
      </p:sp>
      <p:sp>
        <p:nvSpPr>
          <p:cNvPr id="3" name="Subtitle 2"/>
          <p:cNvSpPr>
            <a:spLocks noGrp="1"/>
          </p:cNvSpPr>
          <p:nvPr>
            <p:ph type="subTitle" idx="1"/>
          </p:nvPr>
        </p:nvSpPr>
        <p:spPr/>
        <p:txBody>
          <a:bodyPr>
            <a:normAutofit/>
          </a:bodyPr>
          <a:lstStyle/>
          <a:p>
            <a:r>
              <a:rPr lang="en-US" dirty="0"/>
              <a:t>Regression </a:t>
            </a:r>
          </a:p>
        </p:txBody>
      </p:sp>
      <p:pic>
        <p:nvPicPr>
          <p:cNvPr id="4" name="Picture 3">
            <a:extLst>
              <a:ext uri="{FF2B5EF4-FFF2-40B4-BE49-F238E27FC236}">
                <a16:creationId xmlns:a16="http://schemas.microsoft.com/office/drawing/2014/main" id="{BA8817DD-DCBF-4674-98F2-DCDD98453EA3}"/>
              </a:ext>
            </a:extLst>
          </p:cNvPr>
          <p:cNvPicPr>
            <a:picLocks noChangeAspect="1"/>
          </p:cNvPicPr>
          <p:nvPr/>
        </p:nvPicPr>
        <p:blipFill>
          <a:blip r:embed="rId2"/>
          <a:stretch>
            <a:fillRect/>
          </a:stretch>
        </p:blipFill>
        <p:spPr>
          <a:xfrm>
            <a:off x="1229782" y="984313"/>
            <a:ext cx="6627284" cy="3294175"/>
          </a:xfrm>
          <a:prstGeom prst="rect">
            <a:avLst/>
          </a:prstGeom>
        </p:spPr>
      </p:pic>
    </p:spTree>
    <p:extLst>
      <p:ext uri="{BB962C8B-B14F-4D97-AF65-F5344CB8AC3E}">
        <p14:creationId xmlns:p14="http://schemas.microsoft.com/office/powerpoint/2010/main" val="365120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C673-3DF8-4528-938C-2CB882CE8CFE}"/>
              </a:ext>
            </a:extLst>
          </p:cNvPr>
          <p:cNvSpPr>
            <a:spLocks noGrp="1"/>
          </p:cNvSpPr>
          <p:nvPr>
            <p:ph type="title"/>
          </p:nvPr>
        </p:nvSpPr>
        <p:spPr/>
        <p:txBody>
          <a:bodyPr/>
          <a:lstStyle/>
          <a:p>
            <a:r>
              <a:rPr lang="en-US" dirty="0"/>
              <a:t>Shrinkage methods</a:t>
            </a:r>
          </a:p>
        </p:txBody>
      </p:sp>
      <p:sp>
        <p:nvSpPr>
          <p:cNvPr id="3" name="Content Placeholder 2">
            <a:extLst>
              <a:ext uri="{FF2B5EF4-FFF2-40B4-BE49-F238E27FC236}">
                <a16:creationId xmlns:a16="http://schemas.microsoft.com/office/drawing/2014/main" id="{1C026B05-05D3-447C-AE65-EBC2C67EA774}"/>
              </a:ext>
            </a:extLst>
          </p:cNvPr>
          <p:cNvSpPr>
            <a:spLocks noGrp="1"/>
          </p:cNvSpPr>
          <p:nvPr>
            <p:ph sz="quarter" idx="1"/>
          </p:nvPr>
        </p:nvSpPr>
        <p:spPr>
          <a:xfrm>
            <a:off x="419100" y="1600200"/>
            <a:ext cx="8346948" cy="4495800"/>
          </a:xfrm>
        </p:spPr>
        <p:txBody>
          <a:bodyPr>
            <a:normAutofit fontScale="77500" lnSpcReduction="20000"/>
          </a:bodyPr>
          <a:lstStyle/>
          <a:p>
            <a:r>
              <a:rPr lang="en-US" dirty="0"/>
              <a:t>Ridge regression is an example of a shrinkage method. Shrinkage methods impose a  constraint  on  the  size  of  the  regression  coefficients.  Another  shrinkage  method that’s  powerful  is  the  lasso.  The  lasso  is  difficult  to  compute,  but  </a:t>
            </a:r>
            <a:r>
              <a:rPr lang="en-US" dirty="0" err="1"/>
              <a:t>stagewise</a:t>
            </a:r>
            <a:r>
              <a:rPr lang="en-US" dirty="0"/>
              <a:t>  linear regression is easy to compute and gives results close to those of the lasso. </a:t>
            </a:r>
          </a:p>
          <a:p>
            <a:r>
              <a:rPr lang="en-US" dirty="0"/>
              <a:t> Shrinkage methods can also be viewed as adding bias to a model and reducing the variance.  The  bias/variance  tradeoff  is  a  powerful  concept  in  understanding  how altering a model impacts the success of a model.  </a:t>
            </a:r>
          </a:p>
          <a:p>
            <a:r>
              <a:rPr lang="en-US" dirty="0"/>
              <a:t>The methods explored in this chapter are powerful. Sometimes our data will have complex interactions, perhaps nonlinear interactions that will be difficult to model with linear models. The next chapter explores a few techniques that use trees to </a:t>
            </a:r>
            <a:r>
              <a:rPr lang="en-US" dirty="0" err="1"/>
              <a:t>cre</a:t>
            </a:r>
            <a:r>
              <a:rPr lang="en-US" dirty="0"/>
              <a:t>-ate forecasts for our data. </a:t>
            </a:r>
          </a:p>
        </p:txBody>
      </p:sp>
    </p:spTree>
    <p:extLst>
      <p:ext uri="{BB962C8B-B14F-4D97-AF65-F5344CB8AC3E}">
        <p14:creationId xmlns:p14="http://schemas.microsoft.com/office/powerpoint/2010/main" val="113988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9B2AE-7D61-4C37-9BF8-16FE013A5DE2}"/>
              </a:ext>
            </a:extLst>
          </p:cNvPr>
          <p:cNvSpPr>
            <a:spLocks noGrp="1"/>
          </p:cNvSpPr>
          <p:nvPr>
            <p:ph type="title"/>
          </p:nvPr>
        </p:nvSpPr>
        <p:spPr/>
        <p:txBody>
          <a:bodyPr/>
          <a:lstStyle/>
          <a:p>
            <a:r>
              <a:rPr lang="en-US" altLang="zh-CN" dirty="0"/>
              <a:t>Bias &amp; Variance trade-off</a:t>
            </a:r>
            <a:endParaRPr lang="en-US" dirty="0"/>
          </a:p>
        </p:txBody>
      </p:sp>
      <p:pic>
        <p:nvPicPr>
          <p:cNvPr id="4" name="Content Placeholder 3">
            <a:extLst>
              <a:ext uri="{FF2B5EF4-FFF2-40B4-BE49-F238E27FC236}">
                <a16:creationId xmlns:a16="http://schemas.microsoft.com/office/drawing/2014/main" id="{D045C6CF-C74D-4941-8E10-A8E58F5E2215}"/>
              </a:ext>
            </a:extLst>
          </p:cNvPr>
          <p:cNvPicPr>
            <a:picLocks noGrp="1" noChangeAspect="1"/>
          </p:cNvPicPr>
          <p:nvPr>
            <p:ph sz="quarter" idx="1"/>
          </p:nvPr>
        </p:nvPicPr>
        <p:blipFill>
          <a:blip r:embed="rId2"/>
          <a:stretch>
            <a:fillRect/>
          </a:stretch>
        </p:blipFill>
        <p:spPr>
          <a:xfrm>
            <a:off x="1742396" y="1600200"/>
            <a:ext cx="5265508" cy="4495800"/>
          </a:xfrm>
          <a:prstGeom prst="rect">
            <a:avLst/>
          </a:prstGeom>
        </p:spPr>
      </p:pic>
    </p:spTree>
    <p:extLst>
      <p:ext uri="{BB962C8B-B14F-4D97-AF65-F5344CB8AC3E}">
        <p14:creationId xmlns:p14="http://schemas.microsoft.com/office/powerpoint/2010/main" val="293404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A11E-4A1E-4181-A76C-D18A33516617}"/>
              </a:ext>
            </a:extLst>
          </p:cNvPr>
          <p:cNvSpPr>
            <a:spLocks noGrp="1"/>
          </p:cNvSpPr>
          <p:nvPr>
            <p:ph type="title"/>
          </p:nvPr>
        </p:nvSpPr>
        <p:spPr/>
        <p:txBody>
          <a:bodyPr>
            <a:normAutofit/>
          </a:bodyPr>
          <a:lstStyle/>
          <a:p>
            <a:r>
              <a:rPr lang="en-US" sz="4000" dirty="0"/>
              <a:t>6. </a:t>
            </a:r>
            <a:r>
              <a:rPr lang="en-US" dirty="0"/>
              <a:t>Tree-based regression</a:t>
            </a:r>
            <a:endParaRPr lang="en-US" sz="4000" dirty="0"/>
          </a:p>
        </p:txBody>
      </p:sp>
      <p:pic>
        <p:nvPicPr>
          <p:cNvPr id="4" name="Picture 3">
            <a:extLst>
              <a:ext uri="{FF2B5EF4-FFF2-40B4-BE49-F238E27FC236}">
                <a16:creationId xmlns:a16="http://schemas.microsoft.com/office/drawing/2014/main" id="{7FCC5240-2F98-464B-A26F-4AEAD1DB19F7}"/>
              </a:ext>
            </a:extLst>
          </p:cNvPr>
          <p:cNvPicPr>
            <a:picLocks noChangeAspect="1"/>
          </p:cNvPicPr>
          <p:nvPr/>
        </p:nvPicPr>
        <p:blipFill>
          <a:blip r:embed="rId2"/>
          <a:stretch>
            <a:fillRect/>
          </a:stretch>
        </p:blipFill>
        <p:spPr>
          <a:xfrm>
            <a:off x="266700" y="1566862"/>
            <a:ext cx="6477000" cy="2371725"/>
          </a:xfrm>
          <a:prstGeom prst="rect">
            <a:avLst/>
          </a:prstGeom>
        </p:spPr>
      </p:pic>
    </p:spTree>
    <p:extLst>
      <p:ext uri="{BB962C8B-B14F-4D97-AF65-F5344CB8AC3E}">
        <p14:creationId xmlns:p14="http://schemas.microsoft.com/office/powerpoint/2010/main" val="55713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normAutofit/>
          </a:bodyPr>
          <a:lstStyle/>
          <a:p>
            <a:r>
              <a:rPr lang="en-US" sz="4000" dirty="0"/>
              <a:t>Regression</a:t>
            </a:r>
          </a:p>
        </p:txBody>
      </p:sp>
      <p:sp>
        <p:nvSpPr>
          <p:cNvPr id="3" name="Content Placeholder 2"/>
          <p:cNvSpPr>
            <a:spLocks noGrp="1"/>
          </p:cNvSpPr>
          <p:nvPr>
            <p:ph sz="quarter" idx="1"/>
          </p:nvPr>
        </p:nvSpPr>
        <p:spPr>
          <a:xfrm>
            <a:off x="428979" y="1679222"/>
            <a:ext cx="8398932" cy="4724400"/>
          </a:xfrm>
        </p:spPr>
        <p:txBody>
          <a:bodyPr>
            <a:normAutofit/>
          </a:bodyPr>
          <a:lstStyle/>
          <a:p>
            <a:pPr>
              <a:buFont typeface="Wingdings" panose="05000000000000000000" pitchFamily="2" charset="2"/>
              <a:buChar char="Ø"/>
            </a:pPr>
            <a:r>
              <a:rPr lang="en-US" sz="3200" dirty="0"/>
              <a:t>Linear Regression  </a:t>
            </a:r>
            <a:r>
              <a:rPr lang="en-US" sz="2000" dirty="0"/>
              <a:t>(</a:t>
            </a:r>
            <a:r>
              <a:rPr lang="zh-CN" altLang="en-US" sz="2000" dirty="0"/>
              <a:t>线性回归</a:t>
            </a:r>
            <a:r>
              <a:rPr lang="en-US" sz="2000" dirty="0"/>
              <a:t>)</a:t>
            </a:r>
          </a:p>
          <a:p>
            <a:pPr>
              <a:buFont typeface="Wingdings" panose="05000000000000000000" pitchFamily="2" charset="2"/>
              <a:buChar char="Ø"/>
            </a:pPr>
            <a:r>
              <a:rPr lang="en-US" sz="3200" dirty="0"/>
              <a:t>Locally weighted linear regression</a:t>
            </a:r>
            <a:r>
              <a:rPr lang="en-US" sz="2000" dirty="0"/>
              <a:t>(LWLR:</a:t>
            </a:r>
            <a:r>
              <a:rPr lang="zh-CN" altLang="en-US" sz="2000" dirty="0"/>
              <a:t> 局部加权回归</a:t>
            </a:r>
            <a:r>
              <a:rPr lang="en-US" sz="2000" dirty="0"/>
              <a:t>)</a:t>
            </a:r>
            <a:endParaRPr lang="en-US" sz="3200" dirty="0"/>
          </a:p>
          <a:p>
            <a:pPr>
              <a:buFont typeface="Wingdings" panose="05000000000000000000" pitchFamily="2" charset="2"/>
              <a:buChar char="Ø"/>
            </a:pPr>
            <a:r>
              <a:rPr lang="en-US" sz="3200" dirty="0"/>
              <a:t>Ridge regression and </a:t>
            </a:r>
            <a:r>
              <a:rPr lang="en-US" sz="3200" dirty="0" err="1"/>
              <a:t>stagewise</a:t>
            </a:r>
            <a:r>
              <a:rPr lang="en-US" sz="3200" dirty="0"/>
              <a:t> linear regression</a:t>
            </a:r>
            <a:r>
              <a:rPr lang="en-US" sz="2400" dirty="0"/>
              <a:t>(</a:t>
            </a:r>
            <a:r>
              <a:rPr lang="zh-CN" altLang="en-US" sz="2400" dirty="0"/>
              <a:t>岭回归</a:t>
            </a:r>
            <a:r>
              <a:rPr lang="en-US" altLang="zh-CN" sz="2400" dirty="0"/>
              <a:t>, </a:t>
            </a:r>
            <a:r>
              <a:rPr lang="zh-CN" altLang="en-US" sz="2400" dirty="0"/>
              <a:t>分段回归</a:t>
            </a:r>
            <a:r>
              <a:rPr lang="en-US" sz="2400" dirty="0"/>
              <a:t>)</a:t>
            </a:r>
            <a:endParaRPr lang="en-US" sz="3200" dirty="0"/>
          </a:p>
          <a:p>
            <a:pPr>
              <a:buFont typeface="Wingdings" panose="05000000000000000000" pitchFamily="2" charset="2"/>
              <a:buChar char="Ø"/>
            </a:pPr>
            <a:endParaRPr lang="en-US" sz="3200" dirty="0"/>
          </a:p>
        </p:txBody>
      </p:sp>
    </p:spTree>
    <p:extLst>
      <p:ext uri="{BB962C8B-B14F-4D97-AF65-F5344CB8AC3E}">
        <p14:creationId xmlns:p14="http://schemas.microsoft.com/office/powerpoint/2010/main" val="133105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F1DD-00A4-4093-94BF-BF4B4AC173B0}"/>
              </a:ext>
            </a:extLst>
          </p:cNvPr>
          <p:cNvSpPr>
            <a:spLocks noGrp="1"/>
          </p:cNvSpPr>
          <p:nvPr>
            <p:ph type="title"/>
          </p:nvPr>
        </p:nvSpPr>
        <p:spPr/>
        <p:txBody>
          <a:bodyPr>
            <a:normAutofit/>
          </a:bodyPr>
          <a:lstStyle/>
          <a:p>
            <a:r>
              <a:rPr lang="en-US" sz="4000" dirty="0"/>
              <a:t>1. Linear Regression</a:t>
            </a:r>
          </a:p>
        </p:txBody>
      </p:sp>
      <p:sp>
        <p:nvSpPr>
          <p:cNvPr id="3" name="Content Placeholder 2">
            <a:extLst>
              <a:ext uri="{FF2B5EF4-FFF2-40B4-BE49-F238E27FC236}">
                <a16:creationId xmlns:a16="http://schemas.microsoft.com/office/drawing/2014/main" id="{934FAF8D-FED1-49B7-9343-28B7FCDBA27A}"/>
              </a:ext>
            </a:extLst>
          </p:cNvPr>
          <p:cNvSpPr>
            <a:spLocks noGrp="1"/>
          </p:cNvSpPr>
          <p:nvPr>
            <p:ph sz="quarter" idx="1"/>
          </p:nvPr>
        </p:nvSpPr>
        <p:spPr/>
        <p:txBody>
          <a:bodyPr/>
          <a:lstStyle/>
          <a:p>
            <a:r>
              <a:rPr lang="en-US" dirty="0"/>
              <a:t>Squared error:</a:t>
            </a:r>
          </a:p>
          <a:p>
            <a:endParaRPr lang="en-US" dirty="0"/>
          </a:p>
        </p:txBody>
      </p:sp>
      <p:pic>
        <p:nvPicPr>
          <p:cNvPr id="4" name="Picture 3">
            <a:extLst>
              <a:ext uri="{FF2B5EF4-FFF2-40B4-BE49-F238E27FC236}">
                <a16:creationId xmlns:a16="http://schemas.microsoft.com/office/drawing/2014/main" id="{28E498B3-9AF7-4114-B1E0-0191CAD33E35}"/>
              </a:ext>
            </a:extLst>
          </p:cNvPr>
          <p:cNvPicPr>
            <a:picLocks noChangeAspect="1"/>
          </p:cNvPicPr>
          <p:nvPr/>
        </p:nvPicPr>
        <p:blipFill>
          <a:blip r:embed="rId2"/>
          <a:stretch>
            <a:fillRect/>
          </a:stretch>
        </p:blipFill>
        <p:spPr>
          <a:xfrm>
            <a:off x="3623381" y="1600200"/>
            <a:ext cx="1581150" cy="742950"/>
          </a:xfrm>
          <a:prstGeom prst="rect">
            <a:avLst/>
          </a:prstGeom>
        </p:spPr>
      </p:pic>
      <p:pic>
        <p:nvPicPr>
          <p:cNvPr id="5" name="Picture 4">
            <a:extLst>
              <a:ext uri="{FF2B5EF4-FFF2-40B4-BE49-F238E27FC236}">
                <a16:creationId xmlns:a16="http://schemas.microsoft.com/office/drawing/2014/main" id="{1216D221-9135-4629-93E6-C4A53CB457CD}"/>
              </a:ext>
            </a:extLst>
          </p:cNvPr>
          <p:cNvPicPr>
            <a:picLocks noChangeAspect="1"/>
          </p:cNvPicPr>
          <p:nvPr/>
        </p:nvPicPr>
        <p:blipFill>
          <a:blip r:embed="rId3"/>
          <a:stretch>
            <a:fillRect/>
          </a:stretch>
        </p:blipFill>
        <p:spPr>
          <a:xfrm>
            <a:off x="646818" y="2295842"/>
            <a:ext cx="7534275" cy="1247775"/>
          </a:xfrm>
          <a:prstGeom prst="rect">
            <a:avLst/>
          </a:prstGeom>
        </p:spPr>
      </p:pic>
      <p:graphicFrame>
        <p:nvGraphicFramePr>
          <p:cNvPr id="6" name="Table 5">
            <a:extLst>
              <a:ext uri="{FF2B5EF4-FFF2-40B4-BE49-F238E27FC236}">
                <a16:creationId xmlns:a16="http://schemas.microsoft.com/office/drawing/2014/main" id="{5C00AE3C-B6A2-460A-91F4-8C0EF55D0E06}"/>
              </a:ext>
            </a:extLst>
          </p:cNvPr>
          <p:cNvGraphicFramePr>
            <a:graphicFrameLocks noGrp="1"/>
          </p:cNvGraphicFramePr>
          <p:nvPr>
            <p:extLst>
              <p:ext uri="{D42A27DB-BD31-4B8C-83A1-F6EECF244321}">
                <p14:modId xmlns:p14="http://schemas.microsoft.com/office/powerpoint/2010/main" val="4144017186"/>
              </p:ext>
            </p:extLst>
          </p:nvPr>
        </p:nvGraphicFramePr>
        <p:xfrm>
          <a:off x="612648" y="4043680"/>
          <a:ext cx="8153400" cy="2286000"/>
        </p:xfrm>
        <a:graphic>
          <a:graphicData uri="http://schemas.openxmlformats.org/drawingml/2006/table">
            <a:tbl>
              <a:tblPr firstRow="1" bandRow="1">
                <a:tableStyleId>{5C22544A-7EE6-4342-B048-85BDC9FD1C3A}</a:tableStyleId>
              </a:tblPr>
              <a:tblGrid>
                <a:gridCol w="8153400">
                  <a:extLst>
                    <a:ext uri="{9D8B030D-6E8A-4147-A177-3AD203B41FA5}">
                      <a16:colId xmlns:a16="http://schemas.microsoft.com/office/drawing/2014/main" val="809880750"/>
                    </a:ext>
                  </a:extLst>
                </a:gridCol>
              </a:tblGrid>
              <a:tr h="370840">
                <a:tc>
                  <a:txBody>
                    <a:bodyPr/>
                    <a:lstStyle/>
                    <a:p>
                      <a:r>
                        <a:rPr lang="en-US" b="0" dirty="0">
                          <a:solidFill>
                            <a:schemeClr val="tx1"/>
                          </a:solidFill>
                        </a:rPr>
                        <a:t>def </a:t>
                      </a:r>
                      <a:r>
                        <a:rPr lang="en-US" b="0" dirty="0" err="1">
                          <a:solidFill>
                            <a:schemeClr val="tx1"/>
                          </a:solidFill>
                        </a:rPr>
                        <a:t>standRegres</a:t>
                      </a:r>
                      <a:r>
                        <a:rPr lang="en-US" b="0" dirty="0">
                          <a:solidFill>
                            <a:schemeClr val="tx1"/>
                          </a:solidFill>
                        </a:rPr>
                        <a:t>(</a:t>
                      </a:r>
                      <a:r>
                        <a:rPr lang="en-US" b="0" dirty="0" err="1">
                          <a:solidFill>
                            <a:schemeClr val="tx1"/>
                          </a:solidFill>
                        </a:rPr>
                        <a:t>xArr,yArr</a:t>
                      </a:r>
                      <a:r>
                        <a:rPr lang="en-US" b="0" dirty="0">
                          <a:solidFill>
                            <a:schemeClr val="tx1"/>
                          </a:solidFill>
                        </a:rPr>
                        <a:t>):</a:t>
                      </a:r>
                    </a:p>
                    <a:p>
                      <a:r>
                        <a:rPr lang="en-US" b="0" dirty="0">
                          <a:solidFill>
                            <a:schemeClr val="tx1"/>
                          </a:solidFill>
                        </a:rPr>
                        <a:t>    </a:t>
                      </a:r>
                      <a:r>
                        <a:rPr lang="en-US" b="0" dirty="0" err="1">
                          <a:solidFill>
                            <a:schemeClr val="tx1"/>
                          </a:solidFill>
                        </a:rPr>
                        <a:t>xMat</a:t>
                      </a:r>
                      <a:r>
                        <a:rPr lang="en-US" b="0" dirty="0">
                          <a:solidFill>
                            <a:schemeClr val="tx1"/>
                          </a:solidFill>
                        </a:rPr>
                        <a:t> = mat(</a:t>
                      </a:r>
                      <a:r>
                        <a:rPr lang="en-US" b="0" dirty="0" err="1">
                          <a:solidFill>
                            <a:schemeClr val="tx1"/>
                          </a:solidFill>
                        </a:rPr>
                        <a:t>xArr</a:t>
                      </a:r>
                      <a:r>
                        <a:rPr lang="en-US" b="0" dirty="0">
                          <a:solidFill>
                            <a:schemeClr val="tx1"/>
                          </a:solidFill>
                        </a:rPr>
                        <a:t>); </a:t>
                      </a:r>
                      <a:r>
                        <a:rPr lang="en-US" b="0" dirty="0" err="1">
                          <a:solidFill>
                            <a:schemeClr val="tx1"/>
                          </a:solidFill>
                        </a:rPr>
                        <a:t>yMat</a:t>
                      </a:r>
                      <a:r>
                        <a:rPr lang="en-US" b="0" dirty="0">
                          <a:solidFill>
                            <a:schemeClr val="tx1"/>
                          </a:solidFill>
                        </a:rPr>
                        <a:t> = mat(</a:t>
                      </a:r>
                      <a:r>
                        <a:rPr lang="en-US" b="0" dirty="0" err="1">
                          <a:solidFill>
                            <a:schemeClr val="tx1"/>
                          </a:solidFill>
                        </a:rPr>
                        <a:t>yArr</a:t>
                      </a:r>
                      <a:r>
                        <a:rPr lang="en-US" b="0" dirty="0">
                          <a:solidFill>
                            <a:schemeClr val="tx1"/>
                          </a:solidFill>
                        </a:rPr>
                        <a:t>).T</a:t>
                      </a:r>
                    </a:p>
                    <a:p>
                      <a:r>
                        <a:rPr lang="en-US" b="0" dirty="0">
                          <a:solidFill>
                            <a:schemeClr val="tx1"/>
                          </a:solidFill>
                        </a:rPr>
                        <a:t>    </a:t>
                      </a:r>
                      <a:r>
                        <a:rPr lang="en-US" b="0" dirty="0" err="1">
                          <a:solidFill>
                            <a:schemeClr val="tx1"/>
                          </a:solidFill>
                        </a:rPr>
                        <a:t>xTx</a:t>
                      </a:r>
                      <a:r>
                        <a:rPr lang="en-US" b="0" dirty="0">
                          <a:solidFill>
                            <a:schemeClr val="tx1"/>
                          </a:solidFill>
                        </a:rPr>
                        <a:t> = </a:t>
                      </a:r>
                      <a:r>
                        <a:rPr lang="en-US" b="0" dirty="0" err="1">
                          <a:solidFill>
                            <a:schemeClr val="tx1"/>
                          </a:solidFill>
                        </a:rPr>
                        <a:t>xMat.T</a:t>
                      </a:r>
                      <a:r>
                        <a:rPr lang="en-US" b="0" dirty="0">
                          <a:solidFill>
                            <a:schemeClr val="tx1"/>
                          </a:solidFill>
                        </a:rPr>
                        <a:t>*</a:t>
                      </a:r>
                      <a:r>
                        <a:rPr lang="en-US" b="0" dirty="0" err="1">
                          <a:solidFill>
                            <a:schemeClr val="tx1"/>
                          </a:solidFill>
                        </a:rPr>
                        <a:t>xMat</a:t>
                      </a:r>
                      <a:endParaRPr lang="en-US" b="0" dirty="0">
                        <a:solidFill>
                          <a:schemeClr val="tx1"/>
                        </a:solidFill>
                      </a:endParaRPr>
                    </a:p>
                    <a:p>
                      <a:r>
                        <a:rPr lang="en-US" b="0" dirty="0">
                          <a:solidFill>
                            <a:schemeClr val="tx1"/>
                          </a:solidFill>
                        </a:rPr>
                        <a:t>    if </a:t>
                      </a:r>
                      <a:r>
                        <a:rPr lang="en-US" b="0" dirty="0" err="1">
                          <a:solidFill>
                            <a:schemeClr val="tx1"/>
                          </a:solidFill>
                        </a:rPr>
                        <a:t>linalg.det</a:t>
                      </a:r>
                      <a:r>
                        <a:rPr lang="en-US" b="0" dirty="0">
                          <a:solidFill>
                            <a:schemeClr val="tx1"/>
                          </a:solidFill>
                        </a:rPr>
                        <a:t>(</a:t>
                      </a:r>
                      <a:r>
                        <a:rPr lang="en-US" b="0" dirty="0" err="1">
                          <a:solidFill>
                            <a:schemeClr val="tx1"/>
                          </a:solidFill>
                        </a:rPr>
                        <a:t>xTx</a:t>
                      </a:r>
                      <a:r>
                        <a:rPr lang="en-US" b="0" dirty="0">
                          <a:solidFill>
                            <a:schemeClr val="tx1"/>
                          </a:solidFill>
                        </a:rPr>
                        <a:t>) == 0.0:</a:t>
                      </a:r>
                    </a:p>
                    <a:p>
                      <a:r>
                        <a:rPr lang="en-US" b="0" dirty="0">
                          <a:solidFill>
                            <a:schemeClr val="tx1"/>
                          </a:solidFill>
                        </a:rPr>
                        <a:t>        print "This matrix is singular, cannot do inverse"</a:t>
                      </a:r>
                    </a:p>
                    <a:p>
                      <a:r>
                        <a:rPr lang="en-US" b="0" dirty="0">
                          <a:solidFill>
                            <a:schemeClr val="tx1"/>
                          </a:solidFill>
                        </a:rPr>
                        <a:t>        return</a:t>
                      </a:r>
                    </a:p>
                    <a:p>
                      <a:r>
                        <a:rPr lang="en-US" b="0" dirty="0">
                          <a:solidFill>
                            <a:schemeClr val="tx1"/>
                          </a:solidFill>
                        </a:rPr>
                        <a:t>    </a:t>
                      </a:r>
                      <a:r>
                        <a:rPr lang="en-US" b="0" dirty="0" err="1">
                          <a:solidFill>
                            <a:schemeClr val="tx1"/>
                          </a:solidFill>
                        </a:rPr>
                        <a:t>ws</a:t>
                      </a:r>
                      <a:r>
                        <a:rPr lang="en-US" b="0" dirty="0">
                          <a:solidFill>
                            <a:schemeClr val="tx1"/>
                          </a:solidFill>
                        </a:rPr>
                        <a:t> = </a:t>
                      </a:r>
                      <a:r>
                        <a:rPr lang="en-US" b="0" dirty="0" err="1">
                          <a:solidFill>
                            <a:schemeClr val="tx1"/>
                          </a:solidFill>
                        </a:rPr>
                        <a:t>xTx.I</a:t>
                      </a:r>
                      <a:r>
                        <a:rPr lang="en-US" b="0" dirty="0">
                          <a:solidFill>
                            <a:schemeClr val="tx1"/>
                          </a:solidFill>
                        </a:rPr>
                        <a:t> * (</a:t>
                      </a:r>
                      <a:r>
                        <a:rPr lang="en-US" b="0" dirty="0" err="1">
                          <a:solidFill>
                            <a:schemeClr val="tx1"/>
                          </a:solidFill>
                        </a:rPr>
                        <a:t>xMat.T</a:t>
                      </a:r>
                      <a:r>
                        <a:rPr lang="en-US" b="0" dirty="0">
                          <a:solidFill>
                            <a:schemeClr val="tx1"/>
                          </a:solidFill>
                        </a:rPr>
                        <a:t>*</a:t>
                      </a:r>
                      <a:r>
                        <a:rPr lang="en-US" b="0" dirty="0" err="1">
                          <a:solidFill>
                            <a:schemeClr val="tx1"/>
                          </a:solidFill>
                        </a:rPr>
                        <a:t>yMat</a:t>
                      </a:r>
                      <a:r>
                        <a:rPr lang="en-US" b="0" dirty="0">
                          <a:solidFill>
                            <a:schemeClr val="tx1"/>
                          </a:solidFill>
                        </a:rPr>
                        <a:t>)</a:t>
                      </a:r>
                    </a:p>
                    <a:p>
                      <a:r>
                        <a:rPr lang="en-US" b="0" dirty="0">
                          <a:solidFill>
                            <a:schemeClr val="tx1"/>
                          </a:solidFill>
                        </a:rPr>
                        <a:t>    return </a:t>
                      </a:r>
                      <a:r>
                        <a:rPr lang="en-US" b="0" dirty="0" err="1">
                          <a:solidFill>
                            <a:schemeClr val="tx1"/>
                          </a:solidFill>
                        </a:rPr>
                        <a:t>ws</a:t>
                      </a:r>
                      <a:endParaRPr lang="en-US" b="0" dirty="0">
                        <a:solidFill>
                          <a:schemeClr val="tx1"/>
                        </a:solidFill>
                      </a:endParaRPr>
                    </a:p>
                  </a:txBody>
                  <a:tcPr/>
                </a:tc>
                <a:extLst>
                  <a:ext uri="{0D108BD9-81ED-4DB2-BD59-A6C34878D82A}">
                    <a16:rowId xmlns:a16="http://schemas.microsoft.com/office/drawing/2014/main" val="3698310642"/>
                  </a:ext>
                </a:extLst>
              </a:tr>
            </a:tbl>
          </a:graphicData>
        </a:graphic>
      </p:graphicFrame>
    </p:spTree>
    <p:extLst>
      <p:ext uri="{BB962C8B-B14F-4D97-AF65-F5344CB8AC3E}">
        <p14:creationId xmlns:p14="http://schemas.microsoft.com/office/powerpoint/2010/main" val="166128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E502-E954-44AF-B5EF-9FFC38630D4B}"/>
              </a:ext>
            </a:extLst>
          </p:cNvPr>
          <p:cNvSpPr>
            <a:spLocks noGrp="1"/>
          </p:cNvSpPr>
          <p:nvPr>
            <p:ph type="title"/>
          </p:nvPr>
        </p:nvSpPr>
        <p:spPr>
          <a:xfrm>
            <a:off x="612648" y="447674"/>
            <a:ext cx="8153400" cy="771525"/>
          </a:xfrm>
        </p:spPr>
        <p:txBody>
          <a:bodyPr>
            <a:normAutofit/>
          </a:bodyPr>
          <a:lstStyle/>
          <a:p>
            <a:r>
              <a:rPr lang="zh-CN" altLang="en-US" sz="4000" dirty="0"/>
              <a:t>对权重</a:t>
            </a:r>
            <a:r>
              <a:rPr lang="en-US" altLang="zh-CN" sz="4000" dirty="0"/>
              <a:t>w</a:t>
            </a:r>
            <a:r>
              <a:rPr lang="zh-CN" altLang="en-US" sz="4000" dirty="0"/>
              <a:t>求导</a:t>
            </a:r>
            <a:endParaRPr lang="en-US" sz="4000" dirty="0"/>
          </a:p>
        </p:txBody>
      </p:sp>
      <p:pic>
        <p:nvPicPr>
          <p:cNvPr id="4" name="Picture 3">
            <a:extLst>
              <a:ext uri="{FF2B5EF4-FFF2-40B4-BE49-F238E27FC236}">
                <a16:creationId xmlns:a16="http://schemas.microsoft.com/office/drawing/2014/main" id="{72830720-803C-4C24-B47B-D2867CE3D416}"/>
              </a:ext>
            </a:extLst>
          </p:cNvPr>
          <p:cNvPicPr>
            <a:picLocks noChangeAspect="1"/>
          </p:cNvPicPr>
          <p:nvPr/>
        </p:nvPicPr>
        <p:blipFill>
          <a:blip r:embed="rId2"/>
          <a:stretch>
            <a:fillRect/>
          </a:stretch>
        </p:blipFill>
        <p:spPr>
          <a:xfrm>
            <a:off x="904875" y="1476375"/>
            <a:ext cx="7634287" cy="5124450"/>
          </a:xfrm>
          <a:prstGeom prst="rect">
            <a:avLst/>
          </a:prstGeom>
        </p:spPr>
      </p:pic>
    </p:spTree>
    <p:extLst>
      <p:ext uri="{BB962C8B-B14F-4D97-AF65-F5344CB8AC3E}">
        <p14:creationId xmlns:p14="http://schemas.microsoft.com/office/powerpoint/2010/main" val="115510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87DC-89CE-486C-8041-285BBA759BD6}"/>
              </a:ext>
            </a:extLst>
          </p:cNvPr>
          <p:cNvSpPr>
            <a:spLocks noGrp="1"/>
          </p:cNvSpPr>
          <p:nvPr>
            <p:ph type="title"/>
          </p:nvPr>
        </p:nvSpPr>
        <p:spPr/>
        <p:txBody>
          <a:bodyPr>
            <a:normAutofit/>
          </a:bodyPr>
          <a:lstStyle/>
          <a:p>
            <a:r>
              <a:rPr lang="en-US" sz="3600" dirty="0"/>
              <a:t>2. Locally weighted linear regression</a:t>
            </a:r>
            <a:endParaRPr lang="en-US" dirty="0"/>
          </a:p>
        </p:txBody>
      </p:sp>
      <p:pic>
        <p:nvPicPr>
          <p:cNvPr id="4" name="Content Placeholder 3">
            <a:extLst>
              <a:ext uri="{FF2B5EF4-FFF2-40B4-BE49-F238E27FC236}">
                <a16:creationId xmlns:a16="http://schemas.microsoft.com/office/drawing/2014/main" id="{0C11D256-433C-4F84-BA54-F9E3300862B9}"/>
              </a:ext>
            </a:extLst>
          </p:cNvPr>
          <p:cNvPicPr>
            <a:picLocks noGrp="1" noChangeAspect="1"/>
          </p:cNvPicPr>
          <p:nvPr>
            <p:ph sz="quarter" idx="1"/>
          </p:nvPr>
        </p:nvPicPr>
        <p:blipFill>
          <a:blip r:embed="rId3"/>
          <a:stretch>
            <a:fillRect/>
          </a:stretch>
        </p:blipFill>
        <p:spPr>
          <a:xfrm>
            <a:off x="3971205" y="1559215"/>
            <a:ext cx="2085975" cy="390525"/>
          </a:xfrm>
          <a:prstGeom prst="rect">
            <a:avLst/>
          </a:prstGeom>
        </p:spPr>
      </p:pic>
      <p:sp>
        <p:nvSpPr>
          <p:cNvPr id="8" name="Rectangle 7">
            <a:extLst>
              <a:ext uri="{FF2B5EF4-FFF2-40B4-BE49-F238E27FC236}">
                <a16:creationId xmlns:a16="http://schemas.microsoft.com/office/drawing/2014/main" id="{33977A37-D28C-40E2-8180-E736D3DF990D}"/>
              </a:ext>
            </a:extLst>
          </p:cNvPr>
          <p:cNvSpPr/>
          <p:nvPr/>
        </p:nvSpPr>
        <p:spPr>
          <a:xfrm>
            <a:off x="796205" y="1967616"/>
            <a:ext cx="6350000" cy="369332"/>
          </a:xfrm>
          <a:prstGeom prst="rect">
            <a:avLst/>
          </a:prstGeom>
        </p:spPr>
        <p:txBody>
          <a:bodyPr wrap="square">
            <a:spAutoFit/>
          </a:bodyPr>
          <a:lstStyle/>
          <a:p>
            <a:r>
              <a:rPr lang="en-US" dirty="0"/>
              <a:t>where W is a matrix that’s used to weight the data points. </a:t>
            </a:r>
          </a:p>
        </p:txBody>
      </p:sp>
      <p:sp>
        <p:nvSpPr>
          <p:cNvPr id="9" name="TextBox 8">
            <a:extLst>
              <a:ext uri="{FF2B5EF4-FFF2-40B4-BE49-F238E27FC236}">
                <a16:creationId xmlns:a16="http://schemas.microsoft.com/office/drawing/2014/main" id="{8199E34C-52A8-47EE-8767-E6D3D8672BDA}"/>
              </a:ext>
            </a:extLst>
          </p:cNvPr>
          <p:cNvSpPr txBox="1"/>
          <p:nvPr/>
        </p:nvSpPr>
        <p:spPr>
          <a:xfrm>
            <a:off x="717182" y="2289755"/>
            <a:ext cx="7786285" cy="1477328"/>
          </a:xfrm>
          <a:prstGeom prst="rect">
            <a:avLst/>
          </a:prstGeom>
          <a:noFill/>
        </p:spPr>
        <p:txBody>
          <a:bodyPr wrap="square" rtlCol="0">
            <a:spAutoFit/>
          </a:bodyPr>
          <a:lstStyle/>
          <a:p>
            <a:r>
              <a:rPr lang="en-US" dirty="0"/>
              <a:t> LWLR uses a kernel something like the kernels demonstrated in support vector</a:t>
            </a:r>
          </a:p>
          <a:p>
            <a:r>
              <a:rPr lang="en-US" dirty="0"/>
              <a:t>machines to </a:t>
            </a:r>
            <a:r>
              <a:rPr lang="en-US" b="1" dirty="0"/>
              <a:t>weight nearby points </a:t>
            </a:r>
            <a:r>
              <a:rPr lang="en-US" dirty="0"/>
              <a:t>more heavily than other points. You can use any kernel  you  like.  The  most  common  kernel  to  use  is  a  </a:t>
            </a:r>
            <a:r>
              <a:rPr lang="en-US" b="1" dirty="0"/>
              <a:t>Gaussian</a:t>
            </a:r>
            <a:r>
              <a:rPr lang="en-US" dirty="0"/>
              <a:t>.  The  kernel  assigns  a weight given by</a:t>
            </a:r>
            <a:r>
              <a:rPr lang="zh-CN" altLang="en-US" dirty="0"/>
              <a:t>：</a:t>
            </a:r>
            <a:endParaRPr lang="en-US" altLang="zh-CN" dirty="0"/>
          </a:p>
          <a:p>
            <a:endParaRPr lang="en-US" dirty="0"/>
          </a:p>
        </p:txBody>
      </p:sp>
      <p:pic>
        <p:nvPicPr>
          <p:cNvPr id="10" name="Picture 9">
            <a:extLst>
              <a:ext uri="{FF2B5EF4-FFF2-40B4-BE49-F238E27FC236}">
                <a16:creationId xmlns:a16="http://schemas.microsoft.com/office/drawing/2014/main" id="{A5C2C296-A279-4A35-B974-F15A110D3BF7}"/>
              </a:ext>
            </a:extLst>
          </p:cNvPr>
          <p:cNvPicPr>
            <a:picLocks noChangeAspect="1"/>
          </p:cNvPicPr>
          <p:nvPr/>
        </p:nvPicPr>
        <p:blipFill>
          <a:blip r:embed="rId4"/>
          <a:stretch>
            <a:fillRect/>
          </a:stretch>
        </p:blipFill>
        <p:spPr>
          <a:xfrm>
            <a:off x="3555873" y="3146327"/>
            <a:ext cx="2266950" cy="819150"/>
          </a:xfrm>
          <a:prstGeom prst="rect">
            <a:avLst/>
          </a:prstGeom>
        </p:spPr>
      </p:pic>
      <p:graphicFrame>
        <p:nvGraphicFramePr>
          <p:cNvPr id="11" name="Table 10">
            <a:extLst>
              <a:ext uri="{FF2B5EF4-FFF2-40B4-BE49-F238E27FC236}">
                <a16:creationId xmlns:a16="http://schemas.microsoft.com/office/drawing/2014/main" id="{D1365A59-8C3B-40CE-877F-062F86D14D89}"/>
              </a:ext>
            </a:extLst>
          </p:cNvPr>
          <p:cNvGraphicFramePr>
            <a:graphicFrameLocks noGrp="1"/>
          </p:cNvGraphicFramePr>
          <p:nvPr>
            <p:extLst>
              <p:ext uri="{D42A27DB-BD31-4B8C-83A1-F6EECF244321}">
                <p14:modId xmlns:p14="http://schemas.microsoft.com/office/powerpoint/2010/main" val="585964451"/>
              </p:ext>
            </p:extLst>
          </p:nvPr>
        </p:nvGraphicFramePr>
        <p:xfrm>
          <a:off x="827137" y="3898269"/>
          <a:ext cx="7676330" cy="2763787"/>
        </p:xfrm>
        <a:graphic>
          <a:graphicData uri="http://schemas.openxmlformats.org/drawingml/2006/table">
            <a:tbl>
              <a:tblPr firstRow="1" bandRow="1">
                <a:tableStyleId>{5C22544A-7EE6-4342-B048-85BDC9FD1C3A}</a:tableStyleId>
              </a:tblPr>
              <a:tblGrid>
                <a:gridCol w="7676330">
                  <a:extLst>
                    <a:ext uri="{9D8B030D-6E8A-4147-A177-3AD203B41FA5}">
                      <a16:colId xmlns:a16="http://schemas.microsoft.com/office/drawing/2014/main" val="4181531803"/>
                    </a:ext>
                  </a:extLst>
                </a:gridCol>
              </a:tblGrid>
              <a:tr h="2763787">
                <a:tc>
                  <a:txBody>
                    <a:bodyPr/>
                    <a:lstStyle/>
                    <a:p>
                      <a:r>
                        <a:rPr lang="en-US" sz="1200" dirty="0">
                          <a:solidFill>
                            <a:schemeClr val="tx1"/>
                          </a:solidFill>
                        </a:rPr>
                        <a:t>def </a:t>
                      </a:r>
                      <a:r>
                        <a:rPr lang="en-US" sz="1200" dirty="0" err="1">
                          <a:solidFill>
                            <a:schemeClr val="tx1"/>
                          </a:solidFill>
                        </a:rPr>
                        <a:t>lwlr</a:t>
                      </a:r>
                      <a:r>
                        <a:rPr lang="en-US" sz="1200" dirty="0">
                          <a:solidFill>
                            <a:schemeClr val="tx1"/>
                          </a:solidFill>
                        </a:rPr>
                        <a:t>(</a:t>
                      </a:r>
                      <a:r>
                        <a:rPr lang="en-US" sz="1200" dirty="0" err="1">
                          <a:solidFill>
                            <a:schemeClr val="tx1"/>
                          </a:solidFill>
                        </a:rPr>
                        <a:t>testPoint,xArr,yArr,k</a:t>
                      </a:r>
                      <a:r>
                        <a:rPr lang="en-US" sz="1200" dirty="0">
                          <a:solidFill>
                            <a:schemeClr val="tx1"/>
                          </a:solidFill>
                        </a:rPr>
                        <a:t>=1.0):                            </a:t>
                      </a:r>
                      <a:r>
                        <a:rPr lang="en-US" altLang="zh-CN" sz="1200" dirty="0">
                          <a:solidFill>
                            <a:schemeClr val="tx1"/>
                          </a:solidFill>
                        </a:rPr>
                        <a:t>#</a:t>
                      </a:r>
                      <a:endParaRPr lang="en-US" sz="1200" dirty="0">
                        <a:solidFill>
                          <a:schemeClr val="tx1"/>
                        </a:solidFill>
                      </a:endParaRPr>
                    </a:p>
                    <a:p>
                      <a:r>
                        <a:rPr lang="en-US" sz="1200" dirty="0">
                          <a:solidFill>
                            <a:schemeClr val="tx1"/>
                          </a:solidFill>
                        </a:rPr>
                        <a:t>    </a:t>
                      </a:r>
                      <a:r>
                        <a:rPr lang="en-US" sz="1200" dirty="0" err="1">
                          <a:solidFill>
                            <a:schemeClr val="tx1"/>
                          </a:solidFill>
                        </a:rPr>
                        <a:t>xMat</a:t>
                      </a:r>
                      <a:r>
                        <a:rPr lang="en-US" sz="1200" dirty="0">
                          <a:solidFill>
                            <a:schemeClr val="tx1"/>
                          </a:solidFill>
                        </a:rPr>
                        <a:t> = mat(</a:t>
                      </a:r>
                      <a:r>
                        <a:rPr lang="en-US" sz="1200" dirty="0" err="1">
                          <a:solidFill>
                            <a:schemeClr val="tx1"/>
                          </a:solidFill>
                        </a:rPr>
                        <a:t>xArr</a:t>
                      </a:r>
                      <a:r>
                        <a:rPr lang="en-US" sz="1200" dirty="0">
                          <a:solidFill>
                            <a:schemeClr val="tx1"/>
                          </a:solidFill>
                        </a:rPr>
                        <a:t>); </a:t>
                      </a:r>
                      <a:r>
                        <a:rPr lang="en-US" sz="1200" dirty="0" err="1">
                          <a:solidFill>
                            <a:schemeClr val="tx1"/>
                          </a:solidFill>
                        </a:rPr>
                        <a:t>yMat</a:t>
                      </a:r>
                      <a:r>
                        <a:rPr lang="en-US" sz="1200" dirty="0">
                          <a:solidFill>
                            <a:schemeClr val="tx1"/>
                          </a:solidFill>
                        </a:rPr>
                        <a:t> = mat(</a:t>
                      </a:r>
                      <a:r>
                        <a:rPr lang="en-US" sz="1200" dirty="0" err="1">
                          <a:solidFill>
                            <a:schemeClr val="tx1"/>
                          </a:solidFill>
                        </a:rPr>
                        <a:t>yArr</a:t>
                      </a:r>
                      <a:r>
                        <a:rPr lang="en-US" sz="1200" dirty="0">
                          <a:solidFill>
                            <a:schemeClr val="tx1"/>
                          </a:solidFill>
                        </a:rPr>
                        <a:t>).T</a:t>
                      </a:r>
                    </a:p>
                    <a:p>
                      <a:r>
                        <a:rPr lang="en-US" sz="1200" dirty="0">
                          <a:solidFill>
                            <a:schemeClr val="tx1"/>
                          </a:solidFill>
                        </a:rPr>
                        <a:t>    m = shape(</a:t>
                      </a:r>
                      <a:r>
                        <a:rPr lang="en-US" sz="1200" dirty="0" err="1">
                          <a:solidFill>
                            <a:schemeClr val="tx1"/>
                          </a:solidFill>
                        </a:rPr>
                        <a:t>xMat</a:t>
                      </a:r>
                      <a:r>
                        <a:rPr lang="en-US" sz="1200" dirty="0">
                          <a:solidFill>
                            <a:schemeClr val="tx1"/>
                          </a:solidFill>
                        </a:rPr>
                        <a:t>)[0]</a:t>
                      </a:r>
                    </a:p>
                    <a:p>
                      <a:r>
                        <a:rPr lang="en-US" sz="1200" dirty="0">
                          <a:solidFill>
                            <a:schemeClr val="tx1"/>
                          </a:solidFill>
                        </a:rPr>
                        <a:t>    weights = mat(eye((m)))</a:t>
                      </a:r>
                    </a:p>
                    <a:p>
                      <a:r>
                        <a:rPr lang="en-US" sz="1200" dirty="0">
                          <a:solidFill>
                            <a:schemeClr val="tx1"/>
                          </a:solidFill>
                        </a:rPr>
                        <a:t>    for j in range(m):                            # next 2 lines create weights matrix</a:t>
                      </a:r>
                    </a:p>
                    <a:p>
                      <a:r>
                        <a:rPr lang="en-US" sz="1200" dirty="0">
                          <a:solidFill>
                            <a:schemeClr val="tx1"/>
                          </a:solidFill>
                        </a:rPr>
                        <a:t>        </a:t>
                      </a:r>
                      <a:r>
                        <a:rPr lang="en-US" sz="1200" dirty="0" err="1">
                          <a:solidFill>
                            <a:schemeClr val="tx1"/>
                          </a:solidFill>
                        </a:rPr>
                        <a:t>diffMat</a:t>
                      </a:r>
                      <a:r>
                        <a:rPr lang="en-US" sz="1200" dirty="0">
                          <a:solidFill>
                            <a:schemeClr val="tx1"/>
                          </a:solidFill>
                        </a:rPr>
                        <a:t> = </a:t>
                      </a:r>
                      <a:r>
                        <a:rPr lang="en-US" sz="1200" dirty="0" err="1">
                          <a:solidFill>
                            <a:schemeClr val="tx1"/>
                          </a:solidFill>
                        </a:rPr>
                        <a:t>testPoint</a:t>
                      </a:r>
                      <a:r>
                        <a:rPr lang="en-US" sz="1200" dirty="0">
                          <a:solidFill>
                            <a:schemeClr val="tx1"/>
                          </a:solidFill>
                        </a:rPr>
                        <a:t> - </a:t>
                      </a:r>
                      <a:r>
                        <a:rPr lang="en-US" sz="1200" dirty="0" err="1">
                          <a:solidFill>
                            <a:schemeClr val="tx1"/>
                          </a:solidFill>
                        </a:rPr>
                        <a:t>xMat</a:t>
                      </a:r>
                      <a:r>
                        <a:rPr lang="en-US" sz="1200" dirty="0">
                          <a:solidFill>
                            <a:schemeClr val="tx1"/>
                          </a:solidFill>
                        </a:rPr>
                        <a:t>[j,:]     </a:t>
                      </a:r>
                    </a:p>
                    <a:p>
                      <a:r>
                        <a:rPr lang="en-US" sz="1200" dirty="0">
                          <a:solidFill>
                            <a:schemeClr val="tx1"/>
                          </a:solidFill>
                        </a:rPr>
                        <a:t>        weights[</a:t>
                      </a:r>
                      <a:r>
                        <a:rPr lang="en-US" sz="1200" dirty="0" err="1">
                          <a:solidFill>
                            <a:schemeClr val="tx1"/>
                          </a:solidFill>
                        </a:rPr>
                        <a:t>j,j</a:t>
                      </a:r>
                      <a:r>
                        <a:rPr lang="en-US" sz="1200" dirty="0">
                          <a:solidFill>
                            <a:schemeClr val="tx1"/>
                          </a:solidFill>
                        </a:rPr>
                        <a:t>] = </a:t>
                      </a:r>
                      <a:r>
                        <a:rPr lang="en-US" sz="1200" dirty="0" err="1">
                          <a:solidFill>
                            <a:schemeClr val="tx1"/>
                          </a:solidFill>
                        </a:rPr>
                        <a:t>exp</a:t>
                      </a:r>
                      <a:r>
                        <a:rPr lang="en-US" sz="1200" dirty="0">
                          <a:solidFill>
                            <a:schemeClr val="tx1"/>
                          </a:solidFill>
                        </a:rPr>
                        <a:t>(</a:t>
                      </a:r>
                      <a:r>
                        <a:rPr lang="en-US" sz="1200" dirty="0" err="1">
                          <a:solidFill>
                            <a:schemeClr val="tx1"/>
                          </a:solidFill>
                        </a:rPr>
                        <a:t>diffMat</a:t>
                      </a:r>
                      <a:r>
                        <a:rPr lang="en-US" sz="1200" dirty="0">
                          <a:solidFill>
                            <a:schemeClr val="tx1"/>
                          </a:solidFill>
                        </a:rPr>
                        <a:t>*</a:t>
                      </a:r>
                      <a:r>
                        <a:rPr lang="en-US" sz="1200" dirty="0" err="1">
                          <a:solidFill>
                            <a:schemeClr val="tx1"/>
                          </a:solidFill>
                        </a:rPr>
                        <a:t>diffMat.T</a:t>
                      </a:r>
                      <a:r>
                        <a:rPr lang="en-US" sz="1200" dirty="0">
                          <a:solidFill>
                            <a:schemeClr val="tx1"/>
                          </a:solidFill>
                        </a:rPr>
                        <a:t>/(-2.0*k**2))</a:t>
                      </a:r>
                    </a:p>
                    <a:p>
                      <a:r>
                        <a:rPr lang="en-US" sz="1200" dirty="0">
                          <a:solidFill>
                            <a:schemeClr val="tx1"/>
                          </a:solidFill>
                        </a:rPr>
                        <a:t>    </a:t>
                      </a:r>
                      <a:r>
                        <a:rPr lang="en-US" sz="1200" dirty="0" err="1">
                          <a:solidFill>
                            <a:schemeClr val="tx1"/>
                          </a:solidFill>
                        </a:rPr>
                        <a:t>xTx</a:t>
                      </a:r>
                      <a:r>
                        <a:rPr lang="en-US" sz="1200" dirty="0">
                          <a:solidFill>
                            <a:schemeClr val="tx1"/>
                          </a:solidFill>
                        </a:rPr>
                        <a:t> = </a:t>
                      </a:r>
                      <a:r>
                        <a:rPr lang="en-US" sz="1200" dirty="0" err="1">
                          <a:solidFill>
                            <a:schemeClr val="tx1"/>
                          </a:solidFill>
                        </a:rPr>
                        <a:t>xMat.T</a:t>
                      </a:r>
                      <a:r>
                        <a:rPr lang="en-US" sz="1200" dirty="0">
                          <a:solidFill>
                            <a:schemeClr val="tx1"/>
                          </a:solidFill>
                        </a:rPr>
                        <a:t> * (weights * </a:t>
                      </a:r>
                      <a:r>
                        <a:rPr lang="en-US" sz="1200" dirty="0" err="1">
                          <a:solidFill>
                            <a:schemeClr val="tx1"/>
                          </a:solidFill>
                        </a:rPr>
                        <a:t>xMat</a:t>
                      </a:r>
                      <a:r>
                        <a:rPr lang="en-US" sz="1200" dirty="0">
                          <a:solidFill>
                            <a:schemeClr val="tx1"/>
                          </a:solidFill>
                        </a:rPr>
                        <a:t>)</a:t>
                      </a:r>
                    </a:p>
                    <a:p>
                      <a:r>
                        <a:rPr lang="en-US" sz="1200" dirty="0">
                          <a:solidFill>
                            <a:schemeClr val="tx1"/>
                          </a:solidFill>
                        </a:rPr>
                        <a:t>    if </a:t>
                      </a:r>
                      <a:r>
                        <a:rPr lang="en-US" sz="1200" dirty="0" err="1">
                          <a:solidFill>
                            <a:schemeClr val="tx1"/>
                          </a:solidFill>
                        </a:rPr>
                        <a:t>linalg.det</a:t>
                      </a:r>
                      <a:r>
                        <a:rPr lang="en-US" sz="1200" dirty="0">
                          <a:solidFill>
                            <a:schemeClr val="tx1"/>
                          </a:solidFill>
                        </a:rPr>
                        <a:t>(</a:t>
                      </a:r>
                      <a:r>
                        <a:rPr lang="en-US" sz="1200" dirty="0" err="1">
                          <a:solidFill>
                            <a:schemeClr val="tx1"/>
                          </a:solidFill>
                        </a:rPr>
                        <a:t>xTx</a:t>
                      </a:r>
                      <a:r>
                        <a:rPr lang="en-US" sz="1200" dirty="0">
                          <a:solidFill>
                            <a:schemeClr val="tx1"/>
                          </a:solidFill>
                        </a:rPr>
                        <a:t>) == 0.0:</a:t>
                      </a:r>
                    </a:p>
                    <a:p>
                      <a:r>
                        <a:rPr lang="en-US" sz="1200" dirty="0">
                          <a:solidFill>
                            <a:schemeClr val="tx1"/>
                          </a:solidFill>
                        </a:rPr>
                        <a:t>        print "This matrix is singular, cannot do inverse"</a:t>
                      </a:r>
                    </a:p>
                    <a:p>
                      <a:r>
                        <a:rPr lang="en-US" sz="1200" dirty="0">
                          <a:solidFill>
                            <a:schemeClr val="tx1"/>
                          </a:solidFill>
                        </a:rPr>
                        <a:t>        return</a:t>
                      </a:r>
                    </a:p>
                    <a:p>
                      <a:r>
                        <a:rPr lang="en-US" sz="1200" dirty="0">
                          <a:solidFill>
                            <a:schemeClr val="tx1"/>
                          </a:solidFill>
                        </a:rPr>
                        <a:t>    </a:t>
                      </a:r>
                      <a:r>
                        <a:rPr lang="en-US" sz="1200" dirty="0" err="1">
                          <a:solidFill>
                            <a:schemeClr val="tx1"/>
                          </a:solidFill>
                        </a:rPr>
                        <a:t>ws</a:t>
                      </a:r>
                      <a:r>
                        <a:rPr lang="en-US" sz="1200" dirty="0">
                          <a:solidFill>
                            <a:schemeClr val="tx1"/>
                          </a:solidFill>
                        </a:rPr>
                        <a:t> = </a:t>
                      </a:r>
                      <a:r>
                        <a:rPr lang="en-US" sz="1200" dirty="0" err="1">
                          <a:solidFill>
                            <a:schemeClr val="tx1"/>
                          </a:solidFill>
                        </a:rPr>
                        <a:t>xTx.I</a:t>
                      </a:r>
                      <a:r>
                        <a:rPr lang="en-US" sz="1200" dirty="0">
                          <a:solidFill>
                            <a:schemeClr val="tx1"/>
                          </a:solidFill>
                        </a:rPr>
                        <a:t> * (</a:t>
                      </a:r>
                      <a:r>
                        <a:rPr lang="en-US" sz="1200" dirty="0" err="1">
                          <a:solidFill>
                            <a:schemeClr val="tx1"/>
                          </a:solidFill>
                        </a:rPr>
                        <a:t>xMat.T</a:t>
                      </a:r>
                      <a:r>
                        <a:rPr lang="en-US" sz="1200" dirty="0">
                          <a:solidFill>
                            <a:schemeClr val="tx1"/>
                          </a:solidFill>
                        </a:rPr>
                        <a:t> * (weights * </a:t>
                      </a:r>
                      <a:r>
                        <a:rPr lang="en-US" sz="1200" dirty="0" err="1">
                          <a:solidFill>
                            <a:schemeClr val="tx1"/>
                          </a:solidFill>
                        </a:rPr>
                        <a:t>yMat</a:t>
                      </a:r>
                      <a:r>
                        <a:rPr lang="en-US" sz="1200" dirty="0">
                          <a:solidFill>
                            <a:schemeClr val="tx1"/>
                          </a:solidFill>
                        </a:rPr>
                        <a:t>))</a:t>
                      </a:r>
                    </a:p>
                    <a:p>
                      <a:r>
                        <a:rPr lang="en-US" sz="1200" dirty="0">
                          <a:solidFill>
                            <a:schemeClr val="tx1"/>
                          </a:solidFill>
                        </a:rPr>
                        <a:t>    return </a:t>
                      </a:r>
                      <a:r>
                        <a:rPr lang="en-US" sz="1200" dirty="0" err="1">
                          <a:solidFill>
                            <a:schemeClr val="tx1"/>
                          </a:solidFill>
                        </a:rPr>
                        <a:t>testPoint</a:t>
                      </a:r>
                      <a:r>
                        <a:rPr lang="en-US" sz="1200" dirty="0">
                          <a:solidFill>
                            <a:schemeClr val="tx1"/>
                          </a:solidFill>
                        </a:rPr>
                        <a:t> * </a:t>
                      </a:r>
                      <a:r>
                        <a:rPr lang="en-US" sz="1200" dirty="0" err="1">
                          <a:solidFill>
                            <a:schemeClr val="tx1"/>
                          </a:solidFill>
                        </a:rPr>
                        <a:t>ws</a:t>
                      </a:r>
                      <a:endParaRPr lang="en-US" dirty="0">
                        <a:solidFill>
                          <a:schemeClr val="tx1"/>
                        </a:solidFill>
                      </a:endParaRPr>
                    </a:p>
                  </a:txBody>
                  <a:tcPr/>
                </a:tc>
                <a:extLst>
                  <a:ext uri="{0D108BD9-81ED-4DB2-BD59-A6C34878D82A}">
                    <a16:rowId xmlns:a16="http://schemas.microsoft.com/office/drawing/2014/main" val="1768704456"/>
                  </a:ext>
                </a:extLst>
              </a:tr>
            </a:tbl>
          </a:graphicData>
        </a:graphic>
      </p:graphicFrame>
      <p:pic>
        <p:nvPicPr>
          <p:cNvPr id="5" name="Picture 4">
            <a:extLst>
              <a:ext uri="{FF2B5EF4-FFF2-40B4-BE49-F238E27FC236}">
                <a16:creationId xmlns:a16="http://schemas.microsoft.com/office/drawing/2014/main" id="{19982E7A-DE80-49DB-A4A9-15F15D65AF94}"/>
              </a:ext>
            </a:extLst>
          </p:cNvPr>
          <p:cNvPicPr>
            <a:picLocks noChangeAspect="1"/>
          </p:cNvPicPr>
          <p:nvPr/>
        </p:nvPicPr>
        <p:blipFill>
          <a:blip r:embed="rId5"/>
          <a:stretch>
            <a:fillRect/>
          </a:stretch>
        </p:blipFill>
        <p:spPr>
          <a:xfrm>
            <a:off x="928018" y="1559215"/>
            <a:ext cx="1704975" cy="504825"/>
          </a:xfrm>
          <a:prstGeom prst="rect">
            <a:avLst/>
          </a:prstGeom>
        </p:spPr>
      </p:pic>
    </p:spTree>
    <p:extLst>
      <p:ext uri="{BB962C8B-B14F-4D97-AF65-F5344CB8AC3E}">
        <p14:creationId xmlns:p14="http://schemas.microsoft.com/office/powerpoint/2010/main" val="305647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9E24383-A93F-4183-BEEF-A41251C6341B}"/>
              </a:ext>
            </a:extLst>
          </p:cNvPr>
          <p:cNvPicPr>
            <a:picLocks noGrp="1" noChangeAspect="1"/>
          </p:cNvPicPr>
          <p:nvPr>
            <p:ph sz="quarter" idx="1"/>
          </p:nvPr>
        </p:nvPicPr>
        <p:blipFill>
          <a:blip r:embed="rId2"/>
          <a:stretch>
            <a:fillRect/>
          </a:stretch>
        </p:blipFill>
        <p:spPr>
          <a:xfrm>
            <a:off x="990600" y="1181100"/>
            <a:ext cx="7153275" cy="5676900"/>
          </a:xfrm>
          <a:prstGeom prst="rect">
            <a:avLst/>
          </a:prstGeom>
        </p:spPr>
      </p:pic>
      <p:sp>
        <p:nvSpPr>
          <p:cNvPr id="5" name="Title 1">
            <a:extLst>
              <a:ext uri="{FF2B5EF4-FFF2-40B4-BE49-F238E27FC236}">
                <a16:creationId xmlns:a16="http://schemas.microsoft.com/office/drawing/2014/main" id="{005A7838-EBC3-4B8E-BF17-FF2950D920A2}"/>
              </a:ext>
            </a:extLst>
          </p:cNvPr>
          <p:cNvSpPr>
            <a:spLocks noGrp="1"/>
          </p:cNvSpPr>
          <p:nvPr>
            <p:ph type="title"/>
          </p:nvPr>
        </p:nvSpPr>
        <p:spPr>
          <a:xfrm>
            <a:off x="612648" y="228600"/>
            <a:ext cx="8153400" cy="990600"/>
          </a:xfrm>
        </p:spPr>
        <p:txBody>
          <a:bodyPr>
            <a:normAutofit/>
          </a:bodyPr>
          <a:lstStyle/>
          <a:p>
            <a:r>
              <a:rPr lang="en-US" sz="3600" dirty="0"/>
              <a:t>2. Locally weighted linear regression</a:t>
            </a:r>
            <a:endParaRPr lang="en-US" dirty="0"/>
          </a:p>
        </p:txBody>
      </p:sp>
    </p:spTree>
    <p:extLst>
      <p:ext uri="{BB962C8B-B14F-4D97-AF65-F5344CB8AC3E}">
        <p14:creationId xmlns:p14="http://schemas.microsoft.com/office/powerpoint/2010/main" val="339169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80A6-7BE4-4687-99F8-6147F7D925C7}"/>
              </a:ext>
            </a:extLst>
          </p:cNvPr>
          <p:cNvSpPr>
            <a:spLocks noGrp="1"/>
          </p:cNvSpPr>
          <p:nvPr>
            <p:ph type="title"/>
          </p:nvPr>
        </p:nvSpPr>
        <p:spPr/>
        <p:txBody>
          <a:bodyPr/>
          <a:lstStyle/>
          <a:p>
            <a:r>
              <a:rPr lang="en-US" sz="4000" dirty="0"/>
              <a:t>3. Lasso Regression</a:t>
            </a:r>
            <a:endParaRPr lang="en-US" dirty="0"/>
          </a:p>
        </p:txBody>
      </p:sp>
      <p:pic>
        <p:nvPicPr>
          <p:cNvPr id="4" name="Picture 3">
            <a:extLst>
              <a:ext uri="{FF2B5EF4-FFF2-40B4-BE49-F238E27FC236}">
                <a16:creationId xmlns:a16="http://schemas.microsoft.com/office/drawing/2014/main" id="{5A2769FF-F014-48A1-A1A6-F711ED655E9F}"/>
              </a:ext>
            </a:extLst>
          </p:cNvPr>
          <p:cNvPicPr>
            <a:picLocks noChangeAspect="1"/>
          </p:cNvPicPr>
          <p:nvPr/>
        </p:nvPicPr>
        <p:blipFill>
          <a:blip r:embed="rId3"/>
          <a:stretch>
            <a:fillRect/>
          </a:stretch>
        </p:blipFill>
        <p:spPr>
          <a:xfrm>
            <a:off x="604837" y="1628775"/>
            <a:ext cx="2447925" cy="590550"/>
          </a:xfrm>
          <a:prstGeom prst="rect">
            <a:avLst/>
          </a:prstGeom>
        </p:spPr>
      </p:pic>
      <p:sp>
        <p:nvSpPr>
          <p:cNvPr id="5" name="TextBox 4">
            <a:extLst>
              <a:ext uri="{FF2B5EF4-FFF2-40B4-BE49-F238E27FC236}">
                <a16:creationId xmlns:a16="http://schemas.microsoft.com/office/drawing/2014/main" id="{78A08EAA-3846-4D6D-B1D0-E5FD48C2CB2D}"/>
              </a:ext>
            </a:extLst>
          </p:cNvPr>
          <p:cNvSpPr txBox="1"/>
          <p:nvPr/>
        </p:nvSpPr>
        <p:spPr>
          <a:xfrm>
            <a:off x="604837" y="2422842"/>
            <a:ext cx="8085547" cy="1477328"/>
          </a:xfrm>
          <a:prstGeom prst="rect">
            <a:avLst/>
          </a:prstGeom>
          <a:noFill/>
        </p:spPr>
        <p:txBody>
          <a:bodyPr wrap="none" rtlCol="0">
            <a:spAutoFit/>
          </a:bodyPr>
          <a:lstStyle/>
          <a:p>
            <a:r>
              <a:rPr lang="en-US" dirty="0"/>
              <a:t>The only difference is that we’re taking the absolute value instead of the square of all</a:t>
            </a:r>
          </a:p>
          <a:p>
            <a:r>
              <a:rPr lang="en-US" dirty="0"/>
              <a:t>the weights. </a:t>
            </a:r>
          </a:p>
          <a:p>
            <a:endParaRPr lang="en-US" dirty="0"/>
          </a:p>
          <a:p>
            <a:endParaRPr lang="en-US" dirty="0"/>
          </a:p>
          <a:p>
            <a:endParaRPr lang="en-US" dirty="0"/>
          </a:p>
        </p:txBody>
      </p:sp>
      <p:sp>
        <p:nvSpPr>
          <p:cNvPr id="7" name="Rectangle 5">
            <a:extLst>
              <a:ext uri="{FF2B5EF4-FFF2-40B4-BE49-F238E27FC236}">
                <a16:creationId xmlns:a16="http://schemas.microsoft.com/office/drawing/2014/main" id="{AF6FC4CD-1552-473E-88B8-C5BFC360D914}"/>
              </a:ext>
            </a:extLst>
          </p:cNvPr>
          <p:cNvSpPr>
            <a:spLocks noChangeArrowheads="1"/>
          </p:cNvSpPr>
          <p:nvPr/>
        </p:nvSpPr>
        <p:spPr bwMode="auto">
          <a:xfrm>
            <a:off x="488823" y="3392339"/>
            <a:ext cx="73040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555555"/>
                </a:solidFill>
                <a:effectLst/>
                <a:latin typeface="Arial" panose="020B0604020202020204" pitchFamily="34" charset="0"/>
                <a:ea typeface="KaiTi_GB2312" panose="02010609030101010101" pitchFamily="49" charset="-122"/>
              </a:rPr>
              <a:t>岭回归是采用的正则化的方法进行特征的选择，使用的是</a:t>
            </a:r>
            <a:r>
              <a:rPr kumimoji="0" lang="en-US" altLang="en-US" sz="700" b="0" i="0" u="none" strike="noStrike" cap="none" normalizeH="0" baseline="0" dirty="0">
                <a:ln>
                  <a:noFill/>
                </a:ln>
                <a:solidFill>
                  <a:schemeClr val="tx1"/>
                </a:solidFill>
                <a:effectLst/>
                <a:latin typeface="Arial" panose="020B0604020202020204" pitchFamily="34" charset="0"/>
              </a:rPr>
              <a:t> </a:t>
            </a:r>
            <a:endParaRPr kumimoji="0" lang="en-US" altLang="en-US" sz="800" b="0" i="0" u="none" strike="noStrike" cap="none" normalizeH="0" baseline="0" dirty="0">
              <a:ln>
                <a:noFill/>
              </a:ln>
              <a:solidFill>
                <a:srgbClr val="555555"/>
              </a:solidFill>
              <a:effectLst/>
              <a:latin typeface="Arial" panose="020B0604020202020204" pitchFamily="34" charset="0"/>
              <a:ea typeface="KaiTi_GB2312"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555555"/>
                </a:solidFill>
                <a:effectLst/>
                <a:latin typeface="Arial" panose="020B0604020202020204" pitchFamily="34" charset="0"/>
                <a:ea typeface="KaiTi_GB2312" panose="02010609030101010101" pitchFamily="49" charset="-122"/>
              </a:rPr>
              <a:t>而</a:t>
            </a:r>
            <a:r>
              <a:rPr kumimoji="0" lang="en-US" altLang="en-US" sz="1400" b="0" i="0" u="none" strike="noStrike" cap="none" normalizeH="0" baseline="0" dirty="0" err="1">
                <a:ln>
                  <a:noFill/>
                </a:ln>
                <a:solidFill>
                  <a:srgbClr val="555555"/>
                </a:solidFill>
                <a:effectLst/>
                <a:latin typeface="Times New Roman" panose="02020603050405020304" pitchFamily="18" charset="0"/>
                <a:cs typeface="Times New Roman" panose="02020603050405020304" pitchFamily="18" charset="0"/>
              </a:rPr>
              <a:t>lasso</a:t>
            </a:r>
            <a:r>
              <a:rPr kumimoji="0" lang="en-US" altLang="en-US" sz="1400" b="0" i="0" u="none" strike="noStrike" cap="none" normalizeH="0" baseline="0" dirty="0" err="1">
                <a:ln>
                  <a:noFill/>
                </a:ln>
                <a:solidFill>
                  <a:srgbClr val="555555"/>
                </a:solidFill>
                <a:effectLst/>
                <a:ea typeface="KaiTi_GB2312" panose="02010609030101010101" pitchFamily="49" charset="-122"/>
              </a:rPr>
              <a:t>采用的则是</a:t>
            </a:r>
            <a:r>
              <a:rPr kumimoji="0" lang="en-US" altLang="en-US" sz="700" b="0" i="0" u="none" strike="noStrike" cap="none" normalizeH="0" baseline="0" dirty="0">
                <a:ln>
                  <a:noFill/>
                </a:ln>
                <a:solidFill>
                  <a:schemeClr val="tx1"/>
                </a:solidFill>
                <a:effectLst/>
                <a:latin typeface="Arial" panose="020B0604020202020204" pitchFamily="34" charset="0"/>
              </a:rPr>
              <a:t>  </a:t>
            </a:r>
            <a:r>
              <a:rPr kumimoji="0" lang="en-US" altLang="en-US" sz="900" b="0" i="0" u="none" strike="noStrike" cap="none" normalizeH="0" baseline="0" dirty="0">
                <a:ln>
                  <a:noFill/>
                </a:ln>
                <a:solidFill>
                  <a:srgbClr val="555555"/>
                </a:solidFill>
                <a:effectLst/>
                <a:latin typeface="Arial" panose="020B0604020202020204" pitchFamily="34" charset="0"/>
                <a:ea typeface="KaiTi_GB2312" panose="02010609030101010101" pitchFamily="49" charset="-122"/>
              </a:rPr>
              <a:t>，</a:t>
            </a:r>
            <a:r>
              <a:rPr kumimoji="0" lang="en-US" altLang="en-US" sz="1400" b="0" i="0" u="none" strike="noStrike" cap="none" normalizeH="0" baseline="0" dirty="0" err="1">
                <a:ln>
                  <a:noFill/>
                </a:ln>
                <a:solidFill>
                  <a:srgbClr val="555555"/>
                </a:solidFill>
                <a:effectLst/>
                <a:latin typeface="Arial" panose="020B0604020202020204" pitchFamily="34" charset="0"/>
                <a:ea typeface="KaiTi_GB2312" panose="02010609030101010101" pitchFamily="49" charset="-122"/>
              </a:rPr>
              <a:t>即</a:t>
            </a:r>
            <a:r>
              <a:rPr kumimoji="0" lang="en-US" altLang="en-US" sz="1400" b="0" i="0" u="none" strike="noStrike" cap="none" normalizeH="0" baseline="0" dirty="0" err="1">
                <a:ln>
                  <a:noFill/>
                </a:ln>
                <a:solidFill>
                  <a:srgbClr val="555555"/>
                </a:solidFill>
                <a:effectLst/>
                <a:latin typeface="Times New Roman" panose="02020603050405020304" pitchFamily="18" charset="0"/>
                <a:cs typeface="Times New Roman" panose="02020603050405020304" pitchFamily="18" charset="0"/>
              </a:rPr>
              <a:t>lasso</a:t>
            </a:r>
            <a:r>
              <a:rPr kumimoji="0" lang="en-US" altLang="en-US" sz="1400" b="0" i="0" u="none" strike="noStrike" cap="none" normalizeH="0" baseline="0" dirty="0" err="1">
                <a:ln>
                  <a:noFill/>
                </a:ln>
                <a:solidFill>
                  <a:srgbClr val="555555"/>
                </a:solidFill>
                <a:effectLst/>
                <a:ea typeface="KaiTi_GB2312" panose="02010609030101010101" pitchFamily="49" charset="-122"/>
              </a:rPr>
              <a:t>是在平方误差的基础上增加</a:t>
            </a:r>
            <a:r>
              <a:rPr kumimoji="0" lang="en-US" altLang="en-US" sz="700" b="0" i="0" u="none" strike="noStrike" cap="none" normalizeH="0" baseline="0" dirty="0">
                <a:ln>
                  <a:noFill/>
                </a:ln>
                <a:solidFill>
                  <a:schemeClr val="tx1"/>
                </a:solidFill>
                <a:effectLst/>
                <a:latin typeface="Arial" panose="020B060402020202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30" name="Picture 6" descr="http://latex.codecogs.com/gif.latex?l2-norm">
            <a:extLst>
              <a:ext uri="{FF2B5EF4-FFF2-40B4-BE49-F238E27FC236}">
                <a16:creationId xmlns:a16="http://schemas.microsoft.com/office/drawing/2014/main" id="{5E00D7F5-6312-40B3-9D8D-F461017BD4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8023" y="3514724"/>
            <a:ext cx="7715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latex.codecogs.com/gif.latex?l1-norm">
            <a:extLst>
              <a:ext uri="{FF2B5EF4-FFF2-40B4-BE49-F238E27FC236}">
                <a16:creationId xmlns:a16="http://schemas.microsoft.com/office/drawing/2014/main" id="{A523F9C1-7F13-4E02-A49F-9E558AEA56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497" y="3708716"/>
            <a:ext cx="771525"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98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48DE-702D-4983-99AB-B2D655047024}"/>
              </a:ext>
            </a:extLst>
          </p:cNvPr>
          <p:cNvSpPr>
            <a:spLocks noGrp="1"/>
          </p:cNvSpPr>
          <p:nvPr>
            <p:ph type="title"/>
          </p:nvPr>
        </p:nvSpPr>
        <p:spPr/>
        <p:txBody>
          <a:bodyPr>
            <a:normAutofit/>
          </a:bodyPr>
          <a:lstStyle/>
          <a:p>
            <a:r>
              <a:rPr lang="en-US" sz="4000" dirty="0"/>
              <a:t>4.Redge Regression </a:t>
            </a:r>
          </a:p>
        </p:txBody>
      </p:sp>
      <p:pic>
        <p:nvPicPr>
          <p:cNvPr id="10" name="Picture 9">
            <a:extLst>
              <a:ext uri="{FF2B5EF4-FFF2-40B4-BE49-F238E27FC236}">
                <a16:creationId xmlns:a16="http://schemas.microsoft.com/office/drawing/2014/main" id="{EDB8C43C-DB09-4B51-A0F0-1FB51B6FB558}"/>
              </a:ext>
            </a:extLst>
          </p:cNvPr>
          <p:cNvPicPr>
            <a:picLocks noChangeAspect="1"/>
          </p:cNvPicPr>
          <p:nvPr/>
        </p:nvPicPr>
        <p:blipFill>
          <a:blip r:embed="rId3"/>
          <a:stretch>
            <a:fillRect/>
          </a:stretch>
        </p:blipFill>
        <p:spPr>
          <a:xfrm>
            <a:off x="1098423" y="1495425"/>
            <a:ext cx="2276475" cy="647700"/>
          </a:xfrm>
          <a:prstGeom prst="rect">
            <a:avLst/>
          </a:prstGeom>
        </p:spPr>
      </p:pic>
      <p:pic>
        <p:nvPicPr>
          <p:cNvPr id="11" name="Picture 10">
            <a:extLst>
              <a:ext uri="{FF2B5EF4-FFF2-40B4-BE49-F238E27FC236}">
                <a16:creationId xmlns:a16="http://schemas.microsoft.com/office/drawing/2014/main" id="{4FBD9701-DBCB-43D6-8D5D-05C589E4B80B}"/>
              </a:ext>
            </a:extLst>
          </p:cNvPr>
          <p:cNvPicPr>
            <a:picLocks noChangeAspect="1"/>
          </p:cNvPicPr>
          <p:nvPr/>
        </p:nvPicPr>
        <p:blipFill>
          <a:blip r:embed="rId4"/>
          <a:stretch>
            <a:fillRect/>
          </a:stretch>
        </p:blipFill>
        <p:spPr>
          <a:xfrm>
            <a:off x="4229100" y="1628775"/>
            <a:ext cx="2209800" cy="390525"/>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E58225E-0690-4897-9406-256131D3BFF6}"/>
                  </a:ext>
                </a:extLst>
              </p:cNvPr>
              <p:cNvSpPr txBox="1"/>
              <p:nvPr/>
            </p:nvSpPr>
            <p:spPr>
              <a:xfrm>
                <a:off x="752475" y="2276475"/>
                <a:ext cx="7734300" cy="1477328"/>
              </a:xfrm>
              <a:prstGeom prst="rect">
                <a:avLst/>
              </a:prstGeom>
              <a:noFill/>
            </p:spPr>
            <p:txBody>
              <a:bodyPr wrap="square" rtlCol="0">
                <a:spAutoFit/>
              </a:bodyPr>
              <a:lstStyle/>
              <a:p>
                <a:r>
                  <a:rPr lang="en-US" dirty="0"/>
                  <a:t>Ridge regression was originally developed to deal with the problem of having more features than data points. But it can also be used to add bias into our estimations, giving us a better estimate. We can use the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value to impose a maximum value on the sum of all our </a:t>
                </a:r>
                <a:r>
                  <a:rPr lang="en-US" dirty="0" err="1"/>
                  <a:t>ws</a:t>
                </a:r>
                <a:r>
                  <a:rPr lang="en-US" dirty="0"/>
                  <a:t>. By imposing this penalty, we can decrease unimportant parameters. This decreasing is known as </a:t>
                </a:r>
                <a:r>
                  <a:rPr lang="en-US" b="1" dirty="0"/>
                  <a:t>shrinkage</a:t>
                </a:r>
                <a:r>
                  <a:rPr lang="en-US" dirty="0"/>
                  <a:t> in statistics.</a:t>
                </a:r>
              </a:p>
            </p:txBody>
          </p:sp>
        </mc:Choice>
        <mc:Fallback>
          <p:sp>
            <p:nvSpPr>
              <p:cNvPr id="12" name="TextBox 11">
                <a:extLst>
                  <a:ext uri="{FF2B5EF4-FFF2-40B4-BE49-F238E27FC236}">
                    <a16:creationId xmlns:a16="http://schemas.microsoft.com/office/drawing/2014/main" id="{CE58225E-0690-4897-9406-256131D3BFF6}"/>
                  </a:ext>
                </a:extLst>
              </p:cNvPr>
              <p:cNvSpPr txBox="1">
                <a:spLocks noRot="1" noChangeAspect="1" noMove="1" noResize="1" noEditPoints="1" noAdjustHandles="1" noChangeArrowheads="1" noChangeShapeType="1" noTextEdit="1"/>
              </p:cNvSpPr>
              <p:nvPr/>
            </p:nvSpPr>
            <p:spPr>
              <a:xfrm>
                <a:off x="752475" y="2276475"/>
                <a:ext cx="7734300" cy="1477328"/>
              </a:xfrm>
              <a:prstGeom prst="rect">
                <a:avLst/>
              </a:prstGeom>
              <a:blipFill>
                <a:blip r:embed="rId5"/>
                <a:stretch>
                  <a:fillRect l="-630" t="-2058" r="-1261" b="-5350"/>
                </a:stretch>
              </a:blipFill>
            </p:spPr>
            <p:txBody>
              <a:bodyPr/>
              <a:lstStyle/>
              <a:p>
                <a:r>
                  <a:rPr lang="en-US">
                    <a:noFill/>
                  </a:rPr>
                  <a:t> </a:t>
                </a:r>
              </a:p>
            </p:txBody>
          </p:sp>
        </mc:Fallback>
      </mc:AlternateContent>
      <p:graphicFrame>
        <p:nvGraphicFramePr>
          <p:cNvPr id="13" name="Table 12">
            <a:extLst>
              <a:ext uri="{FF2B5EF4-FFF2-40B4-BE49-F238E27FC236}">
                <a16:creationId xmlns:a16="http://schemas.microsoft.com/office/drawing/2014/main" id="{A92EDDC6-4D45-4CED-8358-7C8FB30D47AC}"/>
              </a:ext>
            </a:extLst>
          </p:cNvPr>
          <p:cNvGraphicFramePr>
            <a:graphicFrameLocks noGrp="1"/>
          </p:cNvGraphicFramePr>
          <p:nvPr>
            <p:extLst>
              <p:ext uri="{D42A27DB-BD31-4B8C-83A1-F6EECF244321}">
                <p14:modId xmlns:p14="http://schemas.microsoft.com/office/powerpoint/2010/main" val="3005715331"/>
              </p:ext>
            </p:extLst>
          </p:nvPr>
        </p:nvGraphicFramePr>
        <p:xfrm>
          <a:off x="752474" y="3887153"/>
          <a:ext cx="7591425" cy="2286000"/>
        </p:xfrm>
        <a:graphic>
          <a:graphicData uri="http://schemas.openxmlformats.org/drawingml/2006/table">
            <a:tbl>
              <a:tblPr firstRow="1" bandRow="1">
                <a:tableStyleId>{5C22544A-7EE6-4342-B048-85BDC9FD1C3A}</a:tableStyleId>
              </a:tblPr>
              <a:tblGrid>
                <a:gridCol w="7591425">
                  <a:extLst>
                    <a:ext uri="{9D8B030D-6E8A-4147-A177-3AD203B41FA5}">
                      <a16:colId xmlns:a16="http://schemas.microsoft.com/office/drawing/2014/main" val="4003707832"/>
                    </a:ext>
                  </a:extLst>
                </a:gridCol>
              </a:tblGrid>
              <a:tr h="370840">
                <a:tc>
                  <a:txBody>
                    <a:bodyPr/>
                    <a:lstStyle/>
                    <a:p>
                      <a:r>
                        <a:rPr lang="en-US" dirty="0">
                          <a:solidFill>
                            <a:schemeClr val="tx1"/>
                          </a:solidFill>
                        </a:rPr>
                        <a:t>def </a:t>
                      </a:r>
                      <a:r>
                        <a:rPr lang="en-US" dirty="0" err="1">
                          <a:solidFill>
                            <a:schemeClr val="tx1"/>
                          </a:solidFill>
                        </a:rPr>
                        <a:t>ridgeRegres</a:t>
                      </a:r>
                      <a:r>
                        <a:rPr lang="en-US" dirty="0">
                          <a:solidFill>
                            <a:schemeClr val="tx1"/>
                          </a:solidFill>
                        </a:rPr>
                        <a:t>(</a:t>
                      </a:r>
                      <a:r>
                        <a:rPr lang="en-US" dirty="0" err="1">
                          <a:solidFill>
                            <a:schemeClr val="tx1"/>
                          </a:solidFill>
                        </a:rPr>
                        <a:t>xMat,yMat,lam</a:t>
                      </a:r>
                      <a:r>
                        <a:rPr lang="en-US" dirty="0">
                          <a:solidFill>
                            <a:schemeClr val="tx1"/>
                          </a:solidFill>
                        </a:rPr>
                        <a:t>=0.2):</a:t>
                      </a:r>
                    </a:p>
                    <a:p>
                      <a:r>
                        <a:rPr lang="en-US" dirty="0">
                          <a:solidFill>
                            <a:schemeClr val="tx1"/>
                          </a:solidFill>
                        </a:rPr>
                        <a:t>    </a:t>
                      </a:r>
                      <a:r>
                        <a:rPr lang="en-US" dirty="0" err="1">
                          <a:solidFill>
                            <a:schemeClr val="tx1"/>
                          </a:solidFill>
                        </a:rPr>
                        <a:t>xTx</a:t>
                      </a:r>
                      <a:r>
                        <a:rPr lang="en-US" dirty="0">
                          <a:solidFill>
                            <a:schemeClr val="tx1"/>
                          </a:solidFill>
                        </a:rPr>
                        <a:t> = </a:t>
                      </a:r>
                      <a:r>
                        <a:rPr lang="en-US" dirty="0" err="1">
                          <a:solidFill>
                            <a:schemeClr val="tx1"/>
                          </a:solidFill>
                        </a:rPr>
                        <a:t>xMat.T</a:t>
                      </a:r>
                      <a:r>
                        <a:rPr lang="en-US" dirty="0">
                          <a:solidFill>
                            <a:schemeClr val="tx1"/>
                          </a:solidFill>
                        </a:rPr>
                        <a:t>*</a:t>
                      </a:r>
                      <a:r>
                        <a:rPr lang="en-US" dirty="0" err="1">
                          <a:solidFill>
                            <a:schemeClr val="tx1"/>
                          </a:solidFill>
                        </a:rPr>
                        <a:t>xMat</a:t>
                      </a:r>
                      <a:endParaRPr lang="en-US" dirty="0">
                        <a:solidFill>
                          <a:schemeClr val="tx1"/>
                        </a:solidFill>
                      </a:endParaRPr>
                    </a:p>
                    <a:p>
                      <a:r>
                        <a:rPr lang="en-US" dirty="0">
                          <a:solidFill>
                            <a:schemeClr val="tx1"/>
                          </a:solidFill>
                        </a:rPr>
                        <a:t>    </a:t>
                      </a:r>
                      <a:r>
                        <a:rPr lang="en-US" dirty="0" err="1">
                          <a:solidFill>
                            <a:schemeClr val="tx1"/>
                          </a:solidFill>
                        </a:rPr>
                        <a:t>denom</a:t>
                      </a:r>
                      <a:r>
                        <a:rPr lang="en-US" dirty="0">
                          <a:solidFill>
                            <a:schemeClr val="tx1"/>
                          </a:solidFill>
                        </a:rPr>
                        <a:t> = </a:t>
                      </a:r>
                      <a:r>
                        <a:rPr lang="en-US" dirty="0" err="1">
                          <a:solidFill>
                            <a:schemeClr val="tx1"/>
                          </a:solidFill>
                        </a:rPr>
                        <a:t>xTx</a:t>
                      </a:r>
                      <a:r>
                        <a:rPr lang="en-US" dirty="0">
                          <a:solidFill>
                            <a:schemeClr val="tx1"/>
                          </a:solidFill>
                        </a:rPr>
                        <a:t> + eye(shape(</a:t>
                      </a:r>
                      <a:r>
                        <a:rPr lang="en-US" dirty="0" err="1">
                          <a:solidFill>
                            <a:schemeClr val="tx1"/>
                          </a:solidFill>
                        </a:rPr>
                        <a:t>xMat</a:t>
                      </a:r>
                      <a:r>
                        <a:rPr lang="en-US" dirty="0">
                          <a:solidFill>
                            <a:schemeClr val="tx1"/>
                          </a:solidFill>
                        </a:rPr>
                        <a:t>)[1])*lam</a:t>
                      </a:r>
                    </a:p>
                    <a:p>
                      <a:r>
                        <a:rPr lang="en-US" dirty="0">
                          <a:solidFill>
                            <a:schemeClr val="tx1"/>
                          </a:solidFill>
                        </a:rPr>
                        <a:t>    if </a:t>
                      </a:r>
                      <a:r>
                        <a:rPr lang="en-US" dirty="0" err="1">
                          <a:solidFill>
                            <a:schemeClr val="tx1"/>
                          </a:solidFill>
                        </a:rPr>
                        <a:t>linalg.det</a:t>
                      </a:r>
                      <a:r>
                        <a:rPr lang="en-US" dirty="0">
                          <a:solidFill>
                            <a:schemeClr val="tx1"/>
                          </a:solidFill>
                        </a:rPr>
                        <a:t>(</a:t>
                      </a:r>
                      <a:r>
                        <a:rPr lang="en-US" dirty="0" err="1">
                          <a:solidFill>
                            <a:schemeClr val="tx1"/>
                          </a:solidFill>
                        </a:rPr>
                        <a:t>denom</a:t>
                      </a:r>
                      <a:r>
                        <a:rPr lang="en-US" dirty="0">
                          <a:solidFill>
                            <a:schemeClr val="tx1"/>
                          </a:solidFill>
                        </a:rPr>
                        <a:t>) == 0.0:</a:t>
                      </a:r>
                    </a:p>
                    <a:p>
                      <a:r>
                        <a:rPr lang="en-US" dirty="0">
                          <a:solidFill>
                            <a:schemeClr val="tx1"/>
                          </a:solidFill>
                        </a:rPr>
                        <a:t>        print "This matrix is singular, cannot do inverse"</a:t>
                      </a:r>
                    </a:p>
                    <a:p>
                      <a:r>
                        <a:rPr lang="en-US" dirty="0">
                          <a:solidFill>
                            <a:schemeClr val="tx1"/>
                          </a:solidFill>
                        </a:rPr>
                        <a:t>        return</a:t>
                      </a:r>
                    </a:p>
                    <a:p>
                      <a:r>
                        <a:rPr lang="en-US" dirty="0">
                          <a:solidFill>
                            <a:schemeClr val="tx1"/>
                          </a:solidFill>
                        </a:rPr>
                        <a:t>    </a:t>
                      </a:r>
                      <a:r>
                        <a:rPr lang="en-US" dirty="0" err="1">
                          <a:solidFill>
                            <a:schemeClr val="tx1"/>
                          </a:solidFill>
                        </a:rPr>
                        <a:t>ws</a:t>
                      </a:r>
                      <a:r>
                        <a:rPr lang="en-US" dirty="0">
                          <a:solidFill>
                            <a:schemeClr val="tx1"/>
                          </a:solidFill>
                        </a:rPr>
                        <a:t> = </a:t>
                      </a:r>
                      <a:r>
                        <a:rPr lang="en-US" dirty="0" err="1">
                          <a:solidFill>
                            <a:schemeClr val="tx1"/>
                          </a:solidFill>
                        </a:rPr>
                        <a:t>denom.I</a:t>
                      </a:r>
                      <a:r>
                        <a:rPr lang="en-US" dirty="0">
                          <a:solidFill>
                            <a:schemeClr val="tx1"/>
                          </a:solidFill>
                        </a:rPr>
                        <a:t> * (</a:t>
                      </a:r>
                      <a:r>
                        <a:rPr lang="en-US" dirty="0" err="1">
                          <a:solidFill>
                            <a:schemeClr val="tx1"/>
                          </a:solidFill>
                        </a:rPr>
                        <a:t>xMat.T</a:t>
                      </a:r>
                      <a:r>
                        <a:rPr lang="en-US" dirty="0">
                          <a:solidFill>
                            <a:schemeClr val="tx1"/>
                          </a:solidFill>
                        </a:rPr>
                        <a:t>*</a:t>
                      </a:r>
                      <a:r>
                        <a:rPr lang="en-US" dirty="0" err="1">
                          <a:solidFill>
                            <a:schemeClr val="tx1"/>
                          </a:solidFill>
                        </a:rPr>
                        <a:t>yMat</a:t>
                      </a:r>
                      <a:r>
                        <a:rPr lang="en-US" dirty="0">
                          <a:solidFill>
                            <a:schemeClr val="tx1"/>
                          </a:solidFill>
                        </a:rPr>
                        <a:t>)</a:t>
                      </a:r>
                    </a:p>
                    <a:p>
                      <a:r>
                        <a:rPr lang="en-US" dirty="0">
                          <a:solidFill>
                            <a:schemeClr val="tx1"/>
                          </a:solidFill>
                        </a:rPr>
                        <a:t>    return </a:t>
                      </a:r>
                      <a:r>
                        <a:rPr lang="en-US" dirty="0" err="1">
                          <a:solidFill>
                            <a:schemeClr val="tx1"/>
                          </a:solidFill>
                        </a:rPr>
                        <a:t>ws</a:t>
                      </a:r>
                      <a:endParaRPr lang="en-US" dirty="0">
                        <a:solidFill>
                          <a:schemeClr val="tx1"/>
                        </a:solidFill>
                      </a:endParaRPr>
                    </a:p>
                  </a:txBody>
                  <a:tcPr/>
                </a:tc>
                <a:extLst>
                  <a:ext uri="{0D108BD9-81ED-4DB2-BD59-A6C34878D82A}">
                    <a16:rowId xmlns:a16="http://schemas.microsoft.com/office/drawing/2014/main" val="848796698"/>
                  </a:ext>
                </a:extLst>
              </a:tr>
            </a:tbl>
          </a:graphicData>
        </a:graphic>
      </p:graphicFrame>
    </p:spTree>
    <p:extLst>
      <p:ext uri="{BB962C8B-B14F-4D97-AF65-F5344CB8AC3E}">
        <p14:creationId xmlns:p14="http://schemas.microsoft.com/office/powerpoint/2010/main" val="3175884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13CC-2AE1-4CC7-923C-E27720FED594}"/>
              </a:ext>
            </a:extLst>
          </p:cNvPr>
          <p:cNvSpPr>
            <a:spLocks noGrp="1"/>
          </p:cNvSpPr>
          <p:nvPr>
            <p:ph type="title"/>
          </p:nvPr>
        </p:nvSpPr>
        <p:spPr/>
        <p:txBody>
          <a:bodyPr/>
          <a:lstStyle/>
          <a:p>
            <a:r>
              <a:rPr lang="en-US" sz="4000" dirty="0"/>
              <a:t>5. Forward </a:t>
            </a:r>
            <a:r>
              <a:rPr lang="en-US" sz="4000" dirty="0" err="1"/>
              <a:t>stagewise</a:t>
            </a:r>
            <a:r>
              <a:rPr lang="en-US" sz="4000" dirty="0"/>
              <a:t> regression</a:t>
            </a:r>
            <a:endParaRPr lang="en-US" dirty="0"/>
          </a:p>
        </p:txBody>
      </p:sp>
      <p:sp>
        <p:nvSpPr>
          <p:cNvPr id="3" name="Content Placeholder 2">
            <a:extLst>
              <a:ext uri="{FF2B5EF4-FFF2-40B4-BE49-F238E27FC236}">
                <a16:creationId xmlns:a16="http://schemas.microsoft.com/office/drawing/2014/main" id="{80895C42-42FA-4C1D-94CF-FC239C6EDF50}"/>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4093708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3819</TotalTime>
  <Words>1002</Words>
  <Application>Microsoft Office PowerPoint</Application>
  <PresentationFormat>On-screen Show (4:3)</PresentationFormat>
  <Paragraphs>66</Paragraphs>
  <Slides>12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华文仿宋</vt:lpstr>
      <vt:lpstr>宋体</vt:lpstr>
      <vt:lpstr>KaiTi_GB2312</vt:lpstr>
      <vt:lpstr>Arial</vt:lpstr>
      <vt:lpstr>Calibri</vt:lpstr>
      <vt:lpstr>Cambria Math</vt:lpstr>
      <vt:lpstr>Times New Roman</vt:lpstr>
      <vt:lpstr>Tw Cen MT</vt:lpstr>
      <vt:lpstr>Wingdings</vt:lpstr>
      <vt:lpstr>Wingdings 2</vt:lpstr>
      <vt:lpstr>Median</vt:lpstr>
      <vt:lpstr>Introduction to Machine Learning</vt:lpstr>
      <vt:lpstr>Regression</vt:lpstr>
      <vt:lpstr>1. Linear Regression</vt:lpstr>
      <vt:lpstr>对权重w求导</vt:lpstr>
      <vt:lpstr>2. Locally weighted linear regression</vt:lpstr>
      <vt:lpstr>2. Locally weighted linear regression</vt:lpstr>
      <vt:lpstr>3. Lasso Regression</vt:lpstr>
      <vt:lpstr>4.Redge Regression </vt:lpstr>
      <vt:lpstr>5. Forward stagewise regression</vt:lpstr>
      <vt:lpstr>Shrinkage methods</vt:lpstr>
      <vt:lpstr>Bias &amp; Variance trade-off</vt:lpstr>
      <vt:lpstr>6. Tree-based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Jinlin CHEN</cp:lastModifiedBy>
  <cp:revision>274</cp:revision>
  <dcterms:created xsi:type="dcterms:W3CDTF">2013-09-08T20:10:23Z</dcterms:created>
  <dcterms:modified xsi:type="dcterms:W3CDTF">2017-11-01T01:47:13Z</dcterms:modified>
</cp:coreProperties>
</file>