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51" r:id="rId2"/>
    <p:sldId id="256" r:id="rId3"/>
    <p:sldId id="270" r:id="rId4"/>
    <p:sldId id="257" r:id="rId5"/>
    <p:sldId id="258" r:id="rId6"/>
    <p:sldId id="273" r:id="rId7"/>
    <p:sldId id="349" r:id="rId8"/>
    <p:sldId id="346" r:id="rId9"/>
    <p:sldId id="345" r:id="rId10"/>
    <p:sldId id="261" r:id="rId11"/>
    <p:sldId id="350" r:id="rId12"/>
    <p:sldId id="271" r:id="rId13"/>
    <p:sldId id="263" r:id="rId14"/>
    <p:sldId id="264" r:id="rId15"/>
    <p:sldId id="275" r:id="rId16"/>
    <p:sldId id="277" r:id="rId17"/>
    <p:sldId id="280" r:id="rId18"/>
    <p:sldId id="336" r:id="rId19"/>
    <p:sldId id="290" r:id="rId20"/>
    <p:sldId id="295" r:id="rId21"/>
    <p:sldId id="301" r:id="rId22"/>
    <p:sldId id="308" r:id="rId23"/>
    <p:sldId id="352" r:id="rId24"/>
    <p:sldId id="353" r:id="rId25"/>
    <p:sldId id="316" r:id="rId26"/>
    <p:sldId id="325" r:id="rId27"/>
    <p:sldId id="335" r:id="rId28"/>
    <p:sldId id="337" r:id="rId29"/>
    <p:sldId id="338" r:id="rId30"/>
    <p:sldId id="341" r:id="rId31"/>
    <p:sldId id="342" r:id="rId32"/>
    <p:sldId id="265" r:id="rId33"/>
    <p:sldId id="266" r:id="rId34"/>
  </p:sldIdLst>
  <p:sldSz cx="9144000" cy="6858000" type="screen4x3"/>
  <p:notesSz cx="7315200" cy="9601200"/>
  <p:defaultTextStyle>
    <a:defPPr>
      <a:defRPr lang="en-US"/>
    </a:defPPr>
    <a:lvl1pPr marL="0" lvl="0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FF99"/>
    <a:srgbClr val="FFCC99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3"/>
    <p:restoredTop sz="94682"/>
  </p:normalViewPr>
  <p:slideViewPr>
    <p:cSldViewPr showGuides="1">
      <p:cViewPr varScale="1">
        <p:scale>
          <a:sx n="85" d="100"/>
          <a:sy n="85" d="100"/>
        </p:scale>
        <p:origin x="12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页脚占位符 177155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</a:ln>
        </p:spPr>
        <p:txBody>
          <a:bodyPr lIns="96653" tIns="48327" rIns="96653" bIns="48327" anchor="b"/>
          <a:lstStyle/>
          <a:p>
            <a:pPr lvl="0" defTabSz="967105"/>
            <a:endParaRPr lang="en-US" sz="1200"/>
          </a:p>
        </p:txBody>
      </p:sp>
      <p:sp>
        <p:nvSpPr>
          <p:cNvPr id="177157" name="灯片编号占位符 177156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</a:ln>
        </p:spPr>
        <p:txBody>
          <a:bodyPr lIns="96653" tIns="48327" rIns="96653" bIns="48327" anchor="b"/>
          <a:lstStyle/>
          <a:p>
            <a:pPr lvl="0" algn="r" defTabSz="967105"/>
            <a:fld id="{9A0DB2DC-4C9A-4742-B13C-FB6460FD3503}" type="slidenum">
              <a:rPr lang="en-US" sz="1200"/>
              <a:t>‹#›</a:t>
            </a:fld>
            <a:endParaRPr lang="en-US" sz="1200"/>
          </a:p>
        </p:txBody>
      </p:sp>
      <p:sp>
        <p:nvSpPr>
          <p:cNvPr id="177158" name="矩形 177157"/>
          <p:cNvSpPr/>
          <p:nvPr/>
        </p:nvSpPr>
        <p:spPr>
          <a:xfrm>
            <a:off x="533400" y="304800"/>
            <a:ext cx="3816350" cy="496888"/>
          </a:xfrm>
          <a:prstGeom prst="rect">
            <a:avLst/>
          </a:prstGeom>
          <a:noFill/>
          <a:ln w="9525">
            <a:noFill/>
          </a:ln>
        </p:spPr>
        <p:txBody>
          <a:bodyPr lIns="100243" tIns="50122" rIns="100243" bIns="50122"/>
          <a:lstStyle/>
          <a:p>
            <a:pPr lvl="0" defTabSz="1003300"/>
            <a:r>
              <a:rPr lang="en-US" altLang="zh-CN" sz="1800" b="1" i="1"/>
              <a:t>Design and Analysis of Algorithms</a:t>
            </a:r>
          </a:p>
        </p:txBody>
      </p:sp>
      <p:sp>
        <p:nvSpPr>
          <p:cNvPr id="177159" name="矩形 177158"/>
          <p:cNvSpPr/>
          <p:nvPr/>
        </p:nvSpPr>
        <p:spPr>
          <a:xfrm>
            <a:off x="4322763" y="304800"/>
            <a:ext cx="2382837" cy="496888"/>
          </a:xfrm>
          <a:prstGeom prst="rect">
            <a:avLst/>
          </a:prstGeom>
          <a:noFill/>
          <a:ln w="9525">
            <a:noFill/>
          </a:ln>
        </p:spPr>
        <p:txBody>
          <a:bodyPr lIns="100243" tIns="50122" rIns="100243" bIns="50122"/>
          <a:lstStyle/>
          <a:p>
            <a:pPr lvl="0" algn="r" defTabSz="1003300"/>
            <a:r>
              <a:rPr lang="en-US" altLang="zh-CN" sz="1800" b="1" i="1"/>
              <a:t>Chapter 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眉占位符 921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ctr"/>
          <a:lstStyle/>
          <a:p>
            <a:pPr lvl="0" defTabSz="967105"/>
            <a:endParaRPr lang="en-US" sz="1200" dirty="0"/>
          </a:p>
        </p:txBody>
      </p:sp>
      <p:sp>
        <p:nvSpPr>
          <p:cNvPr id="92163" name="日期占位符 92162"/>
          <p:cNvSpPr>
            <a:spLocks noGrp="1"/>
          </p:cNvSpPr>
          <p:nvPr>
            <p:ph type="dt" idx="1"/>
          </p:nvPr>
        </p:nvSpPr>
        <p:spPr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ctr"/>
          <a:lstStyle/>
          <a:p>
            <a:pPr lvl="0" algn="r" defTabSz="967105"/>
            <a:endParaRPr lang="en-US" sz="1200" dirty="0"/>
          </a:p>
        </p:txBody>
      </p:sp>
      <p:sp>
        <p:nvSpPr>
          <p:cNvPr id="92164" name="幻灯片图像占位符 9216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165" name="文本占位符 92164"/>
          <p:cNvSpPr>
            <a:spLocks noGrp="1"/>
          </p:cNvSpPr>
          <p:nvPr>
            <p:ph type="body" sz="quarter" idx="3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ctr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92166" name="页脚占位符 9216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defTabSz="967105"/>
            <a:endParaRPr lang="en-US" sz="1200" dirty="0"/>
          </a:p>
        </p:txBody>
      </p:sp>
      <p:sp>
        <p:nvSpPr>
          <p:cNvPr id="92167" name="灯片编号占位符 92166"/>
          <p:cNvSpPr>
            <a:spLocks noGrp="1"/>
          </p:cNvSpPr>
          <p:nvPr>
            <p:ph type="sldNum" sz="quarter" idx="5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sz="1200" dirty="0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幻灯片图像占位符 39424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4243" name="文本占位符 39424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幻灯片图像占位符 39936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63" name="文本占位符 39936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10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幻灯片图像占位符 40038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0387" name="文本占位符 400386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11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幻灯片图像占位符 28774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7747" name="文本占位符 287746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12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幻灯片图像占位符 28876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8771" name="文本占位符 288770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13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幻灯片图像占位符 40140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1411" name="文本占位符 401410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14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幻灯片图像占位符 40243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2435" name="文本占位符 402434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15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幻灯片图像占位符 40345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3459" name="文本占位符 403458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16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幻灯片图像占位符 40448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4483" name="文本占位符 40448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17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幻灯片图像占位符 40550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5507" name="文本占位符 405506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18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幻灯片图像占位符 40652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6531" name="文本占位符 406530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19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幻灯片图像占位符 39526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5267" name="文本占位符 395266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幻灯片图像占位符 40755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5" name="文本占位符 407554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20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幻灯片图像占位符 40857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8579" name="文本占位符 408578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21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幻灯片图像占位符 40960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03" name="文本占位符 40960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24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幻灯片图像占位符 41062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0627" name="文本占位符 410626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25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幻灯片图像占位符 41164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1651" name="文本占位符 411650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26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幻灯片图像占位符 41267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2675" name="文本占位符 412674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27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幻灯片图像占位符 36761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67619" name="文本占位符 367618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none" lIns="96653" tIns="48327" rIns="96653" bIns="48327" anchor="ctr"/>
          <a:lstStyle/>
          <a:p>
            <a:pPr lvl="0"/>
            <a:r>
              <a:rPr lang="en-US" altLang="zh-CN"/>
              <a:t>Unfortunately, d is not necessarily the smallest distance between all pairs of points in S1 and </a:t>
            </a:r>
          </a:p>
          <a:p>
            <a:pPr lvl="0"/>
            <a:r>
              <a:rPr lang="en-US" altLang="zh-CN"/>
              <a:t>S2 because a closer pair of points can lie on the opposite sides separating the line. When we </a:t>
            </a:r>
          </a:p>
          <a:p>
            <a:pPr lvl="0"/>
            <a:r>
              <a:rPr lang="en-US" altLang="zh-CN"/>
              <a:t>combine the two sets, we must examine such points. (Illustrate this on the diagram)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28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幻灯片图像占位符 37171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1715" name="文本占位符 371714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29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幻灯片图像占位符 37376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3763" name="文本占位符 37376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30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幻灯片图像占位符 2918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685800"/>
            <a:ext cx="4800600" cy="3600450"/>
          </a:xfrm>
          <a:ln/>
        </p:spPr>
      </p:sp>
      <p:sp>
        <p:nvSpPr>
          <p:cNvPr id="291843" name="文本占位符 29184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31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幻灯片图像占位符 39628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幻灯片图像占位符 41369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3699" name="文本占位符 413698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32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幻灯片图像占位符 28262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2627" name="文本占位符 282626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幻灯片图像占位符 29900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9011" name="文本占位符 299010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幻灯片图像占位符 39731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7315" name="文本占位符 397314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幻灯片图像占位符 39833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8339" name="文本占位符 398338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幻灯片图像占位符 37888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883" name="文本占位符 37888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r>
              <a:rPr lang="en-US" altLang="zh-CN"/>
              <a:t>Go over this example in detail, then do another example of merging, something like:</a:t>
            </a:r>
          </a:p>
          <a:p>
            <a:pPr lvl="0"/>
            <a:endParaRPr lang="en-US" altLang="zh-CN"/>
          </a:p>
          <a:p>
            <a:pPr lvl="0"/>
            <a:r>
              <a:rPr lang="en-US" altLang="zh-CN"/>
              <a:t>(1 2 5 7 9)</a:t>
            </a:r>
          </a:p>
          <a:p>
            <a:pPr lvl="0"/>
            <a:r>
              <a:rPr lang="en-US" altLang="zh-CN"/>
              <a:t>(3 4 6)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幻灯片图像占位符 28569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5699" name="文本占位符 285698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lstStyle/>
          <a:p>
            <a:pPr lvl="0"/>
            <a:r>
              <a:rPr lang="en-US" altLang="zh-CN"/>
              <a:t>even if not analyzing in detail, show the recurrence for mergesort in worst case:</a:t>
            </a:r>
          </a:p>
          <a:p>
            <a:pPr lvl="0"/>
            <a:r>
              <a:rPr lang="en-US" altLang="zh-CN"/>
              <a:t>T(n) = 2 T(n/2) + (n-1)</a:t>
            </a:r>
          </a:p>
          <a:p>
            <a:pPr lvl="0"/>
            <a:endParaRPr lang="en-US" altLang="zh-CN"/>
          </a:p>
          <a:p>
            <a:pPr lvl="0"/>
            <a:r>
              <a:rPr lang="en-US" altLang="zh-CN"/>
              <a:t>                         worst case comparisons for merge</a:t>
            </a:r>
          </a:p>
        </p:txBody>
      </p:sp>
      <p:sp>
        <p:nvSpPr>
          <p:cNvPr id="285700" name="直接连接符 285699"/>
          <p:cNvSpPr/>
          <p:nvPr/>
        </p:nvSpPr>
        <p:spPr>
          <a:xfrm flipV="1">
            <a:off x="2286000" y="6705600"/>
            <a:ext cx="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  <a:t>9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09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099" name="矩形 4098"/>
            <p:cNvSpPr/>
            <p:nvPr/>
          </p:nvSpPr>
          <p:spPr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矩形 4099"/>
            <p:cNvSpPr/>
            <p:nvPr/>
          </p:nvSpPr>
          <p:spPr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3" name="日期占位符 4102"/>
          <p:cNvSpPr>
            <a:spLocks noGrp="1"/>
          </p:cNvSpPr>
          <p:nvPr>
            <p:ph type="dt" sz="half" idx="2"/>
          </p:nvPr>
        </p:nvSpPr>
        <p:spPr>
          <a:xfrm>
            <a:off x="12954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4" name="页脚占位符 4103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pPr lvl="0">
              <a:spcBef>
                <a:spcPct val="50000"/>
              </a:spcBef>
            </a:pPr>
            <a:r>
              <a:rPr lang="en-US"/>
              <a:t>Design and Analysis of Algorithms - Chapter 4</a:t>
            </a:r>
          </a:p>
        </p:txBody>
      </p:sp>
      <p:sp>
        <p:nvSpPr>
          <p:cNvPr id="4105" name="灯片编号占位符 4104"/>
          <p:cNvSpPr>
            <a:spLocks noGrp="1"/>
          </p:cNvSpPr>
          <p:nvPr>
            <p:ph type="sldNum" sz="quarter" idx="4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  <a:t>‹#›</a:t>
            </a:fld>
            <a:endParaRPr lang="en-US"/>
          </a:p>
        </p:txBody>
      </p:sp>
      <p:sp>
        <p:nvSpPr>
          <p:cNvPr id="4106" name="矩形 4105"/>
          <p:cNvSpPr/>
          <p:nvPr/>
        </p:nvSpPr>
        <p:spPr>
          <a:xfrm>
            <a:off x="463550" y="2700338"/>
            <a:ext cx="161925" cy="41576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207645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108976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69842" cy="4905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5558" y="1266825"/>
            <a:ext cx="4069842" cy="4905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3074"/>
          <p:cNvGrpSpPr/>
          <p:nvPr/>
        </p:nvGrpSpPr>
        <p:grpSpPr>
          <a:xfrm>
            <a:off x="8329613" y="733425"/>
            <a:ext cx="720725" cy="531813"/>
            <a:chOff x="5247" y="462"/>
            <a:chExt cx="454" cy="335"/>
          </a:xfrm>
        </p:grpSpPr>
        <p:sp>
          <p:nvSpPr>
            <p:cNvPr id="3076" name="平行四边形 3075"/>
            <p:cNvSpPr/>
            <p:nvPr/>
          </p:nvSpPr>
          <p:spPr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" name="平行四边形 3076"/>
            <p:cNvSpPr/>
            <p:nvPr/>
          </p:nvSpPr>
          <p:spPr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平行四边形 3077"/>
            <p:cNvSpPr/>
            <p:nvPr/>
          </p:nvSpPr>
          <p:spPr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组合 3078"/>
          <p:cNvGrpSpPr/>
          <p:nvPr/>
        </p:nvGrpSpPr>
        <p:grpSpPr>
          <a:xfrm>
            <a:off x="77788" y="6040438"/>
            <a:ext cx="531812" cy="727075"/>
            <a:chOff x="49" y="3805"/>
            <a:chExt cx="335" cy="458"/>
          </a:xfrm>
        </p:grpSpPr>
        <p:sp>
          <p:nvSpPr>
            <p:cNvPr id="3080" name="平行四边形 3079"/>
            <p:cNvSpPr/>
            <p:nvPr/>
          </p:nvSpPr>
          <p:spPr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平行四边形 3080"/>
            <p:cNvSpPr/>
            <p:nvPr/>
          </p:nvSpPr>
          <p:spPr>
            <a:xfrm rot="5400000" flipH="1">
              <a:off x="147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平行四边形 3081"/>
            <p:cNvSpPr/>
            <p:nvPr/>
          </p:nvSpPr>
          <p:spPr>
            <a:xfrm rot="5400000" flipH="1">
              <a:off x="147" y="4026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" name="文本占位符 3082"/>
          <p:cNvSpPr>
            <a:spLocks noGrp="1"/>
          </p:cNvSpPr>
          <p:nvPr>
            <p:ph type="body" idx="1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84" name="日期占位符 3083"/>
          <p:cNvSpPr>
            <a:spLocks noGrp="1"/>
          </p:cNvSpPr>
          <p:nvPr>
            <p:ph type="dt" sz="half" idx="2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Arial Narrow" pitchFamily="34" charset="0"/>
              </a:defRPr>
            </a:lvl1pPr>
          </a:lstStyle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3087" name="矩形 3086"/>
          <p:cNvSpPr/>
          <p:nvPr/>
        </p:nvSpPr>
        <p:spPr>
          <a:xfrm>
            <a:off x="227013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五边形 3087"/>
          <p:cNvSpPr/>
          <p:nvPr/>
        </p:nvSpPr>
        <p:spPr>
          <a:xfrm flipH="1">
            <a:off x="304800" y="914400"/>
            <a:ext cx="8839200" cy="228600"/>
          </a:xfrm>
          <a:prstGeom prst="homePlate">
            <a:avLst>
              <a:gd name="adj" fmla="val 67845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9" name="矩形 3088"/>
          <p:cNvSpPr/>
          <p:nvPr/>
        </p:nvSpPr>
        <p:spPr>
          <a:xfrm>
            <a:off x="1981200" y="2179638"/>
            <a:ext cx="190500" cy="46783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90" name="组合 3089"/>
          <p:cNvGrpSpPr/>
          <p:nvPr/>
        </p:nvGrpSpPr>
        <p:grpSpPr>
          <a:xfrm>
            <a:off x="77788" y="5903913"/>
            <a:ext cx="533400" cy="749300"/>
            <a:chOff x="49" y="3719"/>
            <a:chExt cx="336" cy="472"/>
          </a:xfrm>
        </p:grpSpPr>
        <p:sp>
          <p:nvSpPr>
            <p:cNvPr id="3091" name="平行四边形 3090"/>
            <p:cNvSpPr/>
            <p:nvPr/>
          </p:nvSpPr>
          <p:spPr>
            <a:xfrm rot="-5400000">
              <a:off x="142" y="3626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平行四边形 3091"/>
            <p:cNvSpPr/>
            <p:nvPr/>
          </p:nvSpPr>
          <p:spPr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平行四边形 3092"/>
            <p:cNvSpPr/>
            <p:nvPr/>
          </p:nvSpPr>
          <p:spPr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4" name="标题 3093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8825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grpSp>
        <p:nvGrpSpPr>
          <p:cNvPr id="3095" name="组合 3094"/>
          <p:cNvGrpSpPr/>
          <p:nvPr/>
        </p:nvGrpSpPr>
        <p:grpSpPr>
          <a:xfrm>
            <a:off x="8189913" y="731838"/>
            <a:ext cx="739775" cy="533400"/>
            <a:chOff x="5159" y="461"/>
            <a:chExt cx="466" cy="336"/>
          </a:xfrm>
        </p:grpSpPr>
        <p:sp>
          <p:nvSpPr>
            <p:cNvPr id="3096" name="平行四边形 3095"/>
            <p:cNvSpPr/>
            <p:nvPr/>
          </p:nvSpPr>
          <p:spPr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平行四边形 3096"/>
            <p:cNvSpPr/>
            <p:nvPr/>
          </p:nvSpPr>
          <p:spPr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平行四边形 3097"/>
            <p:cNvSpPr/>
            <p:nvPr/>
          </p:nvSpPr>
          <p:spPr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矩形 3098"/>
          <p:cNvSpPr>
            <a:spLocks noGrp="1"/>
          </p:cNvSpPr>
          <p:nvPr userDrawn="1"/>
        </p:nvSpPr>
        <p:spPr>
          <a:xfrm>
            <a:off x="6908800" y="64008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r>
              <a:rPr lang="en-US" altLang="zh-CN" sz="1400">
                <a:latin typeface="Arial Narrow" pitchFamily="34" charset="0"/>
                <a:ea typeface="ヒラギノ角ゴ Pro W3" pitchFamily="84" charset="-128"/>
              </a:rPr>
              <a:t>4-</a:t>
            </a:r>
            <a:fld id="{9A0DB2DC-4C9A-4742-B13C-FB6460FD3503}" type="slidenum">
              <a:rPr lang="en-US" sz="1400">
                <a:latin typeface="Arial Narrow" pitchFamily="34" charset="0"/>
                <a:ea typeface="ヒラギノ角ゴ Pro W3" pitchFamily="84" charset="-128"/>
              </a:rPr>
              <a:t>‹#›</a:t>
            </a:fld>
            <a:endParaRPr lang="en-US" sz="1400">
              <a:latin typeface="Arial Narrow" pitchFamily="34" charset="0"/>
              <a:ea typeface="ヒラギノ角ゴ Pro W3" pitchFamily="84" charset="-128"/>
            </a:endParaRPr>
          </a:p>
        </p:txBody>
      </p:sp>
      <p:sp>
        <p:nvSpPr>
          <p:cNvPr id="3100" name="矩形 3099"/>
          <p:cNvSpPr/>
          <p:nvPr userDrawn="1"/>
        </p:nvSpPr>
        <p:spPr>
          <a:xfrm>
            <a:off x="609600" y="6172200"/>
            <a:ext cx="3886200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l"/>
            <a:r>
              <a:rPr lang="en-US" altLang="zh-CN" sz="800">
                <a:latin typeface="Arial" panose="020B0604020202020204" pitchFamily="34" charset="0"/>
                <a:ea typeface="ヒラギノ角ゴ Pro W3" pitchFamily="84" charset="-128"/>
              </a:rPr>
              <a:t>Copyright © 2007 Pearson Addison-Wesley. All rights reserved.</a:t>
            </a:r>
            <a:endParaRPr lang="en-US" altLang="zh-CN" sz="900">
              <a:latin typeface="Arial" panose="020B0604020202020204" pitchFamily="34" charset="0"/>
              <a:ea typeface="ヒラギノ角ゴ Pro W3" pitchFamily="84" charset="-128"/>
            </a:endParaRPr>
          </a:p>
        </p:txBody>
      </p:sp>
      <p:sp>
        <p:nvSpPr>
          <p:cNvPr id="3101" name="矩形 3100"/>
          <p:cNvSpPr>
            <a:spLocks noGrp="1"/>
          </p:cNvSpPr>
          <p:nvPr userDrawn="1"/>
        </p:nvSpPr>
        <p:spPr>
          <a:xfrm>
            <a:off x="2667000" y="6462713"/>
            <a:ext cx="6400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/>
            <a:r>
              <a:rPr lang="en-US" altLang="zh-CN" sz="1000" err="1">
                <a:latin typeface="Arial Narrow" pitchFamily="34" charset="0"/>
                <a:ea typeface="ヒラギノ角ゴ Pro W3" pitchFamily="84" charset="-128"/>
              </a:rPr>
              <a:t>A. Levitin</a:t>
            </a:r>
            <a:r>
              <a:rPr lang="en-US" altLang="zh-CN" sz="1000">
                <a:latin typeface="Arial Narrow" pitchFamily="34" charset="0"/>
                <a:ea typeface="ヒラギノ角ゴ Pro W3" pitchFamily="84" charset="-128"/>
              </a:rPr>
              <a:t> “Introduction to the Design &amp; Analysis of Algorithms,” 2</a:t>
            </a:r>
            <a:r>
              <a:rPr lang="en-US" altLang="zh-CN" sz="1000" baseline="30000">
                <a:latin typeface="Arial Narrow" pitchFamily="34" charset="0"/>
                <a:ea typeface="ヒラギノ角ゴ Pro W3" pitchFamily="84" charset="-128"/>
              </a:rPr>
              <a:t>nd</a:t>
            </a:r>
            <a:r>
              <a:rPr lang="en-US" altLang="zh-CN" sz="1000">
                <a:latin typeface="Arial Narrow" pitchFamily="34" charset="0"/>
                <a:ea typeface="ヒラギノ角ゴ Pro W3" pitchFamily="84" charset="-128"/>
              </a:rPr>
              <a:t> ed., Ch. 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sz="24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1pPr>
      <a:lvl2pPr marL="742950" lvl="1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•"/>
        <a:defRPr sz="20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2pPr>
      <a:lvl3pPr marL="1143000" lvl="2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–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3pPr>
      <a:lvl4pPr marL="1600200" lvl="3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–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4pPr>
      <a:lvl5pPr marL="2057400" lvl="4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»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»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»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»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»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4" name="矩形 414723"/>
          <p:cNvSpPr/>
          <p:nvPr/>
        </p:nvSpPr>
        <p:spPr>
          <a:xfrm>
            <a:off x="576263" y="1412875"/>
            <a:ext cx="184150" cy="4730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endParaRPr/>
          </a:p>
        </p:txBody>
      </p:sp>
      <p:sp>
        <p:nvSpPr>
          <p:cNvPr id="414725" name="矩形 414724"/>
          <p:cNvSpPr/>
          <p:nvPr/>
        </p:nvSpPr>
        <p:spPr>
          <a:xfrm>
            <a:off x="415925" y="1066800"/>
            <a:ext cx="3657600" cy="990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B Frutiger Bold" pitchFamily="-124" charset="0"/>
              </a:rPr>
              <a:t>Chapter 4</a:t>
            </a:r>
            <a:r>
              <a:rPr lang="en-US" altLang="zh-CN" sz="410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B Frutiger Bold" pitchFamily="-124" charset="0"/>
              </a:rPr>
              <a:t> </a:t>
            </a:r>
          </a:p>
        </p:txBody>
      </p:sp>
      <p:pic>
        <p:nvPicPr>
          <p:cNvPr id="414726" name="图片 414725" descr="awtri_4c UPDATE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" y="5721350"/>
            <a:ext cx="684213" cy="831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4727" name="矩形 414726"/>
          <p:cNvSpPr/>
          <p:nvPr/>
        </p:nvSpPr>
        <p:spPr>
          <a:xfrm>
            <a:off x="415925" y="2438400"/>
            <a:ext cx="3505200" cy="2227263"/>
          </a:xfrm>
          <a:prstGeom prst="rect">
            <a:avLst/>
          </a:prstGeom>
          <a:noFill/>
          <a:ln w="9525">
            <a:noFill/>
          </a:ln>
        </p:spPr>
        <p:txBody>
          <a:bodyPr rIns="0"/>
          <a:lstStyle/>
          <a:p>
            <a:pPr algn="l"/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ヒラギノ角ゴ Pro W3" pitchFamily="84" charset="-128"/>
              </a:rPr>
              <a:t>Divide-and-Conquer</a:t>
            </a:r>
          </a:p>
        </p:txBody>
      </p:sp>
      <p:pic>
        <p:nvPicPr>
          <p:cNvPr id="414728" name="图片 414727" descr="levitin2e_hi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325" y="457200"/>
            <a:ext cx="4689475" cy="579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4729" name="矩形 414728"/>
          <p:cNvSpPr/>
          <p:nvPr/>
        </p:nvSpPr>
        <p:spPr>
          <a:xfrm>
            <a:off x="1038225" y="613410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l"/>
            <a:r>
              <a:rPr lang="en-US" altLang="zh-CN" sz="800">
                <a:latin typeface="Arial" panose="020B0604020202020204" pitchFamily="34" charset="0"/>
                <a:ea typeface="ヒラギノ角ゴ Pro W3" pitchFamily="84" charset="-128"/>
              </a:rPr>
              <a:t>Copyright © 2007 Pearson Addison-Wesley. All rights reserved.</a:t>
            </a:r>
            <a:endParaRPr lang="en-US" altLang="zh-CN" sz="900">
              <a:latin typeface="Arial" panose="020B0604020202020204" pitchFamily="34" charset="0"/>
              <a:ea typeface="ヒラギノ角ゴ Pro W3" pitchFamily="8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标题 2723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Analysis of Mergesort</a:t>
            </a:r>
          </a:p>
        </p:txBody>
      </p:sp>
      <p:sp>
        <p:nvSpPr>
          <p:cNvPr id="272387" name="文本占位符 2723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/>
              <a:t>All cases have same efficiency: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 </a:t>
            </a:r>
            <a:r>
              <a:rPr lang="en-US" altLang="zh-CN">
                <a:cs typeface="Times New Roman" panose="02020603050405020304" pitchFamily="18" charset="0"/>
              </a:rPr>
              <a:t>log 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 </a:t>
            </a:r>
          </a:p>
          <a:p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Number of comparisons in the worst case is close to theoretical minimum for comparison-based sorting: </a:t>
            </a:r>
          </a:p>
          <a:p>
            <a:pPr lvl="1"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                   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84" charset="2"/>
              </a:rPr>
              <a:t></a:t>
            </a:r>
            <a:r>
              <a:rPr lang="en-US" altLang="zh-CN" sz="2400">
                <a:cs typeface="Times New Roman" panose="02020603050405020304" pitchFamily="18" charset="0"/>
              </a:rPr>
              <a:t>log</a:t>
            </a:r>
            <a:r>
              <a:rPr lang="en-US" altLang="zh-CN" sz="2400" baseline="-25000">
                <a:cs typeface="Times New Roman" panose="02020603050405020304" pitchFamily="18" charset="0"/>
              </a:rPr>
              <a:t>2</a:t>
            </a: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r>
              <a:rPr lang="en-US" altLang="zh-CN" sz="2400">
                <a:cs typeface="Times New Roman" panose="02020603050405020304" pitchFamily="18" charset="0"/>
              </a:rPr>
              <a:t>!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84" charset="2"/>
              </a:rPr>
              <a:t></a:t>
            </a:r>
            <a:r>
              <a:rPr lang="en-US" altLang="zh-CN" sz="2400">
                <a:cs typeface="Times New Roman" panose="02020603050405020304" pitchFamily="18" charset="0"/>
              </a:rPr>
              <a:t>   </a:t>
            </a:r>
            <a:r>
              <a:rPr lang="en-US" altLang="zh-CN" sz="2400">
                <a:latin typeface="Lucida Grande" pitchFamily="84" charset="0"/>
                <a:cs typeface="Times New Roman" panose="02020603050405020304" pitchFamily="18" charset="0"/>
              </a:rPr>
              <a:t>≈</a:t>
            </a:r>
            <a:r>
              <a:rPr lang="en-US" altLang="zh-CN" sz="2400">
                <a:cs typeface="Times New Roman" panose="02020603050405020304" pitchFamily="18" charset="0"/>
              </a:rPr>
              <a:t>    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r>
              <a:rPr lang="en-US" altLang="zh-CN" sz="2400">
                <a:cs typeface="Times New Roman" panose="02020603050405020304" pitchFamily="18" charset="0"/>
              </a:rPr>
              <a:t> log</a:t>
            </a:r>
            <a:r>
              <a:rPr lang="en-US" altLang="zh-CN" sz="2400" baseline="-25000">
                <a:cs typeface="Times New Roman" panose="02020603050405020304" pitchFamily="18" charset="0"/>
              </a:rPr>
              <a:t>2 </a:t>
            </a:r>
            <a:r>
              <a:rPr lang="en-US" altLang="zh-CN" sz="2400" i="1">
                <a:cs typeface="Times New Roman" panose="02020603050405020304" pitchFamily="18" charset="0"/>
              </a:rPr>
              <a:t>n  </a:t>
            </a:r>
            <a:r>
              <a:rPr lang="en-US" altLang="zh-CN" sz="2400">
                <a:cs typeface="Times New Roman" panose="02020603050405020304" pitchFamily="18" charset="0"/>
              </a:rPr>
              <a:t>- 1.44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</a:p>
          <a:p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Space requirement: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 (</a:t>
            </a:r>
            <a:r>
              <a:rPr lang="en-US" altLang="zh-CN" u="sng">
                <a:cs typeface="Times New Roman" panose="02020603050405020304" pitchFamily="18" charset="0"/>
              </a:rPr>
              <a:t>not</a:t>
            </a:r>
            <a:r>
              <a:rPr lang="en-US" altLang="zh-CN">
                <a:cs typeface="Times New Roman" panose="02020603050405020304" pitchFamily="18" charset="0"/>
              </a:rPr>
              <a:t> in-place)</a:t>
            </a:r>
          </a:p>
          <a:p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Can be implemented without recursion (bottom-up)</a:t>
            </a:r>
            <a:endParaRPr lang="en-US" altLang="zh-CN">
              <a:ea typeface="Times New Roman" panose="02020603050405020304" pitchFamily="18" charset="0"/>
            </a:endParaRPr>
          </a:p>
        </p:txBody>
      </p:sp>
      <p:sp>
        <p:nvSpPr>
          <p:cNvPr id="272400" name="文本框 272399"/>
          <p:cNvSpPr txBox="1"/>
          <p:nvPr/>
        </p:nvSpPr>
        <p:spPr>
          <a:xfrm>
            <a:off x="1219200" y="1752600"/>
            <a:ext cx="5943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err="1">
                <a:effectLst>
                  <a:outerShdw blurRad="38100" dist="38100" dir="2700000">
                    <a:srgbClr val="000000"/>
                  </a:outerShdw>
                </a:effectLst>
              </a:rPr>
              <a:t>T(n</a:t>
            </a:r>
            <a:r>
              <a:rPr lang="el-GR" altLang="x-none" b="1" i="1" dirty="0">
                <a:effectLst>
                  <a:outerShdw blurRad="38100" dist="38100" dir="2700000">
                    <a:srgbClr val="000000"/>
                  </a:outerShdw>
                </a:effectLst>
              </a:rPr>
              <a:t>) = 2T(n/2) + Θ</a:t>
            </a:r>
            <a:r>
              <a:rPr lang="en-US" altLang="zh-CN" b="1" i="1">
                <a:effectLst>
                  <a:outerShdw blurRad="38100" dist="38100" dir="2700000">
                    <a:srgbClr val="000000"/>
                  </a:outerShdw>
                </a:effectLst>
              </a:rPr>
              <a:t>(n), T(1)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标题 3880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Quicksort</a:t>
            </a:r>
          </a:p>
        </p:txBody>
      </p:sp>
      <p:sp>
        <p:nvSpPr>
          <p:cNvPr id="388099" name="文本占位符 388098"/>
          <p:cNvSpPr>
            <a:spLocks noGrp="1"/>
          </p:cNvSpPr>
          <p:nvPr>
            <p:ph type="body" idx="1"/>
          </p:nvPr>
        </p:nvSpPr>
        <p:spPr>
          <a:xfrm>
            <a:off x="609600" y="1266825"/>
            <a:ext cx="8305800" cy="5210175"/>
          </a:xfrm>
          <a:ln/>
        </p:spPr>
        <p:txBody>
          <a:bodyPr/>
          <a:lstStyle/>
          <a:p>
            <a:r>
              <a:rPr lang="en-US" altLang="zh-CN"/>
              <a:t>Select a </a:t>
            </a:r>
            <a:r>
              <a:rPr lang="en-US" altLang="zh-CN" i="1"/>
              <a:t>pivot</a:t>
            </a:r>
            <a:r>
              <a:rPr lang="en-US" altLang="zh-CN"/>
              <a:t> (partitioning element) – here, the first element</a:t>
            </a:r>
          </a:p>
          <a:p>
            <a:r>
              <a:rPr lang="en-US" altLang="zh-CN"/>
              <a:t>Rearrange the list so that all the elements in the first </a:t>
            </a:r>
            <a:r>
              <a:rPr lang="en-US" altLang="zh-CN" i="1"/>
              <a:t>s </a:t>
            </a:r>
            <a:r>
              <a:rPr lang="en-US" altLang="zh-CN"/>
              <a:t>positions are smaller than or equal to the pivot and all the elements in the remaining </a:t>
            </a:r>
            <a:r>
              <a:rPr lang="en-US" altLang="zh-CN" i="1"/>
              <a:t>n-s </a:t>
            </a:r>
            <a:r>
              <a:rPr lang="en-US" altLang="zh-CN"/>
              <a:t>positions are larger than or equal to the pivot (see next slide for an algorithm)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r>
              <a:rPr lang="en-US" altLang="zh-CN"/>
              <a:t>Exchange the pivot with the last element in the first (i.e.,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84" charset="2"/>
              </a:rPr>
              <a:t>)</a:t>
            </a:r>
            <a:r>
              <a:rPr lang="en-US" altLang="zh-CN">
                <a:cs typeface="Times New Roman" panose="02020603050405020304" pitchFamily="18" charset="0"/>
              </a:rPr>
              <a:t> subarray — the pivot is now in its final position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Sort the two subarrays recursively</a:t>
            </a:r>
          </a:p>
          <a:p>
            <a:endParaRPr lang="en-US" altLang="zh-CN"/>
          </a:p>
        </p:txBody>
      </p:sp>
      <p:grpSp>
        <p:nvGrpSpPr>
          <p:cNvPr id="388100" name="组合 388099"/>
          <p:cNvGrpSpPr/>
          <p:nvPr/>
        </p:nvGrpSpPr>
        <p:grpSpPr>
          <a:xfrm>
            <a:off x="1219200" y="3505200"/>
            <a:ext cx="7010400" cy="1441450"/>
            <a:chOff x="672" y="2928"/>
            <a:chExt cx="4416" cy="908"/>
          </a:xfrm>
        </p:grpSpPr>
        <p:grpSp>
          <p:nvGrpSpPr>
            <p:cNvPr id="388101" name="组合 388100"/>
            <p:cNvGrpSpPr/>
            <p:nvPr/>
          </p:nvGrpSpPr>
          <p:grpSpPr>
            <a:xfrm>
              <a:off x="672" y="2928"/>
              <a:ext cx="4416" cy="672"/>
              <a:chOff x="672" y="3312"/>
              <a:chExt cx="4416" cy="672"/>
            </a:xfrm>
          </p:grpSpPr>
          <p:sp>
            <p:nvSpPr>
              <p:cNvPr id="388102" name="矩形 388101"/>
              <p:cNvSpPr/>
              <p:nvPr/>
            </p:nvSpPr>
            <p:spPr>
              <a:xfrm>
                <a:off x="672" y="3312"/>
                <a:ext cx="4416" cy="336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/>
              </a:p>
            </p:txBody>
          </p:sp>
          <p:sp>
            <p:nvSpPr>
              <p:cNvPr id="388103" name="直接连接符 388102"/>
              <p:cNvSpPr/>
              <p:nvPr/>
            </p:nvSpPr>
            <p:spPr>
              <a:xfrm>
                <a:off x="864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88104" name="直接连接符 388103"/>
              <p:cNvSpPr/>
              <p:nvPr/>
            </p:nvSpPr>
            <p:spPr>
              <a:xfrm>
                <a:off x="2448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88105" name="直接连接符 388104"/>
              <p:cNvSpPr/>
              <p:nvPr/>
            </p:nvSpPr>
            <p:spPr>
              <a:xfrm>
                <a:off x="2640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88106" name="文本框 388105"/>
              <p:cNvSpPr txBox="1"/>
              <p:nvPr/>
            </p:nvSpPr>
            <p:spPr>
              <a:xfrm>
                <a:off x="672" y="3312"/>
                <a:ext cx="144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solidFill>
                      <a:schemeClr val="bg2"/>
                    </a:solidFill>
                  </a:rPr>
                  <a:t>p</a:t>
                </a:r>
              </a:p>
            </p:txBody>
          </p:sp>
          <p:sp>
            <p:nvSpPr>
              <p:cNvPr id="388107" name="左大括号 388106"/>
              <p:cNvSpPr/>
              <p:nvPr/>
            </p:nvSpPr>
            <p:spPr>
              <a:xfrm rot="-5400000">
                <a:off x="1584" y="2976"/>
                <a:ext cx="288" cy="1728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8" name="左大括号 388107"/>
              <p:cNvSpPr/>
              <p:nvPr/>
            </p:nvSpPr>
            <p:spPr>
              <a:xfrm rot="-5400000">
                <a:off x="3744" y="2640"/>
                <a:ext cx="288" cy="24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8109" name="文本框 388108"/>
            <p:cNvSpPr txBox="1"/>
            <p:nvPr/>
          </p:nvSpPr>
          <p:spPr>
            <a:xfrm>
              <a:off x="1411" y="3526"/>
              <a:ext cx="63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/>
                <a:t>A[</a:t>
              </a:r>
              <a:r>
                <a:rPr lang="en-US" altLang="zh-CN" i="1"/>
                <a:t>i</a:t>
              </a:r>
              <a:r>
                <a:rPr lang="en-US" altLang="zh-CN"/>
                <a:t>]</a:t>
              </a:r>
              <a:r>
                <a:rPr lang="en-US" altLang="zh-CN">
                  <a:cs typeface="Times New Roman" panose="02020603050405020304" pitchFamily="18" charset="0"/>
                  <a:sym typeface="Symbol" panose="05050102010706020507" pitchFamily="84" charset="2"/>
                </a:rPr>
                <a:t></a:t>
              </a:r>
              <a:r>
                <a:rPr lang="en-US" altLang="zh-CN" i="1">
                  <a:cs typeface="Times New Roman" panose="02020603050405020304" pitchFamily="18" charset="0"/>
                </a:rPr>
                <a:t>p</a:t>
              </a:r>
              <a:endParaRPr lang="en-US" altLang="zh-CN">
                <a:ea typeface="Times New Roman" panose="02020603050405020304" pitchFamily="18" charset="0"/>
              </a:endParaRPr>
            </a:p>
          </p:txBody>
        </p:sp>
        <p:sp>
          <p:nvSpPr>
            <p:cNvPr id="388110" name="文本框 388109"/>
            <p:cNvSpPr txBox="1"/>
            <p:nvPr/>
          </p:nvSpPr>
          <p:spPr>
            <a:xfrm>
              <a:off x="3551" y="3548"/>
              <a:ext cx="63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/>
                <a:t>A[</a:t>
              </a:r>
              <a:r>
                <a:rPr lang="en-US" altLang="zh-CN" i="1"/>
                <a:t>i</a:t>
              </a:r>
              <a:r>
                <a:rPr lang="en-US" altLang="zh-CN"/>
                <a:t>]</a:t>
              </a:r>
              <a:r>
                <a:rPr lang="en-US" altLang="zh-CN">
                  <a:cs typeface="Times New Roman" panose="02020603050405020304" pitchFamily="18" charset="0"/>
                  <a:sym typeface="Symbol" panose="05050102010706020507" pitchFamily="84" charset="2"/>
                </a:rPr>
                <a:t></a:t>
              </a:r>
              <a:r>
                <a:rPr lang="en-US" altLang="zh-CN" i="1">
                  <a:cs typeface="Times New Roman" panose="02020603050405020304" pitchFamily="18" charset="0"/>
                </a:rPr>
                <a:t>p</a:t>
              </a:r>
              <a:endParaRPr lang="en-US" altLang="zh-CN"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9" name="标题 292868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Partitioning Algorithm</a:t>
            </a:r>
          </a:p>
        </p:txBody>
      </p:sp>
      <p:pic>
        <p:nvPicPr>
          <p:cNvPr id="292872" name="内容占位符 292871" descr="partition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157288"/>
            <a:ext cx="8686800" cy="4938712"/>
          </a:xfrm>
          <a:ln/>
        </p:spPr>
      </p:pic>
      <p:sp>
        <p:nvSpPr>
          <p:cNvPr id="292873" name="矩形 292872"/>
          <p:cNvSpPr/>
          <p:nvPr/>
        </p:nvSpPr>
        <p:spPr>
          <a:xfrm>
            <a:off x="1828800" y="6096000"/>
            <a:ext cx="479107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9933"/>
                </a:solidFill>
              </a:rPr>
              <a:t>Time complexity: </a:t>
            </a:r>
            <a:r>
              <a:rPr lang="el-GR" altLang="x-none" b="1" dirty="0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Θ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 err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r-l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r>
              <a:rPr lang="en-US" altLang="zh-CN">
                <a:solidFill>
                  <a:srgbClr val="FF9933"/>
                </a:solidFill>
              </a:rPr>
              <a:t> comparisons</a:t>
            </a:r>
          </a:p>
        </p:txBody>
      </p:sp>
      <p:sp>
        <p:nvSpPr>
          <p:cNvPr id="292874" name="文本框 292873"/>
          <p:cNvSpPr txBox="1"/>
          <p:nvPr/>
        </p:nvSpPr>
        <p:spPr>
          <a:xfrm>
            <a:off x="5029200" y="3733800"/>
            <a:ext cx="1828800" cy="7858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</a:rPr>
              <a:t>or </a:t>
            </a:r>
            <a:r>
              <a:rPr lang="en-US" altLang="zh-CN" i="1">
                <a:solidFill>
                  <a:schemeClr val="bg2"/>
                </a:solidFill>
              </a:rPr>
              <a:t>i &gt;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</a:rPr>
              <a:t>or </a:t>
            </a:r>
            <a:r>
              <a:rPr lang="en-US" altLang="zh-CN" i="1">
                <a:solidFill>
                  <a:schemeClr val="bg2"/>
                </a:solidFill>
              </a:rPr>
              <a:t>j = l </a:t>
            </a:r>
          </a:p>
        </p:txBody>
      </p:sp>
      <p:sp>
        <p:nvSpPr>
          <p:cNvPr id="292875" name="文本框 292874"/>
          <p:cNvSpPr txBox="1"/>
          <p:nvPr/>
        </p:nvSpPr>
        <p:spPr>
          <a:xfrm>
            <a:off x="4114800" y="4098925"/>
            <a:ext cx="5334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2"/>
                </a:solidFill>
              </a:rPr>
              <a:t>&lt;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/>
      <p:bldP spid="2928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标题 2744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Quicksort Example</a:t>
            </a:r>
          </a:p>
        </p:txBody>
      </p:sp>
      <p:sp>
        <p:nvSpPr>
          <p:cNvPr id="274435" name="文本占位符 2744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None/>
            </a:pPr>
            <a:r>
              <a:rPr lang="en-US" altLang="zh-CN" sz="2800"/>
              <a:t>5   3   1   9   8   2   4   7</a:t>
            </a:r>
          </a:p>
          <a:p>
            <a:pPr>
              <a:buNone/>
            </a:pPr>
            <a:endParaRPr lang="en-US" altLang="zh-CN"/>
          </a:p>
        </p:txBody>
      </p:sp>
      <p:sp>
        <p:nvSpPr>
          <p:cNvPr id="274436" name="文本框 274435"/>
          <p:cNvSpPr txBox="1"/>
          <p:nvPr/>
        </p:nvSpPr>
        <p:spPr>
          <a:xfrm>
            <a:off x="2133600" y="2209800"/>
            <a:ext cx="3276600" cy="2647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2  3  1  4  </a:t>
            </a:r>
            <a:r>
              <a:rPr lang="en-US" altLang="zh-CN">
                <a:solidFill>
                  <a:srgbClr val="FF9933"/>
                </a:solidFill>
              </a:rPr>
              <a:t>5</a:t>
            </a:r>
            <a:r>
              <a:rPr lang="en-US" altLang="zh-CN"/>
              <a:t>  8  9  7</a:t>
            </a:r>
          </a:p>
          <a:p>
            <a:pPr algn="l">
              <a:spcBef>
                <a:spcPct val="50000"/>
              </a:spcBef>
            </a:pPr>
            <a:r>
              <a:rPr lang="en-US" altLang="zh-CN"/>
              <a:t>1  </a:t>
            </a:r>
            <a:r>
              <a:rPr lang="en-US" altLang="zh-CN">
                <a:solidFill>
                  <a:srgbClr val="FF9933"/>
                </a:solidFill>
              </a:rPr>
              <a:t>2</a:t>
            </a:r>
            <a:r>
              <a:rPr lang="en-US" altLang="zh-CN"/>
              <a:t>  3  4  </a:t>
            </a:r>
            <a:r>
              <a:rPr lang="en-US" altLang="zh-CN">
                <a:solidFill>
                  <a:schemeClr val="bg2"/>
                </a:solidFill>
              </a:rPr>
              <a:t>5</a:t>
            </a:r>
            <a:r>
              <a:rPr lang="en-US" altLang="zh-CN"/>
              <a:t>  7  </a:t>
            </a:r>
            <a:r>
              <a:rPr lang="en-US" altLang="zh-CN">
                <a:solidFill>
                  <a:srgbClr val="FF9933"/>
                </a:solidFill>
              </a:rPr>
              <a:t>8</a:t>
            </a:r>
            <a:r>
              <a:rPr lang="en-US" altLang="zh-CN"/>
              <a:t>  9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9933"/>
                </a:solidFill>
              </a:rPr>
              <a:t>1</a:t>
            </a:r>
            <a:r>
              <a:rPr lang="en-US" altLang="zh-CN"/>
              <a:t> </a:t>
            </a:r>
            <a:r>
              <a:rPr lang="en-US" altLang="zh-CN">
                <a:solidFill>
                  <a:schemeClr val="bg2"/>
                </a:solidFill>
              </a:rPr>
              <a:t> 2</a:t>
            </a:r>
            <a:r>
              <a:rPr lang="en-US" altLang="zh-CN"/>
              <a:t>  </a:t>
            </a:r>
            <a:r>
              <a:rPr lang="en-US" altLang="zh-CN">
                <a:solidFill>
                  <a:srgbClr val="FF9933"/>
                </a:solidFill>
              </a:rPr>
              <a:t>3</a:t>
            </a:r>
            <a:r>
              <a:rPr lang="en-US" altLang="zh-CN"/>
              <a:t>  4 </a:t>
            </a:r>
            <a:r>
              <a:rPr lang="en-US" altLang="zh-CN">
                <a:solidFill>
                  <a:schemeClr val="bg2"/>
                </a:solidFill>
              </a:rPr>
              <a:t> 5</a:t>
            </a:r>
            <a:r>
              <a:rPr lang="en-US" altLang="zh-CN"/>
              <a:t>  </a:t>
            </a:r>
            <a:r>
              <a:rPr lang="en-US" altLang="zh-CN">
                <a:solidFill>
                  <a:srgbClr val="FF9933"/>
                </a:solidFill>
              </a:rPr>
              <a:t>7</a:t>
            </a:r>
            <a:r>
              <a:rPr lang="en-US" altLang="zh-CN"/>
              <a:t> </a:t>
            </a:r>
            <a:r>
              <a:rPr lang="en-US" altLang="zh-CN">
                <a:solidFill>
                  <a:schemeClr val="bg2"/>
                </a:solidFill>
              </a:rPr>
              <a:t> 8 </a:t>
            </a:r>
            <a:r>
              <a:rPr lang="en-US" altLang="zh-CN"/>
              <a:t> </a:t>
            </a:r>
            <a:r>
              <a:rPr lang="en-US" altLang="zh-CN">
                <a:solidFill>
                  <a:srgbClr val="FF9933"/>
                </a:solidFill>
              </a:rPr>
              <a:t>9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</a:rPr>
              <a:t>1  2  3</a:t>
            </a:r>
            <a:r>
              <a:rPr lang="en-US" altLang="zh-CN">
                <a:solidFill>
                  <a:srgbClr val="FF9933"/>
                </a:solidFill>
              </a:rPr>
              <a:t>  4  </a:t>
            </a:r>
            <a:r>
              <a:rPr lang="en-US" altLang="zh-CN">
                <a:solidFill>
                  <a:schemeClr val="bg2"/>
                </a:solidFill>
              </a:rPr>
              <a:t>5  7  8  9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</a:rPr>
              <a:t>1  2  3  4  5  7  8  9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标题 2754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Analysis of Quicksort</a:t>
            </a:r>
          </a:p>
        </p:txBody>
      </p:sp>
      <p:sp>
        <p:nvSpPr>
          <p:cNvPr id="275459" name="文本占位符 275458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8534400" cy="5562600"/>
          </a:xfrm>
          <a:ln/>
        </p:spPr>
        <p:txBody>
          <a:bodyPr/>
          <a:lstStyle/>
          <a:p>
            <a:r>
              <a:rPr lang="en-US" altLang="zh-CN"/>
              <a:t>Best case: split in the middle </a:t>
            </a:r>
            <a:r>
              <a:rPr lang="en-US" altLang="zh-CN">
                <a:cs typeface="Times New Roman" panose="02020603050405020304" pitchFamily="18" charset="0"/>
              </a:rPr>
              <a:t>—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 </a:t>
            </a:r>
            <a:r>
              <a:rPr lang="en-US" altLang="zh-CN">
                <a:cs typeface="Times New Roman" panose="02020603050405020304" pitchFamily="18" charset="0"/>
              </a:rPr>
              <a:t>log 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Worst case: sorted array! —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 i="1" baseline="30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/>
              <a:t>Average case: random arrays </a:t>
            </a:r>
            <a:r>
              <a:rPr lang="en-US" altLang="zh-CN">
                <a:cs typeface="Times New Roman" panose="02020603050405020304" pitchFamily="18" charset="0"/>
              </a:rPr>
              <a:t>—</a:t>
            </a:r>
            <a:r>
              <a:rPr lang="en-US" altLang="zh-CN"/>
              <a:t>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 </a:t>
            </a:r>
            <a:r>
              <a:rPr lang="en-US" altLang="zh-CN">
                <a:cs typeface="Times New Roman" panose="02020603050405020304" pitchFamily="18" charset="0"/>
              </a:rPr>
              <a:t>log 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</a:p>
          <a:p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Improvements:</a:t>
            </a:r>
          </a:p>
          <a:p>
            <a:pPr lvl="1"/>
            <a:r>
              <a:rPr lang="en-US" altLang="zh-CN" sz="2400">
                <a:cs typeface="Times New Roman" panose="02020603050405020304" pitchFamily="18" charset="0"/>
              </a:rPr>
              <a:t>better pivot selection: median of three partitioning </a:t>
            </a:r>
          </a:p>
          <a:p>
            <a:pPr lvl="1"/>
            <a:r>
              <a:rPr lang="en-US" altLang="zh-CN" sz="2400">
                <a:cs typeface="Times New Roman" panose="02020603050405020304" pitchFamily="18" charset="0"/>
              </a:rPr>
              <a:t>switch to insertion sort on small subfiles</a:t>
            </a:r>
          </a:p>
          <a:p>
            <a:pPr lvl="1"/>
            <a:r>
              <a:rPr lang="en-US" altLang="zh-CN" sz="2400">
                <a:cs typeface="Times New Roman" panose="02020603050405020304" pitchFamily="18" charset="0"/>
              </a:rPr>
              <a:t>elimination of recursion</a:t>
            </a:r>
          </a:p>
          <a:p>
            <a:pPr lvl="1"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These combine to 20-25% improvement</a:t>
            </a:r>
          </a:p>
          <a:p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Considered the method of choice for internal sorting of large files 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Lucida Grande" pitchFamily="84" charset="0"/>
                <a:cs typeface="Times New Roman" panose="02020603050405020304" pitchFamily="18" charset="0"/>
              </a:rPr>
              <a:t>≥</a:t>
            </a:r>
            <a:r>
              <a:rPr lang="en-US" altLang="zh-CN">
                <a:cs typeface="Times New Roman" panose="02020603050405020304" pitchFamily="18" charset="0"/>
              </a:rPr>
              <a:t> 10000)</a:t>
            </a:r>
          </a:p>
          <a:p>
            <a:pPr>
              <a:buNone/>
            </a:pPr>
            <a:endParaRPr lang="en-US" altLang="zh-CN">
              <a:ea typeface="Times New Roman" panose="02020603050405020304" pitchFamily="18" charset="0"/>
            </a:endParaRPr>
          </a:p>
        </p:txBody>
      </p:sp>
      <p:sp>
        <p:nvSpPr>
          <p:cNvPr id="275460" name="文本框 275459"/>
          <p:cNvSpPr txBox="1"/>
          <p:nvPr/>
        </p:nvSpPr>
        <p:spPr>
          <a:xfrm>
            <a:off x="5867400" y="1524000"/>
            <a:ext cx="3276600" cy="10048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err="1">
                <a:effectLst>
                  <a:outerShdw blurRad="38100" dist="38100" dir="2700000">
                    <a:srgbClr val="000000"/>
                  </a:outerShdw>
                </a:effectLst>
              </a:rPr>
              <a:t>T(n</a:t>
            </a:r>
            <a:r>
              <a:rPr lang="el-GR" altLang="x-none" b="1" dirty="0">
                <a:effectLst>
                  <a:outerShdw blurRad="38100" dist="38100" dir="2700000">
                    <a:srgbClr val="000000"/>
                  </a:outerShdw>
                </a:effectLst>
              </a:rPr>
              <a:t>) = T(n-1) + Θ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标题 3010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Binary Search</a:t>
            </a:r>
          </a:p>
        </p:txBody>
      </p:sp>
      <p:sp>
        <p:nvSpPr>
          <p:cNvPr id="301059" name="文本占位符 301058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534400" cy="5438775"/>
          </a:xfrm>
          <a:ln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/>
              <a:t>Very efficient algorithm for searching in </a:t>
            </a:r>
            <a:r>
              <a:rPr lang="en-US" altLang="zh-CN" u="sng"/>
              <a:t>sorted array</a:t>
            </a:r>
            <a:r>
              <a:rPr lang="en-US" altLang="zh-CN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                                              </a:t>
            </a:r>
            <a:r>
              <a:rPr lang="en-US" altLang="zh-CN" i="1"/>
              <a:t>K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				          vs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			A[0]  .  .  .  A[</a:t>
            </a:r>
            <a:r>
              <a:rPr lang="en-US" altLang="zh-CN" i="1"/>
              <a:t>m</a:t>
            </a:r>
            <a:r>
              <a:rPr lang="en-US" altLang="zh-CN"/>
              <a:t>]  .  .  .  A[</a:t>
            </a:r>
            <a:r>
              <a:rPr lang="en-US" altLang="zh-CN" i="1"/>
              <a:t>n</a:t>
            </a:r>
            <a:r>
              <a:rPr lang="en-US" altLang="zh-CN"/>
              <a:t>-1]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If </a:t>
            </a:r>
            <a:r>
              <a:rPr lang="en-US" altLang="zh-CN" i="1"/>
              <a:t>K = </a:t>
            </a:r>
            <a:r>
              <a:rPr lang="en-US" altLang="zh-CN"/>
              <a:t>A[</a:t>
            </a:r>
            <a:r>
              <a:rPr lang="en-US" altLang="zh-CN" i="1"/>
              <a:t>m</a:t>
            </a:r>
            <a:r>
              <a:rPr lang="en-US" altLang="zh-CN"/>
              <a:t>], stop (successful search);  otherwise, continue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searching by the same method in A[0..</a:t>
            </a:r>
            <a:r>
              <a:rPr lang="en-US" altLang="zh-CN" i="1"/>
              <a:t>m</a:t>
            </a:r>
            <a:r>
              <a:rPr lang="en-US" altLang="zh-CN"/>
              <a:t>-1] if </a:t>
            </a:r>
            <a:r>
              <a:rPr lang="en-US" altLang="zh-CN" i="1"/>
              <a:t>K &lt; </a:t>
            </a:r>
            <a:r>
              <a:rPr lang="en-US" altLang="zh-CN"/>
              <a:t>A[</a:t>
            </a:r>
            <a:r>
              <a:rPr lang="en-US" altLang="zh-CN" i="1"/>
              <a:t>m</a:t>
            </a:r>
            <a:r>
              <a:rPr lang="en-US" altLang="zh-CN"/>
              <a:t>]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and in A[</a:t>
            </a:r>
            <a:r>
              <a:rPr lang="en-US" altLang="zh-CN" i="1"/>
              <a:t>m</a:t>
            </a:r>
            <a:r>
              <a:rPr lang="en-US" altLang="zh-CN"/>
              <a:t>+1..</a:t>
            </a:r>
            <a:r>
              <a:rPr lang="en-US" altLang="zh-CN" i="1"/>
              <a:t>n</a:t>
            </a:r>
            <a:r>
              <a:rPr lang="en-US" altLang="zh-CN"/>
              <a:t>-1] if </a:t>
            </a:r>
            <a:r>
              <a:rPr lang="en-US" altLang="zh-CN" i="1"/>
              <a:t>K &gt; </a:t>
            </a:r>
            <a:r>
              <a:rPr lang="en-US" altLang="zh-CN"/>
              <a:t>A[</a:t>
            </a:r>
            <a:r>
              <a:rPr lang="en-US" altLang="zh-CN" i="1"/>
              <a:t>m</a:t>
            </a:r>
            <a:r>
              <a:rPr lang="en-US" altLang="zh-CN"/>
              <a:t>]</a:t>
            </a:r>
            <a:br>
              <a:rPr lang="en-US" altLang="zh-CN"/>
            </a:b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i="1"/>
              <a:t>l </a:t>
            </a:r>
            <a:r>
              <a:rPr lang="en-US" altLang="zh-CN">
                <a:sym typeface="Symbol" panose="05050102010706020507" pitchFamily="84" charset="2"/>
              </a:rPr>
              <a:t> 0;   </a:t>
            </a:r>
            <a:r>
              <a:rPr lang="en-US" altLang="zh-CN" i="1">
                <a:sym typeface="Symbol" panose="05050102010706020507" pitchFamily="84" charset="2"/>
              </a:rPr>
              <a:t>r</a:t>
            </a:r>
            <a:r>
              <a:rPr lang="en-US" altLang="zh-CN">
                <a:sym typeface="Symbol" panose="05050102010706020507" pitchFamily="84" charset="2"/>
              </a:rPr>
              <a:t>  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-1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while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84" charset="2"/>
              </a:rPr>
              <a:t> </a:t>
            </a:r>
            <a:r>
              <a:rPr lang="en-US" altLang="zh-CN" i="1">
                <a:sym typeface="Symbol" panose="05050102010706020507" pitchFamily="84" charset="2"/>
              </a:rPr>
              <a:t>r</a:t>
            </a:r>
            <a:r>
              <a:rPr lang="en-US" altLang="zh-CN">
                <a:sym typeface="Symbol" panose="05050102010706020507" pitchFamily="84" charset="2"/>
              </a:rPr>
              <a:t> do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84" charset="2"/>
              </a:rPr>
              <a:t>	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r>
              <a:rPr lang="en-US" altLang="zh-CN">
                <a:sym typeface="Symbol" panose="05050102010706020507" pitchFamily="84" charset="2"/>
              </a:rPr>
              <a:t>  (</a:t>
            </a:r>
            <a:r>
              <a:rPr lang="en-US" altLang="zh-CN" i="1">
                <a:sym typeface="Symbol" panose="05050102010706020507" pitchFamily="84" charset="2"/>
              </a:rPr>
              <a:t>l</a:t>
            </a:r>
            <a:r>
              <a:rPr lang="en-US" altLang="zh-CN">
                <a:sym typeface="Symbol" panose="05050102010706020507" pitchFamily="84" charset="2"/>
              </a:rPr>
              <a:t>+</a:t>
            </a:r>
            <a:r>
              <a:rPr lang="en-US" altLang="zh-CN" i="1">
                <a:sym typeface="Symbol" panose="05050102010706020507" pitchFamily="84" charset="2"/>
              </a:rPr>
              <a:t>r</a:t>
            </a:r>
            <a:r>
              <a:rPr lang="en-US" altLang="zh-CN">
                <a:sym typeface="Symbol" panose="05050102010706020507" pitchFamily="84" charset="2"/>
              </a:rPr>
              <a:t>)/2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84" charset="2"/>
              </a:rPr>
              <a:t>     if  </a:t>
            </a:r>
            <a:r>
              <a:rPr lang="en-US" altLang="zh-CN" i="1">
                <a:sym typeface="Symbol" panose="05050102010706020507" pitchFamily="84" charset="2"/>
              </a:rPr>
              <a:t>K = </a:t>
            </a:r>
            <a:r>
              <a:rPr lang="en-US" altLang="zh-CN">
                <a:sym typeface="Symbol" panose="05050102010706020507" pitchFamily="84" charset="2"/>
              </a:rPr>
              <a:t>A[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r>
              <a:rPr lang="en-US" altLang="zh-CN">
                <a:sym typeface="Symbol" panose="05050102010706020507" pitchFamily="84" charset="2"/>
              </a:rPr>
              <a:t>]  return 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endParaRPr lang="en-US" altLang="zh-CN">
              <a:sym typeface="Symbol" panose="05050102010706020507" pitchFamily="84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84" charset="2"/>
              </a:rPr>
              <a:t>     else if </a:t>
            </a:r>
            <a:r>
              <a:rPr lang="en-US" altLang="zh-CN" i="1">
                <a:sym typeface="Symbol" panose="05050102010706020507" pitchFamily="84" charset="2"/>
              </a:rPr>
              <a:t>K &lt; </a:t>
            </a:r>
            <a:r>
              <a:rPr lang="en-US" altLang="zh-CN">
                <a:sym typeface="Symbol" panose="05050102010706020507" pitchFamily="84" charset="2"/>
              </a:rPr>
              <a:t>A[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r>
              <a:rPr lang="en-US" altLang="zh-CN">
                <a:sym typeface="Symbol" panose="05050102010706020507" pitchFamily="84" charset="2"/>
              </a:rPr>
              <a:t>]  </a:t>
            </a:r>
            <a:r>
              <a:rPr lang="en-US" altLang="zh-CN" i="1">
                <a:sym typeface="Symbol" panose="05050102010706020507" pitchFamily="84" charset="2"/>
              </a:rPr>
              <a:t>r </a:t>
            </a:r>
            <a:r>
              <a:rPr lang="en-US" altLang="zh-CN">
                <a:sym typeface="Symbol" panose="05050102010706020507" pitchFamily="84" charset="2"/>
              </a:rPr>
              <a:t> 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r>
              <a:rPr lang="en-US" altLang="zh-CN">
                <a:sym typeface="Symbol" panose="05050102010706020507" pitchFamily="84" charset="2"/>
              </a:rPr>
              <a:t>-1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84" charset="2"/>
              </a:rPr>
              <a:t>     else </a:t>
            </a:r>
            <a:r>
              <a:rPr lang="en-US" altLang="zh-CN" i="1"/>
              <a:t>l </a:t>
            </a:r>
            <a:r>
              <a:rPr lang="en-US" altLang="zh-CN">
                <a:sym typeface="Symbol" panose="05050102010706020507" pitchFamily="84" charset="2"/>
              </a:rPr>
              <a:t> 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r>
              <a:rPr lang="en-US" altLang="zh-CN">
                <a:sym typeface="Symbol" panose="05050102010706020507" pitchFamily="84" charset="2"/>
              </a:rPr>
              <a:t>+1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84" charset="2"/>
              </a:rPr>
              <a:t>return -1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标题 3031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Analysis of Binary Search</a:t>
            </a:r>
          </a:p>
        </p:txBody>
      </p:sp>
      <p:sp>
        <p:nvSpPr>
          <p:cNvPr id="303107" name="文本占位符 303106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8534400" cy="5438775"/>
          </a:xfrm>
          <a:ln/>
        </p:spPr>
        <p:txBody>
          <a:bodyPr/>
          <a:lstStyle/>
          <a:p>
            <a:r>
              <a:rPr lang="en-US" altLang="zh-CN" sz="2000"/>
              <a:t>Time efficiency</a:t>
            </a:r>
          </a:p>
          <a:p>
            <a:pPr lvl="1"/>
            <a:r>
              <a:rPr lang="en-US" altLang="zh-CN"/>
              <a:t>worst-case recurrence:  </a:t>
            </a:r>
            <a:r>
              <a:rPr lang="en-US" altLang="zh-CN" i="1"/>
              <a:t>C</a:t>
            </a:r>
            <a:r>
              <a:rPr lang="en-US" altLang="zh-CN" i="1" baseline="-25000"/>
              <a:t>w 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= 1 + </a:t>
            </a:r>
            <a:r>
              <a:rPr lang="en-US" altLang="zh-CN" i="1"/>
              <a:t>C</a:t>
            </a:r>
            <a:r>
              <a:rPr lang="en-US" altLang="zh-CN" i="1" baseline="-25000"/>
              <a:t>w</a:t>
            </a:r>
            <a:r>
              <a:rPr lang="en-US" altLang="zh-CN"/>
              <a:t>( </a:t>
            </a:r>
            <a:r>
              <a:rPr lang="en-US" altLang="zh-CN">
                <a:sym typeface="Symbol" panose="05050102010706020507" pitchFamily="84" charset="2"/>
              </a:rPr>
              <a:t></a:t>
            </a:r>
            <a:r>
              <a:rPr lang="en-US" altLang="zh-CN" i="1"/>
              <a:t>n</a:t>
            </a:r>
            <a:r>
              <a:rPr lang="en-US" altLang="zh-CN"/>
              <a:t>/2</a:t>
            </a:r>
            <a:r>
              <a:rPr lang="en-US" altLang="zh-CN">
                <a:sym typeface="Symbol" panose="05050102010706020507" pitchFamily="84" charset="2"/>
              </a:rPr>
              <a:t> </a:t>
            </a:r>
            <a:r>
              <a:rPr lang="en-US" altLang="zh-CN"/>
              <a:t>),  </a:t>
            </a:r>
            <a:r>
              <a:rPr lang="en-US" altLang="zh-CN" i="1"/>
              <a:t>C</a:t>
            </a:r>
            <a:r>
              <a:rPr lang="en-US" altLang="zh-CN" i="1" baseline="-25000"/>
              <a:t>w </a:t>
            </a:r>
            <a:r>
              <a:rPr lang="en-US" altLang="zh-CN"/>
              <a:t>(1) = 1 </a:t>
            </a:r>
            <a:br>
              <a:rPr lang="en-US" altLang="zh-CN"/>
            </a:br>
            <a:r>
              <a:rPr lang="en-US" altLang="zh-CN"/>
              <a:t>solution: </a:t>
            </a:r>
            <a:r>
              <a:rPr lang="en-US" altLang="zh-CN" i="1"/>
              <a:t>C</a:t>
            </a:r>
            <a:r>
              <a:rPr lang="en-US" altLang="zh-CN" i="1" baseline="-25000"/>
              <a:t>w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=</a:t>
            </a:r>
            <a:r>
              <a:rPr lang="en-US" altLang="zh-CN" i="1"/>
              <a:t> </a:t>
            </a:r>
            <a:r>
              <a:rPr lang="en-US" altLang="zh-CN">
                <a:sym typeface="Symbol" panose="05050102010706020507" pitchFamily="84" charset="2"/>
              </a:rPr>
              <a:t></a:t>
            </a:r>
            <a:r>
              <a:rPr lang="en-US" altLang="zh-CN">
                <a:cs typeface="Times New Roman" panose="02020603050405020304" pitchFamily="18" charset="0"/>
              </a:rPr>
              <a:t>log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+1)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84" charset="2"/>
              </a:rPr>
              <a:t>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br>
              <a:rPr lang="en-US" altLang="zh-CN">
                <a:cs typeface="Times New Roman" panose="02020603050405020304" pitchFamily="18" charset="0"/>
              </a:rPr>
            </a:br>
            <a:br>
              <a:rPr lang="en-US" altLang="zh-CN">
                <a:cs typeface="Times New Roman" panose="02020603050405020304" pitchFamily="18" charset="0"/>
              </a:rPr>
            </a:br>
            <a:r>
              <a:rPr lang="en-US" altLang="zh-CN">
                <a:cs typeface="Times New Roman" panose="02020603050405020304" pitchFamily="18" charset="0"/>
              </a:rPr>
              <a:t>This is VERY fast: </a:t>
            </a:r>
            <a:r>
              <a:rPr lang="en-US" altLang="zh-CN">
                <a:sym typeface="Symbol" panose="05050102010706020507" pitchFamily="84" charset="2"/>
              </a:rPr>
              <a:t>e.g., </a:t>
            </a:r>
            <a:r>
              <a:rPr lang="en-US" altLang="zh-CN"/>
              <a:t>C</a:t>
            </a:r>
            <a:r>
              <a:rPr lang="en-US" altLang="zh-CN" i="1" baseline="-25000"/>
              <a:t>w</a:t>
            </a:r>
            <a:r>
              <a:rPr lang="en-US" altLang="zh-CN">
                <a:sym typeface="Symbol" panose="05050102010706020507" pitchFamily="84" charset="2"/>
              </a:rPr>
              <a:t>(10</a:t>
            </a:r>
            <a:r>
              <a:rPr lang="en-US" altLang="zh-CN" baseline="30000">
                <a:sym typeface="Symbol" panose="05050102010706020507" pitchFamily="84" charset="2"/>
              </a:rPr>
              <a:t>6</a:t>
            </a:r>
            <a:r>
              <a:rPr lang="en-US" altLang="zh-CN">
                <a:sym typeface="Symbol" panose="05050102010706020507" pitchFamily="84" charset="2"/>
              </a:rPr>
              <a:t>) = 20</a:t>
            </a:r>
            <a:br>
              <a:rPr lang="en-US" altLang="zh-CN">
                <a:sym typeface="Symbol" panose="05050102010706020507" pitchFamily="84" charset="2"/>
              </a:rPr>
            </a:br>
            <a:endParaRPr lang="en-US" altLang="zh-CN"/>
          </a:p>
          <a:p>
            <a:r>
              <a:rPr lang="en-US" altLang="zh-CN" sz="2000"/>
              <a:t>Optimal for searching a sorted array</a:t>
            </a:r>
            <a:br>
              <a:rPr lang="en-US" altLang="zh-CN" sz="2000"/>
            </a:br>
            <a:endParaRPr lang="en-US" altLang="zh-CN" sz="2000"/>
          </a:p>
          <a:p>
            <a:r>
              <a:rPr lang="en-US" altLang="zh-CN" sz="2000"/>
              <a:t>Limitations: must be a sorted array (not linked list)</a:t>
            </a:r>
            <a:br>
              <a:rPr lang="en-US" altLang="zh-CN" sz="2000"/>
            </a:br>
            <a:endParaRPr lang="en-US" altLang="zh-CN" sz="2000"/>
          </a:p>
          <a:p>
            <a:r>
              <a:rPr lang="en-US" altLang="zh-CN" sz="2000"/>
              <a:t>Bad (degenerate) example of divide-and-conquer</a:t>
            </a:r>
            <a:br>
              <a:rPr lang="en-US" altLang="zh-CN" sz="2000"/>
            </a:br>
            <a:r>
              <a:rPr lang="en-US" altLang="zh-CN" sz="2000"/>
              <a:t>because only one of the sub-instances is solved</a:t>
            </a:r>
          </a:p>
          <a:p>
            <a:pPr>
              <a:buNone/>
            </a:pPr>
            <a:endParaRPr lang="en-US" altLang="zh-CN" sz="2000"/>
          </a:p>
          <a:p>
            <a:r>
              <a:rPr lang="en-US" altLang="zh-CN" sz="2000">
                <a:sym typeface="Symbol" panose="05050102010706020507" pitchFamily="84" charset="2"/>
              </a:rPr>
              <a:t>Has a continuous counterpart called </a:t>
            </a:r>
            <a:r>
              <a:rPr lang="en-US" altLang="zh-CN" sz="2000" i="1">
                <a:sym typeface="Symbol" panose="05050102010706020507" pitchFamily="84" charset="2"/>
              </a:rPr>
              <a:t>bisection method</a:t>
            </a:r>
            <a:r>
              <a:rPr lang="en-US" altLang="zh-CN" sz="2000">
                <a:sym typeface="Symbol" panose="05050102010706020507" pitchFamily="84" charset="2"/>
              </a:rPr>
              <a:t> for solving equations in one unknown </a:t>
            </a:r>
            <a:r>
              <a:rPr lang="en-US" altLang="zh-CN" sz="2000" i="1">
                <a:sym typeface="Symbol" panose="05050102010706020507" pitchFamily="84" charset="2"/>
              </a:rPr>
              <a:t>f</a:t>
            </a:r>
            <a:r>
              <a:rPr lang="en-US" altLang="zh-CN" sz="2000">
                <a:sym typeface="Symbol" panose="05050102010706020507" pitchFamily="84" charset="2"/>
              </a:rPr>
              <a:t>(</a:t>
            </a:r>
            <a:r>
              <a:rPr lang="en-US" altLang="zh-CN" sz="2000" i="1">
                <a:sym typeface="Symbol" panose="05050102010706020507" pitchFamily="84" charset="2"/>
              </a:rPr>
              <a:t>x</a:t>
            </a:r>
            <a:r>
              <a:rPr lang="en-US" altLang="zh-CN" sz="2000">
                <a:sym typeface="Symbol" panose="05050102010706020507" pitchFamily="84" charset="2"/>
              </a:rPr>
              <a:t>) </a:t>
            </a:r>
            <a:r>
              <a:rPr lang="en-US" altLang="zh-CN" sz="2000" i="1">
                <a:sym typeface="Symbol" panose="05050102010706020507" pitchFamily="84" charset="2"/>
              </a:rPr>
              <a:t>= </a:t>
            </a:r>
            <a:r>
              <a:rPr lang="en-US" altLang="zh-CN" sz="2000">
                <a:sym typeface="Symbol" panose="05050102010706020507" pitchFamily="84" charset="2"/>
              </a:rPr>
              <a:t>0 (see Sec. 12.4)</a:t>
            </a:r>
            <a:endParaRPr lang="en-US" altLang="zh-CN" sz="2000"/>
          </a:p>
          <a:p>
            <a:pPr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标题 3061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Binary Tree Algorithms</a:t>
            </a:r>
          </a:p>
        </p:txBody>
      </p:sp>
      <p:sp>
        <p:nvSpPr>
          <p:cNvPr id="306179" name="文本占位符 306178"/>
          <p:cNvSpPr>
            <a:spLocks noGrp="1"/>
          </p:cNvSpPr>
          <p:nvPr>
            <p:ph type="body" idx="1"/>
          </p:nvPr>
        </p:nvSpPr>
        <p:spPr>
          <a:xfrm>
            <a:off x="609600" y="1266825"/>
            <a:ext cx="8534400" cy="5286375"/>
          </a:xfrm>
          <a:ln/>
        </p:spPr>
        <p:txBody>
          <a:bodyPr/>
          <a:lstStyle/>
          <a:p>
            <a:pPr>
              <a:buNone/>
            </a:pPr>
            <a:r>
              <a:rPr lang="en-US" altLang="zh-CN"/>
              <a:t>Binary tree is a divide-and-conquer ready structure!</a:t>
            </a:r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/>
              <a:t>Ex. 1: Classic traversals (preorder, inorder, postorder)</a:t>
            </a:r>
          </a:p>
          <a:p>
            <a:pPr>
              <a:buNone/>
            </a:pPr>
            <a:r>
              <a:rPr lang="en-US" altLang="zh-CN"/>
              <a:t>Algorithm </a:t>
            </a:r>
            <a:r>
              <a:rPr lang="en-US" altLang="zh-CN" i="1"/>
              <a:t>Inorder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</a:t>
            </a:r>
          </a:p>
          <a:p>
            <a:pPr>
              <a:buNone/>
            </a:pPr>
            <a:r>
              <a:rPr lang="en-US" altLang="zh-CN"/>
              <a:t>if </a:t>
            </a:r>
            <a:r>
              <a:rPr lang="en-US" altLang="zh-CN" i="1"/>
              <a:t>T </a:t>
            </a:r>
            <a:r>
              <a:rPr lang="en-US" altLang="zh-CN" i="1">
                <a:sym typeface="Symbol" panose="05050102010706020507" pitchFamily="84" charset="2"/>
              </a:rPr>
              <a:t>  </a:t>
            </a:r>
            <a:r>
              <a:rPr lang="en-US" altLang="zh-CN">
                <a:sym typeface="Symbol" panose="05050102010706020507" pitchFamily="84" charset="2"/>
              </a:rPr>
              <a:t></a:t>
            </a:r>
            <a:r>
              <a:rPr lang="en-US" altLang="zh-CN" sz="2800">
                <a:sym typeface="Symbol" panose="05050102010706020507" pitchFamily="84" charset="2"/>
              </a:rPr>
              <a:t>			     </a:t>
            </a:r>
            <a:r>
              <a:rPr lang="en-US" altLang="zh-CN" sz="2800" i="1">
                <a:sym typeface="Symbol" panose="05050102010706020507" pitchFamily="84" charset="2"/>
              </a:rPr>
              <a:t>a			    a		</a:t>
            </a:r>
            <a:endParaRPr lang="en-US" altLang="zh-CN" sz="2800"/>
          </a:p>
          <a:p>
            <a:pPr>
              <a:buNone/>
            </a:pPr>
            <a:r>
              <a:rPr lang="en-US" altLang="zh-CN" sz="2800"/>
              <a:t>    </a:t>
            </a:r>
            <a:r>
              <a:rPr lang="en-US" altLang="zh-CN" i="1"/>
              <a:t>Inorder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 i="1" baseline="-25000"/>
              <a:t>left</a:t>
            </a:r>
            <a:r>
              <a:rPr lang="en-US" altLang="zh-CN"/>
              <a:t>)</a:t>
            </a:r>
            <a:r>
              <a:rPr lang="en-US" altLang="zh-CN" sz="2800"/>
              <a:t>                 </a:t>
            </a:r>
            <a:r>
              <a:rPr lang="en-US" altLang="zh-CN" sz="2800" i="1"/>
              <a:t>b           c               b            c</a:t>
            </a:r>
            <a:endParaRPr lang="en-US" altLang="zh-CN" sz="2800"/>
          </a:p>
          <a:p>
            <a:pPr>
              <a:buNone/>
            </a:pPr>
            <a:r>
              <a:rPr lang="en-US" altLang="zh-CN" sz="2800"/>
              <a:t>    </a:t>
            </a:r>
            <a:r>
              <a:rPr lang="en-US" altLang="zh-CN"/>
              <a:t>print(root of </a:t>
            </a:r>
            <a:r>
              <a:rPr lang="en-US" altLang="zh-CN" i="1"/>
              <a:t>T</a:t>
            </a:r>
            <a:r>
              <a:rPr lang="en-US" altLang="zh-CN"/>
              <a:t>)</a:t>
            </a:r>
            <a:r>
              <a:rPr lang="en-US" altLang="zh-CN" sz="2800"/>
              <a:t>                    </a:t>
            </a:r>
            <a:r>
              <a:rPr lang="en-US" altLang="zh-CN" sz="2800" i="1"/>
              <a:t>d        e       </a:t>
            </a:r>
            <a:r>
              <a:rPr lang="en-US" altLang="zh-CN" sz="2800" i="1">
                <a:ea typeface="华文细黑" pitchFamily="84" charset="-122"/>
              </a:rPr>
              <a:t></a:t>
            </a:r>
            <a:r>
              <a:rPr lang="en-US" altLang="zh-CN" sz="2800" i="1"/>
              <a:t>   </a:t>
            </a:r>
            <a:r>
              <a:rPr lang="en-US" altLang="zh-CN" sz="2800" i="1">
                <a:ea typeface="华文细黑" pitchFamily="84" charset="-122"/>
              </a:rPr>
              <a:t></a:t>
            </a:r>
            <a:r>
              <a:rPr lang="en-US" altLang="zh-CN" sz="2800" i="1"/>
              <a:t>      d      e</a:t>
            </a:r>
            <a:endParaRPr lang="en-US" altLang="zh-CN" sz="2800"/>
          </a:p>
          <a:p>
            <a:pPr>
              <a:buNone/>
            </a:pPr>
            <a:r>
              <a:rPr lang="en-US" altLang="zh-CN" sz="2800"/>
              <a:t>    </a:t>
            </a:r>
            <a:r>
              <a:rPr lang="en-US" altLang="zh-CN" i="1"/>
              <a:t>Inorder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 i="1" baseline="-25000"/>
              <a:t>right</a:t>
            </a:r>
            <a:r>
              <a:rPr lang="en-US" altLang="zh-CN"/>
              <a:t>)</a:t>
            </a:r>
            <a:r>
              <a:rPr lang="en-US" altLang="zh-CN" sz="2800"/>
              <a:t>                                                    </a:t>
            </a:r>
            <a:r>
              <a:rPr lang="en-US" altLang="zh-CN" sz="2800" i="1">
                <a:ea typeface="华文细黑" pitchFamily="84" charset="-122"/>
              </a:rPr>
              <a:t></a:t>
            </a:r>
            <a:r>
              <a:rPr lang="en-US" altLang="zh-CN" sz="2800" i="1"/>
              <a:t> </a:t>
            </a:r>
            <a:r>
              <a:rPr lang="en-US" altLang="zh-CN" sz="2800" i="1">
                <a:ea typeface="华文细黑" pitchFamily="84" charset="-122"/>
              </a:rPr>
              <a:t></a:t>
            </a:r>
            <a:r>
              <a:rPr lang="en-US" altLang="zh-CN" sz="2800" i="1"/>
              <a:t> </a:t>
            </a:r>
            <a:r>
              <a:rPr lang="en-US" altLang="zh-CN" sz="2800" i="1">
                <a:ea typeface="华文细黑" pitchFamily="84" charset="-122"/>
              </a:rPr>
              <a:t></a:t>
            </a:r>
            <a:r>
              <a:rPr lang="en-US" altLang="zh-CN" sz="2800" i="1"/>
              <a:t> </a:t>
            </a:r>
            <a:r>
              <a:rPr lang="en-US" altLang="zh-CN" sz="2800" i="1">
                <a:ea typeface="华文细黑" pitchFamily="84" charset="-122"/>
              </a:rPr>
              <a:t></a:t>
            </a:r>
            <a:endParaRPr lang="en-US" altLang="zh-CN" sz="2800" i="1"/>
          </a:p>
          <a:p>
            <a:pPr>
              <a:buNone/>
            </a:pPr>
            <a:endParaRPr lang="en-US" altLang="zh-CN" sz="2800" i="1"/>
          </a:p>
          <a:p>
            <a:pPr>
              <a:buNone/>
            </a:pPr>
            <a:r>
              <a:rPr lang="en-US" altLang="zh-CN"/>
              <a:t>Efficiency:</a:t>
            </a:r>
            <a:r>
              <a:rPr lang="en-US" altLang="zh-CN" sz="2800"/>
              <a:t>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).  Why? </a:t>
            </a:r>
            <a:endParaRPr lang="en-US" altLang="zh-CN">
              <a:ea typeface="Times New Roman" panose="02020603050405020304" pitchFamily="18" charset="0"/>
            </a:endParaRPr>
          </a:p>
        </p:txBody>
      </p:sp>
      <p:sp>
        <p:nvSpPr>
          <p:cNvPr id="306180" name="直接连接符 306179"/>
          <p:cNvSpPr/>
          <p:nvPr/>
        </p:nvSpPr>
        <p:spPr>
          <a:xfrm flipH="1">
            <a:off x="4419600" y="3429000"/>
            <a:ext cx="3810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1" name="直接连接符 306180"/>
          <p:cNvSpPr/>
          <p:nvPr/>
        </p:nvSpPr>
        <p:spPr>
          <a:xfrm>
            <a:off x="4953000" y="3429000"/>
            <a:ext cx="4572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2" name="直接连接符 306181"/>
          <p:cNvSpPr/>
          <p:nvPr/>
        </p:nvSpPr>
        <p:spPr>
          <a:xfrm flipH="1">
            <a:off x="5029200" y="3962400"/>
            <a:ext cx="3048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3" name="直接连接符 306182"/>
          <p:cNvSpPr/>
          <p:nvPr/>
        </p:nvSpPr>
        <p:spPr>
          <a:xfrm>
            <a:off x="5562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4" name="直接连接符 306183"/>
          <p:cNvSpPr/>
          <p:nvPr/>
        </p:nvSpPr>
        <p:spPr>
          <a:xfrm flipH="1">
            <a:off x="7086600" y="3429000"/>
            <a:ext cx="381000" cy="3810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5" name="直接连接符 306184"/>
          <p:cNvSpPr/>
          <p:nvPr/>
        </p:nvSpPr>
        <p:spPr>
          <a:xfrm>
            <a:off x="7620000" y="3429000"/>
            <a:ext cx="533400" cy="3810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6" name="直接连接符 306185"/>
          <p:cNvSpPr/>
          <p:nvPr/>
        </p:nvSpPr>
        <p:spPr>
          <a:xfrm flipH="1">
            <a:off x="6629400" y="3962400"/>
            <a:ext cx="2286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7" name="直接连接符 306186"/>
          <p:cNvSpPr/>
          <p:nvPr/>
        </p:nvSpPr>
        <p:spPr>
          <a:xfrm>
            <a:off x="6934200" y="3962400"/>
            <a:ext cx="2286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8" name="直接连接符 306187"/>
          <p:cNvSpPr/>
          <p:nvPr/>
        </p:nvSpPr>
        <p:spPr>
          <a:xfrm flipH="1">
            <a:off x="7848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9" name="直接连接符 306188"/>
          <p:cNvSpPr/>
          <p:nvPr/>
        </p:nvSpPr>
        <p:spPr>
          <a:xfrm>
            <a:off x="8229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90" name="直接连接符 306189"/>
          <p:cNvSpPr/>
          <p:nvPr/>
        </p:nvSpPr>
        <p:spPr>
          <a:xfrm flipH="1">
            <a:off x="74676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91" name="直接连接符 306190"/>
          <p:cNvSpPr/>
          <p:nvPr/>
        </p:nvSpPr>
        <p:spPr>
          <a:xfrm>
            <a:off x="78486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92" name="直接连接符 306191"/>
          <p:cNvSpPr/>
          <p:nvPr/>
        </p:nvSpPr>
        <p:spPr>
          <a:xfrm flipH="1">
            <a:off x="83058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93" name="直接连接符 306192"/>
          <p:cNvSpPr/>
          <p:nvPr/>
        </p:nvSpPr>
        <p:spPr>
          <a:xfrm>
            <a:off x="85344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94" name="文本框 306193"/>
          <p:cNvSpPr txBox="1"/>
          <p:nvPr/>
        </p:nvSpPr>
        <p:spPr>
          <a:xfrm>
            <a:off x="4403725" y="5638800"/>
            <a:ext cx="45878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/>
              <a:t>Each node is visited/printed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标题 3635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Binary Tree Algorithms (cont.)</a:t>
            </a:r>
          </a:p>
        </p:txBody>
      </p:sp>
      <p:sp>
        <p:nvSpPr>
          <p:cNvPr id="363523" name="文本占位符 36352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7848600" cy="4905375"/>
          </a:xfrm>
          <a:ln/>
        </p:spPr>
        <p:txBody>
          <a:bodyPr/>
          <a:lstStyle/>
          <a:p>
            <a:pPr>
              <a:buNone/>
            </a:pPr>
            <a:r>
              <a:rPr lang="en-US" altLang="zh-CN"/>
              <a:t>Ex. 2: Computing the height of a binary tree </a:t>
            </a:r>
          </a:p>
        </p:txBody>
      </p:sp>
      <p:pic>
        <p:nvPicPr>
          <p:cNvPr id="363524" name="内容占位符 363523" descr="Fig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43200" y="1447800"/>
            <a:ext cx="3657600" cy="2687638"/>
          </a:xfrm>
          <a:ln/>
        </p:spPr>
      </p:pic>
      <p:sp>
        <p:nvSpPr>
          <p:cNvPr id="363526" name="文本框 363525"/>
          <p:cNvSpPr txBox="1"/>
          <p:nvPr/>
        </p:nvSpPr>
        <p:spPr>
          <a:xfrm>
            <a:off x="685800" y="4648200"/>
            <a:ext cx="7162800" cy="13700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h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 = max{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h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zh-CN" b="1" baseline="-2500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L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), 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h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zh-CN" b="1" baseline="-2500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R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)} + 1  if 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T 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</a:t>
            </a:r>
            <a:r>
              <a:rPr lang="en-US" altLang="zh-CN" i="1">
                <a:sym typeface="Symbol" panose="05050102010706020507" pitchFamily="84" charset="2"/>
              </a:rPr>
              <a:t> 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  and  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h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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 = -1</a:t>
            </a:r>
            <a:b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</a:br>
            <a:endParaRPr lang="en-US" altLang="zh-CN" b="1">
              <a:solidFill>
                <a:srgbClr val="FFFF99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algn="l">
              <a:spcBef>
                <a:spcPct val="50000"/>
              </a:spcBef>
            </a:pPr>
            <a:r>
              <a:rPr lang="el-GR" altLang="x-none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Efficiency: Θ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).   Why?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标题 316417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  <a:ln/>
        </p:spPr>
        <p:txBody>
          <a:bodyPr anchor="b"/>
          <a:lstStyle/>
          <a:p>
            <a:r>
              <a:rPr lang="en-US" altLang="zh-CN"/>
              <a:t>Multiplication of Large Integers </a:t>
            </a:r>
          </a:p>
        </p:txBody>
      </p:sp>
      <p:sp>
        <p:nvSpPr>
          <p:cNvPr id="316419" name="文本占位符 316418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534400" cy="571500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/>
              <a:t>Consider the problem of multiplying two (large) </a:t>
            </a:r>
            <a:r>
              <a:rPr lang="en-US" altLang="zh-CN" i="1"/>
              <a:t>n</a:t>
            </a:r>
            <a:r>
              <a:rPr lang="en-US" altLang="zh-CN"/>
              <a:t>-digit integers represented by arrays of their digits such as: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A = 12345678901357986429   B = 87654321284820912836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The grade-school algorithm:</a:t>
            </a:r>
            <a:endParaRPr lang="en-US" altLang="zh-CN" b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i="1"/>
              <a:t>		a</a:t>
            </a:r>
            <a:r>
              <a:rPr lang="en-US" altLang="zh-CN" baseline="-25000"/>
              <a:t>1  </a:t>
            </a:r>
            <a:r>
              <a:rPr lang="en-US" altLang="zh-CN" i="1"/>
              <a:t>a</a:t>
            </a:r>
            <a:r>
              <a:rPr lang="en-US" altLang="zh-CN" baseline="-25000"/>
              <a:t>2 </a:t>
            </a:r>
            <a:r>
              <a:rPr lang="en-US" altLang="zh-CN"/>
              <a:t>…  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br>
              <a:rPr lang="en-US" altLang="zh-CN" i="1" baseline="-25000"/>
            </a:br>
            <a:r>
              <a:rPr lang="en-US" altLang="zh-CN" i="1" baseline="-25000"/>
              <a:t>               		</a:t>
            </a:r>
            <a:r>
              <a:rPr lang="en-US" altLang="zh-CN" i="1"/>
              <a:t>b</a:t>
            </a:r>
            <a:r>
              <a:rPr lang="en-US" altLang="zh-CN" baseline="-25000"/>
              <a:t>1  </a:t>
            </a:r>
            <a:r>
              <a:rPr lang="en-US" altLang="zh-CN" i="1"/>
              <a:t>b</a:t>
            </a:r>
            <a:r>
              <a:rPr lang="en-US" altLang="zh-CN" baseline="-25000"/>
              <a:t>2 </a:t>
            </a:r>
            <a:r>
              <a:rPr lang="en-US" altLang="zh-CN"/>
              <a:t>…  </a:t>
            </a:r>
            <a:r>
              <a:rPr lang="en-US" altLang="zh-CN" i="1"/>
              <a:t>b</a:t>
            </a:r>
            <a:r>
              <a:rPr lang="en-US" altLang="zh-CN" i="1" baseline="-25000"/>
              <a:t>n</a:t>
            </a:r>
            <a:br>
              <a:rPr lang="en-US" altLang="zh-CN" i="1" baseline="-25000"/>
            </a:br>
            <a:r>
              <a:rPr lang="en-US" altLang="zh-CN" i="1" baseline="-25000"/>
              <a:t> 	   </a:t>
            </a:r>
            <a:r>
              <a:rPr lang="en-US" altLang="zh-CN"/>
              <a:t>(</a:t>
            </a:r>
            <a:r>
              <a:rPr lang="en-US" altLang="zh-CN" i="1"/>
              <a:t>d</a:t>
            </a:r>
            <a:r>
              <a:rPr lang="en-US" altLang="zh-CN" baseline="-25000"/>
              <a:t>10</a:t>
            </a:r>
            <a:r>
              <a:rPr lang="en-US" altLang="zh-CN"/>
              <a:t>)</a:t>
            </a:r>
            <a:r>
              <a:rPr lang="en-US" altLang="zh-CN" baseline="-25000"/>
              <a:t> </a:t>
            </a:r>
            <a:r>
              <a:rPr lang="en-US" altLang="zh-CN" i="1"/>
              <a:t>d</a:t>
            </a:r>
            <a:r>
              <a:rPr lang="en-US" altLang="zh-CN" baseline="-25000"/>
              <a:t>11</a:t>
            </a:r>
            <a:r>
              <a:rPr lang="en-US" altLang="zh-CN" i="1"/>
              <a:t>d</a:t>
            </a:r>
            <a:r>
              <a:rPr lang="en-US" altLang="zh-CN" baseline="-25000"/>
              <a:t>12 </a:t>
            </a:r>
            <a:r>
              <a:rPr lang="en-US" altLang="zh-CN"/>
              <a:t>… 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 i="1" baseline="-25000"/>
              <a:t>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i="1" baseline="-25000"/>
              <a:t>         </a:t>
            </a:r>
            <a:r>
              <a:rPr lang="en-US" altLang="zh-CN"/>
              <a:t>(</a:t>
            </a:r>
            <a:r>
              <a:rPr lang="en-US" altLang="zh-CN" i="1"/>
              <a:t>d</a:t>
            </a:r>
            <a:r>
              <a:rPr lang="en-US" altLang="zh-CN" baseline="-25000"/>
              <a:t>20</a:t>
            </a:r>
            <a:r>
              <a:rPr lang="en-US" altLang="zh-CN"/>
              <a:t>)</a:t>
            </a:r>
            <a:r>
              <a:rPr lang="en-US" altLang="zh-CN" baseline="-25000"/>
              <a:t> </a:t>
            </a:r>
            <a:r>
              <a:rPr lang="en-US" altLang="zh-CN" i="1"/>
              <a:t>d</a:t>
            </a:r>
            <a:r>
              <a:rPr lang="en-US" altLang="zh-CN" baseline="-25000"/>
              <a:t>21</a:t>
            </a:r>
            <a:r>
              <a:rPr lang="en-US" altLang="zh-CN" i="1"/>
              <a:t>d</a:t>
            </a:r>
            <a:r>
              <a:rPr lang="en-US" altLang="zh-CN" baseline="-25000"/>
              <a:t>22 </a:t>
            </a:r>
            <a:r>
              <a:rPr lang="en-US" altLang="zh-CN"/>
              <a:t>… 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 i="1" baseline="-25000"/>
              <a:t>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i="1" baseline="-25000"/>
              <a:t>        </a:t>
            </a:r>
            <a:r>
              <a:rPr lang="en-US" altLang="zh-CN"/>
              <a:t>… … … … … … … </a:t>
            </a:r>
            <a:endParaRPr lang="en-US" altLang="zh-CN" i="1" baseline="-25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/>
              <a:t>(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en-US" altLang="zh-CN" baseline="-25000"/>
              <a:t>0</a:t>
            </a:r>
            <a:r>
              <a:rPr lang="en-US" altLang="zh-CN"/>
              <a:t>)</a:t>
            </a:r>
            <a:r>
              <a:rPr lang="en-US" altLang="zh-CN" baseline="-25000"/>
              <a:t> 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en-US" altLang="zh-CN" baseline="-25000"/>
              <a:t>1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en-US" altLang="zh-CN" baseline="-25000"/>
              <a:t>2 </a:t>
            </a:r>
            <a:r>
              <a:rPr lang="en-US" altLang="zh-CN"/>
              <a:t>… </a:t>
            </a:r>
            <a:r>
              <a:rPr lang="en-US" altLang="zh-CN" i="1"/>
              <a:t>d</a:t>
            </a:r>
            <a:r>
              <a:rPr lang="en-US" altLang="zh-CN" i="1" baseline="-25000"/>
              <a:t>nn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i="1" baseline="-25000"/>
              <a:t> </a:t>
            </a:r>
            <a:br>
              <a:rPr lang="en-US" altLang="zh-CN" i="1" baseline="-25000"/>
            </a:br>
            <a:br>
              <a:rPr lang="en-US" altLang="zh-CN" i="1" baseline="-25000"/>
            </a:br>
            <a:r>
              <a:rPr lang="el-GR" altLang="x-none" dirty="0"/>
              <a:t>Efficiency: Θ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) single-digit multiplications</a:t>
            </a:r>
          </a:p>
        </p:txBody>
      </p:sp>
      <p:sp>
        <p:nvSpPr>
          <p:cNvPr id="316420" name="直接连接符 316419"/>
          <p:cNvSpPr/>
          <p:nvPr/>
        </p:nvSpPr>
        <p:spPr>
          <a:xfrm>
            <a:off x="2514600" y="3962400"/>
            <a:ext cx="13716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6421" name="直接连接符 316420"/>
          <p:cNvSpPr/>
          <p:nvPr/>
        </p:nvSpPr>
        <p:spPr>
          <a:xfrm>
            <a:off x="685800" y="5486400"/>
            <a:ext cx="31242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标题 2672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Divide-and-Conquer</a:t>
            </a:r>
          </a:p>
        </p:txBody>
      </p:sp>
      <p:sp>
        <p:nvSpPr>
          <p:cNvPr id="267267" name="文本占位符 2672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57200" indent="-457200">
              <a:buNone/>
            </a:pPr>
            <a:r>
              <a:rPr lang="en-US" altLang="zh-CN"/>
              <a:t>The most-well known algorithm design strategy: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zh-CN"/>
              <a:t> Divide instance of problem into two or more smaller instances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altLang="zh-CN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zh-CN"/>
              <a:t>Solve smaller instances recursively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altLang="zh-CN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zh-CN"/>
              <a:t>Obtain solution to original (larger) instance by combining these solutions</a:t>
            </a:r>
          </a:p>
          <a:p>
            <a:pPr marL="457200" indent="-457200">
              <a:buFont typeface="Monotype Sort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标题 321537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33400"/>
          </a:xfrm>
          <a:ln/>
        </p:spPr>
        <p:txBody>
          <a:bodyPr anchor="b"/>
          <a:lstStyle/>
          <a:p>
            <a:r>
              <a:rPr lang="en-US" altLang="zh-CN"/>
              <a:t>First Divide-and-Conquer Algorithm</a:t>
            </a:r>
          </a:p>
        </p:txBody>
      </p:sp>
      <p:sp>
        <p:nvSpPr>
          <p:cNvPr id="321539" name="文本占位符 321538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altLang="zh-CN"/>
              <a:t>A small example: A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 where A = 2135 and B = 4014</a:t>
            </a:r>
          </a:p>
          <a:p>
            <a:pPr marL="0" indent="0">
              <a:buNone/>
            </a:pPr>
            <a:r>
              <a:rPr lang="en-US" altLang="zh-CN"/>
              <a:t>A = (21·10</a:t>
            </a:r>
            <a:r>
              <a:rPr lang="en-US" altLang="zh-CN" baseline="30000"/>
              <a:t>2</a:t>
            </a:r>
            <a:r>
              <a:rPr lang="en-US" altLang="zh-CN"/>
              <a:t> + 35),  B = (40 ·10</a:t>
            </a:r>
            <a:r>
              <a:rPr lang="en-US" altLang="zh-CN" baseline="30000"/>
              <a:t>2</a:t>
            </a:r>
            <a:r>
              <a:rPr lang="en-US" altLang="zh-CN"/>
              <a:t> + 14)</a:t>
            </a:r>
          </a:p>
          <a:p>
            <a:pPr marL="0" indent="0">
              <a:buNone/>
            </a:pPr>
            <a:r>
              <a:rPr lang="en-US" altLang="zh-CN"/>
              <a:t>So, A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 b="0">
                <a:sym typeface="Symbol" panose="05050102010706020507" pitchFamily="84" charset="2"/>
              </a:rPr>
              <a:t> </a:t>
            </a:r>
            <a:r>
              <a:rPr lang="en-US" altLang="zh-CN"/>
              <a:t>B = (21 ·10</a:t>
            </a:r>
            <a:r>
              <a:rPr lang="en-US" altLang="zh-CN" baseline="30000"/>
              <a:t>2</a:t>
            </a:r>
            <a:r>
              <a:rPr lang="en-US" altLang="zh-CN"/>
              <a:t> + 35)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(40 ·10</a:t>
            </a:r>
            <a:r>
              <a:rPr lang="en-US" altLang="zh-CN" baseline="30000"/>
              <a:t>2</a:t>
            </a:r>
            <a:r>
              <a:rPr lang="en-US" altLang="zh-CN"/>
              <a:t> + 14) </a:t>
            </a:r>
          </a:p>
          <a:p>
            <a:pPr marL="0" indent="0">
              <a:buNone/>
            </a:pPr>
            <a:r>
              <a:rPr lang="en-US" altLang="zh-CN"/>
              <a:t>      = 21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40 ·10</a:t>
            </a:r>
            <a:r>
              <a:rPr lang="en-US" altLang="zh-CN" baseline="30000"/>
              <a:t>4  </a:t>
            </a:r>
            <a:r>
              <a:rPr lang="en-US" altLang="zh-CN"/>
              <a:t>+ (21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14 + 35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40) ·10</a:t>
            </a:r>
            <a:r>
              <a:rPr lang="en-US" altLang="zh-CN" baseline="30000"/>
              <a:t>2</a:t>
            </a:r>
            <a:r>
              <a:rPr lang="en-US" altLang="zh-CN"/>
              <a:t> + 35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14</a:t>
            </a:r>
            <a:br>
              <a:rPr lang="en-US" altLang="zh-CN"/>
            </a:br>
            <a:endParaRPr lang="en-US" altLang="zh-CN"/>
          </a:p>
          <a:p>
            <a:pPr marL="0" indent="0">
              <a:buNone/>
            </a:pPr>
            <a:r>
              <a:rPr lang="en-US" altLang="zh-CN"/>
              <a:t>In general, if A = A</a:t>
            </a:r>
            <a:r>
              <a:rPr lang="en-US" altLang="zh-CN" baseline="-25000"/>
              <a:t>1</a:t>
            </a:r>
            <a:r>
              <a:rPr lang="en-US" altLang="zh-CN"/>
              <a:t>A</a:t>
            </a:r>
            <a:r>
              <a:rPr lang="en-US" altLang="zh-CN" baseline="-25000"/>
              <a:t>2 </a:t>
            </a:r>
            <a:r>
              <a:rPr lang="en-US" altLang="zh-CN"/>
              <a:t>and B = B</a:t>
            </a:r>
            <a:r>
              <a:rPr lang="en-US" altLang="zh-CN" baseline="-25000"/>
              <a:t>1</a:t>
            </a:r>
            <a:r>
              <a:rPr lang="en-US" altLang="zh-CN"/>
              <a:t>B</a:t>
            </a:r>
            <a:r>
              <a:rPr lang="en-US" altLang="zh-CN" baseline="-25000"/>
              <a:t>2   </a:t>
            </a:r>
            <a:r>
              <a:rPr lang="en-US" altLang="zh-CN"/>
              <a:t>(where A and B are </a:t>
            </a:r>
            <a:r>
              <a:rPr lang="en-US" altLang="zh-CN" i="1"/>
              <a:t>n</a:t>
            </a:r>
            <a:r>
              <a:rPr lang="en-US" altLang="zh-CN"/>
              <a:t>-digit, </a:t>
            </a:r>
          </a:p>
          <a:p>
            <a:pPr marL="0" indent="0">
              <a:buNone/>
            </a:pP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/>
              <a:t>, A</a:t>
            </a:r>
            <a:r>
              <a:rPr lang="en-US" altLang="zh-CN" baseline="-25000"/>
              <a:t>2</a:t>
            </a:r>
            <a:r>
              <a:rPr lang="en-US" altLang="zh-CN"/>
              <a:t>, B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baseline="-25000"/>
              <a:t> </a:t>
            </a:r>
            <a:r>
              <a:rPr lang="en-US" altLang="zh-CN"/>
              <a:t>B</a:t>
            </a:r>
            <a:r>
              <a:rPr lang="en-US" altLang="zh-CN" baseline="-25000"/>
              <a:t>2 </a:t>
            </a:r>
            <a:r>
              <a:rPr lang="en-US" altLang="zh-CN"/>
              <a:t>are </a:t>
            </a:r>
            <a:r>
              <a:rPr lang="en-US" altLang="zh-CN" i="1"/>
              <a:t>n/</a:t>
            </a:r>
            <a:r>
              <a:rPr lang="en-US" altLang="zh-CN"/>
              <a:t>2-digit numbers),</a:t>
            </a:r>
          </a:p>
          <a:p>
            <a:pPr marL="0" indent="0">
              <a:buNone/>
            </a:pPr>
            <a:r>
              <a:rPr lang="en-US" altLang="zh-CN"/>
              <a:t>A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 b="0">
                <a:sym typeface="Symbol" panose="05050102010706020507" pitchFamily="84" charset="2"/>
              </a:rPr>
              <a:t> </a:t>
            </a:r>
            <a:r>
              <a:rPr lang="en-US" altLang="zh-CN"/>
              <a:t>B = 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·10</a:t>
            </a:r>
            <a:r>
              <a:rPr lang="en-US" altLang="zh-CN" i="1" baseline="30000"/>
              <a:t>n</a:t>
            </a:r>
            <a:r>
              <a:rPr lang="en-US" altLang="zh-CN" baseline="30000"/>
              <a:t>  </a:t>
            </a:r>
            <a:r>
              <a:rPr lang="en-US" altLang="zh-CN"/>
              <a:t>+ (A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) ·10</a:t>
            </a:r>
            <a:r>
              <a:rPr lang="en-US" altLang="zh-CN" i="1" baseline="30000"/>
              <a:t>n/</a:t>
            </a:r>
            <a:r>
              <a:rPr lang="en-US" altLang="zh-CN" baseline="30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</a:t>
            </a:r>
            <a:br>
              <a:rPr lang="en-US" altLang="zh-CN" baseline="-25000"/>
            </a:br>
            <a:endParaRPr lang="en-US" altLang="zh-CN" baseline="-25000"/>
          </a:p>
          <a:p>
            <a:pPr marL="0" indent="0">
              <a:buNone/>
            </a:pPr>
            <a:r>
              <a:rPr lang="en-US" altLang="zh-CN"/>
              <a:t>Recurrence for the number of one-digit multiplications M(</a:t>
            </a:r>
            <a:r>
              <a:rPr lang="en-US" altLang="zh-CN" i="1"/>
              <a:t>n</a:t>
            </a:r>
            <a:r>
              <a:rPr lang="en-US" altLang="zh-CN"/>
              <a:t>): </a:t>
            </a:r>
          </a:p>
          <a:p>
            <a:pPr marL="0" indent="0">
              <a:buNone/>
            </a:pPr>
            <a:r>
              <a:rPr lang="en-US" altLang="zh-CN" i="1"/>
              <a:t>                             </a:t>
            </a:r>
            <a:r>
              <a:rPr lang="en-US" altLang="zh-CN"/>
              <a:t>M(</a:t>
            </a:r>
            <a:r>
              <a:rPr lang="en-US" altLang="zh-CN" i="1"/>
              <a:t>n</a:t>
            </a:r>
            <a:r>
              <a:rPr lang="en-US" altLang="zh-CN"/>
              <a:t>) = 4M(</a:t>
            </a:r>
            <a:r>
              <a:rPr lang="en-US" altLang="zh-CN" i="1"/>
              <a:t>n</a:t>
            </a:r>
            <a:r>
              <a:rPr lang="en-US" altLang="zh-CN"/>
              <a:t>/2),   M(1) = 1</a:t>
            </a:r>
            <a:br>
              <a:rPr lang="en-US" altLang="zh-CN"/>
            </a:br>
            <a:r>
              <a:rPr lang="en-US" altLang="zh-CN"/>
              <a:t>Solution: M(</a:t>
            </a:r>
            <a:r>
              <a:rPr lang="en-US" altLang="zh-CN" i="1"/>
              <a:t>n</a:t>
            </a:r>
            <a:r>
              <a:rPr lang="en-US" altLang="zh-CN"/>
              <a:t>) = </a:t>
            </a:r>
            <a:r>
              <a:rPr lang="en-US" altLang="zh-CN" i="1"/>
              <a:t>n</a:t>
            </a:r>
            <a:r>
              <a:rPr lang="en-US" altLang="zh-CN" baseline="30000"/>
              <a:t>2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标题 32768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  <a:ln/>
        </p:spPr>
        <p:txBody>
          <a:bodyPr anchor="b"/>
          <a:lstStyle/>
          <a:p>
            <a:r>
              <a:rPr lang="en-US" altLang="zh-CN"/>
              <a:t>Second Divide-and-Conquer Algorithm</a:t>
            </a:r>
          </a:p>
        </p:txBody>
      </p:sp>
      <p:sp>
        <p:nvSpPr>
          <p:cNvPr id="327683" name="文本占位符 32768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8763000" cy="5562600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altLang="zh-CN"/>
              <a:t>A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 = A</a:t>
            </a:r>
            <a:r>
              <a:rPr lang="en-US" altLang="zh-CN" baseline="-25000"/>
              <a:t>1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·10</a:t>
            </a:r>
            <a:r>
              <a:rPr lang="en-US" altLang="zh-CN" i="1" baseline="30000"/>
              <a:t>n</a:t>
            </a:r>
            <a:r>
              <a:rPr lang="en-US" altLang="zh-CN" baseline="30000"/>
              <a:t>  </a:t>
            </a:r>
            <a:r>
              <a:rPr lang="en-US" altLang="zh-CN"/>
              <a:t>+ (A</a:t>
            </a:r>
            <a:r>
              <a:rPr lang="en-US" altLang="zh-CN" baseline="-25000"/>
              <a:t>1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) ·10</a:t>
            </a:r>
            <a:r>
              <a:rPr lang="en-US" altLang="zh-CN" i="1" baseline="30000"/>
              <a:t>n/</a:t>
            </a:r>
            <a:r>
              <a:rPr lang="en-US" altLang="zh-CN" baseline="30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</a:t>
            </a:r>
            <a:br>
              <a:rPr lang="en-US" altLang="zh-CN" baseline="-25000"/>
            </a:br>
            <a:endParaRPr lang="en-US" altLang="zh-CN" baseline="-25000"/>
          </a:p>
          <a:p>
            <a:pPr marL="0" indent="0">
              <a:buNone/>
            </a:pPr>
            <a:r>
              <a:rPr lang="en-US" altLang="zh-CN"/>
              <a:t>The idea is to decrease the number of multiplications from 4 to 3: 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(A</a:t>
            </a:r>
            <a:r>
              <a:rPr lang="en-US" altLang="zh-CN" baseline="-25000"/>
              <a:t>1</a:t>
            </a:r>
            <a:r>
              <a:rPr lang="en-US" altLang="zh-CN"/>
              <a:t> + A</a:t>
            </a:r>
            <a:r>
              <a:rPr lang="en-US" altLang="zh-CN" baseline="-25000"/>
              <a:t>2</a:t>
            </a:r>
            <a:r>
              <a:rPr lang="en-US" altLang="zh-CN"/>
              <a:t> 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1</a:t>
            </a:r>
            <a:r>
              <a:rPr lang="en-US" altLang="zh-CN"/>
              <a:t> + B</a:t>
            </a:r>
            <a:r>
              <a:rPr lang="en-US" altLang="zh-CN" baseline="-25000"/>
              <a:t>2</a:t>
            </a:r>
            <a:r>
              <a:rPr lang="en-US" altLang="zh-CN"/>
              <a:t> ) = 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 + (A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rgbClr val="FF6600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rgbClr val="FF6600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) +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2,</a:t>
            </a:r>
            <a:br>
              <a:rPr lang="en-US" altLang="zh-CN" baseline="-25000"/>
            </a:br>
            <a:br>
              <a:rPr lang="en-US" altLang="zh-CN"/>
            </a:br>
            <a:r>
              <a:rPr lang="en-US" altLang="zh-CN"/>
              <a:t>I.e., (A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rgbClr val="FF6600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rgbClr val="FF6600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) = (A</a:t>
            </a:r>
            <a:r>
              <a:rPr lang="en-US" altLang="zh-CN" baseline="-25000"/>
              <a:t>1</a:t>
            </a:r>
            <a:r>
              <a:rPr lang="en-US" altLang="zh-CN"/>
              <a:t> + A</a:t>
            </a:r>
            <a:r>
              <a:rPr lang="en-US" altLang="zh-CN" baseline="-25000"/>
              <a:t>2</a:t>
            </a:r>
            <a:r>
              <a:rPr lang="en-US" altLang="zh-CN"/>
              <a:t> ) </a:t>
            </a:r>
            <a:r>
              <a:rPr lang="en-US" altLang="zh-CN" b="0">
                <a:solidFill>
                  <a:srgbClr val="FF6600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1</a:t>
            </a:r>
            <a:r>
              <a:rPr lang="en-US" altLang="zh-CN"/>
              <a:t> + B</a:t>
            </a:r>
            <a:r>
              <a:rPr lang="en-US" altLang="zh-CN" baseline="-25000"/>
              <a:t>2</a:t>
            </a:r>
            <a:r>
              <a:rPr lang="en-US" altLang="zh-CN"/>
              <a:t> ) - 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 -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2,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which requires only 3 multiplications at the expense of (4-1) extra add/sub.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altLang="zh-CN"/>
            </a:br>
            <a:r>
              <a:rPr lang="en-US" altLang="zh-CN"/>
              <a:t>Recurrence for the  number of multiplications M(</a:t>
            </a:r>
            <a:r>
              <a:rPr lang="en-US" altLang="zh-CN" i="1"/>
              <a:t>n</a:t>
            </a:r>
            <a:r>
              <a:rPr lang="en-US" altLang="zh-CN"/>
              <a:t>):</a:t>
            </a:r>
            <a:br>
              <a:rPr lang="en-US" altLang="zh-CN"/>
            </a:br>
            <a:r>
              <a:rPr lang="en-US" altLang="zh-CN"/>
              <a:t>                             M(</a:t>
            </a:r>
            <a:r>
              <a:rPr lang="en-US" altLang="zh-CN" i="1"/>
              <a:t>n</a:t>
            </a:r>
            <a:r>
              <a:rPr lang="en-US" altLang="zh-CN"/>
              <a:t>) = 3</a:t>
            </a:r>
            <a:r>
              <a:rPr lang="en-US" altLang="zh-CN" i="1"/>
              <a:t>M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/2),   M(1) = 1</a:t>
            </a:r>
            <a:br>
              <a:rPr lang="en-US" altLang="zh-CN"/>
            </a:br>
            <a:r>
              <a:rPr lang="en-US" altLang="zh-CN"/>
              <a:t>Solution: M(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olidFill>
                  <a:schemeClr val="accent2"/>
                </a:solidFill>
              </a:rPr>
              <a:t>= 3</a:t>
            </a:r>
            <a:r>
              <a:rPr lang="en-US" altLang="zh-CN" sz="2800" baseline="30000">
                <a:solidFill>
                  <a:schemeClr val="accent2"/>
                </a:solidFill>
              </a:rPr>
              <a:t>log </a:t>
            </a:r>
            <a:r>
              <a:rPr lang="en-US" altLang="zh-CN" baseline="14000">
                <a:solidFill>
                  <a:schemeClr val="accent2"/>
                </a:solidFill>
              </a:rPr>
              <a:t>2</a:t>
            </a:r>
            <a:r>
              <a:rPr lang="en-US" altLang="zh-CN" sz="2800" i="1" baseline="30000">
                <a:solidFill>
                  <a:schemeClr val="accent2"/>
                </a:solidFill>
              </a:rPr>
              <a:t>n</a:t>
            </a:r>
            <a:r>
              <a:rPr lang="en-US" altLang="zh-CN" baseline="30000"/>
              <a:t>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 sz="2800" baseline="30000"/>
              <a:t>log</a:t>
            </a:r>
            <a:r>
              <a:rPr lang="en-US" altLang="zh-CN" baseline="30000"/>
              <a:t> </a:t>
            </a:r>
            <a:r>
              <a:rPr lang="en-US" altLang="zh-CN" baseline="14000"/>
              <a:t>2</a:t>
            </a:r>
            <a:r>
              <a:rPr lang="en-US" altLang="zh-CN" sz="2800" baseline="30000"/>
              <a:t>3</a:t>
            </a:r>
            <a:r>
              <a:rPr lang="en-US" altLang="zh-CN" baseline="30000"/>
              <a:t> </a:t>
            </a:r>
            <a:r>
              <a:rPr lang="en-US" altLang="zh-CN">
                <a:latin typeface="Lucida Grande" pitchFamily="84" charset="0"/>
                <a:cs typeface="Times New Roman" panose="02020603050405020304" pitchFamily="18" charset="0"/>
              </a:rPr>
              <a:t>≈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/>
              <a:t>n</a:t>
            </a:r>
            <a:r>
              <a:rPr lang="en-US" altLang="zh-CN" baseline="30000"/>
              <a:t>1.585 </a:t>
            </a:r>
          </a:p>
        </p:txBody>
      </p:sp>
      <p:sp>
        <p:nvSpPr>
          <p:cNvPr id="327684" name="文本框 327683"/>
          <p:cNvSpPr txBox="1"/>
          <p:nvPr/>
        </p:nvSpPr>
        <p:spPr>
          <a:xfrm>
            <a:off x="6858000" y="5562600"/>
            <a:ext cx="2286000" cy="10064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9933"/>
                </a:solidFill>
              </a:rPr>
              <a:t>What if we count both multiplications and additions?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标题 334849"/>
          <p:cNvSpPr>
            <a:spLocks noGrp="1"/>
          </p:cNvSpPr>
          <p:nvPr>
            <p:ph type="title"/>
          </p:nvPr>
        </p:nvSpPr>
        <p:spPr>
          <a:xfrm>
            <a:off x="533400" y="152400"/>
            <a:ext cx="8610600" cy="685800"/>
          </a:xfrm>
          <a:ln/>
        </p:spPr>
        <p:txBody>
          <a:bodyPr anchor="b"/>
          <a:lstStyle/>
          <a:p>
            <a:r>
              <a:rPr lang="en-US" altLang="zh-CN"/>
              <a:t>Example of Large-Integer Multiplication</a:t>
            </a:r>
            <a:r>
              <a:rPr lang="en-US" altLang="zh-CN" sz="3200"/>
              <a:t> </a:t>
            </a:r>
          </a:p>
        </p:txBody>
      </p:sp>
      <p:sp>
        <p:nvSpPr>
          <p:cNvPr id="334851" name="文本占位符 334850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715000"/>
          </a:xfrm>
          <a:ln/>
        </p:spPr>
        <p:txBody>
          <a:bodyPr/>
          <a:lstStyle/>
          <a:p>
            <a:pPr>
              <a:buNone/>
            </a:pPr>
            <a:r>
              <a:rPr lang="en-US" altLang="zh-CN"/>
              <a:t> </a:t>
            </a:r>
          </a:p>
        </p:txBody>
      </p:sp>
      <p:sp>
        <p:nvSpPr>
          <p:cNvPr id="334852" name="矩形 334851"/>
          <p:cNvSpPr/>
          <p:nvPr/>
        </p:nvSpPr>
        <p:spPr>
          <a:xfrm>
            <a:off x="533400" y="1295400"/>
            <a:ext cx="1981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2135 </a:t>
            </a:r>
            <a:r>
              <a:rPr lang="en-US" altLang="zh-CN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</a:t>
            </a: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 4014</a:t>
            </a:r>
          </a:p>
        </p:txBody>
      </p:sp>
      <p:sp>
        <p:nvSpPr>
          <p:cNvPr id="334854" name="文本框 334853"/>
          <p:cNvSpPr txBox="1"/>
          <p:nvPr/>
        </p:nvSpPr>
        <p:spPr>
          <a:xfrm>
            <a:off x="762000" y="2057400"/>
            <a:ext cx="7848600" cy="48387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= (21*10^2 + 35) * (40*10^2 + 14)</a:t>
            </a:r>
          </a:p>
          <a:p>
            <a:pPr algn="l">
              <a:spcBef>
                <a:spcPct val="50000"/>
              </a:spcBef>
            </a:pPr>
            <a:r>
              <a:rPr lang="en-US" altLang="zh-CN"/>
              <a:t>= (21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40)*10^4 + c1*10^2 + 35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14</a:t>
            </a:r>
          </a:p>
          <a:p>
            <a:pPr algn="l">
              <a:spcBef>
                <a:spcPct val="50000"/>
              </a:spcBef>
            </a:pPr>
            <a:r>
              <a:rPr lang="en-US" altLang="zh-CN"/>
              <a:t>where c1 = (21+35)</a:t>
            </a:r>
            <a:r>
              <a:rPr lang="en-US" altLang="zh-CN">
                <a:solidFill>
                  <a:srgbClr val="FF6600"/>
                </a:solidFill>
              </a:rPr>
              <a:t>*</a:t>
            </a:r>
            <a:r>
              <a:rPr lang="en-US" altLang="zh-CN"/>
              <a:t>(40+14) - 21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40 - 35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14, and</a:t>
            </a:r>
          </a:p>
          <a:p>
            <a:pPr algn="l">
              <a:spcBef>
                <a:spcPct val="50000"/>
              </a:spcBef>
            </a:pPr>
            <a:r>
              <a:rPr lang="en-US" altLang="zh-CN"/>
              <a:t>21*40 = (2*10 + 1) * (4*10 + 0)</a:t>
            </a:r>
          </a:p>
          <a:p>
            <a:pPr algn="l">
              <a:spcBef>
                <a:spcPct val="50000"/>
              </a:spcBef>
            </a:pPr>
            <a:r>
              <a:rPr lang="en-US" altLang="zh-CN"/>
              <a:t>           = (2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4)*10^2 + c2*10 + 1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0</a:t>
            </a:r>
          </a:p>
          <a:p>
            <a:pPr algn="l">
              <a:spcBef>
                <a:spcPct val="50000"/>
              </a:spcBef>
            </a:pPr>
            <a:r>
              <a:rPr lang="en-US" altLang="zh-CN"/>
              <a:t>where c2 = (2+1)</a:t>
            </a:r>
            <a:r>
              <a:rPr lang="en-US" altLang="zh-CN">
                <a:solidFill>
                  <a:srgbClr val="FF6600"/>
                </a:solidFill>
              </a:rPr>
              <a:t>*</a:t>
            </a:r>
            <a:r>
              <a:rPr lang="en-US" altLang="zh-CN"/>
              <a:t>(4+0) - 2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4 - 1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0, etc.</a:t>
            </a:r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9933"/>
                </a:solidFill>
              </a:rPr>
              <a:t>This process requires 9 digit multiplications as opposed to 16.</a:t>
            </a:r>
            <a:endParaRPr lang="en-US" altLang="zh-CN">
              <a:solidFill>
                <a:srgbClr val="FF9933"/>
              </a:solidFill>
            </a:endParaRPr>
          </a:p>
          <a:p>
            <a:pPr algn="l">
              <a:spcBef>
                <a:spcPct val="50000"/>
              </a:spcBef>
            </a:pPr>
            <a:endParaRPr lang="en-US" altLang="zh-CN">
              <a:solidFill>
                <a:srgbClr val="FF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标题 4198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sz="2800"/>
              <a:t>Conventional Matrix Multiplication</a:t>
            </a:r>
          </a:p>
        </p:txBody>
      </p:sp>
      <p:sp>
        <p:nvSpPr>
          <p:cNvPr id="419843" name="文本占位符 419842"/>
          <p:cNvSpPr>
            <a:spLocks noGrp="1"/>
          </p:cNvSpPr>
          <p:nvPr>
            <p:ph type="body" idx="1"/>
          </p:nvPr>
        </p:nvSpPr>
        <p:spPr>
          <a:xfrm>
            <a:off x="685800" y="2017713"/>
            <a:ext cx="8269288" cy="3316287"/>
          </a:xfrm>
          <a:ln/>
        </p:spPr>
        <p:txBody>
          <a:bodyPr/>
          <a:lstStyle/>
          <a:p>
            <a:r>
              <a:rPr lang="en-US" altLang="zh-CN" sz="2100"/>
              <a:t>Brute-force algorithm</a:t>
            </a:r>
          </a:p>
          <a:p>
            <a:pPr lvl="2">
              <a:buNone/>
            </a:pPr>
            <a:r>
              <a:rPr lang="en-US" altLang="zh-CN" sz="2100"/>
              <a:t>c</a:t>
            </a:r>
            <a:r>
              <a:rPr lang="en-US" altLang="zh-CN" sz="2100" baseline="-25000"/>
              <a:t>00     </a:t>
            </a:r>
            <a:r>
              <a:rPr lang="en-US" altLang="zh-CN" sz="2100"/>
              <a:t>c</a:t>
            </a:r>
            <a:r>
              <a:rPr lang="en-US" altLang="zh-CN" sz="2100" baseline="-25000"/>
              <a:t>01</a:t>
            </a:r>
            <a:r>
              <a:rPr lang="en-US" altLang="zh-CN" sz="2100"/>
              <a:t>               a</a:t>
            </a:r>
            <a:r>
              <a:rPr lang="en-US" altLang="zh-CN" sz="2100" baseline="-25000"/>
              <a:t>00</a:t>
            </a:r>
            <a:r>
              <a:rPr lang="en-US" altLang="zh-CN" sz="2100"/>
              <a:t>   a</a:t>
            </a:r>
            <a:r>
              <a:rPr lang="en-US" altLang="zh-CN" sz="2100" baseline="-25000"/>
              <a:t>01</a:t>
            </a:r>
            <a:r>
              <a:rPr lang="en-US" altLang="zh-CN" sz="2100"/>
              <a:t>             b</a:t>
            </a:r>
            <a:r>
              <a:rPr lang="en-US" altLang="zh-CN" sz="2100" baseline="-25000"/>
              <a:t>00</a:t>
            </a:r>
            <a:r>
              <a:rPr lang="en-US" altLang="zh-CN" sz="2100"/>
              <a:t>   b</a:t>
            </a:r>
            <a:r>
              <a:rPr lang="en-US" altLang="zh-CN" sz="2100" baseline="-25000"/>
              <a:t>01</a:t>
            </a:r>
          </a:p>
          <a:p>
            <a:pPr lvl="2">
              <a:buNone/>
            </a:pPr>
            <a:r>
              <a:rPr lang="en-US" altLang="zh-CN" sz="2100" baseline="-25000"/>
              <a:t>                             </a:t>
            </a:r>
            <a:r>
              <a:rPr lang="en-US" altLang="zh-CN" sz="2100"/>
              <a:t>=                     *</a:t>
            </a:r>
          </a:p>
          <a:p>
            <a:pPr lvl="2">
              <a:buNone/>
            </a:pPr>
            <a:r>
              <a:rPr lang="en-US" altLang="zh-CN" sz="2100"/>
              <a:t>c</a:t>
            </a:r>
            <a:r>
              <a:rPr lang="en-US" altLang="zh-CN" sz="2100" baseline="-25000"/>
              <a:t>10     </a:t>
            </a:r>
            <a:r>
              <a:rPr lang="en-US" altLang="zh-CN" sz="2100"/>
              <a:t>c</a:t>
            </a:r>
            <a:r>
              <a:rPr lang="en-US" altLang="zh-CN" sz="2100" baseline="-25000"/>
              <a:t>11</a:t>
            </a:r>
            <a:r>
              <a:rPr lang="en-US" altLang="zh-CN" sz="2100"/>
              <a:t>               a</a:t>
            </a:r>
            <a:r>
              <a:rPr lang="en-US" altLang="zh-CN" sz="2100" baseline="-25000"/>
              <a:t>10</a:t>
            </a:r>
            <a:r>
              <a:rPr lang="en-US" altLang="zh-CN" sz="2100"/>
              <a:t>   a</a:t>
            </a:r>
            <a:r>
              <a:rPr lang="en-US" altLang="zh-CN" sz="2100" baseline="-25000"/>
              <a:t>11</a:t>
            </a:r>
            <a:r>
              <a:rPr lang="en-US" altLang="zh-CN" sz="2100"/>
              <a:t>             b</a:t>
            </a:r>
            <a:r>
              <a:rPr lang="en-US" altLang="zh-CN" sz="2100" baseline="-25000"/>
              <a:t>10</a:t>
            </a:r>
            <a:r>
              <a:rPr lang="en-US" altLang="zh-CN" sz="2100"/>
              <a:t>   b</a:t>
            </a:r>
            <a:r>
              <a:rPr lang="en-US" altLang="zh-CN" sz="2100" baseline="-25000"/>
              <a:t>11</a:t>
            </a:r>
          </a:p>
          <a:p>
            <a:endParaRPr lang="en-US" altLang="zh-CN" sz="2100"/>
          </a:p>
          <a:p>
            <a:pPr lvl="2">
              <a:buNone/>
            </a:pPr>
            <a:r>
              <a:rPr lang="en-US" altLang="zh-CN" sz="2100"/>
              <a:t>			a</a:t>
            </a:r>
            <a:r>
              <a:rPr lang="en-US" altLang="zh-CN" sz="2100" baseline="-25000"/>
              <a:t>00 </a:t>
            </a:r>
            <a:r>
              <a:rPr lang="en-US" altLang="zh-CN" sz="2100"/>
              <a:t>* b</a:t>
            </a:r>
            <a:r>
              <a:rPr lang="en-US" altLang="zh-CN" sz="2100" baseline="-25000"/>
              <a:t>00</a:t>
            </a:r>
            <a:r>
              <a:rPr lang="en-US" altLang="zh-CN" sz="2100"/>
              <a:t>  + a</a:t>
            </a:r>
            <a:r>
              <a:rPr lang="en-US" altLang="zh-CN" sz="2100" baseline="-25000"/>
              <a:t>01 </a:t>
            </a:r>
            <a:r>
              <a:rPr lang="en-US" altLang="zh-CN" sz="2100"/>
              <a:t>* b</a:t>
            </a:r>
            <a:r>
              <a:rPr lang="en-US" altLang="zh-CN" sz="2100" baseline="-25000"/>
              <a:t>10</a:t>
            </a:r>
            <a:r>
              <a:rPr lang="en-US" altLang="zh-CN" sz="2100"/>
              <a:t> 	 a</a:t>
            </a:r>
            <a:r>
              <a:rPr lang="en-US" altLang="zh-CN" sz="2100" baseline="-25000"/>
              <a:t>00 </a:t>
            </a:r>
            <a:r>
              <a:rPr lang="en-US" altLang="zh-CN" sz="2100"/>
              <a:t>* b</a:t>
            </a:r>
            <a:r>
              <a:rPr lang="en-US" altLang="zh-CN" sz="2100" baseline="-25000"/>
              <a:t>01</a:t>
            </a:r>
            <a:r>
              <a:rPr lang="en-US" altLang="zh-CN" sz="2100"/>
              <a:t>  + a</a:t>
            </a:r>
            <a:r>
              <a:rPr lang="en-US" altLang="zh-CN" sz="2100" baseline="-25000"/>
              <a:t>01 </a:t>
            </a:r>
            <a:r>
              <a:rPr lang="en-US" altLang="zh-CN" sz="2100"/>
              <a:t>* b</a:t>
            </a:r>
            <a:r>
              <a:rPr lang="en-US" altLang="zh-CN" sz="2100" baseline="-25000"/>
              <a:t>11</a:t>
            </a:r>
            <a:r>
              <a:rPr lang="en-US" altLang="zh-CN" sz="2100"/>
              <a:t> </a:t>
            </a:r>
            <a:endParaRPr lang="en-US" altLang="zh-CN" sz="2100" baseline="-25000"/>
          </a:p>
          <a:p>
            <a:pPr lvl="2">
              <a:buNone/>
            </a:pPr>
            <a:r>
              <a:rPr lang="en-US" altLang="zh-CN" sz="2100" baseline="-25000"/>
              <a:t>                             </a:t>
            </a:r>
            <a:r>
              <a:rPr lang="en-US" altLang="zh-CN" sz="2100"/>
              <a:t>=                   </a:t>
            </a:r>
          </a:p>
          <a:p>
            <a:pPr lvl="2">
              <a:buNone/>
            </a:pPr>
            <a:r>
              <a:rPr lang="en-US" altLang="zh-CN" sz="2100"/>
              <a:t>                          a</a:t>
            </a:r>
            <a:r>
              <a:rPr lang="en-US" altLang="zh-CN" sz="2100" baseline="-25000"/>
              <a:t>10 </a:t>
            </a:r>
            <a:r>
              <a:rPr lang="en-US" altLang="zh-CN" sz="2100"/>
              <a:t>* b</a:t>
            </a:r>
            <a:r>
              <a:rPr lang="en-US" altLang="zh-CN" sz="2100" baseline="-25000"/>
              <a:t>00</a:t>
            </a:r>
            <a:r>
              <a:rPr lang="en-US" altLang="zh-CN" sz="2100"/>
              <a:t>  + a</a:t>
            </a:r>
            <a:r>
              <a:rPr lang="en-US" altLang="zh-CN" sz="2100" baseline="-25000"/>
              <a:t>11 </a:t>
            </a:r>
            <a:r>
              <a:rPr lang="en-US" altLang="zh-CN" sz="2100"/>
              <a:t>* b</a:t>
            </a:r>
            <a:r>
              <a:rPr lang="en-US" altLang="zh-CN" sz="2100" baseline="-25000"/>
              <a:t>10</a:t>
            </a:r>
            <a:r>
              <a:rPr lang="en-US" altLang="zh-CN" sz="2100"/>
              <a:t> 	 a</a:t>
            </a:r>
            <a:r>
              <a:rPr lang="en-US" altLang="zh-CN" sz="2100" baseline="-25000"/>
              <a:t>10 </a:t>
            </a:r>
            <a:r>
              <a:rPr lang="en-US" altLang="zh-CN" sz="2100"/>
              <a:t>* b</a:t>
            </a:r>
            <a:r>
              <a:rPr lang="en-US" altLang="zh-CN" sz="2100" baseline="-25000"/>
              <a:t>01</a:t>
            </a:r>
            <a:r>
              <a:rPr lang="en-US" altLang="zh-CN" sz="2100"/>
              <a:t>  + a</a:t>
            </a:r>
            <a:r>
              <a:rPr lang="en-US" altLang="zh-CN" sz="2100" baseline="-25000"/>
              <a:t>11 </a:t>
            </a:r>
            <a:r>
              <a:rPr lang="en-US" altLang="zh-CN" sz="2100"/>
              <a:t>* b</a:t>
            </a:r>
            <a:r>
              <a:rPr lang="en-US" altLang="zh-CN" sz="2100" baseline="-25000"/>
              <a:t>11</a:t>
            </a:r>
            <a:r>
              <a:rPr lang="en-US" altLang="zh-CN" sz="2100"/>
              <a:t> </a:t>
            </a:r>
          </a:p>
        </p:txBody>
      </p:sp>
      <p:sp>
        <p:nvSpPr>
          <p:cNvPr id="419844" name="双括号 419843"/>
          <p:cNvSpPr/>
          <p:nvPr/>
        </p:nvSpPr>
        <p:spPr>
          <a:xfrm>
            <a:off x="14478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45" name="双括号 419844"/>
          <p:cNvSpPr/>
          <p:nvPr/>
        </p:nvSpPr>
        <p:spPr>
          <a:xfrm>
            <a:off x="50292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46" name="双括号 419845"/>
          <p:cNvSpPr/>
          <p:nvPr/>
        </p:nvSpPr>
        <p:spPr>
          <a:xfrm>
            <a:off x="32766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47" name="双括号 419846"/>
          <p:cNvSpPr/>
          <p:nvPr/>
        </p:nvSpPr>
        <p:spPr>
          <a:xfrm>
            <a:off x="3352800" y="4114800"/>
            <a:ext cx="51816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48" name="文本框 419847"/>
          <p:cNvSpPr txBox="1"/>
          <p:nvPr/>
        </p:nvSpPr>
        <p:spPr>
          <a:xfrm>
            <a:off x="1447800" y="5410200"/>
            <a:ext cx="2003425" cy="3968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buClrTx/>
            </a:pPr>
            <a:r>
              <a:rPr lang="en-CA" altLang="x-none" sz="2000">
                <a:latin typeface="Tahoma" panose="020B0604030504040204" charset="0"/>
              </a:rPr>
              <a:t>8 multiplications</a:t>
            </a:r>
          </a:p>
        </p:txBody>
      </p:sp>
      <p:sp>
        <p:nvSpPr>
          <p:cNvPr id="419849" name="文本框 419848"/>
          <p:cNvSpPr txBox="1"/>
          <p:nvPr/>
        </p:nvSpPr>
        <p:spPr>
          <a:xfrm>
            <a:off x="1447800" y="5943600"/>
            <a:ext cx="1409700" cy="396875"/>
          </a:xfrm>
          <a:prstGeom prst="rect">
            <a:avLst/>
          </a:prstGeom>
          <a:solidFill>
            <a:srgbClr val="D5E7E6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buClrTx/>
            </a:pPr>
            <a:r>
              <a:rPr lang="en-CA" altLang="x-none" sz="2000">
                <a:latin typeface="Tahoma" panose="020B0604030504040204" charset="0"/>
              </a:rPr>
              <a:t>4 additions</a:t>
            </a:r>
          </a:p>
        </p:txBody>
      </p:sp>
      <p:sp>
        <p:nvSpPr>
          <p:cNvPr id="419850" name="文本框 419849"/>
          <p:cNvSpPr txBox="1"/>
          <p:nvPr/>
        </p:nvSpPr>
        <p:spPr>
          <a:xfrm>
            <a:off x="4632325" y="5519738"/>
            <a:ext cx="39687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buClrTx/>
            </a:pPr>
            <a:r>
              <a:rPr lang="en-US" altLang="zh-CN" sz="1800" b="1">
                <a:latin typeface="Tahoma" panose="020B0604030504040204" charset="0"/>
              </a:rPr>
              <a:t>Efficiency class in general: </a:t>
            </a:r>
            <a:r>
              <a:rPr lang="en-US" altLang="zh-CN" sz="1800" b="1">
                <a:latin typeface="Tahoma" panose="020B0604030504040204" charset="0"/>
                <a:sym typeface="Symbol" panose="05050102010706020507" pitchFamily="84" charset="2"/>
              </a:rPr>
              <a:t> (n</a:t>
            </a:r>
            <a:r>
              <a:rPr lang="en-US" altLang="zh-CN" sz="1800" b="1" baseline="30000">
                <a:latin typeface="Tahoma" panose="020B0604030504040204" charset="0"/>
                <a:sym typeface="Symbol" panose="05050102010706020507" pitchFamily="84" charset="2"/>
              </a:rPr>
              <a:t>3</a:t>
            </a:r>
            <a:r>
              <a:rPr lang="en-US" altLang="zh-CN" sz="1800" b="1">
                <a:latin typeface="Tahoma" panose="020B0604030504040204" charset="0"/>
                <a:sym typeface="Symbol" panose="05050102010706020507" pitchFamily="84" charset="2"/>
              </a:rPr>
              <a:t>)</a:t>
            </a:r>
            <a:endParaRPr lang="en-CA" altLang="x-none" sz="1800" b="1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8" grpId="0" animBg="1"/>
      <p:bldP spid="4198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标题 4208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sz="2800" err="1"/>
              <a:t>Strassen’s</a:t>
            </a:r>
            <a:r>
              <a:rPr lang="en-US" altLang="zh-CN" sz="2800"/>
              <a:t> Matrix Multiplication</a:t>
            </a:r>
          </a:p>
        </p:txBody>
      </p:sp>
      <p:sp>
        <p:nvSpPr>
          <p:cNvPr id="420867" name="文本占位符 420866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269288" cy="41148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err="1"/>
              <a:t>Strassen’s</a:t>
            </a:r>
            <a:r>
              <a:rPr lang="en-US" altLang="zh-CN" sz="2000"/>
              <a:t> algorithm for two 2x2 matrices (1969):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/>
              <a:t>c</a:t>
            </a:r>
            <a:r>
              <a:rPr lang="en-US" altLang="zh-CN" sz="2000" baseline="-25000"/>
              <a:t>00     </a:t>
            </a:r>
            <a:r>
              <a:rPr lang="en-US" altLang="zh-CN" sz="2000"/>
              <a:t>c</a:t>
            </a:r>
            <a:r>
              <a:rPr lang="en-US" altLang="zh-CN" sz="2000" baseline="-25000"/>
              <a:t>01</a:t>
            </a:r>
            <a:r>
              <a:rPr lang="en-US" altLang="zh-CN" sz="2000"/>
              <a:t>               a</a:t>
            </a:r>
            <a:r>
              <a:rPr lang="en-US" altLang="zh-CN" sz="2000" baseline="-25000"/>
              <a:t>00</a:t>
            </a:r>
            <a:r>
              <a:rPr lang="en-US" altLang="zh-CN" sz="2000"/>
              <a:t>   a</a:t>
            </a:r>
            <a:r>
              <a:rPr lang="en-US" altLang="zh-CN" sz="2000" baseline="-25000"/>
              <a:t>01</a:t>
            </a:r>
            <a:r>
              <a:rPr lang="en-US" altLang="zh-CN" sz="2000"/>
              <a:t>             b</a:t>
            </a:r>
            <a:r>
              <a:rPr lang="en-US" altLang="zh-CN" sz="2000" baseline="-25000"/>
              <a:t>00</a:t>
            </a:r>
            <a:r>
              <a:rPr lang="en-US" altLang="zh-CN" sz="2000"/>
              <a:t>   b</a:t>
            </a:r>
            <a:r>
              <a:rPr lang="en-US" altLang="zh-CN" sz="2000" baseline="-25000"/>
              <a:t>01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baseline="-25000"/>
              <a:t>                             </a:t>
            </a:r>
            <a:r>
              <a:rPr lang="en-US" altLang="zh-CN" sz="2000"/>
              <a:t>=                     *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/>
              <a:t>c</a:t>
            </a:r>
            <a:r>
              <a:rPr lang="en-US" altLang="zh-CN" sz="2000" baseline="-25000"/>
              <a:t>10     </a:t>
            </a:r>
            <a:r>
              <a:rPr lang="en-US" altLang="zh-CN" sz="2000"/>
              <a:t>c</a:t>
            </a:r>
            <a:r>
              <a:rPr lang="en-US" altLang="zh-CN" sz="2000" baseline="-25000"/>
              <a:t>11</a:t>
            </a:r>
            <a:r>
              <a:rPr lang="en-US" altLang="zh-CN" sz="2000"/>
              <a:t>               a</a:t>
            </a:r>
            <a:r>
              <a:rPr lang="en-US" altLang="zh-CN" sz="2000" baseline="-25000"/>
              <a:t>10</a:t>
            </a:r>
            <a:r>
              <a:rPr lang="en-US" altLang="zh-CN" sz="2000"/>
              <a:t>   a</a:t>
            </a:r>
            <a:r>
              <a:rPr lang="en-US" altLang="zh-CN" sz="2000" baseline="-25000"/>
              <a:t>11</a:t>
            </a:r>
            <a:r>
              <a:rPr lang="en-US" altLang="zh-CN" sz="2000"/>
              <a:t>             b</a:t>
            </a:r>
            <a:r>
              <a:rPr lang="en-US" altLang="zh-CN" sz="2000" baseline="-25000"/>
              <a:t>10</a:t>
            </a:r>
            <a:r>
              <a:rPr lang="en-US" altLang="zh-CN" sz="2000"/>
              <a:t>   b</a:t>
            </a:r>
            <a:r>
              <a:rPr lang="en-US" altLang="zh-CN" sz="2000" baseline="-25000"/>
              <a:t>11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/>
              <a:t>	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/>
              <a:t>			m</a:t>
            </a:r>
            <a:r>
              <a:rPr lang="en-US" altLang="zh-CN" sz="2000" baseline="-25000"/>
              <a:t>1</a:t>
            </a:r>
            <a:r>
              <a:rPr lang="en-US" altLang="zh-CN" sz="2000"/>
              <a:t>   + m</a:t>
            </a:r>
            <a:r>
              <a:rPr lang="en-US" altLang="zh-CN" sz="2000" baseline="-25000"/>
              <a:t>4</a:t>
            </a:r>
            <a:r>
              <a:rPr lang="en-US" altLang="zh-CN" sz="2000"/>
              <a:t>  - m</a:t>
            </a:r>
            <a:r>
              <a:rPr lang="en-US" altLang="zh-CN" sz="2000" baseline="-25000"/>
              <a:t>5 </a:t>
            </a:r>
            <a:r>
              <a:rPr lang="en-US" altLang="zh-CN" sz="2000"/>
              <a:t>+ m</a:t>
            </a:r>
            <a:r>
              <a:rPr lang="en-US" altLang="zh-CN" sz="2000" baseline="-25000"/>
              <a:t>7</a:t>
            </a:r>
            <a:r>
              <a:rPr lang="en-US" altLang="zh-CN" sz="2000"/>
              <a:t>                  m</a:t>
            </a:r>
            <a:r>
              <a:rPr lang="en-US" altLang="zh-CN" sz="2000" baseline="-25000"/>
              <a:t>3 </a:t>
            </a:r>
            <a:r>
              <a:rPr lang="en-US" altLang="zh-CN" sz="2000"/>
              <a:t>+ m</a:t>
            </a:r>
            <a:r>
              <a:rPr lang="en-US" altLang="zh-CN" sz="2000" baseline="-25000"/>
              <a:t>5</a:t>
            </a:r>
            <a:r>
              <a:rPr lang="en-US" altLang="zh-CN" sz="2000"/>
              <a:t> </a:t>
            </a:r>
            <a:endParaRPr lang="en-US" altLang="zh-CN" sz="2000" baseline="-25000"/>
          </a:p>
          <a:p>
            <a:pPr lvl="2">
              <a:lnSpc>
                <a:spcPct val="90000"/>
              </a:lnSpc>
              <a:buNone/>
            </a:pPr>
            <a:r>
              <a:rPr lang="en-US" altLang="zh-CN" sz="2000" baseline="-25000"/>
              <a:t>                             </a:t>
            </a:r>
            <a:r>
              <a:rPr lang="en-US" altLang="zh-CN" sz="2000"/>
              <a:t>=                   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/>
              <a:t>                          m</a:t>
            </a:r>
            <a:r>
              <a:rPr lang="en-US" altLang="zh-CN" sz="2000" baseline="-25000"/>
              <a:t>2</a:t>
            </a:r>
            <a:r>
              <a:rPr lang="en-US" altLang="zh-CN" sz="2000"/>
              <a:t> + m</a:t>
            </a:r>
            <a:r>
              <a:rPr lang="en-US" altLang="zh-CN" sz="2000" baseline="-25000"/>
              <a:t>4                                    </a:t>
            </a:r>
            <a:r>
              <a:rPr lang="en-US" altLang="zh-CN" sz="2000"/>
              <a:t>m</a:t>
            </a:r>
            <a:r>
              <a:rPr lang="en-US" altLang="zh-CN" sz="2000" baseline="-25000"/>
              <a:t>1</a:t>
            </a:r>
            <a:r>
              <a:rPr lang="en-US" altLang="zh-CN" sz="2000"/>
              <a:t>   + m</a:t>
            </a:r>
            <a:r>
              <a:rPr lang="en-US" altLang="zh-CN" sz="2000" baseline="-25000"/>
              <a:t>3</a:t>
            </a:r>
            <a:r>
              <a:rPr lang="en-US" altLang="zh-CN" sz="2000"/>
              <a:t>  - m</a:t>
            </a:r>
            <a:r>
              <a:rPr lang="en-US" altLang="zh-CN" sz="2000" baseline="-25000"/>
              <a:t>2 </a:t>
            </a:r>
            <a:r>
              <a:rPr lang="en-US" altLang="zh-CN" sz="2000"/>
              <a:t>+ m</a:t>
            </a:r>
            <a:r>
              <a:rPr lang="en-US" altLang="zh-CN" sz="2000" baseline="-25000"/>
              <a:t>6</a:t>
            </a:r>
            <a:r>
              <a:rPr lang="en-US" altLang="zh-CN" sz="2000"/>
              <a:t> </a:t>
            </a:r>
            <a:endParaRPr lang="en-US" altLang="zh-CN" sz="2000" baseline="-2500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1</a:t>
            </a:r>
            <a:r>
              <a:rPr lang="en-US" altLang="zh-CN" sz="2000"/>
              <a:t> = (a</a:t>
            </a:r>
            <a:r>
              <a:rPr lang="en-US" altLang="zh-CN" sz="2000" baseline="-25000"/>
              <a:t>00</a:t>
            </a:r>
            <a:r>
              <a:rPr lang="en-US" altLang="zh-CN" sz="2000"/>
              <a:t> + a</a:t>
            </a:r>
            <a:r>
              <a:rPr lang="en-US" altLang="zh-CN" sz="2000" baseline="-25000"/>
              <a:t>11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(b</a:t>
            </a:r>
            <a:r>
              <a:rPr lang="en-US" altLang="zh-CN" sz="2000" baseline="-25000"/>
              <a:t>00</a:t>
            </a:r>
            <a:r>
              <a:rPr lang="en-US" altLang="zh-CN" sz="2000"/>
              <a:t> + b</a:t>
            </a:r>
            <a:r>
              <a:rPr lang="en-US" altLang="zh-CN" sz="2000" b="0" baseline="-25000"/>
              <a:t>11</a:t>
            </a:r>
            <a:r>
              <a:rPr lang="en-US" altLang="zh-CN" sz="200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2</a:t>
            </a:r>
            <a:r>
              <a:rPr lang="en-US" altLang="zh-CN" sz="2000"/>
              <a:t> = (a</a:t>
            </a:r>
            <a:r>
              <a:rPr lang="en-US" altLang="zh-CN" sz="2000" baseline="-25000"/>
              <a:t>10</a:t>
            </a:r>
            <a:r>
              <a:rPr lang="en-US" altLang="zh-CN" sz="2000"/>
              <a:t> + a</a:t>
            </a:r>
            <a:r>
              <a:rPr lang="en-US" altLang="zh-CN" sz="2000" baseline="-25000"/>
              <a:t>11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b</a:t>
            </a:r>
            <a:r>
              <a:rPr lang="en-US" altLang="zh-CN" sz="2000" baseline="-25000"/>
              <a:t>00</a:t>
            </a:r>
            <a:endParaRPr lang="en-US" altLang="zh-CN" sz="2000" b="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3</a:t>
            </a:r>
            <a:r>
              <a:rPr lang="en-US" altLang="zh-CN" sz="2000"/>
              <a:t> = a</a:t>
            </a:r>
            <a:r>
              <a:rPr lang="en-US" altLang="zh-CN" sz="2000" baseline="-25000"/>
              <a:t>00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(b</a:t>
            </a:r>
            <a:r>
              <a:rPr lang="en-US" altLang="zh-CN" sz="2000" baseline="-25000"/>
              <a:t>01</a:t>
            </a:r>
            <a:r>
              <a:rPr lang="en-US" altLang="zh-CN" sz="2000"/>
              <a:t> - b</a:t>
            </a:r>
            <a:r>
              <a:rPr lang="en-US" altLang="zh-CN" sz="2000" b="0" baseline="-25000"/>
              <a:t>11</a:t>
            </a:r>
            <a:r>
              <a:rPr lang="en-US" altLang="zh-CN" sz="200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4</a:t>
            </a:r>
            <a:r>
              <a:rPr lang="en-US" altLang="zh-CN" sz="2000"/>
              <a:t> =  a</a:t>
            </a:r>
            <a:r>
              <a:rPr lang="en-US" altLang="zh-CN" sz="2000" baseline="-25000"/>
              <a:t>11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(b</a:t>
            </a:r>
            <a:r>
              <a:rPr lang="en-US" altLang="zh-CN" sz="2000" baseline="-25000"/>
              <a:t>10</a:t>
            </a:r>
            <a:r>
              <a:rPr lang="en-US" altLang="zh-CN" sz="2000"/>
              <a:t> - b</a:t>
            </a:r>
            <a:r>
              <a:rPr lang="en-US" altLang="zh-CN" sz="2000" b="0" baseline="-25000"/>
              <a:t>00</a:t>
            </a:r>
            <a:r>
              <a:rPr lang="en-US" altLang="zh-CN" sz="200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5</a:t>
            </a:r>
            <a:r>
              <a:rPr lang="en-US" altLang="zh-CN" sz="2000"/>
              <a:t> = (a</a:t>
            </a:r>
            <a:r>
              <a:rPr lang="en-US" altLang="zh-CN" sz="2000" baseline="-25000"/>
              <a:t>00</a:t>
            </a:r>
            <a:r>
              <a:rPr lang="en-US" altLang="zh-CN" sz="2000"/>
              <a:t> + a</a:t>
            </a:r>
            <a:r>
              <a:rPr lang="en-US" altLang="zh-CN" sz="2000" baseline="-25000"/>
              <a:t>01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b</a:t>
            </a:r>
            <a:r>
              <a:rPr lang="en-US" altLang="zh-CN" sz="2000" b="0" baseline="-25000"/>
              <a:t>11</a:t>
            </a:r>
            <a:endParaRPr lang="en-US" altLang="zh-CN" sz="2000" b="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6</a:t>
            </a:r>
            <a:r>
              <a:rPr lang="en-US" altLang="zh-CN" sz="2000"/>
              <a:t> = (a</a:t>
            </a:r>
            <a:r>
              <a:rPr lang="en-US" altLang="zh-CN" sz="2000" baseline="-25000"/>
              <a:t>10</a:t>
            </a:r>
            <a:r>
              <a:rPr lang="en-US" altLang="zh-CN" sz="2000"/>
              <a:t> - a</a:t>
            </a:r>
            <a:r>
              <a:rPr lang="en-US" altLang="zh-CN" sz="2000" baseline="-25000"/>
              <a:t>00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(b</a:t>
            </a:r>
            <a:r>
              <a:rPr lang="en-US" altLang="zh-CN" sz="2000" baseline="-25000"/>
              <a:t>00</a:t>
            </a:r>
            <a:r>
              <a:rPr lang="en-US" altLang="zh-CN" sz="2000"/>
              <a:t> + b</a:t>
            </a:r>
            <a:r>
              <a:rPr lang="en-US" altLang="zh-CN" sz="2000" b="0" baseline="-25000"/>
              <a:t>01</a:t>
            </a:r>
            <a:r>
              <a:rPr lang="en-US" altLang="zh-CN" sz="200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7</a:t>
            </a:r>
            <a:r>
              <a:rPr lang="en-US" altLang="zh-CN" sz="2000"/>
              <a:t> = (a</a:t>
            </a:r>
            <a:r>
              <a:rPr lang="en-US" altLang="zh-CN" sz="2000" baseline="-25000"/>
              <a:t>01</a:t>
            </a:r>
            <a:r>
              <a:rPr lang="en-US" altLang="zh-CN" sz="2000"/>
              <a:t> - a</a:t>
            </a:r>
            <a:r>
              <a:rPr lang="en-US" altLang="zh-CN" sz="2000" baseline="-25000"/>
              <a:t>11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(b</a:t>
            </a:r>
            <a:r>
              <a:rPr lang="en-US" altLang="zh-CN" sz="2000" baseline="-25000"/>
              <a:t>10</a:t>
            </a:r>
            <a:r>
              <a:rPr lang="en-US" altLang="zh-CN" sz="2000"/>
              <a:t> + b</a:t>
            </a:r>
            <a:r>
              <a:rPr lang="en-US" altLang="zh-CN" sz="2000" b="0" baseline="-25000"/>
              <a:t>11</a:t>
            </a:r>
            <a:r>
              <a:rPr lang="en-US" altLang="zh-CN" sz="2000"/>
              <a:t>)                        			</a:t>
            </a:r>
          </a:p>
        </p:txBody>
      </p:sp>
      <p:sp>
        <p:nvSpPr>
          <p:cNvPr id="420868" name="双括号 420867"/>
          <p:cNvSpPr/>
          <p:nvPr/>
        </p:nvSpPr>
        <p:spPr>
          <a:xfrm>
            <a:off x="11430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69" name="双括号 420868"/>
          <p:cNvSpPr/>
          <p:nvPr/>
        </p:nvSpPr>
        <p:spPr>
          <a:xfrm>
            <a:off x="44958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70" name="双括号 420869"/>
          <p:cNvSpPr/>
          <p:nvPr/>
        </p:nvSpPr>
        <p:spPr>
          <a:xfrm>
            <a:off x="28194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71" name="双括号 420870"/>
          <p:cNvSpPr/>
          <p:nvPr/>
        </p:nvSpPr>
        <p:spPr>
          <a:xfrm>
            <a:off x="2819400" y="3124200"/>
            <a:ext cx="51816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72" name="文本框 420871"/>
          <p:cNvSpPr txBox="1"/>
          <p:nvPr/>
        </p:nvSpPr>
        <p:spPr>
          <a:xfrm>
            <a:off x="5029200" y="4927600"/>
            <a:ext cx="2003425" cy="3968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buClrTx/>
            </a:pPr>
            <a:r>
              <a:rPr lang="en-CA" altLang="x-none" sz="2000">
                <a:latin typeface="Tahoma" panose="020B0604030504040204" charset="0"/>
              </a:rPr>
              <a:t>7 multiplications</a:t>
            </a:r>
          </a:p>
        </p:txBody>
      </p:sp>
      <p:sp>
        <p:nvSpPr>
          <p:cNvPr id="420873" name="文本框 420872"/>
          <p:cNvSpPr txBox="1"/>
          <p:nvPr/>
        </p:nvSpPr>
        <p:spPr>
          <a:xfrm>
            <a:off x="5029200" y="5486400"/>
            <a:ext cx="1547813" cy="396875"/>
          </a:xfrm>
          <a:prstGeom prst="rect">
            <a:avLst/>
          </a:prstGeom>
          <a:solidFill>
            <a:srgbClr val="D5E7E6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buClrTx/>
            </a:pPr>
            <a:r>
              <a:rPr lang="en-CA" altLang="x-none" sz="2000">
                <a:latin typeface="Tahoma" panose="020B0604030504040204" charset="0"/>
              </a:rPr>
              <a:t>18 additions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标题 3430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Strassen’s Matrix Multiplication</a:t>
            </a:r>
          </a:p>
        </p:txBody>
      </p:sp>
      <p:sp>
        <p:nvSpPr>
          <p:cNvPr id="343043" name="文本占位符 343042"/>
          <p:cNvSpPr>
            <a:spLocks noGrp="1"/>
          </p:cNvSpPr>
          <p:nvPr>
            <p:ph type="body" idx="1"/>
          </p:nvPr>
        </p:nvSpPr>
        <p:spPr>
          <a:xfrm>
            <a:off x="304800" y="1266825"/>
            <a:ext cx="8610600" cy="4905375"/>
          </a:xfrm>
          <a:ln/>
        </p:spPr>
        <p:txBody>
          <a:bodyPr/>
          <a:lstStyle/>
          <a:p>
            <a:pPr>
              <a:buNone/>
            </a:pPr>
            <a:r>
              <a:rPr lang="en-US" altLang="zh-CN"/>
              <a:t>    Strassen observed [1969] that  the product of two matrices can be computed in general as follows:</a:t>
            </a:r>
          </a:p>
          <a:p>
            <a:endParaRPr lang="en-US" altLang="zh-CN"/>
          </a:p>
          <a:p>
            <a:pPr lvl="2">
              <a:buNone/>
            </a:pPr>
            <a:r>
              <a:rPr lang="en-US" altLang="zh-CN"/>
              <a:t>C</a:t>
            </a:r>
            <a:r>
              <a:rPr lang="en-US" altLang="zh-CN" baseline="-25000"/>
              <a:t>00    </a:t>
            </a:r>
            <a:r>
              <a:rPr lang="en-US" altLang="zh-CN"/>
              <a:t>C</a:t>
            </a:r>
            <a:r>
              <a:rPr lang="en-US" altLang="zh-CN" baseline="-25000"/>
              <a:t>01</a:t>
            </a:r>
            <a:r>
              <a:rPr lang="en-US" altLang="zh-CN"/>
              <a:t>                A</a:t>
            </a:r>
            <a:r>
              <a:rPr lang="en-US" altLang="zh-CN" baseline="-25000"/>
              <a:t>00</a:t>
            </a:r>
            <a:r>
              <a:rPr lang="en-US" altLang="zh-CN"/>
              <a:t>    A</a:t>
            </a:r>
            <a:r>
              <a:rPr lang="en-US" altLang="zh-CN" baseline="-25000"/>
              <a:t>01</a:t>
            </a:r>
            <a:r>
              <a:rPr lang="en-US" altLang="zh-CN"/>
              <a:t>                B</a:t>
            </a:r>
            <a:r>
              <a:rPr lang="en-US" altLang="zh-CN" baseline="-25000"/>
              <a:t>00</a:t>
            </a:r>
            <a:r>
              <a:rPr lang="en-US" altLang="zh-CN"/>
              <a:t>    B</a:t>
            </a:r>
            <a:r>
              <a:rPr lang="en-US" altLang="zh-CN" baseline="-25000"/>
              <a:t>01</a:t>
            </a:r>
          </a:p>
          <a:p>
            <a:pPr lvl="2">
              <a:buNone/>
            </a:pPr>
            <a:r>
              <a:rPr lang="en-US" altLang="zh-CN" baseline="-25000"/>
              <a:t>                              </a:t>
            </a:r>
            <a:r>
              <a:rPr lang="en-US" altLang="zh-CN"/>
              <a:t>=                             *</a:t>
            </a:r>
          </a:p>
          <a:p>
            <a:pPr lvl="2">
              <a:buNone/>
            </a:pPr>
            <a:r>
              <a:rPr lang="en-US" altLang="zh-CN"/>
              <a:t>C</a:t>
            </a:r>
            <a:r>
              <a:rPr lang="en-US" altLang="zh-CN" baseline="-25000"/>
              <a:t>10    </a:t>
            </a:r>
            <a:r>
              <a:rPr lang="en-US" altLang="zh-CN"/>
              <a:t>C</a:t>
            </a:r>
            <a:r>
              <a:rPr lang="en-US" altLang="zh-CN" baseline="-25000"/>
              <a:t>11</a:t>
            </a:r>
            <a:r>
              <a:rPr lang="en-US" altLang="zh-CN"/>
              <a:t>                A</a:t>
            </a:r>
            <a:r>
              <a:rPr lang="en-US" altLang="zh-CN" baseline="-25000"/>
              <a:t>10</a:t>
            </a:r>
            <a:r>
              <a:rPr lang="en-US" altLang="zh-CN"/>
              <a:t>    A</a:t>
            </a:r>
            <a:r>
              <a:rPr lang="en-US" altLang="zh-CN" baseline="-25000"/>
              <a:t>11</a:t>
            </a:r>
            <a:r>
              <a:rPr lang="en-US" altLang="zh-CN"/>
              <a:t>                B</a:t>
            </a:r>
            <a:r>
              <a:rPr lang="en-US" altLang="zh-CN" baseline="-25000"/>
              <a:t>10</a:t>
            </a:r>
            <a:r>
              <a:rPr lang="en-US" altLang="zh-CN"/>
              <a:t>    B</a:t>
            </a:r>
            <a:r>
              <a:rPr lang="en-US" altLang="zh-CN" baseline="-25000"/>
              <a:t>11</a:t>
            </a:r>
          </a:p>
          <a:p>
            <a:pPr lvl="2">
              <a:buNone/>
            </a:pPr>
            <a:endParaRPr lang="en-US" altLang="zh-CN" baseline="-25000"/>
          </a:p>
          <a:p>
            <a:pPr lvl="2">
              <a:buNone/>
            </a:pPr>
            <a:endParaRPr lang="en-US" altLang="zh-CN" baseline="-25000"/>
          </a:p>
          <a:p>
            <a:pPr lvl="2">
              <a:buNone/>
            </a:pPr>
            <a:r>
              <a:rPr lang="en-US" altLang="zh-CN"/>
              <a:t>                            M</a:t>
            </a:r>
            <a:r>
              <a:rPr lang="en-US" altLang="zh-CN" baseline="-25000"/>
              <a:t>1</a:t>
            </a:r>
            <a:r>
              <a:rPr lang="en-US" altLang="zh-CN"/>
              <a:t>   + M</a:t>
            </a:r>
            <a:r>
              <a:rPr lang="en-US" altLang="zh-CN" baseline="-25000"/>
              <a:t>4</a:t>
            </a:r>
            <a:r>
              <a:rPr lang="en-US" altLang="zh-CN"/>
              <a:t>  - M</a:t>
            </a:r>
            <a:r>
              <a:rPr lang="en-US" altLang="zh-CN" baseline="-25000"/>
              <a:t>5 </a:t>
            </a:r>
            <a:r>
              <a:rPr lang="en-US" altLang="zh-CN"/>
              <a:t>+ M</a:t>
            </a:r>
            <a:r>
              <a:rPr lang="en-US" altLang="zh-CN" baseline="-25000"/>
              <a:t>7</a:t>
            </a:r>
            <a:r>
              <a:rPr lang="en-US" altLang="zh-CN"/>
              <a:t>                        M</a:t>
            </a:r>
            <a:r>
              <a:rPr lang="en-US" altLang="zh-CN" baseline="-25000"/>
              <a:t>3 </a:t>
            </a:r>
            <a:r>
              <a:rPr lang="en-US" altLang="zh-CN"/>
              <a:t>+ M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  <a:endParaRPr lang="en-US" altLang="zh-CN" baseline="-25000"/>
          </a:p>
          <a:p>
            <a:pPr lvl="2">
              <a:buNone/>
            </a:pPr>
            <a:r>
              <a:rPr lang="en-US" altLang="zh-CN" baseline="-25000"/>
              <a:t>                             </a:t>
            </a:r>
            <a:r>
              <a:rPr lang="en-US" altLang="zh-CN"/>
              <a:t>=                   </a:t>
            </a:r>
          </a:p>
          <a:p>
            <a:pPr lvl="2">
              <a:buNone/>
            </a:pPr>
            <a:r>
              <a:rPr lang="en-US" altLang="zh-CN"/>
              <a:t>                           M</a:t>
            </a:r>
            <a:r>
              <a:rPr lang="en-US" altLang="zh-CN" baseline="-25000"/>
              <a:t>2</a:t>
            </a:r>
            <a:r>
              <a:rPr lang="en-US" altLang="zh-CN"/>
              <a:t> + M</a:t>
            </a:r>
            <a:r>
              <a:rPr lang="en-US" altLang="zh-CN" baseline="-25000"/>
              <a:t>4                                               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   + M</a:t>
            </a:r>
            <a:r>
              <a:rPr lang="en-US" altLang="zh-CN" baseline="-25000"/>
              <a:t>3</a:t>
            </a:r>
            <a:r>
              <a:rPr lang="en-US" altLang="zh-CN"/>
              <a:t>  - M</a:t>
            </a:r>
            <a:r>
              <a:rPr lang="en-US" altLang="zh-CN" baseline="-25000"/>
              <a:t>2 </a:t>
            </a:r>
            <a:r>
              <a:rPr lang="en-US" altLang="zh-CN"/>
              <a:t>+ M</a:t>
            </a:r>
            <a:r>
              <a:rPr lang="en-US" altLang="zh-CN" baseline="-25000"/>
              <a:t>6</a:t>
            </a:r>
            <a:r>
              <a:rPr lang="en-US" altLang="zh-CN"/>
              <a:t> </a:t>
            </a:r>
            <a:endParaRPr lang="en-US" altLang="zh-CN" baseline="-25000"/>
          </a:p>
          <a:p>
            <a:endParaRPr lang="en-US" altLang="zh-CN" sz="2000"/>
          </a:p>
        </p:txBody>
      </p:sp>
      <p:grpSp>
        <p:nvGrpSpPr>
          <p:cNvPr id="343044" name="组合 343043"/>
          <p:cNvGrpSpPr/>
          <p:nvPr/>
        </p:nvGrpSpPr>
        <p:grpSpPr>
          <a:xfrm>
            <a:off x="1066800" y="2514600"/>
            <a:ext cx="4800600" cy="1143000"/>
            <a:chOff x="912" y="1584"/>
            <a:chExt cx="3024" cy="720"/>
          </a:xfrm>
        </p:grpSpPr>
        <p:sp>
          <p:nvSpPr>
            <p:cNvPr id="343045" name="直接连接符 343044"/>
            <p:cNvSpPr/>
            <p:nvPr/>
          </p:nvSpPr>
          <p:spPr>
            <a:xfrm>
              <a:off x="1296" y="1680"/>
              <a:ext cx="0" cy="48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46" name="直接连接符 343045"/>
            <p:cNvSpPr/>
            <p:nvPr/>
          </p:nvSpPr>
          <p:spPr>
            <a:xfrm>
              <a:off x="3552" y="1680"/>
              <a:ext cx="0" cy="48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47" name="直接连接符 343046"/>
            <p:cNvSpPr/>
            <p:nvPr/>
          </p:nvSpPr>
          <p:spPr>
            <a:xfrm>
              <a:off x="2448" y="1728"/>
              <a:ext cx="0" cy="48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48" name="直接连接符 343047"/>
            <p:cNvSpPr/>
            <p:nvPr/>
          </p:nvSpPr>
          <p:spPr>
            <a:xfrm>
              <a:off x="1008" y="1920"/>
              <a:ext cx="528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49" name="直接连接符 343048"/>
            <p:cNvSpPr/>
            <p:nvPr/>
          </p:nvSpPr>
          <p:spPr>
            <a:xfrm>
              <a:off x="3264" y="1920"/>
              <a:ext cx="528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50" name="直接连接符 343049"/>
            <p:cNvSpPr/>
            <p:nvPr/>
          </p:nvSpPr>
          <p:spPr>
            <a:xfrm>
              <a:off x="2208" y="1920"/>
              <a:ext cx="528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51" name="双括号 343050"/>
            <p:cNvSpPr/>
            <p:nvPr/>
          </p:nvSpPr>
          <p:spPr>
            <a:xfrm>
              <a:off x="912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52" name="双括号 343051"/>
            <p:cNvSpPr/>
            <p:nvPr/>
          </p:nvSpPr>
          <p:spPr>
            <a:xfrm>
              <a:off x="3168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53" name="双括号 343052"/>
            <p:cNvSpPr/>
            <p:nvPr/>
          </p:nvSpPr>
          <p:spPr>
            <a:xfrm>
              <a:off x="2016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3054" name="双括号 343053"/>
          <p:cNvSpPr/>
          <p:nvPr/>
        </p:nvSpPr>
        <p:spPr>
          <a:xfrm>
            <a:off x="2667000" y="3886200"/>
            <a:ext cx="5410200" cy="11430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标题 35225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ln/>
        </p:spPr>
        <p:txBody>
          <a:bodyPr anchor="b"/>
          <a:lstStyle/>
          <a:p>
            <a:r>
              <a:rPr lang="en-US" altLang="zh-CN"/>
              <a:t>Formulas for Strassen’s Algorithm</a:t>
            </a:r>
          </a:p>
        </p:txBody>
      </p:sp>
      <p:sp>
        <p:nvSpPr>
          <p:cNvPr id="352259" name="文本占位符 352258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8305800" cy="5791200"/>
          </a:xfrm>
          <a:ln/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 = (A</a:t>
            </a:r>
            <a:r>
              <a:rPr lang="en-US" altLang="zh-CN" baseline="-25000"/>
              <a:t>00</a:t>
            </a:r>
            <a:r>
              <a:rPr lang="en-US" altLang="zh-CN"/>
              <a:t> + A</a:t>
            </a:r>
            <a:r>
              <a:rPr lang="en-US" altLang="zh-CN" baseline="-25000"/>
              <a:t>11</a:t>
            </a:r>
            <a:r>
              <a:rPr lang="en-US" altLang="zh-CN"/>
              <a:t>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00</a:t>
            </a:r>
            <a:r>
              <a:rPr lang="en-US" altLang="zh-CN"/>
              <a:t> + </a:t>
            </a:r>
            <a:r>
              <a:rPr lang="en-US" altLang="zh-CN" b="0"/>
              <a:t>B</a:t>
            </a:r>
            <a:r>
              <a:rPr lang="en-US" altLang="zh-CN" b="0" baseline="-25000"/>
              <a:t>11</a:t>
            </a:r>
            <a:r>
              <a:rPr lang="en-US" altLang="zh-CN" b="0"/>
              <a:t>)</a:t>
            </a:r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2</a:t>
            </a:r>
            <a:r>
              <a:rPr lang="en-US" altLang="zh-CN"/>
              <a:t> = (A</a:t>
            </a:r>
            <a:r>
              <a:rPr lang="en-US" altLang="zh-CN" baseline="-25000"/>
              <a:t>10</a:t>
            </a:r>
            <a:r>
              <a:rPr lang="en-US" altLang="zh-CN"/>
              <a:t> + A</a:t>
            </a:r>
            <a:r>
              <a:rPr lang="en-US" altLang="zh-CN" baseline="-25000"/>
              <a:t>11</a:t>
            </a:r>
            <a:r>
              <a:rPr lang="en-US" altLang="zh-CN"/>
              <a:t>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00</a:t>
            </a:r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3</a:t>
            </a:r>
            <a:r>
              <a:rPr lang="en-US" altLang="zh-CN"/>
              <a:t> = A</a:t>
            </a:r>
            <a:r>
              <a:rPr lang="en-US" altLang="zh-CN" baseline="-25000"/>
              <a:t>00</a:t>
            </a:r>
            <a:r>
              <a:rPr lang="en-US" altLang="zh-CN"/>
              <a:t>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01</a:t>
            </a:r>
            <a:r>
              <a:rPr lang="en-US" altLang="zh-CN"/>
              <a:t> - </a:t>
            </a:r>
            <a:r>
              <a:rPr lang="en-US" altLang="zh-CN" b="0"/>
              <a:t>B</a:t>
            </a:r>
            <a:r>
              <a:rPr lang="en-US" altLang="zh-CN" b="0" baseline="-25000"/>
              <a:t>11</a:t>
            </a:r>
            <a:r>
              <a:rPr lang="en-US" altLang="zh-CN" b="0"/>
              <a:t>)</a:t>
            </a:r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4</a:t>
            </a:r>
            <a:r>
              <a:rPr lang="en-US" altLang="zh-CN"/>
              <a:t> =  A</a:t>
            </a:r>
            <a:r>
              <a:rPr lang="en-US" altLang="zh-CN" baseline="-25000"/>
              <a:t>11</a:t>
            </a:r>
            <a:r>
              <a:rPr lang="en-US" altLang="zh-CN"/>
              <a:t>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10</a:t>
            </a:r>
            <a:r>
              <a:rPr lang="en-US" altLang="zh-CN"/>
              <a:t> - </a:t>
            </a:r>
            <a:r>
              <a:rPr lang="en-US" altLang="zh-CN" b="0"/>
              <a:t>B</a:t>
            </a:r>
            <a:r>
              <a:rPr lang="en-US" altLang="zh-CN" b="0" baseline="-25000"/>
              <a:t>00</a:t>
            </a:r>
            <a:r>
              <a:rPr lang="en-US" altLang="zh-CN" b="0"/>
              <a:t>)</a:t>
            </a:r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5</a:t>
            </a:r>
            <a:r>
              <a:rPr lang="en-US" altLang="zh-CN"/>
              <a:t> = (A</a:t>
            </a:r>
            <a:r>
              <a:rPr lang="en-US" altLang="zh-CN" baseline="-25000"/>
              <a:t>00</a:t>
            </a:r>
            <a:r>
              <a:rPr lang="en-US" altLang="zh-CN"/>
              <a:t> + A</a:t>
            </a:r>
            <a:r>
              <a:rPr lang="en-US" altLang="zh-CN" baseline="-25000"/>
              <a:t>01</a:t>
            </a:r>
            <a:r>
              <a:rPr lang="en-US" altLang="zh-CN"/>
              <a:t>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</a:t>
            </a:r>
            <a:r>
              <a:rPr lang="en-US" altLang="zh-CN" b="0"/>
              <a:t>B</a:t>
            </a:r>
            <a:r>
              <a:rPr lang="en-US" altLang="zh-CN" b="0" baseline="-25000"/>
              <a:t>11</a:t>
            </a:r>
            <a:endParaRPr lang="en-US" altLang="zh-CN" b="0"/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6</a:t>
            </a:r>
            <a:r>
              <a:rPr lang="en-US" altLang="zh-CN"/>
              <a:t> = (A</a:t>
            </a:r>
            <a:r>
              <a:rPr lang="en-US" altLang="zh-CN" baseline="-25000"/>
              <a:t>10</a:t>
            </a:r>
            <a:r>
              <a:rPr lang="en-US" altLang="zh-CN"/>
              <a:t> - A</a:t>
            </a:r>
            <a:r>
              <a:rPr lang="en-US" altLang="zh-CN" baseline="-25000"/>
              <a:t>00</a:t>
            </a:r>
            <a:r>
              <a:rPr lang="en-US" altLang="zh-CN"/>
              <a:t>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00</a:t>
            </a:r>
            <a:r>
              <a:rPr lang="en-US" altLang="zh-CN"/>
              <a:t> + </a:t>
            </a:r>
            <a:r>
              <a:rPr lang="en-US" altLang="zh-CN" b="0"/>
              <a:t>B</a:t>
            </a:r>
            <a:r>
              <a:rPr lang="en-US" altLang="zh-CN" b="0" baseline="-25000"/>
              <a:t>01</a:t>
            </a:r>
            <a:r>
              <a:rPr lang="en-US" altLang="zh-CN" b="0"/>
              <a:t>)</a:t>
            </a:r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7</a:t>
            </a:r>
            <a:r>
              <a:rPr lang="en-US" altLang="zh-CN"/>
              <a:t> = (A</a:t>
            </a:r>
            <a:r>
              <a:rPr lang="en-US" altLang="zh-CN" baseline="-25000"/>
              <a:t>01</a:t>
            </a:r>
            <a:r>
              <a:rPr lang="en-US" altLang="zh-CN"/>
              <a:t> - A</a:t>
            </a:r>
            <a:r>
              <a:rPr lang="en-US" altLang="zh-CN" baseline="-25000"/>
              <a:t>11</a:t>
            </a:r>
            <a:r>
              <a:rPr lang="en-US" altLang="zh-CN"/>
              <a:t>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10</a:t>
            </a:r>
            <a:r>
              <a:rPr lang="en-US" altLang="zh-CN"/>
              <a:t> + </a:t>
            </a:r>
            <a:r>
              <a:rPr lang="en-US" altLang="zh-CN" b="0"/>
              <a:t>B</a:t>
            </a:r>
            <a:r>
              <a:rPr lang="en-US" altLang="zh-CN" b="0" baseline="-25000"/>
              <a:t>11</a:t>
            </a:r>
            <a:r>
              <a:rPr lang="en-US" altLang="zh-CN" b="0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标题 3624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Analysis of Strassen’s Algorithm</a:t>
            </a:r>
          </a:p>
        </p:txBody>
      </p:sp>
      <p:sp>
        <p:nvSpPr>
          <p:cNvPr id="362499" name="文本占位符 362498"/>
          <p:cNvSpPr>
            <a:spLocks noGrp="1"/>
          </p:cNvSpPr>
          <p:nvPr>
            <p:ph type="body" idx="1"/>
          </p:nvPr>
        </p:nvSpPr>
        <p:spPr>
          <a:xfrm>
            <a:off x="533400" y="1419225"/>
            <a:ext cx="8610600" cy="5286375"/>
          </a:xfrm>
          <a:ln/>
        </p:spPr>
        <p:txBody>
          <a:bodyPr/>
          <a:lstStyle/>
          <a:p>
            <a:pPr marL="457200" indent="-457200">
              <a:buNone/>
            </a:pPr>
            <a:r>
              <a:rPr lang="en-US" altLang="zh-CN"/>
              <a:t>If </a:t>
            </a:r>
            <a:r>
              <a:rPr lang="en-US" altLang="zh-CN" i="1"/>
              <a:t>n</a:t>
            </a:r>
            <a:r>
              <a:rPr lang="en-US" altLang="zh-CN"/>
              <a:t> is not a power of 2, matrices can be padded with zeros.</a:t>
            </a:r>
          </a:p>
          <a:p>
            <a:pPr marL="457200" indent="-457200">
              <a:buNone/>
            </a:pPr>
            <a:endParaRPr lang="en-US" altLang="zh-CN"/>
          </a:p>
          <a:p>
            <a:pPr marL="457200" indent="-457200">
              <a:buNone/>
            </a:pP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Number of multiplications:</a:t>
            </a:r>
          </a:p>
          <a:p>
            <a:pPr marL="457200" indent="-457200">
              <a:buNone/>
            </a:pPr>
            <a:r>
              <a:rPr lang="en-US" altLang="zh-CN"/>
              <a:t>                                 M(</a:t>
            </a:r>
            <a:r>
              <a:rPr lang="en-US" altLang="zh-CN" i="1"/>
              <a:t>n</a:t>
            </a:r>
            <a:r>
              <a:rPr lang="en-US" altLang="zh-CN"/>
              <a:t>) = 7M(</a:t>
            </a:r>
            <a:r>
              <a:rPr lang="en-US" altLang="zh-CN" i="1"/>
              <a:t>n</a:t>
            </a:r>
            <a:r>
              <a:rPr lang="en-US" altLang="zh-CN"/>
              <a:t>/2),   M(1) = 1</a:t>
            </a:r>
          </a:p>
          <a:p>
            <a:pPr marL="457200" indent="-457200">
              <a:buNone/>
            </a:pPr>
            <a:r>
              <a:rPr lang="en-US" altLang="zh-CN"/>
              <a:t>Solution: M(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olidFill>
                  <a:schemeClr val="accent2"/>
                </a:solidFill>
              </a:rPr>
              <a:t>= 7</a:t>
            </a:r>
            <a:r>
              <a:rPr lang="en-US" altLang="zh-CN" baseline="30000">
                <a:solidFill>
                  <a:schemeClr val="accent2"/>
                </a:solidFill>
              </a:rPr>
              <a:t>log </a:t>
            </a:r>
            <a:r>
              <a:rPr lang="en-US" altLang="zh-CN" baseline="14000">
                <a:solidFill>
                  <a:schemeClr val="accent2"/>
                </a:solidFill>
              </a:rPr>
              <a:t>2</a:t>
            </a:r>
            <a:r>
              <a:rPr lang="en-US" altLang="zh-CN" i="1" baseline="30000">
                <a:solidFill>
                  <a:schemeClr val="accent2"/>
                </a:solidFill>
              </a:rPr>
              <a:t>n</a:t>
            </a:r>
            <a:r>
              <a:rPr lang="en-US" altLang="zh-CN" baseline="30000"/>
              <a:t>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 baseline="30000"/>
              <a:t>log </a:t>
            </a:r>
            <a:r>
              <a:rPr lang="en-US" altLang="zh-CN" baseline="14000"/>
              <a:t>2</a:t>
            </a:r>
            <a:r>
              <a:rPr lang="en-US" altLang="zh-CN" baseline="30000"/>
              <a:t>7 </a:t>
            </a:r>
            <a:r>
              <a:rPr lang="en-US" altLang="zh-CN">
                <a:latin typeface="Lucida Grande" pitchFamily="84" charset="0"/>
                <a:cs typeface="Times New Roman" panose="02020603050405020304" pitchFamily="18" charset="0"/>
              </a:rPr>
              <a:t>≈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/>
              <a:t>n</a:t>
            </a:r>
            <a:r>
              <a:rPr lang="en-US" altLang="zh-CN" baseline="30000"/>
              <a:t>2.807    </a:t>
            </a:r>
            <a:r>
              <a:rPr lang="en-US" altLang="zh-CN"/>
              <a:t>vs.  </a:t>
            </a:r>
            <a:r>
              <a:rPr lang="en-US" altLang="zh-CN" i="1"/>
              <a:t>n</a:t>
            </a:r>
            <a:r>
              <a:rPr lang="en-US" altLang="zh-CN" baseline="30000"/>
              <a:t>3 </a:t>
            </a:r>
            <a:r>
              <a:rPr lang="en-US" altLang="zh-CN"/>
              <a:t>of brute-force alg.</a:t>
            </a:r>
            <a:endParaRPr lang="en-US" altLang="zh-CN" baseline="30000"/>
          </a:p>
          <a:p>
            <a:pPr marL="457200" indent="-457200">
              <a:buNone/>
            </a:pP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Algorithms with better asymptotic efficiency are known but they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/>
              <a:t>are even more complex and not used in practice.</a:t>
            </a:r>
          </a:p>
          <a:p>
            <a:pPr marL="457200" indent="-457200"/>
            <a:endParaRPr lang="en-US" altLang="zh-CN"/>
          </a:p>
        </p:txBody>
      </p:sp>
      <p:sp>
        <p:nvSpPr>
          <p:cNvPr id="362500" name="文本框 362499"/>
          <p:cNvSpPr txBox="1"/>
          <p:nvPr/>
        </p:nvSpPr>
        <p:spPr>
          <a:xfrm>
            <a:off x="4953000" y="2117725"/>
            <a:ext cx="3429000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9933"/>
                </a:solidFill>
              </a:rPr>
              <a:t>What if we count both multiplications and additions?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标题 365569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685800"/>
          </a:xfrm>
          <a:ln/>
        </p:spPr>
        <p:txBody>
          <a:bodyPr anchor="b"/>
          <a:lstStyle/>
          <a:p>
            <a:r>
              <a:rPr lang="en-US" altLang="zh-CN" sz="3200"/>
              <a:t>Closest-Pair Problem by Divide-and-Conquer</a:t>
            </a:r>
          </a:p>
        </p:txBody>
      </p:sp>
      <p:sp>
        <p:nvSpPr>
          <p:cNvPr id="365571" name="文本占位符 365570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686800" cy="5715000"/>
          </a:xfrm>
          <a:ln/>
        </p:spPr>
        <p:txBody>
          <a:bodyPr/>
          <a:lstStyle/>
          <a:p>
            <a:pPr marL="609600" indent="-609600">
              <a:buNone/>
            </a:pPr>
            <a:r>
              <a:rPr lang="en-US" altLang="zh-CN"/>
              <a:t>Step 0  Sort the points by x (list one) and then by y (list two).</a:t>
            </a:r>
          </a:p>
          <a:p>
            <a:pPr marL="609600" indent="-609600">
              <a:buNone/>
            </a:pPr>
            <a:endParaRPr lang="en-US" altLang="zh-CN"/>
          </a:p>
          <a:p>
            <a:pPr marL="609600" indent="-609600">
              <a:buNone/>
            </a:pPr>
            <a:r>
              <a:rPr lang="en-US" altLang="zh-CN"/>
              <a:t>Step 1 Divide the points given into two subsets S</a:t>
            </a:r>
            <a:r>
              <a:rPr lang="en-US" altLang="zh-CN" baseline="-25000"/>
              <a:t>1</a:t>
            </a:r>
            <a:r>
              <a:rPr lang="en-US" altLang="zh-CN"/>
              <a:t> and S</a:t>
            </a:r>
            <a:r>
              <a:rPr lang="en-US" altLang="zh-CN" baseline="-25000"/>
              <a:t>2</a:t>
            </a:r>
            <a:r>
              <a:rPr lang="en-US" altLang="zh-CN"/>
              <a:t> by a 	vertical line </a:t>
            </a:r>
            <a:r>
              <a:rPr lang="en-US" altLang="zh-CN" i="1"/>
              <a:t>x</a:t>
            </a:r>
            <a:r>
              <a:rPr lang="en-US" altLang="zh-CN"/>
              <a:t> = </a:t>
            </a:r>
            <a:r>
              <a:rPr lang="en-US" altLang="zh-CN" i="1"/>
              <a:t>c</a:t>
            </a:r>
            <a:r>
              <a:rPr lang="en-US" altLang="zh-CN"/>
              <a:t> so that half the points lie to the left or on 	the line and half the points lie to the right or on the line.</a:t>
            </a:r>
          </a:p>
          <a:p>
            <a:pPr marL="609600" indent="-609600"/>
            <a:endParaRPr lang="en-US" altLang="zh-CN"/>
          </a:p>
        </p:txBody>
      </p:sp>
      <p:pic>
        <p:nvPicPr>
          <p:cNvPr id="365572" name="图片 3655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124200"/>
            <a:ext cx="5181600" cy="3390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标题 36659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685800"/>
          </a:xfrm>
          <a:ln/>
        </p:spPr>
        <p:txBody>
          <a:bodyPr anchor="b"/>
          <a:lstStyle/>
          <a:p>
            <a:r>
              <a:rPr lang="en-US" altLang="zh-CN" sz="3200"/>
              <a:t>Closest Pair by Divide-and-Conquer (cont.)</a:t>
            </a:r>
          </a:p>
        </p:txBody>
      </p:sp>
      <p:sp>
        <p:nvSpPr>
          <p:cNvPr id="366595" name="文本占位符 366594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686800" cy="5334000"/>
          </a:xfrm>
          <a:ln/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Step 2  Find recursively the closest pairs for the left and right</a:t>
            </a:r>
            <a:br>
              <a:rPr lang="en-US" altLang="zh-CN"/>
            </a:br>
            <a:r>
              <a:rPr lang="en-US" altLang="zh-CN"/>
              <a:t>     subsets.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altLang="zh-CN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Step 3   Set </a:t>
            </a:r>
            <a:r>
              <a:rPr lang="en-US" altLang="zh-CN" i="1"/>
              <a:t>d</a:t>
            </a:r>
            <a:r>
              <a:rPr lang="en-US" altLang="zh-CN"/>
              <a:t> = min{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}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             We can limit our attention to the points in the symmetric</a:t>
            </a:r>
            <a:br>
              <a:rPr lang="en-US" altLang="zh-CN"/>
            </a:br>
            <a:r>
              <a:rPr lang="en-US" altLang="zh-CN"/>
              <a:t>      vertical strip of width 2</a:t>
            </a:r>
            <a:r>
              <a:rPr lang="en-US" altLang="zh-CN" i="1"/>
              <a:t>d</a:t>
            </a:r>
            <a:r>
              <a:rPr lang="en-US" altLang="zh-CN"/>
              <a:t> as possible closest pair. Let C</a:t>
            </a:r>
            <a:r>
              <a:rPr lang="en-US" altLang="zh-CN" baseline="-25000"/>
              <a:t>1</a:t>
            </a:r>
            <a:br>
              <a:rPr lang="en-US" altLang="zh-CN" baseline="-25000"/>
            </a:br>
            <a:r>
              <a:rPr lang="en-US" altLang="zh-CN" baseline="-25000"/>
              <a:t>       </a:t>
            </a:r>
            <a:r>
              <a:rPr lang="en-US" altLang="zh-CN"/>
              <a:t> and C</a:t>
            </a:r>
            <a:r>
              <a:rPr lang="en-US" altLang="zh-CN" baseline="-25000"/>
              <a:t>2</a:t>
            </a:r>
            <a:r>
              <a:rPr lang="en-US" altLang="zh-CN"/>
              <a:t> be the subsets of points in the left subset S</a:t>
            </a:r>
            <a:r>
              <a:rPr lang="en-US" altLang="zh-CN" baseline="-25000"/>
              <a:t>1</a:t>
            </a:r>
            <a:r>
              <a:rPr lang="en-US" altLang="zh-CN"/>
              <a:t> and of</a:t>
            </a:r>
            <a:br>
              <a:rPr lang="en-US" altLang="zh-CN"/>
            </a:br>
            <a:r>
              <a:rPr lang="en-US" altLang="zh-CN"/>
              <a:t>      the right subset S</a:t>
            </a:r>
            <a:r>
              <a:rPr lang="en-US" altLang="zh-CN" baseline="-25000"/>
              <a:t>2</a:t>
            </a:r>
            <a:r>
              <a:rPr lang="en-US" altLang="zh-CN"/>
              <a:t>, respectively, that lie in this vertical</a:t>
            </a:r>
            <a:br>
              <a:rPr lang="en-US" altLang="zh-CN"/>
            </a:br>
            <a:r>
              <a:rPr lang="en-US" altLang="zh-CN"/>
              <a:t>      strip. The points in C</a:t>
            </a:r>
            <a:r>
              <a:rPr lang="en-US" altLang="zh-CN" baseline="-25000"/>
              <a:t>1 </a:t>
            </a:r>
            <a:r>
              <a:rPr lang="en-US" altLang="zh-CN"/>
              <a:t>and C</a:t>
            </a:r>
            <a:r>
              <a:rPr lang="en-US" altLang="zh-CN" baseline="-25000"/>
              <a:t>2 </a:t>
            </a:r>
            <a:r>
              <a:rPr lang="en-US" altLang="zh-CN"/>
              <a:t>are stored in increasing </a:t>
            </a:r>
            <a:br>
              <a:rPr lang="en-US" altLang="zh-CN"/>
            </a:br>
            <a:r>
              <a:rPr lang="en-US" altLang="zh-CN"/>
              <a:t>      order of their </a:t>
            </a:r>
            <a:r>
              <a:rPr lang="en-US" altLang="zh-CN" i="1"/>
              <a:t>y</a:t>
            </a:r>
            <a:r>
              <a:rPr lang="en-US" altLang="zh-CN"/>
              <a:t> coordinates, taken from the second list.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altLang="zh-CN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Step 4   For every point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 in C</a:t>
            </a:r>
            <a:r>
              <a:rPr lang="en-US" altLang="zh-CN" baseline="-25000"/>
              <a:t>1</a:t>
            </a:r>
            <a:r>
              <a:rPr lang="en-US" altLang="zh-CN"/>
              <a:t>, we inspect points in</a:t>
            </a:r>
            <a:br>
              <a:rPr lang="en-US" altLang="zh-CN"/>
            </a:br>
            <a:r>
              <a:rPr lang="en-US" altLang="zh-CN"/>
              <a:t>      C</a:t>
            </a:r>
            <a:r>
              <a:rPr lang="en-US" altLang="zh-CN" baseline="-25000"/>
              <a:t>2</a:t>
            </a:r>
            <a:r>
              <a:rPr lang="en-US" altLang="zh-CN"/>
              <a:t> that may be closer to </a:t>
            </a:r>
            <a:r>
              <a:rPr lang="en-US" altLang="zh-CN" i="1"/>
              <a:t>P</a:t>
            </a:r>
            <a:r>
              <a:rPr lang="en-US" altLang="zh-CN"/>
              <a:t> than </a:t>
            </a:r>
            <a:r>
              <a:rPr lang="en-US" altLang="zh-CN" i="1"/>
              <a:t>d</a:t>
            </a:r>
            <a:r>
              <a:rPr lang="en-US" altLang="zh-CN"/>
              <a:t>.  There can be no more</a:t>
            </a:r>
            <a:br>
              <a:rPr lang="en-US" altLang="zh-CN"/>
            </a:br>
            <a:r>
              <a:rPr lang="en-US" altLang="zh-CN"/>
              <a:t>      than </a:t>
            </a:r>
            <a:r>
              <a:rPr lang="en-US" altLang="zh-CN">
                <a:solidFill>
                  <a:srgbClr val="FF6600"/>
                </a:solidFill>
              </a:rPr>
              <a:t>6 such points</a:t>
            </a:r>
            <a:r>
              <a:rPr lang="en-US" altLang="zh-CN"/>
              <a:t> (because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en-US" altLang="zh-CN">
                <a:latin typeface="Lucida Grande" pitchFamily="84" charset="0"/>
                <a:cs typeface="Times New Roman" panose="02020603050405020304" pitchFamily="18" charset="0"/>
              </a:rPr>
              <a:t>≤</a:t>
            </a:r>
            <a:r>
              <a:rPr lang="en-US" altLang="zh-CN"/>
              <a:t> 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)!</a:t>
            </a:r>
            <a:r>
              <a:rPr lang="en-US" altLang="zh-CN" sz="200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标题 28160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685800"/>
          </a:xfrm>
          <a:ln/>
        </p:spPr>
        <p:txBody>
          <a:bodyPr anchor="b"/>
          <a:lstStyle/>
          <a:p>
            <a:r>
              <a:rPr lang="en-US" altLang="zh-CN"/>
              <a:t>Divide-and-Conquer Technique (cont.)</a:t>
            </a:r>
          </a:p>
        </p:txBody>
      </p:sp>
      <p:sp>
        <p:nvSpPr>
          <p:cNvPr id="281606" name="椭圆 281605"/>
          <p:cNvSpPr/>
          <p:nvPr/>
        </p:nvSpPr>
        <p:spPr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altLang="zh-CN" sz="1800" b="1">
                <a:solidFill>
                  <a:schemeClr val="bg2"/>
                </a:solidFill>
              </a:rPr>
              <a:t>of size </a:t>
            </a:r>
            <a:r>
              <a:rPr lang="en-US" altLang="zh-CN" sz="1800" b="1" i="1">
                <a:solidFill>
                  <a:schemeClr val="bg2"/>
                </a:solidFill>
              </a:rPr>
              <a:t>n</a:t>
            </a:r>
            <a:r>
              <a:rPr lang="en-US" altLang="zh-CN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281607" name="椭圆 281606"/>
          <p:cNvSpPr/>
          <p:nvPr/>
        </p:nvSpPr>
        <p:spPr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altLang="zh-CN" sz="1800" b="1">
                <a:solidFill>
                  <a:schemeClr val="bg2"/>
                </a:solidFill>
              </a:rPr>
              <a:t>of size </a:t>
            </a:r>
            <a:r>
              <a:rPr lang="en-US" altLang="zh-CN" sz="1800" b="1" i="1">
                <a:solidFill>
                  <a:schemeClr val="bg2"/>
                </a:solidFill>
              </a:rPr>
              <a:t>n</a:t>
            </a:r>
            <a:r>
              <a:rPr lang="en-US" altLang="zh-CN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281608" name="矩形 281607"/>
          <p:cNvSpPr/>
          <p:nvPr/>
        </p:nvSpPr>
        <p:spPr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altLang="zh-CN" sz="1600" b="1">
                <a:solidFill>
                  <a:schemeClr val="bg2"/>
                </a:solidFill>
              </a:rPr>
              <a:t>subproblem 1</a:t>
            </a:r>
            <a:endParaRPr lang="en-US" altLang="zh-CN"/>
          </a:p>
        </p:txBody>
      </p:sp>
      <p:sp>
        <p:nvSpPr>
          <p:cNvPr id="281609" name="矩形 281608"/>
          <p:cNvSpPr/>
          <p:nvPr/>
        </p:nvSpPr>
        <p:spPr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altLang="zh-CN" sz="1600" b="1">
                <a:solidFill>
                  <a:schemeClr val="bg2"/>
                </a:solidFill>
              </a:rPr>
              <a:t>the original problem</a:t>
            </a:r>
            <a:endParaRPr lang="en-US" altLang="zh-CN"/>
          </a:p>
        </p:txBody>
      </p:sp>
      <p:sp>
        <p:nvSpPr>
          <p:cNvPr id="281610" name="矩形 281609"/>
          <p:cNvSpPr/>
          <p:nvPr/>
        </p:nvSpPr>
        <p:spPr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altLang="zh-CN" sz="1600" b="1">
                <a:solidFill>
                  <a:schemeClr val="bg2"/>
                </a:solidFill>
              </a:rPr>
              <a:t>subproblem 2</a:t>
            </a:r>
            <a:endParaRPr lang="en-US" altLang="zh-CN"/>
          </a:p>
        </p:txBody>
      </p:sp>
      <p:sp>
        <p:nvSpPr>
          <p:cNvPr id="281611" name="直接连接符 281610"/>
          <p:cNvSpPr/>
          <p:nvPr/>
        </p:nvSpPr>
        <p:spPr>
          <a:xfrm flipH="1">
            <a:off x="2667000" y="2057400"/>
            <a:ext cx="14478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12" name="直接连接符 281611"/>
          <p:cNvSpPr/>
          <p:nvPr/>
        </p:nvSpPr>
        <p:spPr>
          <a:xfrm>
            <a:off x="4953000" y="2057400"/>
            <a:ext cx="15240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04" name="椭圆 281603"/>
          <p:cNvSpPr/>
          <p:nvPr/>
        </p:nvSpPr>
        <p:spPr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800" b="1">
                <a:solidFill>
                  <a:schemeClr val="bg2"/>
                </a:solidFill>
              </a:rPr>
              <a:t>a problem of size </a:t>
            </a:r>
            <a:r>
              <a:rPr lang="en-US" altLang="zh-CN" sz="1800" b="1" i="1">
                <a:solidFill>
                  <a:schemeClr val="bg2"/>
                </a:solidFill>
              </a:rPr>
              <a:t>n</a:t>
            </a:r>
            <a:endParaRPr lang="en-US" altLang="zh-CN" sz="1800" b="1">
              <a:solidFill>
                <a:schemeClr val="bg2"/>
              </a:solidFill>
            </a:endParaRPr>
          </a:p>
        </p:txBody>
      </p:sp>
      <p:sp>
        <p:nvSpPr>
          <p:cNvPr id="281613" name="直接连接符 281612"/>
          <p:cNvSpPr/>
          <p:nvPr/>
        </p:nvSpPr>
        <p:spPr>
          <a:xfrm>
            <a:off x="2286000" y="3200400"/>
            <a:ext cx="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14" name="直接连接符 281613"/>
          <p:cNvSpPr/>
          <p:nvPr/>
        </p:nvSpPr>
        <p:spPr>
          <a:xfrm>
            <a:off x="6705600" y="3200400"/>
            <a:ext cx="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15" name="直接连接符 281614"/>
          <p:cNvSpPr/>
          <p:nvPr/>
        </p:nvSpPr>
        <p:spPr>
          <a:xfrm>
            <a:off x="2286000" y="43434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1616" name="直接连接符 281615"/>
          <p:cNvSpPr/>
          <p:nvPr/>
        </p:nvSpPr>
        <p:spPr>
          <a:xfrm>
            <a:off x="6705600" y="43434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1617" name="直接连接符 281616"/>
          <p:cNvSpPr/>
          <p:nvPr/>
        </p:nvSpPr>
        <p:spPr>
          <a:xfrm>
            <a:off x="2286000" y="4876800"/>
            <a:ext cx="44196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1618" name="直接连接符 281617"/>
          <p:cNvSpPr/>
          <p:nvPr/>
        </p:nvSpPr>
        <p:spPr>
          <a:xfrm>
            <a:off x="4572000" y="48768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19" name="文本框 281618"/>
          <p:cNvSpPr txBox="1"/>
          <p:nvPr/>
        </p:nvSpPr>
        <p:spPr>
          <a:xfrm>
            <a:off x="3581400" y="1752600"/>
            <a:ext cx="1447800" cy="3667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FF9933"/>
                </a:solidFill>
              </a:rPr>
              <a:t>(instance)</a:t>
            </a:r>
          </a:p>
        </p:txBody>
      </p:sp>
      <p:sp>
        <p:nvSpPr>
          <p:cNvPr id="281620" name="文本框 281619"/>
          <p:cNvSpPr txBox="1"/>
          <p:nvPr/>
        </p:nvSpPr>
        <p:spPr>
          <a:xfrm>
            <a:off x="6324600" y="5426075"/>
            <a:ext cx="2743200" cy="82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</a:rPr>
              <a:t>It general leads to a recursive algorithm!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标题 370689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685800"/>
          </a:xfrm>
          <a:ln/>
        </p:spPr>
        <p:txBody>
          <a:bodyPr anchor="b"/>
          <a:lstStyle/>
          <a:p>
            <a:r>
              <a:rPr lang="en-US" altLang="zh-CN" sz="3100"/>
              <a:t>Closest Pair by Divide-and-Conquer: Worst Case</a:t>
            </a:r>
            <a:r>
              <a:rPr lang="en-US" altLang="zh-CN" sz="3200"/>
              <a:t> </a:t>
            </a:r>
          </a:p>
        </p:txBody>
      </p:sp>
      <p:sp>
        <p:nvSpPr>
          <p:cNvPr id="370691" name="文本占位符 370690"/>
          <p:cNvSpPr>
            <a:spLocks noGrp="1"/>
          </p:cNvSpPr>
          <p:nvPr>
            <p:ph type="body" idx="1"/>
          </p:nvPr>
        </p:nvSpPr>
        <p:spPr>
          <a:xfrm>
            <a:off x="609600" y="1266825"/>
            <a:ext cx="7696200" cy="4905375"/>
          </a:xfrm>
          <a:ln/>
        </p:spPr>
        <p:txBody>
          <a:bodyPr/>
          <a:lstStyle/>
          <a:p>
            <a:pPr>
              <a:buNone/>
            </a:pPr>
            <a:r>
              <a:rPr lang="en-US" altLang="zh-CN"/>
              <a:t>The worst case scenario is depicted below:</a:t>
            </a:r>
          </a:p>
        </p:txBody>
      </p:sp>
      <p:pic>
        <p:nvPicPr>
          <p:cNvPr id="370692" name="图片 3706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057400"/>
            <a:ext cx="2857500" cy="2714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标题 372737"/>
          <p:cNvSpPr>
            <a:spLocks noGrp="1"/>
          </p:cNvSpPr>
          <p:nvPr>
            <p:ph type="title"/>
          </p:nvPr>
        </p:nvSpPr>
        <p:spPr>
          <a:xfrm>
            <a:off x="609600" y="152400"/>
            <a:ext cx="8534400" cy="685800"/>
          </a:xfrm>
          <a:ln/>
        </p:spPr>
        <p:txBody>
          <a:bodyPr anchor="b"/>
          <a:lstStyle/>
          <a:p>
            <a:r>
              <a:rPr lang="en-US" altLang="zh-CN" sz="3200"/>
              <a:t>Efficiency of the Closest-Pair Algorithm</a:t>
            </a:r>
          </a:p>
        </p:txBody>
      </p:sp>
      <p:sp>
        <p:nvSpPr>
          <p:cNvPr id="372739" name="文本占位符 3727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/>
              <a:t>Running time of the algorithm (without sorting) is:</a:t>
            </a:r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/>
              <a:t>                    T(</a:t>
            </a:r>
            <a:r>
              <a:rPr lang="en-US" altLang="zh-CN" i="1"/>
              <a:t>n</a:t>
            </a:r>
            <a:r>
              <a:rPr lang="en-US" altLang="zh-CN"/>
              <a:t>) = 2T(</a:t>
            </a:r>
            <a:r>
              <a:rPr lang="en-US" altLang="zh-CN" i="1"/>
              <a:t>n</a:t>
            </a:r>
            <a:r>
              <a:rPr lang="en-US" altLang="zh-CN"/>
              <a:t>/2) + M(</a:t>
            </a:r>
            <a:r>
              <a:rPr lang="en-US" altLang="zh-CN" i="1"/>
              <a:t>n</a:t>
            </a:r>
            <a:r>
              <a:rPr lang="en-US" altLang="zh-CN"/>
              <a:t>),  where M(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84" charset="2"/>
              </a:rPr>
              <a:t> </a:t>
            </a:r>
            <a:r>
              <a:rPr lang="el-GR" altLang="x-none" dirty="0"/>
              <a:t>Θ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br>
              <a:rPr lang="en-US" altLang="zh-CN"/>
            </a:br>
            <a:endParaRPr lang="en-US" altLang="zh-CN"/>
          </a:p>
          <a:p>
            <a:pPr>
              <a:buNone/>
            </a:pPr>
            <a:r>
              <a:rPr lang="en-US" altLang="zh-CN"/>
              <a:t>By the Master Theorem (with </a:t>
            </a:r>
            <a:r>
              <a:rPr lang="en-US" altLang="zh-CN" i="1"/>
              <a:t>a</a:t>
            </a:r>
            <a:r>
              <a:rPr lang="en-US" altLang="zh-CN"/>
              <a:t> = 2, </a:t>
            </a:r>
            <a:r>
              <a:rPr lang="en-US" altLang="zh-CN" i="1"/>
              <a:t>b</a:t>
            </a:r>
            <a:r>
              <a:rPr lang="en-US" altLang="zh-CN"/>
              <a:t> = 2, </a:t>
            </a:r>
            <a:r>
              <a:rPr lang="en-US" altLang="zh-CN" i="1"/>
              <a:t>d</a:t>
            </a:r>
            <a:r>
              <a:rPr lang="en-US" altLang="zh-CN"/>
              <a:t> = 1)</a:t>
            </a:r>
          </a:p>
          <a:p>
            <a:pPr>
              <a:buNone/>
            </a:pPr>
            <a:r>
              <a:rPr lang="en-US" altLang="zh-CN"/>
              <a:t>                                  T(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84" charset="2"/>
              </a:rPr>
              <a:t> </a:t>
            </a:r>
            <a:r>
              <a:rPr lang="el-GR" altLang="x-none" dirty="0"/>
              <a:t>Θ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log </a:t>
            </a:r>
            <a:r>
              <a:rPr lang="en-US" altLang="zh-CN" i="1"/>
              <a:t>n</a:t>
            </a:r>
            <a:r>
              <a:rPr lang="en-US" altLang="zh-CN"/>
              <a:t>)</a:t>
            </a:r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l-GR" altLang="x-none" dirty="0"/>
              <a:t>So the total time is Θ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log </a:t>
            </a:r>
            <a:r>
              <a:rPr lang="en-US" altLang="zh-CN" i="1"/>
              <a:t>n</a:t>
            </a:r>
            <a:r>
              <a:rPr lang="en-US" altLang="zh-CN"/>
              <a:t>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标题 2764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Quickhull Algorithm </a:t>
            </a:r>
          </a:p>
        </p:txBody>
      </p:sp>
      <p:sp>
        <p:nvSpPr>
          <p:cNvPr id="276483" name="文本占位符 27648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305800" cy="4981575"/>
          </a:xfrm>
          <a:ln/>
        </p:spPr>
        <p:txBody>
          <a:bodyPr/>
          <a:lstStyle/>
          <a:p>
            <a:pPr>
              <a:buNone/>
            </a:pPr>
            <a:r>
              <a:rPr lang="en-US" altLang="zh-CN" i="1"/>
              <a:t>Convex hull</a:t>
            </a:r>
            <a:r>
              <a:rPr lang="en-US" altLang="zh-CN" err="1"/>
              <a:t>: smallest convex set that includes given points. An O(n^3) bruteforce time is given in Levitin</a:t>
            </a:r>
            <a:r>
              <a:rPr lang="en-US" altLang="zh-CN"/>
              <a:t>, Ch 3.</a:t>
            </a:r>
          </a:p>
          <a:p>
            <a:r>
              <a:rPr lang="en-US" altLang="zh-CN" sz="2000"/>
              <a:t>Assume points are sorted by </a:t>
            </a:r>
            <a:r>
              <a:rPr lang="en-US" altLang="zh-CN" sz="2000" i="1"/>
              <a:t>x</a:t>
            </a:r>
            <a:r>
              <a:rPr lang="en-US" altLang="zh-CN" sz="2000"/>
              <a:t>-coordinate values</a:t>
            </a:r>
          </a:p>
          <a:p>
            <a:r>
              <a:rPr lang="en-US" altLang="zh-CN" sz="2000"/>
              <a:t>Identify </a:t>
            </a:r>
            <a:r>
              <a:rPr lang="en-US" altLang="zh-CN" sz="2000" i="1"/>
              <a:t>extreme points</a:t>
            </a:r>
            <a:r>
              <a:rPr lang="en-US" altLang="zh-CN" sz="2000"/>
              <a:t> </a:t>
            </a:r>
            <a:r>
              <a:rPr lang="en-US" altLang="zh-CN" sz="2000" i="1"/>
              <a:t>P</a:t>
            </a:r>
            <a:r>
              <a:rPr lang="en-US" altLang="zh-CN" sz="2000" baseline="-25000"/>
              <a:t>1</a:t>
            </a:r>
            <a:r>
              <a:rPr lang="en-US" altLang="zh-CN" sz="2000"/>
              <a:t> and </a:t>
            </a:r>
            <a:r>
              <a:rPr lang="en-US" altLang="zh-CN" sz="2000" i="1"/>
              <a:t>P</a:t>
            </a:r>
            <a:r>
              <a:rPr lang="en-US" altLang="zh-CN" sz="2000" baseline="-25000"/>
              <a:t>2</a:t>
            </a:r>
            <a:r>
              <a:rPr lang="en-US" altLang="zh-CN" sz="2000"/>
              <a:t>  (leftmost and rightmost)</a:t>
            </a:r>
          </a:p>
          <a:p>
            <a:r>
              <a:rPr lang="en-US" altLang="zh-CN" sz="2000"/>
              <a:t>Compute </a:t>
            </a:r>
            <a:r>
              <a:rPr lang="en-US" altLang="zh-CN" sz="2000" i="1"/>
              <a:t>upper hull</a:t>
            </a:r>
            <a:r>
              <a:rPr lang="en-US" altLang="zh-CN" sz="2000"/>
              <a:t> recursively:</a:t>
            </a:r>
          </a:p>
          <a:p>
            <a:pPr lvl="1"/>
            <a:r>
              <a:rPr lang="en-US" altLang="zh-CN"/>
              <a:t>find point </a:t>
            </a:r>
            <a:r>
              <a:rPr lang="en-US" altLang="zh-CN" i="1"/>
              <a:t>P</a:t>
            </a:r>
            <a:r>
              <a:rPr lang="en-US" altLang="zh-CN" baseline="-25000"/>
              <a:t>max</a:t>
            </a:r>
            <a:r>
              <a:rPr lang="en-US" altLang="zh-CN"/>
              <a:t> that is farthest away from line 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en-US" altLang="zh-CN" i="1"/>
              <a:t>P</a:t>
            </a:r>
            <a:r>
              <a:rPr lang="en-US" altLang="zh-CN" baseline="-25000"/>
              <a:t>2</a:t>
            </a:r>
            <a:endParaRPr lang="en-US" altLang="zh-CN"/>
          </a:p>
          <a:p>
            <a:pPr lvl="1"/>
            <a:r>
              <a:rPr lang="en-US" altLang="zh-CN"/>
              <a:t>compute the upper hull of the points to the left of line 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en-US" altLang="zh-CN" i="1"/>
              <a:t>P</a:t>
            </a:r>
            <a:r>
              <a:rPr lang="en-US" altLang="zh-CN" baseline="-25000"/>
              <a:t>max</a:t>
            </a:r>
          </a:p>
          <a:p>
            <a:pPr lvl="1"/>
            <a:r>
              <a:rPr lang="en-US" altLang="zh-CN"/>
              <a:t>compute the upper hull of the points to the left of line </a:t>
            </a:r>
            <a:r>
              <a:rPr lang="en-US" altLang="zh-CN" i="1"/>
              <a:t>P</a:t>
            </a:r>
            <a:r>
              <a:rPr lang="en-US" altLang="zh-CN" baseline="-25000"/>
              <a:t>max</a:t>
            </a:r>
            <a:r>
              <a:rPr lang="en-US" altLang="zh-CN" i="1"/>
              <a:t>P</a:t>
            </a:r>
            <a:r>
              <a:rPr lang="en-US" altLang="zh-CN" baseline="-25000"/>
              <a:t>2</a:t>
            </a:r>
            <a:endParaRPr lang="en-US" altLang="zh-CN"/>
          </a:p>
          <a:p>
            <a:r>
              <a:rPr lang="en-US" altLang="zh-CN" sz="2000"/>
              <a:t>Compute </a:t>
            </a:r>
            <a:r>
              <a:rPr lang="en-US" altLang="zh-CN" sz="2000" i="1"/>
              <a:t>lower hull</a:t>
            </a:r>
            <a:r>
              <a:rPr lang="en-US" altLang="zh-CN" sz="2000"/>
              <a:t> in a similar manner</a:t>
            </a:r>
          </a:p>
        </p:txBody>
      </p:sp>
      <p:sp>
        <p:nvSpPr>
          <p:cNvPr id="276484" name="椭圆 276483"/>
          <p:cNvSpPr/>
          <p:nvPr/>
        </p:nvSpPr>
        <p:spPr>
          <a:xfrm>
            <a:off x="3581400" y="61722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85" name="椭圆 276484"/>
          <p:cNvSpPr/>
          <p:nvPr/>
        </p:nvSpPr>
        <p:spPr>
          <a:xfrm>
            <a:off x="51054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86" name="椭圆 276485"/>
          <p:cNvSpPr/>
          <p:nvPr/>
        </p:nvSpPr>
        <p:spPr>
          <a:xfrm>
            <a:off x="1371600" y="60198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87" name="椭圆 276486"/>
          <p:cNvSpPr/>
          <p:nvPr/>
        </p:nvSpPr>
        <p:spPr>
          <a:xfrm>
            <a:off x="1524000" y="54102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88" name="椭圆 276487"/>
          <p:cNvSpPr/>
          <p:nvPr/>
        </p:nvSpPr>
        <p:spPr>
          <a:xfrm>
            <a:off x="4495800" y="54864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89" name="椭圆 276488"/>
          <p:cNvSpPr/>
          <p:nvPr/>
        </p:nvSpPr>
        <p:spPr>
          <a:xfrm>
            <a:off x="18288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0" name="椭圆 276489"/>
          <p:cNvSpPr/>
          <p:nvPr/>
        </p:nvSpPr>
        <p:spPr>
          <a:xfrm>
            <a:off x="1905000" y="49530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1" name="椭圆 276490"/>
          <p:cNvSpPr/>
          <p:nvPr/>
        </p:nvSpPr>
        <p:spPr>
          <a:xfrm>
            <a:off x="2133600" y="60198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2" name="椭圆 276491"/>
          <p:cNvSpPr/>
          <p:nvPr/>
        </p:nvSpPr>
        <p:spPr>
          <a:xfrm>
            <a:off x="2209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3" name="椭圆 276492"/>
          <p:cNvSpPr/>
          <p:nvPr/>
        </p:nvSpPr>
        <p:spPr>
          <a:xfrm>
            <a:off x="29718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4" name="椭圆 276493"/>
          <p:cNvSpPr/>
          <p:nvPr/>
        </p:nvSpPr>
        <p:spPr>
          <a:xfrm>
            <a:off x="2590800" y="57912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5" name="椭圆 276494"/>
          <p:cNvSpPr/>
          <p:nvPr/>
        </p:nvSpPr>
        <p:spPr>
          <a:xfrm>
            <a:off x="2743200" y="50292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6" name="椭圆 276495"/>
          <p:cNvSpPr/>
          <p:nvPr/>
        </p:nvSpPr>
        <p:spPr>
          <a:xfrm>
            <a:off x="36576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7" name="椭圆 276496"/>
          <p:cNvSpPr/>
          <p:nvPr/>
        </p:nvSpPr>
        <p:spPr>
          <a:xfrm>
            <a:off x="4191000" y="48006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8" name="直接连接符 276497"/>
          <p:cNvSpPr/>
          <p:nvPr/>
        </p:nvSpPr>
        <p:spPr>
          <a:xfrm>
            <a:off x="1371600" y="6096000"/>
            <a:ext cx="2209800" cy="152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499" name="直接连接符 276498"/>
          <p:cNvSpPr/>
          <p:nvPr/>
        </p:nvSpPr>
        <p:spPr>
          <a:xfrm flipV="1">
            <a:off x="3581400" y="5410200"/>
            <a:ext cx="1524000" cy="838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0" name="直接连接符 276499"/>
          <p:cNvSpPr/>
          <p:nvPr/>
        </p:nvSpPr>
        <p:spPr>
          <a:xfrm flipH="1" flipV="1">
            <a:off x="4191000" y="4800600"/>
            <a:ext cx="91440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1" name="直接连接符 276500"/>
          <p:cNvSpPr/>
          <p:nvPr/>
        </p:nvSpPr>
        <p:spPr>
          <a:xfrm flipH="1">
            <a:off x="1905000" y="4800600"/>
            <a:ext cx="2286000" cy="152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2" name="直接连接符 276501"/>
          <p:cNvSpPr/>
          <p:nvPr/>
        </p:nvSpPr>
        <p:spPr>
          <a:xfrm flipH="1">
            <a:off x="1524000" y="5029200"/>
            <a:ext cx="38100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3" name="直接连接符 276502"/>
          <p:cNvSpPr/>
          <p:nvPr/>
        </p:nvSpPr>
        <p:spPr>
          <a:xfrm flipV="1">
            <a:off x="1371600" y="5486400"/>
            <a:ext cx="152400" cy="609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4" name="直接连接符 276503"/>
          <p:cNvSpPr/>
          <p:nvPr/>
        </p:nvSpPr>
        <p:spPr>
          <a:xfrm flipV="1">
            <a:off x="1371600" y="5334000"/>
            <a:ext cx="3810000" cy="685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5" name="文本框 276504"/>
          <p:cNvSpPr txBox="1"/>
          <p:nvPr/>
        </p:nvSpPr>
        <p:spPr>
          <a:xfrm>
            <a:off x="914400" y="5791200"/>
            <a:ext cx="4556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276506" name="文本框 276505"/>
          <p:cNvSpPr txBox="1"/>
          <p:nvPr/>
        </p:nvSpPr>
        <p:spPr>
          <a:xfrm>
            <a:off x="5181600" y="4953000"/>
            <a:ext cx="4556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276507" name="文本框 276506"/>
          <p:cNvSpPr txBox="1"/>
          <p:nvPr/>
        </p:nvSpPr>
        <p:spPr>
          <a:xfrm>
            <a:off x="1295400" y="4419600"/>
            <a:ext cx="7048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max</a:t>
            </a:r>
            <a:endParaRPr lang="en-US" altLang="zh-CN"/>
          </a:p>
        </p:txBody>
      </p:sp>
      <p:sp>
        <p:nvSpPr>
          <p:cNvPr id="276508" name="直接连接符 276507"/>
          <p:cNvSpPr/>
          <p:nvPr/>
        </p:nvSpPr>
        <p:spPr>
          <a:xfrm flipH="1">
            <a:off x="1066800" y="4572000"/>
            <a:ext cx="1066800" cy="2057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76509" name="直接连接符 276508"/>
          <p:cNvSpPr/>
          <p:nvPr/>
        </p:nvSpPr>
        <p:spPr>
          <a:xfrm flipH="1" flipV="1">
            <a:off x="1219200" y="4876800"/>
            <a:ext cx="4800600" cy="609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标题 2775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Efficiency of Quickhull Algorithm</a:t>
            </a:r>
          </a:p>
        </p:txBody>
      </p:sp>
      <p:sp>
        <p:nvSpPr>
          <p:cNvPr id="277507" name="文本占位符 277506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534400" cy="5715000"/>
          </a:xfrm>
          <a:ln/>
        </p:spPr>
        <p:txBody>
          <a:bodyPr/>
          <a:lstStyle/>
          <a:p>
            <a:r>
              <a:rPr lang="en-US" altLang="zh-CN"/>
              <a:t>Finding point farthest away from line 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en-US" altLang="zh-CN" i="1"/>
              <a:t>P</a:t>
            </a:r>
            <a:r>
              <a:rPr lang="en-US" altLang="zh-CN" baseline="-25000"/>
              <a:t>2 </a:t>
            </a:r>
            <a:r>
              <a:rPr lang="en-US" altLang="zh-CN"/>
              <a:t>can be done in linear time</a:t>
            </a:r>
          </a:p>
          <a:p>
            <a:r>
              <a:rPr lang="en-US" altLang="zh-CN"/>
              <a:t>Time efficiency:    </a:t>
            </a:r>
            <a:r>
              <a:rPr lang="en-US" altLang="zh-CN" err="1">
                <a:solidFill>
                  <a:srgbClr val="FF9933"/>
                </a:solidFill>
              </a:rPr>
              <a:t>T(n) = T(x) + T(y) + T(z) + T(v) + O(n</a:t>
            </a:r>
            <a:r>
              <a:rPr lang="en-US" altLang="zh-CN">
                <a:solidFill>
                  <a:srgbClr val="FF9933"/>
                </a:solidFill>
              </a:rPr>
              <a:t>), 					where x + y + z +v &lt;= n.</a:t>
            </a:r>
            <a:endParaRPr lang="en-US" altLang="zh-CN">
              <a:solidFill>
                <a:srgbClr val="FF9933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CN" sz="2400">
                <a:cs typeface="Times New Roman" panose="02020603050405020304" pitchFamily="18" charset="0"/>
              </a:rPr>
              <a:t>worst case: </a:t>
            </a:r>
            <a:r>
              <a:rPr lang="el-GR" altLang="x-none" sz="2400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r>
              <a:rPr lang="en-US" altLang="zh-CN" sz="2400" i="1" baseline="30000">
                <a:cs typeface="Times New Roman" panose="02020603050405020304" pitchFamily="18" charset="0"/>
              </a:rPr>
              <a:t>2</a:t>
            </a:r>
            <a:r>
              <a:rPr lang="en-US" altLang="zh-CN" sz="2400">
                <a:cs typeface="Times New Roman" panose="02020603050405020304" pitchFamily="18" charset="0"/>
              </a:rPr>
              <a:t>)              </a:t>
            </a:r>
            <a:r>
              <a:rPr lang="en-US" altLang="zh-CN" sz="2400" err="1">
                <a:solidFill>
                  <a:schemeClr val="tx1"/>
                </a:solidFill>
                <a:cs typeface="Times New Roman" panose="02020603050405020304" pitchFamily="18" charset="0"/>
              </a:rPr>
              <a:t>T(n) = T(n-1) + O(n</a:t>
            </a:r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400"/>
              <a:t>average case: </a:t>
            </a:r>
            <a:r>
              <a:rPr lang="el-GR" altLang="x-none" sz="2400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r>
              <a:rPr lang="en-US" altLang="zh-CN" sz="2400">
                <a:cs typeface="Times New Roman" panose="02020603050405020304" pitchFamily="18" charset="0"/>
              </a:rPr>
              <a:t>) (under reasonable assumptions about</a:t>
            </a:r>
            <a:br>
              <a:rPr lang="en-US" altLang="zh-CN" sz="2400">
                <a:cs typeface="Times New Roman" panose="02020603050405020304" pitchFamily="18" charset="0"/>
              </a:rPr>
            </a:br>
            <a:r>
              <a:rPr lang="en-US" altLang="zh-CN" sz="2400">
                <a:cs typeface="Times New Roman" panose="02020603050405020304" pitchFamily="18" charset="0"/>
              </a:rPr>
              <a:t>                                  distribution of points given)</a:t>
            </a:r>
          </a:p>
          <a:p>
            <a:pPr lvl="1"/>
            <a:endParaRPr lang="en-US" altLang="zh-CN" sz="2400"/>
          </a:p>
          <a:p>
            <a:r>
              <a:rPr lang="en-US" altLang="zh-CN"/>
              <a:t>If points are not initially sorted by </a:t>
            </a:r>
            <a:r>
              <a:rPr lang="en-US" altLang="zh-CN" i="1"/>
              <a:t>x</a:t>
            </a:r>
            <a:r>
              <a:rPr lang="en-US" altLang="zh-CN"/>
              <a:t>-coordinate value, this can be accomplished in </a:t>
            </a:r>
            <a:r>
              <a:rPr lang="en-US" altLang="zh-CN">
                <a:cs typeface="Times New Roman" panose="02020603050405020304" pitchFamily="18" charset="0"/>
              </a:rPr>
              <a:t>O(</a:t>
            </a:r>
            <a:r>
              <a:rPr lang="en-US" altLang="zh-CN" i="1">
                <a:cs typeface="Times New Roman" panose="02020603050405020304" pitchFamily="18" charset="0"/>
              </a:rPr>
              <a:t>n </a:t>
            </a:r>
            <a:r>
              <a:rPr lang="en-US" altLang="zh-CN">
                <a:cs typeface="Times New Roman" panose="02020603050405020304" pitchFamily="18" charset="0"/>
              </a:rPr>
              <a:t>log 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 time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Several </a:t>
            </a:r>
            <a:r>
              <a:rPr lang="en-US" altLang="zh-CN">
                <a:cs typeface="Times New Roman" panose="02020603050405020304" pitchFamily="18" charset="0"/>
              </a:rPr>
              <a:t>O(</a:t>
            </a:r>
            <a:r>
              <a:rPr lang="en-US" altLang="zh-CN" i="1">
                <a:cs typeface="Times New Roman" panose="02020603050405020304" pitchFamily="18" charset="0"/>
              </a:rPr>
              <a:t>n </a:t>
            </a:r>
            <a:r>
              <a:rPr lang="en-US" altLang="zh-CN">
                <a:cs typeface="Times New Roman" panose="02020603050405020304" pitchFamily="18" charset="0"/>
              </a:rPr>
              <a:t>log 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 </a:t>
            </a:r>
            <a:r>
              <a:rPr lang="en-US" altLang="zh-CN"/>
              <a:t>algorithms for convex hull are known</a:t>
            </a:r>
          </a:p>
          <a:p>
            <a:pPr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标题 2682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Divide-and-Conquer Examples</a:t>
            </a:r>
          </a:p>
        </p:txBody>
      </p:sp>
      <p:sp>
        <p:nvSpPr>
          <p:cNvPr id="268291" name="文本占位符 268290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763000" cy="4905375"/>
          </a:xfrm>
          <a:ln/>
        </p:spPr>
        <p:txBody>
          <a:bodyPr/>
          <a:lstStyle/>
          <a:p>
            <a:pPr marL="457200" indent="-457200"/>
            <a:r>
              <a:rPr lang="en-US" altLang="zh-CN" dirty="0"/>
              <a:t>Sorting: </a:t>
            </a:r>
            <a:r>
              <a:rPr lang="en-US" altLang="zh-CN" dirty="0" err="1"/>
              <a:t>mergesort</a:t>
            </a:r>
            <a:r>
              <a:rPr lang="en-US" altLang="zh-CN" dirty="0"/>
              <a:t> and quicksort</a:t>
            </a:r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en-US" altLang="zh-CN" dirty="0"/>
              <a:t>Binary tree traversals</a:t>
            </a:r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en-US" altLang="zh-CN" dirty="0"/>
              <a:t>Binary search (?)</a:t>
            </a:r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en-US" altLang="zh-CN" dirty="0"/>
              <a:t>Multiplication of large integers</a:t>
            </a:r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en-US" altLang="zh-CN" dirty="0"/>
              <a:t>Matrix multiplication: Strassen’s algorithm</a:t>
            </a:r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en-US" altLang="zh-CN" dirty="0"/>
              <a:t>Closest-pair and convex-hull algorithms </a:t>
            </a:r>
            <a:r>
              <a:rPr lang="zh-CN" altLang="en-US" b="0">
                <a:effectLst/>
              </a:rPr>
              <a:t>最近对和凸包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矩形 269313"/>
          <p:cNvSpPr/>
          <p:nvPr/>
        </p:nvSpPr>
        <p:spPr>
          <a:xfrm>
            <a:off x="457200" y="228600"/>
            <a:ext cx="7588250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zh-CN" sz="3200"/>
              <a:t>General Divide-and-Conquer Recurrence</a:t>
            </a:r>
          </a:p>
        </p:txBody>
      </p:sp>
      <p:sp>
        <p:nvSpPr>
          <p:cNvPr id="269315" name="矩形 269314"/>
          <p:cNvSpPr/>
          <p:nvPr/>
        </p:nvSpPr>
        <p:spPr>
          <a:xfrm>
            <a:off x="457200" y="1066800"/>
            <a:ext cx="8686800" cy="548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sz="2400" b="1" u="none" kern="1200" baseline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•"/>
              <a:defRPr sz="2000" b="1" i="0" u="none" kern="1200" baseline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–"/>
              <a:defRPr sz="1800" b="1" i="0" u="none" kern="1200" baseline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–"/>
              <a:defRPr sz="1800" b="1" i="0" u="none" kern="1200" baseline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»"/>
              <a:defRPr sz="1800" b="1" i="0" u="none" kern="1200" baseline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</a:lstStyle>
          <a:p>
            <a:pPr marL="457200" lvl="0" indent="-457200">
              <a:buNone/>
            </a:pP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= </a:t>
            </a:r>
            <a:r>
              <a:rPr lang="en-US" altLang="zh-CN" i="1"/>
              <a:t>aT</a:t>
            </a:r>
            <a:r>
              <a:rPr lang="en-US" altLang="zh-CN"/>
              <a:t>(</a:t>
            </a:r>
            <a:r>
              <a:rPr lang="en-US" altLang="zh-CN" i="1"/>
              <a:t>n/b</a:t>
            </a:r>
            <a:r>
              <a:rPr lang="en-US" altLang="zh-CN"/>
              <a:t>) +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en-US" altLang="zh-CN" i="1"/>
              <a:t>   </a:t>
            </a:r>
            <a:r>
              <a:rPr lang="en-US" altLang="zh-CN"/>
              <a:t>where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en-US" altLang="zh-CN" i="1"/>
              <a:t> </a:t>
            </a:r>
            <a:r>
              <a:rPr lang="en-US" altLang="zh-CN">
                <a:sym typeface="Symbol" panose="05050102010706020507" pitchFamily="84" charset="2"/>
              </a:rPr>
              <a:t></a:t>
            </a:r>
            <a:r>
              <a:rPr lang="en-US" altLang="zh-CN" i="1">
                <a:sym typeface="Symbol" panose="05050102010706020507" pitchFamily="84" charset="2"/>
              </a:rPr>
              <a:t> </a:t>
            </a:r>
            <a:r>
              <a:rPr lang="el-GR" altLang="x-none" dirty="0"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 i="1" baseline="30000">
                <a:cs typeface="Times New Roman" panose="02020603050405020304" pitchFamily="18" charset="0"/>
              </a:rPr>
              <a:t>d</a:t>
            </a:r>
            <a:r>
              <a:rPr lang="en-US" altLang="zh-CN"/>
              <a:t>),</a:t>
            </a:r>
            <a:r>
              <a:rPr lang="en-US" altLang="zh-CN" i="1"/>
              <a:t>   d </a:t>
            </a:r>
            <a:r>
              <a:rPr lang="en-US" altLang="zh-CN" i="1">
                <a:sym typeface="Symbol" panose="05050102010706020507" pitchFamily="84" charset="2"/>
              </a:rPr>
              <a:t> </a:t>
            </a:r>
            <a:r>
              <a:rPr lang="en-US" altLang="zh-CN">
                <a:sym typeface="Symbol" panose="05050102010706020507" pitchFamily="84" charset="2"/>
              </a:rPr>
              <a:t>0</a:t>
            </a:r>
            <a:endParaRPr lang="en-US" altLang="zh-CN" i="1"/>
          </a:p>
          <a:p>
            <a:pPr marL="457200" lvl="0" indent="-457200">
              <a:buNone/>
            </a:pPr>
            <a:endParaRPr lang="en-US" altLang="zh-CN" i="1"/>
          </a:p>
          <a:p>
            <a:pPr marL="457200" lvl="0" indent="-457200">
              <a:buNone/>
            </a:pPr>
            <a:r>
              <a:rPr lang="en-US" altLang="zh-CN" u="sng"/>
              <a:t>Master Theorem</a:t>
            </a:r>
            <a:r>
              <a:rPr lang="en-US" altLang="zh-CN"/>
              <a:t>:    If </a:t>
            </a:r>
            <a:r>
              <a:rPr lang="en-US" altLang="zh-CN" i="1"/>
              <a:t>a &lt; b</a:t>
            </a:r>
            <a:r>
              <a:rPr lang="en-US" altLang="zh-CN" i="1" baseline="30000">
                <a:cs typeface="Times New Roman" panose="02020603050405020304" pitchFamily="18" charset="0"/>
              </a:rPr>
              <a:t>d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/>
              <a:t>    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84" charset="2"/>
              </a:rPr>
              <a:t></a:t>
            </a:r>
            <a:r>
              <a:rPr lang="en-US" altLang="zh-CN"/>
              <a:t> </a:t>
            </a:r>
            <a:r>
              <a:rPr lang="el-GR" altLang="x-none" dirty="0"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 i="1" baseline="30000">
                <a:cs typeface="Times New Roman" panose="02020603050405020304" pitchFamily="18" charset="0"/>
              </a:rPr>
              <a:t>d</a:t>
            </a:r>
            <a:r>
              <a:rPr lang="en-US" altLang="zh-CN"/>
              <a:t>)</a:t>
            </a:r>
            <a:r>
              <a:rPr lang="en-US" altLang="zh-CN" i="1"/>
              <a:t> </a:t>
            </a:r>
            <a:endParaRPr lang="en-US" altLang="zh-CN"/>
          </a:p>
          <a:p>
            <a:pPr marL="457200" lvl="0" indent="-457200">
              <a:buNone/>
            </a:pPr>
            <a:r>
              <a:rPr lang="en-US" altLang="zh-CN"/>
              <a:t>                                  If </a:t>
            </a:r>
            <a:r>
              <a:rPr lang="en-US" altLang="zh-CN" i="1"/>
              <a:t>a = b</a:t>
            </a:r>
            <a:r>
              <a:rPr lang="en-US" altLang="zh-CN" i="1" baseline="30000">
                <a:cs typeface="Times New Roman" panose="02020603050405020304" pitchFamily="18" charset="0"/>
              </a:rPr>
              <a:t>d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/>
              <a:t>     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84" charset="2"/>
              </a:rPr>
              <a:t></a:t>
            </a:r>
            <a:r>
              <a:rPr lang="en-US" altLang="zh-CN"/>
              <a:t> </a:t>
            </a:r>
            <a:r>
              <a:rPr lang="el-GR" altLang="x-none" dirty="0"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 i="1" baseline="30000">
                <a:cs typeface="Times New Roman" panose="02020603050405020304" pitchFamily="18" charset="0"/>
              </a:rPr>
              <a:t>d </a:t>
            </a:r>
            <a:r>
              <a:rPr lang="en-US" altLang="zh-CN"/>
              <a:t>log 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en-US" altLang="zh-CN" i="1"/>
              <a:t> </a:t>
            </a:r>
          </a:p>
          <a:p>
            <a:pPr marL="457200" lvl="0" indent="-457200">
              <a:buNone/>
            </a:pPr>
            <a:r>
              <a:rPr lang="en-US" altLang="zh-CN"/>
              <a:t>                                  If </a:t>
            </a:r>
            <a:r>
              <a:rPr lang="en-US" altLang="zh-CN" i="1"/>
              <a:t>a &gt; b</a:t>
            </a:r>
            <a:r>
              <a:rPr lang="en-US" altLang="zh-CN" i="1" baseline="30000">
                <a:cs typeface="Times New Roman" panose="02020603050405020304" pitchFamily="18" charset="0"/>
              </a:rPr>
              <a:t>d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/>
              <a:t>     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84" charset="2"/>
              </a:rPr>
              <a:t></a:t>
            </a:r>
            <a:r>
              <a:rPr lang="en-US" altLang="zh-CN"/>
              <a:t> </a:t>
            </a:r>
            <a:r>
              <a:rPr lang="el-GR" altLang="x-none" dirty="0"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sz="2800" i="1"/>
              <a:t>n</a:t>
            </a:r>
            <a:r>
              <a:rPr lang="en-US" altLang="zh-CN" sz="2800" baseline="30000"/>
              <a:t>log </a:t>
            </a:r>
            <a:r>
              <a:rPr lang="en-US" altLang="zh-CN" sz="2800" i="1" baseline="14000"/>
              <a:t>b </a:t>
            </a:r>
            <a:r>
              <a:rPr lang="en-US" altLang="zh-CN" sz="3200" i="1" baseline="30000"/>
              <a:t>a </a:t>
            </a:r>
            <a:r>
              <a:rPr lang="en-US" altLang="zh-CN"/>
              <a:t>)</a:t>
            </a:r>
            <a:r>
              <a:rPr lang="en-US" altLang="zh-CN" i="1"/>
              <a:t> </a:t>
            </a:r>
          </a:p>
          <a:p>
            <a:pPr marL="457200" lvl="0" indent="-457200"/>
            <a:endParaRPr lang="en-US" altLang="zh-CN"/>
          </a:p>
          <a:p>
            <a:pPr marL="457200" lvl="0" indent="-457200">
              <a:buNone/>
            </a:pPr>
            <a:r>
              <a:rPr lang="en-US" altLang="zh-CN"/>
              <a:t>Note: The same results hold with O instead of </a:t>
            </a:r>
            <a:r>
              <a:rPr lang="el-GR" altLang="x-none" dirty="0"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lang="en-US" altLang="zh-CN"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buNone/>
            </a:pPr>
            <a:endParaRPr lang="en-US" altLang="zh-CN">
              <a:cs typeface="Times New Roman" panose="02020603050405020304" pitchFamily="18" charset="0"/>
            </a:endParaRPr>
          </a:p>
          <a:p>
            <a:pPr marL="457200" lvl="0" indent="-457200">
              <a:buNone/>
            </a:pPr>
            <a:r>
              <a:rPr lang="en-US" altLang="zh-CN">
                <a:sym typeface="Symbol" panose="05050102010706020507" pitchFamily="84" charset="2"/>
              </a:rPr>
              <a:t>Examples: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= 4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/2) + 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   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 ?</a:t>
            </a:r>
          </a:p>
          <a:p>
            <a:pPr marL="457200" lvl="0" indent="-457200">
              <a:buNone/>
            </a:pPr>
            <a:r>
              <a:rPr lang="en-US" altLang="zh-CN">
                <a:sym typeface="Symbol" panose="05050102010706020507" pitchFamily="84" charset="2"/>
              </a:rPr>
              <a:t>                  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= 4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/2) + 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 baseline="30000">
                <a:sym typeface="Symbol" panose="05050102010706020507" pitchFamily="84" charset="2"/>
              </a:rPr>
              <a:t>2</a:t>
            </a:r>
            <a:r>
              <a:rPr lang="en-US" altLang="zh-CN">
                <a:sym typeface="Symbol" panose="05050102010706020507" pitchFamily="84" charset="2"/>
              </a:rPr>
              <a:t>  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 ?</a:t>
            </a:r>
          </a:p>
          <a:p>
            <a:pPr marL="457200" lvl="0" indent="-457200">
              <a:buNone/>
            </a:pPr>
            <a:r>
              <a:rPr lang="en-US" altLang="zh-CN">
                <a:sym typeface="Symbol" panose="05050102010706020507" pitchFamily="84" charset="2"/>
              </a:rPr>
              <a:t>                  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= 4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/2) + 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 baseline="30000">
                <a:sym typeface="Symbol" panose="05050102010706020507" pitchFamily="84" charset="2"/>
              </a:rPr>
              <a:t>3</a:t>
            </a:r>
            <a:r>
              <a:rPr lang="en-US" altLang="zh-CN">
                <a:sym typeface="Symbol" panose="05050102010706020507" pitchFamily="84" charset="2"/>
              </a:rPr>
              <a:t>  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 ?</a:t>
            </a:r>
            <a:endParaRPr lang="en-US" altLang="zh-CN"/>
          </a:p>
          <a:p>
            <a:pPr marL="457200" lvl="0" indent="-457200"/>
            <a:endParaRPr lang="en-US" altLang="zh-CN" sz="2000"/>
          </a:p>
        </p:txBody>
      </p:sp>
      <p:sp>
        <p:nvSpPr>
          <p:cNvPr id="269317" name="文本框 269316"/>
          <p:cNvSpPr txBox="1"/>
          <p:nvPr/>
        </p:nvSpPr>
        <p:spPr>
          <a:xfrm>
            <a:off x="6384925" y="4648200"/>
            <a:ext cx="19208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l-GR" altLang="x-none" b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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effectLst>
                  <a:outerShdw blurRad="38100" dist="38100" dir="2700000">
                    <a:srgbClr val="000000"/>
                  </a:outerShdw>
                </a:effectLst>
              </a:rPr>
              <a:t>n^2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269318" name="文本框 269317"/>
          <p:cNvSpPr txBox="1"/>
          <p:nvPr/>
        </p:nvSpPr>
        <p:spPr>
          <a:xfrm>
            <a:off x="6689725" y="5029200"/>
            <a:ext cx="19208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l-GR" altLang="x-none" b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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effectLst>
                  <a:outerShdw blurRad="38100" dist="38100" dir="2700000">
                    <a:srgbClr val="000000"/>
                  </a:outerShdw>
                </a:effectLst>
              </a:rPr>
              <a:t>n^2log n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269319" name="文本框 269318"/>
          <p:cNvSpPr txBox="1"/>
          <p:nvPr/>
        </p:nvSpPr>
        <p:spPr>
          <a:xfrm>
            <a:off x="6384925" y="5486400"/>
            <a:ext cx="19208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l-GR" altLang="x-none" b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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effectLst>
                  <a:outerShdw blurRad="38100" dist="38100" dir="2700000">
                    <a:srgbClr val="000000"/>
                  </a:outerShdw>
                </a:effectLst>
              </a:rPr>
              <a:t>n^3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/>
      <p:bldP spid="269318" grpId="0"/>
      <p:bldP spid="2693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标题 2979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Mergesort</a:t>
            </a:r>
          </a:p>
        </p:txBody>
      </p:sp>
      <p:sp>
        <p:nvSpPr>
          <p:cNvPr id="297987" name="文本占位符 297986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8305800" cy="53340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Split array A[0..</a:t>
            </a:r>
            <a:r>
              <a:rPr lang="en-US" altLang="zh-CN" i="1"/>
              <a:t>n</a:t>
            </a:r>
            <a:r>
              <a:rPr lang="en-US" altLang="zh-CN"/>
              <a:t>-1] into about equal halves and make copies of each half  in arrays B and C</a:t>
            </a:r>
          </a:p>
          <a:p>
            <a:pPr>
              <a:lnSpc>
                <a:spcPct val="90000"/>
              </a:lnSpc>
            </a:pPr>
            <a:r>
              <a:rPr lang="en-US" altLang="zh-CN"/>
              <a:t>Sort arrays B and C recursively</a:t>
            </a:r>
          </a:p>
          <a:p>
            <a:pPr>
              <a:lnSpc>
                <a:spcPct val="90000"/>
              </a:lnSpc>
            </a:pPr>
            <a:r>
              <a:rPr lang="en-US" altLang="zh-CN"/>
              <a:t>Merge sorted arrays B and C into array A as follows: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400"/>
              <a:t>Repeat the following until no elements remain in one of the arrays: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compare the first elements in the remaining unprocessed portions of the arrays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copy the smaller of the two into A, while incrementing the index indicating the unprocessed portion of that array 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Once all elements in one of the arrays are processed, copy the remaining unprocessed elements from the other array into A.</a:t>
            </a:r>
          </a:p>
          <a:p>
            <a:pPr>
              <a:lnSpc>
                <a:spcPct val="9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9" name="标题 385028"/>
          <p:cNvSpPr>
            <a:spLocks noGrp="1"/>
          </p:cNvSpPr>
          <p:nvPr>
            <p:ph type="title"/>
          </p:nvPr>
        </p:nvSpPr>
        <p:spPr>
          <a:xfrm>
            <a:off x="533400" y="152400"/>
            <a:ext cx="7664450" cy="685800"/>
          </a:xfrm>
          <a:ln/>
        </p:spPr>
        <p:txBody>
          <a:bodyPr anchor="b"/>
          <a:lstStyle/>
          <a:p>
            <a:r>
              <a:rPr lang="en-US" altLang="zh-CN"/>
              <a:t>Pseudocode of Mergesort</a:t>
            </a:r>
          </a:p>
        </p:txBody>
      </p:sp>
      <p:pic>
        <p:nvPicPr>
          <p:cNvPr id="385028" name="内容占位符 385027" descr="4_1a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143000"/>
            <a:ext cx="8534400" cy="4211638"/>
          </a:xfrm>
          <a:solidFill>
            <a:schemeClr val="tx1"/>
          </a:solidFill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3" name="标题 38093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40650" cy="685800"/>
          </a:xfrm>
          <a:ln/>
        </p:spPr>
        <p:txBody>
          <a:bodyPr anchor="b"/>
          <a:lstStyle/>
          <a:p>
            <a:r>
              <a:rPr lang="en-US" altLang="zh-CN"/>
              <a:t>Pseudocode of Merge</a:t>
            </a:r>
          </a:p>
        </p:txBody>
      </p:sp>
      <p:pic>
        <p:nvPicPr>
          <p:cNvPr id="380932" name="内容占位符 380931" descr="4_1b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143000"/>
            <a:ext cx="8686800" cy="4905375"/>
          </a:xfrm>
          <a:solidFill>
            <a:schemeClr val="tx1"/>
          </a:solidFill>
          <a:ln/>
        </p:spPr>
      </p:pic>
      <p:sp>
        <p:nvSpPr>
          <p:cNvPr id="380935" name="文本框 380934"/>
          <p:cNvSpPr txBox="1"/>
          <p:nvPr/>
        </p:nvSpPr>
        <p:spPr>
          <a:xfrm>
            <a:off x="1219200" y="6096000"/>
            <a:ext cx="6400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9933"/>
                </a:solidFill>
              </a:rPr>
              <a:t>Time complexity: </a:t>
            </a:r>
            <a:r>
              <a:rPr lang="el-GR" altLang="x-none" b="1" dirty="0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Θ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 err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p+q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r>
              <a:rPr lang="en-US" altLang="zh-CN">
                <a:solidFill>
                  <a:srgbClr val="FF9933"/>
                </a:solidFill>
              </a:rPr>
              <a:t> </a:t>
            </a:r>
            <a:r>
              <a:rPr lang="en-US" altLang="zh-CN" b="1">
                <a:solidFill>
                  <a:srgbClr val="FF9933"/>
                </a:solidFill>
              </a:rPr>
              <a:t>= </a:t>
            </a:r>
            <a:r>
              <a:rPr lang="el-GR" altLang="x-none" b="1" dirty="0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Θ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r>
              <a:rPr lang="en-US" altLang="zh-CN"/>
              <a:t> </a:t>
            </a:r>
            <a:r>
              <a:rPr lang="en-US" altLang="zh-CN">
                <a:solidFill>
                  <a:srgbClr val="FF9933"/>
                </a:solidFill>
              </a:rPr>
              <a:t>comparisons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标题 3778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/>
              <a:t>Mergesort Example</a:t>
            </a:r>
          </a:p>
        </p:txBody>
      </p:sp>
      <p:pic>
        <p:nvPicPr>
          <p:cNvPr id="377860" name="内容占位符 377859" descr="Fig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47800" y="1295400"/>
            <a:ext cx="4056063" cy="5105400"/>
          </a:xfrm>
          <a:ln/>
        </p:spPr>
      </p:pic>
      <p:sp>
        <p:nvSpPr>
          <p:cNvPr id="377863" name="文本框 377862"/>
          <p:cNvSpPr txBox="1"/>
          <p:nvPr/>
        </p:nvSpPr>
        <p:spPr>
          <a:xfrm>
            <a:off x="6019800" y="3657600"/>
            <a:ext cx="2819400" cy="19177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err="1">
                <a:solidFill>
                  <a:srgbClr val="FF9933"/>
                </a:solidFill>
              </a:rPr>
              <a:t>The non-recursive version of Mergesort</a:t>
            </a:r>
            <a:r>
              <a:rPr lang="en-US" altLang="zh-CN">
                <a:solidFill>
                  <a:srgbClr val="FF9933"/>
                </a:solidFill>
              </a:rPr>
              <a:t> starts from merging single elements into sorted pairs.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">
  <a:themeElements>
    <a:clrScheme name="">
      <a:dk1>
        <a:srgbClr val="FFFFFF"/>
      </a:dk1>
      <a:lt1>
        <a:srgbClr val="2181B7"/>
      </a:lt1>
      <a:dk2>
        <a:srgbClr val="CCFFFF"/>
      </a:dk2>
      <a:lt2>
        <a:srgbClr val="001932"/>
      </a:lt2>
      <a:accent1>
        <a:srgbClr val="99FFCC"/>
      </a:accent1>
      <a:accent2>
        <a:srgbClr val="01B0FF"/>
      </a:accent2>
      <a:accent3>
        <a:srgbClr val="ABC1D7"/>
      </a:accent3>
      <a:accent4>
        <a:srgbClr val="DCDCDC"/>
      </a:accent4>
      <a:accent5>
        <a:srgbClr val="CAFFE2"/>
      </a:accent5>
      <a:accent6>
        <a:srgbClr val="009DE5"/>
      </a:accent6>
      <a:hlink>
        <a:srgbClr val="FFFF99"/>
      </a:hlink>
      <a:folHlink>
        <a:srgbClr val="1C6D9A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2181B7"/>
        </a:lt1>
        <a:dk2>
          <a:srgbClr val="CCFFFF"/>
        </a:dk2>
        <a:lt2>
          <a:srgbClr val="001932"/>
        </a:lt2>
        <a:accent1>
          <a:srgbClr val="99FFCC"/>
        </a:accent1>
        <a:accent2>
          <a:srgbClr val="01B0FF"/>
        </a:accent2>
        <a:accent3>
          <a:srgbClr val="ABC1D7"/>
        </a:accent3>
        <a:accent4>
          <a:srgbClr val="DCDCDC"/>
        </a:accent4>
        <a:accent5>
          <a:srgbClr val="CAFFE2"/>
        </a:accent5>
        <a:accent6>
          <a:srgbClr val="009DE5"/>
        </a:accent6>
        <a:hlink>
          <a:srgbClr val="6666FF"/>
        </a:hlink>
        <a:folHlink>
          <a:srgbClr val="1C6D9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9B9CA"/>
        </a:accent5>
        <a:accent6>
          <a:srgbClr val="B7B7E5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1AAAA"/>
        </a:accent5>
        <a:accent6>
          <a:srgbClr val="B75B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DDDDDD"/>
        </a:dk2>
        <a:lt2>
          <a:srgbClr val="1C3956"/>
        </a:lt2>
        <a:accent1>
          <a:srgbClr val="3D7CBB"/>
        </a:accent1>
        <a:accent2>
          <a:srgbClr val="00152A"/>
        </a:accent2>
        <a:accent3>
          <a:srgbClr val="AAADB9"/>
        </a:accent3>
        <a:accent4>
          <a:srgbClr val="DCDCDC"/>
        </a:accent4>
        <a:accent5>
          <a:srgbClr val="AFBFD9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A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9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CC00"/>
        </a:dk2>
        <a:lt2>
          <a:srgbClr val="0000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CDCDC"/>
        </a:accent4>
        <a:accent5>
          <a:srgbClr val="FFCAAA"/>
        </a:accent5>
        <a:accent6>
          <a:srgbClr val="C00083"/>
        </a:accent6>
        <a:hlink>
          <a:srgbClr val="99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10</TotalTime>
  <Words>1848</Words>
  <Application>Microsoft Office PowerPoint</Application>
  <PresentationFormat>On-screen Show (4:3)</PresentationFormat>
  <Paragraphs>330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B Frutiger Bold</vt:lpstr>
      <vt:lpstr>Lucida Grande</vt:lpstr>
      <vt:lpstr>Monotype Sorts</vt:lpstr>
      <vt:lpstr>ヒラギノ角ゴ Pro W3</vt:lpstr>
      <vt:lpstr>华文细黑</vt:lpstr>
      <vt:lpstr>宋体</vt:lpstr>
      <vt:lpstr>Arial</vt:lpstr>
      <vt:lpstr>Arial Narrow</vt:lpstr>
      <vt:lpstr>Symbol</vt:lpstr>
      <vt:lpstr>Tahoma</vt:lpstr>
      <vt:lpstr>Times New Roman</vt:lpstr>
      <vt:lpstr>CS1</vt:lpstr>
      <vt:lpstr>PowerPoint Presentation</vt:lpstr>
      <vt:lpstr>Divide-and-Conquer</vt:lpstr>
      <vt:lpstr>Divide-and-Conquer Technique (cont.)</vt:lpstr>
      <vt:lpstr>Divide-and-Conquer Examples</vt:lpstr>
      <vt:lpstr>PowerPoint Presentation</vt:lpstr>
      <vt:lpstr>Mergesort</vt:lpstr>
      <vt:lpstr>Pseudocode of Mergesort</vt:lpstr>
      <vt:lpstr>Pseudocode of Merge</vt:lpstr>
      <vt:lpstr>Mergesort Example</vt:lpstr>
      <vt:lpstr>Analysis of Mergesort</vt:lpstr>
      <vt:lpstr>Quicksort</vt:lpstr>
      <vt:lpstr>Partitioning Algorithm</vt:lpstr>
      <vt:lpstr>Quicksort Example</vt:lpstr>
      <vt:lpstr>Analysis of Quicksort</vt:lpstr>
      <vt:lpstr>Binary Search</vt:lpstr>
      <vt:lpstr>Analysis of Binary Search</vt:lpstr>
      <vt:lpstr>Binary Tree Algorithms</vt:lpstr>
      <vt:lpstr>Binary Tree Algorithms (cont.)</vt:lpstr>
      <vt:lpstr>Multiplication of Large Integers </vt:lpstr>
      <vt:lpstr>First Divide-and-Conquer Algorithm</vt:lpstr>
      <vt:lpstr>Second Divide-and-Conquer Algorithm</vt:lpstr>
      <vt:lpstr>Example of Large-Integer Multiplication </vt:lpstr>
      <vt:lpstr>Conventional Matrix Multiplication</vt:lpstr>
      <vt:lpstr>Strassen’s Matrix Multiplication</vt:lpstr>
      <vt:lpstr>Strassen’s Matrix Multiplication</vt:lpstr>
      <vt:lpstr>Formulas for Strassen’s Algorithm</vt:lpstr>
      <vt:lpstr>Analysis of Strassen’s Algorithm</vt:lpstr>
      <vt:lpstr>Closest-Pair Problem by Divide-and-Conquer</vt:lpstr>
      <vt:lpstr>Closest Pair by Divide-and-Conquer (cont.)</vt:lpstr>
      <vt:lpstr>Closest Pair by Divide-and-Conquer: Worst Case </vt:lpstr>
      <vt:lpstr>Efficiency of the Closest-Pair Algorithm</vt:lpstr>
      <vt:lpstr>Quickhull Algorithm </vt:lpstr>
      <vt:lpstr>Efficiency of Quickhull Algorithm</vt:lpstr>
    </vt:vector>
  </TitlesOfParts>
  <Company>Villanova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Divide-and-Conquer </dc:title>
  <dc:creator>Anany Levitin</dc:creator>
  <cp:lastModifiedBy>Jinlin CHEN</cp:lastModifiedBy>
  <cp:revision>165</cp:revision>
  <dcterms:created xsi:type="dcterms:W3CDTF">1999-08-23T17:38:43Z</dcterms:created>
  <dcterms:modified xsi:type="dcterms:W3CDTF">2017-11-08T04:40:07Z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