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08" autoAdjust="0"/>
  </p:normalViewPr>
  <p:slideViewPr>
    <p:cSldViewPr snapToGrid="0" snapToObjects="1">
      <p:cViewPr varScale="1">
        <p:scale>
          <a:sx n="77" d="100"/>
          <a:sy n="77" d="100"/>
        </p:scale>
        <p:origin x="13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0461F8D-8C9A-427B-B72D-65397B76D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3DC672A-58E5-492B-939C-E20FB63AB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55BE0F1F-41F7-4F25-BB4A-553220843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1F4530D-CFF1-4481-95BD-FCFB4DD23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22AE1F24-B0F1-4BD6-94C9-09D07D864BA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B33D0B59-93F0-4980-9995-85FCA74057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5229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4C710E0-EB6A-4CC7-B02A-57BAB6A40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30DCFD0-A0FA-4950-976F-40A420160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27029754-766B-4B4B-AAF3-3533674C5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1F880BA7-8F57-4B9B-9D2A-C6CEA98B2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E38EB297-8825-4416-BEAE-92240BDD677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9F432615-D1D3-4533-BC17-5A44ABBA42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522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E3A8879-0B87-410B-8244-DAE307239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7D03F53-7BB5-48DD-BD71-393E6BA64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BE0B6FDD-97C4-4313-A2EB-EB78A2D00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82BBDCC1-41CC-4C45-80EE-7AAC7DE82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C712C336-6B88-4C08-B8F9-D7CAA9567F9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131088EE-1178-4476-B45B-E6059B9B6C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291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5D65E5D-85AA-4276-9B48-71A5CA9AF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07FD140-81BD-4A5A-9893-58752CF53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186AEC0-FC52-45B5-ACCB-23334857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172F4C5C-DAC1-43F3-A67B-44D87953B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E288EDAC-6E26-47B1-8D17-D3DECAD1070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A11EB076-3895-4629-8BBD-EA17FB5FFB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3333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6A2C8EB-F16A-43FC-B348-293244F37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E6C2EDB-5655-4D67-ADE1-51DF6A34F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5B4C881B-80DA-4150-9F40-176270C1C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28072336-BD4A-4DD2-A5BB-8BB70C2FA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FDF08548-C87F-4E8B-8FE3-C0E61BE9B4A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C6DB5FFB-9DB5-4C86-81A5-0BCFCE95BD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5213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1483C5C-6B14-4A94-9080-989772887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3862370-8E24-4F42-BE9E-41FF8FE36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332E7872-58D9-467F-AB4A-ED2553835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32803EFD-1659-4E9F-84F5-2DC09E360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ED7B6EA6-59B3-4B59-B897-C4A4AE0090E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09206FD7-D42F-4F4E-AB73-C3D66FE35B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4011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2009B5D-49BB-4290-BDE8-F123BDE78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D5A03455-3905-4B92-AD6A-BF2EAEA09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EF37F0E4-54A3-496F-9C54-478315CFA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E77063E7-0E82-43D3-8E16-16FD0FDE4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7C5F8EEB-8B7E-4229-A3CA-5A31F958844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09943498-BF90-4F49-BA14-83B2B512F2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4345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1C4CB7E-F47B-4BD5-8B58-FB0EEF37D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4DFC05F-3DCB-4E4F-B756-C1E177147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A4B6FAB0-5307-471F-A411-98D8C8129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31CEB12E-8070-4A9D-B755-70EB8C342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647F76CC-C289-4080-870E-0682525AE3C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F161A51E-104A-40D7-91CF-703608CE1D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1145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161E649-6DDE-4BA2-99A2-F2211388D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9C35E64-9059-4820-A212-892C3C53B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D7E6EF82-3024-4F7D-A71D-3672FB8A2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928E091A-2414-4F45-8063-43451E7C4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15C5827F-7A6D-4604-B8B7-FC6302AA61C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09E73944-2764-42D0-BE7A-AF9CFA7852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1082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E7B70A0-FCE6-4E1D-AA96-F681A3FE6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0127E61-F763-48DC-8F08-47EB3ADB0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8E6D4197-9219-458D-A6DA-44982E305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5E8DE10C-6742-477D-8B4B-61DE579A4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156FB509-A83A-4D4C-BD62-49B98C49E84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428F91AF-A9AD-4962-B581-959D1E1726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1199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D9CA13E-6A96-467C-9599-E1F0B3C14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1860119-5259-429A-8C90-D67CE5FD5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AF05B6FE-3508-403E-BC2A-29BD462FF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CFBD21B1-A52B-48A1-8425-3B984B95B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6A354775-1FCF-456A-8A81-30C3E57251B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D4754921-5BB0-48FD-A73E-119A61A133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9466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t>11/8/2017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t>11/8/2017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anose="05000000000000000000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panose="05000000000000000000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285" y="5050155"/>
            <a:ext cx="8463915" cy="817245"/>
          </a:xfrm>
        </p:spPr>
        <p:txBody>
          <a:bodyPr>
            <a:noAutofit/>
          </a:bodyPr>
          <a:lstStyle/>
          <a:p>
            <a:r>
              <a:rPr lang="en-US" sz="3600" dirty="0"/>
              <a:t>Introduction to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Greedy Algorithm(</a:t>
            </a:r>
            <a:r>
              <a:rPr lang="zh-CN" altLang="en-US" dirty="0"/>
              <a:t>贪心算法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3AACC084-1BFE-4C1A-8E85-A2426AC69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15F11-A48D-4C28-A856-729C9D75941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57BEA4D4-AB8D-4333-A32E-4F85380F0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altLang="en-US"/>
              <a:t>Traveling salesman</a:t>
            </a: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5BFBF3AF-1F80-42BF-96B2-C0D48F779F9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196532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altLang="en-US" sz="2400"/>
              <a:t>A salesman must visit every city (starting from city </a:t>
            </a:r>
            <a:r>
              <a:rPr lang="en-US" altLang="en-US" sz="2400" b="1" i="1">
                <a:solidFill>
                  <a:schemeClr val="tx2"/>
                </a:solidFill>
              </a:rPr>
              <a:t>A</a:t>
            </a:r>
            <a:r>
              <a:rPr lang="en-US" altLang="en-US" sz="2400"/>
              <a:t>), and wants to cover the least possible distance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He can revisit a city (and reuse a road) if necessary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He does this by using a greedy algorithm: He goes to the next nearest city from wherever he is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4726278E-0FC0-4B42-99A7-A37A74D2393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962400" y="3352800"/>
            <a:ext cx="4724400" cy="32004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altLang="en-US" sz="2400"/>
              <a:t>From </a:t>
            </a:r>
            <a:r>
              <a:rPr lang="en-US" altLang="en-US" sz="2400" b="1" i="1">
                <a:solidFill>
                  <a:schemeClr val="tx2"/>
                </a:solidFill>
              </a:rPr>
              <a:t>A</a:t>
            </a:r>
            <a:r>
              <a:rPr lang="en-US" altLang="en-US" sz="2400"/>
              <a:t> he goes to </a:t>
            </a:r>
            <a:r>
              <a:rPr lang="en-US" altLang="en-US" sz="2400" b="1" i="1">
                <a:solidFill>
                  <a:schemeClr val="tx2"/>
                </a:solidFill>
              </a:rPr>
              <a:t>B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From </a:t>
            </a:r>
            <a:r>
              <a:rPr lang="en-US" altLang="en-US" sz="2400" b="1" i="1">
                <a:solidFill>
                  <a:schemeClr val="tx2"/>
                </a:solidFill>
              </a:rPr>
              <a:t>B</a:t>
            </a:r>
            <a:r>
              <a:rPr lang="en-US" altLang="en-US" sz="2400"/>
              <a:t> he goes to </a:t>
            </a:r>
            <a:r>
              <a:rPr lang="en-US" altLang="en-US" sz="2400" b="1" i="1">
                <a:solidFill>
                  <a:schemeClr val="tx2"/>
                </a:solidFill>
              </a:rPr>
              <a:t>D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This is </a:t>
            </a:r>
            <a:r>
              <a:rPr lang="en-US" altLang="en-US" sz="2400" i="1"/>
              <a:t>not</a:t>
            </a:r>
            <a:r>
              <a:rPr lang="en-US" altLang="en-US" sz="2400"/>
              <a:t> going to result in a shortest path!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 best result he can get now will be </a:t>
            </a:r>
            <a:r>
              <a:rPr lang="en-US" altLang="en-US" sz="2400" b="1" i="1">
                <a:solidFill>
                  <a:schemeClr val="tx2"/>
                </a:solidFill>
              </a:rPr>
              <a:t>ABDBCE</a:t>
            </a:r>
            <a:r>
              <a:rPr lang="en-US" altLang="en-US" sz="2400"/>
              <a:t>, at a cost of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16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An actual least-cost path from </a:t>
            </a:r>
            <a:r>
              <a:rPr lang="en-US" altLang="en-US" sz="2400" b="1" i="1">
                <a:solidFill>
                  <a:schemeClr val="accent1"/>
                </a:solidFill>
              </a:rPr>
              <a:t>A</a:t>
            </a:r>
            <a:r>
              <a:rPr lang="en-US" altLang="en-US" sz="2400"/>
              <a:t> is </a:t>
            </a:r>
            <a:r>
              <a:rPr lang="en-US" altLang="en-US" sz="2400" b="1" i="1">
                <a:solidFill>
                  <a:schemeClr val="tx2"/>
                </a:solidFill>
              </a:rPr>
              <a:t>ADBCE</a:t>
            </a:r>
            <a:r>
              <a:rPr lang="en-US" altLang="en-US" sz="2400"/>
              <a:t>, at a cost of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14</a:t>
            </a:r>
          </a:p>
        </p:txBody>
      </p:sp>
      <p:grpSp>
        <p:nvGrpSpPr>
          <p:cNvPr id="22561" name="Group 33">
            <a:extLst>
              <a:ext uri="{FF2B5EF4-FFF2-40B4-BE49-F238E27FC236}">
                <a16:creationId xmlns:a16="http://schemas.microsoft.com/office/drawing/2014/main" id="{FB33C205-4BA3-4F34-BE9E-FAEA9A780A0B}"/>
              </a:ext>
            </a:extLst>
          </p:cNvPr>
          <p:cNvGrpSpPr>
            <a:grpSpLocks/>
          </p:cNvGrpSpPr>
          <p:nvPr/>
        </p:nvGrpSpPr>
        <p:grpSpPr bwMode="auto">
          <a:xfrm>
            <a:off x="687388" y="3765550"/>
            <a:ext cx="2890837" cy="2862263"/>
            <a:chOff x="433" y="2372"/>
            <a:chExt cx="1821" cy="1803"/>
          </a:xfrm>
        </p:grpSpPr>
        <p:sp>
          <p:nvSpPr>
            <p:cNvPr id="22550" name="Rectangle 22">
              <a:extLst>
                <a:ext uri="{FF2B5EF4-FFF2-40B4-BE49-F238E27FC236}">
                  <a16:creationId xmlns:a16="http://schemas.microsoft.com/office/drawing/2014/main" id="{136D6F79-7483-477C-87E3-44DDEBB6E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" y="3812"/>
              <a:ext cx="270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32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grpSp>
          <p:nvGrpSpPr>
            <p:cNvPr id="22560" name="Group 32">
              <a:extLst>
                <a:ext uri="{FF2B5EF4-FFF2-40B4-BE49-F238E27FC236}">
                  <a16:creationId xmlns:a16="http://schemas.microsoft.com/office/drawing/2014/main" id="{E185A318-E6D8-465D-AC99-DA7387E9B8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" y="2372"/>
              <a:ext cx="1821" cy="1563"/>
              <a:chOff x="433" y="2372"/>
              <a:chExt cx="1821" cy="1563"/>
            </a:xfrm>
          </p:grpSpPr>
          <p:sp>
            <p:nvSpPr>
              <p:cNvPr id="22535" name="Oval 7">
                <a:extLst>
                  <a:ext uri="{FF2B5EF4-FFF2-40B4-BE49-F238E27FC236}">
                    <a16:creationId xmlns:a16="http://schemas.microsoft.com/office/drawing/2014/main" id="{02991FF6-FADF-4423-8743-4A37022C51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" y="2705"/>
                <a:ext cx="100" cy="100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36" name="Oval 8">
                <a:extLst>
                  <a:ext uri="{FF2B5EF4-FFF2-40B4-BE49-F238E27FC236}">
                    <a16:creationId xmlns:a16="http://schemas.microsoft.com/office/drawing/2014/main" id="{94792180-AC35-434C-BFB7-58A0522A3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2" y="2705"/>
                <a:ext cx="100" cy="100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37" name="Oval 9">
                <a:extLst>
                  <a:ext uri="{FF2B5EF4-FFF2-40B4-BE49-F238E27FC236}">
                    <a16:creationId xmlns:a16="http://schemas.microsoft.com/office/drawing/2014/main" id="{53130052-38CD-44C8-9CA9-33609394C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" y="3521"/>
                <a:ext cx="100" cy="100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38" name="Oval 10">
                <a:extLst>
                  <a:ext uri="{FF2B5EF4-FFF2-40B4-BE49-F238E27FC236}">
                    <a16:creationId xmlns:a16="http://schemas.microsoft.com/office/drawing/2014/main" id="{40CE39EA-D8B2-486C-8E8D-6582C7115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761"/>
                <a:ext cx="100" cy="100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39" name="Freeform 11">
                <a:extLst>
                  <a:ext uri="{FF2B5EF4-FFF2-40B4-BE49-F238E27FC236}">
                    <a16:creationId xmlns:a16="http://schemas.microsoft.com/office/drawing/2014/main" id="{477CE054-24AE-4FBD-BAEA-9188E623A1E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30" y="2688"/>
                <a:ext cx="378" cy="67"/>
              </a:xfrm>
              <a:custGeom>
                <a:avLst/>
                <a:gdLst>
                  <a:gd name="T0" fmla="*/ 0 w 357"/>
                  <a:gd name="T1" fmla="*/ 0 h 1"/>
                  <a:gd name="T2" fmla="*/ 356 w 357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57" h="1">
                    <a:moveTo>
                      <a:pt x="0" y="0"/>
                    </a:moveTo>
                    <a:lnTo>
                      <a:pt x="356" y="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0" name="Freeform 12">
                <a:extLst>
                  <a:ext uri="{FF2B5EF4-FFF2-40B4-BE49-F238E27FC236}">
                    <a16:creationId xmlns:a16="http://schemas.microsoft.com/office/drawing/2014/main" id="{A69151EB-B539-4D7A-B226-FE6200A2E9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" y="2809"/>
                <a:ext cx="207" cy="723"/>
              </a:xfrm>
              <a:custGeom>
                <a:avLst/>
                <a:gdLst>
                  <a:gd name="T0" fmla="*/ 0 w 207"/>
                  <a:gd name="T1" fmla="*/ 0 h 723"/>
                  <a:gd name="T2" fmla="*/ 206 w 207"/>
                  <a:gd name="T3" fmla="*/ 722 h 7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07" h="723">
                    <a:moveTo>
                      <a:pt x="0" y="0"/>
                    </a:moveTo>
                    <a:lnTo>
                      <a:pt x="206" y="722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1" name="Freeform 13">
                <a:extLst>
                  <a:ext uri="{FF2B5EF4-FFF2-40B4-BE49-F238E27FC236}">
                    <a16:creationId xmlns:a16="http://schemas.microsoft.com/office/drawing/2014/main" id="{12FB76B2-FA73-41EC-BC8D-D09478D79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" y="2809"/>
                <a:ext cx="207" cy="723"/>
              </a:xfrm>
              <a:custGeom>
                <a:avLst/>
                <a:gdLst>
                  <a:gd name="T0" fmla="*/ 0 w 207"/>
                  <a:gd name="T1" fmla="*/ 722 h 723"/>
                  <a:gd name="T2" fmla="*/ 206 w 207"/>
                  <a:gd name="T3" fmla="*/ 0 h 7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07" h="723">
                    <a:moveTo>
                      <a:pt x="0" y="722"/>
                    </a:moveTo>
                    <a:lnTo>
                      <a:pt x="206" y="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2" name="Freeform 14">
                <a:extLst>
                  <a:ext uri="{FF2B5EF4-FFF2-40B4-BE49-F238E27FC236}">
                    <a16:creationId xmlns:a16="http://schemas.microsoft.com/office/drawing/2014/main" id="{E1FE4798-A984-40BE-9530-95084DF976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" y="2809"/>
                <a:ext cx="447" cy="963"/>
              </a:xfrm>
              <a:custGeom>
                <a:avLst/>
                <a:gdLst>
                  <a:gd name="T0" fmla="*/ 0 w 447"/>
                  <a:gd name="T1" fmla="*/ 0 h 963"/>
                  <a:gd name="T2" fmla="*/ 446 w 447"/>
                  <a:gd name="T3" fmla="*/ 962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47" h="963">
                    <a:moveTo>
                      <a:pt x="0" y="0"/>
                    </a:moveTo>
                    <a:lnTo>
                      <a:pt x="446" y="962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3" name="Oval 15">
                <a:extLst>
                  <a:ext uri="{FF2B5EF4-FFF2-40B4-BE49-F238E27FC236}">
                    <a16:creationId xmlns:a16="http://schemas.microsoft.com/office/drawing/2014/main" id="{5DF42954-A9A2-4B85-A1EB-6CBF355AF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6" y="2705"/>
                <a:ext cx="100" cy="100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4" name="Freeform 16">
                <a:extLst>
                  <a:ext uri="{FF2B5EF4-FFF2-40B4-BE49-F238E27FC236}">
                    <a16:creationId xmlns:a16="http://schemas.microsoft.com/office/drawing/2014/main" id="{780C7091-A6E9-48C8-8ED2-BDD22114BC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0" y="2755"/>
                <a:ext cx="949" cy="1"/>
              </a:xfrm>
              <a:custGeom>
                <a:avLst/>
                <a:gdLst>
                  <a:gd name="T0" fmla="*/ 0 w 949"/>
                  <a:gd name="T1" fmla="*/ 0 h 1"/>
                  <a:gd name="T2" fmla="*/ 948 w 949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49" h="1">
                    <a:moveTo>
                      <a:pt x="0" y="0"/>
                    </a:moveTo>
                    <a:lnTo>
                      <a:pt x="948" y="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5" name="Freeform 17">
                <a:extLst>
                  <a:ext uri="{FF2B5EF4-FFF2-40B4-BE49-F238E27FC236}">
                    <a16:creationId xmlns:a16="http://schemas.microsoft.com/office/drawing/2014/main" id="{096BB5BF-B773-4F3C-B5DD-F2BAB8907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0" y="2795"/>
                <a:ext cx="509" cy="977"/>
              </a:xfrm>
              <a:custGeom>
                <a:avLst/>
                <a:gdLst>
                  <a:gd name="T0" fmla="*/ 508 w 509"/>
                  <a:gd name="T1" fmla="*/ 0 h 977"/>
                  <a:gd name="T2" fmla="*/ 0 w 509"/>
                  <a:gd name="T3" fmla="*/ 976 h 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09" h="977">
                    <a:moveTo>
                      <a:pt x="508" y="0"/>
                    </a:moveTo>
                    <a:lnTo>
                      <a:pt x="0" y="976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6" name="Rectangle 18">
                <a:extLst>
                  <a:ext uri="{FF2B5EF4-FFF2-40B4-BE49-F238E27FC236}">
                    <a16:creationId xmlns:a16="http://schemas.microsoft.com/office/drawing/2014/main" id="{48C2FE20-7699-4CAD-A9DB-FD2D17EA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" y="2372"/>
                <a:ext cx="270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3200" i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2547" name="Rectangle 19">
                <a:extLst>
                  <a:ext uri="{FF2B5EF4-FFF2-40B4-BE49-F238E27FC236}">
                    <a16:creationId xmlns:a16="http://schemas.microsoft.com/office/drawing/2014/main" id="{305C6CD8-55F9-4181-B838-5CBD4F6865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1" y="2372"/>
                <a:ext cx="270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3200" i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2548" name="Rectangle 20">
                <a:extLst>
                  <a:ext uri="{FF2B5EF4-FFF2-40B4-BE49-F238E27FC236}">
                    <a16:creationId xmlns:a16="http://schemas.microsoft.com/office/drawing/2014/main" id="{CC4E1648-88D4-4CEA-A475-180BFFFE7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9" y="2372"/>
                <a:ext cx="285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3200" i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2549" name="Rectangle 21">
                <a:extLst>
                  <a:ext uri="{FF2B5EF4-FFF2-40B4-BE49-F238E27FC236}">
                    <a16:creationId xmlns:a16="http://schemas.microsoft.com/office/drawing/2014/main" id="{D9311A6B-5041-487A-8AC0-49715882E9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" y="3572"/>
                <a:ext cx="299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3200" i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22551" name="Rectangle 23">
                <a:extLst>
                  <a:ext uri="{FF2B5EF4-FFF2-40B4-BE49-F238E27FC236}">
                    <a16:creationId xmlns:a16="http://schemas.microsoft.com/office/drawing/2014/main" id="{E8F726F9-B743-4F2D-BC52-F559211CC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2496"/>
                <a:ext cx="198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000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2</a:t>
                </a:r>
              </a:p>
            </p:txBody>
          </p:sp>
          <p:sp>
            <p:nvSpPr>
              <p:cNvPr id="22552" name="Rectangle 24">
                <a:extLst>
                  <a:ext uri="{FF2B5EF4-FFF2-40B4-BE49-F238E27FC236}">
                    <a16:creationId xmlns:a16="http://schemas.microsoft.com/office/drawing/2014/main" id="{FC88561C-23C6-4FDB-BA32-5EA4E43A7B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" y="2948"/>
                <a:ext cx="198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000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3</a:t>
                </a:r>
              </a:p>
            </p:txBody>
          </p:sp>
          <p:sp>
            <p:nvSpPr>
              <p:cNvPr id="22553" name="Rectangle 25">
                <a:extLst>
                  <a:ext uri="{FF2B5EF4-FFF2-40B4-BE49-F238E27FC236}">
                    <a16:creationId xmlns:a16="http://schemas.microsoft.com/office/drawing/2014/main" id="{5E7AA828-4E11-4ED6-81C6-F72359E67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2948"/>
                <a:ext cx="198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000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3</a:t>
                </a:r>
              </a:p>
            </p:txBody>
          </p:sp>
          <p:sp>
            <p:nvSpPr>
              <p:cNvPr id="22554" name="Rectangle 26">
                <a:extLst>
                  <a:ext uri="{FF2B5EF4-FFF2-40B4-BE49-F238E27FC236}">
                    <a16:creationId xmlns:a16="http://schemas.microsoft.com/office/drawing/2014/main" id="{C7BD9B2C-ABDB-48FA-9E0F-E0420281E2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2516"/>
                <a:ext cx="198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000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4</a:t>
                </a:r>
              </a:p>
            </p:txBody>
          </p:sp>
          <p:sp>
            <p:nvSpPr>
              <p:cNvPr id="22555" name="Rectangle 27">
                <a:extLst>
                  <a:ext uri="{FF2B5EF4-FFF2-40B4-BE49-F238E27FC236}">
                    <a16:creationId xmlns:a16="http://schemas.microsoft.com/office/drawing/2014/main" id="{BBAB3C8A-B5BE-4137-B231-5FA44087D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3044"/>
                <a:ext cx="198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000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4</a:t>
                </a:r>
              </a:p>
            </p:txBody>
          </p:sp>
          <p:sp>
            <p:nvSpPr>
              <p:cNvPr id="22556" name="Rectangle 28">
                <a:extLst>
                  <a:ext uri="{FF2B5EF4-FFF2-40B4-BE49-F238E27FC236}">
                    <a16:creationId xmlns:a16="http://schemas.microsoft.com/office/drawing/2014/main" id="{952D62E8-D8F4-49FF-AC73-3D527B2D7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1" y="3044"/>
                <a:ext cx="198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000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4</a:t>
                </a:r>
              </a:p>
            </p:txBody>
          </p:sp>
        </p:grpSp>
      </p:grpSp>
      <p:sp>
        <p:nvSpPr>
          <p:cNvPr id="22558" name="Freeform 30">
            <a:extLst>
              <a:ext uri="{FF2B5EF4-FFF2-40B4-BE49-F238E27FC236}">
                <a16:creationId xmlns:a16="http://schemas.microsoft.com/office/drawing/2014/main" id="{A03BD68B-ECF2-4073-A4E8-F583F7966816}"/>
              </a:ext>
            </a:extLst>
          </p:cNvPr>
          <p:cNvSpPr>
            <a:spLocks/>
          </p:cNvSpPr>
          <p:nvPr/>
        </p:nvSpPr>
        <p:spPr bwMode="auto">
          <a:xfrm>
            <a:off x="1000125" y="4386263"/>
            <a:ext cx="592138" cy="1587"/>
          </a:xfrm>
          <a:custGeom>
            <a:avLst/>
            <a:gdLst>
              <a:gd name="T0" fmla="*/ 0 w 373"/>
              <a:gd name="T1" fmla="*/ 0 h 1"/>
              <a:gd name="T2" fmla="*/ 372 w 373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3" h="1">
                <a:moveTo>
                  <a:pt x="0" y="0"/>
                </a:moveTo>
                <a:lnTo>
                  <a:pt x="372" y="0"/>
                </a:lnTo>
              </a:path>
            </a:pathLst>
          </a:custGeom>
          <a:noFill/>
          <a:ln w="508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9" name="Freeform 31">
            <a:extLst>
              <a:ext uri="{FF2B5EF4-FFF2-40B4-BE49-F238E27FC236}">
                <a16:creationId xmlns:a16="http://schemas.microsoft.com/office/drawing/2014/main" id="{5D2BBCA4-1623-4745-B94A-03047A66E18A}"/>
              </a:ext>
            </a:extLst>
          </p:cNvPr>
          <p:cNvSpPr>
            <a:spLocks/>
          </p:cNvSpPr>
          <p:nvPr/>
        </p:nvSpPr>
        <p:spPr bwMode="auto">
          <a:xfrm>
            <a:off x="1349375" y="4471988"/>
            <a:ext cx="328613" cy="1147762"/>
          </a:xfrm>
          <a:custGeom>
            <a:avLst/>
            <a:gdLst>
              <a:gd name="T0" fmla="*/ 206 w 207"/>
              <a:gd name="T1" fmla="*/ 0 h 723"/>
              <a:gd name="T2" fmla="*/ 0 w 207"/>
              <a:gd name="T3" fmla="*/ 722 h 72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7" h="723">
                <a:moveTo>
                  <a:pt x="206" y="0"/>
                </a:moveTo>
                <a:lnTo>
                  <a:pt x="0" y="722"/>
                </a:lnTo>
              </a:path>
            </a:pathLst>
          </a:custGeom>
          <a:noFill/>
          <a:ln w="508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910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build="p" bldLvl="5" autoUpdateAnimBg="0"/>
      <p:bldP spid="22534" grpId="0" build="p" bldLvl="4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1D32C59-86B6-4F42-896D-52DF17F14B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E6034-675B-4083-AA2A-01795E61E9FC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4FE3A4CB-3ADB-4F37-BE62-51EB6B125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A8838E6-C5BE-45C3-89A2-2D7BBB480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2387AF32-140A-4564-BACF-749BA79C53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altLang="en-US"/>
              <a:t>Analysis</a:t>
            </a: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BA0B96E0-3C86-401A-9AE6-C3D90FA72D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A greedy algorithm typically makes (approximately)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n</a:t>
            </a:r>
            <a:r>
              <a:rPr lang="en-US" altLang="en-US" sz="2400"/>
              <a:t> choices for a problem of size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n</a:t>
            </a:r>
            <a:endParaRPr lang="en-US" altLang="en-US" sz="240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2000"/>
              <a:t>(The first or last choice may be forced)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Hence the expected running time is:</a:t>
            </a:r>
            <a:br>
              <a:rPr lang="en-US" altLang="en-US" sz="2400"/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O(n * O(choice(n)))</a:t>
            </a:r>
            <a:r>
              <a:rPr lang="en-US" altLang="en-US" sz="2400"/>
              <a:t>, where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choice(n)</a:t>
            </a:r>
            <a:r>
              <a:rPr lang="en-US" altLang="en-US" sz="2400"/>
              <a:t> is making a choice among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n</a:t>
            </a:r>
            <a:r>
              <a:rPr lang="en-US" altLang="en-US" sz="2400"/>
              <a:t> objects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Counting: Must find largest useable coin from among 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k</a:t>
            </a:r>
            <a:r>
              <a:rPr lang="en-US" altLang="en-US" sz="2000">
                <a:solidFill>
                  <a:srgbClr val="FFFF7D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000"/>
              <a:t>sizes of coin (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k</a:t>
            </a:r>
            <a:r>
              <a:rPr lang="en-US" altLang="en-US" sz="2000"/>
              <a:t> is a constant), an 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O(k)=O(1)</a:t>
            </a:r>
            <a:r>
              <a:rPr lang="en-US" altLang="en-US" sz="2000"/>
              <a:t> operation;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Therefore, coin counting is (n)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Huffman: Must sort 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n</a:t>
            </a:r>
            <a:r>
              <a:rPr lang="en-US" altLang="en-US" sz="2000"/>
              <a:t> values before making 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n</a:t>
            </a:r>
            <a:r>
              <a:rPr lang="en-US" altLang="en-US" sz="2000"/>
              <a:t> choices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Therefore, Huffman is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O(n log n) + O(n) = O(n log n)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Minimum spanning tree: At each new node, must include new edges and keep them sorted, which is 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O(n log n)</a:t>
            </a:r>
            <a:r>
              <a:rPr lang="en-US" altLang="en-US" sz="2000"/>
              <a:t> overall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Therefore, MST is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O(n log n) + O(n) = O(n log n)</a:t>
            </a:r>
          </a:p>
        </p:txBody>
      </p:sp>
    </p:spTree>
    <p:extLst>
      <p:ext uri="{BB962C8B-B14F-4D97-AF65-F5344CB8AC3E}">
        <p14:creationId xmlns:p14="http://schemas.microsoft.com/office/powerpoint/2010/main" val="2066872237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7254E-2470-4221-A9C0-E055092DE2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0495C-1844-4E2F-A7D5-F027C70B766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CE485DAD-6A39-451F-8CB5-434B40AD4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greedy algorithms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12741BC3-28DE-4B67-9B13-15AF1F4960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Dijkstra’s algorithm for finding the shortest path in a graph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Always takes the </a:t>
            </a:r>
            <a:r>
              <a:rPr lang="en-US" altLang="en-US" i="1" dirty="0"/>
              <a:t>shortest</a:t>
            </a:r>
            <a:r>
              <a:rPr lang="en-US" altLang="en-US" dirty="0"/>
              <a:t> edge connecting a known node to an unknown node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Kruskal’s algorithm for finding a minimum-cost spanning tree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Always tries the </a:t>
            </a:r>
            <a:r>
              <a:rPr lang="en-US" altLang="en-US" i="1" dirty="0"/>
              <a:t>lowest-cost</a:t>
            </a:r>
            <a:r>
              <a:rPr lang="en-US" altLang="en-US" dirty="0"/>
              <a:t> remaining edge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Prim’s algorithm for finding a minimum-cost spanning tree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Always takes the </a:t>
            </a:r>
            <a:r>
              <a:rPr lang="en-US" altLang="en-US" i="1" dirty="0"/>
              <a:t>lowest-cost</a:t>
            </a:r>
            <a:r>
              <a:rPr lang="en-US" altLang="en-US" dirty="0"/>
              <a:t> edge between nodes in the spanning tree and nodes not yet in the spanning tree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21290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E42EE-EA8F-4086-9F99-9E325F7CAC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14EC7-5A19-4B62-BE04-4B6F3EBE138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ED81F3B6-5E0D-4536-AC03-0A7978132B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Dijkstra’s shortest-path algorithm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5950A77-2139-4231-AB3C-B14B849749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/>
              <a:t>Dijkstra’s algorithm finds the shortest paths from a given node to all other nodes in a graph</a:t>
            </a:r>
          </a:p>
          <a:p>
            <a:pPr lvl="1"/>
            <a:r>
              <a:rPr lang="en-US" altLang="en-US" sz="2000"/>
              <a:t>Initially, </a:t>
            </a:r>
          </a:p>
          <a:p>
            <a:pPr lvl="2"/>
            <a:r>
              <a:rPr lang="en-US" altLang="en-US" sz="1800"/>
              <a:t>Mark the given node as </a:t>
            </a:r>
            <a:r>
              <a:rPr lang="en-US" altLang="en-US" sz="1800" i="1"/>
              <a:t>known</a:t>
            </a:r>
            <a:r>
              <a:rPr lang="en-US" altLang="en-US" sz="1800"/>
              <a:t> (path length is zero)</a:t>
            </a:r>
          </a:p>
          <a:p>
            <a:pPr lvl="2"/>
            <a:r>
              <a:rPr lang="en-US" altLang="en-US" sz="1800"/>
              <a:t>For each out-edge, set the distance in each neighboring node equal to the </a:t>
            </a:r>
            <a:r>
              <a:rPr lang="en-US" altLang="en-US" sz="1800" i="1"/>
              <a:t>cost</a:t>
            </a:r>
            <a:r>
              <a:rPr lang="en-US" altLang="en-US" sz="1800"/>
              <a:t> (length) of the out-edge, and set its </a:t>
            </a:r>
            <a:r>
              <a:rPr lang="en-US" altLang="en-US" sz="1800" i="1"/>
              <a:t>predecessor</a:t>
            </a:r>
            <a:r>
              <a:rPr lang="en-US" altLang="en-US" sz="1800"/>
              <a:t> to the initially given node</a:t>
            </a:r>
          </a:p>
          <a:p>
            <a:pPr lvl="1"/>
            <a:r>
              <a:rPr lang="en-US" altLang="en-US" sz="2000"/>
              <a:t>Repeatedly (until all nodes are known),</a:t>
            </a:r>
          </a:p>
          <a:p>
            <a:pPr lvl="2"/>
            <a:r>
              <a:rPr lang="en-US" altLang="en-US" sz="1800"/>
              <a:t>Find an unknown node containing the smallest distance</a:t>
            </a:r>
          </a:p>
          <a:p>
            <a:pPr lvl="2"/>
            <a:r>
              <a:rPr lang="en-US" altLang="en-US" sz="1800"/>
              <a:t>Mark the new node as known</a:t>
            </a:r>
          </a:p>
          <a:p>
            <a:pPr lvl="2"/>
            <a:r>
              <a:rPr lang="en-US" altLang="en-US" sz="1800"/>
              <a:t>For each node adjacent to the new node, examine its neighbors to see whether their estimated distance can be reduced (distance to known node plus cost of out-edge)</a:t>
            </a:r>
          </a:p>
          <a:p>
            <a:pPr lvl="3"/>
            <a:r>
              <a:rPr lang="en-US" altLang="en-US" sz="1800"/>
              <a:t>If so, also reset the predecessor of the new node</a:t>
            </a:r>
          </a:p>
        </p:txBody>
      </p:sp>
    </p:spTree>
    <p:extLst>
      <p:ext uri="{BB962C8B-B14F-4D97-AF65-F5344CB8AC3E}">
        <p14:creationId xmlns:p14="http://schemas.microsoft.com/office/powerpoint/2010/main" val="2459957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A6D74-C623-449B-9C5E-A1A3ABAD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26991-372C-4C0E-A22C-C9320304632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A862BBB-9CDD-46DE-843E-36E53EE85A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Analysis of Dijkstra’s algorithm I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DB89484-347F-4ADA-9E85-48A590910F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Assume that the </a:t>
            </a:r>
            <a:r>
              <a:rPr lang="en-US" altLang="en-US" i="1"/>
              <a:t>average</a:t>
            </a:r>
            <a:r>
              <a:rPr lang="en-US" altLang="en-US"/>
              <a:t> out-degree of a node is some constant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k</a:t>
            </a:r>
            <a:endParaRPr lang="en-US" altLang="en-US">
              <a:solidFill>
                <a:schemeClr val="accent2"/>
              </a:solidFill>
            </a:endParaRPr>
          </a:p>
          <a:p>
            <a:pPr lvl="1"/>
            <a:r>
              <a:rPr lang="en-US" altLang="en-US"/>
              <a:t>Initially, </a:t>
            </a:r>
          </a:p>
          <a:p>
            <a:pPr lvl="2"/>
            <a:r>
              <a:rPr lang="en-US" altLang="en-US"/>
              <a:t>Mark the given node as </a:t>
            </a:r>
            <a:r>
              <a:rPr lang="en-US" altLang="en-US" i="1"/>
              <a:t>known</a:t>
            </a:r>
            <a:r>
              <a:rPr lang="en-US" altLang="en-US"/>
              <a:t> (path length is zero)</a:t>
            </a:r>
          </a:p>
          <a:p>
            <a:pPr lvl="3"/>
            <a:r>
              <a:rPr lang="en-US" altLang="en-US"/>
              <a:t>This takes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O(1)</a:t>
            </a:r>
            <a:r>
              <a:rPr lang="en-US" altLang="en-US">
                <a:solidFill>
                  <a:srgbClr val="00FFFF"/>
                </a:solidFill>
              </a:rPr>
              <a:t> </a:t>
            </a:r>
            <a:r>
              <a:rPr lang="en-US" altLang="en-US"/>
              <a:t>(constant) time</a:t>
            </a:r>
          </a:p>
          <a:p>
            <a:pPr lvl="2"/>
            <a:r>
              <a:rPr lang="en-US" altLang="en-US"/>
              <a:t>For each out-edge, set the distance in each neighboring node equal to the </a:t>
            </a:r>
            <a:r>
              <a:rPr lang="en-US" altLang="en-US" i="1"/>
              <a:t>cost</a:t>
            </a:r>
            <a:r>
              <a:rPr lang="en-US" altLang="en-US"/>
              <a:t> (length) of the out-edge, and set its </a:t>
            </a:r>
            <a:r>
              <a:rPr lang="en-US" altLang="en-US" i="1"/>
              <a:t>predecessor</a:t>
            </a:r>
            <a:r>
              <a:rPr lang="en-US" altLang="en-US"/>
              <a:t> to the initially given node</a:t>
            </a:r>
          </a:p>
          <a:p>
            <a:pPr lvl="3"/>
            <a:r>
              <a:rPr lang="en-US" altLang="en-US"/>
              <a:t>If each node refers to a list of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k</a:t>
            </a:r>
            <a:r>
              <a:rPr lang="en-US" altLang="en-US">
                <a:solidFill>
                  <a:srgbClr val="00FFFF"/>
                </a:solidFill>
              </a:rPr>
              <a:t> </a:t>
            </a:r>
            <a:r>
              <a:rPr lang="en-US" altLang="en-US"/>
              <a:t>adjacent node/edge pairs, this takes</a:t>
            </a:r>
            <a:r>
              <a:rPr lang="en-US" altLang="en-US">
                <a:solidFill>
                  <a:srgbClr val="00FFFF"/>
                </a:solidFill>
              </a:rPr>
              <a:t>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O(k) = O(1)</a:t>
            </a:r>
            <a:r>
              <a:rPr lang="en-US" altLang="en-US">
                <a:solidFill>
                  <a:srgbClr val="00FFFF"/>
                </a:solidFill>
              </a:rPr>
              <a:t> </a:t>
            </a:r>
            <a:r>
              <a:rPr lang="en-US" altLang="en-US"/>
              <a:t>time, that is, constant time</a:t>
            </a:r>
          </a:p>
          <a:p>
            <a:pPr lvl="3"/>
            <a:r>
              <a:rPr lang="en-US" altLang="en-US"/>
              <a:t>Notice that this operation takes </a:t>
            </a:r>
            <a:r>
              <a:rPr lang="en-US" altLang="en-US" i="1"/>
              <a:t>longer</a:t>
            </a:r>
            <a:r>
              <a:rPr lang="en-US" altLang="en-US"/>
              <a:t> if we have to extract a list of names from a hash table</a:t>
            </a:r>
          </a:p>
        </p:txBody>
      </p:sp>
    </p:spTree>
    <p:extLst>
      <p:ext uri="{BB962C8B-B14F-4D97-AF65-F5344CB8AC3E}">
        <p14:creationId xmlns:p14="http://schemas.microsoft.com/office/powerpoint/2010/main" val="2105697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51B20-52C1-49F5-93F3-0128F47287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A33B8-0C42-4D36-9E21-C4F708A7267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5A496B5D-3894-487B-A590-27EBE3BAF9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467600" cy="762000"/>
          </a:xfrm>
        </p:spPr>
        <p:txBody>
          <a:bodyPr/>
          <a:lstStyle/>
          <a:p>
            <a:r>
              <a:rPr lang="en-US" altLang="en-US"/>
              <a:t>Analysis of Dijkstra’s algorithm II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0E72B3B2-4977-42A0-99E1-4AF1D6F365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105400"/>
          </a:xfrm>
        </p:spPr>
        <p:txBody>
          <a:bodyPr/>
          <a:lstStyle/>
          <a:p>
            <a:r>
              <a:rPr lang="en-US" altLang="en-US" sz="2400"/>
              <a:t>Repeatedly (until all nodes are known), (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n</a:t>
            </a:r>
            <a:r>
              <a:rPr lang="en-US" altLang="en-US" sz="2400">
                <a:solidFill>
                  <a:schemeClr val="accent1"/>
                </a:solidFill>
              </a:rPr>
              <a:t> </a:t>
            </a:r>
            <a:r>
              <a:rPr lang="en-US" altLang="en-US" sz="2400"/>
              <a:t>times)</a:t>
            </a:r>
          </a:p>
          <a:p>
            <a:pPr lvl="1"/>
            <a:r>
              <a:rPr lang="en-US" altLang="en-US" sz="2000"/>
              <a:t>Find an unknown node containing the smallest distance</a:t>
            </a:r>
          </a:p>
          <a:p>
            <a:pPr lvl="2"/>
            <a:r>
              <a:rPr lang="en-US" altLang="en-US" sz="1800"/>
              <a:t>Probably the best way to do this is to put the unknown nodes into a priority queue; this takes</a:t>
            </a:r>
            <a:r>
              <a:rPr lang="en-US" altLang="en-US" sz="1800">
                <a:solidFill>
                  <a:srgbClr val="FFFF7D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Trebuchet MS" panose="020B0603020202020204" pitchFamily="34" charset="0"/>
              </a:rPr>
              <a:t>k * O(log n)</a:t>
            </a:r>
            <a:r>
              <a:rPr lang="en-US" altLang="en-US" sz="1800"/>
              <a:t> time </a:t>
            </a:r>
            <a:r>
              <a:rPr lang="en-US" altLang="en-US" sz="1800" i="1"/>
              <a:t>each</a:t>
            </a:r>
            <a:r>
              <a:rPr lang="en-US" altLang="en-US" sz="1800"/>
              <a:t> time a new node is marked “known” (and this happens</a:t>
            </a:r>
            <a:r>
              <a:rPr lang="en-US" altLang="en-US" sz="1800">
                <a:solidFill>
                  <a:srgbClr val="00FFFF"/>
                </a:solidFill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Trebuchet MS" panose="020B0603020202020204" pitchFamily="34" charset="0"/>
              </a:rPr>
              <a:t>n</a:t>
            </a:r>
            <a:r>
              <a:rPr lang="en-US" altLang="en-US" sz="1800">
                <a:solidFill>
                  <a:srgbClr val="00FFFF"/>
                </a:solidFill>
              </a:rPr>
              <a:t> </a:t>
            </a:r>
            <a:r>
              <a:rPr lang="en-US" altLang="en-US" sz="1800"/>
              <a:t>times)</a:t>
            </a:r>
          </a:p>
          <a:p>
            <a:pPr lvl="1"/>
            <a:r>
              <a:rPr lang="en-US" altLang="en-US" sz="2000"/>
              <a:t>Mark the new node as known --</a:t>
            </a:r>
            <a:r>
              <a:rPr lang="en-US" altLang="en-US" sz="2000">
                <a:solidFill>
                  <a:srgbClr val="00FFFF"/>
                </a:solidFill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O(1)</a:t>
            </a:r>
            <a:r>
              <a:rPr lang="en-US" altLang="en-US" sz="2000">
                <a:solidFill>
                  <a:srgbClr val="00FFFF"/>
                </a:solidFill>
              </a:rPr>
              <a:t> </a:t>
            </a:r>
            <a:r>
              <a:rPr lang="en-US" altLang="en-US" sz="2000"/>
              <a:t>time</a:t>
            </a:r>
          </a:p>
          <a:p>
            <a:pPr lvl="1"/>
            <a:r>
              <a:rPr lang="en-US" altLang="en-US" sz="2000"/>
              <a:t>For each node adjacent to the new node, examine its neighbors to see whether their estimated distance can be reduced (distance to known node plus cost of out-edge)</a:t>
            </a:r>
          </a:p>
          <a:p>
            <a:pPr lvl="2"/>
            <a:r>
              <a:rPr lang="en-US" altLang="en-US" sz="1800"/>
              <a:t>If so, also reset the predecessor of the new node</a:t>
            </a:r>
          </a:p>
          <a:p>
            <a:pPr lvl="2"/>
            <a:r>
              <a:rPr lang="en-US" altLang="en-US" sz="1800"/>
              <a:t>There are </a:t>
            </a:r>
            <a:r>
              <a:rPr lang="en-US" altLang="en-US" sz="1800">
                <a:solidFill>
                  <a:schemeClr val="accent2"/>
                </a:solidFill>
                <a:latin typeface="Trebuchet MS" panose="020B0603020202020204" pitchFamily="34" charset="0"/>
              </a:rPr>
              <a:t>k</a:t>
            </a:r>
            <a:r>
              <a:rPr lang="en-US" altLang="en-US" sz="1800">
                <a:solidFill>
                  <a:srgbClr val="00FFFF"/>
                </a:solidFill>
              </a:rPr>
              <a:t> </a:t>
            </a:r>
            <a:r>
              <a:rPr lang="en-US" altLang="en-US" sz="1800"/>
              <a:t>adjacent nodes (on average), operation requires constant time at each, therefore</a:t>
            </a:r>
            <a:r>
              <a:rPr lang="en-US" altLang="en-US" sz="1800">
                <a:solidFill>
                  <a:srgbClr val="00FFFF"/>
                </a:solidFill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Trebuchet MS" panose="020B0603020202020204" pitchFamily="34" charset="0"/>
              </a:rPr>
              <a:t>O(k)</a:t>
            </a:r>
            <a:r>
              <a:rPr lang="en-US" altLang="en-US" sz="1800">
                <a:solidFill>
                  <a:srgbClr val="00FFFF"/>
                </a:solidFill>
              </a:rPr>
              <a:t> </a:t>
            </a:r>
            <a:r>
              <a:rPr lang="en-US" altLang="en-US" sz="1800"/>
              <a:t>(constant) time</a:t>
            </a:r>
          </a:p>
          <a:p>
            <a:pPr lvl="1"/>
            <a:r>
              <a:rPr lang="en-US" altLang="en-US" sz="2000"/>
              <a:t>Combining all the parts, we get:</a:t>
            </a:r>
            <a:br>
              <a:rPr lang="en-US" altLang="en-US" sz="2000">
                <a:solidFill>
                  <a:schemeClr val="accent1"/>
                </a:solidFill>
              </a:rPr>
            </a:b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O(1) + n*(k*O(log n)+O(k))</a:t>
            </a:r>
            <a:r>
              <a:rPr lang="en-US" altLang="en-US" sz="2000"/>
              <a:t>, that is,</a:t>
            </a:r>
            <a:r>
              <a:rPr lang="en-US" altLang="en-US" sz="2000">
                <a:solidFill>
                  <a:srgbClr val="00FFFF"/>
                </a:solidFill>
              </a:rPr>
              <a:t> </a:t>
            </a:r>
            <a:r>
              <a:rPr lang="en-US" altLang="en-US" sz="2000" u="sng">
                <a:solidFill>
                  <a:schemeClr val="accent2"/>
                </a:solidFill>
                <a:latin typeface="Trebuchet MS" panose="020B0603020202020204" pitchFamily="34" charset="0"/>
              </a:rPr>
              <a:t>O(nk log n)</a:t>
            </a:r>
            <a:r>
              <a:rPr lang="en-US" altLang="en-US" sz="2000">
                <a:solidFill>
                  <a:schemeClr val="accent1"/>
                </a:solidFill>
              </a:rPr>
              <a:t> </a:t>
            </a:r>
            <a:r>
              <a:rPr lang="en-US" altLang="en-US" sz="200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697192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39E91817-0471-4CA2-83BE-6F1F3F3ECF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E6302-A17A-44B7-97C0-A0A7FD29BE89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FE97EE9B-89C4-4589-AFDB-A6E769AA39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Connecting wires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A48D88D9-EE0E-4894-A384-C6326A851DA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1965325"/>
          </a:xfrm>
        </p:spPr>
        <p:txBody>
          <a:bodyPr/>
          <a:lstStyle/>
          <a:p>
            <a:r>
              <a:rPr lang="en-US" altLang="en-US" sz="2400"/>
              <a:t>There are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n</a:t>
            </a:r>
            <a:r>
              <a:rPr lang="en-US" altLang="en-US" sz="2400"/>
              <a:t> white dots and</a:t>
            </a:r>
            <a:r>
              <a:rPr lang="en-US" altLang="en-US" sz="2400">
                <a:solidFill>
                  <a:srgbClr val="FFFF7D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n</a:t>
            </a:r>
            <a:r>
              <a:rPr lang="en-US" altLang="en-US" sz="2400"/>
              <a:t> black dots, equally spaced, in a line</a:t>
            </a:r>
          </a:p>
          <a:p>
            <a:r>
              <a:rPr lang="en-US" altLang="en-US" sz="2400"/>
              <a:t>You want to connect each white dot with some one black dot, with a minimum total length of “wire”</a:t>
            </a:r>
          </a:p>
          <a:p>
            <a:r>
              <a:rPr lang="en-US" altLang="en-US" sz="2400"/>
              <a:t>Example: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3AD17E84-7721-45B6-93A2-CBF1798E12D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419600"/>
            <a:ext cx="8001000" cy="205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Total wire length above is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 + 1 + 1 + 5 = 8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Do you see a greedy algorithm for doing this?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Does the algorithm guarantee an optimal solution?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Can you prove it?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Can you find a counterexample?</a:t>
            </a:r>
          </a:p>
        </p:txBody>
      </p:sp>
      <p:grpSp>
        <p:nvGrpSpPr>
          <p:cNvPr id="31768" name="Group 24">
            <a:extLst>
              <a:ext uri="{FF2B5EF4-FFF2-40B4-BE49-F238E27FC236}">
                <a16:creationId xmlns:a16="http://schemas.microsoft.com/office/drawing/2014/main" id="{D5BA16A9-5292-47BE-9783-CF4FE7810DBA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736975"/>
            <a:ext cx="5562600" cy="228600"/>
            <a:chOff x="1056" y="2354"/>
            <a:chExt cx="3504" cy="144"/>
          </a:xfrm>
        </p:grpSpPr>
        <p:sp>
          <p:nvSpPr>
            <p:cNvPr id="31749" name="Oval 5">
              <a:extLst>
                <a:ext uri="{FF2B5EF4-FFF2-40B4-BE49-F238E27FC236}">
                  <a16:creationId xmlns:a16="http://schemas.microsoft.com/office/drawing/2014/main" id="{9EAD2C3C-2B24-423A-8E10-7C39179A3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354"/>
              <a:ext cx="144" cy="14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1" name="Oval 7">
              <a:extLst>
                <a:ext uri="{FF2B5EF4-FFF2-40B4-BE49-F238E27FC236}">
                  <a16:creationId xmlns:a16="http://schemas.microsoft.com/office/drawing/2014/main" id="{F4ABCDBD-8970-459F-9B2F-59724FBD5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354"/>
              <a:ext cx="144" cy="14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2" name="Oval 8">
              <a:extLst>
                <a:ext uri="{FF2B5EF4-FFF2-40B4-BE49-F238E27FC236}">
                  <a16:creationId xmlns:a16="http://schemas.microsoft.com/office/drawing/2014/main" id="{777E6DD6-6C10-4778-86C9-BFFBA6EBC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354"/>
              <a:ext cx="144" cy="14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3" name="Oval 9">
              <a:extLst>
                <a:ext uri="{FF2B5EF4-FFF2-40B4-BE49-F238E27FC236}">
                  <a16:creationId xmlns:a16="http://schemas.microsoft.com/office/drawing/2014/main" id="{C440B7E8-103C-4FE7-9E3A-B6EBA4504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354"/>
              <a:ext cx="144" cy="14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4" name="Oval 10">
              <a:extLst>
                <a:ext uri="{FF2B5EF4-FFF2-40B4-BE49-F238E27FC236}">
                  <a16:creationId xmlns:a16="http://schemas.microsoft.com/office/drawing/2014/main" id="{DE8E8BA5-5F9B-4EB2-9284-B0C5FC7DF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354"/>
              <a:ext cx="144" cy="14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5" name="Oval 11">
              <a:extLst>
                <a:ext uri="{FF2B5EF4-FFF2-40B4-BE49-F238E27FC236}">
                  <a16:creationId xmlns:a16="http://schemas.microsoft.com/office/drawing/2014/main" id="{BF96AA67-688F-4573-9ED9-4FFA793B2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354"/>
              <a:ext cx="144" cy="14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Oval 12">
              <a:extLst>
                <a:ext uri="{FF2B5EF4-FFF2-40B4-BE49-F238E27FC236}">
                  <a16:creationId xmlns:a16="http://schemas.microsoft.com/office/drawing/2014/main" id="{7587033A-1ED8-44A1-923A-FA06A1DF9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354"/>
              <a:ext cx="144" cy="14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7" name="Oval 13">
              <a:extLst>
                <a:ext uri="{FF2B5EF4-FFF2-40B4-BE49-F238E27FC236}">
                  <a16:creationId xmlns:a16="http://schemas.microsoft.com/office/drawing/2014/main" id="{5F1C0704-41E5-4CD0-B0AB-651107736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354"/>
              <a:ext cx="144" cy="14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65" name="Group 21">
            <a:extLst>
              <a:ext uri="{FF2B5EF4-FFF2-40B4-BE49-F238E27FC236}">
                <a16:creationId xmlns:a16="http://schemas.microsoft.com/office/drawing/2014/main" id="{6520A611-C3F7-48DE-98CA-E3B32E6B6F22}"/>
              </a:ext>
            </a:extLst>
          </p:cNvPr>
          <p:cNvGrpSpPr>
            <a:grpSpLocks/>
          </p:cNvGrpSpPr>
          <p:nvPr/>
        </p:nvGrpSpPr>
        <p:grpSpPr bwMode="auto">
          <a:xfrm>
            <a:off x="1790700" y="3732213"/>
            <a:ext cx="5334000" cy="1587"/>
            <a:chOff x="1128" y="2392"/>
            <a:chExt cx="3360" cy="1"/>
          </a:xfrm>
        </p:grpSpPr>
        <p:cxnSp>
          <p:nvCxnSpPr>
            <p:cNvPr id="31759" name="AutoShape 15">
              <a:extLst>
                <a:ext uri="{FF2B5EF4-FFF2-40B4-BE49-F238E27FC236}">
                  <a16:creationId xmlns:a16="http://schemas.microsoft.com/office/drawing/2014/main" id="{4446AE03-A0DA-46AC-BBF2-09AD54005F20}"/>
                </a:ext>
              </a:extLst>
            </p:cNvPr>
            <p:cNvCxnSpPr>
              <a:cxnSpLocks noChangeShapeType="1"/>
              <a:stCxn id="31756" idx="0"/>
              <a:endCxn id="31757" idx="0"/>
            </p:cNvCxnSpPr>
            <p:nvPr/>
          </p:nvCxnSpPr>
          <p:spPr bwMode="auto">
            <a:xfrm rot="5400000" flipV="1">
              <a:off x="4247" y="2153"/>
              <a:ext cx="1" cy="480"/>
            </a:xfrm>
            <a:prstGeom prst="bentConnector3">
              <a:avLst>
                <a:gd name="adj1" fmla="val -1360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62" name="AutoShape 18">
              <a:extLst>
                <a:ext uri="{FF2B5EF4-FFF2-40B4-BE49-F238E27FC236}">
                  <a16:creationId xmlns:a16="http://schemas.microsoft.com/office/drawing/2014/main" id="{62257762-6E30-4C42-BA8C-2DA95AAAB664}"/>
                </a:ext>
              </a:extLst>
            </p:cNvPr>
            <p:cNvCxnSpPr>
              <a:cxnSpLocks noChangeShapeType="1"/>
              <a:stCxn id="31751" idx="0"/>
              <a:endCxn id="31752" idx="0"/>
            </p:cNvCxnSpPr>
            <p:nvPr/>
          </p:nvCxnSpPr>
          <p:spPr bwMode="auto">
            <a:xfrm rot="5400000" flipV="1">
              <a:off x="1847" y="2153"/>
              <a:ext cx="1" cy="480"/>
            </a:xfrm>
            <a:prstGeom prst="bentConnector3">
              <a:avLst>
                <a:gd name="adj1" fmla="val -1360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63" name="AutoShape 19">
              <a:extLst>
                <a:ext uri="{FF2B5EF4-FFF2-40B4-BE49-F238E27FC236}">
                  <a16:creationId xmlns:a16="http://schemas.microsoft.com/office/drawing/2014/main" id="{42ACCC9B-1B8A-47F5-9B02-FA1CDE0D8D90}"/>
                </a:ext>
              </a:extLst>
            </p:cNvPr>
            <p:cNvCxnSpPr>
              <a:cxnSpLocks noChangeShapeType="1"/>
              <a:stCxn id="31753" idx="0"/>
              <a:endCxn id="31754" idx="0"/>
            </p:cNvCxnSpPr>
            <p:nvPr/>
          </p:nvCxnSpPr>
          <p:spPr bwMode="auto">
            <a:xfrm rot="5400000" flipV="1">
              <a:off x="2807" y="2153"/>
              <a:ext cx="1" cy="480"/>
            </a:xfrm>
            <a:prstGeom prst="bentConnector3">
              <a:avLst>
                <a:gd name="adj1" fmla="val -1360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64" name="AutoShape 20">
              <a:extLst>
                <a:ext uri="{FF2B5EF4-FFF2-40B4-BE49-F238E27FC236}">
                  <a16:creationId xmlns:a16="http://schemas.microsoft.com/office/drawing/2014/main" id="{496D3D3C-74F5-4379-AA31-3B1948DBC479}"/>
                </a:ext>
              </a:extLst>
            </p:cNvPr>
            <p:cNvCxnSpPr>
              <a:cxnSpLocks noChangeShapeType="1"/>
              <a:stCxn id="31749" idx="0"/>
              <a:endCxn id="31755" idx="0"/>
            </p:cNvCxnSpPr>
            <p:nvPr/>
          </p:nvCxnSpPr>
          <p:spPr bwMode="auto">
            <a:xfrm rot="5400000" flipV="1">
              <a:off x="2327" y="1193"/>
              <a:ext cx="1" cy="2400"/>
            </a:xfrm>
            <a:prstGeom prst="bentConnector3">
              <a:avLst>
                <a:gd name="adj1" fmla="val -24600005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86505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bldLvl="4" autoUpdateAnimBg="0"/>
      <p:bldP spid="31748" grpId="0" build="p" bldLvl="4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lide Number Placeholder 4">
            <a:extLst>
              <a:ext uri="{FF2B5EF4-FFF2-40B4-BE49-F238E27FC236}">
                <a16:creationId xmlns:a16="http://schemas.microsoft.com/office/drawing/2014/main" id="{EB91EFE1-B612-41C4-8031-0D8AEC504E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E9ACF-FA49-4BF4-82AE-7BBA7520CB7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169FF7D1-617D-4C65-90E1-3B155B9562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Collecting coins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D02D6D9-0492-401A-936F-94A6D063676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7848600" cy="3124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A checkerboard has a certain number of coins on it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 robot starts in the upper-left corner, and walks to the bottom left-hand corner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The robot can only move in two directions: right and down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The robot collects coins as it goes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You want to collect </a:t>
            </a:r>
            <a:r>
              <a:rPr lang="en-US" altLang="en-US" sz="2400" i="1"/>
              <a:t>all</a:t>
            </a:r>
            <a:r>
              <a:rPr lang="en-US" altLang="en-US" sz="2400"/>
              <a:t> the coins using the </a:t>
            </a:r>
            <a:r>
              <a:rPr lang="en-US" altLang="en-US" sz="2400" i="1"/>
              <a:t>minimum</a:t>
            </a:r>
            <a:r>
              <a:rPr lang="en-US" altLang="en-US" sz="2400"/>
              <a:t> number of robots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Example:</a:t>
            </a:r>
          </a:p>
        </p:txBody>
      </p:sp>
      <p:sp>
        <p:nvSpPr>
          <p:cNvPr id="33871" name="Rectangle 79">
            <a:extLst>
              <a:ext uri="{FF2B5EF4-FFF2-40B4-BE49-F238E27FC236}">
                <a16:creationId xmlns:a16="http://schemas.microsoft.com/office/drawing/2014/main" id="{29AE17A0-FF23-419A-8DB0-EA9584B9CB2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276600" y="4191000"/>
            <a:ext cx="5410200" cy="2362200"/>
          </a:xfrm>
        </p:spPr>
        <p:txBody>
          <a:bodyPr>
            <a:normAutofit lnSpcReduction="10000"/>
          </a:bodyPr>
          <a:lstStyle/>
          <a:p>
            <a:r>
              <a:rPr lang="en-US" altLang="en-US" sz="2400"/>
              <a:t>Do you see a greedy algorithm for doing this?</a:t>
            </a:r>
          </a:p>
          <a:p>
            <a:r>
              <a:rPr lang="en-US" altLang="en-US" sz="2400"/>
              <a:t>Does the algorithm guarantee an optimal solution?</a:t>
            </a:r>
          </a:p>
          <a:p>
            <a:pPr lvl="1"/>
            <a:r>
              <a:rPr lang="en-US" altLang="en-US" sz="2000"/>
              <a:t>Can you prove it?</a:t>
            </a:r>
          </a:p>
          <a:p>
            <a:pPr lvl="1"/>
            <a:r>
              <a:rPr lang="en-US" altLang="en-US" sz="2000"/>
              <a:t>Can you find a counterexample?</a:t>
            </a:r>
          </a:p>
        </p:txBody>
      </p:sp>
      <p:grpSp>
        <p:nvGrpSpPr>
          <p:cNvPr id="33880" name="Group 88">
            <a:extLst>
              <a:ext uri="{FF2B5EF4-FFF2-40B4-BE49-F238E27FC236}">
                <a16:creationId xmlns:a16="http://schemas.microsoft.com/office/drawing/2014/main" id="{5E72DE02-9FCF-4C6E-94D0-D16295F2C93A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572000"/>
            <a:ext cx="1828800" cy="1828800"/>
            <a:chOff x="672" y="2880"/>
            <a:chExt cx="1152" cy="1152"/>
          </a:xfrm>
        </p:grpSpPr>
        <p:sp>
          <p:nvSpPr>
            <p:cNvPr id="33796" name="Rectangle 4">
              <a:extLst>
                <a:ext uri="{FF2B5EF4-FFF2-40B4-BE49-F238E27FC236}">
                  <a16:creationId xmlns:a16="http://schemas.microsoft.com/office/drawing/2014/main" id="{5747B4AA-5A6B-4050-B313-80A3B82AB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88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7" name="Rectangle 5">
              <a:extLst>
                <a:ext uri="{FF2B5EF4-FFF2-40B4-BE49-F238E27FC236}">
                  <a16:creationId xmlns:a16="http://schemas.microsoft.com/office/drawing/2014/main" id="{420FAE2F-20A0-4B98-9B1D-D5E9252CF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02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8" name="Rectangle 6">
              <a:extLst>
                <a:ext uri="{FF2B5EF4-FFF2-40B4-BE49-F238E27FC236}">
                  <a16:creationId xmlns:a16="http://schemas.microsoft.com/office/drawing/2014/main" id="{69DA67E5-CBA1-43B7-B855-0E9D8DBBA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16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9" name="Rectangle 7">
              <a:extLst>
                <a:ext uri="{FF2B5EF4-FFF2-40B4-BE49-F238E27FC236}">
                  <a16:creationId xmlns:a16="http://schemas.microsoft.com/office/drawing/2014/main" id="{6CD70966-76FA-4F31-AF5A-804ED8272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312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0" name="Rectangle 8">
              <a:extLst>
                <a:ext uri="{FF2B5EF4-FFF2-40B4-BE49-F238E27FC236}">
                  <a16:creationId xmlns:a16="http://schemas.microsoft.com/office/drawing/2014/main" id="{24D82BA9-3822-441E-89EC-FEB3D7143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456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1" name="Rectangle 9">
              <a:extLst>
                <a:ext uri="{FF2B5EF4-FFF2-40B4-BE49-F238E27FC236}">
                  <a16:creationId xmlns:a16="http://schemas.microsoft.com/office/drawing/2014/main" id="{E2E785A6-D87E-4BA5-B362-BF6D2F2BB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60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2" name="Rectangle 10">
              <a:extLst>
                <a:ext uri="{FF2B5EF4-FFF2-40B4-BE49-F238E27FC236}">
                  <a16:creationId xmlns:a16="http://schemas.microsoft.com/office/drawing/2014/main" id="{26BFE19E-A279-4797-9779-87711C59A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7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3" name="Rectangle 11">
              <a:extLst>
                <a:ext uri="{FF2B5EF4-FFF2-40B4-BE49-F238E27FC236}">
                  <a16:creationId xmlns:a16="http://schemas.microsoft.com/office/drawing/2014/main" id="{72B1502A-300D-45D2-93A8-22946E9A5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88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4" name="Rectangle 12">
              <a:extLst>
                <a:ext uri="{FF2B5EF4-FFF2-40B4-BE49-F238E27FC236}">
                  <a16:creationId xmlns:a16="http://schemas.microsoft.com/office/drawing/2014/main" id="{33A9B78E-AD58-4D4A-8855-619F89A7B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88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5" name="Rectangle 13">
              <a:extLst>
                <a:ext uri="{FF2B5EF4-FFF2-40B4-BE49-F238E27FC236}">
                  <a16:creationId xmlns:a16="http://schemas.microsoft.com/office/drawing/2014/main" id="{3EFE40BA-9C8D-46DA-84DD-E6705293C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02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Rectangle 14">
              <a:extLst>
                <a:ext uri="{FF2B5EF4-FFF2-40B4-BE49-F238E27FC236}">
                  <a16:creationId xmlns:a16="http://schemas.microsoft.com/office/drawing/2014/main" id="{8464018B-342B-4F17-9EF9-2872C04E4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16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Rectangle 15">
              <a:extLst>
                <a:ext uri="{FF2B5EF4-FFF2-40B4-BE49-F238E27FC236}">
                  <a16:creationId xmlns:a16="http://schemas.microsoft.com/office/drawing/2014/main" id="{DDEA5E95-3D4E-4626-B3A8-BB79B1B25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312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Rectangle 16">
              <a:extLst>
                <a:ext uri="{FF2B5EF4-FFF2-40B4-BE49-F238E27FC236}">
                  <a16:creationId xmlns:a16="http://schemas.microsoft.com/office/drawing/2014/main" id="{67BBBEEA-A34F-4AAD-86B7-233A56C36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456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9" name="Rectangle 17">
              <a:extLst>
                <a:ext uri="{FF2B5EF4-FFF2-40B4-BE49-F238E27FC236}">
                  <a16:creationId xmlns:a16="http://schemas.microsoft.com/office/drawing/2014/main" id="{BF2C18AB-0172-4050-8F0C-1ADCA6E13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60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Rectangle 18">
              <a:extLst>
                <a:ext uri="{FF2B5EF4-FFF2-40B4-BE49-F238E27FC236}">
                  <a16:creationId xmlns:a16="http://schemas.microsoft.com/office/drawing/2014/main" id="{0091EC91-80A3-4984-8E44-68840D84E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7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Rectangle 19">
              <a:extLst>
                <a:ext uri="{FF2B5EF4-FFF2-40B4-BE49-F238E27FC236}">
                  <a16:creationId xmlns:a16="http://schemas.microsoft.com/office/drawing/2014/main" id="{B95B360E-45DE-4682-AB79-763304C41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88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Rectangle 20">
              <a:extLst>
                <a:ext uri="{FF2B5EF4-FFF2-40B4-BE49-F238E27FC236}">
                  <a16:creationId xmlns:a16="http://schemas.microsoft.com/office/drawing/2014/main" id="{5DA6D2C7-B2B2-40C4-AA98-0F1BADBF2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88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3" name="Rectangle 21">
              <a:extLst>
                <a:ext uri="{FF2B5EF4-FFF2-40B4-BE49-F238E27FC236}">
                  <a16:creationId xmlns:a16="http://schemas.microsoft.com/office/drawing/2014/main" id="{590E18AF-B819-4761-80A6-488D2A844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02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4" name="Rectangle 22">
              <a:extLst>
                <a:ext uri="{FF2B5EF4-FFF2-40B4-BE49-F238E27FC236}">
                  <a16:creationId xmlns:a16="http://schemas.microsoft.com/office/drawing/2014/main" id="{D679B47C-1EA3-4F3E-BFCA-68F84CA0C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16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5" name="Rectangle 23">
              <a:extLst>
                <a:ext uri="{FF2B5EF4-FFF2-40B4-BE49-F238E27FC236}">
                  <a16:creationId xmlns:a16="http://schemas.microsoft.com/office/drawing/2014/main" id="{AF1A8EAD-EB3B-4D58-BB53-6166A2B73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312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6" name="Rectangle 24">
              <a:extLst>
                <a:ext uri="{FF2B5EF4-FFF2-40B4-BE49-F238E27FC236}">
                  <a16:creationId xmlns:a16="http://schemas.microsoft.com/office/drawing/2014/main" id="{84FDC916-A24B-4A21-9BB0-BFEEE6B24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456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7" name="Rectangle 25">
              <a:extLst>
                <a:ext uri="{FF2B5EF4-FFF2-40B4-BE49-F238E27FC236}">
                  <a16:creationId xmlns:a16="http://schemas.microsoft.com/office/drawing/2014/main" id="{119DFA74-62B4-4D08-BAEE-77FFBF701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60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8" name="Rectangle 26">
              <a:extLst>
                <a:ext uri="{FF2B5EF4-FFF2-40B4-BE49-F238E27FC236}">
                  <a16:creationId xmlns:a16="http://schemas.microsoft.com/office/drawing/2014/main" id="{50C42EEF-9F3E-42B7-8761-ECEE918E4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7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9" name="Rectangle 27">
              <a:extLst>
                <a:ext uri="{FF2B5EF4-FFF2-40B4-BE49-F238E27FC236}">
                  <a16:creationId xmlns:a16="http://schemas.microsoft.com/office/drawing/2014/main" id="{3BCC3498-75AC-472C-814C-54832B89B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88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0" name="Rectangle 28">
              <a:extLst>
                <a:ext uri="{FF2B5EF4-FFF2-40B4-BE49-F238E27FC236}">
                  <a16:creationId xmlns:a16="http://schemas.microsoft.com/office/drawing/2014/main" id="{4EBB469B-749B-4E56-8B07-45DB10AA1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8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1" name="Rectangle 29">
              <a:extLst>
                <a:ext uri="{FF2B5EF4-FFF2-40B4-BE49-F238E27FC236}">
                  <a16:creationId xmlns:a16="http://schemas.microsoft.com/office/drawing/2014/main" id="{3CB867B6-0029-4329-9298-A161DD38B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02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2" name="Rectangle 30">
              <a:extLst>
                <a:ext uri="{FF2B5EF4-FFF2-40B4-BE49-F238E27FC236}">
                  <a16:creationId xmlns:a16="http://schemas.microsoft.com/office/drawing/2014/main" id="{2F60BAD8-DF3F-4B0D-9E4D-BD369DBAF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16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3" name="Rectangle 31">
              <a:extLst>
                <a:ext uri="{FF2B5EF4-FFF2-40B4-BE49-F238E27FC236}">
                  <a16:creationId xmlns:a16="http://schemas.microsoft.com/office/drawing/2014/main" id="{819B4D18-3C00-4DE3-B4C0-79A35FC33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312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4" name="Rectangle 32">
              <a:extLst>
                <a:ext uri="{FF2B5EF4-FFF2-40B4-BE49-F238E27FC236}">
                  <a16:creationId xmlns:a16="http://schemas.microsoft.com/office/drawing/2014/main" id="{6FEC0EFE-35A5-41DA-97FD-FF4B31182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456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5" name="Rectangle 33">
              <a:extLst>
                <a:ext uri="{FF2B5EF4-FFF2-40B4-BE49-F238E27FC236}">
                  <a16:creationId xmlns:a16="http://schemas.microsoft.com/office/drawing/2014/main" id="{1E557ECD-B921-4CF2-AC36-7998C1322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60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6" name="Rectangle 34">
              <a:extLst>
                <a:ext uri="{FF2B5EF4-FFF2-40B4-BE49-F238E27FC236}">
                  <a16:creationId xmlns:a16="http://schemas.microsoft.com/office/drawing/2014/main" id="{199DFBAC-B9AD-4FC8-9C8C-C98807048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7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7" name="Rectangle 35">
              <a:extLst>
                <a:ext uri="{FF2B5EF4-FFF2-40B4-BE49-F238E27FC236}">
                  <a16:creationId xmlns:a16="http://schemas.microsoft.com/office/drawing/2014/main" id="{89D3C3B7-7172-4AB9-B29A-DE32B16EE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88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8" name="Rectangle 36">
              <a:extLst>
                <a:ext uri="{FF2B5EF4-FFF2-40B4-BE49-F238E27FC236}">
                  <a16:creationId xmlns:a16="http://schemas.microsoft.com/office/drawing/2014/main" id="{DC761BED-9CEC-454C-872A-D3B569469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88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9" name="Rectangle 37">
              <a:extLst>
                <a:ext uri="{FF2B5EF4-FFF2-40B4-BE49-F238E27FC236}">
                  <a16:creationId xmlns:a16="http://schemas.microsoft.com/office/drawing/2014/main" id="{F498970F-7316-4CD6-9DDC-4D2B3E68D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02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0" name="Rectangle 38">
              <a:extLst>
                <a:ext uri="{FF2B5EF4-FFF2-40B4-BE49-F238E27FC236}">
                  <a16:creationId xmlns:a16="http://schemas.microsoft.com/office/drawing/2014/main" id="{CA4BE9CD-35E0-4A90-9745-619F181EB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16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1" name="Rectangle 39">
              <a:extLst>
                <a:ext uri="{FF2B5EF4-FFF2-40B4-BE49-F238E27FC236}">
                  <a16:creationId xmlns:a16="http://schemas.microsoft.com/office/drawing/2014/main" id="{C5C3F660-4F34-4618-A3B7-5FF6866A6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312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2" name="Rectangle 40">
              <a:extLst>
                <a:ext uri="{FF2B5EF4-FFF2-40B4-BE49-F238E27FC236}">
                  <a16:creationId xmlns:a16="http://schemas.microsoft.com/office/drawing/2014/main" id="{28B64382-3FCF-4C55-A2DA-40A5CACFB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456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3" name="Rectangle 41">
              <a:extLst>
                <a:ext uri="{FF2B5EF4-FFF2-40B4-BE49-F238E27FC236}">
                  <a16:creationId xmlns:a16="http://schemas.microsoft.com/office/drawing/2014/main" id="{8325033A-F677-4F1E-821F-3C82F1999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60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4" name="Rectangle 42">
              <a:extLst>
                <a:ext uri="{FF2B5EF4-FFF2-40B4-BE49-F238E27FC236}">
                  <a16:creationId xmlns:a16="http://schemas.microsoft.com/office/drawing/2014/main" id="{7C5EAD7C-9D69-4A15-B1BA-97A6699B9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7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5" name="Rectangle 43">
              <a:extLst>
                <a:ext uri="{FF2B5EF4-FFF2-40B4-BE49-F238E27FC236}">
                  <a16:creationId xmlns:a16="http://schemas.microsoft.com/office/drawing/2014/main" id="{9C75F1AD-7C2D-474E-A52B-59B6B10A9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88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6" name="Rectangle 44">
              <a:extLst>
                <a:ext uri="{FF2B5EF4-FFF2-40B4-BE49-F238E27FC236}">
                  <a16:creationId xmlns:a16="http://schemas.microsoft.com/office/drawing/2014/main" id="{CFE5994E-4966-43EC-9B44-0C0749783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88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7" name="Rectangle 45">
              <a:extLst>
                <a:ext uri="{FF2B5EF4-FFF2-40B4-BE49-F238E27FC236}">
                  <a16:creationId xmlns:a16="http://schemas.microsoft.com/office/drawing/2014/main" id="{B397E3F2-7E12-4762-BB7B-D4DBA26FB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02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8" name="Rectangle 46">
              <a:extLst>
                <a:ext uri="{FF2B5EF4-FFF2-40B4-BE49-F238E27FC236}">
                  <a16:creationId xmlns:a16="http://schemas.microsoft.com/office/drawing/2014/main" id="{BC3E0465-5801-4EBF-8701-9E3640D1E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16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9" name="Rectangle 47">
              <a:extLst>
                <a:ext uri="{FF2B5EF4-FFF2-40B4-BE49-F238E27FC236}">
                  <a16:creationId xmlns:a16="http://schemas.microsoft.com/office/drawing/2014/main" id="{AB1BC580-11D6-486B-934C-7FE721F7F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312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0" name="Rectangle 48">
              <a:extLst>
                <a:ext uri="{FF2B5EF4-FFF2-40B4-BE49-F238E27FC236}">
                  <a16:creationId xmlns:a16="http://schemas.microsoft.com/office/drawing/2014/main" id="{4010EFFC-C33B-45E0-A5CB-F46087493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456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1" name="Rectangle 49">
              <a:extLst>
                <a:ext uri="{FF2B5EF4-FFF2-40B4-BE49-F238E27FC236}">
                  <a16:creationId xmlns:a16="http://schemas.microsoft.com/office/drawing/2014/main" id="{CEED1E45-4A45-429D-8CCD-755BBBD4A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60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2" name="Rectangle 50">
              <a:extLst>
                <a:ext uri="{FF2B5EF4-FFF2-40B4-BE49-F238E27FC236}">
                  <a16:creationId xmlns:a16="http://schemas.microsoft.com/office/drawing/2014/main" id="{0645BC39-85AE-4FAF-B2C0-FA26BD0E3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7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3" name="Rectangle 51">
              <a:extLst>
                <a:ext uri="{FF2B5EF4-FFF2-40B4-BE49-F238E27FC236}">
                  <a16:creationId xmlns:a16="http://schemas.microsoft.com/office/drawing/2014/main" id="{460D3DEE-3FAB-4286-94C9-36C239C2E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88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4" name="Rectangle 52">
              <a:extLst>
                <a:ext uri="{FF2B5EF4-FFF2-40B4-BE49-F238E27FC236}">
                  <a16:creationId xmlns:a16="http://schemas.microsoft.com/office/drawing/2014/main" id="{C52E1289-FD29-43F5-ACDB-44F6FC38D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88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5" name="Rectangle 53">
              <a:extLst>
                <a:ext uri="{FF2B5EF4-FFF2-40B4-BE49-F238E27FC236}">
                  <a16:creationId xmlns:a16="http://schemas.microsoft.com/office/drawing/2014/main" id="{2A066DA0-9E32-413E-A921-F98204CFF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02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6" name="Rectangle 54">
              <a:extLst>
                <a:ext uri="{FF2B5EF4-FFF2-40B4-BE49-F238E27FC236}">
                  <a16:creationId xmlns:a16="http://schemas.microsoft.com/office/drawing/2014/main" id="{97CFBC38-72A0-4F2E-968B-15FBB6CDD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16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7" name="Rectangle 55">
              <a:extLst>
                <a:ext uri="{FF2B5EF4-FFF2-40B4-BE49-F238E27FC236}">
                  <a16:creationId xmlns:a16="http://schemas.microsoft.com/office/drawing/2014/main" id="{182C0391-9A60-47AC-AF61-DCE370EBE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312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8" name="Rectangle 56">
              <a:extLst>
                <a:ext uri="{FF2B5EF4-FFF2-40B4-BE49-F238E27FC236}">
                  <a16:creationId xmlns:a16="http://schemas.microsoft.com/office/drawing/2014/main" id="{2B88AD87-05D6-4637-876D-9F46B863B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456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9" name="Rectangle 57">
              <a:extLst>
                <a:ext uri="{FF2B5EF4-FFF2-40B4-BE49-F238E27FC236}">
                  <a16:creationId xmlns:a16="http://schemas.microsoft.com/office/drawing/2014/main" id="{100DD990-BC07-41B8-A1B0-26525ECD1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60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0" name="Rectangle 58">
              <a:extLst>
                <a:ext uri="{FF2B5EF4-FFF2-40B4-BE49-F238E27FC236}">
                  <a16:creationId xmlns:a16="http://schemas.microsoft.com/office/drawing/2014/main" id="{1024C4CF-30BB-483A-851C-47CC1E516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7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1" name="Rectangle 59">
              <a:extLst>
                <a:ext uri="{FF2B5EF4-FFF2-40B4-BE49-F238E27FC236}">
                  <a16:creationId xmlns:a16="http://schemas.microsoft.com/office/drawing/2014/main" id="{E7913C47-13CA-4347-909F-906810F21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88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2" name="Rectangle 60">
              <a:extLst>
                <a:ext uri="{FF2B5EF4-FFF2-40B4-BE49-F238E27FC236}">
                  <a16:creationId xmlns:a16="http://schemas.microsoft.com/office/drawing/2014/main" id="{D3C90E53-DA88-4260-80C3-1E001B1A6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88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3" name="Rectangle 61">
              <a:extLst>
                <a:ext uri="{FF2B5EF4-FFF2-40B4-BE49-F238E27FC236}">
                  <a16:creationId xmlns:a16="http://schemas.microsoft.com/office/drawing/2014/main" id="{DE8D1DF0-2918-48DE-A465-9B8280039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02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4" name="Rectangle 62">
              <a:extLst>
                <a:ext uri="{FF2B5EF4-FFF2-40B4-BE49-F238E27FC236}">
                  <a16:creationId xmlns:a16="http://schemas.microsoft.com/office/drawing/2014/main" id="{E0C1B008-3047-45F3-9D08-8F4D36FF5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16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5" name="Rectangle 63">
              <a:extLst>
                <a:ext uri="{FF2B5EF4-FFF2-40B4-BE49-F238E27FC236}">
                  <a16:creationId xmlns:a16="http://schemas.microsoft.com/office/drawing/2014/main" id="{2BA4C47A-C711-4142-9985-21A51895B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312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6" name="Rectangle 64">
              <a:extLst>
                <a:ext uri="{FF2B5EF4-FFF2-40B4-BE49-F238E27FC236}">
                  <a16:creationId xmlns:a16="http://schemas.microsoft.com/office/drawing/2014/main" id="{FD65304D-8F99-4ACF-AA72-81A1025F1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456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7" name="Rectangle 65">
              <a:extLst>
                <a:ext uri="{FF2B5EF4-FFF2-40B4-BE49-F238E27FC236}">
                  <a16:creationId xmlns:a16="http://schemas.microsoft.com/office/drawing/2014/main" id="{117E15ED-8E89-4CAF-BDEE-84E06EC58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60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8" name="Rectangle 66">
              <a:extLst>
                <a:ext uri="{FF2B5EF4-FFF2-40B4-BE49-F238E27FC236}">
                  <a16:creationId xmlns:a16="http://schemas.microsoft.com/office/drawing/2014/main" id="{D6FCCB9C-28D6-441A-AFAD-EAD43C51A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7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9" name="Rectangle 67">
              <a:extLst>
                <a:ext uri="{FF2B5EF4-FFF2-40B4-BE49-F238E27FC236}">
                  <a16:creationId xmlns:a16="http://schemas.microsoft.com/office/drawing/2014/main" id="{BA66C6E0-F8DC-4843-9964-AF9BB3946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88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0" name="Oval 68">
              <a:extLst>
                <a:ext uri="{FF2B5EF4-FFF2-40B4-BE49-F238E27FC236}">
                  <a16:creationId xmlns:a16="http://schemas.microsoft.com/office/drawing/2014/main" id="{0C9F04AA-06AD-44D5-A451-0144FBE37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3" y="3045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1" name="Oval 69">
              <a:extLst>
                <a:ext uri="{FF2B5EF4-FFF2-40B4-BE49-F238E27FC236}">
                  <a16:creationId xmlns:a16="http://schemas.microsoft.com/office/drawing/2014/main" id="{D4058F89-245C-4409-A34E-D2FD7DAB3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4" y="3195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2" name="Oval 70">
              <a:extLst>
                <a:ext uri="{FF2B5EF4-FFF2-40B4-BE49-F238E27FC236}">
                  <a16:creationId xmlns:a16="http://schemas.microsoft.com/office/drawing/2014/main" id="{BEB213C1-9700-48C1-B7F2-30B6EC43E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" y="3189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3" name="Oval 71">
              <a:extLst>
                <a:ext uri="{FF2B5EF4-FFF2-40B4-BE49-F238E27FC236}">
                  <a16:creationId xmlns:a16="http://schemas.microsoft.com/office/drawing/2014/main" id="{5D6CE8BB-2B31-43CF-915F-3C1F32E71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3334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4" name="Oval 72">
              <a:extLst>
                <a:ext uri="{FF2B5EF4-FFF2-40B4-BE49-F238E27FC236}">
                  <a16:creationId xmlns:a16="http://schemas.microsoft.com/office/drawing/2014/main" id="{8F6BAE2F-2449-4A03-9288-576BD98D8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" y="3479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5" name="Oval 73">
              <a:extLst>
                <a:ext uri="{FF2B5EF4-FFF2-40B4-BE49-F238E27FC236}">
                  <a16:creationId xmlns:a16="http://schemas.microsoft.com/office/drawing/2014/main" id="{5B0DA9F8-DB41-4DE5-965A-16FBCC431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" y="3344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6" name="Oval 74">
              <a:extLst>
                <a:ext uri="{FF2B5EF4-FFF2-40B4-BE49-F238E27FC236}">
                  <a16:creationId xmlns:a16="http://schemas.microsoft.com/office/drawing/2014/main" id="{9C1A9F9D-8D55-4614-B896-124D3D7A3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" y="3482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7" name="Oval 75">
              <a:extLst>
                <a:ext uri="{FF2B5EF4-FFF2-40B4-BE49-F238E27FC236}">
                  <a16:creationId xmlns:a16="http://schemas.microsoft.com/office/drawing/2014/main" id="{467E6DDA-E7E6-40CD-AD03-98146565E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7" y="3627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8" name="Oval 76">
              <a:extLst>
                <a:ext uri="{FF2B5EF4-FFF2-40B4-BE49-F238E27FC236}">
                  <a16:creationId xmlns:a16="http://schemas.microsoft.com/office/drawing/2014/main" id="{7FE0121E-1370-414A-A8A4-29B6B6EAD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3" y="3909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9" name="Oval 77">
              <a:extLst>
                <a:ext uri="{FF2B5EF4-FFF2-40B4-BE49-F238E27FC236}">
                  <a16:creationId xmlns:a16="http://schemas.microsoft.com/office/drawing/2014/main" id="{B708223F-594E-4A0C-8E97-06FE51175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8" y="3909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2" name="Line 80">
              <a:extLst>
                <a:ext uri="{FF2B5EF4-FFF2-40B4-BE49-F238E27FC236}">
                  <a16:creationId xmlns:a16="http://schemas.microsoft.com/office/drawing/2014/main" id="{9D81A2E1-CE85-476E-AF69-12923F9254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982"/>
              <a:ext cx="0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73" name="Line 81">
              <a:extLst>
                <a:ext uri="{FF2B5EF4-FFF2-40B4-BE49-F238E27FC236}">
                  <a16:creationId xmlns:a16="http://schemas.microsoft.com/office/drawing/2014/main" id="{BEBD0193-6859-4199-BC0A-000DB945B2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2982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74" name="Line 82">
              <a:extLst>
                <a:ext uri="{FF2B5EF4-FFF2-40B4-BE49-F238E27FC236}">
                  <a16:creationId xmlns:a16="http://schemas.microsoft.com/office/drawing/2014/main" id="{65853A0B-DCD7-4CFE-AC55-C7687F2E30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982"/>
              <a:ext cx="0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75" name="Line 83">
              <a:extLst>
                <a:ext uri="{FF2B5EF4-FFF2-40B4-BE49-F238E27FC236}">
                  <a16:creationId xmlns:a16="http://schemas.microsoft.com/office/drawing/2014/main" id="{72FACD4E-717F-487D-B965-C250147D80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955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76" name="Line 84">
              <a:extLst>
                <a:ext uri="{FF2B5EF4-FFF2-40B4-BE49-F238E27FC236}">
                  <a16:creationId xmlns:a16="http://schemas.microsoft.com/office/drawing/2014/main" id="{A865C960-E30E-4787-8D89-BF49290774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4" y="2928"/>
              <a:ext cx="0" cy="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77" name="Oval 85">
              <a:extLst>
                <a:ext uri="{FF2B5EF4-FFF2-40B4-BE49-F238E27FC236}">
                  <a16:creationId xmlns:a16="http://schemas.microsoft.com/office/drawing/2014/main" id="{EC863BBD-0FEA-4F9D-950F-B5F136A00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913"/>
              <a:ext cx="48" cy="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074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8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8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bldLvl="4" autoUpdateAnimBg="0"/>
      <p:bldP spid="33871" grpId="0" build="p" bldLvl="4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287EBE7-D109-4CDC-826D-F2D55CD124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39D39-39D5-4E9D-BBCC-63C2FD21245E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47E2E82D-CA36-4BD6-85DC-2571FEDE0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7E517CD-5900-4B1D-8E32-74E923AAC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6FCF0215-FA96-4705-82F0-ED318EE492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7793038" cy="685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normAutofit fontScale="90000"/>
          </a:bodyPr>
          <a:lstStyle/>
          <a:p>
            <a:r>
              <a:rPr lang="en-US" altLang="en-US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25812465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FFED7EA-BF07-4620-B47F-8BB76CB427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2491B-8F9B-48C1-B68C-2D581EE28B3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89A95FCD-1439-4C11-BB8E-E941AE504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26A3259-264B-4EE0-89B8-CA5F0D246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2D2CF775-D10A-4C80-848F-8AA20DF5C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altLang="en-US"/>
              <a:t>Optimization problems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D483E58A-D90C-413B-A7E8-60FD33F854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An </a:t>
            </a:r>
            <a:r>
              <a:rPr lang="en-US" altLang="en-US">
                <a:solidFill>
                  <a:schemeClr val="tx2"/>
                </a:solidFill>
              </a:rPr>
              <a:t>optimization problem</a:t>
            </a:r>
            <a:r>
              <a:rPr lang="en-US" altLang="en-US"/>
              <a:t> is one in which you want to find, not just </a:t>
            </a:r>
            <a:r>
              <a:rPr lang="en-US" altLang="en-US" i="1"/>
              <a:t>a</a:t>
            </a:r>
            <a:r>
              <a:rPr lang="en-US" altLang="en-US"/>
              <a:t> solution, but the </a:t>
            </a:r>
            <a:r>
              <a:rPr lang="en-US" altLang="en-US" i="1"/>
              <a:t>best</a:t>
            </a:r>
            <a:r>
              <a:rPr lang="en-US" altLang="en-US"/>
              <a:t> solution</a:t>
            </a:r>
          </a:p>
          <a:p>
            <a:r>
              <a:rPr lang="en-US" altLang="en-US"/>
              <a:t>A “greedy algorithm” sometimes works well for optimization problems</a:t>
            </a:r>
          </a:p>
          <a:p>
            <a:r>
              <a:rPr lang="en-US" altLang="en-US"/>
              <a:t>A </a:t>
            </a:r>
            <a:r>
              <a:rPr lang="en-US" altLang="en-US">
                <a:solidFill>
                  <a:schemeClr val="tx2"/>
                </a:solidFill>
              </a:rPr>
              <a:t>greedy algorithm</a:t>
            </a:r>
            <a:r>
              <a:rPr lang="en-US" altLang="en-US"/>
              <a:t> works in phases. At each phase:</a:t>
            </a:r>
          </a:p>
          <a:p>
            <a:pPr lvl="1"/>
            <a:r>
              <a:rPr lang="en-US" altLang="en-US"/>
              <a:t>You take the best you can get right now, without regard for future consequences</a:t>
            </a:r>
          </a:p>
          <a:p>
            <a:pPr lvl="1"/>
            <a:r>
              <a:rPr lang="en-US" altLang="en-US"/>
              <a:t>You hope that by choosing a </a:t>
            </a:r>
            <a:r>
              <a:rPr lang="en-US" altLang="en-US" i="1"/>
              <a:t>local</a:t>
            </a:r>
            <a:r>
              <a:rPr lang="en-US" altLang="en-US"/>
              <a:t> optimum at each step, you will end up at a </a:t>
            </a:r>
            <a:r>
              <a:rPr lang="en-US" altLang="en-US" i="1"/>
              <a:t>global</a:t>
            </a:r>
            <a:r>
              <a:rPr lang="en-US" altLang="en-US"/>
              <a:t> optimum</a:t>
            </a:r>
          </a:p>
        </p:txBody>
      </p:sp>
    </p:spTree>
    <p:extLst>
      <p:ext uri="{BB962C8B-B14F-4D97-AF65-F5344CB8AC3E}">
        <p14:creationId xmlns:p14="http://schemas.microsoft.com/office/powerpoint/2010/main" val="400256074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EA28A7E-619D-4401-A220-63D8BD800C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F338-A234-4D25-A651-07A86AC9FB1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4B8AC114-1DD0-4BFE-9F17-2AFF3464C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2164A9E-EF3E-4272-B9F0-E145016C7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BBB2621A-1E98-4915-8C1D-8B233BC5FF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altLang="en-US" dirty="0"/>
              <a:t>Example: Counting money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5E25E43F-BCA6-4B9A-8AC2-45DF4B476C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51816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Suppose you want to count out a certain amount of money, using the fewest possible bills and coins</a:t>
            </a:r>
          </a:p>
          <a:p>
            <a:pPr>
              <a:lnSpc>
                <a:spcPct val="90000"/>
              </a:lnSpc>
            </a:pPr>
            <a:r>
              <a:rPr lang="en-US" altLang="en-US"/>
              <a:t>A greedy algorithm would do this would be:</a:t>
            </a:r>
            <a:br>
              <a:rPr lang="en-US" altLang="en-US"/>
            </a:br>
            <a:r>
              <a:rPr lang="en-US" altLang="en-US">
                <a:solidFill>
                  <a:schemeClr val="tx2"/>
                </a:solidFill>
              </a:rPr>
              <a:t>At each step, take the largest possible bill or coin that does not overshoot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Example: To make $6.39, you can choose: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a $5 bill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a $1 bill, to make $6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a 25¢ coin, to make $6.25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A 10¢ coin, to make $6.35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four 1¢ coins, to make $6.39</a:t>
            </a:r>
          </a:p>
          <a:p>
            <a:pPr>
              <a:lnSpc>
                <a:spcPct val="90000"/>
              </a:lnSpc>
            </a:pPr>
            <a:r>
              <a:rPr lang="en-US" altLang="en-US"/>
              <a:t>For US money, the greedy algorithm always gives the optimum solution</a:t>
            </a:r>
          </a:p>
        </p:txBody>
      </p:sp>
    </p:spTree>
    <p:extLst>
      <p:ext uri="{BB962C8B-B14F-4D97-AF65-F5344CB8AC3E}">
        <p14:creationId xmlns:p14="http://schemas.microsoft.com/office/powerpoint/2010/main" val="138835529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8EDDD1F-FEF0-4B07-85BE-70088F0BD3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1C903-A22F-406D-8284-133B0CE34BE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38B330BF-20B1-4CF8-84FD-8815CCC6F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873822D-A325-4D7C-8B18-419939575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FFD6CFFC-6B69-4628-8633-16422D455C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altLang="en-US"/>
              <a:t>A failure of the greedy algorithm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65F84DCA-9294-4E19-9A72-8A6009D6E7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51054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In some (fictional) monetary system, “krons” come in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1</a:t>
            </a:r>
            <a:r>
              <a:rPr lang="en-US" altLang="en-US"/>
              <a:t> kron,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7</a:t>
            </a:r>
            <a:r>
              <a:rPr lang="en-US" altLang="en-US"/>
              <a:t> kron, and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10</a:t>
            </a:r>
            <a:r>
              <a:rPr lang="en-US" altLang="en-US"/>
              <a:t> kron coins</a:t>
            </a:r>
          </a:p>
          <a:p>
            <a:pPr>
              <a:lnSpc>
                <a:spcPct val="90000"/>
              </a:lnSpc>
            </a:pPr>
            <a:r>
              <a:rPr lang="en-US" altLang="en-US"/>
              <a:t>Using a greedy algorithm to count out 15 krons, you would get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 10 kron piece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Five 1 kron pieces, for a total of 15 krons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This requires six coins</a:t>
            </a:r>
          </a:p>
          <a:p>
            <a:pPr>
              <a:lnSpc>
                <a:spcPct val="90000"/>
              </a:lnSpc>
            </a:pPr>
            <a:r>
              <a:rPr lang="en-US" altLang="en-US"/>
              <a:t>A better solution would be to use two 7 kron pieces and one 1 kron piece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This only requires three coins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greedy algorithm results in a solution, but not in an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228511503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812B555A-14E7-4DC3-9735-CE9164BA3E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41B1-EA33-4799-B51D-DDC018B8F003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708BC5F0-8BED-4F9D-81D3-2736FB2DA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A9707EA-67B1-4297-8106-E808711A5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BD0580EF-E88A-4BBF-B1BB-8F525CAB31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altLang="en-US"/>
              <a:t>A scheduling problem</a:t>
            </a: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18117C8C-FBB7-4F82-BAAB-1CADC3CE545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211613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z="2400"/>
              <a:t>You have to run nine jobs, with running times of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3</a:t>
            </a:r>
            <a:r>
              <a:rPr lang="en-US" altLang="en-US" sz="2400"/>
              <a:t>,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5</a:t>
            </a:r>
            <a:r>
              <a:rPr lang="en-US" altLang="en-US" sz="2400"/>
              <a:t>,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6</a:t>
            </a:r>
            <a:r>
              <a:rPr lang="en-US" altLang="en-US" sz="2400"/>
              <a:t>,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10</a:t>
            </a:r>
            <a:r>
              <a:rPr lang="en-US" altLang="en-US" sz="2400"/>
              <a:t>,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11</a:t>
            </a:r>
            <a:r>
              <a:rPr lang="en-US" altLang="en-US" sz="2400"/>
              <a:t>,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14</a:t>
            </a:r>
            <a:r>
              <a:rPr lang="en-US" altLang="en-US" sz="2400"/>
              <a:t>,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15</a:t>
            </a:r>
            <a:r>
              <a:rPr lang="en-US" altLang="en-US" sz="2400"/>
              <a:t>,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18</a:t>
            </a:r>
            <a:r>
              <a:rPr lang="en-US" altLang="en-US" sz="2400"/>
              <a:t>, and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20</a:t>
            </a:r>
            <a:r>
              <a:rPr lang="en-US" altLang="en-US" sz="2400"/>
              <a:t> minutes</a:t>
            </a:r>
          </a:p>
          <a:p>
            <a:r>
              <a:rPr lang="en-US" altLang="en-US" sz="2400"/>
              <a:t>You have three processors on which you can run these jobs</a:t>
            </a:r>
          </a:p>
          <a:p>
            <a:r>
              <a:rPr lang="en-US" altLang="en-US" sz="2400"/>
              <a:t>You decide to do the longest-running jobs first, on whatever processor is available</a:t>
            </a:r>
          </a:p>
        </p:txBody>
      </p:sp>
      <p:grpSp>
        <p:nvGrpSpPr>
          <p:cNvPr id="12296" name="Group 8">
            <a:extLst>
              <a:ext uri="{FF2B5EF4-FFF2-40B4-BE49-F238E27FC236}">
                <a16:creationId xmlns:a16="http://schemas.microsoft.com/office/drawing/2014/main" id="{392CE1B7-6CA0-40A4-8FD2-DA38986DA44B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657600"/>
            <a:ext cx="3802063" cy="382588"/>
            <a:chOff x="768" y="2304"/>
            <a:chExt cx="2395" cy="241"/>
          </a:xfrm>
        </p:grpSpPr>
        <p:sp>
          <p:nvSpPr>
            <p:cNvPr id="12294" name="Freeform 6">
              <a:extLst>
                <a:ext uri="{FF2B5EF4-FFF2-40B4-BE49-F238E27FC236}">
                  <a16:creationId xmlns:a16="http://schemas.microsoft.com/office/drawing/2014/main" id="{C7F9C904-3A5C-4B28-A6B7-A993B27BE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2304"/>
              <a:ext cx="2395" cy="241"/>
            </a:xfrm>
            <a:custGeom>
              <a:avLst/>
              <a:gdLst>
                <a:gd name="T0" fmla="*/ 0 w 2395"/>
                <a:gd name="T1" fmla="*/ 0 h 241"/>
                <a:gd name="T2" fmla="*/ 0 w 2395"/>
                <a:gd name="T3" fmla="*/ 240 h 241"/>
                <a:gd name="T4" fmla="*/ 2394 w 2395"/>
                <a:gd name="T5" fmla="*/ 240 h 241"/>
                <a:gd name="T6" fmla="*/ 2394 w 2395"/>
                <a:gd name="T7" fmla="*/ 0 h 241"/>
                <a:gd name="T8" fmla="*/ 0 w 239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5" h="241">
                  <a:moveTo>
                    <a:pt x="0" y="0"/>
                  </a:moveTo>
                  <a:lnTo>
                    <a:pt x="0" y="240"/>
                  </a:lnTo>
                  <a:lnTo>
                    <a:pt x="2394" y="240"/>
                  </a:lnTo>
                  <a:lnTo>
                    <a:pt x="2394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5" name="Rectangle 7">
              <a:extLst>
                <a:ext uri="{FF2B5EF4-FFF2-40B4-BE49-F238E27FC236}">
                  <a16:creationId xmlns:a16="http://schemas.microsoft.com/office/drawing/2014/main" id="{8E59E866-B5C2-4C91-B740-9BCCABE0D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2336"/>
              <a:ext cx="227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20</a:t>
              </a:r>
            </a:p>
          </p:txBody>
        </p:sp>
      </p:grpSp>
      <p:grpSp>
        <p:nvGrpSpPr>
          <p:cNvPr id="12299" name="Group 11">
            <a:extLst>
              <a:ext uri="{FF2B5EF4-FFF2-40B4-BE49-F238E27FC236}">
                <a16:creationId xmlns:a16="http://schemas.microsoft.com/office/drawing/2014/main" id="{B8DAD15B-DC47-40AA-942C-77765D31997E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267200"/>
            <a:ext cx="3468688" cy="382588"/>
            <a:chOff x="768" y="2688"/>
            <a:chExt cx="2185" cy="241"/>
          </a:xfrm>
        </p:grpSpPr>
        <p:sp>
          <p:nvSpPr>
            <p:cNvPr id="12297" name="Freeform 9">
              <a:extLst>
                <a:ext uri="{FF2B5EF4-FFF2-40B4-BE49-F238E27FC236}">
                  <a16:creationId xmlns:a16="http://schemas.microsoft.com/office/drawing/2014/main" id="{13CBFA2D-1613-4576-A91F-17394E4A7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2688"/>
              <a:ext cx="2185" cy="241"/>
            </a:xfrm>
            <a:custGeom>
              <a:avLst/>
              <a:gdLst>
                <a:gd name="T0" fmla="*/ 0 w 2185"/>
                <a:gd name="T1" fmla="*/ 0 h 241"/>
                <a:gd name="T2" fmla="*/ 0 w 2185"/>
                <a:gd name="T3" fmla="*/ 240 h 241"/>
                <a:gd name="T4" fmla="*/ 2184 w 2185"/>
                <a:gd name="T5" fmla="*/ 240 h 241"/>
                <a:gd name="T6" fmla="*/ 2184 w 2185"/>
                <a:gd name="T7" fmla="*/ 0 h 241"/>
                <a:gd name="T8" fmla="*/ 0 w 218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5" h="241">
                  <a:moveTo>
                    <a:pt x="0" y="0"/>
                  </a:moveTo>
                  <a:lnTo>
                    <a:pt x="0" y="240"/>
                  </a:lnTo>
                  <a:lnTo>
                    <a:pt x="2184" y="240"/>
                  </a:lnTo>
                  <a:lnTo>
                    <a:pt x="218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Rectangle 10">
              <a:extLst>
                <a:ext uri="{FF2B5EF4-FFF2-40B4-BE49-F238E27FC236}">
                  <a16:creationId xmlns:a16="http://schemas.microsoft.com/office/drawing/2014/main" id="{1B0F27BB-DD8A-4A48-A561-E7E0B40F7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2720"/>
              <a:ext cx="206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18</a:t>
              </a:r>
            </a:p>
          </p:txBody>
        </p:sp>
      </p:grpSp>
      <p:grpSp>
        <p:nvGrpSpPr>
          <p:cNvPr id="12302" name="Group 14">
            <a:extLst>
              <a:ext uri="{FF2B5EF4-FFF2-40B4-BE49-F238E27FC236}">
                <a16:creationId xmlns:a16="http://schemas.microsoft.com/office/drawing/2014/main" id="{7D6B70B0-F565-4EC3-B012-B67DA867B53E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953000"/>
            <a:ext cx="2868613" cy="382588"/>
            <a:chOff x="768" y="3120"/>
            <a:chExt cx="1807" cy="241"/>
          </a:xfrm>
        </p:grpSpPr>
        <p:sp>
          <p:nvSpPr>
            <p:cNvPr id="12300" name="Freeform 12">
              <a:extLst>
                <a:ext uri="{FF2B5EF4-FFF2-40B4-BE49-F238E27FC236}">
                  <a16:creationId xmlns:a16="http://schemas.microsoft.com/office/drawing/2014/main" id="{B7F1DB1C-4A16-45F0-B6E5-D5EFD05E4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3120"/>
              <a:ext cx="1807" cy="241"/>
            </a:xfrm>
            <a:custGeom>
              <a:avLst/>
              <a:gdLst>
                <a:gd name="T0" fmla="*/ 0 w 1807"/>
                <a:gd name="T1" fmla="*/ 0 h 241"/>
                <a:gd name="T2" fmla="*/ 0 w 1807"/>
                <a:gd name="T3" fmla="*/ 240 h 241"/>
                <a:gd name="T4" fmla="*/ 1806 w 1807"/>
                <a:gd name="T5" fmla="*/ 240 h 241"/>
                <a:gd name="T6" fmla="*/ 1806 w 1807"/>
                <a:gd name="T7" fmla="*/ 0 h 241"/>
                <a:gd name="T8" fmla="*/ 0 w 1807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7" h="241">
                  <a:moveTo>
                    <a:pt x="0" y="0"/>
                  </a:moveTo>
                  <a:lnTo>
                    <a:pt x="0" y="240"/>
                  </a:lnTo>
                  <a:lnTo>
                    <a:pt x="1806" y="240"/>
                  </a:lnTo>
                  <a:lnTo>
                    <a:pt x="1806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Rectangle 13">
              <a:extLst>
                <a:ext uri="{FF2B5EF4-FFF2-40B4-BE49-F238E27FC236}">
                  <a16:creationId xmlns:a16="http://schemas.microsoft.com/office/drawing/2014/main" id="{2CCFC546-7ABB-4BA9-902D-37238C141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3152"/>
              <a:ext cx="168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15</a:t>
              </a:r>
            </a:p>
          </p:txBody>
        </p:sp>
      </p:grpSp>
      <p:grpSp>
        <p:nvGrpSpPr>
          <p:cNvPr id="12305" name="Group 17">
            <a:extLst>
              <a:ext uri="{FF2B5EF4-FFF2-40B4-BE49-F238E27FC236}">
                <a16:creationId xmlns:a16="http://schemas.microsoft.com/office/drawing/2014/main" id="{39320F69-1F87-42DD-A52F-2E75857C6C2D}"/>
              </a:ext>
            </a:extLst>
          </p:cNvPr>
          <p:cNvGrpSpPr>
            <a:grpSpLocks/>
          </p:cNvGrpSpPr>
          <p:nvPr/>
        </p:nvGrpSpPr>
        <p:grpSpPr bwMode="auto">
          <a:xfrm>
            <a:off x="4083050" y="4953000"/>
            <a:ext cx="2735263" cy="382588"/>
            <a:chOff x="2572" y="3120"/>
            <a:chExt cx="1723" cy="241"/>
          </a:xfrm>
        </p:grpSpPr>
        <p:sp>
          <p:nvSpPr>
            <p:cNvPr id="12303" name="Freeform 15">
              <a:extLst>
                <a:ext uri="{FF2B5EF4-FFF2-40B4-BE49-F238E27FC236}">
                  <a16:creationId xmlns:a16="http://schemas.microsoft.com/office/drawing/2014/main" id="{FD663A47-6D3C-4B4F-A1CE-494EC3C3E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3120"/>
              <a:ext cx="1723" cy="241"/>
            </a:xfrm>
            <a:custGeom>
              <a:avLst/>
              <a:gdLst>
                <a:gd name="T0" fmla="*/ 0 w 1723"/>
                <a:gd name="T1" fmla="*/ 0 h 241"/>
                <a:gd name="T2" fmla="*/ 0 w 1723"/>
                <a:gd name="T3" fmla="*/ 240 h 241"/>
                <a:gd name="T4" fmla="*/ 1722 w 1723"/>
                <a:gd name="T5" fmla="*/ 240 h 241"/>
                <a:gd name="T6" fmla="*/ 1722 w 1723"/>
                <a:gd name="T7" fmla="*/ 0 h 241"/>
                <a:gd name="T8" fmla="*/ 0 w 1723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3" h="241">
                  <a:moveTo>
                    <a:pt x="0" y="0"/>
                  </a:moveTo>
                  <a:lnTo>
                    <a:pt x="0" y="240"/>
                  </a:lnTo>
                  <a:lnTo>
                    <a:pt x="1722" y="240"/>
                  </a:lnTo>
                  <a:lnTo>
                    <a:pt x="172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Rectangle 16">
              <a:extLst>
                <a:ext uri="{FF2B5EF4-FFF2-40B4-BE49-F238E27FC236}">
                  <a16:creationId xmlns:a16="http://schemas.microsoft.com/office/drawing/2014/main" id="{B431405D-D029-45AB-ADAE-1BED5BB69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" y="3152"/>
              <a:ext cx="160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14</a:t>
              </a:r>
            </a:p>
          </p:txBody>
        </p:sp>
      </p:grpSp>
      <p:grpSp>
        <p:nvGrpSpPr>
          <p:cNvPr id="12308" name="Group 20">
            <a:extLst>
              <a:ext uri="{FF2B5EF4-FFF2-40B4-BE49-F238E27FC236}">
                <a16:creationId xmlns:a16="http://schemas.microsoft.com/office/drawing/2014/main" id="{C955373C-3CD9-4D7C-B39F-09470730B4E3}"/>
              </a:ext>
            </a:extLst>
          </p:cNvPr>
          <p:cNvGrpSpPr>
            <a:grpSpLocks/>
          </p:cNvGrpSpPr>
          <p:nvPr/>
        </p:nvGrpSpPr>
        <p:grpSpPr bwMode="auto">
          <a:xfrm>
            <a:off x="4679950" y="4267200"/>
            <a:ext cx="2135188" cy="382588"/>
            <a:chOff x="2948" y="2688"/>
            <a:chExt cx="1345" cy="241"/>
          </a:xfrm>
        </p:grpSpPr>
        <p:sp>
          <p:nvSpPr>
            <p:cNvPr id="12306" name="Freeform 18">
              <a:extLst>
                <a:ext uri="{FF2B5EF4-FFF2-40B4-BE49-F238E27FC236}">
                  <a16:creationId xmlns:a16="http://schemas.microsoft.com/office/drawing/2014/main" id="{2F8E467F-1B36-48D9-A5AD-DE9D765CA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8" y="2688"/>
              <a:ext cx="1345" cy="241"/>
            </a:xfrm>
            <a:custGeom>
              <a:avLst/>
              <a:gdLst>
                <a:gd name="T0" fmla="*/ 0 w 1345"/>
                <a:gd name="T1" fmla="*/ 0 h 241"/>
                <a:gd name="T2" fmla="*/ 0 w 1345"/>
                <a:gd name="T3" fmla="*/ 240 h 241"/>
                <a:gd name="T4" fmla="*/ 1344 w 1345"/>
                <a:gd name="T5" fmla="*/ 240 h 241"/>
                <a:gd name="T6" fmla="*/ 1344 w 1345"/>
                <a:gd name="T7" fmla="*/ 0 h 241"/>
                <a:gd name="T8" fmla="*/ 0 w 134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5" h="241">
                  <a:moveTo>
                    <a:pt x="0" y="0"/>
                  </a:moveTo>
                  <a:lnTo>
                    <a:pt x="0" y="240"/>
                  </a:lnTo>
                  <a:lnTo>
                    <a:pt x="1344" y="240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Rectangle 19">
              <a:extLst>
                <a:ext uri="{FF2B5EF4-FFF2-40B4-BE49-F238E27FC236}">
                  <a16:creationId xmlns:a16="http://schemas.microsoft.com/office/drawing/2014/main" id="{EFDF85FB-CBBB-4DDF-A1DF-AA595930A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9" y="2720"/>
              <a:ext cx="122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11</a:t>
              </a:r>
            </a:p>
          </p:txBody>
        </p:sp>
      </p:grpSp>
      <p:grpSp>
        <p:nvGrpSpPr>
          <p:cNvPr id="12311" name="Group 23">
            <a:extLst>
              <a:ext uri="{FF2B5EF4-FFF2-40B4-BE49-F238E27FC236}">
                <a16:creationId xmlns:a16="http://schemas.microsoft.com/office/drawing/2014/main" id="{4F3C9D40-B395-4857-8193-4CFD545F82C5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3657600"/>
            <a:ext cx="1935163" cy="382588"/>
            <a:chOff x="3168" y="2304"/>
            <a:chExt cx="1219" cy="241"/>
          </a:xfrm>
        </p:grpSpPr>
        <p:sp>
          <p:nvSpPr>
            <p:cNvPr id="12309" name="Freeform 21">
              <a:extLst>
                <a:ext uri="{FF2B5EF4-FFF2-40B4-BE49-F238E27FC236}">
                  <a16:creationId xmlns:a16="http://schemas.microsoft.com/office/drawing/2014/main" id="{8216925E-D814-4DD6-A7F8-B16EC4614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304"/>
              <a:ext cx="1219" cy="241"/>
            </a:xfrm>
            <a:custGeom>
              <a:avLst/>
              <a:gdLst>
                <a:gd name="T0" fmla="*/ 0 w 1219"/>
                <a:gd name="T1" fmla="*/ 0 h 241"/>
                <a:gd name="T2" fmla="*/ 0 w 1219"/>
                <a:gd name="T3" fmla="*/ 240 h 241"/>
                <a:gd name="T4" fmla="*/ 1218 w 1219"/>
                <a:gd name="T5" fmla="*/ 240 h 241"/>
                <a:gd name="T6" fmla="*/ 1218 w 1219"/>
                <a:gd name="T7" fmla="*/ 0 h 241"/>
                <a:gd name="T8" fmla="*/ 0 w 1219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9" h="241">
                  <a:moveTo>
                    <a:pt x="0" y="0"/>
                  </a:moveTo>
                  <a:lnTo>
                    <a:pt x="0" y="240"/>
                  </a:lnTo>
                  <a:lnTo>
                    <a:pt x="1218" y="240"/>
                  </a:lnTo>
                  <a:lnTo>
                    <a:pt x="1218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Rectangle 22">
              <a:extLst>
                <a:ext uri="{FF2B5EF4-FFF2-40B4-BE49-F238E27FC236}">
                  <a16:creationId xmlns:a16="http://schemas.microsoft.com/office/drawing/2014/main" id="{F47E4961-D0B7-4490-B821-4D3917B36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" y="2336"/>
              <a:ext cx="109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10</a:t>
              </a:r>
            </a:p>
          </p:txBody>
        </p:sp>
      </p:grpSp>
      <p:grpSp>
        <p:nvGrpSpPr>
          <p:cNvPr id="12314" name="Group 26">
            <a:extLst>
              <a:ext uri="{FF2B5EF4-FFF2-40B4-BE49-F238E27FC236}">
                <a16:creationId xmlns:a16="http://schemas.microsoft.com/office/drawing/2014/main" id="{5F2AEE65-643E-44A1-8902-8E1DED0805FA}"/>
              </a:ext>
            </a:extLst>
          </p:cNvPr>
          <p:cNvGrpSpPr>
            <a:grpSpLocks/>
          </p:cNvGrpSpPr>
          <p:nvPr/>
        </p:nvGrpSpPr>
        <p:grpSpPr bwMode="auto">
          <a:xfrm>
            <a:off x="6800850" y="4267200"/>
            <a:ext cx="1201738" cy="382588"/>
            <a:chOff x="4284" y="2688"/>
            <a:chExt cx="757" cy="241"/>
          </a:xfrm>
        </p:grpSpPr>
        <p:sp>
          <p:nvSpPr>
            <p:cNvPr id="12312" name="Freeform 24">
              <a:extLst>
                <a:ext uri="{FF2B5EF4-FFF2-40B4-BE49-F238E27FC236}">
                  <a16:creationId xmlns:a16="http://schemas.microsoft.com/office/drawing/2014/main" id="{88643CF2-F5EA-4F26-A100-D29BCE761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4" y="2688"/>
              <a:ext cx="757" cy="241"/>
            </a:xfrm>
            <a:custGeom>
              <a:avLst/>
              <a:gdLst>
                <a:gd name="T0" fmla="*/ 0 w 757"/>
                <a:gd name="T1" fmla="*/ 0 h 241"/>
                <a:gd name="T2" fmla="*/ 0 w 757"/>
                <a:gd name="T3" fmla="*/ 240 h 241"/>
                <a:gd name="T4" fmla="*/ 756 w 757"/>
                <a:gd name="T5" fmla="*/ 240 h 241"/>
                <a:gd name="T6" fmla="*/ 756 w 757"/>
                <a:gd name="T7" fmla="*/ 0 h 241"/>
                <a:gd name="T8" fmla="*/ 0 w 757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" h="241">
                  <a:moveTo>
                    <a:pt x="0" y="0"/>
                  </a:moveTo>
                  <a:lnTo>
                    <a:pt x="0" y="240"/>
                  </a:lnTo>
                  <a:lnTo>
                    <a:pt x="756" y="240"/>
                  </a:lnTo>
                  <a:lnTo>
                    <a:pt x="756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Rectangle 25">
              <a:extLst>
                <a:ext uri="{FF2B5EF4-FFF2-40B4-BE49-F238E27FC236}">
                  <a16:creationId xmlns:a16="http://schemas.microsoft.com/office/drawing/2014/main" id="{FF4E5248-5423-4F7B-A9D5-82F66379E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" y="2720"/>
              <a:ext cx="63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12317" name="Group 29">
            <a:extLst>
              <a:ext uri="{FF2B5EF4-FFF2-40B4-BE49-F238E27FC236}">
                <a16:creationId xmlns:a16="http://schemas.microsoft.com/office/drawing/2014/main" id="{743399E6-18DC-4FB9-8D58-08E656C16887}"/>
              </a:ext>
            </a:extLst>
          </p:cNvPr>
          <p:cNvGrpSpPr>
            <a:grpSpLocks/>
          </p:cNvGrpSpPr>
          <p:nvPr/>
        </p:nvGrpSpPr>
        <p:grpSpPr bwMode="auto">
          <a:xfrm>
            <a:off x="6824663" y="4953000"/>
            <a:ext cx="1068387" cy="382588"/>
            <a:chOff x="4299" y="3120"/>
            <a:chExt cx="673" cy="241"/>
          </a:xfrm>
        </p:grpSpPr>
        <p:sp>
          <p:nvSpPr>
            <p:cNvPr id="12315" name="Freeform 27">
              <a:extLst>
                <a:ext uri="{FF2B5EF4-FFF2-40B4-BE49-F238E27FC236}">
                  <a16:creationId xmlns:a16="http://schemas.microsoft.com/office/drawing/2014/main" id="{12E26B1F-77C6-4469-9B5E-5073F59E2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9" y="3120"/>
              <a:ext cx="673" cy="241"/>
            </a:xfrm>
            <a:custGeom>
              <a:avLst/>
              <a:gdLst>
                <a:gd name="T0" fmla="*/ 0 w 673"/>
                <a:gd name="T1" fmla="*/ 0 h 241"/>
                <a:gd name="T2" fmla="*/ 0 w 673"/>
                <a:gd name="T3" fmla="*/ 240 h 241"/>
                <a:gd name="T4" fmla="*/ 672 w 673"/>
                <a:gd name="T5" fmla="*/ 240 h 241"/>
                <a:gd name="T6" fmla="*/ 672 w 673"/>
                <a:gd name="T7" fmla="*/ 0 h 241"/>
                <a:gd name="T8" fmla="*/ 0 w 673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3" h="241">
                  <a:moveTo>
                    <a:pt x="0" y="0"/>
                  </a:moveTo>
                  <a:lnTo>
                    <a:pt x="0" y="240"/>
                  </a:lnTo>
                  <a:lnTo>
                    <a:pt x="672" y="240"/>
                  </a:lnTo>
                  <a:lnTo>
                    <a:pt x="67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Rectangle 28">
              <a:extLst>
                <a:ext uri="{FF2B5EF4-FFF2-40B4-BE49-F238E27FC236}">
                  <a16:creationId xmlns:a16="http://schemas.microsoft.com/office/drawing/2014/main" id="{0EC74D81-6658-4309-B5BE-8A7123DE2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" y="3152"/>
              <a:ext cx="55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12320" name="Group 32">
            <a:extLst>
              <a:ext uri="{FF2B5EF4-FFF2-40B4-BE49-F238E27FC236}">
                <a16:creationId xmlns:a16="http://schemas.microsoft.com/office/drawing/2014/main" id="{45AA0B23-F76C-4B1A-89F6-F5072EA8B321}"/>
              </a:ext>
            </a:extLst>
          </p:cNvPr>
          <p:cNvGrpSpPr>
            <a:grpSpLocks/>
          </p:cNvGrpSpPr>
          <p:nvPr/>
        </p:nvGrpSpPr>
        <p:grpSpPr bwMode="auto">
          <a:xfrm>
            <a:off x="6953250" y="3657600"/>
            <a:ext cx="668338" cy="382588"/>
            <a:chOff x="4380" y="2304"/>
            <a:chExt cx="421" cy="241"/>
          </a:xfrm>
        </p:grpSpPr>
        <p:sp>
          <p:nvSpPr>
            <p:cNvPr id="12318" name="Freeform 30">
              <a:extLst>
                <a:ext uri="{FF2B5EF4-FFF2-40B4-BE49-F238E27FC236}">
                  <a16:creationId xmlns:a16="http://schemas.microsoft.com/office/drawing/2014/main" id="{69479FA0-C0AF-4D74-A4AA-C4E40A68A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0" y="2304"/>
              <a:ext cx="421" cy="241"/>
            </a:xfrm>
            <a:custGeom>
              <a:avLst/>
              <a:gdLst>
                <a:gd name="T0" fmla="*/ 0 w 421"/>
                <a:gd name="T1" fmla="*/ 0 h 241"/>
                <a:gd name="T2" fmla="*/ 0 w 421"/>
                <a:gd name="T3" fmla="*/ 240 h 241"/>
                <a:gd name="T4" fmla="*/ 420 w 421"/>
                <a:gd name="T5" fmla="*/ 240 h 241"/>
                <a:gd name="T6" fmla="*/ 420 w 421"/>
                <a:gd name="T7" fmla="*/ 0 h 241"/>
                <a:gd name="T8" fmla="*/ 0 w 421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241">
                  <a:moveTo>
                    <a:pt x="0" y="0"/>
                  </a:moveTo>
                  <a:lnTo>
                    <a:pt x="0" y="240"/>
                  </a:lnTo>
                  <a:lnTo>
                    <a:pt x="420" y="240"/>
                  </a:lnTo>
                  <a:lnTo>
                    <a:pt x="420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Rectangle 31">
              <a:extLst>
                <a:ext uri="{FF2B5EF4-FFF2-40B4-BE49-F238E27FC236}">
                  <a16:creationId xmlns:a16="http://schemas.microsoft.com/office/drawing/2014/main" id="{53C7F7D5-3D7F-4CD8-9563-01F170878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1" y="2336"/>
              <a:ext cx="29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sp>
        <p:nvSpPr>
          <p:cNvPr id="12321" name="Rectangle 33">
            <a:extLst>
              <a:ext uri="{FF2B5EF4-FFF2-40B4-BE49-F238E27FC236}">
                <a16:creationId xmlns:a16="http://schemas.microsoft.com/office/drawing/2014/main" id="{6429D788-A578-4338-82AE-4BB5B49CB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582988"/>
            <a:ext cx="606425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P1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P2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P3</a:t>
            </a:r>
          </a:p>
        </p:txBody>
      </p:sp>
      <p:sp>
        <p:nvSpPr>
          <p:cNvPr id="12322" name="Rectangle 34">
            <a:extLst>
              <a:ext uri="{FF2B5EF4-FFF2-40B4-BE49-F238E27FC236}">
                <a16:creationId xmlns:a16="http://schemas.microsoft.com/office/drawing/2014/main" id="{0A4967C5-F4EA-497B-9695-C918F134AC6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762000" y="5638800"/>
            <a:ext cx="7696200" cy="106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z="2400"/>
              <a:t>Time to completion: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18 + 11 + 6 = 35</a:t>
            </a:r>
            <a:r>
              <a:rPr lang="en-US" altLang="en-US" sz="2400"/>
              <a:t> minutes</a:t>
            </a:r>
          </a:p>
          <a:p>
            <a:r>
              <a:rPr lang="en-US" altLang="en-US" sz="2400"/>
              <a:t>This solution isn’t bad, but we might be able to do better</a:t>
            </a:r>
          </a:p>
        </p:txBody>
      </p:sp>
    </p:spTree>
    <p:extLst>
      <p:ext uri="{BB962C8B-B14F-4D97-AF65-F5344CB8AC3E}">
        <p14:creationId xmlns:p14="http://schemas.microsoft.com/office/powerpoint/2010/main" val="41488732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 bldLvl="5" autoUpdateAnimBg="0"/>
      <p:bldP spid="12321" grpId="0" autoUpdateAnimBg="0"/>
      <p:bldP spid="12322" grpId="0" build="p" bldLvl="4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49B86126-3C08-4E79-8EC4-3A967AE878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72A2C-B1E6-4BE3-A805-F2577984018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3F405FF7-7B99-447A-8D58-B7B52F784E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altLang="en-US"/>
              <a:t>Another approach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D63C4CDC-317F-4228-B3BC-3A1A951AC2C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14351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z="2400"/>
              <a:t>What would be the result if you ran the </a:t>
            </a:r>
            <a:r>
              <a:rPr lang="en-US" altLang="en-US" sz="2400" i="1"/>
              <a:t>shortest</a:t>
            </a:r>
            <a:r>
              <a:rPr lang="en-US" altLang="en-US" sz="2400"/>
              <a:t> job first?</a:t>
            </a:r>
          </a:p>
          <a:p>
            <a:r>
              <a:rPr lang="en-US" altLang="en-US" sz="2400"/>
              <a:t>Again, the running times are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3</a:t>
            </a:r>
            <a:r>
              <a:rPr lang="en-US" altLang="en-US" sz="2400"/>
              <a:t>,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5</a:t>
            </a:r>
            <a:r>
              <a:rPr lang="en-US" altLang="en-US" sz="2400"/>
              <a:t>,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6</a:t>
            </a:r>
            <a:r>
              <a:rPr lang="en-US" altLang="en-US" sz="2400"/>
              <a:t>,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10</a:t>
            </a:r>
            <a:r>
              <a:rPr lang="en-US" altLang="en-US" sz="2400"/>
              <a:t>,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11</a:t>
            </a:r>
            <a:r>
              <a:rPr lang="en-US" altLang="en-US" sz="2400"/>
              <a:t>,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14</a:t>
            </a:r>
            <a:r>
              <a:rPr lang="en-US" altLang="en-US" sz="2400"/>
              <a:t>,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15</a:t>
            </a:r>
            <a:r>
              <a:rPr lang="en-US" altLang="en-US" sz="2400"/>
              <a:t>,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18</a:t>
            </a:r>
            <a:r>
              <a:rPr lang="en-US" altLang="en-US" sz="2400"/>
              <a:t>, and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20</a:t>
            </a:r>
            <a:r>
              <a:rPr lang="en-US" altLang="en-US" sz="2400"/>
              <a:t> minutes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53CAF77C-F08C-4C55-94E8-CE6513C053D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4876800"/>
            <a:ext cx="7848600" cy="1828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z="2400"/>
              <a:t>That wasn’t such a good idea; time to completion is now</a:t>
            </a:r>
            <a:br>
              <a:rPr lang="en-US" altLang="en-US" sz="2400"/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6 + 14 + 20 = 40</a:t>
            </a:r>
            <a:r>
              <a:rPr lang="en-US" altLang="en-US" sz="2400"/>
              <a:t> minutes</a:t>
            </a:r>
          </a:p>
          <a:p>
            <a:r>
              <a:rPr lang="en-US" altLang="en-US" sz="2400"/>
              <a:t>Note, however, that the greedy algorithm itself is fast</a:t>
            </a:r>
          </a:p>
          <a:p>
            <a:pPr lvl="1"/>
            <a:r>
              <a:rPr lang="en-US" altLang="en-US" sz="2000"/>
              <a:t>All we had to do at each stage was pick the minimum or maximum</a:t>
            </a:r>
          </a:p>
        </p:txBody>
      </p:sp>
      <p:grpSp>
        <p:nvGrpSpPr>
          <p:cNvPr id="14345" name="Group 9">
            <a:extLst>
              <a:ext uri="{FF2B5EF4-FFF2-40B4-BE49-F238E27FC236}">
                <a16:creationId xmlns:a16="http://schemas.microsoft.com/office/drawing/2014/main" id="{B94AE090-B60C-4D40-AFFA-89B267E3BECC}"/>
              </a:ext>
            </a:extLst>
          </p:cNvPr>
          <p:cNvGrpSpPr>
            <a:grpSpLocks/>
          </p:cNvGrpSpPr>
          <p:nvPr/>
        </p:nvGrpSpPr>
        <p:grpSpPr bwMode="auto">
          <a:xfrm>
            <a:off x="5235575" y="4343400"/>
            <a:ext cx="3802063" cy="382588"/>
            <a:chOff x="3298" y="2736"/>
            <a:chExt cx="2395" cy="241"/>
          </a:xfrm>
        </p:grpSpPr>
        <p:sp>
          <p:nvSpPr>
            <p:cNvPr id="14343" name="Freeform 7">
              <a:extLst>
                <a:ext uri="{FF2B5EF4-FFF2-40B4-BE49-F238E27FC236}">
                  <a16:creationId xmlns:a16="http://schemas.microsoft.com/office/drawing/2014/main" id="{29D4372E-5B62-4E2D-9B3B-62438A0B7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8" y="2736"/>
              <a:ext cx="2395" cy="241"/>
            </a:xfrm>
            <a:custGeom>
              <a:avLst/>
              <a:gdLst>
                <a:gd name="T0" fmla="*/ 0 w 2395"/>
                <a:gd name="T1" fmla="*/ 0 h 241"/>
                <a:gd name="T2" fmla="*/ 0 w 2395"/>
                <a:gd name="T3" fmla="*/ 240 h 241"/>
                <a:gd name="T4" fmla="*/ 2394 w 2395"/>
                <a:gd name="T5" fmla="*/ 240 h 241"/>
                <a:gd name="T6" fmla="*/ 2394 w 2395"/>
                <a:gd name="T7" fmla="*/ 0 h 241"/>
                <a:gd name="T8" fmla="*/ 0 w 239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5" h="241">
                  <a:moveTo>
                    <a:pt x="0" y="0"/>
                  </a:moveTo>
                  <a:lnTo>
                    <a:pt x="0" y="240"/>
                  </a:lnTo>
                  <a:lnTo>
                    <a:pt x="2394" y="240"/>
                  </a:lnTo>
                  <a:lnTo>
                    <a:pt x="2394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Rectangle 8">
              <a:extLst>
                <a:ext uri="{FF2B5EF4-FFF2-40B4-BE49-F238E27FC236}">
                  <a16:creationId xmlns:a16="http://schemas.microsoft.com/office/drawing/2014/main" id="{94FC51D6-B35C-4398-9D41-69998494E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768"/>
              <a:ext cx="227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20</a:t>
              </a:r>
            </a:p>
          </p:txBody>
        </p:sp>
      </p:grpSp>
      <p:grpSp>
        <p:nvGrpSpPr>
          <p:cNvPr id="14348" name="Group 12">
            <a:extLst>
              <a:ext uri="{FF2B5EF4-FFF2-40B4-BE49-F238E27FC236}">
                <a16:creationId xmlns:a16="http://schemas.microsoft.com/office/drawing/2014/main" id="{A797D74C-274C-4EB9-977D-222AAB9FCED4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3733800"/>
            <a:ext cx="3468688" cy="382588"/>
            <a:chOff x="2832" y="2352"/>
            <a:chExt cx="2185" cy="241"/>
          </a:xfrm>
        </p:grpSpPr>
        <p:sp>
          <p:nvSpPr>
            <p:cNvPr id="14346" name="Freeform 10">
              <a:extLst>
                <a:ext uri="{FF2B5EF4-FFF2-40B4-BE49-F238E27FC236}">
                  <a16:creationId xmlns:a16="http://schemas.microsoft.com/office/drawing/2014/main" id="{F4FADF69-7349-498F-814E-D4BDA7E64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" y="2352"/>
              <a:ext cx="2185" cy="241"/>
            </a:xfrm>
            <a:custGeom>
              <a:avLst/>
              <a:gdLst>
                <a:gd name="T0" fmla="*/ 0 w 2185"/>
                <a:gd name="T1" fmla="*/ 0 h 241"/>
                <a:gd name="T2" fmla="*/ 0 w 2185"/>
                <a:gd name="T3" fmla="*/ 240 h 241"/>
                <a:gd name="T4" fmla="*/ 2184 w 2185"/>
                <a:gd name="T5" fmla="*/ 240 h 241"/>
                <a:gd name="T6" fmla="*/ 2184 w 2185"/>
                <a:gd name="T7" fmla="*/ 0 h 241"/>
                <a:gd name="T8" fmla="*/ 0 w 218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5" h="241">
                  <a:moveTo>
                    <a:pt x="0" y="0"/>
                  </a:moveTo>
                  <a:lnTo>
                    <a:pt x="0" y="240"/>
                  </a:lnTo>
                  <a:lnTo>
                    <a:pt x="2184" y="240"/>
                  </a:lnTo>
                  <a:lnTo>
                    <a:pt x="218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Rectangle 11">
              <a:extLst>
                <a:ext uri="{FF2B5EF4-FFF2-40B4-BE49-F238E27FC236}">
                  <a16:creationId xmlns:a16="http://schemas.microsoft.com/office/drawing/2014/main" id="{9F0CEBBF-5CB2-4849-8B4D-C8E5F64F5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" y="2384"/>
              <a:ext cx="206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18</a:t>
              </a:r>
            </a:p>
          </p:txBody>
        </p:sp>
      </p:grpSp>
      <p:grpSp>
        <p:nvGrpSpPr>
          <p:cNvPr id="14351" name="Group 15">
            <a:extLst>
              <a:ext uri="{FF2B5EF4-FFF2-40B4-BE49-F238E27FC236}">
                <a16:creationId xmlns:a16="http://schemas.microsoft.com/office/drawing/2014/main" id="{E254AA64-F9F1-455F-87CD-36174D0F9540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3124200"/>
            <a:ext cx="2868613" cy="382588"/>
            <a:chOff x="2448" y="1968"/>
            <a:chExt cx="1807" cy="241"/>
          </a:xfrm>
        </p:grpSpPr>
        <p:sp>
          <p:nvSpPr>
            <p:cNvPr id="14349" name="Freeform 13">
              <a:extLst>
                <a:ext uri="{FF2B5EF4-FFF2-40B4-BE49-F238E27FC236}">
                  <a16:creationId xmlns:a16="http://schemas.microsoft.com/office/drawing/2014/main" id="{9868D82E-13B1-4E7A-A994-AB814D2D2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1968"/>
              <a:ext cx="1807" cy="241"/>
            </a:xfrm>
            <a:custGeom>
              <a:avLst/>
              <a:gdLst>
                <a:gd name="T0" fmla="*/ 0 w 1807"/>
                <a:gd name="T1" fmla="*/ 0 h 241"/>
                <a:gd name="T2" fmla="*/ 0 w 1807"/>
                <a:gd name="T3" fmla="*/ 240 h 241"/>
                <a:gd name="T4" fmla="*/ 1806 w 1807"/>
                <a:gd name="T5" fmla="*/ 240 h 241"/>
                <a:gd name="T6" fmla="*/ 1806 w 1807"/>
                <a:gd name="T7" fmla="*/ 0 h 241"/>
                <a:gd name="T8" fmla="*/ 0 w 1807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7" h="241">
                  <a:moveTo>
                    <a:pt x="0" y="0"/>
                  </a:moveTo>
                  <a:lnTo>
                    <a:pt x="0" y="240"/>
                  </a:lnTo>
                  <a:lnTo>
                    <a:pt x="1806" y="240"/>
                  </a:lnTo>
                  <a:lnTo>
                    <a:pt x="1806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Rectangle 14">
              <a:extLst>
                <a:ext uri="{FF2B5EF4-FFF2-40B4-BE49-F238E27FC236}">
                  <a16:creationId xmlns:a16="http://schemas.microsoft.com/office/drawing/2014/main" id="{D2006A96-434D-40A6-A1A7-A77801A7E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9" y="2000"/>
              <a:ext cx="168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15</a:t>
              </a:r>
            </a:p>
          </p:txBody>
        </p:sp>
      </p:grpSp>
      <p:grpSp>
        <p:nvGrpSpPr>
          <p:cNvPr id="14354" name="Group 18">
            <a:extLst>
              <a:ext uri="{FF2B5EF4-FFF2-40B4-BE49-F238E27FC236}">
                <a16:creationId xmlns:a16="http://schemas.microsoft.com/office/drawing/2014/main" id="{9748A7B2-4D1C-4834-8ACA-D39E219A6757}"/>
              </a:ext>
            </a:extLst>
          </p:cNvPr>
          <p:cNvGrpSpPr>
            <a:grpSpLocks/>
          </p:cNvGrpSpPr>
          <p:nvPr/>
        </p:nvGrpSpPr>
        <p:grpSpPr bwMode="auto">
          <a:xfrm>
            <a:off x="2490788" y="4343400"/>
            <a:ext cx="2735262" cy="382588"/>
            <a:chOff x="1569" y="2736"/>
            <a:chExt cx="1723" cy="241"/>
          </a:xfrm>
        </p:grpSpPr>
        <p:sp>
          <p:nvSpPr>
            <p:cNvPr id="14352" name="Freeform 16">
              <a:extLst>
                <a:ext uri="{FF2B5EF4-FFF2-40B4-BE49-F238E27FC236}">
                  <a16:creationId xmlns:a16="http://schemas.microsoft.com/office/drawing/2014/main" id="{AAB4E541-8913-4800-80C3-49EB6B18D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9" y="2736"/>
              <a:ext cx="1723" cy="241"/>
            </a:xfrm>
            <a:custGeom>
              <a:avLst/>
              <a:gdLst>
                <a:gd name="T0" fmla="*/ 0 w 1723"/>
                <a:gd name="T1" fmla="*/ 0 h 241"/>
                <a:gd name="T2" fmla="*/ 0 w 1723"/>
                <a:gd name="T3" fmla="*/ 240 h 241"/>
                <a:gd name="T4" fmla="*/ 1722 w 1723"/>
                <a:gd name="T5" fmla="*/ 240 h 241"/>
                <a:gd name="T6" fmla="*/ 1722 w 1723"/>
                <a:gd name="T7" fmla="*/ 0 h 241"/>
                <a:gd name="T8" fmla="*/ 0 w 1723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3" h="241">
                  <a:moveTo>
                    <a:pt x="0" y="0"/>
                  </a:moveTo>
                  <a:lnTo>
                    <a:pt x="0" y="240"/>
                  </a:lnTo>
                  <a:lnTo>
                    <a:pt x="1722" y="240"/>
                  </a:lnTo>
                  <a:lnTo>
                    <a:pt x="172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Rectangle 17">
              <a:extLst>
                <a:ext uri="{FF2B5EF4-FFF2-40B4-BE49-F238E27FC236}">
                  <a16:creationId xmlns:a16="http://schemas.microsoft.com/office/drawing/2014/main" id="{2E0C35ED-969E-4CE7-95DC-2B29B3B13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" y="2768"/>
              <a:ext cx="160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14</a:t>
              </a:r>
            </a:p>
          </p:txBody>
        </p:sp>
      </p:grpSp>
      <p:grpSp>
        <p:nvGrpSpPr>
          <p:cNvPr id="14357" name="Group 21">
            <a:extLst>
              <a:ext uri="{FF2B5EF4-FFF2-40B4-BE49-F238E27FC236}">
                <a16:creationId xmlns:a16="http://schemas.microsoft.com/office/drawing/2014/main" id="{5ED561F7-EEB6-4913-9484-775E9DC6C534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733800"/>
            <a:ext cx="2135188" cy="382588"/>
            <a:chOff x="1488" y="2352"/>
            <a:chExt cx="1345" cy="241"/>
          </a:xfrm>
        </p:grpSpPr>
        <p:sp>
          <p:nvSpPr>
            <p:cNvPr id="14355" name="Freeform 19">
              <a:extLst>
                <a:ext uri="{FF2B5EF4-FFF2-40B4-BE49-F238E27FC236}">
                  <a16:creationId xmlns:a16="http://schemas.microsoft.com/office/drawing/2014/main" id="{8D0296EA-46E2-45C6-92C2-4B1C68969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352"/>
              <a:ext cx="1345" cy="241"/>
            </a:xfrm>
            <a:custGeom>
              <a:avLst/>
              <a:gdLst>
                <a:gd name="T0" fmla="*/ 0 w 1345"/>
                <a:gd name="T1" fmla="*/ 0 h 241"/>
                <a:gd name="T2" fmla="*/ 0 w 1345"/>
                <a:gd name="T3" fmla="*/ 240 h 241"/>
                <a:gd name="T4" fmla="*/ 1344 w 1345"/>
                <a:gd name="T5" fmla="*/ 240 h 241"/>
                <a:gd name="T6" fmla="*/ 1344 w 1345"/>
                <a:gd name="T7" fmla="*/ 0 h 241"/>
                <a:gd name="T8" fmla="*/ 0 w 134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5" h="241">
                  <a:moveTo>
                    <a:pt x="0" y="0"/>
                  </a:moveTo>
                  <a:lnTo>
                    <a:pt x="0" y="240"/>
                  </a:lnTo>
                  <a:lnTo>
                    <a:pt x="1344" y="240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Rectangle 20">
              <a:extLst>
                <a:ext uri="{FF2B5EF4-FFF2-40B4-BE49-F238E27FC236}">
                  <a16:creationId xmlns:a16="http://schemas.microsoft.com/office/drawing/2014/main" id="{8EDC1D5D-2900-4C20-9381-E1F4A0661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" y="2384"/>
              <a:ext cx="122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11</a:t>
              </a:r>
            </a:p>
          </p:txBody>
        </p:sp>
      </p:grpSp>
      <p:grpSp>
        <p:nvGrpSpPr>
          <p:cNvPr id="14360" name="Group 24">
            <a:extLst>
              <a:ext uri="{FF2B5EF4-FFF2-40B4-BE49-F238E27FC236}">
                <a16:creationId xmlns:a16="http://schemas.microsoft.com/office/drawing/2014/main" id="{1FA04234-1E3D-47F9-9764-DB22881D3B11}"/>
              </a:ext>
            </a:extLst>
          </p:cNvPr>
          <p:cNvGrpSpPr>
            <a:grpSpLocks/>
          </p:cNvGrpSpPr>
          <p:nvPr/>
        </p:nvGrpSpPr>
        <p:grpSpPr bwMode="auto">
          <a:xfrm>
            <a:off x="1958975" y="3124200"/>
            <a:ext cx="1935163" cy="382588"/>
            <a:chOff x="1234" y="1968"/>
            <a:chExt cx="1219" cy="241"/>
          </a:xfrm>
        </p:grpSpPr>
        <p:sp>
          <p:nvSpPr>
            <p:cNvPr id="14358" name="Freeform 22">
              <a:extLst>
                <a:ext uri="{FF2B5EF4-FFF2-40B4-BE49-F238E27FC236}">
                  <a16:creationId xmlns:a16="http://schemas.microsoft.com/office/drawing/2014/main" id="{7BFCEA91-2F3B-49BA-BB50-65435EB88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4" y="1968"/>
              <a:ext cx="1219" cy="241"/>
            </a:xfrm>
            <a:custGeom>
              <a:avLst/>
              <a:gdLst>
                <a:gd name="T0" fmla="*/ 0 w 1219"/>
                <a:gd name="T1" fmla="*/ 0 h 241"/>
                <a:gd name="T2" fmla="*/ 0 w 1219"/>
                <a:gd name="T3" fmla="*/ 240 h 241"/>
                <a:gd name="T4" fmla="*/ 1218 w 1219"/>
                <a:gd name="T5" fmla="*/ 240 h 241"/>
                <a:gd name="T6" fmla="*/ 1218 w 1219"/>
                <a:gd name="T7" fmla="*/ 0 h 241"/>
                <a:gd name="T8" fmla="*/ 0 w 1219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9" h="241">
                  <a:moveTo>
                    <a:pt x="0" y="0"/>
                  </a:moveTo>
                  <a:lnTo>
                    <a:pt x="0" y="240"/>
                  </a:lnTo>
                  <a:lnTo>
                    <a:pt x="1218" y="240"/>
                  </a:lnTo>
                  <a:lnTo>
                    <a:pt x="1218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9" name="Rectangle 23">
              <a:extLst>
                <a:ext uri="{FF2B5EF4-FFF2-40B4-BE49-F238E27FC236}">
                  <a16:creationId xmlns:a16="http://schemas.microsoft.com/office/drawing/2014/main" id="{9D656148-F7E4-4EA8-AEEA-20B234C06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" y="2000"/>
              <a:ext cx="109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10</a:t>
              </a:r>
            </a:p>
          </p:txBody>
        </p:sp>
      </p:grpSp>
      <p:grpSp>
        <p:nvGrpSpPr>
          <p:cNvPr id="14363" name="Group 27">
            <a:extLst>
              <a:ext uri="{FF2B5EF4-FFF2-40B4-BE49-F238E27FC236}">
                <a16:creationId xmlns:a16="http://schemas.microsoft.com/office/drawing/2014/main" id="{8BBDF4B6-3684-4AC0-9F71-1C312A72E942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343400"/>
            <a:ext cx="1201738" cy="382588"/>
            <a:chOff x="816" y="2736"/>
            <a:chExt cx="757" cy="241"/>
          </a:xfrm>
        </p:grpSpPr>
        <p:sp>
          <p:nvSpPr>
            <p:cNvPr id="14361" name="Freeform 25">
              <a:extLst>
                <a:ext uri="{FF2B5EF4-FFF2-40B4-BE49-F238E27FC236}">
                  <a16:creationId xmlns:a16="http://schemas.microsoft.com/office/drawing/2014/main" id="{ADB0B0D7-C0C7-48C3-920F-57D1636EF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2736"/>
              <a:ext cx="757" cy="241"/>
            </a:xfrm>
            <a:custGeom>
              <a:avLst/>
              <a:gdLst>
                <a:gd name="T0" fmla="*/ 0 w 757"/>
                <a:gd name="T1" fmla="*/ 0 h 241"/>
                <a:gd name="T2" fmla="*/ 0 w 757"/>
                <a:gd name="T3" fmla="*/ 240 h 241"/>
                <a:gd name="T4" fmla="*/ 756 w 757"/>
                <a:gd name="T5" fmla="*/ 240 h 241"/>
                <a:gd name="T6" fmla="*/ 756 w 757"/>
                <a:gd name="T7" fmla="*/ 0 h 241"/>
                <a:gd name="T8" fmla="*/ 0 w 757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" h="241">
                  <a:moveTo>
                    <a:pt x="0" y="0"/>
                  </a:moveTo>
                  <a:lnTo>
                    <a:pt x="0" y="240"/>
                  </a:lnTo>
                  <a:lnTo>
                    <a:pt x="756" y="240"/>
                  </a:lnTo>
                  <a:lnTo>
                    <a:pt x="756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Rectangle 26">
              <a:extLst>
                <a:ext uri="{FF2B5EF4-FFF2-40B4-BE49-F238E27FC236}">
                  <a16:creationId xmlns:a16="http://schemas.microsoft.com/office/drawing/2014/main" id="{D7BA2D11-448D-4497-A44A-432B2F968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" y="2768"/>
              <a:ext cx="63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14366" name="Group 30">
            <a:extLst>
              <a:ext uri="{FF2B5EF4-FFF2-40B4-BE49-F238E27FC236}">
                <a16:creationId xmlns:a16="http://schemas.microsoft.com/office/drawing/2014/main" id="{410F9127-C0A8-4364-A2E6-0795C4C1008E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733800"/>
            <a:ext cx="1068388" cy="382588"/>
            <a:chOff x="816" y="2352"/>
            <a:chExt cx="673" cy="241"/>
          </a:xfrm>
        </p:grpSpPr>
        <p:sp>
          <p:nvSpPr>
            <p:cNvPr id="14364" name="Freeform 28">
              <a:extLst>
                <a:ext uri="{FF2B5EF4-FFF2-40B4-BE49-F238E27FC236}">
                  <a16:creationId xmlns:a16="http://schemas.microsoft.com/office/drawing/2014/main" id="{70054B35-4B92-4298-8925-CFB63E690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2352"/>
              <a:ext cx="673" cy="241"/>
            </a:xfrm>
            <a:custGeom>
              <a:avLst/>
              <a:gdLst>
                <a:gd name="T0" fmla="*/ 0 w 673"/>
                <a:gd name="T1" fmla="*/ 0 h 241"/>
                <a:gd name="T2" fmla="*/ 0 w 673"/>
                <a:gd name="T3" fmla="*/ 240 h 241"/>
                <a:gd name="T4" fmla="*/ 672 w 673"/>
                <a:gd name="T5" fmla="*/ 240 h 241"/>
                <a:gd name="T6" fmla="*/ 672 w 673"/>
                <a:gd name="T7" fmla="*/ 0 h 241"/>
                <a:gd name="T8" fmla="*/ 0 w 673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3" h="241">
                  <a:moveTo>
                    <a:pt x="0" y="0"/>
                  </a:moveTo>
                  <a:lnTo>
                    <a:pt x="0" y="240"/>
                  </a:lnTo>
                  <a:lnTo>
                    <a:pt x="672" y="240"/>
                  </a:lnTo>
                  <a:lnTo>
                    <a:pt x="672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5" name="Rectangle 29">
              <a:extLst>
                <a:ext uri="{FF2B5EF4-FFF2-40B4-BE49-F238E27FC236}">
                  <a16:creationId xmlns:a16="http://schemas.microsoft.com/office/drawing/2014/main" id="{65A20DE3-5339-4C75-8E82-9975FE826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" y="2384"/>
              <a:ext cx="55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14369" name="Group 33">
            <a:extLst>
              <a:ext uri="{FF2B5EF4-FFF2-40B4-BE49-F238E27FC236}">
                <a16:creationId xmlns:a16="http://schemas.microsoft.com/office/drawing/2014/main" id="{1C157110-90E5-414C-A071-2C4563DF1AC0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124200"/>
            <a:ext cx="668338" cy="382588"/>
            <a:chOff x="816" y="1968"/>
            <a:chExt cx="421" cy="241"/>
          </a:xfrm>
        </p:grpSpPr>
        <p:sp>
          <p:nvSpPr>
            <p:cNvPr id="14367" name="Freeform 31">
              <a:extLst>
                <a:ext uri="{FF2B5EF4-FFF2-40B4-BE49-F238E27FC236}">
                  <a16:creationId xmlns:a16="http://schemas.microsoft.com/office/drawing/2014/main" id="{F1E4A819-F8F7-4B0D-B9F6-9CB64CE52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1968"/>
              <a:ext cx="421" cy="241"/>
            </a:xfrm>
            <a:custGeom>
              <a:avLst/>
              <a:gdLst>
                <a:gd name="T0" fmla="*/ 0 w 421"/>
                <a:gd name="T1" fmla="*/ 0 h 241"/>
                <a:gd name="T2" fmla="*/ 0 w 421"/>
                <a:gd name="T3" fmla="*/ 240 h 241"/>
                <a:gd name="T4" fmla="*/ 420 w 421"/>
                <a:gd name="T5" fmla="*/ 240 h 241"/>
                <a:gd name="T6" fmla="*/ 420 w 421"/>
                <a:gd name="T7" fmla="*/ 0 h 241"/>
                <a:gd name="T8" fmla="*/ 0 w 421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241">
                  <a:moveTo>
                    <a:pt x="0" y="0"/>
                  </a:moveTo>
                  <a:lnTo>
                    <a:pt x="0" y="240"/>
                  </a:lnTo>
                  <a:lnTo>
                    <a:pt x="420" y="240"/>
                  </a:lnTo>
                  <a:lnTo>
                    <a:pt x="420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Rectangle 32">
              <a:extLst>
                <a:ext uri="{FF2B5EF4-FFF2-40B4-BE49-F238E27FC236}">
                  <a16:creationId xmlns:a16="http://schemas.microsoft.com/office/drawing/2014/main" id="{CC505C1F-EF51-4E4F-BF86-3331D12F5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" y="2000"/>
              <a:ext cx="29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sp>
        <p:nvSpPr>
          <p:cNvPr id="14370" name="Rectangle 34">
            <a:extLst>
              <a:ext uri="{FF2B5EF4-FFF2-40B4-BE49-F238E27FC236}">
                <a16:creationId xmlns:a16="http://schemas.microsoft.com/office/drawing/2014/main" id="{9D1FAAE7-091F-4D35-B202-E1FEE1018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049588"/>
            <a:ext cx="606425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P1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P2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P3</a:t>
            </a:r>
          </a:p>
        </p:txBody>
      </p:sp>
    </p:spTree>
    <p:extLst>
      <p:ext uri="{BB962C8B-B14F-4D97-AF65-F5344CB8AC3E}">
        <p14:creationId xmlns:p14="http://schemas.microsoft.com/office/powerpoint/2010/main" val="2413892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 bldLvl="5" autoUpdateAnimBg="0"/>
      <p:bldP spid="14342" grpId="0" build="p" bldLvl="4" autoUpdateAnimBg="0"/>
      <p:bldP spid="1437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>
            <a:extLst>
              <a:ext uri="{FF2B5EF4-FFF2-40B4-BE49-F238E27FC236}">
                <a16:creationId xmlns:a16="http://schemas.microsoft.com/office/drawing/2014/main" id="{429F9559-50EC-4763-850A-AB0EA88BAC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BDA7E-B5F8-4E93-974B-205515586C9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DC52D66C-54FC-4F04-BD8B-8FA70B05AE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altLang="en-US"/>
              <a:t>An optimum solution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486A4DD6-8893-49AF-931C-759006BA04E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4016375"/>
            <a:ext cx="8574088" cy="211613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lnSpcReduction="10000"/>
          </a:bodyPr>
          <a:lstStyle/>
          <a:p>
            <a:r>
              <a:rPr lang="en-US" altLang="en-US" sz="2400"/>
              <a:t>This solution is clearly optimal (why?)</a:t>
            </a:r>
          </a:p>
          <a:p>
            <a:r>
              <a:rPr lang="en-US" altLang="en-US" sz="2400"/>
              <a:t>Clearly, there are other optimal solutions (why?)</a:t>
            </a:r>
          </a:p>
          <a:p>
            <a:r>
              <a:rPr lang="en-US" altLang="en-US" sz="2400"/>
              <a:t>How do we find such a solution?</a:t>
            </a:r>
          </a:p>
          <a:p>
            <a:pPr lvl="1"/>
            <a:r>
              <a:rPr lang="en-US" altLang="en-US" sz="2000"/>
              <a:t>One way: Try all possible assignments of jobs to processors</a:t>
            </a:r>
          </a:p>
          <a:p>
            <a:pPr lvl="1"/>
            <a:r>
              <a:rPr lang="en-US" altLang="en-US" sz="2000"/>
              <a:t>Unfortunately, this approach can take exponential time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003B043C-5203-42E9-8B19-E38D64F9837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52863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z="2400"/>
              <a:t>Better solutions do exist:</a:t>
            </a:r>
          </a:p>
        </p:txBody>
      </p:sp>
      <p:grpSp>
        <p:nvGrpSpPr>
          <p:cNvPr id="16419" name="Group 35">
            <a:extLst>
              <a:ext uri="{FF2B5EF4-FFF2-40B4-BE49-F238E27FC236}">
                <a16:creationId xmlns:a16="http://schemas.microsoft.com/office/drawing/2014/main" id="{3517C508-7BD3-47E1-8537-FCE280FDEE06}"/>
              </a:ext>
            </a:extLst>
          </p:cNvPr>
          <p:cNvGrpSpPr>
            <a:grpSpLocks/>
          </p:cNvGrpSpPr>
          <p:nvPr/>
        </p:nvGrpSpPr>
        <p:grpSpPr bwMode="auto">
          <a:xfrm>
            <a:off x="763588" y="2135188"/>
            <a:ext cx="7132637" cy="1768475"/>
            <a:chOff x="481" y="1345"/>
            <a:chExt cx="4493" cy="1114"/>
          </a:xfrm>
        </p:grpSpPr>
        <p:grpSp>
          <p:nvGrpSpPr>
            <p:cNvPr id="16393" name="Group 9">
              <a:extLst>
                <a:ext uri="{FF2B5EF4-FFF2-40B4-BE49-F238E27FC236}">
                  <a16:creationId xmlns:a16="http://schemas.microsoft.com/office/drawing/2014/main" id="{74518547-E3A0-4604-BC8F-EA0B574F43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392"/>
              <a:ext cx="2449" cy="241"/>
              <a:chOff x="768" y="1392"/>
              <a:chExt cx="2449" cy="241"/>
            </a:xfrm>
          </p:grpSpPr>
          <p:sp>
            <p:nvSpPr>
              <p:cNvPr id="16391" name="Freeform 7">
                <a:extLst>
                  <a:ext uri="{FF2B5EF4-FFF2-40B4-BE49-F238E27FC236}">
                    <a16:creationId xmlns:a16="http://schemas.microsoft.com/office/drawing/2014/main" id="{9C2B7D31-94FD-4FD5-8A32-58AE5EAF15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1392"/>
                <a:ext cx="2449" cy="241"/>
              </a:xfrm>
              <a:custGeom>
                <a:avLst/>
                <a:gdLst>
                  <a:gd name="T0" fmla="*/ 0 w 2449"/>
                  <a:gd name="T1" fmla="*/ 0 h 241"/>
                  <a:gd name="T2" fmla="*/ 0 w 2449"/>
                  <a:gd name="T3" fmla="*/ 240 h 241"/>
                  <a:gd name="T4" fmla="*/ 2448 w 2449"/>
                  <a:gd name="T5" fmla="*/ 240 h 241"/>
                  <a:gd name="T6" fmla="*/ 2448 w 2449"/>
                  <a:gd name="T7" fmla="*/ 0 h 241"/>
                  <a:gd name="T8" fmla="*/ 0 w 2449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49" h="241">
                    <a:moveTo>
                      <a:pt x="0" y="0"/>
                    </a:moveTo>
                    <a:lnTo>
                      <a:pt x="0" y="240"/>
                    </a:lnTo>
                    <a:lnTo>
                      <a:pt x="2448" y="240"/>
                    </a:lnTo>
                    <a:lnTo>
                      <a:pt x="244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2" name="Rectangle 8">
                <a:extLst>
                  <a:ext uri="{FF2B5EF4-FFF2-40B4-BE49-F238E27FC236}">
                    <a16:creationId xmlns:a16="http://schemas.microsoft.com/office/drawing/2014/main" id="{5EE2334F-6452-4006-8A60-07A49C452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9" y="1424"/>
                <a:ext cx="2326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20</a:t>
                </a:r>
              </a:p>
            </p:txBody>
          </p:sp>
        </p:grpSp>
        <p:grpSp>
          <p:nvGrpSpPr>
            <p:cNvPr id="16396" name="Group 12">
              <a:extLst>
                <a:ext uri="{FF2B5EF4-FFF2-40B4-BE49-F238E27FC236}">
                  <a16:creationId xmlns:a16="http://schemas.microsoft.com/office/drawing/2014/main" id="{72398B67-CD94-4908-A4FC-78FC7E37C0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790"/>
              <a:ext cx="2185" cy="241"/>
              <a:chOff x="768" y="1790"/>
              <a:chExt cx="2185" cy="241"/>
            </a:xfrm>
          </p:grpSpPr>
          <p:sp>
            <p:nvSpPr>
              <p:cNvPr id="16394" name="Freeform 10">
                <a:extLst>
                  <a:ext uri="{FF2B5EF4-FFF2-40B4-BE49-F238E27FC236}">
                    <a16:creationId xmlns:a16="http://schemas.microsoft.com/office/drawing/2014/main" id="{CF9D98CF-738B-4A99-A50C-84C59F10A4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1790"/>
                <a:ext cx="2185" cy="241"/>
              </a:xfrm>
              <a:custGeom>
                <a:avLst/>
                <a:gdLst>
                  <a:gd name="T0" fmla="*/ 0 w 2185"/>
                  <a:gd name="T1" fmla="*/ 0 h 241"/>
                  <a:gd name="T2" fmla="*/ 0 w 2185"/>
                  <a:gd name="T3" fmla="*/ 240 h 241"/>
                  <a:gd name="T4" fmla="*/ 2184 w 2185"/>
                  <a:gd name="T5" fmla="*/ 240 h 241"/>
                  <a:gd name="T6" fmla="*/ 2184 w 2185"/>
                  <a:gd name="T7" fmla="*/ 0 h 241"/>
                  <a:gd name="T8" fmla="*/ 0 w 2185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85" h="241">
                    <a:moveTo>
                      <a:pt x="0" y="0"/>
                    </a:moveTo>
                    <a:lnTo>
                      <a:pt x="0" y="240"/>
                    </a:lnTo>
                    <a:lnTo>
                      <a:pt x="2184" y="240"/>
                    </a:lnTo>
                    <a:lnTo>
                      <a:pt x="218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5" name="Rectangle 11">
                <a:extLst>
                  <a:ext uri="{FF2B5EF4-FFF2-40B4-BE49-F238E27FC236}">
                    <a16:creationId xmlns:a16="http://schemas.microsoft.com/office/drawing/2014/main" id="{C520E7F1-B32F-46B0-9E7B-1384D0BCE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9" y="1822"/>
                <a:ext cx="2062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18</a:t>
                </a:r>
              </a:p>
            </p:txBody>
          </p:sp>
        </p:grpSp>
        <p:grpSp>
          <p:nvGrpSpPr>
            <p:cNvPr id="16399" name="Group 15">
              <a:extLst>
                <a:ext uri="{FF2B5EF4-FFF2-40B4-BE49-F238E27FC236}">
                  <a16:creationId xmlns:a16="http://schemas.microsoft.com/office/drawing/2014/main" id="{4CE57C44-50A1-404F-8536-D16117DA71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208"/>
              <a:ext cx="1807" cy="241"/>
              <a:chOff x="768" y="2208"/>
              <a:chExt cx="1807" cy="241"/>
            </a:xfrm>
          </p:grpSpPr>
          <p:sp>
            <p:nvSpPr>
              <p:cNvPr id="16397" name="Freeform 13">
                <a:extLst>
                  <a:ext uri="{FF2B5EF4-FFF2-40B4-BE49-F238E27FC236}">
                    <a16:creationId xmlns:a16="http://schemas.microsoft.com/office/drawing/2014/main" id="{09839C5A-8B21-4588-9A82-FD4CEADBC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208"/>
                <a:ext cx="1807" cy="241"/>
              </a:xfrm>
              <a:custGeom>
                <a:avLst/>
                <a:gdLst>
                  <a:gd name="T0" fmla="*/ 0 w 1807"/>
                  <a:gd name="T1" fmla="*/ 0 h 241"/>
                  <a:gd name="T2" fmla="*/ 0 w 1807"/>
                  <a:gd name="T3" fmla="*/ 240 h 241"/>
                  <a:gd name="T4" fmla="*/ 1806 w 1807"/>
                  <a:gd name="T5" fmla="*/ 240 h 241"/>
                  <a:gd name="T6" fmla="*/ 1806 w 1807"/>
                  <a:gd name="T7" fmla="*/ 0 h 241"/>
                  <a:gd name="T8" fmla="*/ 0 w 1807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7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806" y="240"/>
                    </a:lnTo>
                    <a:lnTo>
                      <a:pt x="180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8" name="Rectangle 14">
                <a:extLst>
                  <a:ext uri="{FF2B5EF4-FFF2-40B4-BE49-F238E27FC236}">
                    <a16:creationId xmlns:a16="http://schemas.microsoft.com/office/drawing/2014/main" id="{641F1380-8001-40FA-B2E6-E5889CA84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9" y="2240"/>
                <a:ext cx="1684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15</a:t>
                </a:r>
              </a:p>
            </p:txBody>
          </p:sp>
        </p:grpSp>
        <p:grpSp>
          <p:nvGrpSpPr>
            <p:cNvPr id="16402" name="Group 18">
              <a:extLst>
                <a:ext uri="{FF2B5EF4-FFF2-40B4-BE49-F238E27FC236}">
                  <a16:creationId xmlns:a16="http://schemas.microsoft.com/office/drawing/2014/main" id="{96C57E98-A2CC-4D46-A497-C0F44FD26D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2" y="1392"/>
              <a:ext cx="1723" cy="241"/>
              <a:chOff x="3222" y="1392"/>
              <a:chExt cx="1723" cy="241"/>
            </a:xfrm>
          </p:grpSpPr>
          <p:sp>
            <p:nvSpPr>
              <p:cNvPr id="16400" name="Freeform 16">
                <a:extLst>
                  <a:ext uri="{FF2B5EF4-FFF2-40B4-BE49-F238E27FC236}">
                    <a16:creationId xmlns:a16="http://schemas.microsoft.com/office/drawing/2014/main" id="{4BFC7220-467A-460B-B7F2-4354D9656E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2" y="1392"/>
                <a:ext cx="1723" cy="241"/>
              </a:xfrm>
              <a:custGeom>
                <a:avLst/>
                <a:gdLst>
                  <a:gd name="T0" fmla="*/ 0 w 1723"/>
                  <a:gd name="T1" fmla="*/ 0 h 241"/>
                  <a:gd name="T2" fmla="*/ 0 w 1723"/>
                  <a:gd name="T3" fmla="*/ 240 h 241"/>
                  <a:gd name="T4" fmla="*/ 1722 w 1723"/>
                  <a:gd name="T5" fmla="*/ 240 h 241"/>
                  <a:gd name="T6" fmla="*/ 1722 w 1723"/>
                  <a:gd name="T7" fmla="*/ 0 h 241"/>
                  <a:gd name="T8" fmla="*/ 0 w 1723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23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722" y="240"/>
                    </a:lnTo>
                    <a:lnTo>
                      <a:pt x="172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1" name="Rectangle 17">
                <a:extLst>
                  <a:ext uri="{FF2B5EF4-FFF2-40B4-BE49-F238E27FC236}">
                    <a16:creationId xmlns:a16="http://schemas.microsoft.com/office/drawing/2014/main" id="{7926D540-F951-409D-A68A-E0F9049E9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3" y="1424"/>
                <a:ext cx="1600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14</a:t>
                </a:r>
              </a:p>
            </p:txBody>
          </p:sp>
        </p:grpSp>
        <p:grpSp>
          <p:nvGrpSpPr>
            <p:cNvPr id="16405" name="Group 21">
              <a:extLst>
                <a:ext uri="{FF2B5EF4-FFF2-40B4-BE49-F238E27FC236}">
                  <a16:creationId xmlns:a16="http://schemas.microsoft.com/office/drawing/2014/main" id="{5647FB2C-EB82-4B52-937B-17688CA594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8" y="1790"/>
              <a:ext cx="1345" cy="241"/>
              <a:chOff x="2948" y="1790"/>
              <a:chExt cx="1345" cy="241"/>
            </a:xfrm>
          </p:grpSpPr>
          <p:sp>
            <p:nvSpPr>
              <p:cNvPr id="16403" name="Freeform 19">
                <a:extLst>
                  <a:ext uri="{FF2B5EF4-FFF2-40B4-BE49-F238E27FC236}">
                    <a16:creationId xmlns:a16="http://schemas.microsoft.com/office/drawing/2014/main" id="{032542F0-EFF6-4E90-8CDF-2F1A0523C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8" y="1790"/>
                <a:ext cx="1345" cy="241"/>
              </a:xfrm>
              <a:custGeom>
                <a:avLst/>
                <a:gdLst>
                  <a:gd name="T0" fmla="*/ 0 w 1345"/>
                  <a:gd name="T1" fmla="*/ 0 h 241"/>
                  <a:gd name="T2" fmla="*/ 0 w 1345"/>
                  <a:gd name="T3" fmla="*/ 240 h 241"/>
                  <a:gd name="T4" fmla="*/ 1344 w 1345"/>
                  <a:gd name="T5" fmla="*/ 240 h 241"/>
                  <a:gd name="T6" fmla="*/ 1344 w 1345"/>
                  <a:gd name="T7" fmla="*/ 0 h 241"/>
                  <a:gd name="T8" fmla="*/ 0 w 1345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5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344" y="240"/>
                    </a:lnTo>
                    <a:lnTo>
                      <a:pt x="134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" name="Rectangle 20">
                <a:extLst>
                  <a:ext uri="{FF2B5EF4-FFF2-40B4-BE49-F238E27FC236}">
                    <a16:creationId xmlns:a16="http://schemas.microsoft.com/office/drawing/2014/main" id="{63B7A15E-76F1-4560-AB6E-408AB674C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9" y="1822"/>
                <a:ext cx="1222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11</a:t>
                </a:r>
              </a:p>
            </p:txBody>
          </p:sp>
        </p:grpSp>
        <p:grpSp>
          <p:nvGrpSpPr>
            <p:cNvPr id="16408" name="Group 24">
              <a:extLst>
                <a:ext uri="{FF2B5EF4-FFF2-40B4-BE49-F238E27FC236}">
                  <a16:creationId xmlns:a16="http://schemas.microsoft.com/office/drawing/2014/main" id="{D96A0FF3-FA94-4D40-985B-66E204A995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4" y="2208"/>
              <a:ext cx="1219" cy="241"/>
              <a:chOff x="2574" y="2208"/>
              <a:chExt cx="1219" cy="241"/>
            </a:xfrm>
          </p:grpSpPr>
          <p:sp>
            <p:nvSpPr>
              <p:cNvPr id="16406" name="Freeform 22">
                <a:extLst>
                  <a:ext uri="{FF2B5EF4-FFF2-40B4-BE49-F238E27FC236}">
                    <a16:creationId xmlns:a16="http://schemas.microsoft.com/office/drawing/2014/main" id="{FE261E8C-5685-4CF7-BF8B-7A54A3E373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4" y="2208"/>
                <a:ext cx="1219" cy="241"/>
              </a:xfrm>
              <a:custGeom>
                <a:avLst/>
                <a:gdLst>
                  <a:gd name="T0" fmla="*/ 0 w 1219"/>
                  <a:gd name="T1" fmla="*/ 0 h 241"/>
                  <a:gd name="T2" fmla="*/ 0 w 1219"/>
                  <a:gd name="T3" fmla="*/ 240 h 241"/>
                  <a:gd name="T4" fmla="*/ 1218 w 1219"/>
                  <a:gd name="T5" fmla="*/ 240 h 241"/>
                  <a:gd name="T6" fmla="*/ 1218 w 1219"/>
                  <a:gd name="T7" fmla="*/ 0 h 241"/>
                  <a:gd name="T8" fmla="*/ 0 w 1219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9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218" y="240"/>
                    </a:lnTo>
                    <a:lnTo>
                      <a:pt x="121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7" name="Rectangle 23">
                <a:extLst>
                  <a:ext uri="{FF2B5EF4-FFF2-40B4-BE49-F238E27FC236}">
                    <a16:creationId xmlns:a16="http://schemas.microsoft.com/office/drawing/2014/main" id="{313D2794-35CB-41E2-87CD-F9E5462C31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5" y="2240"/>
                <a:ext cx="1096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10</a:t>
                </a:r>
              </a:p>
            </p:txBody>
          </p:sp>
        </p:grpSp>
        <p:grpSp>
          <p:nvGrpSpPr>
            <p:cNvPr id="16411" name="Group 27">
              <a:extLst>
                <a:ext uri="{FF2B5EF4-FFF2-40B4-BE49-F238E27FC236}">
                  <a16:creationId xmlns:a16="http://schemas.microsoft.com/office/drawing/2014/main" id="{F6BA567D-E822-407D-A12C-AB827CC10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2208"/>
              <a:ext cx="757" cy="241"/>
              <a:chOff x="3792" y="2208"/>
              <a:chExt cx="757" cy="241"/>
            </a:xfrm>
          </p:grpSpPr>
          <p:sp>
            <p:nvSpPr>
              <p:cNvPr id="16409" name="Freeform 25">
                <a:extLst>
                  <a:ext uri="{FF2B5EF4-FFF2-40B4-BE49-F238E27FC236}">
                    <a16:creationId xmlns:a16="http://schemas.microsoft.com/office/drawing/2014/main" id="{53FDF258-EF7C-4470-B44C-401A70EA6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2" y="2208"/>
                <a:ext cx="757" cy="241"/>
              </a:xfrm>
              <a:custGeom>
                <a:avLst/>
                <a:gdLst>
                  <a:gd name="T0" fmla="*/ 0 w 757"/>
                  <a:gd name="T1" fmla="*/ 0 h 241"/>
                  <a:gd name="T2" fmla="*/ 0 w 757"/>
                  <a:gd name="T3" fmla="*/ 240 h 241"/>
                  <a:gd name="T4" fmla="*/ 756 w 757"/>
                  <a:gd name="T5" fmla="*/ 240 h 241"/>
                  <a:gd name="T6" fmla="*/ 756 w 757"/>
                  <a:gd name="T7" fmla="*/ 0 h 241"/>
                  <a:gd name="T8" fmla="*/ 0 w 757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7" h="241">
                    <a:moveTo>
                      <a:pt x="0" y="0"/>
                    </a:moveTo>
                    <a:lnTo>
                      <a:pt x="0" y="240"/>
                    </a:lnTo>
                    <a:lnTo>
                      <a:pt x="756" y="240"/>
                    </a:lnTo>
                    <a:lnTo>
                      <a:pt x="75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0" name="Rectangle 26">
                <a:extLst>
                  <a:ext uri="{FF2B5EF4-FFF2-40B4-BE49-F238E27FC236}">
                    <a16:creationId xmlns:a16="http://schemas.microsoft.com/office/drawing/2014/main" id="{37069809-4F73-41CC-A5C1-7D30192B9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3" y="2240"/>
                <a:ext cx="634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6</a:t>
                </a:r>
              </a:p>
            </p:txBody>
          </p:sp>
        </p:grpSp>
        <p:grpSp>
          <p:nvGrpSpPr>
            <p:cNvPr id="16414" name="Group 30">
              <a:extLst>
                <a:ext uri="{FF2B5EF4-FFF2-40B4-BE49-F238E27FC236}">
                  <a16:creationId xmlns:a16="http://schemas.microsoft.com/office/drawing/2014/main" id="{69D37B7F-78C1-4F28-B2C1-30FD31E9A2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2" y="1790"/>
              <a:ext cx="673" cy="241"/>
              <a:chOff x="4292" y="1790"/>
              <a:chExt cx="673" cy="241"/>
            </a:xfrm>
          </p:grpSpPr>
          <p:sp>
            <p:nvSpPr>
              <p:cNvPr id="16412" name="Freeform 28">
                <a:extLst>
                  <a:ext uri="{FF2B5EF4-FFF2-40B4-BE49-F238E27FC236}">
                    <a16:creationId xmlns:a16="http://schemas.microsoft.com/office/drawing/2014/main" id="{EC4CFD72-1F1E-47B7-B5D2-94A6559A1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2" y="1790"/>
                <a:ext cx="673" cy="241"/>
              </a:xfrm>
              <a:custGeom>
                <a:avLst/>
                <a:gdLst>
                  <a:gd name="T0" fmla="*/ 0 w 673"/>
                  <a:gd name="T1" fmla="*/ 0 h 241"/>
                  <a:gd name="T2" fmla="*/ 0 w 673"/>
                  <a:gd name="T3" fmla="*/ 240 h 241"/>
                  <a:gd name="T4" fmla="*/ 672 w 673"/>
                  <a:gd name="T5" fmla="*/ 240 h 241"/>
                  <a:gd name="T6" fmla="*/ 672 w 673"/>
                  <a:gd name="T7" fmla="*/ 0 h 241"/>
                  <a:gd name="T8" fmla="*/ 0 w 673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3" h="241">
                    <a:moveTo>
                      <a:pt x="0" y="0"/>
                    </a:moveTo>
                    <a:lnTo>
                      <a:pt x="0" y="240"/>
                    </a:lnTo>
                    <a:lnTo>
                      <a:pt x="672" y="240"/>
                    </a:lnTo>
                    <a:lnTo>
                      <a:pt x="67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3" name="Rectangle 29">
                <a:extLst>
                  <a:ext uri="{FF2B5EF4-FFF2-40B4-BE49-F238E27FC236}">
                    <a16:creationId xmlns:a16="http://schemas.microsoft.com/office/drawing/2014/main" id="{CBAD57D4-A7A1-45A7-B290-DE408EF6C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3" y="1822"/>
                <a:ext cx="550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5</a:t>
                </a:r>
              </a:p>
            </p:txBody>
          </p:sp>
        </p:grpSp>
        <p:grpSp>
          <p:nvGrpSpPr>
            <p:cNvPr id="16417" name="Group 33">
              <a:extLst>
                <a:ext uri="{FF2B5EF4-FFF2-40B4-BE49-F238E27FC236}">
                  <a16:creationId xmlns:a16="http://schemas.microsoft.com/office/drawing/2014/main" id="{806D4C31-2764-44FC-A2C5-FD2BA6C97B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3" y="2208"/>
              <a:ext cx="421" cy="241"/>
              <a:chOff x="4553" y="2208"/>
              <a:chExt cx="421" cy="241"/>
            </a:xfrm>
          </p:grpSpPr>
          <p:sp>
            <p:nvSpPr>
              <p:cNvPr id="16415" name="Freeform 31">
                <a:extLst>
                  <a:ext uri="{FF2B5EF4-FFF2-40B4-BE49-F238E27FC236}">
                    <a16:creationId xmlns:a16="http://schemas.microsoft.com/office/drawing/2014/main" id="{655821F7-C678-4784-ABE1-8EBA4CB2F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3" y="2208"/>
                <a:ext cx="421" cy="241"/>
              </a:xfrm>
              <a:custGeom>
                <a:avLst/>
                <a:gdLst>
                  <a:gd name="T0" fmla="*/ 0 w 421"/>
                  <a:gd name="T1" fmla="*/ 0 h 241"/>
                  <a:gd name="T2" fmla="*/ 0 w 421"/>
                  <a:gd name="T3" fmla="*/ 240 h 241"/>
                  <a:gd name="T4" fmla="*/ 420 w 421"/>
                  <a:gd name="T5" fmla="*/ 240 h 241"/>
                  <a:gd name="T6" fmla="*/ 420 w 421"/>
                  <a:gd name="T7" fmla="*/ 0 h 241"/>
                  <a:gd name="T8" fmla="*/ 0 w 421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1" h="241">
                    <a:moveTo>
                      <a:pt x="0" y="0"/>
                    </a:moveTo>
                    <a:lnTo>
                      <a:pt x="0" y="240"/>
                    </a:lnTo>
                    <a:lnTo>
                      <a:pt x="420" y="240"/>
                    </a:lnTo>
                    <a:lnTo>
                      <a:pt x="42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6" name="Rectangle 32">
                <a:extLst>
                  <a:ext uri="{FF2B5EF4-FFF2-40B4-BE49-F238E27FC236}">
                    <a16:creationId xmlns:a16="http://schemas.microsoft.com/office/drawing/2014/main" id="{3AEE2770-9151-4AD4-AA5C-4F536F8053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4" y="2240"/>
                <a:ext cx="298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3</a:t>
                </a:r>
              </a:p>
            </p:txBody>
          </p:sp>
        </p:grpSp>
        <p:sp>
          <p:nvSpPr>
            <p:cNvPr id="16418" name="Rectangle 34">
              <a:extLst>
                <a:ext uri="{FF2B5EF4-FFF2-40B4-BE49-F238E27FC236}">
                  <a16:creationId xmlns:a16="http://schemas.microsoft.com/office/drawing/2014/main" id="{E2C645ED-DEEA-4B90-9164-CCC39611C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" y="1345"/>
              <a:ext cx="382" cy="1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P1</a:t>
              </a:r>
            </a:p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P2</a:t>
              </a:r>
            </a:p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P3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74721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bldLvl="4" autoUpdateAnimBg="0"/>
      <p:bldP spid="16390" grpId="0" build="p" bldLvl="4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>
            <a:extLst>
              <a:ext uri="{FF2B5EF4-FFF2-40B4-BE49-F238E27FC236}">
                <a16:creationId xmlns:a16="http://schemas.microsoft.com/office/drawing/2014/main" id="{B4DDD1F3-7199-49CC-B6C3-4824551620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C16F0-DF81-4B21-A74D-D21EBB11DAF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1A45EFDF-12F4-4DC6-A62B-A62EDF046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A8BC38C2-4702-40DD-AA41-A63C27A11F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altLang="en-US"/>
              <a:t>Huffman encoding</a:t>
            </a: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666E5CE0-ACE3-46AC-9E77-7C046939D4F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105727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z="2400"/>
              <a:t>The Huffman encoding algorithm is a greedy algorithm</a:t>
            </a:r>
          </a:p>
          <a:p>
            <a:r>
              <a:rPr lang="en-US" altLang="en-US" sz="2400"/>
              <a:t>You always pick the two smallest numbers to combine</a:t>
            </a: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1268F861-E428-49A8-A5F2-6BA5058776B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761038" y="2505075"/>
            <a:ext cx="3194050" cy="362743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z="2400"/>
              <a:t>Average bits/char:</a:t>
            </a:r>
            <a:br>
              <a:rPr lang="en-US" altLang="en-US" sz="2400"/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0.22*2 + 0.12*3 +</a:t>
            </a:r>
            <a:b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0.24*2 + 0.06*4 +</a:t>
            </a:r>
            <a:b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0.27*2 + 0.09*4</a:t>
            </a:r>
            <a:b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= 2.42</a:t>
            </a:r>
          </a:p>
          <a:p>
            <a:r>
              <a:rPr lang="en-US" altLang="en-US" sz="2400"/>
              <a:t>The Huffman algorithm finds an optimal solution</a:t>
            </a:r>
          </a:p>
        </p:txBody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id="{D4BE018F-23D7-4355-8B71-4BE6A8258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8" y="5411788"/>
            <a:ext cx="31972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22</a:t>
            </a:r>
            <a:r>
              <a:rPr lang="en-US" altLang="en-US">
                <a:solidFill>
                  <a:srgbClr val="FFFF7D"/>
                </a:solidFill>
                <a:latin typeface="Trebuchet MS" panose="020B0603020202020204" pitchFamily="34" charset="0"/>
              </a:rPr>
              <a:t> 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12</a:t>
            </a:r>
            <a:r>
              <a:rPr lang="en-US" altLang="en-US">
                <a:solidFill>
                  <a:srgbClr val="FFFF7D"/>
                </a:solidFill>
                <a:latin typeface="Trebuchet MS" panose="020B0603020202020204" pitchFamily="34" charset="0"/>
              </a:rPr>
              <a:t>  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24</a:t>
            </a:r>
            <a:r>
              <a:rPr lang="en-US" altLang="en-US">
                <a:solidFill>
                  <a:srgbClr val="FFFF7D"/>
                </a:solidFill>
                <a:latin typeface="Trebuchet MS" panose="020B0603020202020204" pitchFamily="34" charset="0"/>
              </a:rPr>
              <a:t>  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6</a:t>
            </a:r>
            <a:r>
              <a:rPr lang="en-US" altLang="en-US">
                <a:solidFill>
                  <a:srgbClr val="FFFF7D"/>
                </a:solidFill>
                <a:latin typeface="Trebuchet MS" panose="020B0603020202020204" pitchFamily="34" charset="0"/>
              </a:rPr>
              <a:t>  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27</a:t>
            </a:r>
            <a:r>
              <a:rPr lang="en-US" altLang="en-US">
                <a:solidFill>
                  <a:srgbClr val="FFFF7D"/>
                </a:solidFill>
                <a:latin typeface="Trebuchet MS" panose="020B0603020202020204" pitchFamily="34" charset="0"/>
              </a:rPr>
              <a:t>  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9</a:t>
            </a:r>
            <a:br>
              <a:rPr lang="en-US" altLang="en-US">
                <a:solidFill>
                  <a:srgbClr val="FFFF7D"/>
                </a:solidFill>
                <a:latin typeface="Trebuchet MS" panose="020B0603020202020204" pitchFamily="34" charset="0"/>
              </a:rPr>
            </a:br>
            <a:r>
              <a:rPr lang="en-US" altLang="en-US">
                <a:solidFill>
                  <a:srgbClr val="FFFF7D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A    B    C   D    E    F</a:t>
            </a:r>
          </a:p>
        </p:txBody>
      </p:sp>
      <p:grpSp>
        <p:nvGrpSpPr>
          <p:cNvPr id="18461" name="Group 29">
            <a:extLst>
              <a:ext uri="{FF2B5EF4-FFF2-40B4-BE49-F238E27FC236}">
                <a16:creationId xmlns:a16="http://schemas.microsoft.com/office/drawing/2014/main" id="{D5B0146B-5C15-48C4-BE5C-F82FAB8DB325}"/>
              </a:ext>
            </a:extLst>
          </p:cNvPr>
          <p:cNvGrpSpPr>
            <a:grpSpLocks/>
          </p:cNvGrpSpPr>
          <p:nvPr/>
        </p:nvGrpSpPr>
        <p:grpSpPr bwMode="auto">
          <a:xfrm>
            <a:off x="2439988" y="4573588"/>
            <a:ext cx="990600" cy="839787"/>
            <a:chOff x="1537" y="2881"/>
            <a:chExt cx="624" cy="529"/>
          </a:xfrm>
        </p:grpSpPr>
        <p:sp>
          <p:nvSpPr>
            <p:cNvPr id="18440" name="Rectangle 8">
              <a:extLst>
                <a:ext uri="{FF2B5EF4-FFF2-40B4-BE49-F238E27FC236}">
                  <a16:creationId xmlns:a16="http://schemas.microsoft.com/office/drawing/2014/main" id="{BF1C857C-D8E6-45AF-938F-E1B6C07ED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" y="2881"/>
              <a:ext cx="43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15</a:t>
              </a:r>
            </a:p>
          </p:txBody>
        </p:sp>
        <p:sp>
          <p:nvSpPr>
            <p:cNvPr id="18441" name="Line 9">
              <a:extLst>
                <a:ext uri="{FF2B5EF4-FFF2-40B4-BE49-F238E27FC236}">
                  <a16:creationId xmlns:a16="http://schemas.microsoft.com/office/drawing/2014/main" id="{11E570B2-53A3-4BC3-8ED8-FACBF0D87C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7" y="3169"/>
              <a:ext cx="239" cy="24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2" name="Line 10">
              <a:extLst>
                <a:ext uri="{FF2B5EF4-FFF2-40B4-BE49-F238E27FC236}">
                  <a16:creationId xmlns:a16="http://schemas.microsoft.com/office/drawing/2014/main" id="{EB7E9B95-9D5B-42F8-81CD-BCBE1FDA03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3" y="3169"/>
              <a:ext cx="288" cy="23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62" name="Group 30">
            <a:extLst>
              <a:ext uri="{FF2B5EF4-FFF2-40B4-BE49-F238E27FC236}">
                <a16:creationId xmlns:a16="http://schemas.microsoft.com/office/drawing/2014/main" id="{024D56D7-F247-4D51-B2EC-A8332EC44B0A}"/>
              </a:ext>
            </a:extLst>
          </p:cNvPr>
          <p:cNvGrpSpPr>
            <a:grpSpLocks/>
          </p:cNvGrpSpPr>
          <p:nvPr/>
        </p:nvGrpSpPr>
        <p:grpSpPr bwMode="auto">
          <a:xfrm>
            <a:off x="1373188" y="3887788"/>
            <a:ext cx="1446212" cy="1522412"/>
            <a:chOff x="865" y="2449"/>
            <a:chExt cx="911" cy="959"/>
          </a:xfrm>
        </p:grpSpPr>
        <p:sp>
          <p:nvSpPr>
            <p:cNvPr id="18443" name="Rectangle 11">
              <a:extLst>
                <a:ext uri="{FF2B5EF4-FFF2-40B4-BE49-F238E27FC236}">
                  <a16:creationId xmlns:a16="http://schemas.microsoft.com/office/drawing/2014/main" id="{4A612BEB-9B7E-4C89-8CBA-B15B304E3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2449"/>
              <a:ext cx="33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27</a:t>
              </a:r>
            </a:p>
          </p:txBody>
        </p:sp>
        <p:sp>
          <p:nvSpPr>
            <p:cNvPr id="18444" name="Line 12">
              <a:extLst>
                <a:ext uri="{FF2B5EF4-FFF2-40B4-BE49-F238E27FC236}">
                  <a16:creationId xmlns:a16="http://schemas.microsoft.com/office/drawing/2014/main" id="{469582A5-855A-4E6E-9770-D9647CD2F7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5" y="2737"/>
              <a:ext cx="575" cy="67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5" name="Line 13">
              <a:extLst>
                <a:ext uri="{FF2B5EF4-FFF2-40B4-BE49-F238E27FC236}">
                  <a16:creationId xmlns:a16="http://schemas.microsoft.com/office/drawing/2014/main" id="{F9281685-9A05-45DE-80F4-31E4783CB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2737"/>
              <a:ext cx="239" cy="19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63" name="Group 31">
            <a:extLst>
              <a:ext uri="{FF2B5EF4-FFF2-40B4-BE49-F238E27FC236}">
                <a16:creationId xmlns:a16="http://schemas.microsoft.com/office/drawing/2014/main" id="{CF94E1B2-193B-413E-BC60-FE6195E89A01}"/>
              </a:ext>
            </a:extLst>
          </p:cNvPr>
          <p:cNvGrpSpPr>
            <a:grpSpLocks/>
          </p:cNvGrpSpPr>
          <p:nvPr/>
        </p:nvGrpSpPr>
        <p:grpSpPr bwMode="auto">
          <a:xfrm>
            <a:off x="839788" y="4573588"/>
            <a:ext cx="912812" cy="836612"/>
            <a:chOff x="529" y="2881"/>
            <a:chExt cx="575" cy="527"/>
          </a:xfrm>
        </p:grpSpPr>
        <p:sp>
          <p:nvSpPr>
            <p:cNvPr id="18446" name="Rectangle 14">
              <a:extLst>
                <a:ext uri="{FF2B5EF4-FFF2-40B4-BE49-F238E27FC236}">
                  <a16:creationId xmlns:a16="http://schemas.microsoft.com/office/drawing/2014/main" id="{D5190154-8570-4F28-97EC-C9EAD752D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2881"/>
              <a:ext cx="43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46</a:t>
              </a:r>
            </a:p>
          </p:txBody>
        </p:sp>
        <p:sp>
          <p:nvSpPr>
            <p:cNvPr id="18447" name="Line 15">
              <a:extLst>
                <a:ext uri="{FF2B5EF4-FFF2-40B4-BE49-F238E27FC236}">
                  <a16:creationId xmlns:a16="http://schemas.microsoft.com/office/drawing/2014/main" id="{617C4773-B955-4EB6-8386-44967561F5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9" y="3169"/>
              <a:ext cx="239" cy="23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8" name="Line 16">
              <a:extLst>
                <a:ext uri="{FF2B5EF4-FFF2-40B4-BE49-F238E27FC236}">
                  <a16:creationId xmlns:a16="http://schemas.microsoft.com/office/drawing/2014/main" id="{3CA6B7AC-FFA8-48C4-A2C4-5AC87FEA67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5" y="3169"/>
              <a:ext cx="239" cy="23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64" name="Group 32">
            <a:extLst>
              <a:ext uri="{FF2B5EF4-FFF2-40B4-BE49-F238E27FC236}">
                <a16:creationId xmlns:a16="http://schemas.microsoft.com/office/drawing/2014/main" id="{1F086D41-8DFB-4EE2-82CE-183AC4EA2516}"/>
              </a:ext>
            </a:extLst>
          </p:cNvPr>
          <p:cNvGrpSpPr>
            <a:grpSpLocks/>
          </p:cNvGrpSpPr>
          <p:nvPr/>
        </p:nvGrpSpPr>
        <p:grpSpPr bwMode="auto">
          <a:xfrm>
            <a:off x="2516188" y="3354388"/>
            <a:ext cx="1597025" cy="2132012"/>
            <a:chOff x="1585" y="2113"/>
            <a:chExt cx="1006" cy="1343"/>
          </a:xfrm>
        </p:grpSpPr>
        <p:sp>
          <p:nvSpPr>
            <p:cNvPr id="18449" name="Rectangle 17">
              <a:extLst>
                <a:ext uri="{FF2B5EF4-FFF2-40B4-BE49-F238E27FC236}">
                  <a16:creationId xmlns:a16="http://schemas.microsoft.com/office/drawing/2014/main" id="{A72AC38E-115D-4D64-8D11-1F82B8553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" y="2113"/>
              <a:ext cx="38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54</a:t>
              </a:r>
            </a:p>
          </p:txBody>
        </p:sp>
        <p:sp>
          <p:nvSpPr>
            <p:cNvPr id="18450" name="Line 18">
              <a:extLst>
                <a:ext uri="{FF2B5EF4-FFF2-40B4-BE49-F238E27FC236}">
                  <a16:creationId xmlns:a16="http://schemas.microsoft.com/office/drawing/2014/main" id="{1EBD8051-C617-4BE1-822D-A7DA5E2174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3" y="2353"/>
              <a:ext cx="527" cy="110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1" name="Line 19">
              <a:extLst>
                <a:ext uri="{FF2B5EF4-FFF2-40B4-BE49-F238E27FC236}">
                  <a16:creationId xmlns:a16="http://schemas.microsoft.com/office/drawing/2014/main" id="{FC674A32-1881-42EE-A5B9-2FA137583A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5" y="2353"/>
              <a:ext cx="719" cy="14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65" name="Group 33">
            <a:extLst>
              <a:ext uri="{FF2B5EF4-FFF2-40B4-BE49-F238E27FC236}">
                <a16:creationId xmlns:a16="http://schemas.microsoft.com/office/drawing/2014/main" id="{81220139-8419-40F7-8313-F7B53CDA1B9F}"/>
              </a:ext>
            </a:extLst>
          </p:cNvPr>
          <p:cNvGrpSpPr>
            <a:grpSpLocks/>
          </p:cNvGrpSpPr>
          <p:nvPr/>
        </p:nvGrpSpPr>
        <p:grpSpPr bwMode="auto">
          <a:xfrm>
            <a:off x="1373188" y="2744788"/>
            <a:ext cx="2208212" cy="1827212"/>
            <a:chOff x="865" y="1729"/>
            <a:chExt cx="1391" cy="1151"/>
          </a:xfrm>
        </p:grpSpPr>
        <p:sp>
          <p:nvSpPr>
            <p:cNvPr id="18452" name="Rectangle 20">
              <a:extLst>
                <a:ext uri="{FF2B5EF4-FFF2-40B4-BE49-F238E27FC236}">
                  <a16:creationId xmlns:a16="http://schemas.microsoft.com/office/drawing/2014/main" id="{9C14744B-8B6F-46DD-BC14-678EB4CFC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" y="1729"/>
              <a:ext cx="47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100</a:t>
              </a:r>
            </a:p>
          </p:txBody>
        </p:sp>
        <p:sp>
          <p:nvSpPr>
            <p:cNvPr id="18453" name="Line 21">
              <a:extLst>
                <a:ext uri="{FF2B5EF4-FFF2-40B4-BE49-F238E27FC236}">
                  <a16:creationId xmlns:a16="http://schemas.microsoft.com/office/drawing/2014/main" id="{4E0BCFCF-B883-4253-82BE-216C68407E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5" y="2017"/>
              <a:ext cx="719" cy="8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Line 22">
              <a:extLst>
                <a:ext uri="{FF2B5EF4-FFF2-40B4-BE49-F238E27FC236}">
                  <a16:creationId xmlns:a16="http://schemas.microsoft.com/office/drawing/2014/main" id="{EC1028A0-27D7-4DB5-999E-B5E9153DB7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81" y="2017"/>
              <a:ext cx="575" cy="14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55" name="Rectangle 23">
            <a:extLst>
              <a:ext uri="{FF2B5EF4-FFF2-40B4-BE49-F238E27FC236}">
                <a16:creationId xmlns:a16="http://schemas.microsoft.com/office/drawing/2014/main" id="{4EEB98C0-5785-4D71-A6DC-E81C79916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713" y="3795713"/>
            <a:ext cx="1323975" cy="227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  <a:latin typeface="Trebuchet MS" panose="020B0603020202020204" pitchFamily="34" charset="0"/>
              </a:rPr>
              <a:t>A=00</a:t>
            </a:r>
            <a:br>
              <a:rPr lang="en-US" altLang="en-US">
                <a:solidFill>
                  <a:schemeClr val="accent1"/>
                </a:solidFill>
                <a:latin typeface="Trebuchet MS" panose="020B0603020202020204" pitchFamily="34" charset="0"/>
              </a:rPr>
            </a:br>
            <a:r>
              <a:rPr lang="en-US" altLang="en-US">
                <a:solidFill>
                  <a:schemeClr val="accent1"/>
                </a:solidFill>
                <a:latin typeface="Trebuchet MS" panose="020B0603020202020204" pitchFamily="34" charset="0"/>
              </a:rPr>
              <a:t>B=100</a:t>
            </a:r>
            <a:br>
              <a:rPr lang="en-US" altLang="en-US">
                <a:solidFill>
                  <a:schemeClr val="accent1"/>
                </a:solidFill>
                <a:latin typeface="Trebuchet MS" panose="020B0603020202020204" pitchFamily="34" charset="0"/>
              </a:rPr>
            </a:br>
            <a:r>
              <a:rPr lang="en-US" altLang="en-US">
                <a:solidFill>
                  <a:schemeClr val="accent1"/>
                </a:solidFill>
                <a:latin typeface="Trebuchet MS" panose="020B0603020202020204" pitchFamily="34" charset="0"/>
              </a:rPr>
              <a:t>C=01</a:t>
            </a:r>
            <a:br>
              <a:rPr lang="en-US" altLang="en-US">
                <a:solidFill>
                  <a:schemeClr val="accent1"/>
                </a:solidFill>
                <a:latin typeface="Trebuchet MS" panose="020B0603020202020204" pitchFamily="34" charset="0"/>
              </a:rPr>
            </a:br>
            <a:r>
              <a:rPr lang="en-US" altLang="en-US">
                <a:solidFill>
                  <a:schemeClr val="accent1"/>
                </a:solidFill>
                <a:latin typeface="Trebuchet MS" panose="020B0603020202020204" pitchFamily="34" charset="0"/>
              </a:rPr>
              <a:t>D=1010</a:t>
            </a:r>
            <a:br>
              <a:rPr lang="en-US" altLang="en-US">
                <a:solidFill>
                  <a:schemeClr val="accent1"/>
                </a:solidFill>
                <a:latin typeface="Trebuchet MS" panose="020B0603020202020204" pitchFamily="34" charset="0"/>
              </a:rPr>
            </a:br>
            <a:r>
              <a:rPr lang="en-US" altLang="en-US">
                <a:solidFill>
                  <a:schemeClr val="accent1"/>
                </a:solidFill>
                <a:latin typeface="Trebuchet MS" panose="020B0603020202020204" pitchFamily="34" charset="0"/>
              </a:rPr>
              <a:t>E=11</a:t>
            </a:r>
            <a:br>
              <a:rPr lang="en-US" altLang="en-US">
                <a:solidFill>
                  <a:schemeClr val="accent1"/>
                </a:solidFill>
                <a:latin typeface="Trebuchet MS" panose="020B0603020202020204" pitchFamily="34" charset="0"/>
              </a:rPr>
            </a:br>
            <a:r>
              <a:rPr lang="en-US" altLang="en-US">
                <a:solidFill>
                  <a:schemeClr val="accent1"/>
                </a:solidFill>
                <a:latin typeface="Trebuchet MS" panose="020B0603020202020204" pitchFamily="34" charset="0"/>
              </a:rPr>
              <a:t>F=1011</a:t>
            </a:r>
          </a:p>
        </p:txBody>
      </p:sp>
    </p:spTree>
    <p:extLst>
      <p:ext uri="{BB962C8B-B14F-4D97-AF65-F5344CB8AC3E}">
        <p14:creationId xmlns:p14="http://schemas.microsoft.com/office/powerpoint/2010/main" val="19962868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bldLvl="5" autoUpdateAnimBg="0"/>
      <p:bldP spid="18438" grpId="0" build="p" bldLvl="4" autoUpdateAnimBg="0"/>
      <p:bldP spid="18439" grpId="0" autoUpdateAnimBg="0"/>
      <p:bldP spid="1845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>
            <a:extLst>
              <a:ext uri="{FF2B5EF4-FFF2-40B4-BE49-F238E27FC236}">
                <a16:creationId xmlns:a16="http://schemas.microsoft.com/office/drawing/2014/main" id="{776111B0-B8B5-4AC1-88CF-37F01E0267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B6A1-D914-437D-A5E9-B3FF0D456B5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6ADDC15B-5F52-4A09-9C33-6BE2F25B9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altLang="en-US"/>
              <a:t>Minimum spanning tree</a:t>
            </a: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2DD9DA0F-65AC-4C04-B8DC-0B205CD811B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21907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altLang="en-US" sz="2400"/>
              <a:t>A minimum spanning tree is a least-cost subset of the edges of a graph that connects all the nodes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Start by picking any node and adding it to the tree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Repeatedly: Pick any </a:t>
            </a:r>
            <a:r>
              <a:rPr lang="en-US" altLang="en-US" sz="2000" i="1">
                <a:solidFill>
                  <a:schemeClr val="accent2"/>
                </a:solidFill>
                <a:latin typeface="Trebuchet MS" panose="020B0603020202020204" pitchFamily="34" charset="0"/>
              </a:rPr>
              <a:t>least-cost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 edge from a node in the tree to a node not in the tree, and add the edge and new node to the tree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Stop when all nodes have been added to the tree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B2F154DF-2867-4657-8BEA-88BAD0FA35C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429000" y="3581400"/>
            <a:ext cx="5486400" cy="3124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The result is a least-cost (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3+3+2+2+2=12</a:t>
            </a:r>
            <a:r>
              <a:rPr lang="en-US" altLang="en-US" sz="2400"/>
              <a:t>) spanning tree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If you think some other edge should be in the spanning tree: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Try adding that edge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Note that the edge is part of a cycle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To break the cycle, you must remove the edge with the greatest cost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This will be the edge you just added</a:t>
            </a:r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AC5BE796-3BE2-4566-84F9-D8C61796A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254500"/>
            <a:ext cx="4540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1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488" name="Rectangle 8">
            <a:extLst>
              <a:ext uri="{FF2B5EF4-FFF2-40B4-BE49-F238E27FC236}">
                <a16:creationId xmlns:a16="http://schemas.microsoft.com/office/drawing/2014/main" id="{E33C778C-C89D-442A-9543-D54E9E97E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8" y="5792788"/>
            <a:ext cx="4540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1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0489" name="Rectangle 9">
            <a:extLst>
              <a:ext uri="{FF2B5EF4-FFF2-40B4-BE49-F238E27FC236}">
                <a16:creationId xmlns:a16="http://schemas.microsoft.com/office/drawing/2014/main" id="{A9C1729E-A11F-4A45-AC97-07547475E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8" y="5259388"/>
            <a:ext cx="4540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1">
                <a:solidFill>
                  <a:schemeClr val="accent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0490" name="Rectangle 10">
            <a:extLst>
              <a:ext uri="{FF2B5EF4-FFF2-40B4-BE49-F238E27FC236}">
                <a16:creationId xmlns:a16="http://schemas.microsoft.com/office/drawing/2014/main" id="{7D2FFC50-FB7B-4EBD-B75D-35B97ADF8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188" y="5868988"/>
            <a:ext cx="4540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1">
                <a:solidFill>
                  <a:schemeClr val="tx2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0491" name="Rectangle 11">
            <a:extLst>
              <a:ext uri="{FF2B5EF4-FFF2-40B4-BE49-F238E27FC236}">
                <a16:creationId xmlns:a16="http://schemas.microsoft.com/office/drawing/2014/main" id="{FFA56624-D758-4F6D-BAAB-50FD7BF17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188" y="4344988"/>
            <a:ext cx="4540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1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0492" name="Rectangle 12">
            <a:extLst>
              <a:ext uri="{FF2B5EF4-FFF2-40B4-BE49-F238E27FC236}">
                <a16:creationId xmlns:a16="http://schemas.microsoft.com/office/drawing/2014/main" id="{3F97E30F-6D11-4AAA-9BE4-16708C837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588" y="3492500"/>
            <a:ext cx="4540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1">
                <a:solidFill>
                  <a:schemeClr val="tx2"/>
                </a:solidFill>
                <a:latin typeface="Times New Roman" panose="02020603050405020304" pitchFamily="18" charset="0"/>
              </a:rPr>
              <a:t>6</a:t>
            </a:r>
          </a:p>
        </p:txBody>
      </p:sp>
      <p:grpSp>
        <p:nvGrpSpPr>
          <p:cNvPr id="20525" name="Group 45">
            <a:extLst>
              <a:ext uri="{FF2B5EF4-FFF2-40B4-BE49-F238E27FC236}">
                <a16:creationId xmlns:a16="http://schemas.microsoft.com/office/drawing/2014/main" id="{D76407BF-84D5-42B5-8E7D-995A7D62217D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733800"/>
            <a:ext cx="2135188" cy="2444750"/>
            <a:chOff x="480" y="2352"/>
            <a:chExt cx="1345" cy="1540"/>
          </a:xfrm>
        </p:grpSpPr>
        <p:sp>
          <p:nvSpPr>
            <p:cNvPr id="20493" name="Rectangle 13">
              <a:extLst>
                <a:ext uri="{FF2B5EF4-FFF2-40B4-BE49-F238E27FC236}">
                  <a16:creationId xmlns:a16="http://schemas.microsoft.com/office/drawing/2014/main" id="{98542C33-4792-4C6A-84FE-24DACC18E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315"/>
              <a:ext cx="14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2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  <p:sp>
          <p:nvSpPr>
            <p:cNvPr id="20494" name="Oval 14">
              <a:extLst>
                <a:ext uri="{FF2B5EF4-FFF2-40B4-BE49-F238E27FC236}">
                  <a16:creationId xmlns:a16="http://schemas.microsoft.com/office/drawing/2014/main" id="{3C1B687F-A550-43BC-99DC-2222A33DF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3792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Oval 15">
              <a:extLst>
                <a:ext uri="{FF2B5EF4-FFF2-40B4-BE49-F238E27FC236}">
                  <a16:creationId xmlns:a16="http://schemas.microsoft.com/office/drawing/2014/main" id="{67F0424A-892E-43CF-8728-5495ACEC5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2880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Oval 16">
              <a:extLst>
                <a:ext uri="{FF2B5EF4-FFF2-40B4-BE49-F238E27FC236}">
                  <a16:creationId xmlns:a16="http://schemas.microsoft.com/office/drawing/2014/main" id="{7DE9E544-B4D8-4287-8B09-E63814507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3792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7" name="Oval 17">
              <a:extLst>
                <a:ext uri="{FF2B5EF4-FFF2-40B4-BE49-F238E27FC236}">
                  <a16:creationId xmlns:a16="http://schemas.microsoft.com/office/drawing/2014/main" id="{67E4E31D-953B-439D-9EE4-42FDD4A91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2880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8" name="Oval 18">
              <a:extLst>
                <a:ext uri="{FF2B5EF4-FFF2-40B4-BE49-F238E27FC236}">
                  <a16:creationId xmlns:a16="http://schemas.microsoft.com/office/drawing/2014/main" id="{A173907D-5009-4954-966A-94E8994A9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" y="3264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9" name="Oval 19">
              <a:extLst>
                <a:ext uri="{FF2B5EF4-FFF2-40B4-BE49-F238E27FC236}">
                  <a16:creationId xmlns:a16="http://schemas.microsoft.com/office/drawing/2014/main" id="{7F319510-AE66-4C4D-8138-BF71EB135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1" y="2352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Freeform 20">
              <a:extLst>
                <a:ext uri="{FF2B5EF4-FFF2-40B4-BE49-F238E27FC236}">
                  <a16:creationId xmlns:a16="http://schemas.microsoft.com/office/drawing/2014/main" id="{03EF9065-A527-4B58-B177-AC97B41DF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" y="2984"/>
              <a:ext cx="1" cy="805"/>
            </a:xfrm>
            <a:custGeom>
              <a:avLst/>
              <a:gdLst>
                <a:gd name="T0" fmla="*/ 0 w 1"/>
                <a:gd name="T1" fmla="*/ 0 h 805"/>
                <a:gd name="T2" fmla="*/ 0 w 1"/>
                <a:gd name="T3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805">
                  <a:moveTo>
                    <a:pt x="0" y="0"/>
                  </a:moveTo>
                  <a:lnTo>
                    <a:pt x="0" y="80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Freeform 21">
              <a:extLst>
                <a:ext uri="{FF2B5EF4-FFF2-40B4-BE49-F238E27FC236}">
                  <a16:creationId xmlns:a16="http://schemas.microsoft.com/office/drawing/2014/main" id="{37BEF5D0-993D-4897-8FD7-2F86B28B6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" y="3842"/>
              <a:ext cx="997" cy="1"/>
            </a:xfrm>
            <a:custGeom>
              <a:avLst/>
              <a:gdLst>
                <a:gd name="T0" fmla="*/ 0 w 997"/>
                <a:gd name="T1" fmla="*/ 0 h 1"/>
                <a:gd name="T2" fmla="*/ 996 w 99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2" name="Freeform 22">
              <a:extLst>
                <a:ext uri="{FF2B5EF4-FFF2-40B4-BE49-F238E27FC236}">
                  <a16:creationId xmlns:a16="http://schemas.microsoft.com/office/drawing/2014/main" id="{521B68C9-3A92-4218-A355-4A0A502A7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" y="2984"/>
              <a:ext cx="1" cy="805"/>
            </a:xfrm>
            <a:custGeom>
              <a:avLst/>
              <a:gdLst>
                <a:gd name="T0" fmla="*/ 0 w 1"/>
                <a:gd name="T1" fmla="*/ 804 h 805"/>
                <a:gd name="T2" fmla="*/ 0 w 1"/>
                <a:gd name="T3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805">
                  <a:moveTo>
                    <a:pt x="0" y="804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3" name="Freeform 23">
              <a:extLst>
                <a:ext uri="{FF2B5EF4-FFF2-40B4-BE49-F238E27FC236}">
                  <a16:creationId xmlns:a16="http://schemas.microsoft.com/office/drawing/2014/main" id="{4436F7A8-875C-4121-951E-22636B36F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" y="2930"/>
              <a:ext cx="997" cy="1"/>
            </a:xfrm>
            <a:custGeom>
              <a:avLst/>
              <a:gdLst>
                <a:gd name="T0" fmla="*/ 0 w 997"/>
                <a:gd name="T1" fmla="*/ 0 h 1"/>
                <a:gd name="T2" fmla="*/ 996 w 99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Freeform 24">
              <a:extLst>
                <a:ext uri="{FF2B5EF4-FFF2-40B4-BE49-F238E27FC236}">
                  <a16:creationId xmlns:a16="http://schemas.microsoft.com/office/drawing/2014/main" id="{E031FFF8-3CDC-489F-A201-75D178A2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" y="2442"/>
              <a:ext cx="893" cy="449"/>
            </a:xfrm>
            <a:custGeom>
              <a:avLst/>
              <a:gdLst>
                <a:gd name="T0" fmla="*/ 0 w 893"/>
                <a:gd name="T1" fmla="*/ 448 h 449"/>
                <a:gd name="T2" fmla="*/ 892 w 893"/>
                <a:gd name="T3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93" h="449">
                  <a:moveTo>
                    <a:pt x="0" y="448"/>
                  </a:moveTo>
                  <a:lnTo>
                    <a:pt x="89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5" name="Freeform 25">
              <a:extLst>
                <a:ext uri="{FF2B5EF4-FFF2-40B4-BE49-F238E27FC236}">
                  <a16:creationId xmlns:a16="http://schemas.microsoft.com/office/drawing/2014/main" id="{5EAEE17D-479C-4C3A-A42C-C8FE4A236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" y="2456"/>
              <a:ext cx="145" cy="421"/>
            </a:xfrm>
            <a:custGeom>
              <a:avLst/>
              <a:gdLst>
                <a:gd name="T0" fmla="*/ 0 w 145"/>
                <a:gd name="T1" fmla="*/ 0 h 421"/>
                <a:gd name="T2" fmla="*/ 144 w 145"/>
                <a:gd name="T3" fmla="*/ 42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5" h="421">
                  <a:moveTo>
                    <a:pt x="0" y="0"/>
                  </a:moveTo>
                  <a:lnTo>
                    <a:pt x="144" y="42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6" name="Freeform 26">
              <a:extLst>
                <a:ext uri="{FF2B5EF4-FFF2-40B4-BE49-F238E27FC236}">
                  <a16:creationId xmlns:a16="http://schemas.microsoft.com/office/drawing/2014/main" id="{748E3D07-D7A5-4796-BFE2-96BF17956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" y="2970"/>
              <a:ext cx="557" cy="305"/>
            </a:xfrm>
            <a:custGeom>
              <a:avLst/>
              <a:gdLst>
                <a:gd name="T0" fmla="*/ 0 w 557"/>
                <a:gd name="T1" fmla="*/ 0 h 305"/>
                <a:gd name="T2" fmla="*/ 556 w 557"/>
                <a:gd name="T3" fmla="*/ 30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7" h="305">
                  <a:moveTo>
                    <a:pt x="0" y="0"/>
                  </a:moveTo>
                  <a:lnTo>
                    <a:pt x="556" y="30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7" name="Freeform 27">
              <a:extLst>
                <a:ext uri="{FF2B5EF4-FFF2-40B4-BE49-F238E27FC236}">
                  <a16:creationId xmlns:a16="http://schemas.microsoft.com/office/drawing/2014/main" id="{0369E2C2-FB5B-4C38-91C3-54CF7B923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" y="2970"/>
              <a:ext cx="413" cy="305"/>
            </a:xfrm>
            <a:custGeom>
              <a:avLst/>
              <a:gdLst>
                <a:gd name="T0" fmla="*/ 0 w 413"/>
                <a:gd name="T1" fmla="*/ 304 h 305"/>
                <a:gd name="T2" fmla="*/ 412 w 413"/>
                <a:gd name="T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13" h="305">
                  <a:moveTo>
                    <a:pt x="0" y="304"/>
                  </a:moveTo>
                  <a:lnTo>
                    <a:pt x="41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8" name="Freeform 28">
              <a:extLst>
                <a:ext uri="{FF2B5EF4-FFF2-40B4-BE49-F238E27FC236}">
                  <a16:creationId xmlns:a16="http://schemas.microsoft.com/office/drawing/2014/main" id="{619A72DB-C2CC-44C7-8C75-3A832998F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" y="3354"/>
              <a:ext cx="557" cy="449"/>
            </a:xfrm>
            <a:custGeom>
              <a:avLst/>
              <a:gdLst>
                <a:gd name="T0" fmla="*/ 556 w 557"/>
                <a:gd name="T1" fmla="*/ 0 h 449"/>
                <a:gd name="T2" fmla="*/ 0 w 557"/>
                <a:gd name="T3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7" h="449">
                  <a:moveTo>
                    <a:pt x="556" y="0"/>
                  </a:moveTo>
                  <a:lnTo>
                    <a:pt x="0" y="44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9" name="Freeform 29">
              <a:extLst>
                <a:ext uri="{FF2B5EF4-FFF2-40B4-BE49-F238E27FC236}">
                  <a16:creationId xmlns:a16="http://schemas.microsoft.com/office/drawing/2014/main" id="{73613CE2-1AC8-48EA-BB42-082ABD915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" y="3354"/>
              <a:ext cx="413" cy="449"/>
            </a:xfrm>
            <a:custGeom>
              <a:avLst/>
              <a:gdLst>
                <a:gd name="T0" fmla="*/ 0 w 413"/>
                <a:gd name="T1" fmla="*/ 0 h 449"/>
                <a:gd name="T2" fmla="*/ 412 w 413"/>
                <a:gd name="T3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13" h="449">
                  <a:moveTo>
                    <a:pt x="0" y="0"/>
                  </a:moveTo>
                  <a:lnTo>
                    <a:pt x="412" y="44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0" name="Rectangle 30">
              <a:extLst>
                <a:ext uri="{FF2B5EF4-FFF2-40B4-BE49-F238E27FC236}">
                  <a16:creationId xmlns:a16="http://schemas.microsoft.com/office/drawing/2014/main" id="{C2DF139B-E32E-4144-8FDE-0CCCB4E05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363"/>
              <a:ext cx="14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2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  <p:sp>
          <p:nvSpPr>
            <p:cNvPr id="20511" name="Rectangle 31">
              <a:extLst>
                <a:ext uri="{FF2B5EF4-FFF2-40B4-BE49-F238E27FC236}">
                  <a16:creationId xmlns:a16="http://schemas.microsoft.com/office/drawing/2014/main" id="{520C4AC4-487A-4B5F-80AB-A3B6929C7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979"/>
              <a:ext cx="14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2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  <p:sp>
          <p:nvSpPr>
            <p:cNvPr id="20512" name="Rectangle 32">
              <a:extLst>
                <a:ext uri="{FF2B5EF4-FFF2-40B4-BE49-F238E27FC236}">
                  <a16:creationId xmlns:a16="http://schemas.microsoft.com/office/drawing/2014/main" id="{40EB6A1E-E777-4597-B015-E931921C9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267"/>
              <a:ext cx="14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2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  <p:sp>
          <p:nvSpPr>
            <p:cNvPr id="20513" name="Rectangle 33">
              <a:extLst>
                <a:ext uri="{FF2B5EF4-FFF2-40B4-BE49-F238E27FC236}">
                  <a16:creationId xmlns:a16="http://schemas.microsoft.com/office/drawing/2014/main" id="{08D369B8-8AA0-40DA-93B8-112B99906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979"/>
              <a:ext cx="14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2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  <p:sp>
          <p:nvSpPr>
            <p:cNvPr id="20514" name="Rectangle 34">
              <a:extLst>
                <a:ext uri="{FF2B5EF4-FFF2-40B4-BE49-F238E27FC236}">
                  <a16:creationId xmlns:a16="http://schemas.microsoft.com/office/drawing/2014/main" id="{AC51364E-822C-4472-B679-9B10A94F1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315"/>
              <a:ext cx="14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2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  <p:sp>
          <p:nvSpPr>
            <p:cNvPr id="20515" name="Rectangle 35">
              <a:extLst>
                <a:ext uri="{FF2B5EF4-FFF2-40B4-BE49-F238E27FC236}">
                  <a16:creationId xmlns:a16="http://schemas.microsoft.com/office/drawing/2014/main" id="{9F51E792-1C35-4E1B-A2BE-78CE01DFA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499"/>
              <a:ext cx="14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2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  <p:sp>
          <p:nvSpPr>
            <p:cNvPr id="20516" name="Rectangle 36">
              <a:extLst>
                <a:ext uri="{FF2B5EF4-FFF2-40B4-BE49-F238E27FC236}">
                  <a16:creationId xmlns:a16="http://schemas.microsoft.com/office/drawing/2014/main" id="{C4327FBD-23C8-4920-A338-3B7928820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603"/>
              <a:ext cx="14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2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  <p:sp>
          <p:nvSpPr>
            <p:cNvPr id="20517" name="Rectangle 37">
              <a:extLst>
                <a:ext uri="{FF2B5EF4-FFF2-40B4-BE49-F238E27FC236}">
                  <a16:creationId xmlns:a16="http://schemas.microsoft.com/office/drawing/2014/main" id="{187AF1DA-C122-4FB1-BF4E-AD567E7A3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03"/>
              <a:ext cx="14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2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  <p:sp>
          <p:nvSpPr>
            <p:cNvPr id="20518" name="Rectangle 38">
              <a:extLst>
                <a:ext uri="{FF2B5EF4-FFF2-40B4-BE49-F238E27FC236}">
                  <a16:creationId xmlns:a16="http://schemas.microsoft.com/office/drawing/2014/main" id="{79E6C71D-AC1C-40E0-999B-E41C21F50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691"/>
              <a:ext cx="14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2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</p:grpSp>
      <p:sp>
        <p:nvSpPr>
          <p:cNvPr id="20520" name="Freeform 40">
            <a:extLst>
              <a:ext uri="{FF2B5EF4-FFF2-40B4-BE49-F238E27FC236}">
                <a16:creationId xmlns:a16="http://schemas.microsoft.com/office/drawing/2014/main" id="{4A3DDBEC-762E-49C9-B2A6-DE95713BA88F}"/>
              </a:ext>
            </a:extLst>
          </p:cNvPr>
          <p:cNvSpPr>
            <a:spLocks/>
          </p:cNvSpPr>
          <p:nvPr/>
        </p:nvSpPr>
        <p:spPr bwMode="auto">
          <a:xfrm>
            <a:off x="1066800" y="4733925"/>
            <a:ext cx="1588" cy="1277938"/>
          </a:xfrm>
          <a:custGeom>
            <a:avLst/>
            <a:gdLst>
              <a:gd name="T0" fmla="*/ 0 w 1"/>
              <a:gd name="T1" fmla="*/ 0 h 805"/>
              <a:gd name="T2" fmla="*/ 0 w 1"/>
              <a:gd name="T3" fmla="*/ 804 h 80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805">
                <a:moveTo>
                  <a:pt x="0" y="0"/>
                </a:moveTo>
                <a:lnTo>
                  <a:pt x="0" y="804"/>
                </a:lnTo>
              </a:path>
            </a:pathLst>
          </a:custGeom>
          <a:noFill/>
          <a:ln w="508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1" name="Freeform 41">
            <a:extLst>
              <a:ext uri="{FF2B5EF4-FFF2-40B4-BE49-F238E27FC236}">
                <a16:creationId xmlns:a16="http://schemas.microsoft.com/office/drawing/2014/main" id="{B38037BC-30E8-4316-A88D-B0ABA3F87D36}"/>
              </a:ext>
            </a:extLst>
          </p:cNvPr>
          <p:cNvSpPr>
            <a:spLocks/>
          </p:cNvSpPr>
          <p:nvPr/>
        </p:nvSpPr>
        <p:spPr bwMode="auto">
          <a:xfrm>
            <a:off x="1120775" y="5321300"/>
            <a:ext cx="884238" cy="712788"/>
          </a:xfrm>
          <a:custGeom>
            <a:avLst/>
            <a:gdLst>
              <a:gd name="T0" fmla="*/ 0 w 557"/>
              <a:gd name="T1" fmla="*/ 448 h 449"/>
              <a:gd name="T2" fmla="*/ 556 w 557"/>
              <a:gd name="T3" fmla="*/ 0 h 44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57" h="449">
                <a:moveTo>
                  <a:pt x="0" y="448"/>
                </a:moveTo>
                <a:lnTo>
                  <a:pt x="556" y="0"/>
                </a:lnTo>
              </a:path>
            </a:pathLst>
          </a:custGeom>
          <a:noFill/>
          <a:ln w="508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2" name="Freeform 42">
            <a:extLst>
              <a:ext uri="{FF2B5EF4-FFF2-40B4-BE49-F238E27FC236}">
                <a16:creationId xmlns:a16="http://schemas.microsoft.com/office/drawing/2014/main" id="{6A702F59-5D13-4047-868D-D97B7530702E}"/>
              </a:ext>
            </a:extLst>
          </p:cNvPr>
          <p:cNvSpPr>
            <a:spLocks/>
          </p:cNvSpPr>
          <p:nvPr/>
        </p:nvSpPr>
        <p:spPr bwMode="auto">
          <a:xfrm>
            <a:off x="2111375" y="5321300"/>
            <a:ext cx="655638" cy="712788"/>
          </a:xfrm>
          <a:custGeom>
            <a:avLst/>
            <a:gdLst>
              <a:gd name="T0" fmla="*/ 0 w 413"/>
              <a:gd name="T1" fmla="*/ 0 h 449"/>
              <a:gd name="T2" fmla="*/ 412 w 413"/>
              <a:gd name="T3" fmla="*/ 448 h 44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13" h="449">
                <a:moveTo>
                  <a:pt x="0" y="0"/>
                </a:moveTo>
                <a:lnTo>
                  <a:pt x="412" y="448"/>
                </a:lnTo>
              </a:path>
            </a:pathLst>
          </a:custGeom>
          <a:noFill/>
          <a:ln w="508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3" name="Freeform 43">
            <a:extLst>
              <a:ext uri="{FF2B5EF4-FFF2-40B4-BE49-F238E27FC236}">
                <a16:creationId xmlns:a16="http://schemas.microsoft.com/office/drawing/2014/main" id="{64713BE9-9C5D-4767-9A6B-A84104E8AA1B}"/>
              </a:ext>
            </a:extLst>
          </p:cNvPr>
          <p:cNvSpPr>
            <a:spLocks/>
          </p:cNvSpPr>
          <p:nvPr/>
        </p:nvSpPr>
        <p:spPr bwMode="auto">
          <a:xfrm>
            <a:off x="2111375" y="4697413"/>
            <a:ext cx="655638" cy="484187"/>
          </a:xfrm>
          <a:custGeom>
            <a:avLst/>
            <a:gdLst>
              <a:gd name="T0" fmla="*/ 0 w 413"/>
              <a:gd name="T1" fmla="*/ 304 h 305"/>
              <a:gd name="T2" fmla="*/ 412 w 413"/>
              <a:gd name="T3" fmla="*/ 0 h 30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13" h="305">
                <a:moveTo>
                  <a:pt x="0" y="304"/>
                </a:moveTo>
                <a:lnTo>
                  <a:pt x="412" y="0"/>
                </a:lnTo>
              </a:path>
            </a:pathLst>
          </a:custGeom>
          <a:noFill/>
          <a:ln w="508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4" name="Freeform 44">
            <a:extLst>
              <a:ext uri="{FF2B5EF4-FFF2-40B4-BE49-F238E27FC236}">
                <a16:creationId xmlns:a16="http://schemas.microsoft.com/office/drawing/2014/main" id="{7644BED4-1CA3-4FD4-86F0-828C1E9EBBAA}"/>
              </a:ext>
            </a:extLst>
          </p:cNvPr>
          <p:cNvSpPr>
            <a:spLocks/>
          </p:cNvSpPr>
          <p:nvPr/>
        </p:nvSpPr>
        <p:spPr bwMode="auto">
          <a:xfrm>
            <a:off x="2590800" y="3881438"/>
            <a:ext cx="230188" cy="668337"/>
          </a:xfrm>
          <a:custGeom>
            <a:avLst/>
            <a:gdLst>
              <a:gd name="T0" fmla="*/ 144 w 145"/>
              <a:gd name="T1" fmla="*/ 420 h 421"/>
              <a:gd name="T2" fmla="*/ 0 w 145"/>
              <a:gd name="T3" fmla="*/ 0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5" h="421">
                <a:moveTo>
                  <a:pt x="144" y="420"/>
                </a:move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29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0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uild="p" bldLvl="5" autoUpdateAnimBg="0"/>
      <p:bldP spid="20486" grpId="0" build="p" bldLvl="4" autoUpdateAnimBg="0"/>
      <p:bldP spid="20487" grpId="0" autoUpdateAnimBg="0"/>
      <p:bldP spid="20488" grpId="0" autoUpdateAnimBg="0"/>
      <p:bldP spid="20489" grpId="0" autoUpdateAnimBg="0"/>
      <p:bldP spid="20490" grpId="0" autoUpdateAnimBg="0"/>
      <p:bldP spid="20491" grpId="0" autoUpdateAnimBg="0"/>
      <p:bldP spid="20492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24</TotalTime>
  <Words>1463</Words>
  <Application>Microsoft Office PowerPoint</Application>
  <PresentationFormat>On-screen Show (4:3)</PresentationFormat>
  <Paragraphs>234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华文仿宋</vt:lpstr>
      <vt:lpstr>Calibri</vt:lpstr>
      <vt:lpstr>Times New Roman</vt:lpstr>
      <vt:lpstr>Trebuchet MS</vt:lpstr>
      <vt:lpstr>Tw Cen MT</vt:lpstr>
      <vt:lpstr>Wingdings</vt:lpstr>
      <vt:lpstr>Wingdings 2</vt:lpstr>
      <vt:lpstr>Median</vt:lpstr>
      <vt:lpstr>Introduction to Algorithm</vt:lpstr>
      <vt:lpstr>Optimization problems</vt:lpstr>
      <vt:lpstr>Example: Counting money</vt:lpstr>
      <vt:lpstr>A failure of the greedy algorithm</vt:lpstr>
      <vt:lpstr>A scheduling problem</vt:lpstr>
      <vt:lpstr>Another approach</vt:lpstr>
      <vt:lpstr>An optimum solution</vt:lpstr>
      <vt:lpstr>Huffman encoding</vt:lpstr>
      <vt:lpstr>Minimum spanning tree</vt:lpstr>
      <vt:lpstr>Traveling salesman</vt:lpstr>
      <vt:lpstr>Analysis</vt:lpstr>
      <vt:lpstr>Other greedy algorithms</vt:lpstr>
      <vt:lpstr>Dijkstra’s shortest-path algorithm</vt:lpstr>
      <vt:lpstr>Analysis of Dijkstra’s algorithm I</vt:lpstr>
      <vt:lpstr>Analysis of Dijkstra’s algorithm II</vt:lpstr>
      <vt:lpstr>Connecting wires</vt:lpstr>
      <vt:lpstr>Collecting coins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Jinlin CHEN</cp:lastModifiedBy>
  <cp:revision>739</cp:revision>
  <dcterms:created xsi:type="dcterms:W3CDTF">2013-09-08T20:10:00Z</dcterms:created>
  <dcterms:modified xsi:type="dcterms:W3CDTF">2017-11-08T11:03:22Z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