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8"/>
  </p:handoutMasterIdLst>
  <p:sldIdLst>
    <p:sldId id="4631" r:id="rId3"/>
    <p:sldId id="4632" r:id="rId5"/>
    <p:sldId id="4633" r:id="rId6"/>
    <p:sldId id="4685" r:id="rId7"/>
    <p:sldId id="4638" r:id="rId8"/>
    <p:sldId id="4676" r:id="rId9"/>
    <p:sldId id="4663" r:id="rId10"/>
    <p:sldId id="4669" r:id="rId11"/>
    <p:sldId id="4671" r:id="rId12"/>
    <p:sldId id="4672" r:id="rId13"/>
    <p:sldId id="4677" r:id="rId14"/>
    <p:sldId id="4648" r:id="rId15"/>
    <p:sldId id="4664" r:id="rId16"/>
    <p:sldId id="4652" r:id="rId17"/>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icroso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5B3E"/>
    <a:srgbClr val="27B6B9"/>
    <a:srgbClr val="FFFFFF"/>
    <a:srgbClr val="29ABE2"/>
    <a:srgbClr val="262626"/>
    <a:srgbClr val="F66E4F"/>
    <a:srgbClr val="73DB29"/>
    <a:srgbClr val="FED40D"/>
    <a:srgbClr val="3AD1B5"/>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87" autoAdjust="0"/>
    <p:restoredTop sz="95274" autoAdjust="0"/>
  </p:normalViewPr>
  <p:slideViewPr>
    <p:cSldViewPr>
      <p:cViewPr varScale="1">
        <p:scale>
          <a:sx n="96" d="100"/>
          <a:sy n="96" d="100"/>
        </p:scale>
        <p:origin x="176" y="408"/>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39.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3763339" y="825500"/>
            <a:ext cx="5332072" cy="5581650"/>
          </a:xfrm>
          <a:custGeom>
            <a:avLst/>
            <a:gdLst>
              <a:gd name="connsiteX0" fmla="*/ 0 w 5332072"/>
              <a:gd name="connsiteY0" fmla="*/ 3618082 h 5581650"/>
              <a:gd name="connsiteX1" fmla="*/ 80779 w 5332072"/>
              <a:gd name="connsiteY1" fmla="*/ 3618082 h 5581650"/>
              <a:gd name="connsiteX2" fmla="*/ 164740 w 5332072"/>
              <a:gd name="connsiteY2" fmla="*/ 3847480 h 5581650"/>
              <a:gd name="connsiteX3" fmla="*/ 2666036 w 5332072"/>
              <a:gd name="connsiteY3" fmla="*/ 5505450 h 5581650"/>
              <a:gd name="connsiteX4" fmla="*/ 5167332 w 5332072"/>
              <a:gd name="connsiteY4" fmla="*/ 3847480 h 5581650"/>
              <a:gd name="connsiteX5" fmla="*/ 5251293 w 5332072"/>
              <a:gd name="connsiteY5" fmla="*/ 3618082 h 5581650"/>
              <a:gd name="connsiteX6" fmla="*/ 5332072 w 5332072"/>
              <a:gd name="connsiteY6" fmla="*/ 3618082 h 5581650"/>
              <a:gd name="connsiteX7" fmla="*/ 5331391 w 5332072"/>
              <a:gd name="connsiteY7" fmla="*/ 3620731 h 5581650"/>
              <a:gd name="connsiteX8" fmla="*/ 2666036 w 5332072"/>
              <a:gd name="connsiteY8" fmla="*/ 5581650 h 5581650"/>
              <a:gd name="connsiteX9" fmla="*/ 681 w 5332072"/>
              <a:gd name="connsiteY9" fmla="*/ 3620731 h 5581650"/>
              <a:gd name="connsiteX10" fmla="*/ 2666036 w 5332072"/>
              <a:gd name="connsiteY10" fmla="*/ 0 h 5581650"/>
              <a:gd name="connsiteX11" fmla="*/ 5331391 w 5332072"/>
              <a:gd name="connsiteY11" fmla="*/ 1960919 h 5581650"/>
              <a:gd name="connsiteX12" fmla="*/ 5332072 w 5332072"/>
              <a:gd name="connsiteY12" fmla="*/ 1963569 h 5581650"/>
              <a:gd name="connsiteX13" fmla="*/ 5251293 w 5332072"/>
              <a:gd name="connsiteY13" fmla="*/ 1963569 h 5581650"/>
              <a:gd name="connsiteX14" fmla="*/ 5167332 w 5332072"/>
              <a:gd name="connsiteY14" fmla="*/ 1734171 h 5581650"/>
              <a:gd name="connsiteX15" fmla="*/ 2666036 w 5332072"/>
              <a:gd name="connsiteY15" fmla="*/ 76200 h 5581650"/>
              <a:gd name="connsiteX16" fmla="*/ 164740 w 5332072"/>
              <a:gd name="connsiteY16" fmla="*/ 1734171 h 5581650"/>
              <a:gd name="connsiteX17" fmla="*/ 80779 w 5332072"/>
              <a:gd name="connsiteY17" fmla="*/ 1963569 h 5581650"/>
              <a:gd name="connsiteX18" fmla="*/ 0 w 5332072"/>
              <a:gd name="connsiteY18" fmla="*/ 1963569 h 5581650"/>
              <a:gd name="connsiteX19" fmla="*/ 681 w 5332072"/>
              <a:gd name="connsiteY19" fmla="*/ 1960919 h 5581650"/>
              <a:gd name="connsiteX20" fmla="*/ 2666036 w 5332072"/>
              <a:gd name="connsiteY20" fmla="*/ 0 h 558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32072" h="5581650">
                <a:moveTo>
                  <a:pt x="0" y="3618082"/>
                </a:moveTo>
                <a:lnTo>
                  <a:pt x="80779" y="3618082"/>
                </a:lnTo>
                <a:lnTo>
                  <a:pt x="164740" y="3847480"/>
                </a:lnTo>
                <a:cubicBezTo>
                  <a:pt x="576843" y="4821800"/>
                  <a:pt x="1541602" y="5505450"/>
                  <a:pt x="2666036" y="5505450"/>
                </a:cubicBezTo>
                <a:cubicBezTo>
                  <a:pt x="3790471" y="5505450"/>
                  <a:pt x="4755230" y="4821800"/>
                  <a:pt x="5167332" y="3847480"/>
                </a:cubicBezTo>
                <a:lnTo>
                  <a:pt x="5251293" y="3618082"/>
                </a:lnTo>
                <a:lnTo>
                  <a:pt x="5332072" y="3618082"/>
                </a:lnTo>
                <a:lnTo>
                  <a:pt x="5331391" y="3620731"/>
                </a:lnTo>
                <a:cubicBezTo>
                  <a:pt x="4978041" y="4756788"/>
                  <a:pt x="3918367" y="5581650"/>
                  <a:pt x="2666036" y="5581650"/>
                </a:cubicBezTo>
                <a:cubicBezTo>
                  <a:pt x="1413706" y="5581650"/>
                  <a:pt x="354032" y="4756788"/>
                  <a:pt x="681" y="3620731"/>
                </a:cubicBezTo>
                <a:close/>
                <a:moveTo>
                  <a:pt x="2666036" y="0"/>
                </a:moveTo>
                <a:cubicBezTo>
                  <a:pt x="3918367" y="0"/>
                  <a:pt x="4978041" y="824862"/>
                  <a:pt x="5331391" y="1960919"/>
                </a:cubicBezTo>
                <a:lnTo>
                  <a:pt x="5332072" y="1963569"/>
                </a:lnTo>
                <a:lnTo>
                  <a:pt x="5251293" y="1963569"/>
                </a:lnTo>
                <a:lnTo>
                  <a:pt x="5167332" y="1734171"/>
                </a:lnTo>
                <a:cubicBezTo>
                  <a:pt x="4755230" y="759851"/>
                  <a:pt x="3790471" y="76200"/>
                  <a:pt x="2666036" y="76200"/>
                </a:cubicBezTo>
                <a:cubicBezTo>
                  <a:pt x="1541602" y="76200"/>
                  <a:pt x="576843" y="759851"/>
                  <a:pt x="164740" y="1734171"/>
                </a:cubicBezTo>
                <a:lnTo>
                  <a:pt x="80779" y="1963569"/>
                </a:lnTo>
                <a:lnTo>
                  <a:pt x="0" y="1963569"/>
                </a:lnTo>
                <a:lnTo>
                  <a:pt x="681" y="1960919"/>
                </a:lnTo>
                <a:cubicBezTo>
                  <a:pt x="354032" y="824862"/>
                  <a:pt x="1413706" y="0"/>
                  <a:pt x="2666036"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16060" y="1003010"/>
            <a:ext cx="5226630" cy="5226630"/>
          </a:xfrm>
          <a:prstGeom prst="ellipse">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259"/>
          <p:cNvSpPr>
            <a:spLocks noChangeArrowheads="1"/>
          </p:cNvSpPr>
          <p:nvPr/>
        </p:nvSpPr>
        <p:spPr bwMode="auto">
          <a:xfrm>
            <a:off x="3524250" y="2104157"/>
            <a:ext cx="5810250" cy="923330"/>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spc="-150" dirty="0">
                <a:solidFill>
                  <a:schemeClr val="tx1">
                    <a:lumMod val="65000"/>
                    <a:lumOff val="35000"/>
                  </a:schemeClr>
                </a:solidFill>
                <a:latin typeface="Arial" panose="020B0604020202020204" pitchFamily="34" charset="0"/>
                <a:cs typeface="Arial" panose="020B0604020202020204" pitchFamily="34" charset="0"/>
              </a:rPr>
              <a:t>工程实践</a:t>
            </a:r>
            <a:endParaRPr lang="en-US" altLang="zh-CN" sz="6000" b="1" spc="-15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6" name="矩形 259"/>
          <p:cNvSpPr>
            <a:spLocks noChangeArrowheads="1"/>
          </p:cNvSpPr>
          <p:nvPr/>
        </p:nvSpPr>
        <p:spPr bwMode="auto">
          <a:xfrm>
            <a:off x="2597150" y="3073211"/>
            <a:ext cx="7664450" cy="1107996"/>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7200" b="1" dirty="0">
                <a:solidFill>
                  <a:schemeClr val="tx1">
                    <a:lumMod val="65000"/>
                    <a:lumOff val="35000"/>
                  </a:schemeClr>
                </a:solidFill>
                <a:latin typeface="Arial" panose="020B0604020202020204" pitchFamily="34" charset="0"/>
                <a:cs typeface="Arial" panose="020B0604020202020204" pitchFamily="34" charset="0"/>
              </a:rPr>
              <a:t>健康咨询机器人</a:t>
            </a:r>
            <a:endParaRPr lang="en-US" altLang="zh-CN" sz="72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7" name="矩形 259"/>
          <p:cNvSpPr>
            <a:spLocks noChangeArrowheads="1"/>
          </p:cNvSpPr>
          <p:nvPr/>
        </p:nvSpPr>
        <p:spPr bwMode="auto">
          <a:xfrm>
            <a:off x="4667250" y="4406742"/>
            <a:ext cx="3524250" cy="307777"/>
          </a:xfrm>
          <a:prstGeom prst="rect">
            <a:avLst/>
          </a:prstGeom>
          <a:noFill/>
          <a:ln>
            <a:noFill/>
          </a:ln>
          <a:effec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b="1" dirty="0">
                <a:solidFill>
                  <a:schemeClr val="tx1">
                    <a:lumMod val="65000"/>
                    <a:lumOff val="35000"/>
                  </a:schemeClr>
                </a:solidFill>
                <a:cs typeface="Arial" panose="020B0604020202020204" pitchFamily="34" charset="0"/>
              </a:rPr>
              <a:t>汇报：宋博文 周明作 李生果</a:t>
            </a:r>
            <a:endParaRPr lang="zh-CN" altLang="en-US" sz="2000" b="1" dirty="0">
              <a:solidFill>
                <a:schemeClr val="tx1">
                  <a:lumMod val="65000"/>
                  <a:lumOff val="35000"/>
                </a:schemeClr>
              </a:solidFill>
              <a:cs typeface="Arial" panose="020B0604020202020204" pitchFamily="34" charset="0"/>
            </a:endParaRPr>
          </a:p>
        </p:txBody>
      </p:sp>
      <p:sp>
        <p:nvSpPr>
          <p:cNvPr id="8" name="矩形 259"/>
          <p:cNvSpPr>
            <a:spLocks noChangeArrowheads="1"/>
          </p:cNvSpPr>
          <p:nvPr/>
        </p:nvSpPr>
        <p:spPr bwMode="auto">
          <a:xfrm>
            <a:off x="4667250" y="4861744"/>
            <a:ext cx="3524250" cy="307777"/>
          </a:xfrm>
          <a:prstGeom prst="rect">
            <a:avLst/>
          </a:prstGeom>
          <a:noFill/>
          <a:ln>
            <a:noFill/>
          </a:ln>
          <a:effec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b="1" dirty="0">
                <a:solidFill>
                  <a:schemeClr val="tx1">
                    <a:lumMod val="65000"/>
                    <a:lumOff val="35000"/>
                  </a:schemeClr>
                </a:solidFill>
                <a:cs typeface="Arial" panose="020B0604020202020204" pitchFamily="34" charset="0"/>
              </a:rPr>
              <a:t>中国科学技术大学软件学院</a:t>
            </a:r>
            <a:endParaRPr lang="zh-CN" altLang="en-US" sz="2000" b="1" dirty="0">
              <a:solidFill>
                <a:schemeClr val="tx1">
                  <a:lumMod val="65000"/>
                  <a:lumOff val="35000"/>
                </a:schemeClr>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740" y="883920"/>
            <a:ext cx="9808845" cy="5139055"/>
          </a:xfrm>
          <a:prstGeom prst="rect">
            <a:avLst/>
          </a:prstGeom>
          <a:noFill/>
        </p:spPr>
        <p:txBody>
          <a:bodyPr wrap="square" rtlCol="0">
            <a:spAutoFit/>
          </a:bodyPr>
          <a:p>
            <a:r>
              <a:rPr lang="en-US" altLang="zh-CN" sz="3200"/>
              <a:t>1</a:t>
            </a:r>
            <a:r>
              <a:rPr lang="zh-CN" altLang="en-US" sz="3200"/>
              <a:t>、本项目重新对整体进行设计开发</a:t>
            </a:r>
            <a:endParaRPr lang="zh-CN" altLang="en-US" sz="3200"/>
          </a:p>
          <a:p>
            <a:r>
              <a:rPr lang="en-US" altLang="zh-CN" sz="2400"/>
              <a:t>	</a:t>
            </a:r>
            <a:r>
              <a:rPr lang="zh-CN" altLang="en-US" sz="2400"/>
              <a:t>在本次项目中，由于获取了原有的项目，在前期调研中对需求的认定就依据了已有的项目基础，后期开发过程中发现不合适，因此进行了重新设计开发。</a:t>
            </a:r>
            <a:endParaRPr lang="zh-CN" altLang="en-US" sz="2400"/>
          </a:p>
          <a:p>
            <a:endParaRPr lang="zh-CN" altLang="en-US" sz="3200"/>
          </a:p>
          <a:p>
            <a:r>
              <a:rPr lang="en-US" altLang="zh-CN" sz="3200"/>
              <a:t>2</a:t>
            </a:r>
            <a:r>
              <a:rPr lang="zh-CN" altLang="en-US" sz="3200"/>
              <a:t>、 项目采用增量构造模型进行开发</a:t>
            </a:r>
            <a:endParaRPr lang="zh-CN" altLang="en-US" sz="3200"/>
          </a:p>
          <a:p>
            <a:r>
              <a:rPr lang="en-US" altLang="zh-CN" sz="2400"/>
              <a:t>	将整个项目进行划分，以核心功能健康咨询为主开始进行开发，同时将智能聊天等功能划分为各个模块，根据开发过程中识别的系统开发的需求及其他反馈信息，以核心功能为基础，进行功能的添加与修改，最终形成了整个项目。</a:t>
            </a:r>
            <a:endParaRPr lang="en-US" altLang="zh-CN" sz="2400"/>
          </a:p>
          <a:p>
            <a:endParaRPr lang="zh-CN" altLang="en-US" sz="3200"/>
          </a:p>
          <a:p>
            <a:endParaRPr lang="zh-CN" altLang="en-US" sz="3200"/>
          </a:p>
        </p:txBody>
      </p:sp>
      <p:cxnSp>
        <p:nvCxnSpPr>
          <p:cNvPr id="5" name="直接连接符 4"/>
          <p:cNvCxnSpPr/>
          <p:nvPr>
            <p:custDataLst>
              <p:tags r:id="rId1"/>
            </p:custDataLst>
          </p:nvPr>
        </p:nvCxnSpPr>
        <p:spPr>
          <a:xfrm>
            <a:off x="-156210" y="4281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2"/>
            </p:custDataLst>
          </p:nvPr>
        </p:nvCxnSpPr>
        <p:spPr>
          <a:xfrm>
            <a:off x="190500" y="5981231"/>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740" y="883920"/>
            <a:ext cx="9808845" cy="4892675"/>
          </a:xfrm>
          <a:prstGeom prst="rect">
            <a:avLst/>
          </a:prstGeom>
          <a:noFill/>
        </p:spPr>
        <p:txBody>
          <a:bodyPr wrap="square" rtlCol="0">
            <a:spAutoFit/>
          </a:bodyPr>
          <a:p>
            <a:r>
              <a:rPr sz="3200"/>
              <a:t>3、项目基于接口完成多项功能</a:t>
            </a:r>
            <a:endParaRPr sz="3200"/>
          </a:p>
          <a:p>
            <a:r>
              <a:rPr sz="3200"/>
              <a:t>      </a:t>
            </a:r>
            <a:r>
              <a:rPr sz="2400"/>
              <a:t>项目基于图灵机器人接口设计完成了智能聊天的功能，基于讯飞的语音接口，设计完成了健康咨询的语音引导及信息采集功能</a:t>
            </a:r>
            <a:endParaRPr sz="3200"/>
          </a:p>
          <a:p>
            <a:endParaRPr sz="3200"/>
          </a:p>
          <a:p>
            <a:r>
              <a:rPr sz="3200"/>
              <a:t>4、 项目在医学关键词捕获这一具体功能中实现了有效的算法设计</a:t>
            </a:r>
            <a:endParaRPr sz="3200"/>
          </a:p>
          <a:p>
            <a:r>
              <a:rPr sz="2400"/>
              <a:t>        根据ICD-10-CM疾病分类数据库，能够精准匹配到疾病的中文名称及典型症状名称。在算法中，完整实现了疾病的中文名称及典型症状名称分类匹配，匹配结果去重，准确完成由客户端向服务器端数据库发送的疾病信息反馈与症状信息反馈的请求</a:t>
            </a:r>
            <a:endParaRPr sz="3200"/>
          </a:p>
          <a:p>
            <a:endParaRPr sz="3200"/>
          </a:p>
        </p:txBody>
      </p:sp>
      <p:cxnSp>
        <p:nvCxnSpPr>
          <p:cNvPr id="5" name="直接连接符 4"/>
          <p:cNvCxnSpPr/>
          <p:nvPr>
            <p:custDataLst>
              <p:tags r:id="rId1"/>
            </p:custDataLst>
          </p:nvPr>
        </p:nvCxnSpPr>
        <p:spPr>
          <a:xfrm>
            <a:off x="-156210" y="4281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2"/>
            </p:custDataLst>
          </p:nvPr>
        </p:nvCxnSpPr>
        <p:spPr>
          <a:xfrm>
            <a:off x="190500" y="5981231"/>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0" y="313198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0" y="45839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4679225" y="2886663"/>
            <a:ext cx="3428044" cy="490640"/>
          </a:xfrm>
          <a:prstGeom prst="roundRect">
            <a:avLst>
              <a:gd name="adj" fmla="val 50000"/>
            </a:avLst>
          </a:prstGeom>
          <a:solidFill>
            <a:schemeClr val="accent1"/>
          </a:solidFill>
        </p:spPr>
        <p:txBody>
          <a:bodyPr wrap="square" lIns="0" tIns="0" rIns="0" bIns="0" rtlCol="0" anchor="ctr" anchorCtr="0">
            <a:noAutofit/>
          </a:bodyPr>
          <a:lstStyle/>
          <a:p>
            <a:pPr algn="ctr"/>
            <a:r>
              <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rPr>
              <a:t>PART  4</a:t>
            </a:r>
            <a:endPar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1"/>
          <p:cNvSpPr/>
          <p:nvPr>
            <p:custDataLst>
              <p:tags r:id="rId4"/>
            </p:custDataLst>
          </p:nvPr>
        </p:nvSpPr>
        <p:spPr>
          <a:xfrm>
            <a:off x="4330379" y="3629907"/>
            <a:ext cx="4125737" cy="8001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rPr>
              <a:t>进度安排</a:t>
            </a:r>
            <a:endPar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RESEARCH SCHEDULE</a:t>
            </a:r>
            <a:endPar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3349726" y="5535209"/>
            <a:ext cx="598455" cy="598451"/>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5"/>
                </a:solidFill>
                <a:latin typeface="Arial" panose="020B0604020202020204" pitchFamily="34" charset="0"/>
                <a:ea typeface="微软雅黑" panose="020B0503020204020204" pitchFamily="34" charset="-122"/>
                <a:sym typeface="Arial" panose="020B0604020202020204" pitchFamily="34" charset="0"/>
              </a:rPr>
              <a:t>05</a:t>
            </a:r>
            <a:endParaRPr lang="en-US" sz="1265" dirty="0">
              <a:solidFill>
                <a:schemeClr val="accent5"/>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Oval 101"/>
          <p:cNvSpPr/>
          <p:nvPr/>
        </p:nvSpPr>
        <p:spPr>
          <a:xfrm>
            <a:off x="4735143" y="5034052"/>
            <a:ext cx="598455" cy="598451"/>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4"/>
                </a:solidFill>
                <a:latin typeface="Arial" panose="020B0604020202020204" pitchFamily="34" charset="0"/>
                <a:ea typeface="微软雅黑" panose="020B0503020204020204" pitchFamily="34" charset="-122"/>
                <a:sym typeface="Arial" panose="020B0604020202020204" pitchFamily="34" charset="0"/>
              </a:rPr>
              <a:t>04</a:t>
            </a:r>
            <a:endParaRPr lang="en-US" sz="1265" dirty="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Oval 100"/>
          <p:cNvSpPr/>
          <p:nvPr/>
        </p:nvSpPr>
        <p:spPr>
          <a:xfrm>
            <a:off x="5327692" y="3545533"/>
            <a:ext cx="598455" cy="598451"/>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sz="1265"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Oval 99"/>
          <p:cNvSpPr/>
          <p:nvPr/>
        </p:nvSpPr>
        <p:spPr>
          <a:xfrm>
            <a:off x="4623211" y="2113153"/>
            <a:ext cx="598455" cy="59845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lang="en-US" sz="1265"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Oval 98"/>
          <p:cNvSpPr/>
          <p:nvPr/>
        </p:nvSpPr>
        <p:spPr>
          <a:xfrm>
            <a:off x="3340696" y="1607373"/>
            <a:ext cx="598455" cy="598451"/>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65"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sz="1265"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Group 92"/>
          <p:cNvGrpSpPr/>
          <p:nvPr/>
        </p:nvGrpSpPr>
        <p:grpSpPr>
          <a:xfrm rot="10800000">
            <a:off x="2481861" y="2708347"/>
            <a:ext cx="2341994" cy="3007174"/>
            <a:chOff x="2577430" y="1009650"/>
            <a:chExt cx="2769942" cy="3556670"/>
          </a:xfrm>
        </p:grpSpPr>
        <p:sp>
          <p:nvSpPr>
            <p:cNvPr id="94" name="Pentagon 93"/>
            <p:cNvSpPr/>
            <p:nvPr/>
          </p:nvSpPr>
          <p:spPr>
            <a:xfrm rot="16200000">
              <a:off x="2990850" y="1714500"/>
              <a:ext cx="1943100" cy="5334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5" name="Oval 94"/>
            <p:cNvSpPr/>
            <p:nvPr/>
          </p:nvSpPr>
          <p:spPr>
            <a:xfrm>
              <a:off x="2577430" y="1796378"/>
              <a:ext cx="2769942" cy="27699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6" name="Oval 95"/>
            <p:cNvSpPr/>
            <p:nvPr/>
          </p:nvSpPr>
          <p:spPr>
            <a:xfrm>
              <a:off x="2719157" y="1938105"/>
              <a:ext cx="2486488" cy="248648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7" name="Pentagon 96"/>
            <p:cNvSpPr/>
            <p:nvPr/>
          </p:nvSpPr>
          <p:spPr>
            <a:xfrm rot="16200000" flipV="1">
              <a:off x="3114675" y="2238374"/>
              <a:ext cx="1695450" cy="76201"/>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87"/>
          <p:cNvGrpSpPr/>
          <p:nvPr/>
        </p:nvGrpSpPr>
        <p:grpSpPr>
          <a:xfrm rot="8100000">
            <a:off x="2977087" y="2773275"/>
            <a:ext cx="1949710" cy="2811032"/>
            <a:chOff x="2809413" y="1009650"/>
            <a:chExt cx="2305976" cy="3324687"/>
          </a:xfrm>
        </p:grpSpPr>
        <p:sp>
          <p:nvSpPr>
            <p:cNvPr id="89" name="Pentagon 88"/>
            <p:cNvSpPr/>
            <p:nvPr/>
          </p:nvSpPr>
          <p:spPr>
            <a:xfrm rot="16200000">
              <a:off x="2990850" y="1714500"/>
              <a:ext cx="1943100" cy="5334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0" name="Oval 89"/>
            <p:cNvSpPr/>
            <p:nvPr/>
          </p:nvSpPr>
          <p:spPr>
            <a:xfrm>
              <a:off x="2809413" y="2028361"/>
              <a:ext cx="2305976" cy="23059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1" name="Oval 90"/>
            <p:cNvSpPr/>
            <p:nvPr/>
          </p:nvSpPr>
          <p:spPr>
            <a:xfrm>
              <a:off x="2927401" y="2146349"/>
              <a:ext cx="2070000" cy="2070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92" name="Pentagon 91"/>
            <p:cNvSpPr/>
            <p:nvPr/>
          </p:nvSpPr>
          <p:spPr>
            <a:xfrm rot="16200000" flipV="1">
              <a:off x="3114675" y="2238374"/>
              <a:ext cx="1695450" cy="76201"/>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75"/>
          <p:cNvGrpSpPr/>
          <p:nvPr/>
        </p:nvGrpSpPr>
        <p:grpSpPr>
          <a:xfrm rot="5400000">
            <a:off x="3390656" y="2557245"/>
            <a:ext cx="1578503" cy="2625429"/>
            <a:chOff x="3028931" y="1009650"/>
            <a:chExt cx="1866940" cy="3105170"/>
          </a:xfrm>
        </p:grpSpPr>
        <p:sp>
          <p:nvSpPr>
            <p:cNvPr id="84" name="Pentagon 83"/>
            <p:cNvSpPr/>
            <p:nvPr/>
          </p:nvSpPr>
          <p:spPr>
            <a:xfrm rot="16200000">
              <a:off x="2990850" y="1714500"/>
              <a:ext cx="1943100" cy="5334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85" name="Oval 84"/>
            <p:cNvSpPr/>
            <p:nvPr/>
          </p:nvSpPr>
          <p:spPr>
            <a:xfrm>
              <a:off x="3028931" y="2247880"/>
              <a:ext cx="1866940" cy="1866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86" name="Oval 85"/>
            <p:cNvSpPr/>
            <p:nvPr/>
          </p:nvSpPr>
          <p:spPr>
            <a:xfrm>
              <a:off x="3124454" y="2343403"/>
              <a:ext cx="1675892" cy="16758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87" name="Pentagon 86"/>
            <p:cNvSpPr/>
            <p:nvPr/>
          </p:nvSpPr>
          <p:spPr>
            <a:xfrm rot="16200000" flipV="1">
              <a:off x="3114675" y="2238374"/>
              <a:ext cx="1695450" cy="76201"/>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68"/>
          <p:cNvGrpSpPr/>
          <p:nvPr/>
        </p:nvGrpSpPr>
        <p:grpSpPr>
          <a:xfrm rot="2512506">
            <a:off x="3433937" y="2182814"/>
            <a:ext cx="1234842" cy="2453599"/>
            <a:chOff x="3232159" y="1009650"/>
            <a:chExt cx="1460482" cy="2901941"/>
          </a:xfrm>
        </p:grpSpPr>
        <p:sp>
          <p:nvSpPr>
            <p:cNvPr id="70" name="Pentagon 69"/>
            <p:cNvSpPr/>
            <p:nvPr/>
          </p:nvSpPr>
          <p:spPr>
            <a:xfrm rot="16200000">
              <a:off x="2990850" y="1714500"/>
              <a:ext cx="1943100" cy="5334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72" name="Oval 71"/>
            <p:cNvSpPr/>
            <p:nvPr/>
          </p:nvSpPr>
          <p:spPr>
            <a:xfrm>
              <a:off x="3232159" y="2451109"/>
              <a:ext cx="1460482" cy="14604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73" name="Oval 72"/>
            <p:cNvSpPr/>
            <p:nvPr/>
          </p:nvSpPr>
          <p:spPr>
            <a:xfrm>
              <a:off x="3306886" y="2525835"/>
              <a:ext cx="1311028" cy="131102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75" name="Pentagon 74"/>
            <p:cNvSpPr/>
            <p:nvPr/>
          </p:nvSpPr>
          <p:spPr>
            <a:xfrm rot="16200000" flipV="1">
              <a:off x="3114675" y="2238374"/>
              <a:ext cx="1695450" cy="76201"/>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66"/>
          <p:cNvGrpSpPr/>
          <p:nvPr/>
        </p:nvGrpSpPr>
        <p:grpSpPr>
          <a:xfrm>
            <a:off x="3192032" y="2022836"/>
            <a:ext cx="901983" cy="2287170"/>
            <a:chOff x="3429000" y="1009650"/>
            <a:chExt cx="1066800" cy="2705100"/>
          </a:xfrm>
        </p:grpSpPr>
        <p:sp>
          <p:nvSpPr>
            <p:cNvPr id="61" name="Pentagon 60"/>
            <p:cNvSpPr/>
            <p:nvPr/>
          </p:nvSpPr>
          <p:spPr>
            <a:xfrm rot="16200000">
              <a:off x="2990850" y="1714500"/>
              <a:ext cx="1943100" cy="5334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63" name="Oval 62"/>
            <p:cNvSpPr/>
            <p:nvPr/>
          </p:nvSpPr>
          <p:spPr>
            <a:xfrm>
              <a:off x="3429000" y="2647950"/>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64" name="Oval 63"/>
            <p:cNvSpPr/>
            <p:nvPr/>
          </p:nvSpPr>
          <p:spPr>
            <a:xfrm>
              <a:off x="3657600" y="2876550"/>
              <a:ext cx="609600" cy="6096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sp>
          <p:nvSpPr>
            <p:cNvPr id="66" name="Pentagon 65"/>
            <p:cNvSpPr/>
            <p:nvPr/>
          </p:nvSpPr>
          <p:spPr>
            <a:xfrm rot="16200000" flipV="1">
              <a:off x="3114675" y="2238374"/>
              <a:ext cx="1695450" cy="7620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85">
                <a:latin typeface="Arial" panose="020B0604020202020204" pitchFamily="34" charset="0"/>
                <a:ea typeface="微软雅黑" panose="020B0503020204020204" pitchFamily="34" charset="-122"/>
                <a:sym typeface="Arial" panose="020B0604020202020204" pitchFamily="34" charset="0"/>
              </a:endParaRPr>
            </a:p>
          </p:txBody>
        </p:sp>
      </p:grpSp>
      <p:sp>
        <p:nvSpPr>
          <p:cNvPr id="105" name="Freeform 45"/>
          <p:cNvSpPr>
            <a:spLocks noEditPoints="1"/>
          </p:cNvSpPr>
          <p:nvPr/>
        </p:nvSpPr>
        <p:spPr bwMode="auto">
          <a:xfrm>
            <a:off x="11181903" y="824352"/>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45"/>
          <p:cNvSpPr>
            <a:spLocks noEditPoints="1"/>
          </p:cNvSpPr>
          <p:nvPr/>
        </p:nvSpPr>
        <p:spPr bwMode="auto">
          <a:xfrm>
            <a:off x="11181903" y="2129627"/>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Freeform 45"/>
          <p:cNvSpPr>
            <a:spLocks noEditPoints="1"/>
          </p:cNvSpPr>
          <p:nvPr/>
        </p:nvSpPr>
        <p:spPr bwMode="auto">
          <a:xfrm>
            <a:off x="11181903" y="3434902"/>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45"/>
          <p:cNvSpPr>
            <a:spLocks noEditPoints="1"/>
          </p:cNvSpPr>
          <p:nvPr/>
        </p:nvSpPr>
        <p:spPr bwMode="auto">
          <a:xfrm>
            <a:off x="11181903" y="4735224"/>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45"/>
          <p:cNvSpPr>
            <a:spLocks noEditPoints="1"/>
          </p:cNvSpPr>
          <p:nvPr/>
        </p:nvSpPr>
        <p:spPr bwMode="auto">
          <a:xfrm>
            <a:off x="11181903" y="6035546"/>
            <a:ext cx="327938" cy="32793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ln>
        </p:spPr>
        <p:txBody>
          <a:bodyPr vert="horz" wrap="square" lIns="96430" tIns="48215" rIns="96430" bIns="48215" numCol="1" anchor="t" anchorCtr="0" compatLnSpc="1"/>
          <a:lstStyle/>
          <a:p>
            <a:pPr>
              <a:lnSpc>
                <a:spcPct val="120000"/>
              </a:lnSpc>
            </a:pPr>
            <a:endParaRPr lang="en-US" sz="135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9" name="Group 80"/>
          <p:cNvGrpSpPr/>
          <p:nvPr/>
        </p:nvGrpSpPr>
        <p:grpSpPr>
          <a:xfrm>
            <a:off x="5976357" y="780729"/>
            <a:ext cx="5061530" cy="878201"/>
            <a:chOff x="-450666" y="1803447"/>
            <a:chExt cx="3582491" cy="832751"/>
          </a:xfrm>
        </p:grpSpPr>
        <p:sp>
          <p:nvSpPr>
            <p:cNvPr id="137" name="Footer Text"/>
            <p:cNvSpPr txBox="1"/>
            <p:nvPr/>
          </p:nvSpPr>
          <p:spPr>
            <a:xfrm>
              <a:off x="-450666" y="2099987"/>
              <a:ext cx="3582491" cy="536211"/>
            </a:xfrm>
            <a:prstGeom prst="rect">
              <a:avLst/>
            </a:prstGeom>
            <a:noFill/>
          </p:spPr>
          <p:txBody>
            <a:bodyPr wrap="square" lIns="0" tIns="0" rIns="0" bIns="0" rtlCol="0">
              <a:spAutoFit/>
            </a:bodyPr>
            <a:lstStyle/>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项目需求重构，重新进行技术调研</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完成软件需求规约文档</a:t>
              </a:r>
              <a:r>
                <a:rPr lang="en-US" altLang="zh-CN" sz="1600" dirty="0">
                  <a:latin typeface="Arial" panose="020B0604020202020204" pitchFamily="34" charset="0"/>
                  <a:ea typeface="微软雅黑" panose="020B0503020204020204" pitchFamily="34" charset="-122"/>
                  <a:sym typeface="Arial" panose="020B0604020202020204" pitchFamily="34" charset="0"/>
                </a:rPr>
                <a:t>SRS</a:t>
              </a:r>
              <a:r>
                <a:rPr lang="zh-CN" altLang="en-US" sz="1600" dirty="0">
                  <a:latin typeface="Arial" panose="020B0604020202020204" pitchFamily="34" charset="0"/>
                  <a:ea typeface="微软雅黑" panose="020B0503020204020204" pitchFamily="34" charset="-122"/>
                  <a:sym typeface="Arial" panose="020B0604020202020204" pitchFamily="34" charset="0"/>
                </a:rPr>
                <a:t>和设计规格说明书</a:t>
              </a:r>
              <a:r>
                <a:rPr lang="en-US" altLang="zh-CN" sz="1600" dirty="0">
                  <a:latin typeface="Arial" panose="020B0604020202020204" pitchFamily="34" charset="0"/>
                  <a:ea typeface="微软雅黑" panose="020B0503020204020204" pitchFamily="34" charset="-122"/>
                  <a:sym typeface="Arial" panose="020B0604020202020204" pitchFamily="34" charset="0"/>
                </a:rPr>
                <a:t>SA</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TextBox 137"/>
            <p:cNvSpPr txBox="1"/>
            <p:nvPr/>
          </p:nvSpPr>
          <p:spPr>
            <a:xfrm>
              <a:off x="2263866" y="1803447"/>
              <a:ext cx="867959" cy="291848"/>
            </a:xfrm>
            <a:prstGeom prst="rect">
              <a:avLst/>
            </a:prstGeom>
            <a:noFill/>
          </p:spPr>
          <p:txBody>
            <a:bodyPr wrap="none" lIns="0" tIns="0" rIns="0" bIns="0" rtlCol="0" anchor="ctr">
              <a:spAutoFit/>
            </a:bodyPr>
            <a:lstStyle/>
            <a:p>
              <a:pPr algn="r"/>
              <a:r>
                <a:rPr lang="en-US" altLang="zh-CN" sz="2000" b="1" dirty="0">
                  <a:latin typeface="Arial" panose="020B0604020202020204" pitchFamily="34" charset="0"/>
                  <a:ea typeface="微软雅黑" panose="020B0503020204020204" pitchFamily="34" charset="-122"/>
                  <a:sym typeface="Arial" panose="020B0604020202020204" pitchFamily="34" charset="0"/>
                </a:rPr>
                <a:t>2019</a:t>
              </a:r>
              <a:r>
                <a:rPr lang="zh-CN" altLang="en-US" sz="2000" b="1" dirty="0">
                  <a:latin typeface="Arial" panose="020B0604020202020204" pitchFamily="34" charset="0"/>
                  <a:ea typeface="微软雅黑" panose="020B0503020204020204" pitchFamily="34" charset="-122"/>
                  <a:sym typeface="Arial" panose="020B0604020202020204" pitchFamily="34" charset="0"/>
                </a:rPr>
                <a:t>年</a:t>
              </a:r>
              <a:r>
                <a:rPr lang="en-US" altLang="zh-CN" sz="2000" b="1" dirty="0">
                  <a:latin typeface="Arial" panose="020B0604020202020204" pitchFamily="34" charset="0"/>
                  <a:ea typeface="微软雅黑" panose="020B0503020204020204" pitchFamily="34" charset="-122"/>
                  <a:sym typeface="Arial" panose="020B0604020202020204" pitchFamily="34" charset="0"/>
                </a:rPr>
                <a:t>1</a:t>
              </a:r>
              <a:r>
                <a:rPr lang="zh-CN" altLang="en-US" sz="2000" b="1" dirty="0">
                  <a:latin typeface="Arial" panose="020B0604020202020204" pitchFamily="34" charset="0"/>
                  <a:ea typeface="微软雅黑" panose="020B0503020204020204" pitchFamily="34" charset="-122"/>
                  <a:sym typeface="Arial" panose="020B0604020202020204" pitchFamily="34" charset="0"/>
                </a:rPr>
                <a:t>月</a:t>
              </a:r>
              <a:endParaRPr lang="en-US" sz="2000" b="1"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89"/>
          <p:cNvGrpSpPr/>
          <p:nvPr/>
        </p:nvGrpSpPr>
        <p:grpSpPr>
          <a:xfrm>
            <a:off x="5976357" y="2084897"/>
            <a:ext cx="5061530" cy="881318"/>
            <a:chOff x="-450666" y="1800489"/>
            <a:chExt cx="3582491" cy="835710"/>
          </a:xfrm>
        </p:grpSpPr>
        <p:sp>
          <p:nvSpPr>
            <p:cNvPr id="140" name="Footer Text"/>
            <p:cNvSpPr txBox="1"/>
            <p:nvPr/>
          </p:nvSpPr>
          <p:spPr>
            <a:xfrm>
              <a:off x="-450666" y="2099986"/>
              <a:ext cx="3582491" cy="536213"/>
            </a:xfrm>
            <a:prstGeom prst="rect">
              <a:avLst/>
            </a:prstGeom>
            <a:noFill/>
          </p:spPr>
          <p:txBody>
            <a:bodyPr wrap="square" lIns="0" tIns="0" rIns="0" bIns="0" rtlCol="0">
              <a:spAutoFit/>
            </a:bodyPr>
            <a:lstStyle/>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基于前一阶段已开发内容，参考新技术调研</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学习相关技术知识，开始实现各项主要功能</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41" name="TextBox 140"/>
            <p:cNvSpPr txBox="1"/>
            <p:nvPr/>
          </p:nvSpPr>
          <p:spPr>
            <a:xfrm>
              <a:off x="2263866" y="1800489"/>
              <a:ext cx="867959" cy="320001"/>
            </a:xfrm>
            <a:prstGeom prst="rect">
              <a:avLst/>
            </a:prstGeom>
            <a:noFill/>
          </p:spPr>
          <p:txBody>
            <a:bodyPr wrap="none" lIns="0" tIns="0" rIns="0" bIns="0" rtlCol="0" anchor="ctr">
              <a:spAutoFit/>
            </a:bodyPr>
            <a:lstStyle/>
            <a:p>
              <a:pPr algn="r">
                <a:lnSpc>
                  <a:spcPct val="120000"/>
                </a:lnSpc>
              </a:pPr>
              <a:r>
                <a:rPr lang="en-US" altLang="zh-CN" sz="2000" b="1" dirty="0">
                  <a:latin typeface="Arial" panose="020B0604020202020204" pitchFamily="34" charset="0"/>
                  <a:ea typeface="微软雅黑" panose="020B0503020204020204" pitchFamily="34" charset="-122"/>
                  <a:sym typeface="Arial" panose="020B0604020202020204" pitchFamily="34" charset="0"/>
                </a:rPr>
                <a:t>2018</a:t>
              </a:r>
              <a:r>
                <a:rPr lang="zh-CN" altLang="en-US" sz="2000" b="1" dirty="0">
                  <a:latin typeface="Arial" panose="020B0604020202020204" pitchFamily="34" charset="0"/>
                  <a:ea typeface="微软雅黑" panose="020B0503020204020204" pitchFamily="34" charset="-122"/>
                  <a:sym typeface="Arial" panose="020B0604020202020204" pitchFamily="34" charset="0"/>
                </a:rPr>
                <a:t>年</a:t>
              </a:r>
              <a:r>
                <a:rPr lang="en-US" altLang="zh-CN" sz="2000" b="1" dirty="0">
                  <a:latin typeface="Arial" panose="020B0604020202020204" pitchFamily="34" charset="0"/>
                  <a:ea typeface="微软雅黑" panose="020B0503020204020204" pitchFamily="34" charset="-122"/>
                  <a:sym typeface="Arial" panose="020B0604020202020204" pitchFamily="34" charset="0"/>
                </a:rPr>
                <a:t>2</a:t>
              </a:r>
              <a:r>
                <a:rPr lang="zh-CN" altLang="en-US" sz="2000" b="1" dirty="0">
                  <a:latin typeface="Arial" panose="020B0604020202020204" pitchFamily="34" charset="0"/>
                  <a:ea typeface="微软雅黑" panose="020B0503020204020204" pitchFamily="34" charset="-122"/>
                  <a:sym typeface="Arial" panose="020B0604020202020204" pitchFamily="34" charset="0"/>
                </a:rPr>
                <a:t>月</a:t>
              </a:r>
              <a:endParaRPr lang="en-US" sz="2000" b="1"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92"/>
          <p:cNvGrpSpPr/>
          <p:nvPr/>
        </p:nvGrpSpPr>
        <p:grpSpPr>
          <a:xfrm>
            <a:off x="5965338" y="3384277"/>
            <a:ext cx="5061530" cy="881318"/>
            <a:chOff x="-450666" y="1800489"/>
            <a:chExt cx="3582491" cy="835709"/>
          </a:xfrm>
        </p:grpSpPr>
        <p:sp>
          <p:nvSpPr>
            <p:cNvPr id="143" name="Footer Text"/>
            <p:cNvSpPr txBox="1"/>
            <p:nvPr/>
          </p:nvSpPr>
          <p:spPr>
            <a:xfrm>
              <a:off x="-450666" y="2099986"/>
              <a:ext cx="3582491" cy="536212"/>
            </a:xfrm>
            <a:prstGeom prst="rect">
              <a:avLst/>
            </a:prstGeom>
            <a:noFill/>
          </p:spPr>
          <p:txBody>
            <a:bodyPr wrap="square" lIns="0" tIns="0" rIns="0" bIns="0" rtlCol="0">
              <a:spAutoFit/>
            </a:bodyPr>
            <a:lstStyle/>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推进项目开发进度，根据实际情况调整</a:t>
              </a:r>
              <a:r>
                <a:rPr lang="en-US" altLang="zh-CN" sz="1600" dirty="0">
                  <a:latin typeface="Arial" panose="020B0604020202020204" pitchFamily="34" charset="0"/>
                  <a:ea typeface="微软雅黑" panose="020B0503020204020204" pitchFamily="34" charset="-122"/>
                  <a:sym typeface="Arial" panose="020B0604020202020204" pitchFamily="34" charset="0"/>
                </a:rPr>
                <a:t>SRS</a:t>
              </a:r>
              <a:r>
                <a:rPr lang="zh-CN" altLang="en-US" sz="1600" dirty="0">
                  <a:latin typeface="Arial" panose="020B0604020202020204" pitchFamily="34" charset="0"/>
                  <a:ea typeface="微软雅黑" panose="020B0503020204020204" pitchFamily="34" charset="-122"/>
                  <a:sym typeface="Arial" panose="020B0604020202020204" pitchFamily="34" charset="0"/>
                </a:rPr>
                <a:t>与</a:t>
              </a:r>
              <a:r>
                <a:rPr lang="en-US" altLang="zh-CN" sz="1600" dirty="0">
                  <a:latin typeface="Arial" panose="020B0604020202020204" pitchFamily="34" charset="0"/>
                  <a:ea typeface="微软雅黑" panose="020B0503020204020204" pitchFamily="34" charset="-122"/>
                  <a:sym typeface="Arial" panose="020B0604020202020204" pitchFamily="34" charset="0"/>
                </a:rPr>
                <a:t>SA</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完成项目</a:t>
              </a:r>
              <a:r>
                <a:rPr lang="en-US" altLang="zh-CN" sz="1600" dirty="0">
                  <a:latin typeface="Arial" panose="020B0604020202020204" pitchFamily="34" charset="0"/>
                  <a:ea typeface="微软雅黑" panose="020B0503020204020204" pitchFamily="34" charset="-122"/>
                  <a:sym typeface="Arial" panose="020B0604020202020204" pitchFamily="34" charset="0"/>
                </a:rPr>
                <a:t>demo</a:t>
              </a:r>
              <a:r>
                <a:rPr lang="zh-CN" altLang="en-US" sz="1600" dirty="0">
                  <a:latin typeface="Arial" panose="020B0604020202020204" pitchFamily="34" charset="0"/>
                  <a:ea typeface="微软雅黑" panose="020B0503020204020204" pitchFamily="34" charset="-122"/>
                  <a:sym typeface="Arial" panose="020B0604020202020204" pitchFamily="34" charset="0"/>
                </a:rPr>
                <a:t>，形成中期检查报告及相关技术文档</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44" name="TextBox 143"/>
            <p:cNvSpPr txBox="1"/>
            <p:nvPr/>
          </p:nvSpPr>
          <p:spPr>
            <a:xfrm>
              <a:off x="2263866" y="1800489"/>
              <a:ext cx="867959" cy="320001"/>
            </a:xfrm>
            <a:prstGeom prst="rect">
              <a:avLst/>
            </a:prstGeom>
            <a:noFill/>
          </p:spPr>
          <p:txBody>
            <a:bodyPr wrap="none" lIns="0" tIns="0" rIns="0" bIns="0" rtlCol="0" anchor="ctr">
              <a:spAutoFit/>
            </a:bodyPr>
            <a:lstStyle/>
            <a:p>
              <a:pPr algn="r">
                <a:lnSpc>
                  <a:spcPct val="120000"/>
                </a:lnSpc>
              </a:pPr>
              <a:r>
                <a:rPr lang="en-US" altLang="zh-CN" sz="2000" b="1" dirty="0">
                  <a:latin typeface="Arial" panose="020B0604020202020204" pitchFamily="34" charset="0"/>
                  <a:ea typeface="微软雅黑" panose="020B0503020204020204" pitchFamily="34" charset="-122"/>
                  <a:sym typeface="Arial" panose="020B0604020202020204" pitchFamily="34" charset="0"/>
                </a:rPr>
                <a:t>2018</a:t>
              </a:r>
              <a:r>
                <a:rPr lang="zh-CN" altLang="en-US" sz="2000" b="1" dirty="0">
                  <a:latin typeface="Arial" panose="020B0604020202020204" pitchFamily="34" charset="0"/>
                  <a:ea typeface="微软雅黑" panose="020B0503020204020204" pitchFamily="34" charset="-122"/>
                  <a:sym typeface="Arial" panose="020B0604020202020204" pitchFamily="34" charset="0"/>
                </a:rPr>
                <a:t>年</a:t>
              </a:r>
              <a:r>
                <a:rPr lang="en-US" altLang="zh-CN" sz="2000" b="1" dirty="0">
                  <a:latin typeface="Arial" panose="020B0604020202020204" pitchFamily="34" charset="0"/>
                  <a:ea typeface="微软雅黑" panose="020B0503020204020204" pitchFamily="34" charset="-122"/>
                  <a:sym typeface="Arial" panose="020B0604020202020204" pitchFamily="34" charset="0"/>
                </a:rPr>
                <a:t>3</a:t>
              </a:r>
              <a:r>
                <a:rPr lang="zh-CN" altLang="en-US" sz="2000" b="1" dirty="0">
                  <a:latin typeface="Arial" panose="020B0604020202020204" pitchFamily="34" charset="0"/>
                  <a:ea typeface="微软雅黑" panose="020B0503020204020204" pitchFamily="34" charset="-122"/>
                  <a:sym typeface="Arial" panose="020B0604020202020204" pitchFamily="34" charset="0"/>
                </a:rPr>
                <a:t>月</a:t>
              </a:r>
              <a:endParaRPr lang="en-US" sz="2000" b="1"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144"/>
          <p:cNvGrpSpPr/>
          <p:nvPr/>
        </p:nvGrpSpPr>
        <p:grpSpPr>
          <a:xfrm>
            <a:off x="5957830" y="4688686"/>
            <a:ext cx="5076807" cy="894036"/>
            <a:chOff x="-461479" y="1811605"/>
            <a:chExt cx="3593304" cy="847768"/>
          </a:xfrm>
        </p:grpSpPr>
        <p:sp>
          <p:nvSpPr>
            <p:cNvPr id="146" name="Footer Text"/>
            <p:cNvSpPr txBox="1"/>
            <p:nvPr/>
          </p:nvSpPr>
          <p:spPr>
            <a:xfrm>
              <a:off x="-461479" y="2099987"/>
              <a:ext cx="3582490" cy="559386"/>
            </a:xfrm>
            <a:prstGeom prst="rect">
              <a:avLst/>
            </a:prstGeom>
            <a:noFill/>
          </p:spPr>
          <p:txBody>
            <a:bodyPr wrap="square" lIns="0" tIns="0" rIns="0" bIns="0" rtlCol="0">
              <a:spAutoFit/>
            </a:bodyPr>
            <a:lstStyle/>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完成项目主体部分开发，开始进行功能测试和系统测试</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同时进行次要组件部分开发</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47" name="TextBox 146"/>
            <p:cNvSpPr txBox="1"/>
            <p:nvPr/>
          </p:nvSpPr>
          <p:spPr>
            <a:xfrm>
              <a:off x="2263866" y="1811605"/>
              <a:ext cx="867959" cy="320001"/>
            </a:xfrm>
            <a:prstGeom prst="rect">
              <a:avLst/>
            </a:prstGeom>
            <a:noFill/>
          </p:spPr>
          <p:txBody>
            <a:bodyPr wrap="none" lIns="0" tIns="0" rIns="0" bIns="0" rtlCol="0" anchor="ctr">
              <a:spAutoFit/>
            </a:bodyPr>
            <a:lstStyle/>
            <a:p>
              <a:pPr algn="r">
                <a:lnSpc>
                  <a:spcPct val="120000"/>
                </a:lnSpc>
              </a:pPr>
              <a:r>
                <a:rPr lang="en-US" altLang="zh-CN" sz="2000" b="1" dirty="0">
                  <a:latin typeface="Arial" panose="020B0604020202020204" pitchFamily="34" charset="0"/>
                  <a:ea typeface="微软雅黑" panose="020B0503020204020204" pitchFamily="34" charset="-122"/>
                  <a:sym typeface="Arial" panose="020B0604020202020204" pitchFamily="34" charset="0"/>
                </a:rPr>
                <a:t>2019</a:t>
              </a:r>
              <a:r>
                <a:rPr lang="zh-CN" altLang="en-US" sz="2000" b="1" dirty="0">
                  <a:latin typeface="Arial" panose="020B0604020202020204" pitchFamily="34" charset="0"/>
                  <a:ea typeface="微软雅黑" panose="020B0503020204020204" pitchFamily="34" charset="-122"/>
                  <a:sym typeface="Arial" panose="020B0604020202020204" pitchFamily="34" charset="0"/>
                </a:rPr>
                <a:t>年</a:t>
              </a:r>
              <a:r>
                <a:rPr lang="en-US" altLang="zh-CN" sz="2000" b="1" dirty="0">
                  <a:latin typeface="Arial" panose="020B0604020202020204" pitchFamily="34" charset="0"/>
                  <a:ea typeface="微软雅黑" panose="020B0503020204020204" pitchFamily="34" charset="-122"/>
                  <a:sym typeface="Arial" panose="020B0604020202020204" pitchFamily="34" charset="0"/>
                </a:rPr>
                <a:t>4</a:t>
              </a:r>
              <a:r>
                <a:rPr lang="zh-CN" altLang="en-US" sz="2000" b="1" dirty="0">
                  <a:latin typeface="Arial" panose="020B0604020202020204" pitchFamily="34" charset="0"/>
                  <a:ea typeface="微软雅黑" panose="020B0503020204020204" pitchFamily="34" charset="-122"/>
                  <a:sym typeface="Arial" panose="020B0604020202020204" pitchFamily="34" charset="0"/>
                </a:rPr>
                <a:t>月</a:t>
              </a:r>
              <a:endParaRPr lang="en-US" sz="2000" b="1"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147"/>
          <p:cNvGrpSpPr/>
          <p:nvPr/>
        </p:nvGrpSpPr>
        <p:grpSpPr>
          <a:xfrm>
            <a:off x="5961164" y="5966052"/>
            <a:ext cx="5061530" cy="897053"/>
            <a:chOff x="-450666" y="1785568"/>
            <a:chExt cx="3582491" cy="850630"/>
          </a:xfrm>
        </p:grpSpPr>
        <p:sp>
          <p:nvSpPr>
            <p:cNvPr id="149" name="Footer Text"/>
            <p:cNvSpPr txBox="1"/>
            <p:nvPr/>
          </p:nvSpPr>
          <p:spPr>
            <a:xfrm>
              <a:off x="-450666" y="2099986"/>
              <a:ext cx="3582491" cy="536212"/>
            </a:xfrm>
            <a:prstGeom prst="rect">
              <a:avLst/>
            </a:prstGeom>
            <a:noFill/>
          </p:spPr>
          <p:txBody>
            <a:bodyPr wrap="square" lIns="0" tIns="0" rIns="0" bIns="0" rtlCol="0">
              <a:spAutoFit/>
            </a:bodyPr>
            <a:lstStyle/>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整理项目开发成果，归档项目文档材料</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algn="r">
                <a:lnSpc>
                  <a:spcPct val="120000"/>
                </a:lnSpc>
              </a:pPr>
              <a:r>
                <a:rPr lang="zh-CN" altLang="en-US" sz="1600" dirty="0">
                  <a:latin typeface="Arial" panose="020B0604020202020204" pitchFamily="34" charset="0"/>
                  <a:ea typeface="微软雅黑" panose="020B0503020204020204" pitchFamily="34" charset="-122"/>
                  <a:sym typeface="Arial" panose="020B0604020202020204" pitchFamily="34" charset="0"/>
                </a:rPr>
                <a:t>撰写结项材料，准备结项答辩</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50" name="TextBox 149"/>
            <p:cNvSpPr txBox="1"/>
            <p:nvPr/>
          </p:nvSpPr>
          <p:spPr>
            <a:xfrm>
              <a:off x="2273384" y="1785568"/>
              <a:ext cx="858441" cy="349842"/>
            </a:xfrm>
            <a:prstGeom prst="rect">
              <a:avLst/>
            </a:prstGeom>
            <a:noFill/>
          </p:spPr>
          <p:txBody>
            <a:bodyPr wrap="none" lIns="0" tIns="0" rIns="0" bIns="0" rtlCol="0" anchor="ctr">
              <a:spAutoFit/>
            </a:bodyPr>
            <a:lstStyle/>
            <a:p>
              <a:pPr algn="r">
                <a:lnSpc>
                  <a:spcPct val="120000"/>
                </a:lnSpc>
              </a:pPr>
              <a:r>
                <a:rPr lang="en-US" altLang="zh-CN" sz="2000" b="1" dirty="0">
                  <a:latin typeface="Arial" panose="020B0604020202020204" pitchFamily="34" charset="0"/>
                  <a:ea typeface="微软雅黑" panose="020B0503020204020204" pitchFamily="34" charset="-122"/>
                  <a:sym typeface="Arial" panose="020B0604020202020204" pitchFamily="34" charset="0"/>
                </a:rPr>
                <a:t>2019</a:t>
              </a:r>
              <a:r>
                <a:rPr lang="zh-CN" altLang="en-US" sz="2000" b="1" dirty="0">
                  <a:latin typeface="Arial" panose="020B0604020202020204" pitchFamily="34" charset="0"/>
                  <a:ea typeface="微软雅黑" panose="020B0503020204020204" pitchFamily="34" charset="-122"/>
                  <a:sym typeface="Arial" panose="020B0604020202020204" pitchFamily="34" charset="0"/>
                </a:rPr>
                <a:t>年</a:t>
              </a:r>
              <a:r>
                <a:rPr lang="en-US" altLang="zh-CN" sz="2000" b="1" dirty="0">
                  <a:latin typeface="Arial" panose="020B0604020202020204" pitchFamily="34" charset="0"/>
                  <a:ea typeface="微软雅黑" panose="020B0503020204020204" pitchFamily="34" charset="-122"/>
                  <a:sym typeface="Arial" panose="020B0604020202020204" pitchFamily="34" charset="0"/>
                </a:rPr>
                <a:t>6</a:t>
              </a:r>
              <a:r>
                <a:rPr lang="zh-CN" altLang="en-US" sz="2000" b="1" dirty="0">
                  <a:latin typeface="Arial" panose="020B0604020202020204" pitchFamily="34" charset="0"/>
                  <a:ea typeface="微软雅黑" panose="020B0503020204020204" pitchFamily="34" charset="-122"/>
                  <a:sym typeface="Arial" panose="020B0604020202020204" pitchFamily="34" charset="0"/>
                </a:rPr>
                <a:t>月</a:t>
              </a:r>
              <a:endParaRPr lang="en-US" sz="20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TextBox 8"/>
          <p:cNvSpPr txBox="1"/>
          <p:nvPr/>
        </p:nvSpPr>
        <p:spPr>
          <a:xfrm>
            <a:off x="755649" y="365631"/>
            <a:ext cx="2929423" cy="430887"/>
          </a:xfrm>
          <a:prstGeom prst="rect">
            <a:avLst/>
          </a:prstGeom>
          <a:noFill/>
        </p:spPr>
        <p:txBody>
          <a:bodyPr wrap="square" lIns="0" tIns="0" rIns="0" bIns="0" rtlCol="0" anchor="ctr">
            <a:spAutoFit/>
          </a:bodyPr>
          <a:lstStyle/>
          <a:p>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现有研究进度安排</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8"/>
          <p:cNvSpPr txBox="1"/>
          <p:nvPr/>
        </p:nvSpPr>
        <p:spPr>
          <a:xfrm>
            <a:off x="755650" y="824352"/>
            <a:ext cx="2311176" cy="169277"/>
          </a:xfrm>
          <a:prstGeom prst="rect">
            <a:avLst/>
          </a:prstGeom>
          <a:noFill/>
        </p:spPr>
        <p:txBody>
          <a:bodyPr wrap="square" lIns="0" tIns="0" rIns="0" bIns="0" rtlCol="0" anchor="ctr">
            <a:spAutoFit/>
          </a:bodyPr>
          <a:lstStyle/>
          <a:p>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RESEARCH SCHEDULE</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a:off x="3763339" y="825500"/>
            <a:ext cx="5332072" cy="5581650"/>
          </a:xfrm>
          <a:custGeom>
            <a:avLst/>
            <a:gdLst>
              <a:gd name="connsiteX0" fmla="*/ 0 w 5332072"/>
              <a:gd name="connsiteY0" fmla="*/ 3618082 h 5581650"/>
              <a:gd name="connsiteX1" fmla="*/ 80779 w 5332072"/>
              <a:gd name="connsiteY1" fmla="*/ 3618082 h 5581650"/>
              <a:gd name="connsiteX2" fmla="*/ 164740 w 5332072"/>
              <a:gd name="connsiteY2" fmla="*/ 3847480 h 5581650"/>
              <a:gd name="connsiteX3" fmla="*/ 2666036 w 5332072"/>
              <a:gd name="connsiteY3" fmla="*/ 5505450 h 5581650"/>
              <a:gd name="connsiteX4" fmla="*/ 5167332 w 5332072"/>
              <a:gd name="connsiteY4" fmla="*/ 3847480 h 5581650"/>
              <a:gd name="connsiteX5" fmla="*/ 5251293 w 5332072"/>
              <a:gd name="connsiteY5" fmla="*/ 3618082 h 5581650"/>
              <a:gd name="connsiteX6" fmla="*/ 5332072 w 5332072"/>
              <a:gd name="connsiteY6" fmla="*/ 3618082 h 5581650"/>
              <a:gd name="connsiteX7" fmla="*/ 5331391 w 5332072"/>
              <a:gd name="connsiteY7" fmla="*/ 3620731 h 5581650"/>
              <a:gd name="connsiteX8" fmla="*/ 2666036 w 5332072"/>
              <a:gd name="connsiteY8" fmla="*/ 5581650 h 5581650"/>
              <a:gd name="connsiteX9" fmla="*/ 681 w 5332072"/>
              <a:gd name="connsiteY9" fmla="*/ 3620731 h 5581650"/>
              <a:gd name="connsiteX10" fmla="*/ 2666036 w 5332072"/>
              <a:gd name="connsiteY10" fmla="*/ 0 h 5581650"/>
              <a:gd name="connsiteX11" fmla="*/ 5331391 w 5332072"/>
              <a:gd name="connsiteY11" fmla="*/ 1960919 h 5581650"/>
              <a:gd name="connsiteX12" fmla="*/ 5332072 w 5332072"/>
              <a:gd name="connsiteY12" fmla="*/ 1963569 h 5581650"/>
              <a:gd name="connsiteX13" fmla="*/ 5251293 w 5332072"/>
              <a:gd name="connsiteY13" fmla="*/ 1963569 h 5581650"/>
              <a:gd name="connsiteX14" fmla="*/ 5167332 w 5332072"/>
              <a:gd name="connsiteY14" fmla="*/ 1734171 h 5581650"/>
              <a:gd name="connsiteX15" fmla="*/ 2666036 w 5332072"/>
              <a:gd name="connsiteY15" fmla="*/ 76200 h 5581650"/>
              <a:gd name="connsiteX16" fmla="*/ 164740 w 5332072"/>
              <a:gd name="connsiteY16" fmla="*/ 1734171 h 5581650"/>
              <a:gd name="connsiteX17" fmla="*/ 80779 w 5332072"/>
              <a:gd name="connsiteY17" fmla="*/ 1963569 h 5581650"/>
              <a:gd name="connsiteX18" fmla="*/ 0 w 5332072"/>
              <a:gd name="connsiteY18" fmla="*/ 1963569 h 5581650"/>
              <a:gd name="connsiteX19" fmla="*/ 681 w 5332072"/>
              <a:gd name="connsiteY19" fmla="*/ 1960919 h 5581650"/>
              <a:gd name="connsiteX20" fmla="*/ 2666036 w 5332072"/>
              <a:gd name="connsiteY20" fmla="*/ 0 h 558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32072" h="5581650">
                <a:moveTo>
                  <a:pt x="0" y="3618082"/>
                </a:moveTo>
                <a:lnTo>
                  <a:pt x="80779" y="3618082"/>
                </a:lnTo>
                <a:lnTo>
                  <a:pt x="164740" y="3847480"/>
                </a:lnTo>
                <a:cubicBezTo>
                  <a:pt x="576843" y="4821800"/>
                  <a:pt x="1541602" y="5505450"/>
                  <a:pt x="2666036" y="5505450"/>
                </a:cubicBezTo>
                <a:cubicBezTo>
                  <a:pt x="3790471" y="5505450"/>
                  <a:pt x="4755230" y="4821800"/>
                  <a:pt x="5167332" y="3847480"/>
                </a:cubicBezTo>
                <a:lnTo>
                  <a:pt x="5251293" y="3618082"/>
                </a:lnTo>
                <a:lnTo>
                  <a:pt x="5332072" y="3618082"/>
                </a:lnTo>
                <a:lnTo>
                  <a:pt x="5331391" y="3620731"/>
                </a:lnTo>
                <a:cubicBezTo>
                  <a:pt x="4978041" y="4756788"/>
                  <a:pt x="3918367" y="5581650"/>
                  <a:pt x="2666036" y="5581650"/>
                </a:cubicBezTo>
                <a:cubicBezTo>
                  <a:pt x="1413706" y="5581650"/>
                  <a:pt x="354032" y="4756788"/>
                  <a:pt x="681" y="3620731"/>
                </a:cubicBezTo>
                <a:close/>
                <a:moveTo>
                  <a:pt x="2666036" y="0"/>
                </a:moveTo>
                <a:cubicBezTo>
                  <a:pt x="3918367" y="0"/>
                  <a:pt x="4978041" y="824862"/>
                  <a:pt x="5331391" y="1960919"/>
                </a:cubicBezTo>
                <a:lnTo>
                  <a:pt x="5332072" y="1963569"/>
                </a:lnTo>
                <a:lnTo>
                  <a:pt x="5251293" y="1963569"/>
                </a:lnTo>
                <a:lnTo>
                  <a:pt x="5167332" y="1734171"/>
                </a:lnTo>
                <a:cubicBezTo>
                  <a:pt x="4755230" y="759851"/>
                  <a:pt x="3790471" y="76200"/>
                  <a:pt x="2666036" y="76200"/>
                </a:cubicBezTo>
                <a:cubicBezTo>
                  <a:pt x="1541602" y="76200"/>
                  <a:pt x="576843" y="759851"/>
                  <a:pt x="164740" y="1734171"/>
                </a:cubicBezTo>
                <a:lnTo>
                  <a:pt x="80779" y="1963569"/>
                </a:lnTo>
                <a:lnTo>
                  <a:pt x="0" y="1963569"/>
                </a:lnTo>
                <a:lnTo>
                  <a:pt x="681" y="1960919"/>
                </a:lnTo>
                <a:cubicBezTo>
                  <a:pt x="354032" y="824862"/>
                  <a:pt x="1413706" y="0"/>
                  <a:pt x="2666036"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16060" y="1003010"/>
            <a:ext cx="5226630" cy="5226630"/>
          </a:xfrm>
          <a:prstGeom prst="ellipse">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259"/>
          <p:cNvSpPr>
            <a:spLocks noChangeArrowheads="1"/>
          </p:cNvSpPr>
          <p:nvPr/>
        </p:nvSpPr>
        <p:spPr bwMode="auto">
          <a:xfrm>
            <a:off x="2597150" y="2701165"/>
            <a:ext cx="7664450" cy="1477328"/>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dirty="0">
                <a:solidFill>
                  <a:schemeClr val="tx1">
                    <a:lumMod val="65000"/>
                    <a:lumOff val="35000"/>
                  </a:schemeClr>
                </a:solidFill>
                <a:latin typeface="Arial" panose="020B0604020202020204" pitchFamily="34" charset="0"/>
                <a:cs typeface="Arial" panose="020B0604020202020204" pitchFamily="34" charset="0"/>
              </a:rPr>
              <a:t>THANK YOU</a:t>
            </a:r>
            <a:endParaRPr lang="en-US" altLang="zh-CN" sz="72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7" name="矩形 259"/>
          <p:cNvSpPr>
            <a:spLocks noChangeArrowheads="1"/>
          </p:cNvSpPr>
          <p:nvPr/>
        </p:nvSpPr>
        <p:spPr bwMode="auto">
          <a:xfrm>
            <a:off x="4667250" y="4330542"/>
            <a:ext cx="3524250" cy="369332"/>
          </a:xfrm>
          <a:prstGeom prst="rect">
            <a:avLst/>
          </a:prstGeom>
          <a:noFill/>
          <a:ln>
            <a:noFill/>
          </a:ln>
          <a:effec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a:solidFill>
                  <a:schemeClr val="tx1">
                    <a:lumMod val="65000"/>
                    <a:lumOff val="35000"/>
                  </a:schemeClr>
                </a:solidFill>
                <a:cs typeface="Arial" panose="020B0604020202020204" pitchFamily="34" charset="0"/>
              </a:rPr>
              <a:t>感谢聆听，批评指导</a:t>
            </a:r>
            <a:endParaRPr lang="zh-CN" altLang="en-US" sz="2400" dirty="0">
              <a:solidFill>
                <a:schemeClr val="tx1">
                  <a:lumMod val="65000"/>
                  <a:lumOff val="35000"/>
                </a:schemeClr>
              </a:solidFill>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MH_Entry_1"/>
          <p:cNvSpPr/>
          <p:nvPr>
            <p:custDataLst>
              <p:tags r:id="rId1"/>
            </p:custDataLst>
          </p:nvPr>
        </p:nvSpPr>
        <p:spPr>
          <a:xfrm flipH="1">
            <a:off x="5963791" y="2091707"/>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项目提出背景</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BACKGROUND</a:t>
            </a: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MH_Number_1"/>
          <p:cNvSpPr/>
          <p:nvPr>
            <p:custDataLst>
              <p:tags r:id="rId2"/>
            </p:custDataLst>
          </p:nvPr>
        </p:nvSpPr>
        <p:spPr>
          <a:xfrm flipH="1">
            <a:off x="5059758" y="2077515"/>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5"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2955"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MH_Entry_2"/>
          <p:cNvSpPr/>
          <p:nvPr>
            <p:custDataLst>
              <p:tags r:id="rId3"/>
            </p:custDataLst>
          </p:nvPr>
        </p:nvSpPr>
        <p:spPr>
          <a:xfrm flipH="1">
            <a:off x="5963791" y="3172719"/>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功能实现</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rPr>
              <a:t>TECHNICAL SOLUTION </a:t>
            </a: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2"/>
          <p:cNvSpPr/>
          <p:nvPr>
            <p:custDataLst>
              <p:tags r:id="rId4"/>
            </p:custDataLst>
          </p:nvPr>
        </p:nvSpPr>
        <p:spPr>
          <a:xfrm flipH="1">
            <a:off x="5059758" y="3158527"/>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5"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2955"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MH_Entry_3"/>
          <p:cNvSpPr/>
          <p:nvPr>
            <p:custDataLst>
              <p:tags r:id="rId5"/>
            </p:custDataLst>
          </p:nvPr>
        </p:nvSpPr>
        <p:spPr>
          <a:xfrm flipH="1">
            <a:off x="5963791" y="4253731"/>
            <a:ext cx="3487906" cy="579303"/>
          </a:xfrm>
          <a:prstGeom prst="roundRect">
            <a:avLst>
              <a:gd name="adj" fmla="val 23973"/>
            </a:avLst>
          </a:prstGeom>
          <a:solidFill>
            <a:schemeClr val="accent1"/>
          </a:solidFill>
          <a:ln w="25400" cap="flat" cmpd="sng" algn="ctr">
            <a:noFill/>
            <a:prstDash val="solid"/>
          </a:ln>
          <a:effectLst/>
        </p:spPr>
        <p:txBody>
          <a:bodyPr wrap="square" lIns="0" tIns="0" rIns="0" bIns="0" anchor="ctr">
            <a:noAutofit/>
          </a:bodyPr>
          <a:lstStyle/>
          <a:p>
            <a:pPr lvl="0"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项目特色</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STATUS</a:t>
            </a: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3"/>
          <p:cNvSpPr/>
          <p:nvPr>
            <p:custDataLst>
              <p:tags r:id="rId6"/>
            </p:custDataLst>
          </p:nvPr>
        </p:nvSpPr>
        <p:spPr>
          <a:xfrm flipH="1">
            <a:off x="5059758" y="4239539"/>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1"/>
          </a:solidFill>
          <a:ln w="12700" cap="flat" cmpd="sng" algn="ctr">
            <a:noFill/>
            <a:prstDash val="solid"/>
          </a:ln>
          <a:effectLst/>
        </p:spPr>
        <p:txBody>
          <a:bodyPr wrap="square" lIns="0" tIns="49357" rIns="189833" bIns="49357" anchor="ctr">
            <a:noAutofit/>
          </a:bodyPr>
          <a:lstStyle/>
          <a:p>
            <a:pPr algn="ctr">
              <a:defRPr/>
            </a:pPr>
            <a:r>
              <a:rPr lang="en-US" altLang="zh-CN" sz="2955"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zh-CN" altLang="en-US" sz="2955"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MH_Entry_4"/>
          <p:cNvSpPr/>
          <p:nvPr>
            <p:custDataLst>
              <p:tags r:id="rId7"/>
            </p:custDataLst>
          </p:nvPr>
        </p:nvSpPr>
        <p:spPr>
          <a:xfrm flipH="1">
            <a:off x="5963791" y="5334743"/>
            <a:ext cx="3487906" cy="579303"/>
          </a:xfrm>
          <a:prstGeom prst="roundRect">
            <a:avLst>
              <a:gd name="adj" fmla="val 23973"/>
            </a:avLst>
          </a:prstGeom>
          <a:solidFill>
            <a:schemeClr val="accent2"/>
          </a:solidFill>
          <a:ln w="25400" cap="flat" cmpd="sng" algn="ctr">
            <a:noFill/>
            <a:prstDash val="solid"/>
          </a:ln>
          <a:effectLst/>
        </p:spPr>
        <p:txBody>
          <a:bodyPr wrap="square" lIns="0" tIns="0" rIns="0" bIns="0" anchor="ctr">
            <a:noAutofit/>
          </a:bodyPr>
          <a:lstStyle/>
          <a:p>
            <a:pPr lvl="0"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时间安排</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100" dirty="0">
                <a:solidFill>
                  <a:schemeClr val="bg1"/>
                </a:solidFill>
                <a:latin typeface="Arial" panose="020B0604020202020204" pitchFamily="34" charset="0"/>
                <a:ea typeface="微软雅黑" panose="020B0503020204020204" pitchFamily="34" charset="-122"/>
                <a:sym typeface="Arial" panose="020B0604020202020204" pitchFamily="34" charset="0"/>
              </a:rPr>
              <a:t>SCHEDULERESEARCH</a:t>
            </a:r>
            <a:endParaRPr lang="zh-CN" alt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Number_4"/>
          <p:cNvSpPr/>
          <p:nvPr>
            <p:custDataLst>
              <p:tags r:id="rId8"/>
            </p:custDataLst>
          </p:nvPr>
        </p:nvSpPr>
        <p:spPr>
          <a:xfrm flipH="1">
            <a:off x="5059758" y="5320551"/>
            <a:ext cx="801006" cy="60768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chemeClr val="accent2"/>
          </a:solidFill>
          <a:ln w="12700" cap="flat" cmpd="sng" algn="ctr">
            <a:noFill/>
            <a:prstDash val="solid"/>
          </a:ln>
          <a:effectLst/>
        </p:spPr>
        <p:txBody>
          <a:bodyPr wrap="square" lIns="0" tIns="49357" rIns="189833" bIns="49357" anchor="ctr">
            <a:noAutofit/>
          </a:bodyPr>
          <a:lstStyle/>
          <a:p>
            <a:pPr algn="ctr">
              <a:defRPr/>
            </a:pPr>
            <a:r>
              <a:rPr lang="en-US" altLang="zh-CN" sz="2955" kern="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zh-CN" altLang="en-US" sz="2955" kern="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MH_Others_2"/>
          <p:cNvSpPr/>
          <p:nvPr>
            <p:custDataLst>
              <p:tags r:id="rId9"/>
            </p:custDataLst>
          </p:nvPr>
        </p:nvSpPr>
        <p:spPr>
          <a:xfrm>
            <a:off x="353" y="773245"/>
            <a:ext cx="1460470" cy="500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s_1"/>
          <p:cNvSpPr txBox="1"/>
          <p:nvPr>
            <p:custDataLst>
              <p:tags r:id="rId10"/>
            </p:custDataLst>
          </p:nvPr>
        </p:nvSpPr>
        <p:spPr>
          <a:xfrm>
            <a:off x="1460823" y="727718"/>
            <a:ext cx="1141729" cy="615553"/>
          </a:xfrm>
          <a:prstGeom prst="rect">
            <a:avLst/>
          </a:prstGeom>
          <a:noFill/>
        </p:spPr>
        <p:txBody>
          <a:bodyPr vert="horz" wrap="square" lIns="0" tIns="0" rIns="0" bIns="0" rtlCol="0" anchor="ctr" anchorCtr="0">
            <a:spAutoFit/>
          </a:bodyPr>
          <a:lstStyle/>
          <a:p>
            <a:pPr algn="r"/>
            <a:r>
              <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txBox="1"/>
          <p:nvPr>
            <p:custDataLst>
              <p:tags r:id="rId11"/>
            </p:custDataLst>
          </p:nvPr>
        </p:nvSpPr>
        <p:spPr>
          <a:xfrm>
            <a:off x="352" y="1343271"/>
            <a:ext cx="2602199" cy="492443"/>
          </a:xfrm>
          <a:prstGeom prst="rect">
            <a:avLst/>
          </a:prstGeom>
          <a:noFill/>
        </p:spPr>
        <p:txBody>
          <a:bodyPr wrap="square" lIns="0" tIns="0" rIns="0" bIns="0">
            <a:spAutoFit/>
          </a:bodyPr>
          <a:lstStyle/>
          <a:p>
            <a:pPr algn="r">
              <a:defRPr/>
            </a:pPr>
            <a:r>
              <a:rPr lang="en-US" altLang="zh-CN"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0" y="313198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0" y="45839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4679225" y="2886663"/>
            <a:ext cx="3428044" cy="490640"/>
          </a:xfrm>
          <a:prstGeom prst="roundRect">
            <a:avLst>
              <a:gd name="adj" fmla="val 50000"/>
            </a:avLst>
          </a:prstGeom>
          <a:solidFill>
            <a:schemeClr val="accent1"/>
          </a:solidFill>
        </p:spPr>
        <p:txBody>
          <a:bodyPr wrap="square" lIns="0" tIns="0" rIns="0" bIns="0" rtlCol="0" anchor="ctr" anchorCtr="0">
            <a:noAutofit/>
          </a:bodyPr>
          <a:lstStyle/>
          <a:p>
            <a:pPr algn="ctr"/>
            <a:r>
              <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rPr>
              <a:t>PART  1</a:t>
            </a:r>
            <a:endPar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1"/>
          <p:cNvSpPr/>
          <p:nvPr>
            <p:custDataLst>
              <p:tags r:id="rId4"/>
            </p:custDataLst>
          </p:nvPr>
        </p:nvSpPr>
        <p:spPr>
          <a:xfrm>
            <a:off x="4330379" y="3629847"/>
            <a:ext cx="4125737" cy="8002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项目提出背景</a:t>
            </a:r>
            <a:endParaRPr lang="en-US" altLang="zh-CN" sz="3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PROJECT BACKGROUND</a:t>
            </a:r>
            <a:endPar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55650" y="365631"/>
            <a:ext cx="2311176" cy="430887"/>
          </a:xfrm>
          <a:prstGeom prst="rect">
            <a:avLst/>
          </a:prstGeom>
          <a:noFill/>
        </p:spPr>
        <p:txBody>
          <a:bodyPr wrap="square" lIns="0" tIns="0" rIns="0" bIns="0" rtlCol="0" anchor="ctr">
            <a:spAutoFit/>
          </a:bodyPr>
          <a:lstStyle/>
          <a:p>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项目现状</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55650" y="824352"/>
            <a:ext cx="2311176" cy="169277"/>
          </a:xfrm>
          <a:prstGeom prst="rect">
            <a:avLst/>
          </a:prstGeom>
          <a:noFill/>
        </p:spPr>
        <p:txBody>
          <a:bodyPr wrap="square" lIns="0" tIns="0" rIns="0" bIns="0" rtlCol="0" anchor="ctr">
            <a:spAutoFit/>
          </a:bodyPr>
          <a:lstStyle/>
          <a:p>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STATUS</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505585" y="1299210"/>
            <a:ext cx="9303385" cy="4399915"/>
          </a:xfrm>
          <a:prstGeom prst="rect">
            <a:avLst/>
          </a:prstGeom>
          <a:noFill/>
        </p:spPr>
        <p:txBody>
          <a:bodyPr wrap="square" rtlCol="0">
            <a:spAutoFit/>
          </a:bodyPr>
          <a:p>
            <a:r>
              <a:rPr lang="zh-CN" altLang="en-US" sz="2800"/>
              <a:t>随着人们的生活水平逐渐提高，人们对健康方面也愈加重视。在传统的医疗体系中，人们需要通过前往医院来完成健康情况的检查以及疾病的诊断和治疗。其中最为核心的环节是问诊。该部分需要由分诊医务人员、预诊医务人员、医生来完成整个问诊流程。同时患者在无法判断自身健康状况是否出现问题的情况下，同样需要大量的时间完成上述流程。针对现实中存在的问题，本项目通过对语音交互以及问诊系统相关技术进行研究，为用户提供线上的健康咨询服务，优化用户疾病诊断流程，缓解医疗机构运作压力。</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0" y="313198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0" y="45839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4679225" y="2886663"/>
            <a:ext cx="3428044" cy="490640"/>
          </a:xfrm>
          <a:prstGeom prst="roundRect">
            <a:avLst>
              <a:gd name="adj" fmla="val 50000"/>
            </a:avLst>
          </a:prstGeom>
          <a:solidFill>
            <a:schemeClr val="accent1"/>
          </a:solidFill>
        </p:spPr>
        <p:txBody>
          <a:bodyPr wrap="square" lIns="0" tIns="0" rIns="0" bIns="0" rtlCol="0" anchor="ctr" anchorCtr="0">
            <a:noAutofit/>
          </a:bodyPr>
          <a:lstStyle/>
          <a:p>
            <a:pPr algn="ctr"/>
            <a:r>
              <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rPr>
              <a:t>PART  2</a:t>
            </a:r>
            <a:endPar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1"/>
          <p:cNvSpPr/>
          <p:nvPr>
            <p:custDataLst>
              <p:tags r:id="rId4"/>
            </p:custDataLst>
          </p:nvPr>
        </p:nvSpPr>
        <p:spPr>
          <a:xfrm>
            <a:off x="4330379" y="3629907"/>
            <a:ext cx="4125737" cy="8001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rPr>
              <a:t>功能实现</a:t>
            </a:r>
            <a:endPar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FUNCTION IMPLEMENTATION </a:t>
            </a:r>
            <a:endPar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55650" y="365631"/>
            <a:ext cx="2311176" cy="430887"/>
          </a:xfrm>
          <a:prstGeom prst="rect">
            <a:avLst/>
          </a:prstGeom>
          <a:noFill/>
        </p:spPr>
        <p:txBody>
          <a:bodyPr wrap="square" lIns="0" tIns="0" rIns="0" bIns="0" rtlCol="0" anchor="ctr">
            <a:spAutoFit/>
          </a:bodyPr>
          <a:lstStyle/>
          <a:p>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项目现状</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55650" y="824352"/>
            <a:ext cx="2311176" cy="169277"/>
          </a:xfrm>
          <a:prstGeom prst="rect">
            <a:avLst/>
          </a:prstGeom>
          <a:noFill/>
        </p:spPr>
        <p:txBody>
          <a:bodyPr wrap="square" lIns="0" tIns="0" rIns="0" bIns="0" rtlCol="0" anchor="ctr">
            <a:spAutoFit/>
          </a:bodyPr>
          <a:lstStyle/>
          <a:p>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STATUS</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505585" y="1299210"/>
            <a:ext cx="9303385" cy="4831080"/>
          </a:xfrm>
          <a:prstGeom prst="rect">
            <a:avLst/>
          </a:prstGeom>
          <a:noFill/>
        </p:spPr>
        <p:txBody>
          <a:bodyPr wrap="square" rtlCol="0">
            <a:spAutoFit/>
          </a:bodyPr>
          <a:p>
            <a:r>
              <a:rPr lang="zh-CN" altLang="en-US" sz="2800"/>
              <a:t>1.基于图灵机器人设计调试完成智能聊天功能</a:t>
            </a:r>
            <a:endParaRPr lang="zh-CN" altLang="en-US" sz="2800"/>
          </a:p>
          <a:p>
            <a:endParaRPr lang="zh-CN" altLang="en-US" sz="2800"/>
          </a:p>
          <a:p>
            <a:r>
              <a:rPr lang="zh-CN" altLang="en-US" sz="2800"/>
              <a:t>2.基于讯飞语音平台实现健康咨询专业语音识别关键词捕获与记录算法。</a:t>
            </a:r>
            <a:endParaRPr lang="zh-CN" altLang="en-US" sz="2800"/>
          </a:p>
          <a:p>
            <a:endParaRPr lang="zh-CN" altLang="en-US" sz="2800"/>
          </a:p>
          <a:p>
            <a:r>
              <a:rPr lang="zh-CN" altLang="en-US" sz="2800"/>
              <a:t>3.针对世界卫生组织疾病分类数据库ICD-10-CM，设计实现包含基本信息录入、语音问诊、疾病采集、症状采集的问诊过程。</a:t>
            </a:r>
            <a:endParaRPr lang="zh-CN" altLang="en-US" sz="2800"/>
          </a:p>
          <a:p>
            <a:endParaRPr lang="zh-CN" altLang="en-US" sz="2800"/>
          </a:p>
          <a:p>
            <a:r>
              <a:rPr lang="zh-CN" altLang="en-US" sz="2800"/>
              <a:t>4.集成上述功能，设计实现搭载在Android平台的移动端APP与服务器端。</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55650" y="365631"/>
            <a:ext cx="2311176" cy="430887"/>
          </a:xfrm>
          <a:prstGeom prst="rect">
            <a:avLst/>
          </a:prstGeom>
          <a:noFill/>
        </p:spPr>
        <p:txBody>
          <a:bodyPr wrap="square" lIns="0" tIns="0" rIns="0" bIns="0" rtlCol="0" anchor="ctr">
            <a:spAutoFit/>
          </a:bodyPr>
          <a:lstStyle/>
          <a:p>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项目现状</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55650" y="824352"/>
            <a:ext cx="2311176" cy="169277"/>
          </a:xfrm>
          <a:prstGeom prst="rect">
            <a:avLst/>
          </a:prstGeom>
          <a:noFill/>
        </p:spPr>
        <p:txBody>
          <a:bodyPr wrap="square" lIns="0" tIns="0" rIns="0" bIns="0" rtlCol="0" anchor="ctr">
            <a:spAutoFit/>
          </a:bodyPr>
          <a:lstStyle/>
          <a:p>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STATUS</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183681" y="1816125"/>
            <a:ext cx="1808480" cy="583565"/>
          </a:xfrm>
          <a:prstGeom prst="rect">
            <a:avLst/>
          </a:prstGeom>
          <a:noFill/>
        </p:spPr>
        <p:txBody>
          <a:bodyPr wrap="none" rtlCol="0">
            <a:spAutoFit/>
          </a:bodyPr>
          <a:lstStyle/>
          <a:p>
            <a:pPr algn="r"/>
            <a:r>
              <a:rPr kumimoji="1" lang="zh-CN" altLang="en-US" sz="3200" dirty="0"/>
              <a:t>聊天模块</a:t>
            </a:r>
            <a:endParaRPr kumimoji="1" lang="zh-CN" altLang="en-US" sz="32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3071" y="33302"/>
            <a:ext cx="4068366" cy="723265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543" y="3256285"/>
            <a:ext cx="4464496" cy="2674384"/>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543" y="262956"/>
            <a:ext cx="4556324" cy="27950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755650" y="365631"/>
            <a:ext cx="2311176" cy="430887"/>
          </a:xfrm>
          <a:prstGeom prst="rect">
            <a:avLst/>
          </a:prstGeom>
          <a:noFill/>
        </p:spPr>
        <p:txBody>
          <a:bodyPr wrap="square" lIns="0" tIns="0" rIns="0" bIns="0" rtlCol="0" anchor="ctr">
            <a:spAutoFit/>
          </a:bodyPr>
          <a:lstStyle/>
          <a:p>
            <a:r>
              <a:rPr lang="zh-CN" altLang="en-US" sz="28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项目现状</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755650" y="824352"/>
            <a:ext cx="2311176" cy="169277"/>
          </a:xfrm>
          <a:prstGeom prst="rect">
            <a:avLst/>
          </a:prstGeom>
          <a:noFill/>
        </p:spPr>
        <p:txBody>
          <a:bodyPr wrap="square" lIns="0" tIns="0" rIns="0" bIns="0" rtlCol="0" anchor="ctr">
            <a:spAutoFit/>
          </a:bodyPr>
          <a:lstStyle/>
          <a:p>
            <a:r>
              <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STATUS</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183681" y="1816125"/>
            <a:ext cx="1808480" cy="583565"/>
          </a:xfrm>
          <a:prstGeom prst="rect">
            <a:avLst/>
          </a:prstGeom>
          <a:noFill/>
        </p:spPr>
        <p:txBody>
          <a:bodyPr wrap="none" rtlCol="0">
            <a:spAutoFit/>
          </a:bodyPr>
          <a:lstStyle/>
          <a:p>
            <a:pPr algn="r"/>
            <a:r>
              <a:rPr kumimoji="1" lang="zh-CN" altLang="en-US" sz="3200" dirty="0"/>
              <a:t>问诊模块</a:t>
            </a:r>
            <a:endParaRPr kumimoji="1" lang="zh-CN" altLang="en-US" sz="3200" dirty="0"/>
          </a:p>
        </p:txBody>
      </p:sp>
      <p:pic>
        <p:nvPicPr>
          <p:cNvPr id="2" name="图片 1"/>
          <p:cNvPicPr>
            <a:picLocks noChangeAspect="1"/>
          </p:cNvPicPr>
          <p:nvPr/>
        </p:nvPicPr>
        <p:blipFill>
          <a:blip r:embed="rId1"/>
          <a:stretch>
            <a:fillRect/>
          </a:stretch>
        </p:blipFill>
        <p:spPr>
          <a:xfrm>
            <a:off x="9703435" y="365760"/>
            <a:ext cx="2872105" cy="6096000"/>
          </a:xfrm>
          <a:prstGeom prst="rect">
            <a:avLst/>
          </a:prstGeom>
        </p:spPr>
      </p:pic>
      <p:pic>
        <p:nvPicPr>
          <p:cNvPr id="8" name="图片 7"/>
          <p:cNvPicPr>
            <a:picLocks noChangeAspect="1"/>
          </p:cNvPicPr>
          <p:nvPr/>
        </p:nvPicPr>
        <p:blipFill>
          <a:blip r:embed="rId2"/>
          <a:stretch>
            <a:fillRect/>
          </a:stretch>
        </p:blipFill>
        <p:spPr>
          <a:xfrm>
            <a:off x="3365500" y="365760"/>
            <a:ext cx="2948940" cy="6096000"/>
          </a:xfrm>
          <a:prstGeom prst="rect">
            <a:avLst/>
          </a:prstGeom>
        </p:spPr>
      </p:pic>
      <p:pic>
        <p:nvPicPr>
          <p:cNvPr id="10" name="图片 9"/>
          <p:cNvPicPr>
            <a:picLocks noChangeAspect="1"/>
          </p:cNvPicPr>
          <p:nvPr/>
        </p:nvPicPr>
        <p:blipFill>
          <a:blip r:embed="rId3"/>
          <a:stretch>
            <a:fillRect/>
          </a:stretch>
        </p:blipFill>
        <p:spPr>
          <a:xfrm>
            <a:off x="6593205" y="365760"/>
            <a:ext cx="2975610" cy="609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0" y="313198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0" y="4583956"/>
            <a:ext cx="12858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4679225" y="2886663"/>
            <a:ext cx="3428044" cy="490640"/>
          </a:xfrm>
          <a:prstGeom prst="roundRect">
            <a:avLst>
              <a:gd name="adj" fmla="val 50000"/>
            </a:avLst>
          </a:prstGeom>
          <a:solidFill>
            <a:schemeClr val="accent1"/>
          </a:solidFill>
        </p:spPr>
        <p:txBody>
          <a:bodyPr wrap="square" lIns="0" tIns="0" rIns="0" bIns="0" rtlCol="0" anchor="ctr" anchorCtr="0">
            <a:noAutofit/>
          </a:bodyPr>
          <a:lstStyle/>
          <a:p>
            <a:pPr algn="ctr"/>
            <a:r>
              <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rPr>
              <a:t>PART  3</a:t>
            </a:r>
            <a:endParaRPr lang="en-US" altLang="zh-CN" sz="2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1"/>
          <p:cNvSpPr/>
          <p:nvPr>
            <p:custDataLst>
              <p:tags r:id="rId4"/>
            </p:custDataLst>
          </p:nvPr>
        </p:nvSpPr>
        <p:spPr>
          <a:xfrm>
            <a:off x="4330379" y="3629907"/>
            <a:ext cx="4125737" cy="8001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项目特色</a:t>
            </a:r>
            <a:endParaRPr lang="zh-CN" altLang="en-US" sz="3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PROJECT CHARACTERISTICS</a:t>
            </a:r>
            <a:endParaRPr lang="en-US" altLang="zh-CN"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tags/tag1.xml><?xml version="1.0" encoding="utf-8"?>
<p:tagLst xmlns:p="http://schemas.openxmlformats.org/presentationml/2006/main">
  <p:tag name="MH" val="20160830110855"/>
  <p:tag name="MH_LIBRARY" val="CONTENTS"/>
  <p:tag name="MH_TYPE" val="ENTRY"/>
  <p:tag name="ID" val="545820"/>
  <p:tag name="MH_ORDER" val="1"/>
</p:tagLst>
</file>

<file path=ppt/tags/tag10.xml><?xml version="1.0" encoding="utf-8"?>
<p:tagLst xmlns:p="http://schemas.openxmlformats.org/presentationml/2006/main">
  <p:tag name="MH" val="20160830110146"/>
  <p:tag name="MH_LIBRARY" val="CONTENTS"/>
  <p:tag name="MH_TYPE" val="OTHERS"/>
  <p:tag name="ID" val="553512"/>
</p:tagLst>
</file>

<file path=ppt/tags/tag11.xml><?xml version="1.0" encoding="utf-8"?>
<p:tagLst xmlns:p="http://schemas.openxmlformats.org/presentationml/2006/main">
  <p:tag name="MH" val="20160830110146"/>
  <p:tag name="MH_LIBRARY" val="CONTENTS"/>
  <p:tag name="MH_TYPE" val="OTHERS"/>
  <p:tag name="ID" val="553512"/>
</p:tagLst>
</file>

<file path=ppt/tags/tag12.xml><?xml version="1.0" encoding="utf-8"?>
<p:tagLst xmlns:p="http://schemas.openxmlformats.org/presentationml/2006/main">
  <p:tag name="MH" val="20160830110855"/>
  <p:tag name="MH_LIBRARY" val="CONTENTS"/>
  <p:tag name="MH_AUTOCOLOR" val="TRUE"/>
  <p:tag name="MH_TYPE" val="CONTENTS"/>
  <p:tag name="ID" val="545820"/>
</p:tagLst>
</file>

<file path=ppt/tags/tag13.xml><?xml version="1.0" encoding="utf-8"?>
<p:tagLst xmlns:p="http://schemas.openxmlformats.org/presentationml/2006/main">
  <p:tag name="MH" val="20161022204519"/>
  <p:tag name="MH_LIBRARY" val="GRAPHIC"/>
  <p:tag name="MH_ORDER" val="Straight Connector 5"/>
</p:tagLst>
</file>

<file path=ppt/tags/tag14.xml><?xml version="1.0" encoding="utf-8"?>
<p:tagLst xmlns:p="http://schemas.openxmlformats.org/presentationml/2006/main">
  <p:tag name="MH" val="20161022204519"/>
  <p:tag name="MH_LIBRARY" val="GRAPHIC"/>
  <p:tag name="MH_ORDER" val="Straight Connector 6"/>
</p:tagLst>
</file>

<file path=ppt/tags/tag15.xml><?xml version="1.0" encoding="utf-8"?>
<p:tagLst xmlns:p="http://schemas.openxmlformats.org/presentationml/2006/main">
  <p:tag name="MH" val="20161022204519"/>
  <p:tag name="MH_LIBRARY" val="GRAPHIC"/>
  <p:tag name="MH_ORDER" val="TextBox 3"/>
</p:tagLst>
</file>

<file path=ppt/tags/tag16.xml><?xml version="1.0" encoding="utf-8"?>
<p:tagLst xmlns:p="http://schemas.openxmlformats.org/presentationml/2006/main">
  <p:tag name="MH" val="20160830110146"/>
  <p:tag name="MH_LIBRARY" val="CONTENTS"/>
  <p:tag name="MH_TYPE" val="ENTRY"/>
  <p:tag name="ID" val="553512"/>
  <p:tag name="MH_ORDER" val="1"/>
</p:tagLst>
</file>

<file path=ppt/tags/tag17.xml><?xml version="1.0" encoding="utf-8"?>
<p:tagLst xmlns:p="http://schemas.openxmlformats.org/presentationml/2006/main">
  <p:tag name="MH" val="20161022204519"/>
  <p:tag name="MH_LIBRARY" val="GRAPHIC"/>
</p:tagLst>
</file>

<file path=ppt/tags/tag18.xml><?xml version="1.0" encoding="utf-8"?>
<p:tagLst xmlns:p="http://schemas.openxmlformats.org/presentationml/2006/main">
  <p:tag name="MH" val="20161022204519"/>
  <p:tag name="MH_LIBRARY" val="GRAPHIC"/>
  <p:tag name="MH_ORDER" val="Straight Connector 5"/>
</p:tagLst>
</file>

<file path=ppt/tags/tag19.xml><?xml version="1.0" encoding="utf-8"?>
<p:tagLst xmlns:p="http://schemas.openxmlformats.org/presentationml/2006/main">
  <p:tag name="MH" val="20161022204519"/>
  <p:tag name="MH_LIBRARY" val="GRAPHIC"/>
  <p:tag name="MH_ORDER" val="Straight Connector 6"/>
</p:tagLst>
</file>

<file path=ppt/tags/tag2.xml><?xml version="1.0" encoding="utf-8"?>
<p:tagLst xmlns:p="http://schemas.openxmlformats.org/presentationml/2006/main">
  <p:tag name="MH" val="20160830110855"/>
  <p:tag name="MH_LIBRARY" val="CONTENTS"/>
  <p:tag name="MH_TYPE" val="NUMBER"/>
  <p:tag name="ID" val="545820"/>
  <p:tag name="MH_ORDER" val="1"/>
</p:tagLst>
</file>

<file path=ppt/tags/tag20.xml><?xml version="1.0" encoding="utf-8"?>
<p:tagLst xmlns:p="http://schemas.openxmlformats.org/presentationml/2006/main">
  <p:tag name="MH" val="20161022204519"/>
  <p:tag name="MH_LIBRARY" val="GRAPHIC"/>
  <p:tag name="MH_ORDER" val="TextBox 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1022204519"/>
  <p:tag name="MH_LIBRARY" val="GRAPHIC"/>
</p:tagLst>
</file>

<file path=ppt/tags/tag23.xml><?xml version="1.0" encoding="utf-8"?>
<p:tagLst xmlns:p="http://schemas.openxmlformats.org/presentationml/2006/main">
  <p:tag name="MH" val="20161022204519"/>
  <p:tag name="MH_LIBRARY" val="GRAPHIC"/>
  <p:tag name="MH_ORDER" val="Straight Connector 5"/>
</p:tagLst>
</file>

<file path=ppt/tags/tag24.xml><?xml version="1.0" encoding="utf-8"?>
<p:tagLst xmlns:p="http://schemas.openxmlformats.org/presentationml/2006/main">
  <p:tag name="MH" val="20161022204519"/>
  <p:tag name="MH_LIBRARY" val="GRAPHIC"/>
  <p:tag name="MH_ORDER" val="Straight Connector 6"/>
</p:tagLst>
</file>

<file path=ppt/tags/tag25.xml><?xml version="1.0" encoding="utf-8"?>
<p:tagLst xmlns:p="http://schemas.openxmlformats.org/presentationml/2006/main">
  <p:tag name="MH" val="20161022204519"/>
  <p:tag name="MH_LIBRARY" val="GRAPHIC"/>
  <p:tag name="MH_ORDER" val="TextBox 3"/>
</p:tagLst>
</file>

<file path=ppt/tags/tag26.xml><?xml version="1.0" encoding="utf-8"?>
<p:tagLst xmlns:p="http://schemas.openxmlformats.org/presentationml/2006/main">
  <p:tag name="MH" val="20160830110146"/>
  <p:tag name="MH_LIBRARY" val="CONTENTS"/>
  <p:tag name="MH_TYPE" val="ENTRY"/>
  <p:tag name="ID" val="553512"/>
  <p:tag name="MH_ORDER" val="1"/>
</p:tagLst>
</file>

<file path=ppt/tags/tag27.xml><?xml version="1.0" encoding="utf-8"?>
<p:tagLst xmlns:p="http://schemas.openxmlformats.org/presentationml/2006/main">
  <p:tag name="MH" val="20161022204519"/>
  <p:tag name="MH_LIBRARY" val="GRAPHIC"/>
</p:tagLst>
</file>

<file path=ppt/tags/tag28.xml><?xml version="1.0" encoding="utf-8"?>
<p:tagLst xmlns:p="http://schemas.openxmlformats.org/presentationml/2006/main">
  <p:tag name="MH" val="20161022204519"/>
  <p:tag name="MH_LIBRARY" val="GRAPHIC"/>
  <p:tag name="MH_ORDER" val="Straight Connector 5"/>
</p:tagLst>
</file>

<file path=ppt/tags/tag29.xml><?xml version="1.0" encoding="utf-8"?>
<p:tagLst xmlns:p="http://schemas.openxmlformats.org/presentationml/2006/main">
  <p:tag name="MH" val="20161022204519"/>
  <p:tag name="MH_LIBRARY" val="GRAPHIC"/>
  <p:tag name="MH_ORDER" val="Straight Connector 5"/>
</p:tagLst>
</file>

<file path=ppt/tags/tag3.xml><?xml version="1.0" encoding="utf-8"?>
<p:tagLst xmlns:p="http://schemas.openxmlformats.org/presentationml/2006/main">
  <p:tag name="MH" val="20160830110855"/>
  <p:tag name="MH_LIBRARY" val="CONTENTS"/>
  <p:tag name="MH_TYPE" val="ENTRY"/>
  <p:tag name="ID" val="545820"/>
  <p:tag name="MH_ORDER" val="2"/>
</p:tagLst>
</file>

<file path=ppt/tags/tag30.xml><?xml version="1.0" encoding="utf-8"?>
<p:tagLst xmlns:p="http://schemas.openxmlformats.org/presentationml/2006/main">
  <p:tag name="MH" val="20161022204519"/>
  <p:tag name="MH_LIBRARY" val="GRAPHIC"/>
</p:tagLst>
</file>

<file path=ppt/tags/tag31.xml><?xml version="1.0" encoding="utf-8"?>
<p:tagLst xmlns:p="http://schemas.openxmlformats.org/presentationml/2006/main">
  <p:tag name="MH" val="20161022204519"/>
  <p:tag name="MH_LIBRARY" val="GRAPHIC"/>
  <p:tag name="MH_ORDER" val="Straight Connector 5"/>
</p:tagLst>
</file>

<file path=ppt/tags/tag32.xml><?xml version="1.0" encoding="utf-8"?>
<p:tagLst xmlns:p="http://schemas.openxmlformats.org/presentationml/2006/main">
  <p:tag name="MH" val="20161022204519"/>
  <p:tag name="MH_LIBRARY" val="GRAPHIC"/>
  <p:tag name="MH_ORDER" val="Straight Connector 5"/>
</p:tagLst>
</file>

<file path=ppt/tags/tag33.xml><?xml version="1.0" encoding="utf-8"?>
<p:tagLst xmlns:p="http://schemas.openxmlformats.org/presentationml/2006/main">
  <p:tag name="MH" val="20161022204519"/>
  <p:tag name="MH_LIBRARY" val="GRAPHIC"/>
</p:tagLst>
</file>

<file path=ppt/tags/tag34.xml><?xml version="1.0" encoding="utf-8"?>
<p:tagLst xmlns:p="http://schemas.openxmlformats.org/presentationml/2006/main">
  <p:tag name="MH" val="20161022204519"/>
  <p:tag name="MH_LIBRARY" val="GRAPHIC"/>
  <p:tag name="MH_ORDER" val="Straight Connector 5"/>
</p:tagLst>
</file>

<file path=ppt/tags/tag35.xml><?xml version="1.0" encoding="utf-8"?>
<p:tagLst xmlns:p="http://schemas.openxmlformats.org/presentationml/2006/main">
  <p:tag name="MH" val="20161022204519"/>
  <p:tag name="MH_LIBRARY" val="GRAPHIC"/>
  <p:tag name="MH_ORDER" val="Straight Connector 6"/>
</p:tagLst>
</file>

<file path=ppt/tags/tag36.xml><?xml version="1.0" encoding="utf-8"?>
<p:tagLst xmlns:p="http://schemas.openxmlformats.org/presentationml/2006/main">
  <p:tag name="MH" val="20161022204519"/>
  <p:tag name="MH_LIBRARY" val="GRAPHIC"/>
  <p:tag name="MH_ORDER" val="TextBox 3"/>
</p:tagLst>
</file>

<file path=ppt/tags/tag37.xml><?xml version="1.0" encoding="utf-8"?>
<p:tagLst xmlns:p="http://schemas.openxmlformats.org/presentationml/2006/main">
  <p:tag name="MH" val="20160830110146"/>
  <p:tag name="MH_LIBRARY" val="CONTENTS"/>
  <p:tag name="MH_TYPE" val="ENTRY"/>
  <p:tag name="ID" val="553512"/>
  <p:tag name="MH_ORDER" val="1"/>
</p:tagLst>
</file>

<file path=ppt/tags/tag38.xml><?xml version="1.0" encoding="utf-8"?>
<p:tagLst xmlns:p="http://schemas.openxmlformats.org/presentationml/2006/main">
  <p:tag name="MH" val="20161022204519"/>
  <p:tag name="MH_LIBRARY" val="GRAPHIC"/>
</p:tagLst>
</file>

<file path=ppt/tags/tag39.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49"/>
</p:tagLst>
</file>

<file path=ppt/tags/tag4.xml><?xml version="1.0" encoding="utf-8"?>
<p:tagLst xmlns:p="http://schemas.openxmlformats.org/presentationml/2006/main">
  <p:tag name="MH" val="20160830110855"/>
  <p:tag name="MH_LIBRARY" val="CONTENTS"/>
  <p:tag name="MH_TYPE" val="NUMBER"/>
  <p:tag name="ID" val="545820"/>
  <p:tag name="MH_ORDER" val="2"/>
</p:tagLst>
</file>

<file path=ppt/tags/tag5.xml><?xml version="1.0" encoding="utf-8"?>
<p:tagLst xmlns:p="http://schemas.openxmlformats.org/presentationml/2006/main">
  <p:tag name="MH" val="20160830110855"/>
  <p:tag name="MH_LIBRARY" val="CONTENTS"/>
  <p:tag name="MH_TYPE" val="ENTRY"/>
  <p:tag name="ID" val="545820"/>
  <p:tag name="MH_ORDER" val="3"/>
</p:tagLst>
</file>

<file path=ppt/tags/tag6.xml><?xml version="1.0" encoding="utf-8"?>
<p:tagLst xmlns:p="http://schemas.openxmlformats.org/presentationml/2006/main">
  <p:tag name="MH" val="20160830110855"/>
  <p:tag name="MH_LIBRARY" val="CONTENTS"/>
  <p:tag name="MH_TYPE" val="NUMBER"/>
  <p:tag name="ID" val="545820"/>
  <p:tag name="MH_ORDER" val="3"/>
</p:tagLst>
</file>

<file path=ppt/tags/tag7.xml><?xml version="1.0" encoding="utf-8"?>
<p:tagLst xmlns:p="http://schemas.openxmlformats.org/presentationml/2006/main">
  <p:tag name="MH" val="20160830110855"/>
  <p:tag name="MH_LIBRARY" val="CONTENTS"/>
  <p:tag name="MH_TYPE" val="ENTRY"/>
  <p:tag name="ID" val="545820"/>
  <p:tag name="MH_ORDER" val="4"/>
</p:tagLst>
</file>

<file path=ppt/tags/tag8.xml><?xml version="1.0" encoding="utf-8"?>
<p:tagLst xmlns:p="http://schemas.openxmlformats.org/presentationml/2006/main">
  <p:tag name="MH" val="20160830110855"/>
  <p:tag name="MH_LIBRARY" val="CONTENTS"/>
  <p:tag name="MH_TYPE" val="NUMBER"/>
  <p:tag name="ID" val="545820"/>
  <p:tag name="MH_ORDER" val="4"/>
</p:tagLst>
</file>

<file path=ppt/tags/tag9.xml><?xml version="1.0" encoding="utf-8"?>
<p:tagLst xmlns:p="http://schemas.openxmlformats.org/presentationml/2006/main">
  <p:tag name="MH" val="20160830110855"/>
  <p:tag name="MH_LIBRARY" val="CONTENTS"/>
  <p:tag name="MH_TYPE" val="OTHERS"/>
  <p:tag name="ID" val="545820"/>
</p:tagLst>
</file>

<file path=ppt/theme/theme1.xml><?xml version="1.0" encoding="utf-8"?>
<a:theme xmlns:a="http://schemas.openxmlformats.org/drawingml/2006/main" name="第一PPT，www.1ppt.com">
  <a:themeElements>
    <a:clrScheme name="自定义 28">
      <a:dk1>
        <a:sysClr val="windowText" lastClr="000000"/>
      </a:dk1>
      <a:lt1>
        <a:sysClr val="window" lastClr="FFFFFF"/>
      </a:lt1>
      <a:dk2>
        <a:srgbClr val="44546A"/>
      </a:dk2>
      <a:lt2>
        <a:srgbClr val="E7E6E6"/>
      </a:lt2>
      <a:accent1>
        <a:srgbClr val="DC5B3E"/>
      </a:accent1>
      <a:accent2>
        <a:srgbClr val="FF9900"/>
      </a:accent2>
      <a:accent3>
        <a:srgbClr val="DC5B3E"/>
      </a:accent3>
      <a:accent4>
        <a:srgbClr val="FF9900"/>
      </a:accent4>
      <a:accent5>
        <a:srgbClr val="DC5B3E"/>
      </a:accent5>
      <a:accent6>
        <a:srgbClr val="FF9900"/>
      </a:accent6>
      <a:hlink>
        <a:srgbClr val="DC5B3E"/>
      </a:hlink>
      <a:folHlink>
        <a:srgbClr val="FF99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1433</Words>
  <Application>WPS 演示</Application>
  <PresentationFormat>自定义</PresentationFormat>
  <Paragraphs>140</Paragraphs>
  <Slides>14</Slides>
  <Notes>17</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Calibri</vt:lpstr>
      <vt:lpstr>Calibri</vt:lpstr>
      <vt:lpstr>微软雅黑</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
  <cp:keywords>www.1ppt.com</cp:keywords>
  <cp:lastModifiedBy>书瓖果</cp:lastModifiedBy>
  <cp:revision>5</cp:revision>
  <dcterms:created xsi:type="dcterms:W3CDTF">2016-12-04T14:38:00Z</dcterms:created>
  <dcterms:modified xsi:type="dcterms:W3CDTF">2019-06-27T15:35:26Z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