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sldIdLst>
    <p:sldId id="574" r:id="rId2"/>
    <p:sldId id="573" r:id="rId3"/>
    <p:sldId id="323" r:id="rId4"/>
    <p:sldId id="577" r:id="rId5"/>
    <p:sldId id="329" r:id="rId6"/>
    <p:sldId id="330" r:id="rId7"/>
    <p:sldId id="331" r:id="rId8"/>
    <p:sldId id="575" r:id="rId9"/>
    <p:sldId id="576" r:id="rId10"/>
    <p:sldId id="332" r:id="rId11"/>
    <p:sldId id="333" r:id="rId12"/>
    <p:sldId id="334" r:id="rId13"/>
    <p:sldId id="578" r:id="rId14"/>
    <p:sldId id="335" r:id="rId15"/>
    <p:sldId id="336" r:id="rId16"/>
    <p:sldId id="337" r:id="rId17"/>
    <p:sldId id="579" r:id="rId18"/>
    <p:sldId id="338" r:id="rId19"/>
    <p:sldId id="339" r:id="rId20"/>
    <p:sldId id="340" r:id="rId21"/>
    <p:sldId id="354" r:id="rId22"/>
    <p:sldId id="341" r:id="rId23"/>
    <p:sldId id="342" r:id="rId24"/>
    <p:sldId id="356" r:id="rId25"/>
    <p:sldId id="343" r:id="rId26"/>
    <p:sldId id="344" r:id="rId27"/>
    <p:sldId id="345" r:id="rId28"/>
    <p:sldId id="346" r:id="rId29"/>
    <p:sldId id="580" r:id="rId30"/>
    <p:sldId id="348" r:id="rId31"/>
    <p:sldId id="349" r:id="rId32"/>
    <p:sldId id="350" r:id="rId33"/>
    <p:sldId id="351" r:id="rId34"/>
    <p:sldId id="582" r:id="rId35"/>
    <p:sldId id="583" r:id="rId36"/>
    <p:sldId id="584" r:id="rId37"/>
    <p:sldId id="585" r:id="rId38"/>
    <p:sldId id="586" r:id="rId39"/>
    <p:sldId id="587" r:id="rId40"/>
    <p:sldId id="588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ia Patino Echeverri, Ph.D." initials="DPEP" lastIdx="2" clrIdx="0">
    <p:extLst>
      <p:ext uri="{19B8F6BF-5375-455C-9EA6-DF929625EA0E}">
        <p15:presenceInfo xmlns:p15="http://schemas.microsoft.com/office/powerpoint/2012/main" userId="S-1-5-21-1614895754-1935655697-725345543-179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399" autoAdjust="0"/>
    <p:restoredTop sz="93979" autoAdjust="0"/>
  </p:normalViewPr>
  <p:slideViewPr>
    <p:cSldViewPr>
      <p:cViewPr varScale="1">
        <p:scale>
          <a:sx n="54" d="100"/>
          <a:sy n="54" d="100"/>
        </p:scale>
        <p:origin x="64" y="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DB39F7-6132-4854-A432-0031B1332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86E8F-2C80-4BB3-95DC-130394568B6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60290B-35D8-4056-AC81-22B89513CAF9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9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When solving an LP in excel we will need to use a macro to:
https://www.polleverywhere.com/multiple_choice_polls/j7A64FFrP3JiGJ3XCA5V7?display_state=instructions&amp;activity_state=opened&amp;state=opened&amp;flow=Engagement&amp;onscreen=persist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B39F7-6132-4854-A432-0031B13325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2967D-17BA-160D-B42F-C41575B541C3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When solving an LP in excel we will need to use a macro to:
https://www.polleverywhere.com/multiple_choice_polls/j7A64FFrP3JiGJ3XCA5V7?display_state=chart&amp;activity_state=opened&amp;state=opened&amp;flow=Engagement&amp;onscreen=persist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B39F7-6132-4854-A432-0031B133255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5A392-F5D3-E9F6-AFF8-EF11A0DDA59D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When solving an LP in excel we will need to use a macro to:
https://www.polleverywhere.com/multiple_choice_polls/j7A64FFrP3JiGJ3XCA5V7?display_state=chart&amp;activity_state=closed&amp;state=closed&amp;flow=Engagement&amp;onscreen=persist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DB39F7-6132-4854-A432-0031B133255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A8683-7665-8842-65AD-AD4444ADA1F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DB806-2E79-4A22-90A3-F1FC788ADE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DCFAB-22B3-401B-8C1D-47AB3CE8A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2216-86F4-42F9-9CD9-DFEDB862F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BF9A2-A460-4C03-843C-9DC8BB0E6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E4FBE-CABB-4A02-8C6A-B9EA730E2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C5213-D7E8-4F8C-9449-441054836A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CA59-D2FA-4C4D-A693-E7D324F020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9C299-904B-43BE-B1D0-F2B620F08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AB2C2-2C49-464A-A0DB-DE5CCF6590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52D6-67D7-4581-9FC8-EDE9A64D0E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6F7DA-F99F-4372-8CB5-0FD3DD624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1B340-7937-48CA-88C0-8B002126F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62B4-B424-40D4-B7F9-1ECB38FBA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1A3862D7-6CE3-4378-8498-F5562248E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14a</a:t>
            </a:r>
            <a:br>
              <a:rPr lang="en-US" dirty="0"/>
            </a:br>
            <a:r>
              <a:rPr lang="en-US" dirty="0"/>
              <a:t>LP in excel – </a:t>
            </a:r>
            <a:r>
              <a:rPr lang="en-US" dirty="0" err="1"/>
              <a:t>postoptimality</a:t>
            </a:r>
            <a:r>
              <a:rPr lang="en-US" dirty="0"/>
              <a:t> analysis III using macros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Dalia </a:t>
            </a:r>
            <a:r>
              <a:rPr lang="en-US" dirty="0" err="1"/>
              <a:t>Patiño</a:t>
            </a:r>
            <a:r>
              <a:rPr lang="en-US" dirty="0"/>
              <a:t> </a:t>
            </a:r>
            <a:r>
              <a:rPr lang="en-US" dirty="0" err="1"/>
              <a:t>Echeverri</a:t>
            </a:r>
            <a:endParaRPr lang="en-US" dirty="0"/>
          </a:p>
          <a:p>
            <a:pPr eaLnBrk="1" hangingPunct="1"/>
            <a:r>
              <a:rPr lang="en-US" dirty="0"/>
              <a:t>October 13,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Saving your Macro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45777" y="1776973"/>
            <a:ext cx="10515600" cy="4351338"/>
          </a:xfrm>
        </p:spPr>
        <p:txBody>
          <a:bodyPr/>
          <a:lstStyle/>
          <a:p>
            <a:r>
              <a:rPr lang="en-US" altLang="en-US" dirty="0"/>
              <a:t>Need to save the workbook as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Excel Macro-Enabled Workbook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Extension </a:t>
            </a:r>
            <a:r>
              <a:rPr lang="en-US" altLang="en-US" b="1" dirty="0" err="1"/>
              <a:t>xlsm</a:t>
            </a: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r>
              <a:rPr lang="en-US" altLang="en-US" dirty="0"/>
              <a:t>Remember to save in the trusted location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0DAFFE-820C-4B0F-87AA-1A5DBA27702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L13-2: Running a macro clicking a </a:t>
            </a:r>
            <a:r>
              <a:rPr lang="en-US" altLang="en-US" b="1" dirty="0"/>
              <a:t>Button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You can associate a macro to a </a:t>
            </a:r>
            <a:r>
              <a:rPr lang="en-US" altLang="en-US" sz="2400" b="1" dirty="0"/>
              <a:t>Form Button</a:t>
            </a:r>
            <a:endParaRPr lang="en-US" altLang="en-US" sz="2400" dirty="0"/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For example you can run the macro when the user clicks the associated Button.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To do this: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In the Developer tab  --&gt; Insert --&gt; Button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</a:t>
            </a:r>
            <a:r>
              <a:rPr lang="en-US" altLang="en-US" sz="2400" b="1" dirty="0"/>
              <a:t>Message Box </a:t>
            </a:r>
            <a:r>
              <a:rPr lang="en-US" altLang="en-US" sz="2400" dirty="0"/>
              <a:t>that opens allows you to specify the macro name</a:t>
            </a:r>
          </a:p>
          <a:p>
            <a:r>
              <a:rPr lang="en-US" altLang="en-US" sz="2400" dirty="0"/>
              <a:t>Change the format of the button as you wish</a:t>
            </a:r>
          </a:p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7F599-FF5A-446B-8769-9D5A7B67DC7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B8D94EE-A134-1DB9-B510-FCE2C5536AA4}"/>
              </a:ext>
            </a:extLst>
          </p:cNvPr>
          <p:cNvSpPr/>
          <p:nvPr/>
        </p:nvSpPr>
        <p:spPr>
          <a:xfrm>
            <a:off x="8077200" y="1295400"/>
            <a:ext cx="1447800" cy="533400"/>
          </a:xfrm>
          <a:prstGeom prst="wedgeRectCallout">
            <a:avLst>
              <a:gd name="adj1" fmla="val -94654"/>
              <a:gd name="adj2" fmla="val 33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 this last class</a:t>
            </a:r>
          </a:p>
        </p:txBody>
      </p:sp>
    </p:spTree>
    <p:extLst>
      <p:ext uri="{BB962C8B-B14F-4D97-AF65-F5344CB8AC3E}">
        <p14:creationId xmlns:p14="http://schemas.microsoft.com/office/powerpoint/2010/main" val="30755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L13-3. Viewing the code of your first Macro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click the macro button in the Developer tab,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or </a:t>
            </a:r>
          </a:p>
          <a:p>
            <a:endParaRPr lang="en-US" altLang="en-US"/>
          </a:p>
          <a:p>
            <a:r>
              <a:rPr lang="en-US" altLang="en-US"/>
              <a:t>click the macros button in the view tab of the Ribbon.  Select the macro name in the dialog box and click Edit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8C47B-677D-4949-9D63-75FB2F5A195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EE2C-627B-71E0-CD8A-85463435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82B0-53C6-EDBE-47F3-FAC1B68C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1FE2-E3DC-D1A9-CB0B-3BA0DC2A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4222"/>
            <a:ext cx="8831159" cy="61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written by the Macro Recorder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557"/>
            <a:ext cx="10309412" cy="4987925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Sub</a:t>
            </a:r>
            <a:r>
              <a:rPr lang="en-US" sz="2000" dirty="0"/>
              <a:t>: The </a:t>
            </a:r>
            <a:r>
              <a:rPr lang="en-US" sz="2000" i="1" dirty="0"/>
              <a:t>macro recorder </a:t>
            </a:r>
            <a:r>
              <a:rPr lang="en-US" sz="2000" dirty="0"/>
              <a:t>produces "Sub" procedures (subroutines).  </a:t>
            </a:r>
          </a:p>
          <a:p>
            <a:pPr>
              <a:defRPr/>
            </a:pPr>
            <a:r>
              <a:rPr lang="en-US" sz="2000" dirty="0"/>
              <a:t>A "Sub" procedure starts with the key word "</a:t>
            </a:r>
            <a:r>
              <a:rPr lang="en-US" sz="2000" dirty="0">
                <a:solidFill>
                  <a:srgbClr val="0070C0"/>
                </a:solidFill>
              </a:rPr>
              <a:t>Sub</a:t>
            </a:r>
            <a:r>
              <a:rPr lang="en-US" sz="2000" dirty="0"/>
              <a:t>" and ends with the key words "</a:t>
            </a:r>
            <a:r>
              <a:rPr lang="en-US" sz="2000" dirty="0">
                <a:solidFill>
                  <a:srgbClr val="0070C0"/>
                </a:solidFill>
              </a:rPr>
              <a:t>End Sub</a:t>
            </a:r>
            <a:r>
              <a:rPr lang="en-US" sz="2000" dirty="0"/>
              <a:t>"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‘Comments’</a:t>
            </a:r>
            <a:r>
              <a:rPr lang="en-US" sz="2000" dirty="0"/>
              <a:t>: Any line starting with a single quote is a comment line and it is ignored by the compiler and the editor.  The other lines are the instructions that will be executed</a:t>
            </a:r>
          </a:p>
          <a:p>
            <a:pPr lvl="1"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/>
              <a:t>Good practice: Use indentation to distinguish blocks of code.  Not required but highly recommended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0E536-7037-472D-942F-EC18AB29C92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Absolute and relative recording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 </a:t>
            </a:r>
            <a:r>
              <a:rPr lang="en-US" altLang="en-US">
                <a:solidFill>
                  <a:srgbClr val="FF0000"/>
                </a:solidFill>
              </a:rPr>
              <a:t>UseRelativeReferences</a:t>
            </a:r>
            <a:r>
              <a:rPr lang="en-US" altLang="en-US"/>
              <a:t> button is selected, then the recorded macro will run selecting cells relative to the cell that  is selected when the macro is run</a:t>
            </a:r>
          </a:p>
          <a:p>
            <a:endParaRPr lang="en-US" altLang="en-US"/>
          </a:p>
          <a:p>
            <a:r>
              <a:rPr lang="en-US" altLang="en-US"/>
              <a:t>If the </a:t>
            </a:r>
            <a:r>
              <a:rPr lang="en-US" altLang="en-US">
                <a:solidFill>
                  <a:srgbClr val="FF0000"/>
                </a:solidFill>
              </a:rPr>
              <a:t>UseRelativeReferences </a:t>
            </a:r>
            <a:r>
              <a:rPr lang="en-US" altLang="en-US"/>
              <a:t>button is NOT selected, no matter which cell is selected when the macro is called, the macro will be always run as it was recorded</a:t>
            </a:r>
          </a:p>
          <a:p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05DF29-3136-438C-A52D-A424F4DFAAE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2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L13-4: Recording a relative Macro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Specifying Pre y Post: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Precondition:</a:t>
            </a:r>
          </a:p>
          <a:p>
            <a:pPr lvl="1"/>
            <a:r>
              <a:rPr lang="en-US" altLang="en-US" sz="2000"/>
              <a:t>First cell in the range to be filled is selected</a:t>
            </a:r>
          </a:p>
          <a:p>
            <a:pPr lvl="1"/>
            <a:endParaRPr lang="en-US" altLang="en-US" sz="2000"/>
          </a:p>
          <a:p>
            <a:r>
              <a:rPr lang="en-US" altLang="en-US" sz="2400"/>
              <a:t>Postcondition:</a:t>
            </a:r>
          </a:p>
          <a:p>
            <a:pPr lvl="1"/>
            <a:r>
              <a:rPr lang="en-US" altLang="en-US" sz="2000"/>
              <a:t>All cells in a region of 12 rows by 43 columns are filled with green.  A cell 16 rows below from the initial cell is selected</a:t>
            </a:r>
          </a:p>
          <a:p>
            <a:pPr lvl="1"/>
            <a:endParaRPr lang="en-US" altLang="en-US" sz="20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Necessary to select </a:t>
            </a:r>
            <a:r>
              <a:rPr lang="en-US" altLang="en-US">
                <a:solidFill>
                  <a:srgbClr val="FF0000"/>
                </a:solidFill>
              </a:rPr>
              <a:t>UseRelativeReferences</a:t>
            </a:r>
            <a:r>
              <a:rPr lang="en-US" altLang="en-US"/>
              <a:t> option</a:t>
            </a:r>
          </a:p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C1EA65-5A78-4730-934B-C27FBF68EFF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9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D30-D008-8D3C-43BA-B9C930C5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087A-8CDE-8E4E-AF6B-174E9A96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L13-5: Difference between the codes from the relative and absolute recording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981200" y="2667001"/>
            <a:ext cx="8229600" cy="4530725"/>
          </a:xfrm>
        </p:spPr>
        <p:txBody>
          <a:bodyPr/>
          <a:lstStyle/>
          <a:p>
            <a:r>
              <a:rPr lang="en-US" altLang="en-US"/>
              <a:t>Selecting the first cell </a:t>
            </a:r>
            <a:r>
              <a:rPr lang="en-US" altLang="en-US">
                <a:solidFill>
                  <a:srgbClr val="FF0000"/>
                </a:solidFill>
              </a:rPr>
              <a:t>ABSOLUTE</a:t>
            </a:r>
            <a:r>
              <a:rPr lang="en-US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Range("C33:AS44").Select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Selecting the first cell </a:t>
            </a:r>
            <a:r>
              <a:rPr lang="en-US" altLang="en-US">
                <a:solidFill>
                  <a:srgbClr val="FF0000"/>
                </a:solidFill>
              </a:rPr>
              <a:t>RELATIVE</a:t>
            </a:r>
            <a:r>
              <a:rPr lang="en-US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ActiveCell.Range("A1:AQ12").Select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A859C-DD7B-4D02-A7C3-E69136547C96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L13-6: Repeating the Macro 14 times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Ideas?</a:t>
            </a:r>
          </a:p>
          <a:p>
            <a:pPr lvl="1"/>
            <a:r>
              <a:rPr lang="en-US" altLang="en-US"/>
              <a:t>Insert a button to run the macro and push it n times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Copy the relative instructions </a:t>
            </a:r>
            <a:r>
              <a:rPr lang="en-US" altLang="en-US" b="1"/>
              <a:t>n</a:t>
            </a:r>
            <a:r>
              <a:rPr lang="en-US" altLang="en-US"/>
              <a:t> times inside the macro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Use a </a:t>
            </a:r>
            <a:r>
              <a:rPr lang="en-US" altLang="en-US" u="sng"/>
              <a:t>computer command </a:t>
            </a:r>
            <a:r>
              <a:rPr lang="en-US" altLang="en-US"/>
              <a:t>to repeat the instructions n times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BC2410-D195-468B-B28D-26C2D4AA863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LP formulation of problem of amines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9" y="1804390"/>
            <a:ext cx="8229600" cy="422592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Max Z = 800X1 + 600X2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X1,X2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s.t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.:</a:t>
            </a:r>
          </a:p>
          <a:p>
            <a:pPr marL="858837" lvl="1" indent="-514350"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4X1 + 2X2 &lt;= 60</a:t>
            </a:r>
          </a:p>
          <a:p>
            <a:pPr marL="858837" lvl="1" indent="-514350"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2X1 + 4X2 &lt;= 48</a:t>
            </a:r>
          </a:p>
          <a:p>
            <a:pPr marL="858837" lvl="1" indent="-514350">
              <a:buNone/>
              <a:defRPr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X1, X2 &gt;= 0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10544" y="1604690"/>
            <a:ext cx="381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7867" y="12437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60372" y="1584737"/>
            <a:ext cx="3810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9961" y="125028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5114136" y="927096"/>
            <a:ext cx="6019156" cy="490543"/>
          </a:xfrm>
          <a:prstGeom prst="wedgeRectCallout">
            <a:avLst>
              <a:gd name="adj1" fmla="val -53915"/>
              <a:gd name="adj2" fmla="val 1059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know how much can these coefficients change so the optimal solution remains equal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4441372" y="3421811"/>
            <a:ext cx="6213566" cy="830560"/>
          </a:xfrm>
          <a:prstGeom prst="wedgeRectCallout">
            <a:avLst>
              <a:gd name="adj1" fmla="val -60548"/>
              <a:gd name="adj2" fmla="val 1366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know the marginal worth of each unit of the scarce resources associated to these constraints</a:t>
            </a:r>
          </a:p>
        </p:txBody>
      </p:sp>
      <p:sp>
        <p:nvSpPr>
          <p:cNvPr id="2" name="Rectangular Callout 22">
            <a:extLst>
              <a:ext uri="{FF2B5EF4-FFF2-40B4-BE49-F238E27FC236}">
                <a16:creationId xmlns:a16="http://schemas.microsoft.com/office/drawing/2014/main" id="{4AAE6FA8-0CC0-52FC-8FD7-2E87E449C54D}"/>
              </a:ext>
            </a:extLst>
          </p:cNvPr>
          <p:cNvSpPr/>
          <p:nvPr/>
        </p:nvSpPr>
        <p:spPr>
          <a:xfrm>
            <a:off x="4286498" y="4472024"/>
            <a:ext cx="6213566" cy="830560"/>
          </a:xfrm>
          <a:prstGeom prst="wedgeRectCallout">
            <a:avLst>
              <a:gd name="adj1" fmla="val -82462"/>
              <a:gd name="adj2" fmla="val -386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know what is the effect of a change in the technical coefficients? (i.e., the usage of Machine A or Machine B hours by each product?</a:t>
            </a:r>
          </a:p>
        </p:txBody>
      </p:sp>
      <p:sp>
        <p:nvSpPr>
          <p:cNvPr id="4" name="Rectangular Callout 22">
            <a:extLst>
              <a:ext uri="{FF2B5EF4-FFF2-40B4-BE49-F238E27FC236}">
                <a16:creationId xmlns:a16="http://schemas.microsoft.com/office/drawing/2014/main" id="{74DBB4D0-DF52-DE72-154B-C5E21D4FDB02}"/>
              </a:ext>
            </a:extLst>
          </p:cNvPr>
          <p:cNvSpPr/>
          <p:nvPr/>
        </p:nvSpPr>
        <p:spPr>
          <a:xfrm>
            <a:off x="304800" y="5498438"/>
            <a:ext cx="6213566" cy="830560"/>
          </a:xfrm>
          <a:prstGeom prst="wedgeRectCallout">
            <a:avLst>
              <a:gd name="adj1" fmla="val -37816"/>
              <a:gd name="adj2" fmla="val -8267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happens if instead of needing 4 hours of Machine A, product 1 needs 4.1 hours or 4.2?</a:t>
            </a:r>
          </a:p>
        </p:txBody>
      </p:sp>
      <p:sp>
        <p:nvSpPr>
          <p:cNvPr id="7" name="Rectangular Callout 22">
            <a:extLst>
              <a:ext uri="{FF2B5EF4-FFF2-40B4-BE49-F238E27FC236}">
                <a16:creationId xmlns:a16="http://schemas.microsoft.com/office/drawing/2014/main" id="{1486BB74-2EC7-2A82-19F9-4E11CB55DA2D}"/>
              </a:ext>
            </a:extLst>
          </p:cNvPr>
          <p:cNvSpPr/>
          <p:nvPr/>
        </p:nvSpPr>
        <p:spPr>
          <a:xfrm>
            <a:off x="6906046" y="5423351"/>
            <a:ext cx="4003766" cy="417054"/>
          </a:xfrm>
          <a:prstGeom prst="wedgeRectCallout">
            <a:avLst>
              <a:gd name="adj1" fmla="val -62524"/>
              <a:gd name="adj2" fmla="val -1749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solve the problem again!!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E4FBD5EA-E145-D6FB-F527-1E68662B26C9}"/>
              </a:ext>
            </a:extLst>
          </p:cNvPr>
          <p:cNvSpPr/>
          <p:nvPr/>
        </p:nvSpPr>
        <p:spPr>
          <a:xfrm>
            <a:off x="7124578" y="6142308"/>
            <a:ext cx="4003766" cy="417054"/>
          </a:xfrm>
          <a:prstGeom prst="wedgeRectCallout">
            <a:avLst>
              <a:gd name="adj1" fmla="val -62524"/>
              <a:gd name="adj2" fmla="val -1749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use a macro in excel!!</a:t>
            </a:r>
          </a:p>
        </p:txBody>
      </p:sp>
    </p:spTree>
    <p:extLst>
      <p:ext uri="{BB962C8B-B14F-4D97-AF65-F5344CB8AC3E}">
        <p14:creationId xmlns:p14="http://schemas.microsoft.com/office/powerpoint/2010/main" val="40871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2" grpId="0" animBg="1"/>
      <p:bldP spid="23" grpId="0" animBg="1"/>
      <p:bldP spid="2" grpId="0" animBg="1"/>
      <p:bldP spid="4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bit on coding basics before proceeding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6E94C8-8A55-49A6-9721-A5A0FBC9F02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</a:t>
            </a:r>
          </a:p>
          <a:p>
            <a:pPr lvl="1"/>
            <a:r>
              <a:rPr lang="en-US" dirty="0"/>
              <a:t>A sequence of </a:t>
            </a:r>
            <a:r>
              <a:rPr lang="en-US" b="1" dirty="0"/>
              <a:t>statements </a:t>
            </a:r>
            <a:r>
              <a:rPr lang="en-US" dirty="0"/>
              <a:t>that have been written to make the computer do something</a:t>
            </a:r>
          </a:p>
          <a:p>
            <a:r>
              <a:rPr lang="en-US" dirty="0"/>
              <a:t>Statement</a:t>
            </a:r>
          </a:p>
          <a:p>
            <a:pPr lvl="1"/>
            <a:r>
              <a:rPr lang="en-US" dirty="0"/>
              <a:t>An instruction for the computer to follow</a:t>
            </a:r>
          </a:p>
          <a:p>
            <a:r>
              <a:rPr lang="en-US" dirty="0"/>
              <a:t>Comment</a:t>
            </a:r>
          </a:p>
          <a:p>
            <a:pPr lvl="1"/>
            <a:r>
              <a:rPr lang="en-US" dirty="0"/>
              <a:t>A piece of code that is ignored by the computer</a:t>
            </a:r>
          </a:p>
          <a:p>
            <a:pPr lvl="1"/>
            <a:r>
              <a:rPr lang="en-US" dirty="0"/>
              <a:t>It is an explanation or a reminder for humans (other programmers)</a:t>
            </a:r>
          </a:p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A name that refers to a value </a:t>
            </a:r>
          </a:p>
          <a:p>
            <a:pPr lvl="1"/>
            <a:r>
              <a:rPr lang="en-US" dirty="0"/>
              <a:t>Values can be of different types (like numbers or letters)</a:t>
            </a:r>
          </a:p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7590865" y="3402900"/>
            <a:ext cx="2581836" cy="766482"/>
          </a:xfrm>
          <a:prstGeom prst="wedgeRectCallout">
            <a:avLst>
              <a:gd name="adj1" fmla="val -81250"/>
              <a:gd name="adj2" fmla="val 2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VBA use ‘</a:t>
            </a:r>
          </a:p>
          <a:p>
            <a:pPr algn="ctr"/>
            <a:r>
              <a:rPr lang="en-US" dirty="0"/>
              <a:t>In Python use #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810000" y="2514600"/>
            <a:ext cx="3395383" cy="480569"/>
          </a:xfrm>
          <a:prstGeom prst="wedgeRectCallout">
            <a:avLst>
              <a:gd name="adj1" fmla="val -81250"/>
              <a:gd name="adj2" fmla="val 2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example, in Python</a:t>
            </a:r>
          </a:p>
          <a:p>
            <a:pPr algn="ctr"/>
            <a:r>
              <a:rPr lang="en-US" dirty="0"/>
              <a:t>x=4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014447" y="2663570"/>
            <a:ext cx="1734672" cy="465837"/>
          </a:xfrm>
          <a:prstGeom prst="wedgeRectCallout">
            <a:avLst>
              <a:gd name="adj1" fmla="val -81250"/>
              <a:gd name="adj2" fmla="val 2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Python</a:t>
            </a:r>
          </a:p>
          <a:p>
            <a:pPr algn="ctr"/>
            <a:r>
              <a:rPr lang="en-US" dirty="0"/>
              <a:t>Print(x)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8475009" y="4769136"/>
            <a:ext cx="3395383" cy="1542764"/>
          </a:xfrm>
          <a:prstGeom prst="wedgeRectCallout">
            <a:avLst>
              <a:gd name="adj1" fmla="val -63032"/>
              <a:gd name="adj2" fmla="val 13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example, in Python, after writing</a:t>
            </a:r>
          </a:p>
          <a:p>
            <a:pPr algn="ctr"/>
            <a:r>
              <a:rPr lang="en-US" dirty="0"/>
              <a:t>x=4</a:t>
            </a:r>
          </a:p>
          <a:p>
            <a:pPr algn="ctr"/>
            <a:r>
              <a:rPr lang="en-US" dirty="0"/>
              <a:t>X is a variable that refers to the value 4</a:t>
            </a:r>
          </a:p>
        </p:txBody>
      </p:sp>
    </p:spTree>
    <p:extLst>
      <p:ext uri="{BB962C8B-B14F-4D97-AF65-F5344CB8AC3E}">
        <p14:creationId xmlns:p14="http://schemas.microsoft.com/office/powerpoint/2010/main" val="29104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VBA does not require that you declare the data type stored in a variable, neither does Python</a:t>
            </a:r>
          </a:p>
          <a:p>
            <a:pPr lvl="1"/>
            <a:r>
              <a:rPr lang="en-US" altLang="en-US" sz="2000" dirty="0"/>
              <a:t>but the code will be clear and sometimes more efficient and less prone to </a:t>
            </a:r>
            <a:r>
              <a:rPr lang="en-US" altLang="en-US" sz="2000" dirty="0" err="1"/>
              <a:t>erro</a:t>
            </a:r>
            <a:r>
              <a:rPr lang="en-US" altLang="en-US" sz="2000" dirty="0"/>
              <a:t> if the variable type is declared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 VBA use the key word </a:t>
            </a:r>
            <a:r>
              <a:rPr lang="en-US" altLang="en-US" sz="2400" b="1" dirty="0"/>
              <a:t>Dim</a:t>
            </a:r>
            <a:r>
              <a:rPr lang="en-US" altLang="en-US" sz="2400" dirty="0"/>
              <a:t> to declare a variable.  Example: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400" dirty="0">
                <a:solidFill>
                  <a:srgbClr val="FF0000"/>
                </a:solidFill>
              </a:rPr>
              <a:t>Dim</a:t>
            </a:r>
            <a:r>
              <a:rPr lang="en-US" altLang="en-US" sz="4400" dirty="0"/>
              <a:t> </a:t>
            </a:r>
            <a:r>
              <a:rPr lang="en-US" altLang="en-US" sz="4400" dirty="0" err="1"/>
              <a:t>NumTimes</a:t>
            </a:r>
            <a:r>
              <a:rPr lang="en-US" altLang="en-US" sz="4400" dirty="0"/>
              <a:t> </a:t>
            </a:r>
            <a:r>
              <a:rPr lang="en-US" altLang="en-US" sz="4400" dirty="0">
                <a:solidFill>
                  <a:srgbClr val="FF0000"/>
                </a:solidFill>
              </a:rPr>
              <a:t>As</a:t>
            </a:r>
            <a:r>
              <a:rPr lang="en-US" altLang="en-US" sz="4400" dirty="0"/>
              <a:t> </a:t>
            </a:r>
            <a:r>
              <a:rPr lang="en-US" altLang="en-US" sz="4400" dirty="0">
                <a:solidFill>
                  <a:srgbClr val="FF0000"/>
                </a:solidFill>
              </a:rPr>
              <a:t>Single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CB599D-99EE-4D7B-A775-7088DA91D6F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061252" y="531498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1142206" y="529510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769920" y="533154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6515100" y="5011771"/>
            <a:ext cx="381000" cy="227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23900" y="5527812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Key word to introduce a variable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438400" y="5547690"/>
            <a:ext cx="228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Variable name. Choose a meaningful name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489174" y="5547690"/>
            <a:ext cx="182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Key word to specify the </a:t>
            </a:r>
            <a:r>
              <a:rPr lang="en-US" altLang="en-US" sz="1800" b="1" dirty="0"/>
              <a:t>type</a:t>
            </a:r>
            <a:r>
              <a:rPr lang="en-US" altLang="en-US" sz="1800" dirty="0"/>
              <a:t> of variable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763216" y="5315777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You can choose  among several </a:t>
            </a:r>
            <a:r>
              <a:rPr lang="en-US" altLang="en-US" sz="1800" b="1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44038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variable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22338" y="1470025"/>
            <a:ext cx="7669212" cy="4530725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/>
              <a:t>Boolean</a:t>
            </a:r>
            <a:r>
              <a:rPr lang="en-US" altLang="en-US" sz="2400" dirty="0"/>
              <a:t> (Takes the value True or False)</a:t>
            </a:r>
          </a:p>
          <a:p>
            <a:pPr>
              <a:defRPr/>
            </a:pPr>
            <a:r>
              <a:rPr lang="en-US" altLang="en-US" sz="2400" b="1" dirty="0"/>
              <a:t>Integer</a:t>
            </a:r>
            <a:r>
              <a:rPr lang="en-US" altLang="en-US" sz="2400" dirty="0"/>
              <a:t> (Takes values in the range -32,768 - 32,767)</a:t>
            </a:r>
          </a:p>
          <a:p>
            <a:pPr>
              <a:defRPr/>
            </a:pPr>
            <a:r>
              <a:rPr lang="en-US" altLang="en-US" sz="2400" b="1" dirty="0"/>
              <a:t>Long</a:t>
            </a:r>
            <a:r>
              <a:rPr lang="en-US" altLang="en-US" sz="2400" dirty="0"/>
              <a:t> (Long Integer) (Takes values in the range ~  -2billion-2billion)</a:t>
            </a:r>
          </a:p>
          <a:p>
            <a:pPr>
              <a:defRPr/>
            </a:pPr>
            <a:r>
              <a:rPr lang="en-US" altLang="en-US" sz="2400" b="1" dirty="0"/>
              <a:t>Single</a:t>
            </a:r>
            <a:r>
              <a:rPr lang="en-US" altLang="en-US" sz="2400" dirty="0"/>
              <a:t> (single-precision floating point, </a:t>
            </a:r>
            <a:r>
              <a:rPr lang="en-US" altLang="en-US" sz="1800" dirty="0"/>
              <a:t>ranges from -3.4028235E+38 through -1.401298E-45 for negative values and from 1.401298E-45 through 3.4028235E+38 for positive values.) 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b="1" dirty="0"/>
              <a:t>Double</a:t>
            </a:r>
            <a:r>
              <a:rPr lang="en-US" altLang="en-US" sz="2400" dirty="0"/>
              <a:t> (double precision floating point, </a:t>
            </a:r>
            <a:r>
              <a:rPr lang="en-US" dirty="0"/>
              <a:t>-</a:t>
            </a:r>
            <a:r>
              <a:rPr lang="en-US" sz="1600" dirty="0"/>
              <a:t>1.79769313486231570E+308 through -4.94065645841246544E-324 for negative values and from 4.94065645841246544E-324 through 1.79769313486231570E+308 for positive values.</a:t>
            </a:r>
            <a:r>
              <a:rPr lang="en-US" altLang="en-US" sz="1200" dirty="0"/>
              <a:t>)</a:t>
            </a: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7149A-6423-4B49-9876-6F3061CB9E7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8229600" y="1905000"/>
            <a:ext cx="628650" cy="1134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4" name="Rectangular Callout 3"/>
          <p:cNvSpPr/>
          <p:nvPr/>
        </p:nvSpPr>
        <p:spPr>
          <a:xfrm>
            <a:off x="9261474" y="1768336"/>
            <a:ext cx="1966819" cy="1447800"/>
          </a:xfrm>
          <a:prstGeom prst="wedgeRectCallout">
            <a:avLst>
              <a:gd name="adj1" fmla="val -66937"/>
              <a:gd name="adj2" fmla="val 1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 err="1"/>
              <a:t>These</a:t>
            </a:r>
            <a:r>
              <a:rPr lang="es-CO" dirty="0"/>
              <a:t> are “</a:t>
            </a:r>
            <a:r>
              <a:rPr lang="es-CO" b="1" dirty="0" err="1"/>
              <a:t>int</a:t>
            </a:r>
            <a:r>
              <a:rPr lang="es-CO" dirty="0"/>
              <a:t>” in </a:t>
            </a:r>
            <a:r>
              <a:rPr lang="es-CO" dirty="0" err="1"/>
              <a:t>python</a:t>
            </a:r>
            <a:endParaRPr lang="es-CO" dirty="0"/>
          </a:p>
        </p:txBody>
      </p:sp>
      <p:sp>
        <p:nvSpPr>
          <p:cNvPr id="8" name="Rectangular Callout 7"/>
          <p:cNvSpPr/>
          <p:nvPr/>
        </p:nvSpPr>
        <p:spPr>
          <a:xfrm>
            <a:off x="6280150" y="1145429"/>
            <a:ext cx="2635250" cy="434975"/>
          </a:xfrm>
          <a:prstGeom prst="wedgeRectCallout">
            <a:avLst>
              <a:gd name="adj1" fmla="val -55219"/>
              <a:gd name="adj2" fmla="val 51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“</a:t>
            </a:r>
            <a:r>
              <a:rPr lang="es-CO" b="1" dirty="0" err="1"/>
              <a:t>bool</a:t>
            </a:r>
            <a:r>
              <a:rPr lang="es-CO" dirty="0"/>
              <a:t>” in </a:t>
            </a:r>
            <a:r>
              <a:rPr lang="es-CO" dirty="0" err="1"/>
              <a:t>python</a:t>
            </a:r>
            <a:endParaRPr lang="es-CO" dirty="0"/>
          </a:p>
        </p:txBody>
      </p:sp>
      <p:sp>
        <p:nvSpPr>
          <p:cNvPr id="9" name="Rectangular Callout 8"/>
          <p:cNvSpPr/>
          <p:nvPr/>
        </p:nvSpPr>
        <p:spPr>
          <a:xfrm>
            <a:off x="9121588" y="3891104"/>
            <a:ext cx="2644588" cy="685800"/>
          </a:xfrm>
          <a:prstGeom prst="wedgeRectCallout">
            <a:avLst>
              <a:gd name="adj1" fmla="val -58495"/>
              <a:gd name="adj2" fmla="val -36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 err="1"/>
              <a:t>These</a:t>
            </a:r>
            <a:r>
              <a:rPr lang="es-CO" dirty="0"/>
              <a:t> are “</a:t>
            </a:r>
            <a:r>
              <a:rPr lang="es-CO" b="1" dirty="0" err="1"/>
              <a:t>float</a:t>
            </a:r>
            <a:r>
              <a:rPr lang="es-CO" dirty="0"/>
              <a:t>” in Python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324850" y="3453654"/>
            <a:ext cx="533400" cy="1884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Rectangular Callout 10"/>
          <p:cNvSpPr/>
          <p:nvPr/>
        </p:nvSpPr>
        <p:spPr>
          <a:xfrm>
            <a:off x="8922589" y="4836787"/>
            <a:ext cx="2644588" cy="1159529"/>
          </a:xfrm>
          <a:prstGeom prst="wedgeRectCallout">
            <a:avLst>
              <a:gd name="adj1" fmla="val -21376"/>
              <a:gd name="adj2" fmla="val -69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b="1" dirty="0" err="1"/>
              <a:t>Float</a:t>
            </a:r>
            <a:r>
              <a:rPr lang="es-CO" b="1" dirty="0"/>
              <a:t>: </a:t>
            </a:r>
            <a:r>
              <a:rPr lang="es-CO" dirty="0" err="1"/>
              <a:t>is</a:t>
            </a:r>
            <a:r>
              <a:rPr lang="es-CO" dirty="0"/>
              <a:t> a REAL </a:t>
            </a:r>
            <a:r>
              <a:rPr lang="es-CO" dirty="0" err="1"/>
              <a:t>number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has a </a:t>
            </a:r>
            <a:r>
              <a:rPr lang="es-CO" dirty="0" err="1"/>
              <a:t>comma</a:t>
            </a:r>
            <a:r>
              <a:rPr lang="es-CO" dirty="0"/>
              <a:t> </a:t>
            </a:r>
            <a:r>
              <a:rPr lang="es-CO" dirty="0" err="1"/>
              <a:t>separating</a:t>
            </a:r>
            <a:r>
              <a:rPr lang="es-CO" dirty="0"/>
              <a:t> the </a:t>
            </a:r>
            <a:r>
              <a:rPr lang="es-CO" dirty="0" err="1"/>
              <a:t>integer</a:t>
            </a:r>
            <a:r>
              <a:rPr lang="es-CO" dirty="0"/>
              <a:t> </a:t>
            </a:r>
            <a:r>
              <a:rPr lang="es-CO" dirty="0" err="1"/>
              <a:t>part</a:t>
            </a:r>
            <a:r>
              <a:rPr lang="es-CO" dirty="0"/>
              <a:t> </a:t>
            </a:r>
            <a:r>
              <a:rPr lang="es-CO" dirty="0" err="1"/>
              <a:t>from</a:t>
            </a:r>
            <a:r>
              <a:rPr lang="es-CO" dirty="0"/>
              <a:t> the </a:t>
            </a:r>
            <a:r>
              <a:rPr lang="es-CO" dirty="0" err="1"/>
              <a:t>decimals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48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72" y="1439396"/>
            <a:ext cx="7943850" cy="5282079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There are two ways to repeat a statement several times: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Do</a:t>
            </a:r>
            <a:r>
              <a:rPr lang="en-US" dirty="0">
                <a:ea typeface="+mn-ea"/>
                <a:cs typeface="+mn-cs"/>
              </a:rPr>
              <a:t> 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while</a:t>
            </a:r>
            <a:r>
              <a:rPr lang="en-US" dirty="0">
                <a:ea typeface="+mn-ea"/>
                <a:cs typeface="+mn-cs"/>
              </a:rPr>
              <a:t> statements, to repeat a set of commands when a logical condition is true (as many times as necessary):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For</a:t>
            </a:r>
            <a:r>
              <a:rPr lang="en-US" dirty="0">
                <a:ea typeface="+mn-ea"/>
                <a:cs typeface="+mn-cs"/>
              </a:rPr>
              <a:t> statements, to repeat a set of commands a fixed number of times.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9F123-824E-4E4D-89A2-1D99C775B44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3798" name="Picture 6" descr="Flowchart of a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394" y="1137598"/>
            <a:ext cx="3097306" cy="24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 commands in VBA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245"/>
            <a:ext cx="9844367" cy="5132106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Statements to repeat in VBA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Do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while</a:t>
            </a:r>
            <a:r>
              <a:rPr lang="en-US" dirty="0">
                <a:ea typeface="+mn-ea"/>
                <a:cs typeface="+mn-cs"/>
              </a:rPr>
              <a:t> statements repeat a set of commands when a logical condition is true (as many times as necessary):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000" i="1" dirty="0">
                <a:solidFill>
                  <a:srgbClr val="00B050"/>
                </a:solidFill>
              </a:rPr>
              <a:t>Do While &lt;Logic condition&gt;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Repeat the instructions that need to be repeated while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000" i="1" dirty="0"/>
              <a:t>the logic condition is TRUE</a:t>
            </a:r>
            <a:endParaRPr lang="en-US" sz="2000" i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000" i="1" dirty="0">
                <a:solidFill>
                  <a:srgbClr val="00B050"/>
                </a:solidFill>
              </a:rPr>
              <a:t>End Loop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z="2000" i="1" dirty="0">
              <a:solidFill>
                <a:srgbClr val="00B05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For</a:t>
            </a:r>
            <a:r>
              <a:rPr lang="en-US" dirty="0">
                <a:ea typeface="+mn-ea"/>
                <a:cs typeface="+mn-cs"/>
              </a:rPr>
              <a:t> statements repeat a set of commands a fixed number of times.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i="1" dirty="0">
                <a:solidFill>
                  <a:srgbClr val="00B050"/>
                </a:solidFill>
              </a:rPr>
              <a:t>Dim </a:t>
            </a:r>
            <a:r>
              <a:rPr lang="en-US" sz="2200" i="1" dirty="0" err="1">
                <a:solidFill>
                  <a:srgbClr val="00B050"/>
                </a:solidFill>
              </a:rPr>
              <a:t>i</a:t>
            </a:r>
            <a:r>
              <a:rPr lang="en-US" sz="2200" i="1" dirty="0">
                <a:solidFill>
                  <a:srgbClr val="00B050"/>
                </a:solidFill>
              </a:rPr>
              <a:t> As Integer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i="1" dirty="0">
                <a:solidFill>
                  <a:srgbClr val="00B050"/>
                </a:solidFill>
              </a:rPr>
              <a:t>For </a:t>
            </a:r>
            <a:r>
              <a:rPr lang="en-US" sz="2200" i="1" dirty="0" err="1">
                <a:solidFill>
                  <a:srgbClr val="00B050"/>
                </a:solidFill>
              </a:rPr>
              <a:t>i</a:t>
            </a:r>
            <a:r>
              <a:rPr lang="en-US" sz="2200" i="1" dirty="0">
                <a:solidFill>
                  <a:srgbClr val="00B050"/>
                </a:solidFill>
              </a:rPr>
              <a:t> = 1 To (number of times)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i="1" dirty="0">
                <a:solidFill>
                  <a:srgbClr val="00B050"/>
                </a:solidFill>
              </a:rPr>
              <a:t>	</a:t>
            </a:r>
            <a:r>
              <a:rPr lang="en-US" sz="2200" i="1" dirty="0"/>
              <a:t>Repeat the instructions that need to be repeated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200" i="1" dirty="0">
                <a:solidFill>
                  <a:srgbClr val="00B050"/>
                </a:solidFill>
              </a:rPr>
              <a:t>Next </a:t>
            </a:r>
            <a:r>
              <a:rPr lang="en-US" sz="2200" i="1" dirty="0" err="1">
                <a:solidFill>
                  <a:srgbClr val="00B050"/>
                </a:solidFill>
              </a:rPr>
              <a:t>i</a:t>
            </a:r>
            <a:endParaRPr lang="en-US" sz="2200" i="1" dirty="0">
              <a:solidFill>
                <a:srgbClr val="00B050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C9F123-824E-4E4D-89A2-1D99C775B44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3798" name="Picture 6" descr="Flowchart of a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803" y="1690688"/>
            <a:ext cx="2274793" cy="182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command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Dim i As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70C0"/>
                </a:solidFill>
              </a:rPr>
              <a:t>For</a:t>
            </a:r>
            <a:r>
              <a:rPr lang="en-US" altLang="en-US"/>
              <a:t> i = 1 </a:t>
            </a:r>
            <a:r>
              <a:rPr lang="en-US" altLang="en-US">
                <a:solidFill>
                  <a:srgbClr val="0070C0"/>
                </a:solidFill>
              </a:rPr>
              <a:t>To</a:t>
            </a:r>
            <a:r>
              <a:rPr lang="en-US" altLang="en-US"/>
              <a:t> (</a:t>
            </a:r>
            <a:r>
              <a:rPr lang="en-US" altLang="en-US" i="1"/>
              <a:t>number of times</a:t>
            </a:r>
            <a:r>
              <a:rPr lang="en-US" altLang="en-US"/>
              <a:t>) </a:t>
            </a:r>
            <a:r>
              <a:rPr lang="en-US" altLang="en-US">
                <a:solidFill>
                  <a:srgbClr val="0070C0"/>
                </a:solidFill>
              </a:rPr>
              <a:t>Step</a:t>
            </a:r>
            <a:r>
              <a:rPr lang="en-US" altLang="en-US"/>
              <a:t> (</a:t>
            </a:r>
            <a:r>
              <a:rPr lang="en-US" altLang="en-US" i="1"/>
              <a:t>increment</a:t>
            </a:r>
            <a:r>
              <a:rPr lang="en-US" altLang="en-US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Commands to be repeated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70C0"/>
                </a:solidFill>
              </a:rPr>
              <a:t>Next</a:t>
            </a:r>
            <a:r>
              <a:rPr lang="en-US" altLang="en-US"/>
              <a:t> i</a:t>
            </a:r>
          </a:p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8F3E2-2EC0-4777-860B-C3986A28A8F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3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Repeating the Macro 14 times using the </a:t>
            </a:r>
            <a:r>
              <a:rPr lang="en-US" altLang="en-US" b="1"/>
              <a:t>For</a:t>
            </a:r>
            <a:r>
              <a:rPr lang="en-US" altLang="en-US"/>
              <a:t> command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30725"/>
          </a:xfrm>
        </p:spPr>
        <p:txBody>
          <a:bodyPr/>
          <a:lstStyle/>
          <a:p>
            <a:pPr lvl="1"/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70C0"/>
                </a:solidFill>
              </a:rPr>
              <a:t>For</a:t>
            </a:r>
            <a:r>
              <a:rPr lang="en-US" altLang="en-US"/>
              <a:t> i = 1 </a:t>
            </a:r>
            <a:r>
              <a:rPr lang="en-US" altLang="en-US">
                <a:solidFill>
                  <a:srgbClr val="0070C0"/>
                </a:solidFill>
              </a:rPr>
              <a:t>To</a:t>
            </a:r>
            <a:r>
              <a:rPr lang="en-US" altLang="en-US"/>
              <a:t> 14 </a:t>
            </a:r>
            <a:r>
              <a:rPr lang="en-US" altLang="en-US">
                <a:solidFill>
                  <a:srgbClr val="0070C0"/>
                </a:solidFill>
              </a:rPr>
              <a:t>Step</a:t>
            </a:r>
            <a:r>
              <a:rPr lang="en-US" altLang="en-US"/>
              <a:t>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All the code from the relative macro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70C0"/>
                </a:solidFill>
              </a:rPr>
              <a:t>Next</a:t>
            </a:r>
            <a:r>
              <a:rPr lang="en-US" altLang="en-US"/>
              <a:t> 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What happens if the </a:t>
            </a:r>
            <a:r>
              <a:rPr lang="en-US" altLang="en-US">
                <a:solidFill>
                  <a:srgbClr val="00B0F0"/>
                </a:solidFill>
              </a:rPr>
              <a:t>Step</a:t>
            </a:r>
            <a:r>
              <a:rPr lang="en-US" altLang="en-US"/>
              <a:t> value is 2?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it will only color the first 7 tables!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B19C9-22E3-4CA2-9663-E1849FA264E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47165" y="842590"/>
            <a:ext cx="10506635" cy="11398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L13-6: Combine the instructions of the </a:t>
            </a:r>
            <a:r>
              <a:rPr lang="en-US" altLang="en-US" b="1" dirty="0"/>
              <a:t>relative</a:t>
            </a:r>
            <a:r>
              <a:rPr lang="en-US" altLang="en-US" dirty="0"/>
              <a:t> and </a:t>
            </a:r>
            <a:r>
              <a:rPr lang="en-US" altLang="en-US" b="1" dirty="0"/>
              <a:t>absolute</a:t>
            </a:r>
            <a:r>
              <a:rPr lang="en-US" altLang="en-US" dirty="0"/>
              <a:t> recordings in one macro to fill with green the last 14 tables of Sheet 1 (starting in cell “C33”)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47165" y="2770095"/>
            <a:ext cx="10506635" cy="3360832"/>
          </a:xfrm>
        </p:spPr>
        <p:txBody>
          <a:bodyPr>
            <a:normAutofit/>
          </a:bodyPr>
          <a:lstStyle/>
          <a:p>
            <a:r>
              <a:rPr lang="en-US" altLang="en-US" dirty="0"/>
              <a:t>We will combine the instruction of the relative macro of L5_4 with the instructions of the absolute macro of L5_1</a:t>
            </a:r>
          </a:p>
          <a:p>
            <a:pPr lvl="1"/>
            <a:r>
              <a:rPr lang="en-US" altLang="en-US" sz="2000" dirty="0"/>
              <a:t> the L5_4 macro fills green 14 tables in a row, but the selection of the first cell of the first table is </a:t>
            </a:r>
            <a:r>
              <a:rPr lang="en-US" altLang="en-US" sz="2000" dirty="0">
                <a:solidFill>
                  <a:srgbClr val="00B0F0"/>
                </a:solidFill>
              </a:rPr>
              <a:t>relative</a:t>
            </a:r>
            <a:r>
              <a:rPr lang="en-US" altLang="en-US" sz="2000" dirty="0"/>
              <a:t> to the active cell when we run the macro</a:t>
            </a:r>
          </a:p>
          <a:p>
            <a:pPr lvl="1"/>
            <a:r>
              <a:rPr lang="en-US" altLang="en-US" sz="2000" dirty="0"/>
              <a:t>The L5_1 macro selects the </a:t>
            </a:r>
            <a:r>
              <a:rPr lang="en-US" altLang="en-US" sz="2800" dirty="0"/>
              <a:t>first cell: C:33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F86D9-CDED-4173-A981-C844A8162FA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2292-751E-D0E8-9E5E-D3CA3217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L13-6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FBF04E-7393-75EE-7398-007CDCE3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5305"/>
            <a:ext cx="10972800" cy="4380514"/>
          </a:xfrm>
          <a:prstGeom prst="rect">
            <a:avLst/>
          </a:prstGeom>
        </p:spPr>
      </p:pic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16ADBC9F-EFD0-78CF-115A-93B3844948B6}"/>
              </a:ext>
            </a:extLst>
          </p:cNvPr>
          <p:cNvSpPr/>
          <p:nvPr/>
        </p:nvSpPr>
        <p:spPr>
          <a:xfrm>
            <a:off x="9296400" y="1981200"/>
            <a:ext cx="2667000" cy="1123950"/>
          </a:xfrm>
          <a:prstGeom prst="wedgeRectCallout">
            <a:avLst>
              <a:gd name="adj1" fmla="val -138464"/>
              <a:gd name="adj2" fmla="val 33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makes</a:t>
            </a:r>
            <a:r>
              <a:rPr lang="es-CO" dirty="0"/>
              <a:t> </a:t>
            </a:r>
            <a:r>
              <a:rPr lang="es-CO" dirty="0" err="1"/>
              <a:t>sure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always</a:t>
            </a:r>
            <a:r>
              <a:rPr lang="es-CO" dirty="0"/>
              <a:t> </a:t>
            </a:r>
            <a:r>
              <a:rPr lang="es-CO" dirty="0" err="1"/>
              <a:t>start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cell</a:t>
            </a:r>
            <a:r>
              <a:rPr lang="es-CO" dirty="0"/>
              <a:t> C33 as </a:t>
            </a:r>
            <a:r>
              <a:rPr lang="es-CO" dirty="0" err="1"/>
              <a:t>the</a:t>
            </a:r>
            <a:r>
              <a:rPr lang="es-CO" dirty="0"/>
              <a:t> active </a:t>
            </a:r>
            <a:r>
              <a:rPr lang="es-CO" dirty="0" err="1"/>
              <a:t>celll</a:t>
            </a:r>
            <a:r>
              <a:rPr lang="es-CO" dirty="0"/>
              <a:t> </a:t>
            </a:r>
          </a:p>
        </p:txBody>
      </p:sp>
      <p:sp>
        <p:nvSpPr>
          <p:cNvPr id="6" name="Rectangular Callout 1">
            <a:extLst>
              <a:ext uri="{FF2B5EF4-FFF2-40B4-BE49-F238E27FC236}">
                <a16:creationId xmlns:a16="http://schemas.microsoft.com/office/drawing/2014/main" id="{B08B7E1C-9588-4A30-1525-6DBEF4CF21D7}"/>
              </a:ext>
            </a:extLst>
          </p:cNvPr>
          <p:cNvSpPr/>
          <p:nvPr/>
        </p:nvSpPr>
        <p:spPr>
          <a:xfrm>
            <a:off x="9791700" y="3493408"/>
            <a:ext cx="1981200" cy="914400"/>
          </a:xfrm>
          <a:prstGeom prst="wedgeRectCallout">
            <a:avLst>
              <a:gd name="adj1" fmla="val -114663"/>
              <a:gd name="adj2" fmla="val -7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Select a range of cells relative to the </a:t>
            </a:r>
            <a:r>
              <a:rPr lang="en-US" b="1" dirty="0"/>
              <a:t>active cell</a:t>
            </a:r>
          </a:p>
        </p:txBody>
      </p:sp>
      <p:sp>
        <p:nvSpPr>
          <p:cNvPr id="7" name="Rectangular Callout 3">
            <a:extLst>
              <a:ext uri="{FF2B5EF4-FFF2-40B4-BE49-F238E27FC236}">
                <a16:creationId xmlns:a16="http://schemas.microsoft.com/office/drawing/2014/main" id="{635D6074-2CD9-8B0C-7DD5-65A3643E6338}"/>
              </a:ext>
            </a:extLst>
          </p:cNvPr>
          <p:cNvSpPr/>
          <p:nvPr/>
        </p:nvSpPr>
        <p:spPr>
          <a:xfrm>
            <a:off x="6015486" y="5969000"/>
            <a:ext cx="2595113" cy="690810"/>
          </a:xfrm>
          <a:prstGeom prst="wedgeRectCallout">
            <a:avLst>
              <a:gd name="adj1" fmla="val -146669"/>
              <a:gd name="adj2" fmla="val -110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 columns to the right of the </a:t>
            </a:r>
            <a:r>
              <a:rPr lang="en-US" b="1" dirty="0"/>
              <a:t>active cell</a:t>
            </a:r>
          </a:p>
        </p:txBody>
      </p:sp>
      <p:sp>
        <p:nvSpPr>
          <p:cNvPr id="9" name="Rectangular Callout 2">
            <a:extLst>
              <a:ext uri="{FF2B5EF4-FFF2-40B4-BE49-F238E27FC236}">
                <a16:creationId xmlns:a16="http://schemas.microsoft.com/office/drawing/2014/main" id="{04003BAC-F2FE-631B-9EA7-AA6F9B8CE008}"/>
              </a:ext>
            </a:extLst>
          </p:cNvPr>
          <p:cNvSpPr/>
          <p:nvPr/>
        </p:nvSpPr>
        <p:spPr>
          <a:xfrm>
            <a:off x="2057400" y="6055819"/>
            <a:ext cx="2362200" cy="690810"/>
          </a:xfrm>
          <a:prstGeom prst="wedgeRectCallout">
            <a:avLst>
              <a:gd name="adj1" fmla="val -4218"/>
              <a:gd name="adj2" fmla="val -12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15 rows below from the </a:t>
            </a:r>
            <a:r>
              <a:rPr lang="en-US" b="1" dirty="0"/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31017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need to solve the LP several times with different technical coefficients is a great excuse to talk about macros and loops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2340215"/>
            <a:ext cx="10972800" cy="4530725"/>
          </a:xfrm>
        </p:spPr>
        <p:txBody>
          <a:bodyPr/>
          <a:lstStyle/>
          <a:p>
            <a:pPr lvl="1"/>
            <a:r>
              <a:rPr lang="en-US" altLang="en-US" dirty="0"/>
              <a:t>Intro to Macros</a:t>
            </a:r>
          </a:p>
          <a:p>
            <a:pPr lvl="2"/>
            <a:r>
              <a:rPr lang="en-US" altLang="en-US" dirty="0"/>
              <a:t>Macro RECORDER</a:t>
            </a:r>
          </a:p>
          <a:p>
            <a:pPr lvl="3"/>
            <a:r>
              <a:rPr lang="en-US" altLang="en-US" dirty="0"/>
              <a:t>Absolute</a:t>
            </a:r>
          </a:p>
          <a:p>
            <a:pPr lvl="3"/>
            <a:r>
              <a:rPr lang="en-US" altLang="en-US" dirty="0"/>
              <a:t>Relative</a:t>
            </a:r>
          </a:p>
          <a:p>
            <a:pPr lvl="2"/>
            <a:r>
              <a:rPr lang="en-US" altLang="en-US" dirty="0"/>
              <a:t>Loops </a:t>
            </a:r>
          </a:p>
          <a:p>
            <a:pPr lvl="3"/>
            <a:r>
              <a:rPr lang="en-US" altLang="en-US" dirty="0"/>
              <a:t>For</a:t>
            </a:r>
          </a:p>
          <a:p>
            <a:pPr lvl="3"/>
            <a:r>
              <a:rPr lang="en-US" altLang="en-US" dirty="0"/>
              <a:t>Do While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0CE358-6CE4-47EC-8EAC-15C2DB1D385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" name="Rectangular Callout 22">
            <a:extLst>
              <a:ext uri="{FF2B5EF4-FFF2-40B4-BE49-F238E27FC236}">
                <a16:creationId xmlns:a16="http://schemas.microsoft.com/office/drawing/2014/main" id="{BAD5291C-E97B-862A-FF2A-DBAEC29AC24C}"/>
              </a:ext>
            </a:extLst>
          </p:cNvPr>
          <p:cNvSpPr/>
          <p:nvPr/>
        </p:nvSpPr>
        <p:spPr>
          <a:xfrm>
            <a:off x="5334000" y="3433948"/>
            <a:ext cx="4003766" cy="985652"/>
          </a:xfrm>
          <a:prstGeom prst="wedgeRectCallout">
            <a:avLst>
              <a:gd name="adj1" fmla="val -62524"/>
              <a:gd name="adj2" fmla="val -1749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learning to do this with a simpler exercise that colors several tables in a workbook!!</a:t>
            </a:r>
          </a:p>
        </p:txBody>
      </p:sp>
    </p:spTree>
    <p:extLst>
      <p:ext uri="{BB962C8B-B14F-4D97-AF65-F5344CB8AC3E}">
        <p14:creationId xmlns:p14="http://schemas.microsoft.com/office/powerpoint/2010/main" val="27708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Digression: </a:t>
            </a:r>
            <a:r>
              <a:rPr lang="en-US" altLang="en-US" sz="3200" dirty="0" err="1">
                <a:solidFill>
                  <a:srgbClr val="FF0000"/>
                </a:solidFill>
              </a:rPr>
              <a:t>ActiveCell.Offset</a:t>
            </a:r>
            <a:r>
              <a:rPr lang="en-US" altLang="en-US" sz="3200" dirty="0">
                <a:solidFill>
                  <a:srgbClr val="FF0000"/>
                </a:solidFill>
              </a:rPr>
              <a:t>(15,0).Range("A1").Select</a:t>
            </a:r>
            <a:endParaRPr lang="en-US" altLang="en-US" sz="3200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Which cell would become the active cell with this command?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ActiveCell.Offset</a:t>
            </a:r>
            <a:r>
              <a:rPr lang="en-US" altLang="en-US" dirty="0">
                <a:solidFill>
                  <a:srgbClr val="FF0000"/>
                </a:solidFill>
              </a:rPr>
              <a:t>(3,0).Range("A1").Select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ActiveCell.Offset</a:t>
            </a:r>
            <a:r>
              <a:rPr lang="en-US" altLang="en-US" dirty="0">
                <a:solidFill>
                  <a:srgbClr val="FF0000"/>
                </a:solidFill>
              </a:rPr>
              <a:t>(0,3).Range("A1").Select</a:t>
            </a:r>
          </a:p>
          <a:p>
            <a:r>
              <a:rPr lang="en-US" altLang="en-US" dirty="0" err="1">
                <a:solidFill>
                  <a:srgbClr val="FF0000"/>
                </a:solidFill>
              </a:rPr>
              <a:t>ActiveCell.Offset</a:t>
            </a:r>
            <a:r>
              <a:rPr lang="en-US" altLang="en-US" dirty="0">
                <a:solidFill>
                  <a:srgbClr val="FF0000"/>
                </a:solidFill>
              </a:rPr>
              <a:t>(3,3).Range("A1").Select	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71CD2C-E7FA-4041-8013-5D69B6455ADE}" type="slidenum">
              <a:rPr lang="en-US" altLang="en-US" smtClean="0">
                <a:latin typeface="Garamond" panose="02020404030301010803" pitchFamily="18" charset="0"/>
              </a:rPr>
              <a:pPr/>
              <a:t>30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9458864" y="2590800"/>
            <a:ext cx="2057400" cy="114935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Play with the relative recorder to confirm your answers</a:t>
            </a:r>
          </a:p>
        </p:txBody>
      </p:sp>
    </p:spTree>
    <p:extLst>
      <p:ext uri="{BB962C8B-B14F-4D97-AF65-F5344CB8AC3E}">
        <p14:creationId xmlns:p14="http://schemas.microsoft.com/office/powerpoint/2010/main" val="17497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03564" y="277814"/>
            <a:ext cx="9407236" cy="2160587"/>
          </a:xfrm>
        </p:spPr>
        <p:txBody>
          <a:bodyPr/>
          <a:lstStyle/>
          <a:p>
            <a:r>
              <a:rPr lang="en-US" altLang="en-US" dirty="0"/>
              <a:t>Can you think of an alternative way to fill 14 tables using the Do While command?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020618" y="2693987"/>
            <a:ext cx="8229600" cy="3844925"/>
          </a:xfrm>
        </p:spPr>
        <p:txBody>
          <a:bodyPr/>
          <a:lstStyle/>
          <a:p>
            <a:r>
              <a:rPr lang="en-US" altLang="en-US" dirty="0"/>
              <a:t>Think about it. We will see that in our next class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5DD62D-23CD-492F-AA5D-F45DDF34CF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7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L13-7: Prompting a </a:t>
            </a:r>
            <a:r>
              <a:rPr lang="en-US" altLang="en-US" b="1" dirty="0"/>
              <a:t>message box </a:t>
            </a:r>
            <a:r>
              <a:rPr lang="en-US" altLang="en-US" dirty="0"/>
              <a:t>from a macro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MsgBox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 the Sub Procedure write: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  <a:p>
            <a:r>
              <a:rPr lang="en-US" altLang="en-US" b="1" i="1"/>
              <a:t>MsgBox “I just finished filling 14 tables with green</a:t>
            </a:r>
            <a:r>
              <a:rPr lang="en-US" altLang="en-US" b="1"/>
              <a:t>"</a:t>
            </a: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345360-D47B-4D8A-AEAB-6212FB73BD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8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altLang="es-CO" dirty="0"/>
              <a:t>L13_8: Do at home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/>
              <a:t>Create a macro that fills with blue the cells of the third table (range C33:AS44) and then fills with green the last 13 tables</a:t>
            </a:r>
            <a:endParaRPr lang="es-CO" altLang="es-CO"/>
          </a:p>
          <a:p>
            <a:endParaRPr lang="es-CO" altLang="es-CO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2D2ED-6412-4237-B087-3131E0DD3E20}" type="slidenum">
              <a:rPr lang="en-US" altLang="en-US" smtClean="0">
                <a:latin typeface="Garamond" panose="02020404030301010803" pitchFamily="18" charset="0"/>
              </a:rPr>
              <a:pPr/>
              <a:t>33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1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25F98-66BA-43A0-4AB5-DBA34284FF0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6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B1EEC-AC11-452F-318C-60FDA854679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0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97573-302C-5524-8C4B-209B672FC857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6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C58-A367-9BD7-E1E9-D129FDAA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Sub that changes a technical coefficient and calls solver again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4D990F-6B4A-A594-FA23-1A28BEEB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50" y="1600200"/>
            <a:ext cx="9893499" cy="45307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3C9B42-4431-D1CB-E791-98333969A948}"/>
              </a:ext>
            </a:extLst>
          </p:cNvPr>
          <p:cNvSpPr/>
          <p:nvPr/>
        </p:nvSpPr>
        <p:spPr>
          <a:xfrm>
            <a:off x="6324600" y="850633"/>
            <a:ext cx="3810000" cy="602458"/>
          </a:xfrm>
          <a:prstGeom prst="wedgeRectCallout">
            <a:avLst>
              <a:gd name="adj1" fmla="val -80726"/>
              <a:gd name="adj2" fmla="val 58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macro will not run if we do not  add a VBA reference to solver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14D3A5-70BE-3E41-BDBF-67E0406F6A6B}"/>
              </a:ext>
            </a:extLst>
          </p:cNvPr>
          <p:cNvSpPr/>
          <p:nvPr/>
        </p:nvSpPr>
        <p:spPr>
          <a:xfrm>
            <a:off x="6705601" y="1560435"/>
            <a:ext cx="2514600" cy="430023"/>
          </a:xfrm>
          <a:prstGeom prst="wedgeRectCallout">
            <a:avLst>
              <a:gd name="adj1" fmla="val -153058"/>
              <a:gd name="adj2" fmla="val 34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Tools -</a:t>
            </a:r>
          </a:p>
        </p:txBody>
      </p:sp>
    </p:spTree>
    <p:extLst>
      <p:ext uri="{BB962C8B-B14F-4D97-AF65-F5344CB8AC3E}">
        <p14:creationId xmlns:p14="http://schemas.microsoft.com/office/powerpoint/2010/main" val="416660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0341-8A13-43DC-68E1-604620BE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41F9-56F7-471C-621B-28DEEB07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2942B-BD4E-5A09-35E5-09013B0F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746"/>
            <a:ext cx="12192000" cy="565050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225DAF1-A241-B1A7-0EFC-0394C1C576B2}"/>
              </a:ext>
            </a:extLst>
          </p:cNvPr>
          <p:cNvSpPr/>
          <p:nvPr/>
        </p:nvSpPr>
        <p:spPr>
          <a:xfrm>
            <a:off x="6324600" y="727074"/>
            <a:ext cx="2286000" cy="415926"/>
          </a:xfrm>
          <a:prstGeom prst="wedgeRectCallout">
            <a:avLst>
              <a:gd name="adj1" fmla="val -128003"/>
              <a:gd name="adj2" fmla="val 95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References</a:t>
            </a:r>
          </a:p>
        </p:txBody>
      </p:sp>
    </p:spTree>
    <p:extLst>
      <p:ext uri="{BB962C8B-B14F-4D97-AF65-F5344CB8AC3E}">
        <p14:creationId xmlns:p14="http://schemas.microsoft.com/office/powerpoint/2010/main" val="2508412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D56-ACD3-E2D8-D414-07F603C8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279-C58B-CE62-2CBD-845D40FE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05220-EFAB-972A-B743-FE12A2AF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612"/>
            <a:ext cx="12192000" cy="57227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13607F7-3C52-C45E-9765-CDCD3DA5F6E7}"/>
              </a:ext>
            </a:extLst>
          </p:cNvPr>
          <p:cNvSpPr/>
          <p:nvPr/>
        </p:nvSpPr>
        <p:spPr>
          <a:xfrm>
            <a:off x="7467600" y="248563"/>
            <a:ext cx="3200400" cy="1139825"/>
          </a:xfrm>
          <a:prstGeom prst="wedgeRectCallout">
            <a:avLst>
              <a:gd name="adj1" fmla="val -68811"/>
              <a:gd name="adj2" fmla="val 21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solver and click OK</a:t>
            </a:r>
          </a:p>
        </p:txBody>
      </p:sp>
    </p:spTree>
    <p:extLst>
      <p:ext uri="{BB962C8B-B14F-4D97-AF65-F5344CB8AC3E}">
        <p14:creationId xmlns:p14="http://schemas.microsoft.com/office/powerpoint/2010/main" val="79297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A6C-85AA-5A86-6FFD-D9390772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 H13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680F-66B2-9FC6-6C46-C79BFD47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6539D-55A1-6C77-4EFF-1B18420C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219200"/>
            <a:ext cx="10898121" cy="3038899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60F6C9B-167B-6C39-DF46-4817761C24A9}"/>
              </a:ext>
            </a:extLst>
          </p:cNvPr>
          <p:cNvSpPr/>
          <p:nvPr/>
        </p:nvSpPr>
        <p:spPr>
          <a:xfrm>
            <a:off x="10439400" y="1333501"/>
            <a:ext cx="1447800" cy="533400"/>
          </a:xfrm>
          <a:prstGeom prst="wedgeRectCallout">
            <a:avLst>
              <a:gd name="adj1" fmla="val -94654"/>
              <a:gd name="adj2" fmla="val 33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did this last class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D6D3215-79FC-2C19-FBB2-F8E324A066D1}"/>
              </a:ext>
            </a:extLst>
          </p:cNvPr>
          <p:cNvSpPr/>
          <p:nvPr/>
        </p:nvSpPr>
        <p:spPr>
          <a:xfrm>
            <a:off x="8488154" y="1866901"/>
            <a:ext cx="1962132" cy="266700"/>
          </a:xfrm>
          <a:prstGeom prst="wedgeRectCallout">
            <a:avLst>
              <a:gd name="adj1" fmla="val -69587"/>
              <a:gd name="adj2" fmla="val 18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also did this</a:t>
            </a:r>
          </a:p>
        </p:txBody>
      </p:sp>
    </p:spTree>
    <p:extLst>
      <p:ext uri="{BB962C8B-B14F-4D97-AF65-F5344CB8AC3E}">
        <p14:creationId xmlns:p14="http://schemas.microsoft.com/office/powerpoint/2010/main" val="181461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5095-71BA-7157-66A3-06AB855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 is your turn to test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F498-7876-1BCE-F6CC-F7A73AE3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what you learned developing the tables coloring macros to write a macro that solves several times the LP problem with different technical coefficients</a:t>
            </a:r>
          </a:p>
        </p:txBody>
      </p:sp>
    </p:spTree>
    <p:extLst>
      <p:ext uri="{BB962C8B-B14F-4D97-AF65-F5344CB8AC3E}">
        <p14:creationId xmlns:p14="http://schemas.microsoft.com/office/powerpoint/2010/main" val="56600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L13-1. Recording a simple Macro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Specifying Pre y Post: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Precondition:</a:t>
            </a:r>
          </a:p>
          <a:p>
            <a:pPr lvl="1"/>
            <a:r>
              <a:rPr lang="en-US" altLang="en-US" sz="2000" dirty="0"/>
              <a:t>The cursor has selected any cell in the sheet where the table to color is located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 err="1"/>
              <a:t>Postcondition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All cells in the range C33:AS44 are filled with blue. Cell C33 is selected</a:t>
            </a:r>
          </a:p>
          <a:p>
            <a:pPr lvl="1"/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/>
              <a:t>DO NOT </a:t>
            </a:r>
            <a:r>
              <a:rPr lang="en-US" altLang="en-US" dirty="0"/>
              <a:t>select the </a:t>
            </a:r>
            <a:r>
              <a:rPr lang="en-US" altLang="en-US" dirty="0" err="1">
                <a:solidFill>
                  <a:srgbClr val="FF0000"/>
                </a:solidFill>
              </a:rPr>
              <a:t>UseRelativeReferences</a:t>
            </a:r>
            <a:r>
              <a:rPr lang="en-US" altLang="en-US" dirty="0"/>
              <a:t> option</a:t>
            </a:r>
          </a:p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B50521-0262-4B79-8623-90810F7BE78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332694" y="1031875"/>
            <a:ext cx="1447800" cy="1676400"/>
          </a:xfrm>
          <a:prstGeom prst="wedgeRoundRectCallout">
            <a:avLst>
              <a:gd name="adj1" fmla="val -111302"/>
              <a:gd name="adj2" fmla="val 52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See excel</a:t>
            </a:r>
          </a:p>
        </p:txBody>
      </p:sp>
    </p:spTree>
    <p:extLst>
      <p:ext uri="{BB962C8B-B14F-4D97-AF65-F5344CB8AC3E}">
        <p14:creationId xmlns:p14="http://schemas.microsoft.com/office/powerpoint/2010/main" val="4370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Macro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69818" y="1322387"/>
            <a:ext cx="9119958" cy="5216525"/>
          </a:xfrm>
        </p:spPr>
        <p:txBody>
          <a:bodyPr/>
          <a:lstStyle/>
          <a:p>
            <a:r>
              <a:rPr lang="en-US" altLang="en-US" sz="2400" dirty="0"/>
              <a:t>You can only run macros that are in open workbooks, but they can be run from within any other workbook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run by pressing the shortcut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run by clicking the Macros button in the Developer tab of the Ribbon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run by selecting the macro name and clicking run</a:t>
            </a:r>
          </a:p>
          <a:p>
            <a:endParaRPr lang="en-US" altLang="en-US" sz="2400" dirty="0"/>
          </a:p>
          <a:p>
            <a:r>
              <a:rPr lang="en-US" altLang="en-US" sz="2400" dirty="0"/>
              <a:t>Can run by associating a Form Control to the macro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89A6DB-35D6-4A1F-823A-BA46FEEB5E20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5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 security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not enable all Macros (viruses are Macros!)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Better:</a:t>
            </a:r>
          </a:p>
          <a:p>
            <a:r>
              <a:rPr lang="en-US" altLang="en-US" dirty="0"/>
              <a:t>Developer tab, Macro Security, Trust Center</a:t>
            </a:r>
          </a:p>
          <a:p>
            <a:pPr lvl="1"/>
            <a:r>
              <a:rPr lang="en-US" altLang="en-US" dirty="0"/>
              <a:t>Add a trusted location (i.e., a directory in your computer)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Macros you will always use can go into the Personal.xlsb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61DA6F-759E-45F0-845F-4537451A7A17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628-FD88-DF28-AD9F-8DB9569D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Tab </a:t>
            </a:r>
            <a:r>
              <a:rPr lang="en-US" dirty="0">
                <a:sym typeface="Wingdings" panose="05000000000000000000" pitchFamily="2" charset="2"/>
              </a:rPr>
              <a:t> Macro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2205-1837-E083-94FB-3E2107C3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D1FE2-3A1D-F6F2-4FB0-C98554C3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10453703" cy="45307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FB0EE63-E795-49AA-E30F-79F49CC739A6}"/>
              </a:ext>
            </a:extLst>
          </p:cNvPr>
          <p:cNvSpPr/>
          <p:nvPr/>
        </p:nvSpPr>
        <p:spPr>
          <a:xfrm>
            <a:off x="101389" y="3314700"/>
            <a:ext cx="1066800" cy="228600"/>
          </a:xfrm>
          <a:prstGeom prst="wedgeRectCallout">
            <a:avLst>
              <a:gd name="adj1" fmla="val 135011"/>
              <a:gd name="adj2" fmla="val -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9700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9660-48B5-19C6-ADD1-13FD46EE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</a:t>
            </a:r>
            <a:r>
              <a:rPr lang="en-US" dirty="0">
                <a:sym typeface="Wingdings" panose="05000000000000000000" pitchFamily="2" charset="2"/>
              </a:rPr>
              <a:t> Macro security  Trusted 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006C-46FD-E145-58AE-EA1834AC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FAAFB-3A2D-B676-DA8E-59877741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79" y="1600200"/>
            <a:ext cx="6011598" cy="483848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092DAF-C813-722D-A3CE-56F35CD467D6}"/>
              </a:ext>
            </a:extLst>
          </p:cNvPr>
          <p:cNvSpPr/>
          <p:nvPr/>
        </p:nvSpPr>
        <p:spPr>
          <a:xfrm>
            <a:off x="1981200" y="1025247"/>
            <a:ext cx="1939971" cy="609600"/>
          </a:xfrm>
          <a:prstGeom prst="wedgeRectCallout">
            <a:avLst>
              <a:gd name="adj1" fmla="val -34294"/>
              <a:gd name="adj2" fmla="val 123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3ACF5-4F85-0BAD-3ECA-2763A51E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80" y="3497789"/>
            <a:ext cx="4227713" cy="2903291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B9C53FE-EADA-9409-FD11-976BB940B69D}"/>
              </a:ext>
            </a:extLst>
          </p:cNvPr>
          <p:cNvSpPr/>
          <p:nvPr/>
        </p:nvSpPr>
        <p:spPr>
          <a:xfrm>
            <a:off x="5638800" y="4800600"/>
            <a:ext cx="1939971" cy="609600"/>
          </a:xfrm>
          <a:prstGeom prst="wedgeRectCallout">
            <a:avLst>
              <a:gd name="adj1" fmla="val -63065"/>
              <a:gd name="adj2" fmla="val 53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Location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A4E25FD-875D-6F06-CB27-2ED2CE5976EF}"/>
              </a:ext>
            </a:extLst>
          </p:cNvPr>
          <p:cNvSpPr/>
          <p:nvPr/>
        </p:nvSpPr>
        <p:spPr>
          <a:xfrm>
            <a:off x="9144000" y="2514600"/>
            <a:ext cx="2320971" cy="800627"/>
          </a:xfrm>
          <a:prstGeom prst="wedgeRectCallout">
            <a:avLst>
              <a:gd name="adj1" fmla="val -21801"/>
              <a:gd name="adj2" fmla="val 107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the path to the folder where you keep these files</a:t>
            </a:r>
          </a:p>
        </p:txBody>
      </p:sp>
    </p:spTree>
    <p:extLst>
      <p:ext uri="{BB962C8B-B14F-4D97-AF65-F5344CB8AC3E}">
        <p14:creationId xmlns:p14="http://schemas.microsoft.com/office/powerpoint/2010/main" val="363557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0642101-0147-4e3e-b4fa-a1018bed1c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fe80411-a3b2-43f2-8fdf-e01c3abf6b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26f9923-56e2-4977-a968-397484597d73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7398</TotalTime>
  <Words>2053</Words>
  <Application>Microsoft Office PowerPoint</Application>
  <PresentationFormat>Widescreen</PresentationFormat>
  <Paragraphs>264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Garamond</vt:lpstr>
      <vt:lpstr>Wingdings</vt:lpstr>
      <vt:lpstr>Edge</vt:lpstr>
      <vt:lpstr>Lecture 14a LP in excel – postoptimality analysis III using macros</vt:lpstr>
      <vt:lpstr>LP formulation of problem of amines production</vt:lpstr>
      <vt:lpstr>The need to solve the LP several times with different technical coefficients is a great excuse to talk about macros and loops</vt:lpstr>
      <vt:lpstr>Handout H13</vt:lpstr>
      <vt:lpstr>L13-1. Recording a simple Macro</vt:lpstr>
      <vt:lpstr>Running a Macro</vt:lpstr>
      <vt:lpstr>Macro security</vt:lpstr>
      <vt:lpstr>Developer Tab  Macro Security</vt:lpstr>
      <vt:lpstr>Developer  Macro security  Trusted Locations</vt:lpstr>
      <vt:lpstr>Saving your Macro</vt:lpstr>
      <vt:lpstr>L13-2: Running a macro clicking a Button</vt:lpstr>
      <vt:lpstr>L13-3. Viewing the code of your first Macro </vt:lpstr>
      <vt:lpstr>PowerPoint Presentation</vt:lpstr>
      <vt:lpstr>Code written by the Macro Recorder</vt:lpstr>
      <vt:lpstr>Absolute and relative recording</vt:lpstr>
      <vt:lpstr>L13-4: Recording a relative Macro</vt:lpstr>
      <vt:lpstr>PowerPoint Presentation</vt:lpstr>
      <vt:lpstr>L13-5: Difference between the codes from the relative and absolute recording</vt:lpstr>
      <vt:lpstr>L13-6: Repeating the Macro 14 times</vt:lpstr>
      <vt:lpstr>A bit on coding basics before proceeding</vt:lpstr>
      <vt:lpstr>Some basic definitions</vt:lpstr>
      <vt:lpstr>Variable Declaration</vt:lpstr>
      <vt:lpstr>Some variable types</vt:lpstr>
      <vt:lpstr>Loop commands</vt:lpstr>
      <vt:lpstr>Loop commands in VBA</vt:lpstr>
      <vt:lpstr>Loop command</vt:lpstr>
      <vt:lpstr>Repeating the Macro 14 times using the For command </vt:lpstr>
      <vt:lpstr>L13-6: Combine the instructions of the relative and absolute recordings in one macro to fill with green the last 14 tables of Sheet 1 (starting in cell “C33”)</vt:lpstr>
      <vt:lpstr>L13-6</vt:lpstr>
      <vt:lpstr>Digression: ActiveCell.Offset(15,0).Range("A1").Select</vt:lpstr>
      <vt:lpstr>Can you think of an alternative way to fill 14 tables using the Do While command? </vt:lpstr>
      <vt:lpstr>L13-7: Prompting a message box from a macro</vt:lpstr>
      <vt:lpstr>L13_8: Do at home</vt:lpstr>
      <vt:lpstr>PowerPoint Presentation</vt:lpstr>
      <vt:lpstr>PowerPoint Presentation</vt:lpstr>
      <vt:lpstr>PowerPoint Presentation</vt:lpstr>
      <vt:lpstr>Back to the Sub that changes a technical coefficient and calls solver again</vt:lpstr>
      <vt:lpstr>PowerPoint Presentation</vt:lpstr>
      <vt:lpstr>PowerPoint Presentation</vt:lpstr>
      <vt:lpstr>Now it is your turn to test macros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Markets</dc:title>
  <dc:creator>Dalia Patino</dc:creator>
  <cp:lastModifiedBy>Dalia Patino Echeverri, Ph.D.</cp:lastModifiedBy>
  <cp:revision>238</cp:revision>
  <dcterms:created xsi:type="dcterms:W3CDTF">2006-01-18T18:26:25Z</dcterms:created>
  <dcterms:modified xsi:type="dcterms:W3CDTF">2022-10-13T17:54:14Z</dcterms:modified>
</cp:coreProperties>
</file>