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6" r:id="rId11"/>
    <p:sldId id="261" r:id="rId12"/>
    <p:sldId id="263" r:id="rId13"/>
    <p:sldId id="265" r:id="rId14"/>
    <p:sldId id="267" r:id="rId15"/>
    <p:sldId id="268" r:id="rId16"/>
    <p:sldId id="270" r:id="rId17"/>
    <p:sldId id="272" r:id="rId18"/>
    <p:sldId id="27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6/16/2023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6/16/2023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6/16/2023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6/16/2023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09625" y="2063493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M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Optimizing Blended Learning for Higher Education Students in Malaysia: Exploring the Optimal Blend for Engagement and Learning Outcomes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09625" y="4563695"/>
            <a:ext cx="5734050" cy="955565"/>
          </a:xfrm>
        </p:spPr>
        <p:txBody>
          <a:bodyPr/>
          <a:lstStyle/>
          <a:p>
            <a:r>
              <a:rPr lang="en-US" dirty="0"/>
              <a:t>Presenter: Ying Ming (S2180377)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476374"/>
            <a:ext cx="10610850" cy="5181601"/>
          </a:xfrm>
        </p:spPr>
        <p:txBody>
          <a:bodyPr>
            <a:noAutofit/>
          </a:bodyPr>
          <a:lstStyle/>
          <a:p>
            <a:r>
              <a:rPr lang="en-US" dirty="0"/>
              <a:t>Discussions will be conducted with educators, instructional designers, and administrators who have experience with blended learning. </a:t>
            </a:r>
          </a:p>
          <a:p>
            <a:r>
              <a:rPr lang="en-US" dirty="0"/>
              <a:t>These qualitative data collection methods will provide insights into the factors influencing the optimal blend, such as learner characteristics, instructional goals, and learning strategies 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FFBC-69C9-4619-93C8-3C3EFE05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Quantitative Phase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FB4FA-CD3B-4DAC-9AF1-BE5BC5F5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572001"/>
          </a:xfrm>
        </p:spPr>
        <p:txBody>
          <a:bodyPr/>
          <a:lstStyle/>
          <a:p>
            <a:r>
              <a:rPr lang="en-US" dirty="0"/>
              <a:t>A survey questionnaire will be developed after data collection from qualitative phase.</a:t>
            </a:r>
          </a:p>
          <a:p>
            <a:r>
              <a:rPr lang="en-US" dirty="0"/>
              <a:t>It will administered to a larger sample of students, encompassing them from different faculties and courses. </a:t>
            </a:r>
          </a:p>
          <a:p>
            <a:r>
              <a:rPr lang="en-US" dirty="0"/>
              <a:t>The survey will gather data on student engagement levels, learning outcomes, and the perceived effectiveness of different ratios of online and face-to-face instruction.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627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23C0-8C74-4722-8E2D-049BB839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D2846-BE65-4B72-99B3-E6E14A98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572001"/>
          </a:xfrm>
        </p:spPr>
        <p:txBody>
          <a:bodyPr>
            <a:noAutofit/>
          </a:bodyPr>
          <a:lstStyle/>
          <a:p>
            <a:r>
              <a:rPr lang="en-US" sz="1800" dirty="0"/>
              <a:t>This research study aimed to investigate the optimal blend of online and face-to-face instruction in blended learning environments for higher education students in Malaysia</a:t>
            </a:r>
          </a:p>
          <a:p>
            <a:r>
              <a:rPr lang="en-US" sz="1800" dirty="0"/>
              <a:t>The quantitative analysis revealed significant relationships between instructional ratios, student engagement levels, and learning outcomes.</a:t>
            </a:r>
          </a:p>
          <a:p>
            <a:r>
              <a:rPr lang="en-US" sz="1800" dirty="0"/>
              <a:t>The scope of this study focused specifically on the context of higher education students in Malaysia, providing valuable insights tailored to their needs. </a:t>
            </a:r>
          </a:p>
        </p:txBody>
      </p:sp>
    </p:spTree>
    <p:extLst>
      <p:ext uri="{BB962C8B-B14F-4D97-AF65-F5344CB8AC3E}">
        <p14:creationId xmlns:p14="http://schemas.microsoft.com/office/powerpoint/2010/main" val="14217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23C0-8C74-4722-8E2D-049BB839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D2846-BE65-4B72-99B3-E6E14A98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572001"/>
          </a:xfrm>
        </p:spPr>
        <p:txBody>
          <a:bodyPr>
            <a:noAutofit/>
          </a:bodyPr>
          <a:lstStyle/>
          <a:p>
            <a:r>
              <a:rPr lang="en-US" sz="1800" dirty="0" err="1"/>
              <a:t>Bordoloi</a:t>
            </a:r>
            <a:r>
              <a:rPr lang="en-US" sz="1800" dirty="0"/>
              <a:t>, R., Das, P., &amp; Das, K. (2021). Perception towards online/blended learning at the time of Covid-19 pandemic: an academic analytics in the Indian context. Asian Association of Open Universities Journal, ahead-of-print(ahead-of-print). </a:t>
            </a:r>
          </a:p>
          <a:p>
            <a:r>
              <a:rPr lang="en-US" sz="1800" dirty="0" err="1"/>
              <a:t>Heilporn</a:t>
            </a:r>
            <a:r>
              <a:rPr lang="en-US" sz="1800" dirty="0"/>
              <a:t>, G., </a:t>
            </a:r>
            <a:r>
              <a:rPr lang="en-US" sz="1800" dirty="0" err="1"/>
              <a:t>Lakhal</a:t>
            </a:r>
            <a:r>
              <a:rPr lang="en-US" sz="1800" dirty="0"/>
              <a:t>, S., &amp; </a:t>
            </a:r>
            <a:r>
              <a:rPr lang="en-US" sz="1800" dirty="0" err="1"/>
              <a:t>Bélisle</a:t>
            </a:r>
            <a:r>
              <a:rPr lang="en-US" sz="1800" dirty="0"/>
              <a:t>, M. (2021). An examination of teachers’ strategies to foster student engagement in blended learning in higher education. International Journal of Educational Technology in Higher Education, 18(1). https://doi.org/10.1186/s41239-021-00260-3</a:t>
            </a:r>
          </a:p>
          <a:p>
            <a:r>
              <a:rPr lang="en-US" sz="1800" dirty="0"/>
              <a:t>Kang, H. Y., &amp; Kim, H. R. (2021). Impact of blended learning on learning outcomes in the public healthcare education course: a review of flipped classroom with team-based learning. BMC Medical Education, 21(1). https://doi.org/10.1186/s12909-021-02508-y</a:t>
            </a:r>
          </a:p>
          <a:p>
            <a:r>
              <a:rPr lang="en-US" sz="1800" dirty="0"/>
              <a:t>Müller, C., &amp; </a:t>
            </a:r>
            <a:r>
              <a:rPr lang="en-US" sz="1800" dirty="0" err="1"/>
              <a:t>Mildenberger</a:t>
            </a:r>
            <a:r>
              <a:rPr lang="en-US" sz="1800" dirty="0"/>
              <a:t>, T. (2021). Facilitating Flexible Learning by Replacing Classroom Time With an Online Learning Environment: A Systematic Review of Blended Learning in Higher Education. Educational Research Review, 34, 100394. </a:t>
            </a:r>
          </a:p>
          <a:p>
            <a:r>
              <a:rPr lang="en-US" sz="1800" dirty="0"/>
              <a:t>Singh, J., Steele, K., &amp; Singh, L. (2021). Combining the best of online and face-to-face learning: Hybrid and blended learning approach for COVID-19, post vaccine, &amp; post-pandemic world. Journal of Educational Technology Systems, 50(2). </a:t>
            </a:r>
          </a:p>
        </p:txBody>
      </p:sp>
    </p:spTree>
    <p:extLst>
      <p:ext uri="{BB962C8B-B14F-4D97-AF65-F5344CB8AC3E}">
        <p14:creationId xmlns:p14="http://schemas.microsoft.com/office/powerpoint/2010/main" val="5205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D2846-BE65-4B72-99B3-E6E14A98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572001"/>
          </a:xfrm>
        </p:spPr>
        <p:txBody>
          <a:bodyPr>
            <a:noAutofit/>
          </a:bodyPr>
          <a:lstStyle/>
          <a:p>
            <a:r>
              <a:rPr lang="en-US" sz="1800" dirty="0"/>
              <a:t>Xu, Z., Yuan, H., &amp; Liu, Q. (2021). Student Performance Prediction Based on Blended Learning. IEEE Transactions on Education, 64(1), 66–73.</a:t>
            </a:r>
          </a:p>
          <a:p>
            <a:r>
              <a:rPr lang="en-US" sz="1800" dirty="0"/>
              <a:t>Salas-Rueda, R. A. (2020). Impact of the WampServer application in Blended learning considering data science, machine learning, and neural networks. E-Learning and Digital Media, 17(3), 199-217.</a:t>
            </a:r>
          </a:p>
          <a:p>
            <a:r>
              <a:rPr lang="en-US" sz="1800" dirty="0" err="1"/>
              <a:t>Musabirov</a:t>
            </a:r>
            <a:r>
              <a:rPr lang="en-US" sz="1800" dirty="0"/>
              <a:t>, I., </a:t>
            </a:r>
            <a:r>
              <a:rPr lang="en-US" sz="1800" dirty="0" err="1"/>
              <a:t>Pozdniakov</a:t>
            </a:r>
            <a:r>
              <a:rPr lang="en-US" sz="1800" dirty="0"/>
              <a:t>, S., &amp; </a:t>
            </a:r>
            <a:r>
              <a:rPr lang="en-US" sz="1800" dirty="0" err="1"/>
              <a:t>Tenisheva</a:t>
            </a:r>
            <a:r>
              <a:rPr lang="en-US" sz="1800" dirty="0"/>
              <a:t>, K. (2019). Predictors of academic achievement in blended learning: The case of data science minor. International Journal of Emerging Technologies in Learning (Online), 14(5), 64.</a:t>
            </a:r>
          </a:p>
          <a:p>
            <a:r>
              <a:rPr lang="en-US" sz="1800" dirty="0" err="1"/>
              <a:t>Chango</a:t>
            </a:r>
            <a:r>
              <a:rPr lang="en-US" sz="1800" dirty="0"/>
              <a:t>, W., </a:t>
            </a:r>
            <a:r>
              <a:rPr lang="en-US" sz="1800" dirty="0" err="1"/>
              <a:t>Cerezo</a:t>
            </a:r>
            <a:r>
              <a:rPr lang="en-US" sz="1800" dirty="0"/>
              <a:t>, R., &amp; Romero, C. (2019, December). Predicting academic performance of university students from multi-sources data in blended learning. In Proceedings of the second international conference on data science, E-learning and information systems (pp. 1-5).</a:t>
            </a:r>
          </a:p>
          <a:p>
            <a:r>
              <a:rPr lang="en-US" sz="1800" dirty="0"/>
              <a:t>Van </a:t>
            </a:r>
            <a:r>
              <a:rPr lang="en-US" sz="1800" dirty="0" err="1"/>
              <a:t>Goidsenhoven</a:t>
            </a:r>
            <a:r>
              <a:rPr lang="en-US" sz="1800" dirty="0"/>
              <a:t>, S., </a:t>
            </a:r>
            <a:r>
              <a:rPr lang="en-US" sz="1800" dirty="0" err="1"/>
              <a:t>Bogdanova</a:t>
            </a:r>
            <a:r>
              <a:rPr lang="en-US" sz="1800" dirty="0"/>
              <a:t>, D., </a:t>
            </a:r>
            <a:r>
              <a:rPr lang="en-US" sz="1800" dirty="0" err="1"/>
              <a:t>Deeva</a:t>
            </a:r>
            <a:r>
              <a:rPr lang="en-US" sz="1800" dirty="0"/>
              <a:t>, G., </a:t>
            </a:r>
            <a:r>
              <a:rPr lang="en-US" sz="1800" dirty="0" err="1"/>
              <a:t>Broucke</a:t>
            </a:r>
            <a:r>
              <a:rPr lang="en-US" sz="1800" dirty="0"/>
              <a:t>, S. V., De </a:t>
            </a:r>
            <a:r>
              <a:rPr lang="en-US" sz="1800" dirty="0" err="1"/>
              <a:t>Weerdt</a:t>
            </a:r>
            <a:r>
              <a:rPr lang="en-US" sz="1800" dirty="0"/>
              <a:t>, J., &amp; </a:t>
            </a:r>
            <a:r>
              <a:rPr lang="en-US" sz="1800" dirty="0" err="1"/>
              <a:t>Snoeck</a:t>
            </a:r>
            <a:r>
              <a:rPr lang="en-US" sz="1800" dirty="0"/>
              <a:t>, M. (2020, March). Predicting student success in a blended learning environment. In Proceedings of the tenth international conference on learning analytics &amp; knowledge (pp. 17-25).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29B084-F6E0-41BA-8C6B-0357C756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91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D2846-BE65-4B72-99B3-E6E14A98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238249"/>
            <a:ext cx="9982200" cy="4572001"/>
          </a:xfrm>
        </p:spPr>
        <p:txBody>
          <a:bodyPr>
            <a:noAutofit/>
          </a:bodyPr>
          <a:lstStyle/>
          <a:p>
            <a:r>
              <a:rPr lang="en-US" sz="1800" dirty="0"/>
              <a:t>Wang, L., Huang, Y., &amp; Omar, M. (2021). Analysis of blended learning model application using text mining method. International Journal of Emerging Technologies in Learning (</a:t>
            </a:r>
            <a:r>
              <a:rPr lang="en-US" sz="1800" dirty="0" err="1"/>
              <a:t>iJET</a:t>
            </a:r>
            <a:r>
              <a:rPr lang="en-US" sz="1800" dirty="0"/>
              <a:t>), 16(1), 172-187.</a:t>
            </a:r>
          </a:p>
          <a:p>
            <a:r>
              <a:rPr lang="en-US" sz="1800" dirty="0"/>
              <a:t>Park, Y., Yu, J. H., &amp; Jo, I. H. (2016). Clustering blended learning courses by online behavior data: A case study in a Korean higher education institute. The Internet and Higher Education, 29, 1-11.</a:t>
            </a:r>
          </a:p>
          <a:p>
            <a:r>
              <a:rPr lang="en-US" sz="1800" dirty="0" err="1"/>
              <a:t>Banyen</a:t>
            </a:r>
            <a:r>
              <a:rPr lang="en-US" sz="1800" dirty="0"/>
              <a:t>, W., </a:t>
            </a:r>
            <a:r>
              <a:rPr lang="en-US" sz="1800" dirty="0" err="1"/>
              <a:t>Viriyavejakul</a:t>
            </a:r>
            <a:r>
              <a:rPr lang="en-US" sz="1800" dirty="0"/>
              <a:t>, C., &amp; </a:t>
            </a:r>
            <a:r>
              <a:rPr lang="en-US" sz="1800" dirty="0" err="1"/>
              <a:t>Ratanaolarn</a:t>
            </a:r>
            <a:r>
              <a:rPr lang="en-US" sz="1800" dirty="0"/>
              <a:t>, T. (2016). A Blended Learning Model for Learning Achievement Enhancement of Thai Undergraduate Students. International Journal of Emerging Technologies in Learning, 11(4).</a:t>
            </a:r>
          </a:p>
          <a:p>
            <a:r>
              <a:rPr lang="en-US" sz="1800" dirty="0" err="1"/>
              <a:t>Yapici</a:t>
            </a:r>
            <a:r>
              <a:rPr lang="en-US" sz="1800" dirty="0"/>
              <a:t>, I. U., &amp; </a:t>
            </a:r>
            <a:r>
              <a:rPr lang="en-US" sz="1800" dirty="0" err="1"/>
              <a:t>Akbayin</a:t>
            </a:r>
            <a:r>
              <a:rPr lang="en-US" sz="1800" dirty="0"/>
              <a:t>, H. (2012). The Effect of Blended Learning Model on High School Students' Biology Achievement and on Their Attitudes towards the Internet. Turkish Online Journal of Educational Technology-TOJET, 11(2), 228-237.</a:t>
            </a:r>
          </a:p>
          <a:p>
            <a:r>
              <a:rPr lang="en-US" sz="1800" dirty="0"/>
              <a:t>Salas-Rueda, R. A. (2018). Analysis on the use of continuous improvement, technology and flipped classroom in the teaching-learning process by means of data science. Online Journal of Communication and Media Technologies, 8(4), 325-343.</a:t>
            </a:r>
          </a:p>
          <a:p>
            <a:r>
              <a:rPr lang="en-US" sz="1800" dirty="0"/>
              <a:t>Salas-Rueda, R. A. (2020). Flipped classroom: Pedagogical model necessary to improve the participation of the students during the learning process. LUMAT: International Journal on Math, Science and Technology Education, 8(1), 271-296.</a:t>
            </a:r>
          </a:p>
        </p:txBody>
      </p:sp>
    </p:spTree>
    <p:extLst>
      <p:ext uri="{BB962C8B-B14F-4D97-AF65-F5344CB8AC3E}">
        <p14:creationId xmlns:p14="http://schemas.microsoft.com/office/powerpoint/2010/main" val="154648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77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Background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Research Objectives</a:t>
            </a:r>
          </a:p>
          <a:p>
            <a:r>
              <a:rPr lang="en-US" dirty="0"/>
              <a:t>Scope and Contribution</a:t>
            </a:r>
          </a:p>
          <a:p>
            <a:r>
              <a:rPr lang="en-US" dirty="0"/>
              <a:t>Research Methodology</a:t>
            </a:r>
          </a:p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6BDA3-6490-4DA6-99E6-8FA8E318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600200"/>
            <a:ext cx="8315325" cy="5048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is Blended Learning?</a:t>
            </a:r>
          </a:p>
          <a:p>
            <a:r>
              <a:rPr lang="en-US" dirty="0"/>
              <a:t>An approach to education that combines online educational materials and opportunities for interaction online with physical place-based classroom methods.</a:t>
            </a:r>
          </a:p>
          <a:p>
            <a:r>
              <a:rPr lang="en-US" dirty="0"/>
              <a:t>The COVID-19 pandemic has accelerated the adoption of blended learning as institutions search for flexible and interactive learning environments. [</a:t>
            </a:r>
            <a:r>
              <a:rPr lang="en-US" sz="2000" dirty="0" err="1"/>
              <a:t>Bordoloi</a:t>
            </a:r>
            <a:r>
              <a:rPr lang="en-US" sz="2000" dirty="0"/>
              <a:t>, and Das (2021)]</a:t>
            </a:r>
            <a:endParaRPr lang="en-US" dirty="0"/>
          </a:p>
          <a:p>
            <a:r>
              <a:rPr lang="en-US" dirty="0"/>
              <a:t>Ministry of Higher Education of Malaysia, </a:t>
            </a:r>
            <a:r>
              <a:rPr lang="en-US" b="1" dirty="0"/>
              <a:t>Datuk Seri Mohamed Khaled </a:t>
            </a:r>
            <a:r>
              <a:rPr lang="en-US" b="1" dirty="0" err="1"/>
              <a:t>Nordin</a:t>
            </a:r>
            <a:r>
              <a:rPr lang="en-US" dirty="0"/>
              <a:t> introduced </a:t>
            </a:r>
            <a:r>
              <a:rPr lang="en-US" b="1" dirty="0"/>
              <a:t>hybrid, flexible learning system </a:t>
            </a:r>
            <a:r>
              <a:rPr lang="en-US" dirty="0"/>
              <a:t>which mandatory university attendance only in first and final years. (04 June 2023)</a:t>
            </a:r>
          </a:p>
          <a:p>
            <a:r>
              <a:rPr lang="en-US" dirty="0"/>
              <a:t>Benefit for Blended Learning:</a:t>
            </a:r>
          </a:p>
          <a:p>
            <a:pPr marL="514350" indent="-514350">
              <a:buAutoNum type="romanLcParenBoth"/>
            </a:pPr>
            <a:r>
              <a:rPr lang="en-US" dirty="0"/>
              <a:t>increased flexibility</a:t>
            </a:r>
          </a:p>
          <a:p>
            <a:pPr marL="514350" indent="-514350">
              <a:buAutoNum type="romanLcParenBoth"/>
            </a:pPr>
            <a:r>
              <a:rPr lang="en-US" dirty="0"/>
              <a:t>personalized learning experiences</a:t>
            </a:r>
          </a:p>
          <a:p>
            <a:pPr marL="514350" indent="-514350">
              <a:buAutoNum type="romanLcParenBoth"/>
            </a:pPr>
            <a:r>
              <a:rPr lang="en-US" dirty="0"/>
              <a:t>improved access to resources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499D4-665D-4113-AD82-0CB99EA6F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3"/>
          <a:stretch/>
        </p:blipFill>
        <p:spPr>
          <a:xfrm>
            <a:off x="8653462" y="4820286"/>
            <a:ext cx="3276600" cy="2037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7C259F-F651-4D9E-9385-594AFDDE4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49" y="2037714"/>
            <a:ext cx="2714625" cy="1809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48D168-3F58-45F8-9868-B10D3B002C41}"/>
              </a:ext>
            </a:extLst>
          </p:cNvPr>
          <p:cNvSpPr txBox="1"/>
          <p:nvPr/>
        </p:nvSpPr>
        <p:spPr>
          <a:xfrm>
            <a:off x="9458325" y="3924270"/>
            <a:ext cx="246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Ministry of Higher Education, Datuk Seri Mohamed Khaled </a:t>
            </a:r>
            <a:r>
              <a:rPr lang="en-US" sz="1000" b="1" dirty="0" err="1"/>
              <a:t>Nordin</a:t>
            </a:r>
            <a:endParaRPr lang="en-MY" sz="1000" b="1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Blended Learning’s </a:t>
            </a:r>
            <a:r>
              <a:rPr lang="en-MY" dirty="0">
                <a:effectLst/>
                <a:latin typeface="+mn-lt"/>
                <a:ea typeface="Calibri" panose="020F0502020204030204" pitchFamily="34" charset="0"/>
              </a:rPr>
              <a:t>impact on student engagement and learning outcomes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10458450" cy="4571999"/>
          </a:xfrm>
        </p:spPr>
        <p:txBody>
          <a:bodyPr/>
          <a:lstStyle/>
          <a:p>
            <a:pPr marL="0" indent="0">
              <a:buNone/>
            </a:pPr>
            <a:r>
              <a:rPr lang="en-MY" sz="1800" dirty="0">
                <a:effectLst/>
                <a:ea typeface="Calibri" panose="020F0502020204030204" pitchFamily="34" charset="0"/>
              </a:rPr>
              <a:t>Several studies have examined the perceptions and experiences of students and educators towards blended learning. </a:t>
            </a:r>
            <a:endParaRPr lang="en-US" dirty="0"/>
          </a:p>
          <a:p>
            <a:r>
              <a:rPr lang="en-US" sz="1600" dirty="0" err="1"/>
              <a:t>Bordoloi</a:t>
            </a:r>
            <a:r>
              <a:rPr lang="en-US" sz="1600" dirty="0"/>
              <a:t>, and Das (2021) revealing that students in India generally held </a:t>
            </a:r>
            <a:r>
              <a:rPr lang="en-US" sz="1600" b="1" dirty="0"/>
              <a:t>positive perceptions </a:t>
            </a:r>
            <a:r>
              <a:rPr lang="en-US" sz="1600" dirty="0"/>
              <a:t>towards online and blended learning during the COVID-19 pandemic.</a:t>
            </a:r>
          </a:p>
          <a:p>
            <a:r>
              <a:rPr lang="en-US" sz="1600" dirty="0"/>
              <a:t>Kang and Kim (2021) found that blended learning approaches </a:t>
            </a:r>
            <a:r>
              <a:rPr lang="en-US" sz="1600" b="1" dirty="0"/>
              <a:t>positively influenced </a:t>
            </a:r>
            <a:r>
              <a:rPr lang="en-US" sz="1600" dirty="0"/>
              <a:t>learning outcomes, including knowledge acquisition and problem-solving skills.</a:t>
            </a:r>
          </a:p>
          <a:p>
            <a:r>
              <a:rPr lang="en-US" sz="1600" dirty="0"/>
              <a:t>Xu, Yuan, and Liu (2021) explored student performance prediction based on blended learning, </a:t>
            </a:r>
            <a:r>
              <a:rPr lang="en-US" sz="1600" b="1" dirty="0"/>
              <a:t>indicating that well-designed blended learning models </a:t>
            </a:r>
            <a:r>
              <a:rPr lang="en-US" sz="1600" dirty="0"/>
              <a:t>can significantly contribute to students' academic success.</a:t>
            </a:r>
          </a:p>
          <a:p>
            <a:r>
              <a:rPr lang="en-US" sz="1600" dirty="0" err="1"/>
              <a:t>Musabirov</a:t>
            </a:r>
            <a:r>
              <a:rPr lang="en-US" sz="1600" dirty="0"/>
              <a:t> &amp; et al.(2019), </a:t>
            </a:r>
            <a:r>
              <a:rPr lang="en-US" sz="1600" dirty="0" err="1"/>
              <a:t>Chango</a:t>
            </a:r>
            <a:r>
              <a:rPr lang="en-US" sz="1600" dirty="0"/>
              <a:t>, </a:t>
            </a:r>
            <a:r>
              <a:rPr lang="en-US" sz="1600" dirty="0" err="1"/>
              <a:t>Cerezo</a:t>
            </a:r>
            <a:r>
              <a:rPr lang="en-US" sz="1600" dirty="0"/>
              <a:t>, and Romero (2019) and Van </a:t>
            </a:r>
            <a:r>
              <a:rPr lang="en-US" sz="1600" dirty="0" err="1"/>
              <a:t>Goidsenhoven</a:t>
            </a:r>
            <a:r>
              <a:rPr lang="en-US" sz="1600" dirty="0"/>
              <a:t> et al. (2020) are focused to </a:t>
            </a:r>
            <a:r>
              <a:rPr lang="en-US" sz="1600" b="1" dirty="0"/>
              <a:t>examine the predictors of academic achievement </a:t>
            </a:r>
            <a:r>
              <a:rPr lang="en-US" sz="1600" dirty="0"/>
              <a:t>in blended learning using multi-source data and learning analytics. These studies underscore the importance of leveraging data-driven insights to enhance the design and implementation of blended learning models.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E22988-711E-4FA3-935A-8D9062B97671}"/>
              </a:ext>
            </a:extLst>
          </p:cNvPr>
          <p:cNvSpPr/>
          <p:nvPr/>
        </p:nvSpPr>
        <p:spPr>
          <a:xfrm>
            <a:off x="1104900" y="1564339"/>
            <a:ext cx="1619250" cy="166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1</a:t>
            </a:r>
            <a:endParaRPr lang="en-MY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62157-F1E8-44E0-8118-8E1F07CA6689}"/>
              </a:ext>
            </a:extLst>
          </p:cNvPr>
          <p:cNvSpPr/>
          <p:nvPr/>
        </p:nvSpPr>
        <p:spPr>
          <a:xfrm>
            <a:off x="9466332" y="4178193"/>
            <a:ext cx="1619250" cy="166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2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F26B6-BE84-43E4-9120-97AC38B078BF}"/>
              </a:ext>
            </a:extLst>
          </p:cNvPr>
          <p:cNvSpPr txBox="1"/>
          <p:nvPr/>
        </p:nvSpPr>
        <p:spPr>
          <a:xfrm>
            <a:off x="3232978" y="1705280"/>
            <a:ext cx="758742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Limited understanding </a:t>
            </a:r>
            <a:r>
              <a:rPr lang="en-US" sz="1400" dirty="0"/>
              <a:t>of the main factors influencing the ideal mix of online and in-person teaching in blended learning for students in </a:t>
            </a:r>
            <a:r>
              <a:rPr lang="en-US" sz="1400" b="1" dirty="0"/>
              <a:t>Malaysia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Bordoloi</a:t>
            </a:r>
            <a:r>
              <a:rPr lang="en-US" sz="1400" dirty="0"/>
              <a:t>, and Das (2021) –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Banyen</a:t>
            </a:r>
            <a:r>
              <a:rPr lang="en-US" sz="1400" dirty="0"/>
              <a:t> et al. (2016) – Thailand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effectLst/>
                <a:ea typeface="Calibri" panose="020F0502020204030204" pitchFamily="34" charset="0"/>
              </a:rPr>
              <a:t>Kang and Kim (2021)</a:t>
            </a:r>
            <a:r>
              <a:rPr lang="en-US" sz="1400" dirty="0">
                <a:effectLst/>
                <a:ea typeface="Calibri" panose="020F0502020204030204" pitchFamily="34" charset="0"/>
              </a:rPr>
              <a:t> – Public Healthcare course in South Kore</a:t>
            </a:r>
            <a:r>
              <a:rPr lang="en-US" sz="1400" dirty="0">
                <a:ea typeface="Calibri" panose="020F0502020204030204" pitchFamily="34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 err="1">
                <a:effectLst/>
                <a:ea typeface="Calibri" panose="020F0502020204030204" pitchFamily="34" charset="0"/>
              </a:rPr>
              <a:t>Bordoloi</a:t>
            </a:r>
            <a:r>
              <a:rPr lang="en-MY" sz="1400" dirty="0">
                <a:effectLst/>
                <a:ea typeface="Calibri" panose="020F0502020204030204" pitchFamily="34" charset="0"/>
              </a:rPr>
              <a:t> et al., 2021; Müller &amp; </a:t>
            </a:r>
            <a:r>
              <a:rPr lang="en-MY" sz="1400" dirty="0" err="1">
                <a:effectLst/>
                <a:ea typeface="Calibri" panose="020F0502020204030204" pitchFamily="34" charset="0"/>
              </a:rPr>
              <a:t>Mildenberger</a:t>
            </a:r>
            <a:r>
              <a:rPr lang="en-MY" sz="1400" dirty="0">
                <a:effectLst/>
                <a:ea typeface="Calibri" panose="020F0502020204030204" pitchFamily="34" charset="0"/>
              </a:rPr>
              <a:t>, 2021 – Western Context</a:t>
            </a:r>
            <a:endParaRPr lang="en-MY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8FB52-D806-4DD1-B26D-4DEDB43DE833}"/>
              </a:ext>
            </a:extLst>
          </p:cNvPr>
          <p:cNvSpPr txBox="1"/>
          <p:nvPr/>
        </p:nvSpPr>
        <p:spPr>
          <a:xfrm>
            <a:off x="1377122" y="3967619"/>
            <a:ext cx="72390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Impact of </a:t>
            </a:r>
            <a:r>
              <a:rPr lang="en-US" sz="1400" b="1" dirty="0"/>
              <a:t>different ratios of online and face-to-face instruction </a:t>
            </a:r>
            <a:r>
              <a:rPr lang="en-US" sz="1400" dirty="0"/>
              <a:t>on student engagement and learning outcomes in blended learning </a:t>
            </a:r>
            <a:r>
              <a:rPr lang="en-US" sz="1400" b="1" dirty="0"/>
              <a:t>remains underexplored.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Xu, Yuan, and Liu (2021) – Well Designed Model is important but did not mention about the impact of ratios for online and face to face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effectLst/>
                <a:ea typeface="Calibri" panose="020F0502020204030204" pitchFamily="34" charset="0"/>
              </a:rPr>
              <a:t>Park et al. (2016) </a:t>
            </a:r>
            <a:r>
              <a:rPr lang="en-US" sz="1400" dirty="0">
                <a:effectLst/>
                <a:ea typeface="Calibri" panose="020F0502020204030204" pitchFamily="34" charset="0"/>
              </a:rPr>
              <a:t>– Lack of consensus on how to define and measure the optimal for blended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/>
              <a:t>Van </a:t>
            </a:r>
            <a:r>
              <a:rPr lang="en-MY" sz="1400" dirty="0" err="1"/>
              <a:t>Goidsenhoven</a:t>
            </a:r>
            <a:r>
              <a:rPr lang="en-MY" sz="1400" dirty="0"/>
              <a:t> et al. (2020)- </a:t>
            </a:r>
            <a:r>
              <a:rPr lang="en-US" sz="1400" dirty="0"/>
              <a:t>This study come out with factors influence student’s performance with blended learning but </a:t>
            </a:r>
            <a:r>
              <a:rPr lang="en-US" sz="1400" b="1" dirty="0"/>
              <a:t>did not explore how these factors interact with each other or how they change over time</a:t>
            </a:r>
            <a:r>
              <a:rPr lang="en-US" sz="1400" dirty="0"/>
              <a:t>. </a:t>
            </a:r>
            <a:endParaRPr lang="en-MY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and Research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188244"/>
            <a:ext cx="4919472" cy="823912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450" y="2166937"/>
            <a:ext cx="5232660" cy="374808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What are the main factors influencing the optimal blend of online and face-to-face instruction in blended learning environments in Malaysia higher educations?</a:t>
            </a:r>
          </a:p>
          <a:p>
            <a:r>
              <a:rPr lang="en-US" dirty="0"/>
              <a:t>How do different ratios of online and face-to-face instruction affect student engagement and learning outcomes in blended learning for Malaysia higher educations?</a:t>
            </a:r>
          </a:p>
          <a:p>
            <a:r>
              <a:rPr lang="en-US" dirty="0"/>
              <a:t>What are the evidence-based recommendations can be provided on designing and implementing effective blended learning models?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188244"/>
            <a:ext cx="4919472" cy="823912"/>
          </a:xfrm>
        </p:spPr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166937"/>
            <a:ext cx="4919472" cy="37480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Identify the main factors influencing the optimal blend of online and face-to-face instruction in blended learning environments.</a:t>
            </a:r>
          </a:p>
          <a:p>
            <a:r>
              <a:rPr lang="en-US" dirty="0"/>
              <a:t>To investigate the effects of different ratios of online and face-to-face instruction on student engagement and learning outcomes in blended learning.</a:t>
            </a:r>
          </a:p>
          <a:p>
            <a:r>
              <a:rPr lang="en-US" dirty="0"/>
              <a:t>To provide evidence-based recommendations on designing and implementing effective blended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Contribution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1619250"/>
            <a:ext cx="8810625" cy="4572000"/>
          </a:xfrm>
        </p:spPr>
        <p:txBody>
          <a:bodyPr>
            <a:normAutofit/>
          </a:bodyPr>
          <a:lstStyle/>
          <a:p>
            <a:r>
              <a:rPr lang="en-US" dirty="0"/>
              <a:t>Scope: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exploring the optimal blend of online and face-to-face instruction in blended learning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Targeting higher education students in Malaysia.</a:t>
            </a:r>
          </a:p>
          <a:p>
            <a:endParaRPr lang="en-US" dirty="0"/>
          </a:p>
          <a:p>
            <a:r>
              <a:rPr lang="en-US" dirty="0"/>
              <a:t>Contribution: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Addresses the knowledge gap in blended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Conducts a comprehensive mixed-methods study.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Enhances instructional practices and informs effective blended learning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Optimizes the blend to create engaging and impactful learning experiences.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Improves educational outcomes and student success in higher education.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B76A3-AE83-4074-92D5-DD8432BE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192"/>
            <a:ext cx="12192000" cy="416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19339</TotalTime>
  <Words>1660</Words>
  <Application>Microsoft Office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Optimizing Blended Learning for Higher Education Students in Malaysia: Exploring the Optimal Blend for Engagement and Learning Outcomes</vt:lpstr>
      <vt:lpstr>Table of Contents</vt:lpstr>
      <vt:lpstr>Research Background</vt:lpstr>
      <vt:lpstr>Blended Learning’s impact on student engagement and learning outcomes</vt:lpstr>
      <vt:lpstr>Problem Statement</vt:lpstr>
      <vt:lpstr>Research Question and Research Objectives</vt:lpstr>
      <vt:lpstr>Scope and Contribution</vt:lpstr>
      <vt:lpstr>Research methodology</vt:lpstr>
      <vt:lpstr>Research Design</vt:lpstr>
      <vt:lpstr>Qualitative Phase</vt:lpstr>
      <vt:lpstr>Quantitative Phase</vt:lpstr>
      <vt:lpstr>Conclusion</vt:lpstr>
      <vt:lpstr>Appendix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Blended Learning for Higher Education Students in Malaysia: Exploring the Optimal Blend for Engagement and Learning Outcomes</dc:title>
  <dc:creator>user</dc:creator>
  <cp:lastModifiedBy>user</cp:lastModifiedBy>
  <cp:revision>5</cp:revision>
  <dcterms:created xsi:type="dcterms:W3CDTF">2023-06-09T14:53:23Z</dcterms:created>
  <dcterms:modified xsi:type="dcterms:W3CDTF">2023-06-23T09:41:52Z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