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6"/>
  </p:notesMasterIdLst>
  <p:sldIdLst>
    <p:sldId id="256" r:id="rId2"/>
    <p:sldId id="314" r:id="rId3"/>
    <p:sldId id="263" r:id="rId4"/>
    <p:sldId id="316" r:id="rId5"/>
    <p:sldId id="313" r:id="rId6"/>
    <p:sldId id="311" r:id="rId7"/>
    <p:sldId id="312" r:id="rId8"/>
    <p:sldId id="283" r:id="rId9"/>
    <p:sldId id="261" r:id="rId10"/>
    <p:sldId id="318" r:id="rId11"/>
    <p:sldId id="319" r:id="rId12"/>
    <p:sldId id="320" r:id="rId13"/>
    <p:sldId id="322" r:id="rId14"/>
    <p:sldId id="321" r:id="rId15"/>
  </p:sldIdLst>
  <p:sldSz cx="9144000" cy="5143500" type="screen16x9"/>
  <p:notesSz cx="6858000" cy="9144000"/>
  <p:embeddedFontLst>
    <p:embeddedFont>
      <p:font typeface="Bebas Neue" panose="020B0604020202020204" charset="0"/>
      <p:regular r:id="rId17"/>
    </p:embeddedFont>
    <p:embeddedFont>
      <p:font typeface="Cormorant Unicase" panose="020B0604020202020204" charset="0"/>
      <p:regular r:id="rId18"/>
      <p:bold r:id="rId19"/>
    </p:embeddedFont>
    <p:embeddedFont>
      <p:font typeface="Fira Sans Extra Condensed SemiBold"/>
      <p:regular r:id="rId20"/>
      <p:bold r:id="rId21"/>
      <p:italic r:id="rId22"/>
      <p:boldItalic r:id="rId23"/>
    </p:embeddedFont>
    <p:embeddedFont>
      <p:font typeface="Roboto"/>
      <p:regular r:id="rId24"/>
      <p:bold r:id="rId25"/>
      <p:italic r:id="rId26"/>
      <p:boldItalic r:id="rId27"/>
    </p:embeddedFont>
    <p:embeddedFont>
      <p:font typeface="SF Pro Display" panose="00000500000000000000" pitchFamily="50" charset="0"/>
      <p:regular r:id="rId28"/>
      <p:bold r:id="rId29"/>
    </p:embeddedFont>
    <p:embeddedFont>
      <p:font typeface="Syne"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03E5AF-DF27-41A2-8955-44FDC20A3A7C}">
  <a:tblStyle styleId="{1A03E5AF-DF27-41A2-8955-44FDC20A3A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7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d1746ad52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0d1746ad5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0ce21cb28c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0ce21cb28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0ce21cb28c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0ce21cb28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442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0d1746ad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0d1746ad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0ce21cb28c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0ce21cb28c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0d1746ad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0d1746ad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4958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0d1746ad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0d1746ad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995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0d1746ad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0d1746ad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58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0d1746ad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0d1746ad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775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29150" y="1300132"/>
            <a:ext cx="3683400" cy="16929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6500">
                <a:solidFill>
                  <a:srgbClr val="191919"/>
                </a:solidFill>
                <a:latin typeface="Cormorant Unicase"/>
                <a:ea typeface="Cormorant Unicase"/>
                <a:cs typeface="Cormorant Unicase"/>
                <a:sym typeface="Cormorant Unicas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03650" y="3268396"/>
            <a:ext cx="37344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atin typeface="Syne"/>
                <a:ea typeface="Syne"/>
                <a:cs typeface="Syne"/>
                <a:sym typeface="Sy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223000" y="3926706"/>
            <a:ext cx="2447100" cy="2447100"/>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1053100" y="2473525"/>
            <a:ext cx="3382800" cy="459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solidFill>
                  <a:schemeClr val="dk1"/>
                </a:solidFill>
                <a:latin typeface="Cormorant Unicase"/>
                <a:ea typeface="Cormorant Unicase"/>
                <a:cs typeface="Cormorant Unicase"/>
                <a:sym typeface="Cormorant Unicas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4708125" y="2473525"/>
            <a:ext cx="3382800" cy="4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dk1"/>
                </a:solidFill>
                <a:latin typeface="Cormorant Unicase"/>
                <a:ea typeface="Cormorant Unicase"/>
                <a:cs typeface="Cormorant Unicase"/>
                <a:sym typeface="Cormorant Unicas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1053100" y="2929725"/>
            <a:ext cx="3382800" cy="86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5"/>
          <p:cNvSpPr txBox="1">
            <a:spLocks noGrp="1"/>
          </p:cNvSpPr>
          <p:nvPr>
            <p:ph type="subTitle" idx="4"/>
          </p:nvPr>
        </p:nvSpPr>
        <p:spPr>
          <a:xfrm>
            <a:off x="4708125" y="2929725"/>
            <a:ext cx="3382800" cy="86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p:nvPr/>
        </p:nvSpPr>
        <p:spPr>
          <a:xfrm>
            <a:off x="-1226308" y="-1225556"/>
            <a:ext cx="2447100" cy="2447100"/>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8107811" y="4096850"/>
            <a:ext cx="2090100" cy="2090100"/>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lt1"/>
        </a:solidFill>
        <a:effectLst/>
      </p:bgPr>
    </p:bg>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82" name="Google Shape;82;p14"/>
          <p:cNvSpPr/>
          <p:nvPr/>
        </p:nvSpPr>
        <p:spPr>
          <a:xfrm>
            <a:off x="-1200875" y="-1386925"/>
            <a:ext cx="2447100" cy="2447100"/>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8068650" y="4159925"/>
            <a:ext cx="2090100" cy="2090100"/>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1"/>
        <p:cNvGrpSpPr/>
        <p:nvPr/>
      </p:nvGrpSpPr>
      <p:grpSpPr>
        <a:xfrm>
          <a:off x="0" y="0"/>
          <a:ext cx="0" cy="0"/>
          <a:chOff x="0" y="0"/>
          <a:chExt cx="0" cy="0"/>
        </a:xfrm>
      </p:grpSpPr>
      <p:sp>
        <p:nvSpPr>
          <p:cNvPr id="122" name="Google Shape;122;p22"/>
          <p:cNvSpPr txBox="1">
            <a:spLocks noGrp="1"/>
          </p:cNvSpPr>
          <p:nvPr>
            <p:ph type="subTitle" idx="1"/>
          </p:nvPr>
        </p:nvSpPr>
        <p:spPr>
          <a:xfrm>
            <a:off x="2272650" y="2401775"/>
            <a:ext cx="45987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2"/>
          <p:cNvSpPr txBox="1">
            <a:spLocks noGrp="1"/>
          </p:cNvSpPr>
          <p:nvPr>
            <p:ph type="title"/>
          </p:nvPr>
        </p:nvSpPr>
        <p:spPr>
          <a:xfrm>
            <a:off x="2272650" y="1611175"/>
            <a:ext cx="4598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7"/>
        <p:cNvGrpSpPr/>
        <p:nvPr/>
      </p:nvGrpSpPr>
      <p:grpSpPr>
        <a:xfrm>
          <a:off x="0" y="0"/>
          <a:ext cx="0" cy="0"/>
          <a:chOff x="0" y="0"/>
          <a:chExt cx="0" cy="0"/>
        </a:xfrm>
      </p:grpSpPr>
      <p:sp>
        <p:nvSpPr>
          <p:cNvPr id="228" name="Google Shape;228;p35"/>
          <p:cNvSpPr/>
          <p:nvPr/>
        </p:nvSpPr>
        <p:spPr>
          <a:xfrm>
            <a:off x="455950" y="429000"/>
            <a:ext cx="8232000" cy="4285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p:nvPr/>
        </p:nvSpPr>
        <p:spPr>
          <a:xfrm>
            <a:off x="-820087" y="-816337"/>
            <a:ext cx="2090100" cy="2090100"/>
          </a:xfrm>
          <a:prstGeom prst="ellipse">
            <a:avLst/>
          </a:prstGeom>
          <a:gradFill>
            <a:gsLst>
              <a:gs pos="0">
                <a:srgbClr val="FFFFFF">
                  <a:alpha val="67843"/>
                </a:srgbClr>
              </a:gs>
              <a:gs pos="39000">
                <a:srgbClr val="FFFFFF">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5"/>
          <p:cNvSpPr/>
          <p:nvPr/>
        </p:nvSpPr>
        <p:spPr>
          <a:xfrm>
            <a:off x="7933750" y="3883525"/>
            <a:ext cx="2090100" cy="2090100"/>
          </a:xfrm>
          <a:prstGeom prst="ellipse">
            <a:avLst/>
          </a:prstGeom>
          <a:gradFill>
            <a:gsLst>
              <a:gs pos="0">
                <a:srgbClr val="FFFFFF">
                  <a:alpha val="67843"/>
                </a:srgbClr>
              </a:gs>
              <a:gs pos="39000">
                <a:srgbClr val="FFFFFF">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1"/>
        </a:solidFill>
        <a:effectLst/>
      </p:bgPr>
    </p:bg>
    <p:spTree>
      <p:nvGrpSpPr>
        <p:cNvPr id="1" name="Shape 231"/>
        <p:cNvGrpSpPr/>
        <p:nvPr/>
      </p:nvGrpSpPr>
      <p:grpSpPr>
        <a:xfrm>
          <a:off x="0" y="0"/>
          <a:ext cx="0" cy="0"/>
          <a:chOff x="0" y="0"/>
          <a:chExt cx="0" cy="0"/>
        </a:xfrm>
      </p:grpSpPr>
      <p:sp>
        <p:nvSpPr>
          <p:cNvPr id="232" name="Google Shape;232;p36"/>
          <p:cNvSpPr/>
          <p:nvPr/>
        </p:nvSpPr>
        <p:spPr>
          <a:xfrm>
            <a:off x="455950" y="429000"/>
            <a:ext cx="8232000" cy="4285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flipH="1">
            <a:off x="7933750" y="-816337"/>
            <a:ext cx="2090100" cy="2090100"/>
          </a:xfrm>
          <a:prstGeom prst="ellipse">
            <a:avLst/>
          </a:prstGeom>
          <a:gradFill>
            <a:gsLst>
              <a:gs pos="0">
                <a:srgbClr val="FFFFFF">
                  <a:alpha val="67843"/>
                </a:srgbClr>
              </a:gs>
              <a:gs pos="39000">
                <a:srgbClr val="FFFFFF">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flipH="1">
            <a:off x="-820087" y="3883525"/>
            <a:ext cx="2090100" cy="2090100"/>
          </a:xfrm>
          <a:prstGeom prst="ellipse">
            <a:avLst/>
          </a:prstGeom>
          <a:gradFill>
            <a:gsLst>
              <a:gs pos="0">
                <a:srgbClr val="FFFFFF">
                  <a:alpha val="67843"/>
                </a:srgbClr>
              </a:gs>
              <a:gs pos="39000">
                <a:srgbClr val="FFFFFF">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1pPr>
            <a:lvl2pPr lvl="1"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2pPr>
            <a:lvl3pPr lvl="2"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3pPr>
            <a:lvl4pPr lvl="3"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4pPr>
            <a:lvl5pPr lvl="4"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5pPr>
            <a:lvl6pPr lvl="5"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6pPr>
            <a:lvl7pPr lvl="6"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7pPr>
            <a:lvl8pPr lvl="7"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8pPr>
            <a:lvl9pPr lvl="8"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Syne"/>
              <a:buChar char="●"/>
              <a:defRPr sz="1600">
                <a:solidFill>
                  <a:schemeClr val="dk2"/>
                </a:solidFill>
                <a:latin typeface="Syne"/>
                <a:ea typeface="Syne"/>
                <a:cs typeface="Syne"/>
                <a:sym typeface="Syne"/>
              </a:defRPr>
            </a:lvl1pPr>
            <a:lvl2pPr marL="914400" lvl="1" indent="-317500">
              <a:lnSpc>
                <a:spcPct val="115000"/>
              </a:lnSpc>
              <a:spcBef>
                <a:spcPts val="1600"/>
              </a:spcBef>
              <a:spcAft>
                <a:spcPts val="0"/>
              </a:spcAft>
              <a:buClr>
                <a:schemeClr val="dk2"/>
              </a:buClr>
              <a:buSzPts val="1400"/>
              <a:buFont typeface="Syne"/>
              <a:buChar char="○"/>
              <a:defRPr>
                <a:solidFill>
                  <a:schemeClr val="dk2"/>
                </a:solidFill>
                <a:latin typeface="Syne"/>
                <a:ea typeface="Syne"/>
                <a:cs typeface="Syne"/>
                <a:sym typeface="Syne"/>
              </a:defRPr>
            </a:lvl2pPr>
            <a:lvl3pPr marL="1371600" lvl="2" indent="-317500">
              <a:lnSpc>
                <a:spcPct val="115000"/>
              </a:lnSpc>
              <a:spcBef>
                <a:spcPts val="1600"/>
              </a:spcBef>
              <a:spcAft>
                <a:spcPts val="0"/>
              </a:spcAft>
              <a:buClr>
                <a:schemeClr val="dk2"/>
              </a:buClr>
              <a:buSzPts val="1400"/>
              <a:buFont typeface="Syne"/>
              <a:buChar char="■"/>
              <a:defRPr>
                <a:solidFill>
                  <a:schemeClr val="dk2"/>
                </a:solidFill>
                <a:latin typeface="Syne"/>
                <a:ea typeface="Syne"/>
                <a:cs typeface="Syne"/>
                <a:sym typeface="Syne"/>
              </a:defRPr>
            </a:lvl3pPr>
            <a:lvl4pPr marL="1828800" lvl="3" indent="-317500">
              <a:lnSpc>
                <a:spcPct val="115000"/>
              </a:lnSpc>
              <a:spcBef>
                <a:spcPts val="1600"/>
              </a:spcBef>
              <a:spcAft>
                <a:spcPts val="0"/>
              </a:spcAft>
              <a:buClr>
                <a:schemeClr val="dk2"/>
              </a:buClr>
              <a:buSzPts val="1400"/>
              <a:buFont typeface="Syne"/>
              <a:buChar char="●"/>
              <a:defRPr>
                <a:solidFill>
                  <a:schemeClr val="dk2"/>
                </a:solidFill>
                <a:latin typeface="Syne"/>
                <a:ea typeface="Syne"/>
                <a:cs typeface="Syne"/>
                <a:sym typeface="Syne"/>
              </a:defRPr>
            </a:lvl4pPr>
            <a:lvl5pPr marL="2286000" lvl="4" indent="-317500">
              <a:lnSpc>
                <a:spcPct val="115000"/>
              </a:lnSpc>
              <a:spcBef>
                <a:spcPts val="1600"/>
              </a:spcBef>
              <a:spcAft>
                <a:spcPts val="0"/>
              </a:spcAft>
              <a:buClr>
                <a:schemeClr val="dk2"/>
              </a:buClr>
              <a:buSzPts val="1400"/>
              <a:buFont typeface="Syne"/>
              <a:buChar char="○"/>
              <a:defRPr>
                <a:solidFill>
                  <a:schemeClr val="dk2"/>
                </a:solidFill>
                <a:latin typeface="Syne"/>
                <a:ea typeface="Syne"/>
                <a:cs typeface="Syne"/>
                <a:sym typeface="Syne"/>
              </a:defRPr>
            </a:lvl5pPr>
            <a:lvl6pPr marL="2743200" lvl="5" indent="-317500">
              <a:lnSpc>
                <a:spcPct val="115000"/>
              </a:lnSpc>
              <a:spcBef>
                <a:spcPts val="1600"/>
              </a:spcBef>
              <a:spcAft>
                <a:spcPts val="0"/>
              </a:spcAft>
              <a:buClr>
                <a:schemeClr val="dk2"/>
              </a:buClr>
              <a:buSzPts val="1400"/>
              <a:buFont typeface="Syne"/>
              <a:buChar char="■"/>
              <a:defRPr>
                <a:solidFill>
                  <a:schemeClr val="dk2"/>
                </a:solidFill>
                <a:latin typeface="Syne"/>
                <a:ea typeface="Syne"/>
                <a:cs typeface="Syne"/>
                <a:sym typeface="Syne"/>
              </a:defRPr>
            </a:lvl6pPr>
            <a:lvl7pPr marL="3200400" lvl="6" indent="-317500">
              <a:lnSpc>
                <a:spcPct val="115000"/>
              </a:lnSpc>
              <a:spcBef>
                <a:spcPts val="1600"/>
              </a:spcBef>
              <a:spcAft>
                <a:spcPts val="0"/>
              </a:spcAft>
              <a:buClr>
                <a:schemeClr val="dk2"/>
              </a:buClr>
              <a:buSzPts val="1400"/>
              <a:buFont typeface="Syne"/>
              <a:buChar char="●"/>
              <a:defRPr>
                <a:solidFill>
                  <a:schemeClr val="dk2"/>
                </a:solidFill>
                <a:latin typeface="Syne"/>
                <a:ea typeface="Syne"/>
                <a:cs typeface="Syne"/>
                <a:sym typeface="Syne"/>
              </a:defRPr>
            </a:lvl7pPr>
            <a:lvl8pPr marL="3657600" lvl="7" indent="-317500">
              <a:lnSpc>
                <a:spcPct val="115000"/>
              </a:lnSpc>
              <a:spcBef>
                <a:spcPts val="1600"/>
              </a:spcBef>
              <a:spcAft>
                <a:spcPts val="0"/>
              </a:spcAft>
              <a:buClr>
                <a:schemeClr val="dk2"/>
              </a:buClr>
              <a:buSzPts val="1400"/>
              <a:buFont typeface="Syne"/>
              <a:buChar char="○"/>
              <a:defRPr>
                <a:solidFill>
                  <a:schemeClr val="dk2"/>
                </a:solidFill>
                <a:latin typeface="Syne"/>
                <a:ea typeface="Syne"/>
                <a:cs typeface="Syne"/>
                <a:sym typeface="Syne"/>
              </a:defRPr>
            </a:lvl8pPr>
            <a:lvl9pPr marL="4114800" lvl="8" indent="-317500">
              <a:lnSpc>
                <a:spcPct val="115000"/>
              </a:lnSpc>
              <a:spcBef>
                <a:spcPts val="1600"/>
              </a:spcBef>
              <a:spcAft>
                <a:spcPts val="1600"/>
              </a:spcAft>
              <a:buClr>
                <a:schemeClr val="dk2"/>
              </a:buClr>
              <a:buSzPts val="1400"/>
              <a:buFont typeface="Syne"/>
              <a:buChar char="■"/>
              <a:defRPr>
                <a:solidFill>
                  <a:schemeClr val="dk2"/>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60" r:id="rId4"/>
    <p:sldLayoutId id="2147483668" r:id="rId5"/>
    <p:sldLayoutId id="2147483681" r:id="rId6"/>
    <p:sldLayoutId id="2147483682"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ngKz7PxHc0S1J8wFt6bmfVXTEubLAKUpXOI83PCigzg/copy#gid=50936858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F5"/>
        </a:solidFill>
        <a:effectLst/>
      </p:bgPr>
    </p:bg>
    <p:spTree>
      <p:nvGrpSpPr>
        <p:cNvPr id="1" name="Shape 244"/>
        <p:cNvGrpSpPr/>
        <p:nvPr/>
      </p:nvGrpSpPr>
      <p:grpSpPr>
        <a:xfrm>
          <a:off x="0" y="0"/>
          <a:ext cx="0" cy="0"/>
          <a:chOff x="0" y="0"/>
          <a:chExt cx="0" cy="0"/>
        </a:xfrm>
      </p:grpSpPr>
      <p:pic>
        <p:nvPicPr>
          <p:cNvPr id="4" name="Picture 3">
            <a:extLst>
              <a:ext uri="{FF2B5EF4-FFF2-40B4-BE49-F238E27FC236}">
                <a16:creationId xmlns:a16="http://schemas.microsoft.com/office/drawing/2014/main" id="{5EE5AD06-E36C-4B39-8BCB-41B51D30600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5085" b="49906" l="1758" r="20020">
                        <a14:foregroundMark x1="4492" y1="31827" x2="4492" y2="31827"/>
                        <a14:foregroundMark x1="11133" y1="41431" x2="11133" y2="41431"/>
                        <a14:foregroundMark x1="16406" y1="38795" x2="16406" y2="38795"/>
                        <a14:foregroundMark x1="11133" y1="49153" x2="11133" y2="49153"/>
                        <a14:foregroundMark x1="9375" y1="49906" x2="9375" y2="49906"/>
                        <a14:foregroundMark x1="8691" y1="49529" x2="8691" y2="49529"/>
                        <a14:foregroundMark x1="8691" y1="49529" x2="8691" y2="49529"/>
                        <a14:foregroundMark x1="8301" y1="49153" x2="8301" y2="49153"/>
                        <a14:foregroundMark x1="14746" y1="6215" x2="14746" y2="6215"/>
                        <a14:foregroundMark x1="20020" y1="12241" x2="20020" y2="12241"/>
                        <a14:foregroundMark x1="16309" y1="9605" x2="16309" y2="9605"/>
                        <a14:foregroundMark x1="6738" y1="49529" x2="6738" y2="49529"/>
                      </a14:backgroundRemoval>
                    </a14:imgEffect>
                  </a14:imgLayer>
                </a14:imgProps>
              </a:ext>
            </a:extLst>
          </a:blip>
          <a:srcRect l="-163" r="79656" b="47486"/>
          <a:stretch/>
        </p:blipFill>
        <p:spPr>
          <a:xfrm>
            <a:off x="-18422" y="1496007"/>
            <a:ext cx="1403928" cy="1847310"/>
          </a:xfrm>
          <a:prstGeom prst="rect">
            <a:avLst/>
          </a:prstGeom>
        </p:spPr>
      </p:pic>
      <p:sp>
        <p:nvSpPr>
          <p:cNvPr id="245" name="Google Shape;245;p40"/>
          <p:cNvSpPr/>
          <p:nvPr/>
        </p:nvSpPr>
        <p:spPr>
          <a:xfrm>
            <a:off x="158005" y="3452627"/>
            <a:ext cx="4048953" cy="409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40"/>
          <p:cNvSpPr txBox="1">
            <a:spLocks noGrp="1"/>
          </p:cNvSpPr>
          <p:nvPr>
            <p:ph type="ctrTitle"/>
          </p:nvPr>
        </p:nvSpPr>
        <p:spPr>
          <a:xfrm>
            <a:off x="909073" y="2022315"/>
            <a:ext cx="4027971" cy="169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n w="0"/>
                <a:solidFill>
                  <a:schemeClr val="tx1"/>
                </a:solidFill>
                <a:effectLst>
                  <a:outerShdw blurRad="38100" dist="19050" dir="2700000" algn="tl" rotWithShape="0">
                    <a:schemeClr val="dk1">
                      <a:alpha val="40000"/>
                    </a:schemeClr>
                  </a:outerShdw>
                </a:effectLst>
                <a:latin typeface="SF Pro Display" panose="00000500000000000000" pitchFamily="50" charset="0"/>
              </a:rPr>
              <a:t>Chatbot for Tuberculosis Management Using LLM</a:t>
            </a:r>
            <a:endParaRPr sz="2400" b="1" dirty="0">
              <a:ln w="0"/>
              <a:solidFill>
                <a:schemeClr val="tx1"/>
              </a:solidFill>
              <a:effectLst>
                <a:outerShdw blurRad="38100" dist="19050" dir="2700000" algn="tl" rotWithShape="0">
                  <a:schemeClr val="dk1">
                    <a:alpha val="40000"/>
                  </a:schemeClr>
                </a:outerShdw>
              </a:effectLst>
              <a:latin typeface="SF Pro Display" panose="00000500000000000000" pitchFamily="50" charset="0"/>
            </a:endParaRPr>
          </a:p>
        </p:txBody>
      </p:sp>
      <p:sp>
        <p:nvSpPr>
          <p:cNvPr id="247" name="Google Shape;247;p40"/>
          <p:cNvSpPr txBox="1">
            <a:spLocks noGrp="1"/>
          </p:cNvSpPr>
          <p:nvPr>
            <p:ph type="subTitle" idx="1"/>
          </p:nvPr>
        </p:nvSpPr>
        <p:spPr>
          <a:xfrm>
            <a:off x="88756" y="3460125"/>
            <a:ext cx="418745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Prepared by: Ying Ming Tang (S2180377)</a:t>
            </a:r>
            <a:endParaRPr b="1" dirty="0">
              <a:latin typeface="SF Pro Display" panose="00000500000000000000" pitchFamily="50" charset="0"/>
            </a:endParaRPr>
          </a:p>
        </p:txBody>
      </p:sp>
      <p:grpSp>
        <p:nvGrpSpPr>
          <p:cNvPr id="249" name="Google Shape;249;p40"/>
          <p:cNvGrpSpPr/>
          <p:nvPr/>
        </p:nvGrpSpPr>
        <p:grpSpPr>
          <a:xfrm>
            <a:off x="9346640" y="1937839"/>
            <a:ext cx="456895" cy="351451"/>
            <a:chOff x="8177665" y="1889464"/>
            <a:chExt cx="456895" cy="351451"/>
          </a:xfrm>
        </p:grpSpPr>
        <p:grpSp>
          <p:nvGrpSpPr>
            <p:cNvPr id="250" name="Google Shape;250;p40"/>
            <p:cNvGrpSpPr/>
            <p:nvPr/>
          </p:nvGrpSpPr>
          <p:grpSpPr>
            <a:xfrm>
              <a:off x="8342382" y="1889464"/>
              <a:ext cx="292177" cy="292215"/>
              <a:chOff x="1561559" y="1723289"/>
              <a:chExt cx="292178" cy="292215"/>
            </a:xfrm>
          </p:grpSpPr>
          <p:sp>
            <p:nvSpPr>
              <p:cNvPr id="251" name="Google Shape;251;p40"/>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0"/>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40"/>
            <p:cNvGrpSpPr/>
            <p:nvPr/>
          </p:nvGrpSpPr>
          <p:grpSpPr>
            <a:xfrm>
              <a:off x="8177665" y="2084937"/>
              <a:ext cx="155930" cy="155978"/>
              <a:chOff x="1271767" y="1976812"/>
              <a:chExt cx="155930" cy="155978"/>
            </a:xfrm>
          </p:grpSpPr>
          <p:sp>
            <p:nvSpPr>
              <p:cNvPr id="254" name="Google Shape;254;p40"/>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0"/>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6" name="Google Shape;256;p40"/>
          <p:cNvGrpSpPr/>
          <p:nvPr/>
        </p:nvGrpSpPr>
        <p:grpSpPr>
          <a:xfrm>
            <a:off x="2019957" y="4491463"/>
            <a:ext cx="327882" cy="230713"/>
            <a:chOff x="7264930" y="534951"/>
            <a:chExt cx="327882" cy="230713"/>
          </a:xfrm>
        </p:grpSpPr>
        <p:grpSp>
          <p:nvGrpSpPr>
            <p:cNvPr id="257" name="Google Shape;257;p40"/>
            <p:cNvGrpSpPr/>
            <p:nvPr/>
          </p:nvGrpSpPr>
          <p:grpSpPr>
            <a:xfrm>
              <a:off x="7428199" y="534951"/>
              <a:ext cx="164613" cy="164634"/>
              <a:chOff x="1561559" y="1723289"/>
              <a:chExt cx="292178" cy="292215"/>
            </a:xfrm>
          </p:grpSpPr>
          <p:sp>
            <p:nvSpPr>
              <p:cNvPr id="258" name="Google Shape;258;p40"/>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0"/>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40"/>
            <p:cNvGrpSpPr/>
            <p:nvPr/>
          </p:nvGrpSpPr>
          <p:grpSpPr>
            <a:xfrm>
              <a:off x="7264930" y="677785"/>
              <a:ext cx="87851" cy="87878"/>
              <a:chOff x="1271767" y="1976812"/>
              <a:chExt cx="155930" cy="155978"/>
            </a:xfrm>
          </p:grpSpPr>
          <p:sp>
            <p:nvSpPr>
              <p:cNvPr id="261" name="Google Shape;261;p40"/>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0"/>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3" name="Google Shape;263;p40"/>
          <p:cNvGrpSpPr/>
          <p:nvPr/>
        </p:nvGrpSpPr>
        <p:grpSpPr>
          <a:xfrm>
            <a:off x="498840" y="662014"/>
            <a:ext cx="581970" cy="409501"/>
            <a:chOff x="7264942" y="3102214"/>
            <a:chExt cx="581970" cy="409501"/>
          </a:xfrm>
        </p:grpSpPr>
        <p:grpSp>
          <p:nvGrpSpPr>
            <p:cNvPr id="264" name="Google Shape;264;p40"/>
            <p:cNvGrpSpPr/>
            <p:nvPr/>
          </p:nvGrpSpPr>
          <p:grpSpPr>
            <a:xfrm>
              <a:off x="7554734" y="3102214"/>
              <a:ext cx="292178" cy="292215"/>
              <a:chOff x="1561559" y="1723289"/>
              <a:chExt cx="292178" cy="292215"/>
            </a:xfrm>
          </p:grpSpPr>
          <p:sp>
            <p:nvSpPr>
              <p:cNvPr id="265" name="Google Shape;265;p40"/>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rgbClr val="FF5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0"/>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rgbClr val="FF5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40"/>
            <p:cNvGrpSpPr/>
            <p:nvPr/>
          </p:nvGrpSpPr>
          <p:grpSpPr>
            <a:xfrm>
              <a:off x="7264942" y="3355737"/>
              <a:ext cx="155930" cy="155978"/>
              <a:chOff x="1271767" y="1976812"/>
              <a:chExt cx="155930" cy="155978"/>
            </a:xfrm>
          </p:grpSpPr>
          <p:sp>
            <p:nvSpPr>
              <p:cNvPr id="268" name="Google Shape;268;p40"/>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rgbClr val="FF5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0"/>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rgbClr val="FF5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 name="Google Shape;270;p40"/>
          <p:cNvGrpSpPr/>
          <p:nvPr/>
        </p:nvGrpSpPr>
        <p:grpSpPr>
          <a:xfrm>
            <a:off x="3820497" y="3637566"/>
            <a:ext cx="581970" cy="409501"/>
            <a:chOff x="1195967" y="3355714"/>
            <a:chExt cx="581970" cy="409501"/>
          </a:xfrm>
        </p:grpSpPr>
        <p:grpSp>
          <p:nvGrpSpPr>
            <p:cNvPr id="271" name="Google Shape;271;p40"/>
            <p:cNvGrpSpPr/>
            <p:nvPr/>
          </p:nvGrpSpPr>
          <p:grpSpPr>
            <a:xfrm>
              <a:off x="1485759" y="3355714"/>
              <a:ext cx="292178" cy="292215"/>
              <a:chOff x="1561559" y="1723289"/>
              <a:chExt cx="292178" cy="292215"/>
            </a:xfrm>
          </p:grpSpPr>
          <p:sp>
            <p:nvSpPr>
              <p:cNvPr id="272" name="Google Shape;272;p40"/>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rgbClr val="FF5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0"/>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rgbClr val="FF5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40"/>
            <p:cNvGrpSpPr/>
            <p:nvPr/>
          </p:nvGrpSpPr>
          <p:grpSpPr>
            <a:xfrm>
              <a:off x="1195967" y="3609237"/>
              <a:ext cx="155930" cy="155978"/>
              <a:chOff x="1271767" y="1976812"/>
              <a:chExt cx="155930" cy="155978"/>
            </a:xfrm>
          </p:grpSpPr>
          <p:sp>
            <p:nvSpPr>
              <p:cNvPr id="275" name="Google Shape;275;p40"/>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rgbClr val="FF5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0"/>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rgbClr val="FF5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8" name="Google Shape;278;p40"/>
          <p:cNvGrpSpPr/>
          <p:nvPr/>
        </p:nvGrpSpPr>
        <p:grpSpPr>
          <a:xfrm flipH="1">
            <a:off x="2506918" y="304286"/>
            <a:ext cx="327882" cy="230713"/>
            <a:chOff x="7264930" y="534951"/>
            <a:chExt cx="327882" cy="230713"/>
          </a:xfrm>
        </p:grpSpPr>
        <p:grpSp>
          <p:nvGrpSpPr>
            <p:cNvPr id="279" name="Google Shape;279;p40"/>
            <p:cNvGrpSpPr/>
            <p:nvPr/>
          </p:nvGrpSpPr>
          <p:grpSpPr>
            <a:xfrm>
              <a:off x="7428199" y="534951"/>
              <a:ext cx="164613" cy="164634"/>
              <a:chOff x="1561559" y="1723289"/>
              <a:chExt cx="292178" cy="292215"/>
            </a:xfrm>
          </p:grpSpPr>
          <p:sp>
            <p:nvSpPr>
              <p:cNvPr id="280" name="Google Shape;280;p40"/>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0"/>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40"/>
            <p:cNvGrpSpPr/>
            <p:nvPr/>
          </p:nvGrpSpPr>
          <p:grpSpPr>
            <a:xfrm>
              <a:off x="7264930" y="677785"/>
              <a:ext cx="87851" cy="87878"/>
              <a:chOff x="1271767" y="1976812"/>
              <a:chExt cx="155930" cy="155978"/>
            </a:xfrm>
          </p:grpSpPr>
          <p:sp>
            <p:nvSpPr>
              <p:cNvPr id="283" name="Google Shape;283;p40"/>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0"/>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5" name="Google Shape;285;p40"/>
          <p:cNvSpPr/>
          <p:nvPr/>
        </p:nvSpPr>
        <p:spPr>
          <a:xfrm>
            <a:off x="8075925" y="4042950"/>
            <a:ext cx="2090100" cy="2090100"/>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0"/>
          <p:cNvSpPr/>
          <p:nvPr/>
        </p:nvSpPr>
        <p:spPr>
          <a:xfrm>
            <a:off x="4060350" y="-712675"/>
            <a:ext cx="2090100" cy="2090100"/>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BF263082-3F37-426E-9CD6-5D56E3CD56FA}"/>
              </a:ext>
            </a:extLst>
          </p:cNvPr>
          <p:cNvPicPr>
            <a:picLocks noChangeAspect="1"/>
          </p:cNvPicPr>
          <p:nvPr/>
        </p:nvPicPr>
        <p:blipFill>
          <a:blip r:embed="rId5"/>
          <a:stretch>
            <a:fillRect/>
          </a:stretch>
        </p:blipFill>
        <p:spPr>
          <a:xfrm>
            <a:off x="4400246" y="228653"/>
            <a:ext cx="4822354" cy="4816257"/>
          </a:xfrm>
          <a:prstGeom prst="rect">
            <a:avLst/>
          </a:prstGeom>
        </p:spPr>
      </p:pic>
      <p:sp>
        <p:nvSpPr>
          <p:cNvPr id="43" name="Google Shape;245;p40">
            <a:extLst>
              <a:ext uri="{FF2B5EF4-FFF2-40B4-BE49-F238E27FC236}">
                <a16:creationId xmlns:a16="http://schemas.microsoft.com/office/drawing/2014/main" id="{858632E9-E675-4235-9CA2-04D3608DF1F8}"/>
              </a:ext>
            </a:extLst>
          </p:cNvPr>
          <p:cNvSpPr/>
          <p:nvPr/>
        </p:nvSpPr>
        <p:spPr>
          <a:xfrm>
            <a:off x="158006" y="3959730"/>
            <a:ext cx="5083217" cy="409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 name="Google Shape;247;p40">
            <a:extLst>
              <a:ext uri="{FF2B5EF4-FFF2-40B4-BE49-F238E27FC236}">
                <a16:creationId xmlns:a16="http://schemas.microsoft.com/office/drawing/2014/main" id="{BFE8E15E-36A3-4DEB-A194-AF39B349BF10}"/>
              </a:ext>
            </a:extLst>
          </p:cNvPr>
          <p:cNvSpPr txBox="1">
            <a:spLocks/>
          </p:cNvSpPr>
          <p:nvPr/>
        </p:nvSpPr>
        <p:spPr>
          <a:xfrm>
            <a:off x="-142284" y="3958883"/>
            <a:ext cx="5627630" cy="40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Syne"/>
              <a:buNone/>
              <a:defRPr sz="1600" b="0" i="0" u="none" strike="noStrike" cap="none">
                <a:solidFill>
                  <a:schemeClr val="dk2"/>
                </a:solidFill>
                <a:latin typeface="Syne"/>
                <a:ea typeface="Syne"/>
                <a:cs typeface="Syne"/>
                <a:sym typeface="Syne"/>
              </a:defRPr>
            </a:lvl1pPr>
            <a:lvl2pPr marL="914400" marR="0" lvl="1" indent="-317500" algn="ctr" rtl="0">
              <a:lnSpc>
                <a:spcPct val="100000"/>
              </a:lnSpc>
              <a:spcBef>
                <a:spcPts val="0"/>
              </a:spcBef>
              <a:spcAft>
                <a:spcPts val="0"/>
              </a:spcAft>
              <a:buClr>
                <a:schemeClr val="dk2"/>
              </a:buClr>
              <a:buSzPts val="1800"/>
              <a:buFont typeface="Syne"/>
              <a:buNone/>
              <a:defRPr sz="1800" b="0" i="0" u="none" strike="noStrike" cap="none">
                <a:solidFill>
                  <a:schemeClr val="dk2"/>
                </a:solidFill>
                <a:latin typeface="Syne"/>
                <a:ea typeface="Syne"/>
                <a:cs typeface="Syne"/>
                <a:sym typeface="Syne"/>
              </a:defRPr>
            </a:lvl2pPr>
            <a:lvl3pPr marL="1371600" marR="0" lvl="2" indent="-317500" algn="ctr" rtl="0">
              <a:lnSpc>
                <a:spcPct val="100000"/>
              </a:lnSpc>
              <a:spcBef>
                <a:spcPts val="0"/>
              </a:spcBef>
              <a:spcAft>
                <a:spcPts val="0"/>
              </a:spcAft>
              <a:buClr>
                <a:schemeClr val="dk2"/>
              </a:buClr>
              <a:buSzPts val="1800"/>
              <a:buFont typeface="Syne"/>
              <a:buNone/>
              <a:defRPr sz="1800" b="0" i="0" u="none" strike="noStrike" cap="none">
                <a:solidFill>
                  <a:schemeClr val="dk2"/>
                </a:solidFill>
                <a:latin typeface="Syne"/>
                <a:ea typeface="Syne"/>
                <a:cs typeface="Syne"/>
                <a:sym typeface="Syne"/>
              </a:defRPr>
            </a:lvl3pPr>
            <a:lvl4pPr marL="1828800" marR="0" lvl="3" indent="-317500" algn="ctr" rtl="0">
              <a:lnSpc>
                <a:spcPct val="100000"/>
              </a:lnSpc>
              <a:spcBef>
                <a:spcPts val="0"/>
              </a:spcBef>
              <a:spcAft>
                <a:spcPts val="0"/>
              </a:spcAft>
              <a:buClr>
                <a:schemeClr val="dk2"/>
              </a:buClr>
              <a:buSzPts val="1800"/>
              <a:buFont typeface="Syne"/>
              <a:buNone/>
              <a:defRPr sz="1800" b="0" i="0" u="none" strike="noStrike" cap="none">
                <a:solidFill>
                  <a:schemeClr val="dk2"/>
                </a:solidFill>
                <a:latin typeface="Syne"/>
                <a:ea typeface="Syne"/>
                <a:cs typeface="Syne"/>
                <a:sym typeface="Syne"/>
              </a:defRPr>
            </a:lvl4pPr>
            <a:lvl5pPr marL="2286000" marR="0" lvl="4" indent="-317500" algn="ctr" rtl="0">
              <a:lnSpc>
                <a:spcPct val="100000"/>
              </a:lnSpc>
              <a:spcBef>
                <a:spcPts val="0"/>
              </a:spcBef>
              <a:spcAft>
                <a:spcPts val="0"/>
              </a:spcAft>
              <a:buClr>
                <a:schemeClr val="dk2"/>
              </a:buClr>
              <a:buSzPts val="1800"/>
              <a:buFont typeface="Syne"/>
              <a:buNone/>
              <a:defRPr sz="1800" b="0" i="0" u="none" strike="noStrike" cap="none">
                <a:solidFill>
                  <a:schemeClr val="dk2"/>
                </a:solidFill>
                <a:latin typeface="Syne"/>
                <a:ea typeface="Syne"/>
                <a:cs typeface="Syne"/>
                <a:sym typeface="Syne"/>
              </a:defRPr>
            </a:lvl5pPr>
            <a:lvl6pPr marL="2743200" marR="0" lvl="5" indent="-317500" algn="ctr" rtl="0">
              <a:lnSpc>
                <a:spcPct val="100000"/>
              </a:lnSpc>
              <a:spcBef>
                <a:spcPts val="0"/>
              </a:spcBef>
              <a:spcAft>
                <a:spcPts val="0"/>
              </a:spcAft>
              <a:buClr>
                <a:schemeClr val="dk2"/>
              </a:buClr>
              <a:buSzPts val="1800"/>
              <a:buFont typeface="Syne"/>
              <a:buNone/>
              <a:defRPr sz="1800" b="0" i="0" u="none" strike="noStrike" cap="none">
                <a:solidFill>
                  <a:schemeClr val="dk2"/>
                </a:solidFill>
                <a:latin typeface="Syne"/>
                <a:ea typeface="Syne"/>
                <a:cs typeface="Syne"/>
                <a:sym typeface="Syne"/>
              </a:defRPr>
            </a:lvl6pPr>
            <a:lvl7pPr marL="3200400" marR="0" lvl="6" indent="-317500" algn="ctr" rtl="0">
              <a:lnSpc>
                <a:spcPct val="100000"/>
              </a:lnSpc>
              <a:spcBef>
                <a:spcPts val="0"/>
              </a:spcBef>
              <a:spcAft>
                <a:spcPts val="0"/>
              </a:spcAft>
              <a:buClr>
                <a:schemeClr val="dk2"/>
              </a:buClr>
              <a:buSzPts val="1800"/>
              <a:buFont typeface="Syne"/>
              <a:buNone/>
              <a:defRPr sz="1800" b="0" i="0" u="none" strike="noStrike" cap="none">
                <a:solidFill>
                  <a:schemeClr val="dk2"/>
                </a:solidFill>
                <a:latin typeface="Syne"/>
                <a:ea typeface="Syne"/>
                <a:cs typeface="Syne"/>
                <a:sym typeface="Syne"/>
              </a:defRPr>
            </a:lvl7pPr>
            <a:lvl8pPr marL="3657600" marR="0" lvl="7" indent="-317500" algn="ctr" rtl="0">
              <a:lnSpc>
                <a:spcPct val="100000"/>
              </a:lnSpc>
              <a:spcBef>
                <a:spcPts val="0"/>
              </a:spcBef>
              <a:spcAft>
                <a:spcPts val="0"/>
              </a:spcAft>
              <a:buClr>
                <a:schemeClr val="dk2"/>
              </a:buClr>
              <a:buSzPts val="1800"/>
              <a:buFont typeface="Syne"/>
              <a:buNone/>
              <a:defRPr sz="1800" b="0" i="0" u="none" strike="noStrike" cap="none">
                <a:solidFill>
                  <a:schemeClr val="dk2"/>
                </a:solidFill>
                <a:latin typeface="Syne"/>
                <a:ea typeface="Syne"/>
                <a:cs typeface="Syne"/>
                <a:sym typeface="Syne"/>
              </a:defRPr>
            </a:lvl8pPr>
            <a:lvl9pPr marL="4114800" marR="0" lvl="8" indent="-317500" algn="ctr" rtl="0">
              <a:lnSpc>
                <a:spcPct val="100000"/>
              </a:lnSpc>
              <a:spcBef>
                <a:spcPts val="0"/>
              </a:spcBef>
              <a:spcAft>
                <a:spcPts val="0"/>
              </a:spcAft>
              <a:buClr>
                <a:schemeClr val="dk2"/>
              </a:buClr>
              <a:buSzPts val="1800"/>
              <a:buFont typeface="Syne"/>
              <a:buNone/>
              <a:defRPr sz="1800" b="0" i="0" u="none" strike="noStrike" cap="none">
                <a:solidFill>
                  <a:schemeClr val="dk2"/>
                </a:solidFill>
                <a:latin typeface="Syne"/>
                <a:ea typeface="Syne"/>
                <a:cs typeface="Syne"/>
                <a:sym typeface="Syne"/>
              </a:defRPr>
            </a:lvl9pPr>
          </a:lstStyle>
          <a:p>
            <a:pPr marL="0" indent="0"/>
            <a:r>
              <a:rPr lang="en-US" b="1" dirty="0">
                <a:latin typeface="SF Pro Display" panose="00000500000000000000" pitchFamily="50" charset="0"/>
              </a:rPr>
              <a:t>Supervisor: Assoc. Prof. Dr. Vimala A/P Balakrishnan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67"/>
          <p:cNvSpPr txBox="1">
            <a:spLocks noGrp="1"/>
          </p:cNvSpPr>
          <p:nvPr>
            <p:ph type="title"/>
          </p:nvPr>
        </p:nvSpPr>
        <p:spPr>
          <a:xfrm>
            <a:off x="653658" y="23146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Reference</a:t>
            </a:r>
            <a:endParaRPr b="1" dirty="0">
              <a:latin typeface="SF Pro Display" panose="00000500000000000000" pitchFamily="50" charset="0"/>
            </a:endParaRPr>
          </a:p>
        </p:txBody>
      </p:sp>
      <p:grpSp>
        <p:nvGrpSpPr>
          <p:cNvPr id="1169" name="Google Shape;1169;p67"/>
          <p:cNvGrpSpPr/>
          <p:nvPr/>
        </p:nvGrpSpPr>
        <p:grpSpPr>
          <a:xfrm>
            <a:off x="8427707" y="517401"/>
            <a:ext cx="292177" cy="292215"/>
            <a:chOff x="1561559" y="1723289"/>
            <a:chExt cx="292178" cy="292215"/>
          </a:xfrm>
        </p:grpSpPr>
        <p:sp>
          <p:nvSpPr>
            <p:cNvPr id="1170" name="Google Shape;1170;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67"/>
          <p:cNvGrpSpPr/>
          <p:nvPr/>
        </p:nvGrpSpPr>
        <p:grpSpPr>
          <a:xfrm>
            <a:off x="8137915" y="770924"/>
            <a:ext cx="155930" cy="155978"/>
            <a:chOff x="1271767" y="1976812"/>
            <a:chExt cx="155930" cy="155978"/>
          </a:xfrm>
        </p:grpSpPr>
        <p:sp>
          <p:nvSpPr>
            <p:cNvPr id="1173" name="Google Shape;1173;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67"/>
          <p:cNvGrpSpPr/>
          <p:nvPr/>
        </p:nvGrpSpPr>
        <p:grpSpPr>
          <a:xfrm flipH="1">
            <a:off x="4281015" y="4800714"/>
            <a:ext cx="292178" cy="292215"/>
            <a:chOff x="1561559" y="1723289"/>
            <a:chExt cx="292178" cy="292215"/>
          </a:xfrm>
        </p:grpSpPr>
        <p:sp>
          <p:nvSpPr>
            <p:cNvPr id="1176" name="Google Shape;1176;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67"/>
          <p:cNvGrpSpPr/>
          <p:nvPr/>
        </p:nvGrpSpPr>
        <p:grpSpPr>
          <a:xfrm flipH="1">
            <a:off x="4707055" y="5054237"/>
            <a:ext cx="155930" cy="155978"/>
            <a:chOff x="1271767" y="1976812"/>
            <a:chExt cx="155930" cy="155978"/>
          </a:xfrm>
        </p:grpSpPr>
        <p:sp>
          <p:nvSpPr>
            <p:cNvPr id="1179" name="Google Shape;1179;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67"/>
          <p:cNvGrpSpPr/>
          <p:nvPr/>
        </p:nvGrpSpPr>
        <p:grpSpPr>
          <a:xfrm>
            <a:off x="769607" y="330239"/>
            <a:ext cx="292178" cy="292215"/>
            <a:chOff x="1561559" y="1723289"/>
            <a:chExt cx="292178" cy="292215"/>
          </a:xfrm>
        </p:grpSpPr>
        <p:sp>
          <p:nvSpPr>
            <p:cNvPr id="1182" name="Google Shape;1182;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67"/>
          <p:cNvGrpSpPr/>
          <p:nvPr/>
        </p:nvGrpSpPr>
        <p:grpSpPr>
          <a:xfrm>
            <a:off x="479815" y="583762"/>
            <a:ext cx="155930" cy="155978"/>
            <a:chOff x="1271767" y="1976812"/>
            <a:chExt cx="155930" cy="155978"/>
          </a:xfrm>
        </p:grpSpPr>
        <p:sp>
          <p:nvSpPr>
            <p:cNvPr id="1185" name="Google Shape;1185;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44B2ED3-11CA-4D7B-A81E-F7C7BCA67C42}"/>
              </a:ext>
            </a:extLst>
          </p:cNvPr>
          <p:cNvSpPr txBox="1"/>
          <p:nvPr/>
        </p:nvSpPr>
        <p:spPr>
          <a:xfrm>
            <a:off x="390680" y="794323"/>
            <a:ext cx="8362639" cy="42562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SF Pro Display" panose="00000500000000000000" pitchFamily="50" charset="0"/>
              </a:rPr>
              <a:t>AKARSU, K., &amp; Orhan, E. R. (2023). Artificial Intelligence Based Chatbot in E-Health System. Artificial Intelligence Theory and Applications, 3(2), 113-122.</a:t>
            </a:r>
          </a:p>
          <a:p>
            <a:pPr marL="285750" indent="-285750">
              <a:lnSpc>
                <a:spcPct val="150000"/>
              </a:lnSpc>
              <a:buFont typeface="Arial" panose="020B0604020202020204" pitchFamily="34" charset="0"/>
              <a:buChar char="•"/>
            </a:pPr>
            <a:r>
              <a:rPr lang="en-US" dirty="0" err="1">
                <a:latin typeface="SF Pro Display" panose="00000500000000000000" pitchFamily="50" charset="0"/>
              </a:rPr>
              <a:t>Athota</a:t>
            </a:r>
            <a:r>
              <a:rPr lang="en-US" dirty="0">
                <a:latin typeface="SF Pro Display" panose="00000500000000000000" pitchFamily="50" charset="0"/>
              </a:rPr>
              <a:t>, L., Shukla, V.K., Pandey, N., &amp; Rana, A. (2020). Chatbot for Healthcare System Using Artificial Intelligence. 2020 8th International Conference on Reliability, Infocom Technologies and Optimization (Trends and Future Directions) (ICRITO), 619-622.</a:t>
            </a:r>
          </a:p>
          <a:p>
            <a:pPr marL="285750" indent="-285750">
              <a:lnSpc>
                <a:spcPct val="150000"/>
              </a:lnSpc>
              <a:buFont typeface="Arial" panose="020B0604020202020204" pitchFamily="34" charset="0"/>
              <a:buChar char="•"/>
            </a:pPr>
            <a:r>
              <a:rPr lang="en-US" dirty="0">
                <a:latin typeface="SF Pro Display" panose="00000500000000000000" pitchFamily="50" charset="0"/>
              </a:rPr>
              <a:t>Amer, E., Hazem, A., Farouk, O., </a:t>
            </a:r>
            <a:r>
              <a:rPr lang="en-US" dirty="0" err="1">
                <a:latin typeface="SF Pro Display" panose="00000500000000000000" pitchFamily="50" charset="0"/>
              </a:rPr>
              <a:t>Louca</a:t>
            </a:r>
            <a:r>
              <a:rPr lang="en-US" dirty="0">
                <a:latin typeface="SF Pro Display" panose="00000500000000000000" pitchFamily="50" charset="0"/>
              </a:rPr>
              <a:t>, A., Mohamed, Y., &amp; Ashraf, M. (2021, May). A proposed chatbot framework for COVID-19. In 2021 International Mobile, Intelligent, and Ubiquitous Computing Conference (MIUCC) (pp. 263-268). IEEE.</a:t>
            </a:r>
          </a:p>
          <a:p>
            <a:pPr marL="285750" indent="-285750">
              <a:lnSpc>
                <a:spcPct val="150000"/>
              </a:lnSpc>
              <a:buFont typeface="Arial" panose="020B0604020202020204" pitchFamily="34" charset="0"/>
              <a:buChar char="•"/>
            </a:pPr>
            <a:r>
              <a:rPr lang="en-MY" b="0" i="0" dirty="0" err="1">
                <a:solidFill>
                  <a:srgbClr val="222222"/>
                </a:solidFill>
                <a:effectLst/>
                <a:latin typeface="Arial" panose="020B0604020202020204" pitchFamily="34" charset="0"/>
              </a:rPr>
              <a:t>Bagcchi</a:t>
            </a:r>
            <a:r>
              <a:rPr lang="en-MY" b="0" i="0" dirty="0">
                <a:solidFill>
                  <a:srgbClr val="222222"/>
                </a:solidFill>
                <a:effectLst/>
                <a:latin typeface="Arial" panose="020B0604020202020204" pitchFamily="34" charset="0"/>
              </a:rPr>
              <a:t>, S. (2023). WHO's global tuberculosis report 2022. </a:t>
            </a:r>
            <a:r>
              <a:rPr lang="en-MY" b="0" i="1" dirty="0">
                <a:solidFill>
                  <a:srgbClr val="222222"/>
                </a:solidFill>
                <a:effectLst/>
                <a:latin typeface="Arial" panose="020B0604020202020204" pitchFamily="34" charset="0"/>
              </a:rPr>
              <a:t>The Lancet Microbe</a:t>
            </a:r>
            <a:r>
              <a:rPr lang="en-MY" b="0" i="0" dirty="0">
                <a:solidFill>
                  <a:srgbClr val="222222"/>
                </a:solidFill>
                <a:effectLst/>
                <a:latin typeface="Arial" panose="020B0604020202020204" pitchFamily="34" charset="0"/>
              </a:rPr>
              <a:t>, </a:t>
            </a:r>
            <a:r>
              <a:rPr lang="en-MY" b="0" i="1" dirty="0">
                <a:solidFill>
                  <a:srgbClr val="222222"/>
                </a:solidFill>
                <a:effectLst/>
                <a:latin typeface="Arial" panose="020B0604020202020204" pitchFamily="34" charset="0"/>
              </a:rPr>
              <a:t>4</a:t>
            </a:r>
            <a:r>
              <a:rPr lang="en-MY" b="0" i="0" dirty="0">
                <a:solidFill>
                  <a:srgbClr val="222222"/>
                </a:solidFill>
                <a:effectLst/>
                <a:latin typeface="Arial" panose="020B0604020202020204" pitchFamily="34" charset="0"/>
              </a:rPr>
              <a:t>(1), e20.</a:t>
            </a:r>
            <a:endParaRPr lang="en-US" dirty="0">
              <a:latin typeface="SF Pro Display" panose="00000500000000000000" pitchFamily="50" charset="0"/>
            </a:endParaRPr>
          </a:p>
          <a:p>
            <a:pPr marL="285750" indent="-285750">
              <a:lnSpc>
                <a:spcPct val="150000"/>
              </a:lnSpc>
              <a:buFont typeface="Arial" panose="020B0604020202020204" pitchFamily="34" charset="0"/>
              <a:buChar char="•"/>
            </a:pPr>
            <a:r>
              <a:rPr lang="en-US" dirty="0">
                <a:latin typeface="SF Pro Display" panose="00000500000000000000" pitchFamily="50" charset="0"/>
              </a:rPr>
              <a:t>Bali, M., Mohanty, S., Chatterjee, S., </a:t>
            </a:r>
            <a:r>
              <a:rPr lang="en-US" dirty="0" err="1">
                <a:latin typeface="SF Pro Display" panose="00000500000000000000" pitchFamily="50" charset="0"/>
              </a:rPr>
              <a:t>Sarma</a:t>
            </a:r>
            <a:r>
              <a:rPr lang="en-US" dirty="0">
                <a:latin typeface="SF Pro Display" panose="00000500000000000000" pitchFamily="50" charset="0"/>
              </a:rPr>
              <a:t>, M., &amp; </a:t>
            </a:r>
            <a:r>
              <a:rPr lang="en-US" dirty="0" err="1">
                <a:latin typeface="SF Pro Display" panose="00000500000000000000" pitchFamily="50" charset="0"/>
              </a:rPr>
              <a:t>Puravankara</a:t>
            </a:r>
            <a:r>
              <a:rPr lang="en-US" dirty="0">
                <a:latin typeface="SF Pro Display" panose="00000500000000000000" pitchFamily="50" charset="0"/>
              </a:rPr>
              <a:t>, R. (2019). </a:t>
            </a:r>
            <a:r>
              <a:rPr lang="en-US" dirty="0" err="1">
                <a:latin typeface="SF Pro Display" panose="00000500000000000000" pitchFamily="50" charset="0"/>
              </a:rPr>
              <a:t>Diabot</a:t>
            </a:r>
            <a:r>
              <a:rPr lang="en-US" dirty="0">
                <a:latin typeface="SF Pro Display" panose="00000500000000000000" pitchFamily="50" charset="0"/>
              </a:rPr>
              <a:t>: a predictive medical chatbot using ensemble learning. International Journal of Recent Technology and Engineering, 8(2), 6334-6340.</a:t>
            </a:r>
          </a:p>
          <a:p>
            <a:pPr>
              <a:lnSpc>
                <a:spcPct val="150000"/>
              </a:lnSpc>
            </a:pPr>
            <a:endParaRPr lang="en-MY" dirty="0">
              <a:latin typeface="SF Pro Display" panose="00000500000000000000" pitchFamily="50" charset="0"/>
            </a:endParaRPr>
          </a:p>
        </p:txBody>
      </p:sp>
    </p:spTree>
    <p:extLst>
      <p:ext uri="{BB962C8B-B14F-4D97-AF65-F5344CB8AC3E}">
        <p14:creationId xmlns:p14="http://schemas.microsoft.com/office/powerpoint/2010/main" val="115312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67"/>
          <p:cNvSpPr txBox="1">
            <a:spLocks noGrp="1"/>
          </p:cNvSpPr>
          <p:nvPr>
            <p:ph type="title"/>
          </p:nvPr>
        </p:nvSpPr>
        <p:spPr>
          <a:xfrm>
            <a:off x="653658" y="23146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Reference</a:t>
            </a:r>
            <a:endParaRPr b="1" dirty="0">
              <a:latin typeface="SF Pro Display" panose="00000500000000000000" pitchFamily="50" charset="0"/>
            </a:endParaRPr>
          </a:p>
        </p:txBody>
      </p:sp>
      <p:grpSp>
        <p:nvGrpSpPr>
          <p:cNvPr id="1169" name="Google Shape;1169;p67"/>
          <p:cNvGrpSpPr/>
          <p:nvPr/>
        </p:nvGrpSpPr>
        <p:grpSpPr>
          <a:xfrm>
            <a:off x="8427707" y="517401"/>
            <a:ext cx="292177" cy="292215"/>
            <a:chOff x="1561559" y="1723289"/>
            <a:chExt cx="292178" cy="292215"/>
          </a:xfrm>
        </p:grpSpPr>
        <p:sp>
          <p:nvSpPr>
            <p:cNvPr id="1170" name="Google Shape;1170;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67"/>
          <p:cNvGrpSpPr/>
          <p:nvPr/>
        </p:nvGrpSpPr>
        <p:grpSpPr>
          <a:xfrm>
            <a:off x="8137915" y="770924"/>
            <a:ext cx="155930" cy="155978"/>
            <a:chOff x="1271767" y="1976812"/>
            <a:chExt cx="155930" cy="155978"/>
          </a:xfrm>
        </p:grpSpPr>
        <p:sp>
          <p:nvSpPr>
            <p:cNvPr id="1173" name="Google Shape;1173;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67"/>
          <p:cNvGrpSpPr/>
          <p:nvPr/>
        </p:nvGrpSpPr>
        <p:grpSpPr>
          <a:xfrm flipH="1">
            <a:off x="4281015" y="4800714"/>
            <a:ext cx="292178" cy="292215"/>
            <a:chOff x="1561559" y="1723289"/>
            <a:chExt cx="292178" cy="292215"/>
          </a:xfrm>
        </p:grpSpPr>
        <p:sp>
          <p:nvSpPr>
            <p:cNvPr id="1176" name="Google Shape;1176;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67"/>
          <p:cNvGrpSpPr/>
          <p:nvPr/>
        </p:nvGrpSpPr>
        <p:grpSpPr>
          <a:xfrm flipH="1">
            <a:off x="4707055" y="5054237"/>
            <a:ext cx="155930" cy="155978"/>
            <a:chOff x="1271767" y="1976812"/>
            <a:chExt cx="155930" cy="155978"/>
          </a:xfrm>
        </p:grpSpPr>
        <p:sp>
          <p:nvSpPr>
            <p:cNvPr id="1179" name="Google Shape;1179;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67"/>
          <p:cNvGrpSpPr/>
          <p:nvPr/>
        </p:nvGrpSpPr>
        <p:grpSpPr>
          <a:xfrm>
            <a:off x="769607" y="330239"/>
            <a:ext cx="292178" cy="292215"/>
            <a:chOff x="1561559" y="1723289"/>
            <a:chExt cx="292178" cy="292215"/>
          </a:xfrm>
        </p:grpSpPr>
        <p:sp>
          <p:nvSpPr>
            <p:cNvPr id="1182" name="Google Shape;1182;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67"/>
          <p:cNvGrpSpPr/>
          <p:nvPr/>
        </p:nvGrpSpPr>
        <p:grpSpPr>
          <a:xfrm>
            <a:off x="479815" y="583762"/>
            <a:ext cx="155930" cy="155978"/>
            <a:chOff x="1271767" y="1976812"/>
            <a:chExt cx="155930" cy="155978"/>
          </a:xfrm>
        </p:grpSpPr>
        <p:sp>
          <p:nvSpPr>
            <p:cNvPr id="1185" name="Google Shape;1185;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44B2ED3-11CA-4D7B-A81E-F7C7BCA67C42}"/>
              </a:ext>
            </a:extLst>
          </p:cNvPr>
          <p:cNvSpPr txBox="1"/>
          <p:nvPr/>
        </p:nvSpPr>
        <p:spPr>
          <a:xfrm>
            <a:off x="390680" y="794323"/>
            <a:ext cx="8362639" cy="39330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a:latin typeface="SF Pro Display" panose="00000500000000000000" pitchFamily="50" charset="0"/>
              </a:rPr>
              <a:t>Chaix</a:t>
            </a:r>
            <a:r>
              <a:rPr lang="en-US" dirty="0">
                <a:latin typeface="SF Pro Display" panose="00000500000000000000" pitchFamily="50" charset="0"/>
              </a:rPr>
              <a:t>, B., </a:t>
            </a:r>
            <a:r>
              <a:rPr lang="en-US" dirty="0" err="1">
                <a:latin typeface="SF Pro Display" panose="00000500000000000000" pitchFamily="50" charset="0"/>
              </a:rPr>
              <a:t>Guillemassé</a:t>
            </a:r>
            <a:r>
              <a:rPr lang="en-US" dirty="0">
                <a:latin typeface="SF Pro Display" panose="00000500000000000000" pitchFamily="50" charset="0"/>
              </a:rPr>
              <a:t>, A., </a:t>
            </a:r>
            <a:r>
              <a:rPr lang="en-US" dirty="0" err="1">
                <a:latin typeface="SF Pro Display" panose="00000500000000000000" pitchFamily="50" charset="0"/>
              </a:rPr>
              <a:t>Nectoux</a:t>
            </a:r>
            <a:r>
              <a:rPr lang="en-US" dirty="0">
                <a:latin typeface="SF Pro Display" panose="00000500000000000000" pitchFamily="50" charset="0"/>
              </a:rPr>
              <a:t>, P., </a:t>
            </a:r>
            <a:r>
              <a:rPr lang="en-US" dirty="0" err="1">
                <a:latin typeface="SF Pro Display" panose="00000500000000000000" pitchFamily="50" charset="0"/>
              </a:rPr>
              <a:t>Delamon</a:t>
            </a:r>
            <a:r>
              <a:rPr lang="en-US" dirty="0">
                <a:latin typeface="SF Pro Display" panose="00000500000000000000" pitchFamily="50" charset="0"/>
              </a:rPr>
              <a:t>, G., &amp; </a:t>
            </a:r>
            <a:r>
              <a:rPr lang="en-US" dirty="0" err="1">
                <a:latin typeface="SF Pro Display" panose="00000500000000000000" pitchFamily="50" charset="0"/>
              </a:rPr>
              <a:t>Brouard</a:t>
            </a:r>
            <a:r>
              <a:rPr lang="en-US" dirty="0">
                <a:latin typeface="SF Pro Display" panose="00000500000000000000" pitchFamily="50" charset="0"/>
              </a:rPr>
              <a:t>, B. (2020). Vik: A chatbot to support patients with chronic diseases. Health, 12(07), 804.</a:t>
            </a:r>
          </a:p>
          <a:p>
            <a:pPr marL="285750" indent="-285750">
              <a:lnSpc>
                <a:spcPct val="150000"/>
              </a:lnSpc>
              <a:buFont typeface="Arial" panose="020B0604020202020204" pitchFamily="34" charset="0"/>
              <a:buChar char="•"/>
            </a:pPr>
            <a:r>
              <a:rPr lang="en-MY" sz="1400" dirty="0">
                <a:solidFill>
                  <a:schemeClr val="bg1">
                    <a:lumMod val="10000"/>
                  </a:schemeClr>
                </a:solidFill>
                <a:latin typeface="SF Pro Display" panose="00000500000000000000" pitchFamily="50" charset="0"/>
              </a:rPr>
              <a:t>Ministry of Health, Malaysia, (2021). Clinical Practical Guideline 4</a:t>
            </a:r>
            <a:r>
              <a:rPr lang="en-MY" sz="1400" baseline="30000" dirty="0">
                <a:solidFill>
                  <a:schemeClr val="bg1">
                    <a:lumMod val="10000"/>
                  </a:schemeClr>
                </a:solidFill>
                <a:latin typeface="SF Pro Display" panose="00000500000000000000" pitchFamily="50" charset="0"/>
              </a:rPr>
              <a:t>th</a:t>
            </a:r>
            <a:r>
              <a:rPr lang="en-MY" sz="1400" dirty="0">
                <a:solidFill>
                  <a:schemeClr val="bg1">
                    <a:lumMod val="10000"/>
                  </a:schemeClr>
                </a:solidFill>
                <a:latin typeface="SF Pro Display" panose="00000500000000000000" pitchFamily="50" charset="0"/>
              </a:rPr>
              <a:t> Edition, Management of Tuberculosis</a:t>
            </a:r>
            <a:endParaRPr lang="en-US" dirty="0">
              <a:latin typeface="SF Pro Display" panose="00000500000000000000" pitchFamily="50" charset="0"/>
            </a:endParaRPr>
          </a:p>
          <a:p>
            <a:pPr marL="285750" indent="-285750">
              <a:lnSpc>
                <a:spcPct val="150000"/>
              </a:lnSpc>
              <a:buFont typeface="Arial" panose="020B0604020202020204" pitchFamily="34" charset="0"/>
              <a:buChar char="•"/>
            </a:pPr>
            <a:r>
              <a:rPr lang="en-US" dirty="0">
                <a:latin typeface="SF Pro Display" panose="00000500000000000000" pitchFamily="50" charset="0"/>
              </a:rPr>
              <a:t>Deshpande, S., &amp; Warren, J. (2021, May). Self-Harm Detection for Mental Health Chatbots. In MIE (pp. 48-52).</a:t>
            </a:r>
          </a:p>
          <a:p>
            <a:pPr marL="285750" indent="-285750">
              <a:lnSpc>
                <a:spcPct val="150000"/>
              </a:lnSpc>
              <a:buFont typeface="Arial" panose="020B0604020202020204" pitchFamily="34" charset="0"/>
              <a:buChar char="•"/>
            </a:pPr>
            <a:r>
              <a:rPr lang="en-US" dirty="0" err="1">
                <a:latin typeface="SF Pro Display" panose="00000500000000000000" pitchFamily="50" charset="0"/>
              </a:rPr>
              <a:t>Harilal</a:t>
            </a:r>
            <a:r>
              <a:rPr lang="en-US" dirty="0">
                <a:latin typeface="SF Pro Display" panose="00000500000000000000" pitchFamily="50" charset="0"/>
              </a:rPr>
              <a:t>, N., Shah, R., Sharma, S., &amp; </a:t>
            </a:r>
            <a:r>
              <a:rPr lang="en-US" dirty="0" err="1">
                <a:latin typeface="SF Pro Display" panose="00000500000000000000" pitchFamily="50" charset="0"/>
              </a:rPr>
              <a:t>Bhutani</a:t>
            </a:r>
            <a:r>
              <a:rPr lang="en-US" dirty="0">
                <a:latin typeface="SF Pro Display" panose="00000500000000000000" pitchFamily="50" charset="0"/>
              </a:rPr>
              <a:t>, V. (2020). CARO: an empathetic health conversational chatbot for people with major depression. In Proceedings of the 7th ACM IKDD </a:t>
            </a:r>
            <a:r>
              <a:rPr lang="en-US" dirty="0" err="1">
                <a:latin typeface="SF Pro Display" panose="00000500000000000000" pitchFamily="50" charset="0"/>
              </a:rPr>
              <a:t>CoDS</a:t>
            </a:r>
            <a:r>
              <a:rPr lang="en-US" dirty="0">
                <a:latin typeface="SF Pro Display" panose="00000500000000000000" pitchFamily="50" charset="0"/>
              </a:rPr>
              <a:t> and 25th COMAD (pp. 349-350).</a:t>
            </a:r>
          </a:p>
          <a:p>
            <a:pPr marL="285750" indent="-285750">
              <a:lnSpc>
                <a:spcPct val="150000"/>
              </a:lnSpc>
              <a:buFont typeface="Arial" panose="020B0604020202020204" pitchFamily="34" charset="0"/>
              <a:buChar char="•"/>
            </a:pPr>
            <a:r>
              <a:rPr lang="en-US" dirty="0">
                <a:latin typeface="SF Pro Display" panose="00000500000000000000" pitchFamily="50" charset="0"/>
              </a:rPr>
              <a:t>Mao et al. (2023): The paper discusses a chatbot system that predicts the risk of disease progression from Mild Cognitive Impairment (MCI) to Alzheimer's Disease (AD). It uses a deep learning framework based on the pre-trained BERT model and clinical notes from electronic health records (EHRs).</a:t>
            </a:r>
          </a:p>
          <a:p>
            <a:pPr>
              <a:lnSpc>
                <a:spcPct val="150000"/>
              </a:lnSpc>
            </a:pPr>
            <a:endParaRPr lang="en-MY" dirty="0">
              <a:latin typeface="SF Pro Display" panose="00000500000000000000" pitchFamily="50" charset="0"/>
            </a:endParaRPr>
          </a:p>
        </p:txBody>
      </p:sp>
    </p:spTree>
    <p:extLst>
      <p:ext uri="{BB962C8B-B14F-4D97-AF65-F5344CB8AC3E}">
        <p14:creationId xmlns:p14="http://schemas.microsoft.com/office/powerpoint/2010/main" val="2799917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67"/>
          <p:cNvSpPr txBox="1">
            <a:spLocks noGrp="1"/>
          </p:cNvSpPr>
          <p:nvPr>
            <p:ph type="title"/>
          </p:nvPr>
        </p:nvSpPr>
        <p:spPr>
          <a:xfrm>
            <a:off x="653658" y="23146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Reference</a:t>
            </a:r>
            <a:endParaRPr b="1" dirty="0">
              <a:latin typeface="SF Pro Display" panose="00000500000000000000" pitchFamily="50" charset="0"/>
            </a:endParaRPr>
          </a:p>
        </p:txBody>
      </p:sp>
      <p:grpSp>
        <p:nvGrpSpPr>
          <p:cNvPr id="1169" name="Google Shape;1169;p67"/>
          <p:cNvGrpSpPr/>
          <p:nvPr/>
        </p:nvGrpSpPr>
        <p:grpSpPr>
          <a:xfrm>
            <a:off x="8427707" y="517401"/>
            <a:ext cx="292177" cy="292215"/>
            <a:chOff x="1561559" y="1723289"/>
            <a:chExt cx="292178" cy="292215"/>
          </a:xfrm>
        </p:grpSpPr>
        <p:sp>
          <p:nvSpPr>
            <p:cNvPr id="1170" name="Google Shape;1170;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67"/>
          <p:cNvGrpSpPr/>
          <p:nvPr/>
        </p:nvGrpSpPr>
        <p:grpSpPr>
          <a:xfrm>
            <a:off x="8137915" y="770924"/>
            <a:ext cx="155930" cy="155978"/>
            <a:chOff x="1271767" y="1976812"/>
            <a:chExt cx="155930" cy="155978"/>
          </a:xfrm>
        </p:grpSpPr>
        <p:sp>
          <p:nvSpPr>
            <p:cNvPr id="1173" name="Google Shape;1173;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67"/>
          <p:cNvGrpSpPr/>
          <p:nvPr/>
        </p:nvGrpSpPr>
        <p:grpSpPr>
          <a:xfrm flipH="1">
            <a:off x="4281015" y="4800714"/>
            <a:ext cx="292178" cy="292215"/>
            <a:chOff x="1561559" y="1723289"/>
            <a:chExt cx="292178" cy="292215"/>
          </a:xfrm>
        </p:grpSpPr>
        <p:sp>
          <p:nvSpPr>
            <p:cNvPr id="1176" name="Google Shape;1176;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67"/>
          <p:cNvGrpSpPr/>
          <p:nvPr/>
        </p:nvGrpSpPr>
        <p:grpSpPr>
          <a:xfrm flipH="1">
            <a:off x="4707055" y="5054237"/>
            <a:ext cx="155930" cy="155978"/>
            <a:chOff x="1271767" y="1976812"/>
            <a:chExt cx="155930" cy="155978"/>
          </a:xfrm>
        </p:grpSpPr>
        <p:sp>
          <p:nvSpPr>
            <p:cNvPr id="1179" name="Google Shape;1179;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67"/>
          <p:cNvGrpSpPr/>
          <p:nvPr/>
        </p:nvGrpSpPr>
        <p:grpSpPr>
          <a:xfrm>
            <a:off x="769607" y="330239"/>
            <a:ext cx="292178" cy="292215"/>
            <a:chOff x="1561559" y="1723289"/>
            <a:chExt cx="292178" cy="292215"/>
          </a:xfrm>
        </p:grpSpPr>
        <p:sp>
          <p:nvSpPr>
            <p:cNvPr id="1182" name="Google Shape;1182;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67"/>
          <p:cNvGrpSpPr/>
          <p:nvPr/>
        </p:nvGrpSpPr>
        <p:grpSpPr>
          <a:xfrm>
            <a:off x="479815" y="583762"/>
            <a:ext cx="155930" cy="155978"/>
            <a:chOff x="1271767" y="1976812"/>
            <a:chExt cx="155930" cy="155978"/>
          </a:xfrm>
        </p:grpSpPr>
        <p:sp>
          <p:nvSpPr>
            <p:cNvPr id="1185" name="Google Shape;1185;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44B2ED3-11CA-4D7B-A81E-F7C7BCA67C42}"/>
              </a:ext>
            </a:extLst>
          </p:cNvPr>
          <p:cNvSpPr txBox="1"/>
          <p:nvPr/>
        </p:nvSpPr>
        <p:spPr>
          <a:xfrm>
            <a:off x="390680" y="794323"/>
            <a:ext cx="8362639" cy="42562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SF Pro Display" panose="00000500000000000000" pitchFamily="50" charset="0"/>
              </a:rPr>
              <a:t>Mathew, R. B., Varghese, S., Joy, S. E., &amp; Alex, S. S. (2019, April). Chatbot for disease prediction and treatment recommendation using machine learning. In 2019 3rd International Conference on Trends in Electronics and Informatics (ICOEI) (pp. 851-856). IEEE.</a:t>
            </a:r>
          </a:p>
          <a:p>
            <a:pPr marL="285750" indent="-285750">
              <a:lnSpc>
                <a:spcPct val="150000"/>
              </a:lnSpc>
              <a:buFont typeface="Arial" panose="020B0604020202020204" pitchFamily="34" charset="0"/>
              <a:buChar char="•"/>
            </a:pPr>
            <a:r>
              <a:rPr lang="en-US" dirty="0" err="1">
                <a:latin typeface="SF Pro Display" panose="00000500000000000000" pitchFamily="50" charset="0"/>
              </a:rPr>
              <a:t>Mendapara</a:t>
            </a:r>
            <a:r>
              <a:rPr lang="en-US" dirty="0">
                <a:latin typeface="SF Pro Display" panose="00000500000000000000" pitchFamily="50" charset="0"/>
              </a:rPr>
              <a:t>, H., </a:t>
            </a:r>
            <a:r>
              <a:rPr lang="en-US" dirty="0" err="1">
                <a:latin typeface="SF Pro Display" panose="00000500000000000000" pitchFamily="50" charset="0"/>
              </a:rPr>
              <a:t>Digole</a:t>
            </a:r>
            <a:r>
              <a:rPr lang="en-US" dirty="0">
                <a:latin typeface="SF Pro Display" panose="00000500000000000000" pitchFamily="50" charset="0"/>
              </a:rPr>
              <a:t>, S., Thakur, M., &amp; </a:t>
            </a:r>
            <a:r>
              <a:rPr lang="en-US" dirty="0" err="1">
                <a:latin typeface="SF Pro Display" panose="00000500000000000000" pitchFamily="50" charset="0"/>
              </a:rPr>
              <a:t>Dange</a:t>
            </a:r>
            <a:r>
              <a:rPr lang="en-US" dirty="0">
                <a:latin typeface="SF Pro Display" panose="00000500000000000000" pitchFamily="50" charset="0"/>
              </a:rPr>
              <a:t>, A. (2021). AI Based Healthcare Chatbot System by Using Natural Language </a:t>
            </a:r>
            <a:r>
              <a:rPr lang="en-US" dirty="0" err="1">
                <a:latin typeface="SF Pro Display" panose="00000500000000000000" pitchFamily="50" charset="0"/>
              </a:rPr>
              <a:t>Processing.Athota</a:t>
            </a:r>
            <a:r>
              <a:rPr lang="en-US" dirty="0">
                <a:latin typeface="SF Pro Display" panose="00000500000000000000" pitchFamily="50" charset="0"/>
              </a:rPr>
              <a:t>, L., Shukla, V.K., Pandey, N., &amp; Rana, A. (2020). Chatbot for Healthcare System Using Artificial Intelligence. 2020 8th International Conference on Reliability, Infocom Technologies and Optimization (Trends and Future Directions) (ICRITO), 619-622.</a:t>
            </a:r>
          </a:p>
          <a:p>
            <a:pPr marL="285750" indent="-285750">
              <a:lnSpc>
                <a:spcPct val="150000"/>
              </a:lnSpc>
              <a:buFont typeface="Arial" panose="020B0604020202020204" pitchFamily="34" charset="0"/>
              <a:buChar char="•"/>
            </a:pPr>
            <a:r>
              <a:rPr lang="en-US" dirty="0" err="1">
                <a:latin typeface="SF Pro Display" panose="00000500000000000000" pitchFamily="50" charset="0"/>
              </a:rPr>
              <a:t>Montagna</a:t>
            </a:r>
            <a:r>
              <a:rPr lang="en-US" dirty="0">
                <a:latin typeface="SF Pro Display" panose="00000500000000000000" pitchFamily="50" charset="0"/>
              </a:rPr>
              <a:t>, S., Ferretti, S., Klopfenstein, L.C., Florio, A., &amp; </a:t>
            </a:r>
            <a:r>
              <a:rPr lang="en-US" dirty="0" err="1">
                <a:latin typeface="SF Pro Display" panose="00000500000000000000" pitchFamily="50" charset="0"/>
              </a:rPr>
              <a:t>Pengo</a:t>
            </a:r>
            <a:r>
              <a:rPr lang="en-US" dirty="0">
                <a:latin typeface="SF Pro Display" panose="00000500000000000000" pitchFamily="50" charset="0"/>
              </a:rPr>
              <a:t>, M.F. (2023). Data </a:t>
            </a:r>
            <a:r>
              <a:rPr lang="en-US" dirty="0" err="1">
                <a:latin typeface="SF Pro Display" panose="00000500000000000000" pitchFamily="50" charset="0"/>
              </a:rPr>
              <a:t>Decentralisation</a:t>
            </a:r>
            <a:r>
              <a:rPr lang="en-US" dirty="0">
                <a:latin typeface="SF Pro Display" panose="00000500000000000000" pitchFamily="50" charset="0"/>
              </a:rPr>
              <a:t> of LLM-Based Chatbot Systems in Chronic Disease Self-Management. Proceedings of the 2023 ACM Conference on Information Technology for Social Good.</a:t>
            </a:r>
            <a:r>
              <a:rPr lang="en-MY" b="0" i="0" dirty="0" err="1">
                <a:solidFill>
                  <a:srgbClr val="222222"/>
                </a:solidFill>
                <a:effectLst/>
                <a:latin typeface="Arial" panose="020B0604020202020204" pitchFamily="34" charset="0"/>
              </a:rPr>
              <a:t>Bagcchi</a:t>
            </a:r>
            <a:r>
              <a:rPr lang="en-MY" b="0" i="0" dirty="0">
                <a:solidFill>
                  <a:srgbClr val="222222"/>
                </a:solidFill>
                <a:effectLst/>
                <a:latin typeface="Arial" panose="020B0604020202020204" pitchFamily="34" charset="0"/>
              </a:rPr>
              <a:t>, S. (2023). WHO's global tuberculosis report 2022. </a:t>
            </a:r>
            <a:r>
              <a:rPr lang="en-MY" b="0" i="1" dirty="0">
                <a:solidFill>
                  <a:srgbClr val="222222"/>
                </a:solidFill>
                <a:effectLst/>
                <a:latin typeface="Arial" panose="020B0604020202020204" pitchFamily="34" charset="0"/>
              </a:rPr>
              <a:t>The Lancet Microbe</a:t>
            </a:r>
            <a:r>
              <a:rPr lang="en-MY" b="0" i="0" dirty="0">
                <a:solidFill>
                  <a:srgbClr val="222222"/>
                </a:solidFill>
                <a:effectLst/>
                <a:latin typeface="Arial" panose="020B0604020202020204" pitchFamily="34" charset="0"/>
              </a:rPr>
              <a:t>, </a:t>
            </a:r>
            <a:r>
              <a:rPr lang="en-MY" b="0" i="1" dirty="0">
                <a:solidFill>
                  <a:srgbClr val="222222"/>
                </a:solidFill>
                <a:effectLst/>
                <a:latin typeface="Arial" panose="020B0604020202020204" pitchFamily="34" charset="0"/>
              </a:rPr>
              <a:t>4</a:t>
            </a:r>
            <a:r>
              <a:rPr lang="en-MY" b="0" i="0" dirty="0">
                <a:solidFill>
                  <a:srgbClr val="222222"/>
                </a:solidFill>
                <a:effectLst/>
                <a:latin typeface="Arial" panose="020B0604020202020204" pitchFamily="34" charset="0"/>
              </a:rPr>
              <a:t>(1), e20.</a:t>
            </a:r>
          </a:p>
          <a:p>
            <a:pPr marL="285750" indent="-285750">
              <a:lnSpc>
                <a:spcPct val="150000"/>
              </a:lnSpc>
              <a:buFont typeface="Arial" panose="020B0604020202020204" pitchFamily="34" charset="0"/>
              <a:buChar char="•"/>
            </a:pPr>
            <a:r>
              <a:rPr lang="en-US" dirty="0">
                <a:latin typeface="SF Pro Display" panose="00000500000000000000" pitchFamily="50" charset="0"/>
              </a:rPr>
              <a:t>Pedro, R., Castro, D., </a:t>
            </a:r>
            <a:r>
              <a:rPr lang="en-US" dirty="0" err="1">
                <a:latin typeface="SF Pro Display" panose="00000500000000000000" pitchFamily="50" charset="0"/>
              </a:rPr>
              <a:t>Carreira</a:t>
            </a:r>
            <a:r>
              <a:rPr lang="en-US" dirty="0">
                <a:latin typeface="SF Pro Display" panose="00000500000000000000" pitchFamily="50" charset="0"/>
              </a:rPr>
              <a:t>, P., &amp; Santos, N. (2023). From Prompt Injections to SQL Injection Attacks: How Protected is Your LLM-Integrated Web Application?. </a:t>
            </a:r>
            <a:r>
              <a:rPr lang="en-US" dirty="0" err="1">
                <a:latin typeface="SF Pro Display" panose="00000500000000000000" pitchFamily="50" charset="0"/>
              </a:rPr>
              <a:t>arXiv</a:t>
            </a:r>
            <a:r>
              <a:rPr lang="en-US" dirty="0">
                <a:latin typeface="SF Pro Display" panose="00000500000000000000" pitchFamily="50" charset="0"/>
              </a:rPr>
              <a:t> preprint arXiv:2308.01990.</a:t>
            </a:r>
          </a:p>
        </p:txBody>
      </p:sp>
    </p:spTree>
    <p:extLst>
      <p:ext uri="{BB962C8B-B14F-4D97-AF65-F5344CB8AC3E}">
        <p14:creationId xmlns:p14="http://schemas.microsoft.com/office/powerpoint/2010/main" val="6885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67"/>
          <p:cNvSpPr txBox="1">
            <a:spLocks noGrp="1"/>
          </p:cNvSpPr>
          <p:nvPr>
            <p:ph type="title"/>
          </p:nvPr>
        </p:nvSpPr>
        <p:spPr>
          <a:xfrm>
            <a:off x="653658" y="23146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Reference</a:t>
            </a:r>
            <a:endParaRPr b="1" dirty="0">
              <a:latin typeface="SF Pro Display" panose="00000500000000000000" pitchFamily="50" charset="0"/>
            </a:endParaRPr>
          </a:p>
        </p:txBody>
      </p:sp>
      <p:grpSp>
        <p:nvGrpSpPr>
          <p:cNvPr id="1169" name="Google Shape;1169;p67"/>
          <p:cNvGrpSpPr/>
          <p:nvPr/>
        </p:nvGrpSpPr>
        <p:grpSpPr>
          <a:xfrm>
            <a:off x="8427707" y="517401"/>
            <a:ext cx="292177" cy="292215"/>
            <a:chOff x="1561559" y="1723289"/>
            <a:chExt cx="292178" cy="292215"/>
          </a:xfrm>
        </p:grpSpPr>
        <p:sp>
          <p:nvSpPr>
            <p:cNvPr id="1170" name="Google Shape;1170;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67"/>
          <p:cNvGrpSpPr/>
          <p:nvPr/>
        </p:nvGrpSpPr>
        <p:grpSpPr>
          <a:xfrm>
            <a:off x="8137915" y="770924"/>
            <a:ext cx="155930" cy="155978"/>
            <a:chOff x="1271767" y="1976812"/>
            <a:chExt cx="155930" cy="155978"/>
          </a:xfrm>
        </p:grpSpPr>
        <p:sp>
          <p:nvSpPr>
            <p:cNvPr id="1173" name="Google Shape;1173;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67"/>
          <p:cNvGrpSpPr/>
          <p:nvPr/>
        </p:nvGrpSpPr>
        <p:grpSpPr>
          <a:xfrm flipH="1">
            <a:off x="4281015" y="4800714"/>
            <a:ext cx="292178" cy="292215"/>
            <a:chOff x="1561559" y="1723289"/>
            <a:chExt cx="292178" cy="292215"/>
          </a:xfrm>
        </p:grpSpPr>
        <p:sp>
          <p:nvSpPr>
            <p:cNvPr id="1176" name="Google Shape;1176;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67"/>
          <p:cNvGrpSpPr/>
          <p:nvPr/>
        </p:nvGrpSpPr>
        <p:grpSpPr>
          <a:xfrm flipH="1">
            <a:off x="4707055" y="5054237"/>
            <a:ext cx="155930" cy="155978"/>
            <a:chOff x="1271767" y="1976812"/>
            <a:chExt cx="155930" cy="155978"/>
          </a:xfrm>
        </p:grpSpPr>
        <p:sp>
          <p:nvSpPr>
            <p:cNvPr id="1179" name="Google Shape;1179;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67"/>
          <p:cNvGrpSpPr/>
          <p:nvPr/>
        </p:nvGrpSpPr>
        <p:grpSpPr>
          <a:xfrm>
            <a:off x="769607" y="330239"/>
            <a:ext cx="292178" cy="292215"/>
            <a:chOff x="1561559" y="1723289"/>
            <a:chExt cx="292178" cy="292215"/>
          </a:xfrm>
        </p:grpSpPr>
        <p:sp>
          <p:nvSpPr>
            <p:cNvPr id="1182" name="Google Shape;1182;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67"/>
          <p:cNvGrpSpPr/>
          <p:nvPr/>
        </p:nvGrpSpPr>
        <p:grpSpPr>
          <a:xfrm>
            <a:off x="479815" y="583762"/>
            <a:ext cx="155930" cy="155978"/>
            <a:chOff x="1271767" y="1976812"/>
            <a:chExt cx="155930" cy="155978"/>
          </a:xfrm>
        </p:grpSpPr>
        <p:sp>
          <p:nvSpPr>
            <p:cNvPr id="1185" name="Google Shape;1185;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44B2ED3-11CA-4D7B-A81E-F7C7BCA67C42}"/>
              </a:ext>
            </a:extLst>
          </p:cNvPr>
          <p:cNvSpPr txBox="1"/>
          <p:nvPr/>
        </p:nvSpPr>
        <p:spPr>
          <a:xfrm>
            <a:off x="390680" y="794323"/>
            <a:ext cx="8362639" cy="36098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MY" dirty="0">
                <a:solidFill>
                  <a:srgbClr val="222222"/>
                </a:solidFill>
                <a:latin typeface="Arial" panose="020B0604020202020204" pitchFamily="34" charset="0"/>
              </a:rPr>
              <a:t>Rakib, A. B., </a:t>
            </a:r>
            <a:r>
              <a:rPr lang="en-MY" dirty="0" err="1">
                <a:solidFill>
                  <a:srgbClr val="222222"/>
                </a:solidFill>
                <a:latin typeface="Arial" panose="020B0604020202020204" pitchFamily="34" charset="0"/>
              </a:rPr>
              <a:t>Rumky</a:t>
            </a:r>
            <a:r>
              <a:rPr lang="en-MY" dirty="0">
                <a:solidFill>
                  <a:srgbClr val="222222"/>
                </a:solidFill>
                <a:latin typeface="Arial" panose="020B0604020202020204" pitchFamily="34" charset="0"/>
              </a:rPr>
              <a:t>, E. A., Ashraf, A. J., </a:t>
            </a:r>
            <a:r>
              <a:rPr lang="en-MY" dirty="0" err="1">
                <a:solidFill>
                  <a:srgbClr val="222222"/>
                </a:solidFill>
                <a:latin typeface="Arial" panose="020B0604020202020204" pitchFamily="34" charset="0"/>
              </a:rPr>
              <a:t>Hillas</a:t>
            </a:r>
            <a:r>
              <a:rPr lang="en-MY" dirty="0">
                <a:solidFill>
                  <a:srgbClr val="222222"/>
                </a:solidFill>
                <a:latin typeface="Arial" panose="020B0604020202020204" pitchFamily="34" charset="0"/>
              </a:rPr>
              <a:t>, M. M., &amp; Rahman, M. A. (2021, September). Mental healthcare chatbot using sequence-to-sequence learning and </a:t>
            </a:r>
            <a:r>
              <a:rPr lang="en-MY" dirty="0" err="1">
                <a:solidFill>
                  <a:srgbClr val="222222"/>
                </a:solidFill>
                <a:latin typeface="Arial" panose="020B0604020202020204" pitchFamily="34" charset="0"/>
              </a:rPr>
              <a:t>bilstm</a:t>
            </a:r>
            <a:r>
              <a:rPr lang="en-MY" dirty="0">
                <a:solidFill>
                  <a:srgbClr val="222222"/>
                </a:solidFill>
                <a:latin typeface="Arial" panose="020B0604020202020204" pitchFamily="34" charset="0"/>
              </a:rPr>
              <a:t>. In International Conference on Brain Informatics (pp. 378-387). Cham: Springer International Publishing.</a:t>
            </a:r>
            <a:endParaRPr lang="en-US" dirty="0">
              <a:latin typeface="SF Pro Display" panose="00000500000000000000" pitchFamily="50" charset="0"/>
            </a:endParaRPr>
          </a:p>
          <a:p>
            <a:pPr marL="285750" indent="-285750">
              <a:lnSpc>
                <a:spcPct val="150000"/>
              </a:lnSpc>
              <a:buFont typeface="Arial" panose="020B0604020202020204" pitchFamily="34" charset="0"/>
              <a:buChar char="•"/>
            </a:pPr>
            <a:r>
              <a:rPr lang="en-US" dirty="0">
                <a:latin typeface="SF Pro Display" panose="00000500000000000000" pitchFamily="50" charset="0"/>
              </a:rPr>
              <a:t>Reddy, S. (2023). Evaluating large language models for use in healthcare: A framework for translational value assessment. Informatics in Medicine Unlocked, 101304.</a:t>
            </a:r>
          </a:p>
          <a:p>
            <a:pPr marL="285750" indent="-285750">
              <a:lnSpc>
                <a:spcPct val="150000"/>
              </a:lnSpc>
              <a:buFont typeface="Arial" panose="020B0604020202020204" pitchFamily="34" charset="0"/>
              <a:buChar char="•"/>
            </a:pPr>
            <a:r>
              <a:rPr lang="en-US" dirty="0">
                <a:latin typeface="SF Pro Display" panose="00000500000000000000" pitchFamily="50" charset="0"/>
              </a:rPr>
              <a:t>Sung, Y. W., Park, D. S., &amp; Kim, C. G. (2023). A Study of BERT-Based Classification Performance of Text-Based Health Counseling Data. CMES-Computer Modeling in Engineering &amp; Sciences, 135(1).</a:t>
            </a:r>
          </a:p>
          <a:p>
            <a:pPr marL="285750" indent="-285750">
              <a:lnSpc>
                <a:spcPct val="150000"/>
              </a:lnSpc>
              <a:buFont typeface="Arial" panose="020B0604020202020204" pitchFamily="34" charset="0"/>
              <a:buChar char="•"/>
            </a:pPr>
            <a:r>
              <a:rPr lang="en-US" dirty="0">
                <a:latin typeface="SF Pro Display" panose="00000500000000000000" pitchFamily="50" charset="0"/>
              </a:rPr>
              <a:t>Y., Sri Lalitha et al. (2023): This paper presents a conversational AI chatbot for healthcare designed to determine the patient's ailment type based on user input. It uses sequential models, including RNN, for data processing and symptom prediction. The chatbot suggests precautions and sends users to relevant specialists.</a:t>
            </a:r>
            <a:endParaRPr lang="en-MY" dirty="0">
              <a:latin typeface="SF Pro Display" panose="00000500000000000000" pitchFamily="50" charset="0"/>
            </a:endParaRPr>
          </a:p>
        </p:txBody>
      </p:sp>
    </p:spTree>
    <p:extLst>
      <p:ext uri="{BB962C8B-B14F-4D97-AF65-F5344CB8AC3E}">
        <p14:creationId xmlns:p14="http://schemas.microsoft.com/office/powerpoint/2010/main" val="202382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3C7-5ED4-4751-B4E2-E1B5112F2847}"/>
              </a:ext>
            </a:extLst>
          </p:cNvPr>
          <p:cNvSpPr>
            <a:spLocks noGrp="1"/>
          </p:cNvSpPr>
          <p:nvPr>
            <p:ph type="title"/>
          </p:nvPr>
        </p:nvSpPr>
        <p:spPr>
          <a:xfrm>
            <a:off x="720000" y="2285400"/>
            <a:ext cx="7704000" cy="572700"/>
          </a:xfrm>
        </p:spPr>
        <p:txBody>
          <a:bodyPr/>
          <a:lstStyle/>
          <a:p>
            <a:r>
              <a:rPr lang="en-US" dirty="0">
                <a:latin typeface="SF Pro Display" panose="00000500000000000000" pitchFamily="50" charset="0"/>
              </a:rPr>
              <a:t>THANK YOU</a:t>
            </a:r>
            <a:endParaRPr lang="en-MY" dirty="0">
              <a:latin typeface="SF Pro Display" panose="00000500000000000000" pitchFamily="50" charset="0"/>
            </a:endParaRPr>
          </a:p>
        </p:txBody>
      </p:sp>
    </p:spTree>
    <p:extLst>
      <p:ext uri="{BB962C8B-B14F-4D97-AF65-F5344CB8AC3E}">
        <p14:creationId xmlns:p14="http://schemas.microsoft.com/office/powerpoint/2010/main" val="77693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oogle Shape;169;p16">
            <a:extLst>
              <a:ext uri="{FF2B5EF4-FFF2-40B4-BE49-F238E27FC236}">
                <a16:creationId xmlns:a16="http://schemas.microsoft.com/office/drawing/2014/main" id="{380D9E44-E091-4E37-BDDD-C02B10644D64}"/>
              </a:ext>
            </a:extLst>
          </p:cNvPr>
          <p:cNvGrpSpPr/>
          <p:nvPr/>
        </p:nvGrpSpPr>
        <p:grpSpPr>
          <a:xfrm>
            <a:off x="4908640" y="2517883"/>
            <a:ext cx="1740460" cy="1955095"/>
            <a:chOff x="4645471" y="2029642"/>
            <a:chExt cx="2011728" cy="2431187"/>
          </a:xfrm>
        </p:grpSpPr>
        <p:grpSp>
          <p:nvGrpSpPr>
            <p:cNvPr id="8" name="Google Shape;170;p16">
              <a:extLst>
                <a:ext uri="{FF2B5EF4-FFF2-40B4-BE49-F238E27FC236}">
                  <a16:creationId xmlns:a16="http://schemas.microsoft.com/office/drawing/2014/main" id="{56A7379D-4452-4F12-BF25-A94020F63788}"/>
                </a:ext>
              </a:extLst>
            </p:cNvPr>
            <p:cNvGrpSpPr/>
            <p:nvPr/>
          </p:nvGrpSpPr>
          <p:grpSpPr>
            <a:xfrm>
              <a:off x="4645471" y="2029642"/>
              <a:ext cx="2011728" cy="2431187"/>
              <a:chOff x="4645471" y="2029642"/>
              <a:chExt cx="2011728" cy="2431187"/>
            </a:xfrm>
          </p:grpSpPr>
          <p:sp>
            <p:nvSpPr>
              <p:cNvPr id="11" name="Google Shape;171;p16">
                <a:extLst>
                  <a:ext uri="{FF2B5EF4-FFF2-40B4-BE49-F238E27FC236}">
                    <a16:creationId xmlns:a16="http://schemas.microsoft.com/office/drawing/2014/main" id="{22990F57-EB03-476D-A372-4E25B2C01360}"/>
                  </a:ext>
                </a:extLst>
              </p:cNvPr>
              <p:cNvSpPr/>
              <p:nvPr/>
            </p:nvSpPr>
            <p:spPr>
              <a:xfrm flipH="1">
                <a:off x="4645471" y="2449101"/>
                <a:ext cx="2011728" cy="2011728"/>
              </a:xfrm>
              <a:custGeom>
                <a:avLst/>
                <a:gdLst/>
                <a:ahLst/>
                <a:cxnLst/>
                <a:rect l="l" t="t" r="r" b="b"/>
                <a:pathLst>
                  <a:path w="160329" h="160329" extrusionOk="0">
                    <a:moveTo>
                      <a:pt x="80188" y="1"/>
                    </a:moveTo>
                    <a:cubicBezTo>
                      <a:pt x="35912" y="1"/>
                      <a:pt x="1" y="35912"/>
                      <a:pt x="1" y="80188"/>
                    </a:cubicBezTo>
                    <a:cubicBezTo>
                      <a:pt x="1" y="124464"/>
                      <a:pt x="35912" y="160329"/>
                      <a:pt x="80188" y="160329"/>
                    </a:cubicBezTo>
                    <a:cubicBezTo>
                      <a:pt x="124464" y="160329"/>
                      <a:pt x="160329" y="124464"/>
                      <a:pt x="160329" y="80188"/>
                    </a:cubicBezTo>
                    <a:cubicBezTo>
                      <a:pt x="160329" y="35912"/>
                      <a:pt x="124464" y="1"/>
                      <a:pt x="80188" y="1"/>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2" name="Google Shape;172;p16">
                <a:extLst>
                  <a:ext uri="{FF2B5EF4-FFF2-40B4-BE49-F238E27FC236}">
                    <a16:creationId xmlns:a16="http://schemas.microsoft.com/office/drawing/2014/main" id="{3FEA4A9D-D519-487A-8DFF-99D2937304F7}"/>
                  </a:ext>
                </a:extLst>
              </p:cNvPr>
              <p:cNvGrpSpPr/>
              <p:nvPr/>
            </p:nvGrpSpPr>
            <p:grpSpPr>
              <a:xfrm>
                <a:off x="4808229" y="2029642"/>
                <a:ext cx="1654439" cy="2218449"/>
                <a:chOff x="4808229" y="2029642"/>
                <a:chExt cx="1654439" cy="2218449"/>
              </a:xfrm>
            </p:grpSpPr>
            <p:grpSp>
              <p:nvGrpSpPr>
                <p:cNvPr id="13" name="Google Shape;173;p16">
                  <a:extLst>
                    <a:ext uri="{FF2B5EF4-FFF2-40B4-BE49-F238E27FC236}">
                      <a16:creationId xmlns:a16="http://schemas.microsoft.com/office/drawing/2014/main" id="{049ABAC8-51EA-47A1-8D68-4FA2B8E88B2C}"/>
                    </a:ext>
                  </a:extLst>
                </p:cNvPr>
                <p:cNvGrpSpPr/>
                <p:nvPr/>
              </p:nvGrpSpPr>
              <p:grpSpPr>
                <a:xfrm>
                  <a:off x="4808229" y="2029642"/>
                  <a:ext cx="1654439" cy="2218449"/>
                  <a:chOff x="5409033" y="2696416"/>
                  <a:chExt cx="1833377" cy="2458388"/>
                </a:xfrm>
              </p:grpSpPr>
              <p:sp>
                <p:nvSpPr>
                  <p:cNvPr id="16" name="Google Shape;174;p16">
                    <a:extLst>
                      <a:ext uri="{FF2B5EF4-FFF2-40B4-BE49-F238E27FC236}">
                        <a16:creationId xmlns:a16="http://schemas.microsoft.com/office/drawing/2014/main" id="{8AD0D7D0-13E7-456C-9CF5-AD77F71FF196}"/>
                      </a:ext>
                    </a:extLst>
                  </p:cNvPr>
                  <p:cNvSpPr/>
                  <p:nvPr/>
                </p:nvSpPr>
                <p:spPr>
                  <a:xfrm>
                    <a:off x="5409033" y="2888814"/>
                    <a:ext cx="1833377" cy="2265989"/>
                  </a:xfrm>
                  <a:custGeom>
                    <a:avLst/>
                    <a:gdLst/>
                    <a:ahLst/>
                    <a:cxnLst/>
                    <a:rect l="l" t="t" r="r" b="b"/>
                    <a:pathLst>
                      <a:path w="93480" h="115538" extrusionOk="0">
                        <a:moveTo>
                          <a:pt x="36140" y="0"/>
                        </a:moveTo>
                        <a:cubicBezTo>
                          <a:pt x="34298" y="0"/>
                          <a:pt x="32415" y="251"/>
                          <a:pt x="30527" y="816"/>
                        </a:cubicBezTo>
                        <a:cubicBezTo>
                          <a:pt x="30527" y="816"/>
                          <a:pt x="24794" y="11472"/>
                          <a:pt x="24794" y="12950"/>
                        </a:cubicBezTo>
                        <a:cubicBezTo>
                          <a:pt x="24794" y="14462"/>
                          <a:pt x="26447" y="15306"/>
                          <a:pt x="26060" y="16853"/>
                        </a:cubicBezTo>
                        <a:cubicBezTo>
                          <a:pt x="25638" y="18436"/>
                          <a:pt x="22825" y="24204"/>
                          <a:pt x="22895" y="25364"/>
                        </a:cubicBezTo>
                        <a:cubicBezTo>
                          <a:pt x="23001" y="26560"/>
                          <a:pt x="25849" y="26701"/>
                          <a:pt x="26729" y="27404"/>
                        </a:cubicBezTo>
                        <a:cubicBezTo>
                          <a:pt x="27362" y="27826"/>
                          <a:pt x="27432" y="28705"/>
                          <a:pt x="26869" y="29233"/>
                        </a:cubicBezTo>
                        <a:cubicBezTo>
                          <a:pt x="26588" y="29585"/>
                          <a:pt x="26482" y="30112"/>
                          <a:pt x="27115" y="30675"/>
                        </a:cubicBezTo>
                        <a:cubicBezTo>
                          <a:pt x="27115" y="30675"/>
                          <a:pt x="26658" y="31484"/>
                          <a:pt x="26940" y="32117"/>
                        </a:cubicBezTo>
                        <a:cubicBezTo>
                          <a:pt x="27256" y="32715"/>
                          <a:pt x="27889" y="33312"/>
                          <a:pt x="27995" y="33910"/>
                        </a:cubicBezTo>
                        <a:cubicBezTo>
                          <a:pt x="28100" y="34473"/>
                          <a:pt x="27995" y="36407"/>
                          <a:pt x="28487" y="38095"/>
                        </a:cubicBezTo>
                        <a:cubicBezTo>
                          <a:pt x="28949" y="39679"/>
                          <a:pt x="30247" y="39963"/>
                          <a:pt x="31828" y="39963"/>
                        </a:cubicBezTo>
                        <a:cubicBezTo>
                          <a:pt x="31933" y="39963"/>
                          <a:pt x="32038" y="39962"/>
                          <a:pt x="32145" y="39959"/>
                        </a:cubicBezTo>
                        <a:cubicBezTo>
                          <a:pt x="33567" y="39900"/>
                          <a:pt x="36088" y="38692"/>
                          <a:pt x="37225" y="38692"/>
                        </a:cubicBezTo>
                        <a:cubicBezTo>
                          <a:pt x="37438" y="38692"/>
                          <a:pt x="37602" y="38734"/>
                          <a:pt x="37701" y="38834"/>
                        </a:cubicBezTo>
                        <a:cubicBezTo>
                          <a:pt x="38370" y="39467"/>
                          <a:pt x="38088" y="42316"/>
                          <a:pt x="35908" y="44285"/>
                        </a:cubicBezTo>
                        <a:cubicBezTo>
                          <a:pt x="34009" y="45973"/>
                          <a:pt x="18183" y="48048"/>
                          <a:pt x="11641" y="52269"/>
                        </a:cubicBezTo>
                        <a:cubicBezTo>
                          <a:pt x="5100" y="56489"/>
                          <a:pt x="4080" y="65492"/>
                          <a:pt x="3658" y="70135"/>
                        </a:cubicBezTo>
                        <a:cubicBezTo>
                          <a:pt x="3200" y="74777"/>
                          <a:pt x="3200" y="74074"/>
                          <a:pt x="2321" y="80017"/>
                        </a:cubicBezTo>
                        <a:cubicBezTo>
                          <a:pt x="1442" y="85961"/>
                          <a:pt x="1020" y="96441"/>
                          <a:pt x="879" y="98762"/>
                        </a:cubicBezTo>
                        <a:cubicBezTo>
                          <a:pt x="809" y="100028"/>
                          <a:pt x="387" y="108258"/>
                          <a:pt x="0" y="115538"/>
                        </a:cubicBezTo>
                        <a:lnTo>
                          <a:pt x="15158" y="115538"/>
                        </a:lnTo>
                        <a:cubicBezTo>
                          <a:pt x="15615" y="109137"/>
                          <a:pt x="16178" y="102139"/>
                          <a:pt x="16459" y="100345"/>
                        </a:cubicBezTo>
                        <a:cubicBezTo>
                          <a:pt x="17057" y="96864"/>
                          <a:pt x="17725" y="92363"/>
                          <a:pt x="17725" y="92361"/>
                        </a:cubicBezTo>
                        <a:lnTo>
                          <a:pt x="17725" y="92361"/>
                        </a:lnTo>
                        <a:cubicBezTo>
                          <a:pt x="17725" y="92363"/>
                          <a:pt x="17268" y="99466"/>
                          <a:pt x="17549" y="102666"/>
                        </a:cubicBezTo>
                        <a:cubicBezTo>
                          <a:pt x="17690" y="104213"/>
                          <a:pt x="17831" y="110016"/>
                          <a:pt x="17971" y="115538"/>
                        </a:cubicBezTo>
                        <a:lnTo>
                          <a:pt x="73609" y="115538"/>
                        </a:lnTo>
                        <a:cubicBezTo>
                          <a:pt x="73926" y="108996"/>
                          <a:pt x="74313" y="101857"/>
                          <a:pt x="74524" y="100626"/>
                        </a:cubicBezTo>
                        <a:cubicBezTo>
                          <a:pt x="74981" y="98305"/>
                          <a:pt x="74981" y="93241"/>
                          <a:pt x="74981" y="93241"/>
                        </a:cubicBezTo>
                        <a:cubicBezTo>
                          <a:pt x="74981" y="93241"/>
                          <a:pt x="76001" y="101083"/>
                          <a:pt x="76739" y="103967"/>
                        </a:cubicBezTo>
                        <a:cubicBezTo>
                          <a:pt x="77056" y="105339"/>
                          <a:pt x="77267" y="110474"/>
                          <a:pt x="77407" y="115538"/>
                        </a:cubicBezTo>
                        <a:lnTo>
                          <a:pt x="93480" y="115538"/>
                        </a:lnTo>
                        <a:cubicBezTo>
                          <a:pt x="93480" y="110649"/>
                          <a:pt x="93480" y="105866"/>
                          <a:pt x="93445" y="104847"/>
                        </a:cubicBezTo>
                        <a:cubicBezTo>
                          <a:pt x="93304" y="102666"/>
                          <a:pt x="92284" y="87262"/>
                          <a:pt x="91229" y="82198"/>
                        </a:cubicBezTo>
                        <a:cubicBezTo>
                          <a:pt x="90209" y="77098"/>
                          <a:pt x="89471" y="65914"/>
                          <a:pt x="87747" y="60111"/>
                        </a:cubicBezTo>
                        <a:cubicBezTo>
                          <a:pt x="86024" y="54273"/>
                          <a:pt x="83386" y="50651"/>
                          <a:pt x="73820" y="47591"/>
                        </a:cubicBezTo>
                        <a:cubicBezTo>
                          <a:pt x="64219" y="44567"/>
                          <a:pt x="60280" y="41788"/>
                          <a:pt x="57818" y="31202"/>
                        </a:cubicBezTo>
                        <a:cubicBezTo>
                          <a:pt x="55356" y="20581"/>
                          <a:pt x="57256" y="18119"/>
                          <a:pt x="57256" y="13477"/>
                        </a:cubicBezTo>
                        <a:cubicBezTo>
                          <a:pt x="57256" y="9484"/>
                          <a:pt x="47471" y="0"/>
                          <a:pt x="36140" y="0"/>
                        </a:cubicBezTo>
                        <a:close/>
                      </a:path>
                    </a:pathLst>
                  </a:custGeom>
                  <a:solidFill>
                    <a:srgbClr val="FFB3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75;p16">
                    <a:extLst>
                      <a:ext uri="{FF2B5EF4-FFF2-40B4-BE49-F238E27FC236}">
                        <a16:creationId xmlns:a16="http://schemas.microsoft.com/office/drawing/2014/main" id="{3A9D98DE-9943-40D2-9E6A-36EC00F6D072}"/>
                      </a:ext>
                    </a:extLst>
                  </p:cNvPr>
                  <p:cNvSpPr/>
                  <p:nvPr/>
                </p:nvSpPr>
                <p:spPr>
                  <a:xfrm>
                    <a:off x="5894619" y="2696416"/>
                    <a:ext cx="893251" cy="804367"/>
                  </a:xfrm>
                  <a:custGeom>
                    <a:avLst/>
                    <a:gdLst/>
                    <a:ahLst/>
                    <a:cxnLst/>
                    <a:rect l="l" t="t" r="r" b="b"/>
                    <a:pathLst>
                      <a:path w="45545" h="41013" extrusionOk="0">
                        <a:moveTo>
                          <a:pt x="23227" y="1"/>
                        </a:moveTo>
                        <a:cubicBezTo>
                          <a:pt x="17788" y="1"/>
                          <a:pt x="11663" y="1769"/>
                          <a:pt x="7632" y="4401"/>
                        </a:cubicBezTo>
                        <a:cubicBezTo>
                          <a:pt x="3729" y="6957"/>
                          <a:pt x="1265" y="7237"/>
                          <a:pt x="375" y="7237"/>
                        </a:cubicBezTo>
                        <a:cubicBezTo>
                          <a:pt x="126" y="7237"/>
                          <a:pt x="0" y="7215"/>
                          <a:pt x="0" y="7215"/>
                        </a:cubicBezTo>
                        <a:lnTo>
                          <a:pt x="0" y="7215"/>
                        </a:lnTo>
                        <a:cubicBezTo>
                          <a:pt x="0" y="7215"/>
                          <a:pt x="222" y="12717"/>
                          <a:pt x="6541" y="12717"/>
                        </a:cubicBezTo>
                        <a:cubicBezTo>
                          <a:pt x="6886" y="12717"/>
                          <a:pt x="7250" y="12701"/>
                          <a:pt x="7632" y="12666"/>
                        </a:cubicBezTo>
                        <a:cubicBezTo>
                          <a:pt x="8648" y="12572"/>
                          <a:pt x="9535" y="12534"/>
                          <a:pt x="10303" y="12534"/>
                        </a:cubicBezTo>
                        <a:cubicBezTo>
                          <a:pt x="13258" y="12534"/>
                          <a:pt x="14455" y="13088"/>
                          <a:pt x="14455" y="13088"/>
                        </a:cubicBezTo>
                        <a:cubicBezTo>
                          <a:pt x="14560" y="14917"/>
                          <a:pt x="15158" y="16710"/>
                          <a:pt x="16213" y="18188"/>
                        </a:cubicBezTo>
                        <a:cubicBezTo>
                          <a:pt x="17972" y="20509"/>
                          <a:pt x="18710" y="19489"/>
                          <a:pt x="19132" y="21388"/>
                        </a:cubicBezTo>
                        <a:cubicBezTo>
                          <a:pt x="19589" y="23252"/>
                          <a:pt x="18710" y="26312"/>
                          <a:pt x="18851" y="27332"/>
                        </a:cubicBezTo>
                        <a:cubicBezTo>
                          <a:pt x="18992" y="28351"/>
                          <a:pt x="20293" y="29829"/>
                          <a:pt x="20293" y="29829"/>
                        </a:cubicBezTo>
                        <a:cubicBezTo>
                          <a:pt x="20293" y="29829"/>
                          <a:pt x="21931" y="25672"/>
                          <a:pt x="23799" y="25672"/>
                        </a:cubicBezTo>
                        <a:cubicBezTo>
                          <a:pt x="23942" y="25672"/>
                          <a:pt x="24087" y="25696"/>
                          <a:pt x="24232" y="25749"/>
                        </a:cubicBezTo>
                        <a:cubicBezTo>
                          <a:pt x="26236" y="26487"/>
                          <a:pt x="24865" y="27789"/>
                          <a:pt x="25322" y="30110"/>
                        </a:cubicBezTo>
                        <a:cubicBezTo>
                          <a:pt x="25744" y="32431"/>
                          <a:pt x="28276" y="38093"/>
                          <a:pt x="28276" y="38093"/>
                        </a:cubicBezTo>
                        <a:lnTo>
                          <a:pt x="33059" y="41012"/>
                        </a:lnTo>
                        <a:cubicBezTo>
                          <a:pt x="33059" y="41012"/>
                          <a:pt x="35767" y="34893"/>
                          <a:pt x="39003" y="31622"/>
                        </a:cubicBezTo>
                        <a:cubicBezTo>
                          <a:pt x="42942" y="27718"/>
                          <a:pt x="45544" y="19946"/>
                          <a:pt x="43680" y="12947"/>
                        </a:cubicBezTo>
                        <a:cubicBezTo>
                          <a:pt x="42060" y="7004"/>
                          <a:pt x="38236" y="6569"/>
                          <a:pt x="37150" y="6569"/>
                        </a:cubicBezTo>
                        <a:cubicBezTo>
                          <a:pt x="36963" y="6569"/>
                          <a:pt x="36858" y="6582"/>
                          <a:pt x="36858" y="6582"/>
                        </a:cubicBezTo>
                        <a:cubicBezTo>
                          <a:pt x="36858" y="6582"/>
                          <a:pt x="35591" y="3803"/>
                          <a:pt x="30316" y="1342"/>
                        </a:cubicBezTo>
                        <a:cubicBezTo>
                          <a:pt x="28322" y="413"/>
                          <a:pt x="25855" y="1"/>
                          <a:pt x="2322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176;p16">
                    <a:extLst>
                      <a:ext uri="{FF2B5EF4-FFF2-40B4-BE49-F238E27FC236}">
                        <a16:creationId xmlns:a16="http://schemas.microsoft.com/office/drawing/2014/main" id="{81D53921-40FE-4135-A1CF-2E8AE5902C92}"/>
                      </a:ext>
                    </a:extLst>
                  </p:cNvPr>
                  <p:cNvSpPr/>
                  <p:nvPr/>
                </p:nvSpPr>
                <p:spPr>
                  <a:xfrm>
                    <a:off x="6290536" y="3154289"/>
                    <a:ext cx="152448" cy="245607"/>
                  </a:xfrm>
                  <a:custGeom>
                    <a:avLst/>
                    <a:gdLst/>
                    <a:ahLst/>
                    <a:cxnLst/>
                    <a:rect l="l" t="t" r="r" b="b"/>
                    <a:pathLst>
                      <a:path w="7773" h="12523" extrusionOk="0">
                        <a:moveTo>
                          <a:pt x="5518" y="1"/>
                        </a:moveTo>
                        <a:cubicBezTo>
                          <a:pt x="4821" y="1"/>
                          <a:pt x="4004" y="258"/>
                          <a:pt x="3130" y="785"/>
                        </a:cubicBezTo>
                        <a:cubicBezTo>
                          <a:pt x="563" y="2333"/>
                          <a:pt x="282" y="5814"/>
                          <a:pt x="282" y="5814"/>
                        </a:cubicBezTo>
                        <a:cubicBezTo>
                          <a:pt x="282" y="5814"/>
                          <a:pt x="0" y="8628"/>
                          <a:pt x="282" y="10035"/>
                        </a:cubicBezTo>
                        <a:cubicBezTo>
                          <a:pt x="673" y="11967"/>
                          <a:pt x="1976" y="12522"/>
                          <a:pt x="3096" y="12522"/>
                        </a:cubicBezTo>
                        <a:cubicBezTo>
                          <a:pt x="3484" y="12522"/>
                          <a:pt x="3851" y="12455"/>
                          <a:pt x="4150" y="12356"/>
                        </a:cubicBezTo>
                        <a:cubicBezTo>
                          <a:pt x="5311" y="11969"/>
                          <a:pt x="5838" y="10421"/>
                          <a:pt x="5944" y="8628"/>
                        </a:cubicBezTo>
                        <a:cubicBezTo>
                          <a:pt x="6085" y="6834"/>
                          <a:pt x="7773" y="5674"/>
                          <a:pt x="7773" y="2825"/>
                        </a:cubicBezTo>
                        <a:cubicBezTo>
                          <a:pt x="7773" y="969"/>
                          <a:pt x="6870" y="1"/>
                          <a:pt x="5518" y="1"/>
                        </a:cubicBezTo>
                        <a:close/>
                      </a:path>
                    </a:pathLst>
                  </a:custGeom>
                  <a:solidFill>
                    <a:srgbClr val="FFB3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177;p16">
                    <a:extLst>
                      <a:ext uri="{FF2B5EF4-FFF2-40B4-BE49-F238E27FC236}">
                        <a16:creationId xmlns:a16="http://schemas.microsoft.com/office/drawing/2014/main" id="{29DB4580-5797-4550-AB82-FE6F5A3818CF}"/>
                      </a:ext>
                    </a:extLst>
                  </p:cNvPr>
                  <p:cNvSpPr/>
                  <p:nvPr/>
                </p:nvSpPr>
                <p:spPr>
                  <a:xfrm>
                    <a:off x="5872398" y="3950184"/>
                    <a:ext cx="431946" cy="840925"/>
                  </a:xfrm>
                  <a:custGeom>
                    <a:avLst/>
                    <a:gdLst/>
                    <a:ahLst/>
                    <a:cxnLst/>
                    <a:rect l="l" t="t" r="r" b="b"/>
                    <a:pathLst>
                      <a:path w="22024" h="42877" extrusionOk="0">
                        <a:moveTo>
                          <a:pt x="13627" y="1"/>
                        </a:moveTo>
                        <a:cubicBezTo>
                          <a:pt x="10048" y="1"/>
                          <a:pt x="6002" y="7933"/>
                          <a:pt x="3243" y="13450"/>
                        </a:cubicBezTo>
                        <a:cubicBezTo>
                          <a:pt x="395" y="19183"/>
                          <a:pt x="219" y="33672"/>
                          <a:pt x="78" y="39581"/>
                        </a:cubicBezTo>
                        <a:cubicBezTo>
                          <a:pt x="1" y="42173"/>
                          <a:pt x="1216" y="42876"/>
                          <a:pt x="3036" y="42876"/>
                        </a:cubicBezTo>
                        <a:cubicBezTo>
                          <a:pt x="5197" y="42876"/>
                          <a:pt x="8211" y="41883"/>
                          <a:pt x="10922" y="41883"/>
                        </a:cubicBezTo>
                        <a:cubicBezTo>
                          <a:pt x="11131" y="41883"/>
                          <a:pt x="11338" y="41889"/>
                          <a:pt x="11543" y="41902"/>
                        </a:cubicBezTo>
                        <a:cubicBezTo>
                          <a:pt x="11660" y="41909"/>
                          <a:pt x="11776" y="41913"/>
                          <a:pt x="11891" y="41913"/>
                        </a:cubicBezTo>
                        <a:cubicBezTo>
                          <a:pt x="16774" y="41913"/>
                          <a:pt x="19556" y="35433"/>
                          <a:pt x="20793" y="31035"/>
                        </a:cubicBezTo>
                        <a:cubicBezTo>
                          <a:pt x="22024" y="26498"/>
                          <a:pt x="21426" y="22946"/>
                          <a:pt x="20933" y="20590"/>
                        </a:cubicBezTo>
                        <a:cubicBezTo>
                          <a:pt x="20511" y="18515"/>
                          <a:pt x="20300" y="11024"/>
                          <a:pt x="19527" y="7894"/>
                        </a:cubicBezTo>
                        <a:cubicBezTo>
                          <a:pt x="18964" y="5643"/>
                          <a:pt x="16537" y="578"/>
                          <a:pt x="14111" y="51"/>
                        </a:cubicBezTo>
                        <a:cubicBezTo>
                          <a:pt x="13950" y="17"/>
                          <a:pt x="13789" y="1"/>
                          <a:pt x="13627" y="1"/>
                        </a:cubicBezTo>
                        <a:close/>
                      </a:path>
                    </a:pathLst>
                  </a:custGeom>
                  <a:solidFill>
                    <a:srgbClr val="334D8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178;p16">
                    <a:extLst>
                      <a:ext uri="{FF2B5EF4-FFF2-40B4-BE49-F238E27FC236}">
                        <a16:creationId xmlns:a16="http://schemas.microsoft.com/office/drawing/2014/main" id="{54E85439-5A54-494E-A3DE-637E975EA2CA}"/>
                      </a:ext>
                    </a:extLst>
                  </p:cNvPr>
                  <p:cNvSpPr/>
                  <p:nvPr/>
                </p:nvSpPr>
                <p:spPr>
                  <a:xfrm>
                    <a:off x="6382264" y="3962599"/>
                    <a:ext cx="433024" cy="840925"/>
                  </a:xfrm>
                  <a:custGeom>
                    <a:avLst/>
                    <a:gdLst/>
                    <a:ahLst/>
                    <a:cxnLst/>
                    <a:rect l="l" t="t" r="r" b="b"/>
                    <a:pathLst>
                      <a:path w="22079" h="42877" extrusionOk="0">
                        <a:moveTo>
                          <a:pt x="8464" y="1"/>
                        </a:moveTo>
                        <a:cubicBezTo>
                          <a:pt x="8303" y="1"/>
                          <a:pt x="8143" y="17"/>
                          <a:pt x="7984" y="51"/>
                        </a:cubicBezTo>
                        <a:cubicBezTo>
                          <a:pt x="5452" y="578"/>
                          <a:pt x="3342" y="3216"/>
                          <a:pt x="2392" y="8421"/>
                        </a:cubicBezTo>
                        <a:cubicBezTo>
                          <a:pt x="1830" y="11410"/>
                          <a:pt x="1548" y="18515"/>
                          <a:pt x="1126" y="20590"/>
                        </a:cubicBezTo>
                        <a:cubicBezTo>
                          <a:pt x="634" y="22946"/>
                          <a:pt x="1" y="26498"/>
                          <a:pt x="1302" y="31035"/>
                        </a:cubicBezTo>
                        <a:cubicBezTo>
                          <a:pt x="2539" y="35433"/>
                          <a:pt x="5287" y="41913"/>
                          <a:pt x="10169" y="41913"/>
                        </a:cubicBezTo>
                        <a:cubicBezTo>
                          <a:pt x="10283" y="41913"/>
                          <a:pt x="10399" y="41909"/>
                          <a:pt x="10516" y="41902"/>
                        </a:cubicBezTo>
                        <a:cubicBezTo>
                          <a:pt x="10721" y="41889"/>
                          <a:pt x="10929" y="41883"/>
                          <a:pt x="11138" y="41883"/>
                        </a:cubicBezTo>
                        <a:cubicBezTo>
                          <a:pt x="13849" y="41883"/>
                          <a:pt x="16863" y="42877"/>
                          <a:pt x="19030" y="42877"/>
                        </a:cubicBezTo>
                        <a:cubicBezTo>
                          <a:pt x="20854" y="42877"/>
                          <a:pt x="22078" y="42173"/>
                          <a:pt x="22017" y="39581"/>
                        </a:cubicBezTo>
                        <a:cubicBezTo>
                          <a:pt x="21841" y="33673"/>
                          <a:pt x="21665" y="19183"/>
                          <a:pt x="18816" y="13450"/>
                        </a:cubicBezTo>
                        <a:cubicBezTo>
                          <a:pt x="16091" y="7933"/>
                          <a:pt x="12014" y="1"/>
                          <a:pt x="8464" y="1"/>
                        </a:cubicBezTo>
                        <a:close/>
                      </a:path>
                    </a:pathLst>
                  </a:custGeom>
                  <a:solidFill>
                    <a:srgbClr val="334D8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179;p16">
                    <a:extLst>
                      <a:ext uri="{FF2B5EF4-FFF2-40B4-BE49-F238E27FC236}">
                        <a16:creationId xmlns:a16="http://schemas.microsoft.com/office/drawing/2014/main" id="{87A66F81-A089-4D61-9D99-6C36D3ABAF87}"/>
                      </a:ext>
                    </a:extLst>
                  </p:cNvPr>
                  <p:cNvSpPr/>
                  <p:nvPr/>
                </p:nvSpPr>
                <p:spPr>
                  <a:xfrm>
                    <a:off x="5889774" y="3273318"/>
                    <a:ext cx="476643" cy="635798"/>
                  </a:xfrm>
                  <a:custGeom>
                    <a:avLst/>
                    <a:gdLst/>
                    <a:ahLst/>
                    <a:cxnLst/>
                    <a:rect l="l" t="t" r="r" b="b"/>
                    <a:pathLst>
                      <a:path w="24303" h="32418" extrusionOk="0">
                        <a:moveTo>
                          <a:pt x="9625" y="0"/>
                        </a:moveTo>
                        <a:cubicBezTo>
                          <a:pt x="8523" y="0"/>
                          <a:pt x="7327" y="320"/>
                          <a:pt x="6085" y="941"/>
                        </a:cubicBezTo>
                        <a:cubicBezTo>
                          <a:pt x="3448" y="2207"/>
                          <a:pt x="1162" y="3825"/>
                          <a:pt x="599" y="4563"/>
                        </a:cubicBezTo>
                        <a:cubicBezTo>
                          <a:pt x="1" y="5302"/>
                          <a:pt x="71" y="5900"/>
                          <a:pt x="1021" y="6216"/>
                        </a:cubicBezTo>
                        <a:cubicBezTo>
                          <a:pt x="1456" y="6378"/>
                          <a:pt x="2282" y="6465"/>
                          <a:pt x="3212" y="6465"/>
                        </a:cubicBezTo>
                        <a:cubicBezTo>
                          <a:pt x="4312" y="6465"/>
                          <a:pt x="5557" y="6343"/>
                          <a:pt x="6472" y="6076"/>
                        </a:cubicBezTo>
                        <a:cubicBezTo>
                          <a:pt x="8067" y="5635"/>
                          <a:pt x="8483" y="4736"/>
                          <a:pt x="10183" y="4736"/>
                        </a:cubicBezTo>
                        <a:cubicBezTo>
                          <a:pt x="10246" y="4736"/>
                          <a:pt x="10310" y="4737"/>
                          <a:pt x="10376" y="4739"/>
                        </a:cubicBezTo>
                        <a:cubicBezTo>
                          <a:pt x="12205" y="4810"/>
                          <a:pt x="15194" y="5021"/>
                          <a:pt x="16636" y="6146"/>
                        </a:cubicBezTo>
                        <a:cubicBezTo>
                          <a:pt x="18043" y="7307"/>
                          <a:pt x="19379" y="9171"/>
                          <a:pt x="18922" y="9839"/>
                        </a:cubicBezTo>
                        <a:cubicBezTo>
                          <a:pt x="18787" y="10037"/>
                          <a:pt x="18657" y="10130"/>
                          <a:pt x="18513" y="10130"/>
                        </a:cubicBezTo>
                        <a:cubicBezTo>
                          <a:pt x="18171" y="10130"/>
                          <a:pt x="17745" y="9605"/>
                          <a:pt x="16953" y="8713"/>
                        </a:cubicBezTo>
                        <a:cubicBezTo>
                          <a:pt x="15957" y="7598"/>
                          <a:pt x="15169" y="6663"/>
                          <a:pt x="13258" y="6663"/>
                        </a:cubicBezTo>
                        <a:cubicBezTo>
                          <a:pt x="12940" y="6663"/>
                          <a:pt x="12591" y="6689"/>
                          <a:pt x="12205" y="6744"/>
                        </a:cubicBezTo>
                        <a:cubicBezTo>
                          <a:pt x="9532" y="7166"/>
                          <a:pt x="5382" y="9558"/>
                          <a:pt x="4221" y="9769"/>
                        </a:cubicBezTo>
                        <a:cubicBezTo>
                          <a:pt x="3061" y="9980"/>
                          <a:pt x="2639" y="11457"/>
                          <a:pt x="3799" y="11527"/>
                        </a:cubicBezTo>
                        <a:cubicBezTo>
                          <a:pt x="3869" y="11534"/>
                          <a:pt x="3938" y="11537"/>
                          <a:pt x="4007" y="11537"/>
                        </a:cubicBezTo>
                        <a:cubicBezTo>
                          <a:pt x="5053" y="11537"/>
                          <a:pt x="6036" y="10813"/>
                          <a:pt x="7422" y="10120"/>
                        </a:cubicBezTo>
                        <a:cubicBezTo>
                          <a:pt x="8569" y="9546"/>
                          <a:pt x="11139" y="8484"/>
                          <a:pt x="12806" y="8484"/>
                        </a:cubicBezTo>
                        <a:cubicBezTo>
                          <a:pt x="13284" y="8484"/>
                          <a:pt x="13689" y="8572"/>
                          <a:pt x="13963" y="8784"/>
                        </a:cubicBezTo>
                        <a:cubicBezTo>
                          <a:pt x="15159" y="9733"/>
                          <a:pt x="16003" y="12090"/>
                          <a:pt x="16882" y="12477"/>
                        </a:cubicBezTo>
                        <a:cubicBezTo>
                          <a:pt x="17797" y="12863"/>
                          <a:pt x="19239" y="12547"/>
                          <a:pt x="19379" y="13813"/>
                        </a:cubicBezTo>
                        <a:cubicBezTo>
                          <a:pt x="19520" y="15079"/>
                          <a:pt x="19133" y="17049"/>
                          <a:pt x="20153" y="18772"/>
                        </a:cubicBezTo>
                        <a:cubicBezTo>
                          <a:pt x="21173" y="20530"/>
                          <a:pt x="21560" y="21339"/>
                          <a:pt x="21560" y="25384"/>
                        </a:cubicBezTo>
                        <a:cubicBezTo>
                          <a:pt x="21560" y="29428"/>
                          <a:pt x="21243" y="32417"/>
                          <a:pt x="21243" y="32417"/>
                        </a:cubicBezTo>
                        <a:lnTo>
                          <a:pt x="24303" y="32347"/>
                        </a:lnTo>
                        <a:cubicBezTo>
                          <a:pt x="24303" y="32347"/>
                          <a:pt x="24233" y="22676"/>
                          <a:pt x="24233" y="19721"/>
                        </a:cubicBezTo>
                        <a:cubicBezTo>
                          <a:pt x="24233" y="16767"/>
                          <a:pt x="23353" y="10050"/>
                          <a:pt x="22052" y="7940"/>
                        </a:cubicBezTo>
                        <a:cubicBezTo>
                          <a:pt x="20645" y="5619"/>
                          <a:pt x="18465" y="3895"/>
                          <a:pt x="15897" y="3086"/>
                        </a:cubicBezTo>
                        <a:cubicBezTo>
                          <a:pt x="13084" y="2137"/>
                          <a:pt x="12803" y="800"/>
                          <a:pt x="11290" y="273"/>
                        </a:cubicBezTo>
                        <a:cubicBezTo>
                          <a:pt x="10766" y="90"/>
                          <a:pt x="10209" y="0"/>
                          <a:pt x="962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180;p16">
                    <a:extLst>
                      <a:ext uri="{FF2B5EF4-FFF2-40B4-BE49-F238E27FC236}">
                        <a16:creationId xmlns:a16="http://schemas.microsoft.com/office/drawing/2014/main" id="{A62D0344-988F-4A77-871F-56E2FD3BCFDE}"/>
                      </a:ext>
                    </a:extLst>
                  </p:cNvPr>
                  <p:cNvSpPr/>
                  <p:nvPr/>
                </p:nvSpPr>
                <p:spPr>
                  <a:xfrm>
                    <a:off x="6679550" y="4685064"/>
                    <a:ext cx="706" cy="2785"/>
                  </a:xfrm>
                  <a:custGeom>
                    <a:avLst/>
                    <a:gdLst/>
                    <a:ahLst/>
                    <a:cxnLst/>
                    <a:rect l="l" t="t" r="r" b="b"/>
                    <a:pathLst>
                      <a:path w="36" h="142" extrusionOk="0">
                        <a:moveTo>
                          <a:pt x="1" y="1"/>
                        </a:moveTo>
                        <a:lnTo>
                          <a:pt x="1" y="1"/>
                        </a:lnTo>
                        <a:cubicBezTo>
                          <a:pt x="36" y="106"/>
                          <a:pt x="36" y="141"/>
                          <a:pt x="36" y="141"/>
                        </a:cubicBezTo>
                        <a:cubicBezTo>
                          <a:pt x="36" y="106"/>
                          <a:pt x="36" y="36"/>
                          <a:pt x="1" y="1"/>
                        </a:cubicBezTo>
                        <a:close/>
                      </a:path>
                    </a:pathLst>
                  </a:custGeom>
                  <a:solidFill>
                    <a:srgbClr val="FEF1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81;p16">
                    <a:extLst>
                      <a:ext uri="{FF2B5EF4-FFF2-40B4-BE49-F238E27FC236}">
                        <a16:creationId xmlns:a16="http://schemas.microsoft.com/office/drawing/2014/main" id="{22BF5E93-E212-4B50-B467-E3973C8009B2}"/>
                      </a:ext>
                    </a:extLst>
                  </p:cNvPr>
                  <p:cNvSpPr/>
                  <p:nvPr/>
                </p:nvSpPr>
                <p:spPr>
                  <a:xfrm>
                    <a:off x="6485739" y="4645055"/>
                    <a:ext cx="706" cy="6374"/>
                  </a:xfrm>
                  <a:custGeom>
                    <a:avLst/>
                    <a:gdLst/>
                    <a:ahLst/>
                    <a:cxnLst/>
                    <a:rect l="l" t="t" r="r" b="b"/>
                    <a:pathLst>
                      <a:path w="36" h="325" extrusionOk="0">
                        <a:moveTo>
                          <a:pt x="35" y="1"/>
                        </a:moveTo>
                        <a:lnTo>
                          <a:pt x="35" y="1"/>
                        </a:lnTo>
                        <a:cubicBezTo>
                          <a:pt x="0" y="71"/>
                          <a:pt x="0" y="177"/>
                          <a:pt x="0" y="247"/>
                        </a:cubicBezTo>
                        <a:cubicBezTo>
                          <a:pt x="0" y="300"/>
                          <a:pt x="0" y="325"/>
                          <a:pt x="1" y="325"/>
                        </a:cubicBezTo>
                        <a:cubicBezTo>
                          <a:pt x="3" y="325"/>
                          <a:pt x="11" y="197"/>
                          <a:pt x="35" y="1"/>
                        </a:cubicBezTo>
                        <a:close/>
                      </a:path>
                    </a:pathLst>
                  </a:custGeom>
                  <a:solidFill>
                    <a:srgbClr val="FEF1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82;p16">
                    <a:extLst>
                      <a:ext uri="{FF2B5EF4-FFF2-40B4-BE49-F238E27FC236}">
                        <a16:creationId xmlns:a16="http://schemas.microsoft.com/office/drawing/2014/main" id="{8DDC8AAE-9A22-4677-9408-F786002DA627}"/>
                      </a:ext>
                    </a:extLst>
                  </p:cNvPr>
                  <p:cNvSpPr/>
                  <p:nvPr/>
                </p:nvSpPr>
                <p:spPr>
                  <a:xfrm>
                    <a:off x="5881498" y="3878049"/>
                    <a:ext cx="910510" cy="819449"/>
                  </a:xfrm>
                  <a:custGeom>
                    <a:avLst/>
                    <a:gdLst/>
                    <a:ahLst/>
                    <a:cxnLst/>
                    <a:rect l="l" t="t" r="r" b="b"/>
                    <a:pathLst>
                      <a:path w="46425" h="41782" extrusionOk="0">
                        <a:moveTo>
                          <a:pt x="23529" y="1"/>
                        </a:moveTo>
                        <a:cubicBezTo>
                          <a:pt x="23459" y="1"/>
                          <a:pt x="23353" y="1"/>
                          <a:pt x="23177" y="36"/>
                        </a:cubicBezTo>
                        <a:cubicBezTo>
                          <a:pt x="22931" y="71"/>
                          <a:pt x="22650" y="142"/>
                          <a:pt x="22404" y="212"/>
                        </a:cubicBezTo>
                        <a:lnTo>
                          <a:pt x="22404" y="282"/>
                        </a:lnTo>
                        <a:lnTo>
                          <a:pt x="21525" y="388"/>
                        </a:lnTo>
                        <a:lnTo>
                          <a:pt x="21525" y="14069"/>
                        </a:lnTo>
                        <a:cubicBezTo>
                          <a:pt x="21525" y="16530"/>
                          <a:pt x="21630" y="17832"/>
                          <a:pt x="20012" y="18746"/>
                        </a:cubicBezTo>
                        <a:cubicBezTo>
                          <a:pt x="18394" y="19660"/>
                          <a:pt x="16812" y="22263"/>
                          <a:pt x="16460" y="22298"/>
                        </a:cubicBezTo>
                        <a:cubicBezTo>
                          <a:pt x="16441" y="22302"/>
                          <a:pt x="16422" y="22304"/>
                          <a:pt x="16403" y="22304"/>
                        </a:cubicBezTo>
                        <a:cubicBezTo>
                          <a:pt x="16057" y="22304"/>
                          <a:pt x="15603" y="21720"/>
                          <a:pt x="15370" y="20821"/>
                        </a:cubicBezTo>
                        <a:cubicBezTo>
                          <a:pt x="15159" y="19871"/>
                          <a:pt x="15897" y="18746"/>
                          <a:pt x="16249" y="18218"/>
                        </a:cubicBezTo>
                        <a:cubicBezTo>
                          <a:pt x="16601" y="17656"/>
                          <a:pt x="15581" y="16601"/>
                          <a:pt x="15581" y="16601"/>
                        </a:cubicBezTo>
                        <a:lnTo>
                          <a:pt x="15581" y="16601"/>
                        </a:lnTo>
                        <a:cubicBezTo>
                          <a:pt x="15862" y="17410"/>
                          <a:pt x="15722" y="18289"/>
                          <a:pt x="15159" y="18922"/>
                        </a:cubicBezTo>
                        <a:cubicBezTo>
                          <a:pt x="14561" y="19731"/>
                          <a:pt x="14596" y="21138"/>
                          <a:pt x="14702" y="22017"/>
                        </a:cubicBezTo>
                        <a:cubicBezTo>
                          <a:pt x="14209" y="21771"/>
                          <a:pt x="13787" y="21454"/>
                          <a:pt x="13471" y="21032"/>
                        </a:cubicBezTo>
                        <a:cubicBezTo>
                          <a:pt x="12416" y="19766"/>
                          <a:pt x="12662" y="18570"/>
                          <a:pt x="13049" y="17339"/>
                        </a:cubicBezTo>
                        <a:cubicBezTo>
                          <a:pt x="13471" y="16073"/>
                          <a:pt x="13400" y="14631"/>
                          <a:pt x="14280" y="13787"/>
                        </a:cubicBezTo>
                        <a:cubicBezTo>
                          <a:pt x="14807" y="13295"/>
                          <a:pt x="15264" y="12767"/>
                          <a:pt x="15722" y="12205"/>
                        </a:cubicBezTo>
                        <a:lnTo>
                          <a:pt x="15722" y="12205"/>
                        </a:lnTo>
                        <a:cubicBezTo>
                          <a:pt x="15721" y="12205"/>
                          <a:pt x="14174" y="12873"/>
                          <a:pt x="13647" y="13717"/>
                        </a:cubicBezTo>
                        <a:cubicBezTo>
                          <a:pt x="13119" y="14596"/>
                          <a:pt x="12873" y="14948"/>
                          <a:pt x="12873" y="14948"/>
                        </a:cubicBezTo>
                        <a:cubicBezTo>
                          <a:pt x="12943" y="14244"/>
                          <a:pt x="12908" y="13506"/>
                          <a:pt x="12767" y="12802"/>
                        </a:cubicBezTo>
                        <a:cubicBezTo>
                          <a:pt x="12627" y="12205"/>
                          <a:pt x="12556" y="11572"/>
                          <a:pt x="12521" y="10938"/>
                        </a:cubicBezTo>
                        <a:cubicBezTo>
                          <a:pt x="12521" y="10938"/>
                          <a:pt x="11958" y="12345"/>
                          <a:pt x="12310" y="13506"/>
                        </a:cubicBezTo>
                        <a:cubicBezTo>
                          <a:pt x="12662" y="14631"/>
                          <a:pt x="12345" y="15721"/>
                          <a:pt x="12134" y="16566"/>
                        </a:cubicBezTo>
                        <a:cubicBezTo>
                          <a:pt x="11888" y="17410"/>
                          <a:pt x="11712" y="18816"/>
                          <a:pt x="11466" y="18816"/>
                        </a:cubicBezTo>
                        <a:cubicBezTo>
                          <a:pt x="11255" y="18816"/>
                          <a:pt x="10200" y="16812"/>
                          <a:pt x="10306" y="15721"/>
                        </a:cubicBezTo>
                        <a:cubicBezTo>
                          <a:pt x="10481" y="14807"/>
                          <a:pt x="10692" y="13893"/>
                          <a:pt x="11009" y="12978"/>
                        </a:cubicBezTo>
                        <a:lnTo>
                          <a:pt x="11009" y="12978"/>
                        </a:lnTo>
                        <a:cubicBezTo>
                          <a:pt x="11009" y="12978"/>
                          <a:pt x="9848" y="13858"/>
                          <a:pt x="9778" y="14877"/>
                        </a:cubicBezTo>
                        <a:cubicBezTo>
                          <a:pt x="9778" y="14877"/>
                          <a:pt x="9391" y="13224"/>
                          <a:pt x="8477" y="12521"/>
                        </a:cubicBezTo>
                        <a:cubicBezTo>
                          <a:pt x="7914" y="12134"/>
                          <a:pt x="7386" y="11677"/>
                          <a:pt x="6894" y="11220"/>
                        </a:cubicBezTo>
                        <a:lnTo>
                          <a:pt x="6894" y="11220"/>
                        </a:lnTo>
                        <a:cubicBezTo>
                          <a:pt x="7386" y="11958"/>
                          <a:pt x="7914" y="12697"/>
                          <a:pt x="8477" y="13400"/>
                        </a:cubicBezTo>
                        <a:cubicBezTo>
                          <a:pt x="9215" y="14244"/>
                          <a:pt x="8899" y="15616"/>
                          <a:pt x="9391" y="16917"/>
                        </a:cubicBezTo>
                        <a:cubicBezTo>
                          <a:pt x="9672" y="17515"/>
                          <a:pt x="9883" y="18148"/>
                          <a:pt x="9989" y="18816"/>
                        </a:cubicBezTo>
                        <a:cubicBezTo>
                          <a:pt x="9567" y="18148"/>
                          <a:pt x="9004" y="17585"/>
                          <a:pt x="8371" y="17163"/>
                        </a:cubicBezTo>
                        <a:cubicBezTo>
                          <a:pt x="7351" y="16671"/>
                          <a:pt x="6296" y="16319"/>
                          <a:pt x="5241" y="16038"/>
                        </a:cubicBezTo>
                        <a:lnTo>
                          <a:pt x="5241" y="16038"/>
                        </a:lnTo>
                        <a:cubicBezTo>
                          <a:pt x="6226" y="16566"/>
                          <a:pt x="7211" y="17128"/>
                          <a:pt x="8160" y="17761"/>
                        </a:cubicBezTo>
                        <a:cubicBezTo>
                          <a:pt x="8547" y="18043"/>
                          <a:pt x="8934" y="18429"/>
                          <a:pt x="9180" y="18852"/>
                        </a:cubicBezTo>
                        <a:cubicBezTo>
                          <a:pt x="8431" y="18783"/>
                          <a:pt x="7681" y="18745"/>
                          <a:pt x="6932" y="18745"/>
                        </a:cubicBezTo>
                        <a:cubicBezTo>
                          <a:pt x="6521" y="18745"/>
                          <a:pt x="6109" y="18756"/>
                          <a:pt x="5698" y="18781"/>
                        </a:cubicBezTo>
                        <a:cubicBezTo>
                          <a:pt x="4573" y="18957"/>
                          <a:pt x="3588" y="19133"/>
                          <a:pt x="3588" y="19133"/>
                        </a:cubicBezTo>
                        <a:cubicBezTo>
                          <a:pt x="4784" y="19344"/>
                          <a:pt x="5980" y="19449"/>
                          <a:pt x="7140" y="19520"/>
                        </a:cubicBezTo>
                        <a:cubicBezTo>
                          <a:pt x="9075" y="19660"/>
                          <a:pt x="10587" y="19414"/>
                          <a:pt x="11536" y="20434"/>
                        </a:cubicBezTo>
                        <a:cubicBezTo>
                          <a:pt x="12381" y="21349"/>
                          <a:pt x="13119" y="22333"/>
                          <a:pt x="13787" y="23353"/>
                        </a:cubicBezTo>
                        <a:cubicBezTo>
                          <a:pt x="13893" y="23529"/>
                          <a:pt x="13963" y="23740"/>
                          <a:pt x="14033" y="23916"/>
                        </a:cubicBezTo>
                        <a:cubicBezTo>
                          <a:pt x="13998" y="23951"/>
                          <a:pt x="13928" y="23951"/>
                          <a:pt x="13893" y="23986"/>
                        </a:cubicBezTo>
                        <a:cubicBezTo>
                          <a:pt x="13676" y="24031"/>
                          <a:pt x="13499" y="24053"/>
                          <a:pt x="13340" y="24053"/>
                        </a:cubicBezTo>
                        <a:cubicBezTo>
                          <a:pt x="12881" y="24053"/>
                          <a:pt x="12577" y="23869"/>
                          <a:pt x="11923" y="23529"/>
                        </a:cubicBezTo>
                        <a:cubicBezTo>
                          <a:pt x="11044" y="23107"/>
                          <a:pt x="10974" y="22474"/>
                          <a:pt x="10235" y="21700"/>
                        </a:cubicBezTo>
                        <a:cubicBezTo>
                          <a:pt x="9856" y="21321"/>
                          <a:pt x="9331" y="21111"/>
                          <a:pt x="8801" y="21111"/>
                        </a:cubicBezTo>
                        <a:cubicBezTo>
                          <a:pt x="8693" y="21111"/>
                          <a:pt x="8584" y="21120"/>
                          <a:pt x="8477" y="21138"/>
                        </a:cubicBezTo>
                        <a:cubicBezTo>
                          <a:pt x="9321" y="21630"/>
                          <a:pt x="10024" y="22298"/>
                          <a:pt x="10517" y="23142"/>
                        </a:cubicBezTo>
                        <a:cubicBezTo>
                          <a:pt x="10503" y="23144"/>
                          <a:pt x="10488" y="23145"/>
                          <a:pt x="10471" y="23145"/>
                        </a:cubicBezTo>
                        <a:cubicBezTo>
                          <a:pt x="9895" y="23145"/>
                          <a:pt x="7645" y="21971"/>
                          <a:pt x="6859" y="21595"/>
                        </a:cubicBezTo>
                        <a:cubicBezTo>
                          <a:pt x="6015" y="21173"/>
                          <a:pt x="4855" y="19872"/>
                          <a:pt x="4854" y="19871"/>
                        </a:cubicBezTo>
                        <a:lnTo>
                          <a:pt x="4854" y="19871"/>
                        </a:lnTo>
                        <a:cubicBezTo>
                          <a:pt x="4995" y="20329"/>
                          <a:pt x="5171" y="20751"/>
                          <a:pt x="5347" y="21208"/>
                        </a:cubicBezTo>
                        <a:cubicBezTo>
                          <a:pt x="5558" y="21735"/>
                          <a:pt x="5980" y="22157"/>
                          <a:pt x="6507" y="22404"/>
                        </a:cubicBezTo>
                        <a:cubicBezTo>
                          <a:pt x="5874" y="22509"/>
                          <a:pt x="5276" y="22720"/>
                          <a:pt x="4678" y="22966"/>
                        </a:cubicBezTo>
                        <a:lnTo>
                          <a:pt x="2603" y="24021"/>
                        </a:lnTo>
                        <a:cubicBezTo>
                          <a:pt x="2603" y="24021"/>
                          <a:pt x="5915" y="23103"/>
                          <a:pt x="7283" y="23103"/>
                        </a:cubicBezTo>
                        <a:cubicBezTo>
                          <a:pt x="7332" y="23103"/>
                          <a:pt x="7378" y="23105"/>
                          <a:pt x="7422" y="23107"/>
                        </a:cubicBezTo>
                        <a:cubicBezTo>
                          <a:pt x="8512" y="23177"/>
                          <a:pt x="9602" y="23494"/>
                          <a:pt x="10552" y="24057"/>
                        </a:cubicBezTo>
                        <a:cubicBezTo>
                          <a:pt x="9778" y="24232"/>
                          <a:pt x="8723" y="24584"/>
                          <a:pt x="8266" y="24971"/>
                        </a:cubicBezTo>
                        <a:cubicBezTo>
                          <a:pt x="7457" y="25780"/>
                          <a:pt x="6578" y="26518"/>
                          <a:pt x="5628" y="27151"/>
                        </a:cubicBezTo>
                        <a:cubicBezTo>
                          <a:pt x="4854" y="27506"/>
                          <a:pt x="4021" y="27683"/>
                          <a:pt x="3157" y="27683"/>
                        </a:cubicBezTo>
                        <a:cubicBezTo>
                          <a:pt x="3078" y="27683"/>
                          <a:pt x="2999" y="27682"/>
                          <a:pt x="2920" y="27679"/>
                        </a:cubicBezTo>
                        <a:cubicBezTo>
                          <a:pt x="2252" y="27714"/>
                          <a:pt x="1584" y="27820"/>
                          <a:pt x="915" y="27960"/>
                        </a:cubicBezTo>
                        <a:cubicBezTo>
                          <a:pt x="915" y="27960"/>
                          <a:pt x="1584" y="28066"/>
                          <a:pt x="2357" y="28242"/>
                        </a:cubicBezTo>
                        <a:cubicBezTo>
                          <a:pt x="2656" y="28294"/>
                          <a:pt x="2955" y="28321"/>
                          <a:pt x="3254" y="28321"/>
                        </a:cubicBezTo>
                        <a:cubicBezTo>
                          <a:pt x="3553" y="28321"/>
                          <a:pt x="3852" y="28294"/>
                          <a:pt x="4151" y="28242"/>
                        </a:cubicBezTo>
                        <a:lnTo>
                          <a:pt x="4151" y="28242"/>
                        </a:lnTo>
                        <a:cubicBezTo>
                          <a:pt x="3870" y="28804"/>
                          <a:pt x="3518" y="29332"/>
                          <a:pt x="3096" y="29824"/>
                        </a:cubicBezTo>
                        <a:cubicBezTo>
                          <a:pt x="2428" y="30704"/>
                          <a:pt x="2533" y="31266"/>
                          <a:pt x="2533" y="31266"/>
                        </a:cubicBezTo>
                        <a:cubicBezTo>
                          <a:pt x="2533" y="31266"/>
                          <a:pt x="4467" y="28523"/>
                          <a:pt x="5593" y="28136"/>
                        </a:cubicBezTo>
                        <a:cubicBezTo>
                          <a:pt x="6753" y="27714"/>
                          <a:pt x="7597" y="26483"/>
                          <a:pt x="8512" y="25604"/>
                        </a:cubicBezTo>
                        <a:cubicBezTo>
                          <a:pt x="9145" y="25041"/>
                          <a:pt x="10517" y="24901"/>
                          <a:pt x="11466" y="24725"/>
                        </a:cubicBezTo>
                        <a:cubicBezTo>
                          <a:pt x="11712" y="24901"/>
                          <a:pt x="11994" y="25041"/>
                          <a:pt x="12275" y="25182"/>
                        </a:cubicBezTo>
                        <a:cubicBezTo>
                          <a:pt x="12099" y="25428"/>
                          <a:pt x="11923" y="25674"/>
                          <a:pt x="11783" y="25921"/>
                        </a:cubicBezTo>
                        <a:cubicBezTo>
                          <a:pt x="11396" y="26765"/>
                          <a:pt x="11572" y="27503"/>
                          <a:pt x="10728" y="28031"/>
                        </a:cubicBezTo>
                        <a:cubicBezTo>
                          <a:pt x="10239" y="28371"/>
                          <a:pt x="9724" y="28428"/>
                          <a:pt x="9184" y="28428"/>
                        </a:cubicBezTo>
                        <a:cubicBezTo>
                          <a:pt x="8908" y="28428"/>
                          <a:pt x="8626" y="28413"/>
                          <a:pt x="8337" y="28413"/>
                        </a:cubicBezTo>
                        <a:cubicBezTo>
                          <a:pt x="8255" y="28413"/>
                          <a:pt x="8173" y="28414"/>
                          <a:pt x="8090" y="28418"/>
                        </a:cubicBezTo>
                        <a:cubicBezTo>
                          <a:pt x="7527" y="28418"/>
                          <a:pt x="6964" y="28593"/>
                          <a:pt x="6472" y="28910"/>
                        </a:cubicBezTo>
                        <a:cubicBezTo>
                          <a:pt x="6622" y="28902"/>
                          <a:pt x="6772" y="28898"/>
                          <a:pt x="6923" y="28898"/>
                        </a:cubicBezTo>
                        <a:cubicBezTo>
                          <a:pt x="7441" y="28898"/>
                          <a:pt x="7959" y="28949"/>
                          <a:pt x="8477" y="29086"/>
                        </a:cubicBezTo>
                        <a:cubicBezTo>
                          <a:pt x="8885" y="29202"/>
                          <a:pt x="9292" y="29271"/>
                          <a:pt x="9700" y="29271"/>
                        </a:cubicBezTo>
                        <a:cubicBezTo>
                          <a:pt x="9785" y="29271"/>
                          <a:pt x="9869" y="29268"/>
                          <a:pt x="9954" y="29262"/>
                        </a:cubicBezTo>
                        <a:lnTo>
                          <a:pt x="9954" y="29262"/>
                        </a:lnTo>
                        <a:cubicBezTo>
                          <a:pt x="9672" y="29613"/>
                          <a:pt x="9426" y="30000"/>
                          <a:pt x="9250" y="30422"/>
                        </a:cubicBezTo>
                        <a:cubicBezTo>
                          <a:pt x="7809" y="30739"/>
                          <a:pt x="6261" y="31864"/>
                          <a:pt x="5593" y="32216"/>
                        </a:cubicBezTo>
                        <a:cubicBezTo>
                          <a:pt x="4925" y="32603"/>
                          <a:pt x="4256" y="33201"/>
                          <a:pt x="2814" y="33236"/>
                        </a:cubicBezTo>
                        <a:cubicBezTo>
                          <a:pt x="1795" y="33306"/>
                          <a:pt x="845" y="33623"/>
                          <a:pt x="1" y="34150"/>
                        </a:cubicBezTo>
                        <a:cubicBezTo>
                          <a:pt x="1" y="34150"/>
                          <a:pt x="1782" y="33783"/>
                          <a:pt x="2936" y="33783"/>
                        </a:cubicBezTo>
                        <a:cubicBezTo>
                          <a:pt x="3069" y="33783"/>
                          <a:pt x="3194" y="33787"/>
                          <a:pt x="3307" y="33798"/>
                        </a:cubicBezTo>
                        <a:cubicBezTo>
                          <a:pt x="3434" y="33822"/>
                          <a:pt x="3562" y="33833"/>
                          <a:pt x="3691" y="33833"/>
                        </a:cubicBezTo>
                        <a:cubicBezTo>
                          <a:pt x="4135" y="33833"/>
                          <a:pt x="4586" y="33700"/>
                          <a:pt x="4995" y="33482"/>
                        </a:cubicBezTo>
                        <a:lnTo>
                          <a:pt x="4995" y="33482"/>
                        </a:lnTo>
                        <a:cubicBezTo>
                          <a:pt x="4995" y="33482"/>
                          <a:pt x="4186" y="34783"/>
                          <a:pt x="4151" y="35662"/>
                        </a:cubicBezTo>
                        <a:cubicBezTo>
                          <a:pt x="4116" y="36260"/>
                          <a:pt x="4010" y="36858"/>
                          <a:pt x="3870" y="37421"/>
                        </a:cubicBezTo>
                        <a:cubicBezTo>
                          <a:pt x="4327" y="36717"/>
                          <a:pt x="4714" y="35944"/>
                          <a:pt x="4925" y="35135"/>
                        </a:cubicBezTo>
                        <a:cubicBezTo>
                          <a:pt x="5452" y="33587"/>
                          <a:pt x="5663" y="33201"/>
                          <a:pt x="6437" y="32427"/>
                        </a:cubicBezTo>
                        <a:cubicBezTo>
                          <a:pt x="7000" y="31899"/>
                          <a:pt x="8160" y="31829"/>
                          <a:pt x="8899" y="31512"/>
                        </a:cubicBezTo>
                        <a:lnTo>
                          <a:pt x="8899" y="31512"/>
                        </a:lnTo>
                        <a:cubicBezTo>
                          <a:pt x="8688" y="32603"/>
                          <a:pt x="8582" y="33728"/>
                          <a:pt x="8336" y="35029"/>
                        </a:cubicBezTo>
                        <a:lnTo>
                          <a:pt x="8231" y="35557"/>
                        </a:lnTo>
                        <a:cubicBezTo>
                          <a:pt x="7422" y="36542"/>
                          <a:pt x="6578" y="37456"/>
                          <a:pt x="5698" y="38335"/>
                        </a:cubicBezTo>
                        <a:cubicBezTo>
                          <a:pt x="4925" y="38933"/>
                          <a:pt x="4362" y="40692"/>
                          <a:pt x="4362" y="40692"/>
                        </a:cubicBezTo>
                        <a:cubicBezTo>
                          <a:pt x="4362" y="40692"/>
                          <a:pt x="5487" y="39074"/>
                          <a:pt x="6578" y="38476"/>
                        </a:cubicBezTo>
                        <a:cubicBezTo>
                          <a:pt x="7035" y="38230"/>
                          <a:pt x="7422" y="37913"/>
                          <a:pt x="7738" y="37526"/>
                        </a:cubicBezTo>
                        <a:lnTo>
                          <a:pt x="7738" y="37526"/>
                        </a:lnTo>
                        <a:cubicBezTo>
                          <a:pt x="7527" y="38089"/>
                          <a:pt x="8055" y="38968"/>
                          <a:pt x="7668" y="39461"/>
                        </a:cubicBezTo>
                        <a:cubicBezTo>
                          <a:pt x="7175" y="40094"/>
                          <a:pt x="6789" y="40797"/>
                          <a:pt x="6507" y="41536"/>
                        </a:cubicBezTo>
                        <a:cubicBezTo>
                          <a:pt x="6789" y="41008"/>
                          <a:pt x="7175" y="40551"/>
                          <a:pt x="7668" y="40164"/>
                        </a:cubicBezTo>
                        <a:cubicBezTo>
                          <a:pt x="8793" y="39144"/>
                          <a:pt x="8371" y="37702"/>
                          <a:pt x="8723" y="36155"/>
                        </a:cubicBezTo>
                        <a:cubicBezTo>
                          <a:pt x="9075" y="34607"/>
                          <a:pt x="9461" y="32954"/>
                          <a:pt x="9461" y="32954"/>
                        </a:cubicBezTo>
                        <a:cubicBezTo>
                          <a:pt x="9461" y="32954"/>
                          <a:pt x="10622" y="34080"/>
                          <a:pt x="11255" y="34748"/>
                        </a:cubicBezTo>
                        <a:cubicBezTo>
                          <a:pt x="11888" y="35451"/>
                          <a:pt x="12345" y="36682"/>
                          <a:pt x="12662" y="37913"/>
                        </a:cubicBezTo>
                        <a:cubicBezTo>
                          <a:pt x="12943" y="39109"/>
                          <a:pt x="13260" y="39425"/>
                          <a:pt x="13260" y="39425"/>
                        </a:cubicBezTo>
                        <a:cubicBezTo>
                          <a:pt x="13260" y="39425"/>
                          <a:pt x="12873" y="36260"/>
                          <a:pt x="12029" y="34818"/>
                        </a:cubicBezTo>
                        <a:cubicBezTo>
                          <a:pt x="11220" y="33376"/>
                          <a:pt x="9567" y="32743"/>
                          <a:pt x="9989" y="30950"/>
                        </a:cubicBezTo>
                        <a:cubicBezTo>
                          <a:pt x="10411" y="29156"/>
                          <a:pt x="12627" y="28418"/>
                          <a:pt x="12838" y="27714"/>
                        </a:cubicBezTo>
                        <a:cubicBezTo>
                          <a:pt x="13014" y="27046"/>
                          <a:pt x="12627" y="25921"/>
                          <a:pt x="13822" y="25815"/>
                        </a:cubicBezTo>
                        <a:lnTo>
                          <a:pt x="13822" y="25815"/>
                        </a:lnTo>
                        <a:cubicBezTo>
                          <a:pt x="13787" y="26378"/>
                          <a:pt x="13682" y="26905"/>
                          <a:pt x="13506" y="27398"/>
                        </a:cubicBezTo>
                        <a:cubicBezTo>
                          <a:pt x="12943" y="29015"/>
                          <a:pt x="12732" y="29754"/>
                          <a:pt x="12732" y="30563"/>
                        </a:cubicBezTo>
                        <a:cubicBezTo>
                          <a:pt x="12732" y="31337"/>
                          <a:pt x="13506" y="34431"/>
                          <a:pt x="14244" y="36084"/>
                        </a:cubicBezTo>
                        <a:cubicBezTo>
                          <a:pt x="14878" y="37491"/>
                          <a:pt x="15440" y="38617"/>
                          <a:pt x="15616" y="39179"/>
                        </a:cubicBezTo>
                        <a:cubicBezTo>
                          <a:pt x="15546" y="38792"/>
                          <a:pt x="15475" y="38124"/>
                          <a:pt x="15370" y="37421"/>
                        </a:cubicBezTo>
                        <a:cubicBezTo>
                          <a:pt x="15124" y="36084"/>
                          <a:pt x="14420" y="34220"/>
                          <a:pt x="14033" y="32603"/>
                        </a:cubicBezTo>
                        <a:cubicBezTo>
                          <a:pt x="13787" y="31583"/>
                          <a:pt x="13752" y="30528"/>
                          <a:pt x="13928" y="29473"/>
                        </a:cubicBezTo>
                        <a:lnTo>
                          <a:pt x="13928" y="29473"/>
                        </a:lnTo>
                        <a:cubicBezTo>
                          <a:pt x="14280" y="30317"/>
                          <a:pt x="16355" y="32145"/>
                          <a:pt x="16847" y="33587"/>
                        </a:cubicBezTo>
                        <a:cubicBezTo>
                          <a:pt x="17199" y="34642"/>
                          <a:pt x="17621" y="35662"/>
                          <a:pt x="18148" y="36647"/>
                        </a:cubicBezTo>
                        <a:cubicBezTo>
                          <a:pt x="18148" y="36647"/>
                          <a:pt x="18043" y="35451"/>
                          <a:pt x="17902" y="34361"/>
                        </a:cubicBezTo>
                        <a:cubicBezTo>
                          <a:pt x="17797" y="33306"/>
                          <a:pt x="16530" y="31196"/>
                          <a:pt x="15862" y="30387"/>
                        </a:cubicBezTo>
                        <a:cubicBezTo>
                          <a:pt x="15405" y="29684"/>
                          <a:pt x="15018" y="28945"/>
                          <a:pt x="14702" y="28136"/>
                        </a:cubicBezTo>
                        <a:lnTo>
                          <a:pt x="14702" y="28136"/>
                        </a:lnTo>
                        <a:cubicBezTo>
                          <a:pt x="15194" y="28382"/>
                          <a:pt x="15651" y="28664"/>
                          <a:pt x="16108" y="28945"/>
                        </a:cubicBezTo>
                        <a:cubicBezTo>
                          <a:pt x="16671" y="29262"/>
                          <a:pt x="17269" y="29437"/>
                          <a:pt x="17902" y="29508"/>
                        </a:cubicBezTo>
                        <a:cubicBezTo>
                          <a:pt x="17234" y="29015"/>
                          <a:pt x="15581" y="28277"/>
                          <a:pt x="15546" y="27292"/>
                        </a:cubicBezTo>
                        <a:cubicBezTo>
                          <a:pt x="15475" y="26589"/>
                          <a:pt x="15862" y="26026"/>
                          <a:pt x="16108" y="25252"/>
                        </a:cubicBezTo>
                        <a:cubicBezTo>
                          <a:pt x="17269" y="24584"/>
                          <a:pt x="18254" y="23740"/>
                          <a:pt x="19027" y="22685"/>
                        </a:cubicBezTo>
                        <a:cubicBezTo>
                          <a:pt x="20258" y="21313"/>
                          <a:pt x="21665" y="20118"/>
                          <a:pt x="23213" y="19168"/>
                        </a:cubicBezTo>
                        <a:cubicBezTo>
                          <a:pt x="24795" y="20118"/>
                          <a:pt x="26202" y="21313"/>
                          <a:pt x="27398" y="22685"/>
                        </a:cubicBezTo>
                        <a:cubicBezTo>
                          <a:pt x="28207" y="23705"/>
                          <a:pt x="29191" y="24549"/>
                          <a:pt x="30317" y="25182"/>
                        </a:cubicBezTo>
                        <a:cubicBezTo>
                          <a:pt x="30598" y="25956"/>
                          <a:pt x="30950" y="26518"/>
                          <a:pt x="30915" y="27222"/>
                        </a:cubicBezTo>
                        <a:cubicBezTo>
                          <a:pt x="30844" y="28207"/>
                          <a:pt x="29227" y="28945"/>
                          <a:pt x="28523" y="29473"/>
                        </a:cubicBezTo>
                        <a:cubicBezTo>
                          <a:pt x="29156" y="29367"/>
                          <a:pt x="29754" y="29191"/>
                          <a:pt x="30317" y="28910"/>
                        </a:cubicBezTo>
                        <a:cubicBezTo>
                          <a:pt x="30774" y="28593"/>
                          <a:pt x="31231" y="28347"/>
                          <a:pt x="31724" y="28101"/>
                        </a:cubicBezTo>
                        <a:lnTo>
                          <a:pt x="31724" y="28101"/>
                        </a:lnTo>
                        <a:cubicBezTo>
                          <a:pt x="31442" y="28875"/>
                          <a:pt x="31055" y="29648"/>
                          <a:pt x="30563" y="30317"/>
                        </a:cubicBezTo>
                        <a:cubicBezTo>
                          <a:pt x="29930" y="31126"/>
                          <a:pt x="28629" y="33236"/>
                          <a:pt x="28523" y="34326"/>
                        </a:cubicBezTo>
                        <a:cubicBezTo>
                          <a:pt x="28418" y="35416"/>
                          <a:pt x="28277" y="36612"/>
                          <a:pt x="28277" y="36612"/>
                        </a:cubicBezTo>
                        <a:cubicBezTo>
                          <a:pt x="28805" y="35627"/>
                          <a:pt x="29227" y="34572"/>
                          <a:pt x="29613" y="33517"/>
                        </a:cubicBezTo>
                        <a:cubicBezTo>
                          <a:pt x="30071" y="32110"/>
                          <a:pt x="32181" y="30281"/>
                          <a:pt x="32532" y="29402"/>
                        </a:cubicBezTo>
                        <a:lnTo>
                          <a:pt x="32532" y="29402"/>
                        </a:lnTo>
                        <a:cubicBezTo>
                          <a:pt x="32673" y="30457"/>
                          <a:pt x="32638" y="31512"/>
                          <a:pt x="32392" y="32567"/>
                        </a:cubicBezTo>
                        <a:cubicBezTo>
                          <a:pt x="32005" y="34150"/>
                          <a:pt x="31302" y="36049"/>
                          <a:pt x="31091" y="37350"/>
                        </a:cubicBezTo>
                        <a:cubicBezTo>
                          <a:pt x="30950" y="38089"/>
                          <a:pt x="30880" y="38722"/>
                          <a:pt x="30844" y="39109"/>
                        </a:cubicBezTo>
                        <a:cubicBezTo>
                          <a:pt x="30985" y="38546"/>
                          <a:pt x="31548" y="37456"/>
                          <a:pt x="32181" y="36014"/>
                        </a:cubicBezTo>
                        <a:cubicBezTo>
                          <a:pt x="32955" y="34361"/>
                          <a:pt x="33693" y="31301"/>
                          <a:pt x="33693" y="30493"/>
                        </a:cubicBezTo>
                        <a:cubicBezTo>
                          <a:pt x="33693" y="29684"/>
                          <a:pt x="33517" y="28945"/>
                          <a:pt x="32955" y="27362"/>
                        </a:cubicBezTo>
                        <a:cubicBezTo>
                          <a:pt x="32779" y="26835"/>
                          <a:pt x="32638" y="26307"/>
                          <a:pt x="32638" y="25745"/>
                        </a:cubicBezTo>
                        <a:lnTo>
                          <a:pt x="32638" y="25745"/>
                        </a:lnTo>
                        <a:cubicBezTo>
                          <a:pt x="33834" y="25885"/>
                          <a:pt x="33412" y="27011"/>
                          <a:pt x="33623" y="27679"/>
                        </a:cubicBezTo>
                        <a:cubicBezTo>
                          <a:pt x="33799" y="28312"/>
                          <a:pt x="36014" y="29086"/>
                          <a:pt x="36436" y="30879"/>
                        </a:cubicBezTo>
                        <a:cubicBezTo>
                          <a:pt x="36858" y="32673"/>
                          <a:pt x="35205" y="33306"/>
                          <a:pt x="34396" y="34748"/>
                        </a:cubicBezTo>
                        <a:cubicBezTo>
                          <a:pt x="33588" y="36225"/>
                          <a:pt x="33201" y="39355"/>
                          <a:pt x="33201" y="39355"/>
                        </a:cubicBezTo>
                        <a:cubicBezTo>
                          <a:pt x="33201" y="39355"/>
                          <a:pt x="33517" y="39074"/>
                          <a:pt x="33799" y="37843"/>
                        </a:cubicBezTo>
                        <a:cubicBezTo>
                          <a:pt x="34080" y="36612"/>
                          <a:pt x="34537" y="35381"/>
                          <a:pt x="35205" y="34713"/>
                        </a:cubicBezTo>
                        <a:cubicBezTo>
                          <a:pt x="35838" y="34009"/>
                          <a:pt x="36999" y="32884"/>
                          <a:pt x="36999" y="32884"/>
                        </a:cubicBezTo>
                        <a:cubicBezTo>
                          <a:pt x="36999" y="32884"/>
                          <a:pt x="37386" y="34537"/>
                          <a:pt x="37738" y="36084"/>
                        </a:cubicBezTo>
                        <a:cubicBezTo>
                          <a:pt x="38089" y="37632"/>
                          <a:pt x="37773" y="39390"/>
                          <a:pt x="38898" y="40410"/>
                        </a:cubicBezTo>
                        <a:cubicBezTo>
                          <a:pt x="39390" y="40797"/>
                          <a:pt x="39777" y="41254"/>
                          <a:pt x="40059" y="41782"/>
                        </a:cubicBezTo>
                        <a:cubicBezTo>
                          <a:pt x="39777" y="41043"/>
                          <a:pt x="39390" y="40340"/>
                          <a:pt x="38898" y="39707"/>
                        </a:cubicBezTo>
                        <a:cubicBezTo>
                          <a:pt x="38511" y="39214"/>
                          <a:pt x="38898" y="38019"/>
                          <a:pt x="38687" y="37456"/>
                        </a:cubicBezTo>
                        <a:lnTo>
                          <a:pt x="38687" y="37456"/>
                        </a:lnTo>
                        <a:cubicBezTo>
                          <a:pt x="39004" y="37843"/>
                          <a:pt x="39390" y="38159"/>
                          <a:pt x="39848" y="38406"/>
                        </a:cubicBezTo>
                        <a:cubicBezTo>
                          <a:pt x="40973" y="39039"/>
                          <a:pt x="42063" y="40621"/>
                          <a:pt x="42063" y="40621"/>
                        </a:cubicBezTo>
                        <a:cubicBezTo>
                          <a:pt x="42063" y="40621"/>
                          <a:pt x="41501" y="38863"/>
                          <a:pt x="40762" y="38265"/>
                        </a:cubicBezTo>
                        <a:cubicBezTo>
                          <a:pt x="39848" y="37386"/>
                          <a:pt x="39004" y="36471"/>
                          <a:pt x="38230" y="35522"/>
                        </a:cubicBezTo>
                        <a:lnTo>
                          <a:pt x="38124" y="34994"/>
                        </a:lnTo>
                        <a:cubicBezTo>
                          <a:pt x="37843" y="33658"/>
                          <a:pt x="37738" y="32532"/>
                          <a:pt x="37562" y="31477"/>
                        </a:cubicBezTo>
                        <a:lnTo>
                          <a:pt x="37562" y="31477"/>
                        </a:lnTo>
                        <a:cubicBezTo>
                          <a:pt x="38265" y="31759"/>
                          <a:pt x="39426" y="31829"/>
                          <a:pt x="39988" y="32356"/>
                        </a:cubicBezTo>
                        <a:cubicBezTo>
                          <a:pt x="40762" y="33130"/>
                          <a:pt x="41008" y="33517"/>
                          <a:pt x="41501" y="35064"/>
                        </a:cubicBezTo>
                        <a:cubicBezTo>
                          <a:pt x="41747" y="35909"/>
                          <a:pt x="42099" y="36682"/>
                          <a:pt x="42591" y="37350"/>
                        </a:cubicBezTo>
                        <a:cubicBezTo>
                          <a:pt x="42415" y="36788"/>
                          <a:pt x="42310" y="36190"/>
                          <a:pt x="42274" y="35592"/>
                        </a:cubicBezTo>
                        <a:cubicBezTo>
                          <a:pt x="42239" y="34713"/>
                          <a:pt x="41466" y="33447"/>
                          <a:pt x="41465" y="33447"/>
                        </a:cubicBezTo>
                        <a:lnTo>
                          <a:pt x="41465" y="33447"/>
                        </a:lnTo>
                        <a:cubicBezTo>
                          <a:pt x="41832" y="33656"/>
                          <a:pt x="42257" y="33768"/>
                          <a:pt x="42683" y="33768"/>
                        </a:cubicBezTo>
                        <a:cubicBezTo>
                          <a:pt x="42829" y="33768"/>
                          <a:pt x="42975" y="33755"/>
                          <a:pt x="43118" y="33728"/>
                        </a:cubicBezTo>
                        <a:cubicBezTo>
                          <a:pt x="43231" y="33717"/>
                          <a:pt x="43356" y="33712"/>
                          <a:pt x="43489" y="33712"/>
                        </a:cubicBezTo>
                        <a:cubicBezTo>
                          <a:pt x="44643" y="33712"/>
                          <a:pt x="46424" y="34080"/>
                          <a:pt x="46424" y="34080"/>
                        </a:cubicBezTo>
                        <a:cubicBezTo>
                          <a:pt x="45580" y="33552"/>
                          <a:pt x="44631" y="33271"/>
                          <a:pt x="43611" y="33201"/>
                        </a:cubicBezTo>
                        <a:cubicBezTo>
                          <a:pt x="42204" y="33165"/>
                          <a:pt x="41536" y="32603"/>
                          <a:pt x="40832" y="32216"/>
                        </a:cubicBezTo>
                        <a:cubicBezTo>
                          <a:pt x="40129" y="31829"/>
                          <a:pt x="38617" y="30704"/>
                          <a:pt x="37175" y="30387"/>
                        </a:cubicBezTo>
                        <a:cubicBezTo>
                          <a:pt x="36999" y="30000"/>
                          <a:pt x="36753" y="29613"/>
                          <a:pt x="36471" y="29262"/>
                        </a:cubicBezTo>
                        <a:cubicBezTo>
                          <a:pt x="36964" y="29262"/>
                          <a:pt x="37456" y="29191"/>
                          <a:pt x="37949" y="29051"/>
                        </a:cubicBezTo>
                        <a:cubicBezTo>
                          <a:pt x="38502" y="28934"/>
                          <a:pt x="39056" y="28866"/>
                          <a:pt x="39609" y="28866"/>
                        </a:cubicBezTo>
                        <a:cubicBezTo>
                          <a:pt x="39724" y="28866"/>
                          <a:pt x="39839" y="28869"/>
                          <a:pt x="39953" y="28875"/>
                        </a:cubicBezTo>
                        <a:cubicBezTo>
                          <a:pt x="39461" y="28593"/>
                          <a:pt x="38898" y="28418"/>
                          <a:pt x="38335" y="28382"/>
                        </a:cubicBezTo>
                        <a:cubicBezTo>
                          <a:pt x="38253" y="28379"/>
                          <a:pt x="38172" y="28378"/>
                          <a:pt x="38091" y="28378"/>
                        </a:cubicBezTo>
                        <a:cubicBezTo>
                          <a:pt x="37784" y="28378"/>
                          <a:pt x="37485" y="28395"/>
                          <a:pt x="37193" y="28395"/>
                        </a:cubicBezTo>
                        <a:cubicBezTo>
                          <a:pt x="36670" y="28395"/>
                          <a:pt x="36172" y="28340"/>
                          <a:pt x="35698" y="28031"/>
                        </a:cubicBezTo>
                        <a:cubicBezTo>
                          <a:pt x="34854" y="27468"/>
                          <a:pt x="35029" y="26765"/>
                          <a:pt x="34643" y="25921"/>
                        </a:cubicBezTo>
                        <a:cubicBezTo>
                          <a:pt x="34502" y="25639"/>
                          <a:pt x="34326" y="25393"/>
                          <a:pt x="34150" y="25147"/>
                        </a:cubicBezTo>
                        <a:cubicBezTo>
                          <a:pt x="34432" y="25041"/>
                          <a:pt x="34713" y="24901"/>
                          <a:pt x="34959" y="24725"/>
                        </a:cubicBezTo>
                        <a:cubicBezTo>
                          <a:pt x="35909" y="24865"/>
                          <a:pt x="37280" y="25006"/>
                          <a:pt x="37913" y="25604"/>
                        </a:cubicBezTo>
                        <a:cubicBezTo>
                          <a:pt x="38828" y="26448"/>
                          <a:pt x="39672" y="27714"/>
                          <a:pt x="40832" y="28101"/>
                        </a:cubicBezTo>
                        <a:cubicBezTo>
                          <a:pt x="41958" y="28488"/>
                          <a:pt x="43892" y="31231"/>
                          <a:pt x="43892" y="31231"/>
                        </a:cubicBezTo>
                        <a:cubicBezTo>
                          <a:pt x="43892" y="31231"/>
                          <a:pt x="43998" y="30668"/>
                          <a:pt x="43329" y="29824"/>
                        </a:cubicBezTo>
                        <a:cubicBezTo>
                          <a:pt x="42907" y="29332"/>
                          <a:pt x="42556" y="28769"/>
                          <a:pt x="42274" y="28207"/>
                        </a:cubicBezTo>
                        <a:lnTo>
                          <a:pt x="42274" y="28207"/>
                        </a:lnTo>
                        <a:cubicBezTo>
                          <a:pt x="42573" y="28259"/>
                          <a:pt x="42872" y="28286"/>
                          <a:pt x="43171" y="28286"/>
                        </a:cubicBezTo>
                        <a:cubicBezTo>
                          <a:pt x="43470" y="28286"/>
                          <a:pt x="43769" y="28259"/>
                          <a:pt x="44068" y="28207"/>
                        </a:cubicBezTo>
                        <a:cubicBezTo>
                          <a:pt x="44842" y="28031"/>
                          <a:pt x="45545" y="27925"/>
                          <a:pt x="45545" y="27925"/>
                        </a:cubicBezTo>
                        <a:cubicBezTo>
                          <a:pt x="44842" y="27784"/>
                          <a:pt x="44173" y="27679"/>
                          <a:pt x="43505" y="27644"/>
                        </a:cubicBezTo>
                        <a:cubicBezTo>
                          <a:pt x="43426" y="27647"/>
                          <a:pt x="43347" y="27648"/>
                          <a:pt x="43269" y="27648"/>
                        </a:cubicBezTo>
                        <a:cubicBezTo>
                          <a:pt x="42404" y="27648"/>
                          <a:pt x="41571" y="27471"/>
                          <a:pt x="40797" y="27116"/>
                        </a:cubicBezTo>
                        <a:cubicBezTo>
                          <a:pt x="39848" y="26483"/>
                          <a:pt x="38968" y="25780"/>
                          <a:pt x="38160" y="24971"/>
                        </a:cubicBezTo>
                        <a:cubicBezTo>
                          <a:pt x="37738" y="24549"/>
                          <a:pt x="36647" y="24232"/>
                          <a:pt x="35874" y="24021"/>
                        </a:cubicBezTo>
                        <a:cubicBezTo>
                          <a:pt x="36823" y="23494"/>
                          <a:pt x="37913" y="23142"/>
                          <a:pt x="39004" y="23072"/>
                        </a:cubicBezTo>
                        <a:cubicBezTo>
                          <a:pt x="39047" y="23069"/>
                          <a:pt x="39094" y="23068"/>
                          <a:pt x="39142" y="23068"/>
                        </a:cubicBezTo>
                        <a:cubicBezTo>
                          <a:pt x="40510" y="23068"/>
                          <a:pt x="43822" y="23986"/>
                          <a:pt x="43822" y="23986"/>
                        </a:cubicBezTo>
                        <a:lnTo>
                          <a:pt x="41712" y="22966"/>
                        </a:lnTo>
                        <a:cubicBezTo>
                          <a:pt x="41149" y="22720"/>
                          <a:pt x="40551" y="22509"/>
                          <a:pt x="39918" y="22404"/>
                        </a:cubicBezTo>
                        <a:cubicBezTo>
                          <a:pt x="40446" y="22157"/>
                          <a:pt x="40868" y="21735"/>
                          <a:pt x="41079" y="21173"/>
                        </a:cubicBezTo>
                        <a:cubicBezTo>
                          <a:pt x="41254" y="20751"/>
                          <a:pt x="41430" y="20329"/>
                          <a:pt x="41536" y="19871"/>
                        </a:cubicBezTo>
                        <a:lnTo>
                          <a:pt x="41536" y="19871"/>
                        </a:lnTo>
                        <a:cubicBezTo>
                          <a:pt x="41536" y="19872"/>
                          <a:pt x="40375" y="21173"/>
                          <a:pt x="39566" y="21595"/>
                        </a:cubicBezTo>
                        <a:cubicBezTo>
                          <a:pt x="38780" y="21971"/>
                          <a:pt x="36497" y="23145"/>
                          <a:pt x="35951" y="23145"/>
                        </a:cubicBezTo>
                        <a:cubicBezTo>
                          <a:pt x="35935" y="23145"/>
                          <a:pt x="35921" y="23144"/>
                          <a:pt x="35909" y="23142"/>
                        </a:cubicBezTo>
                        <a:cubicBezTo>
                          <a:pt x="36401" y="22298"/>
                          <a:pt x="37104" y="21630"/>
                          <a:pt x="37949" y="21138"/>
                        </a:cubicBezTo>
                        <a:cubicBezTo>
                          <a:pt x="37825" y="21118"/>
                          <a:pt x="37702" y="21108"/>
                          <a:pt x="37581" y="21108"/>
                        </a:cubicBezTo>
                        <a:cubicBezTo>
                          <a:pt x="37052" y="21108"/>
                          <a:pt x="36563" y="21299"/>
                          <a:pt x="36190" y="21700"/>
                        </a:cubicBezTo>
                        <a:cubicBezTo>
                          <a:pt x="35452" y="22474"/>
                          <a:pt x="35381" y="23072"/>
                          <a:pt x="34502" y="23529"/>
                        </a:cubicBezTo>
                        <a:cubicBezTo>
                          <a:pt x="33848" y="23869"/>
                          <a:pt x="33545" y="24053"/>
                          <a:pt x="33085" y="24053"/>
                        </a:cubicBezTo>
                        <a:cubicBezTo>
                          <a:pt x="32926" y="24053"/>
                          <a:pt x="32749" y="24031"/>
                          <a:pt x="32532" y="23986"/>
                        </a:cubicBezTo>
                        <a:cubicBezTo>
                          <a:pt x="32497" y="23951"/>
                          <a:pt x="32427" y="23951"/>
                          <a:pt x="32392" y="23916"/>
                        </a:cubicBezTo>
                        <a:cubicBezTo>
                          <a:pt x="32427" y="23740"/>
                          <a:pt x="32532" y="23529"/>
                          <a:pt x="32638" y="23353"/>
                        </a:cubicBezTo>
                        <a:cubicBezTo>
                          <a:pt x="33306" y="22333"/>
                          <a:pt x="34045" y="21349"/>
                          <a:pt x="34889" y="20434"/>
                        </a:cubicBezTo>
                        <a:cubicBezTo>
                          <a:pt x="35838" y="19414"/>
                          <a:pt x="37351" y="19660"/>
                          <a:pt x="39250" y="19520"/>
                        </a:cubicBezTo>
                        <a:cubicBezTo>
                          <a:pt x="40446" y="19449"/>
                          <a:pt x="41641" y="19309"/>
                          <a:pt x="42802" y="19133"/>
                        </a:cubicBezTo>
                        <a:cubicBezTo>
                          <a:pt x="42802" y="19133"/>
                          <a:pt x="41817" y="18957"/>
                          <a:pt x="40727" y="18781"/>
                        </a:cubicBezTo>
                        <a:cubicBezTo>
                          <a:pt x="40246" y="18752"/>
                          <a:pt x="39765" y="18735"/>
                          <a:pt x="39282" y="18735"/>
                        </a:cubicBezTo>
                        <a:cubicBezTo>
                          <a:pt x="38599" y="18735"/>
                          <a:pt x="37910" y="18769"/>
                          <a:pt x="37210" y="18852"/>
                        </a:cubicBezTo>
                        <a:cubicBezTo>
                          <a:pt x="37491" y="18429"/>
                          <a:pt x="37843" y="18043"/>
                          <a:pt x="38265" y="17761"/>
                        </a:cubicBezTo>
                        <a:cubicBezTo>
                          <a:pt x="39215" y="17128"/>
                          <a:pt x="40164" y="16566"/>
                          <a:pt x="41184" y="16038"/>
                        </a:cubicBezTo>
                        <a:lnTo>
                          <a:pt x="41184" y="16038"/>
                        </a:lnTo>
                        <a:cubicBezTo>
                          <a:pt x="40094" y="16284"/>
                          <a:pt x="39039" y="16671"/>
                          <a:pt x="38054" y="17128"/>
                        </a:cubicBezTo>
                        <a:cubicBezTo>
                          <a:pt x="37386" y="17550"/>
                          <a:pt x="36823" y="18113"/>
                          <a:pt x="36401" y="18781"/>
                        </a:cubicBezTo>
                        <a:cubicBezTo>
                          <a:pt x="36542" y="18148"/>
                          <a:pt x="36718" y="17515"/>
                          <a:pt x="36999" y="16917"/>
                        </a:cubicBezTo>
                        <a:cubicBezTo>
                          <a:pt x="37527" y="15581"/>
                          <a:pt x="37175" y="14209"/>
                          <a:pt x="37913" y="13365"/>
                        </a:cubicBezTo>
                        <a:cubicBezTo>
                          <a:pt x="38511" y="12662"/>
                          <a:pt x="39039" y="11958"/>
                          <a:pt x="39496" y="11185"/>
                        </a:cubicBezTo>
                        <a:lnTo>
                          <a:pt x="39496" y="11185"/>
                        </a:lnTo>
                        <a:cubicBezTo>
                          <a:pt x="39004" y="11677"/>
                          <a:pt x="38476" y="12099"/>
                          <a:pt x="37913" y="12521"/>
                        </a:cubicBezTo>
                        <a:cubicBezTo>
                          <a:pt x="36999" y="13189"/>
                          <a:pt x="36612" y="14842"/>
                          <a:pt x="36612" y="14842"/>
                        </a:cubicBezTo>
                        <a:cubicBezTo>
                          <a:pt x="36542" y="13822"/>
                          <a:pt x="35381" y="12978"/>
                          <a:pt x="35381" y="12978"/>
                        </a:cubicBezTo>
                        <a:lnTo>
                          <a:pt x="35381" y="12978"/>
                        </a:lnTo>
                        <a:cubicBezTo>
                          <a:pt x="35698" y="13857"/>
                          <a:pt x="35944" y="14772"/>
                          <a:pt x="36085" y="15721"/>
                        </a:cubicBezTo>
                        <a:cubicBezTo>
                          <a:pt x="36190" y="16777"/>
                          <a:pt x="35135" y="18781"/>
                          <a:pt x="34924" y="18781"/>
                        </a:cubicBezTo>
                        <a:cubicBezTo>
                          <a:pt x="34678" y="18781"/>
                          <a:pt x="34502" y="17410"/>
                          <a:pt x="34256" y="16566"/>
                        </a:cubicBezTo>
                        <a:cubicBezTo>
                          <a:pt x="34045" y="15686"/>
                          <a:pt x="33763" y="14596"/>
                          <a:pt x="34080" y="13471"/>
                        </a:cubicBezTo>
                        <a:cubicBezTo>
                          <a:pt x="34432" y="12345"/>
                          <a:pt x="33869" y="10903"/>
                          <a:pt x="33869" y="10903"/>
                        </a:cubicBezTo>
                        <a:cubicBezTo>
                          <a:pt x="33834" y="11536"/>
                          <a:pt x="33763" y="12169"/>
                          <a:pt x="33623" y="12802"/>
                        </a:cubicBezTo>
                        <a:cubicBezTo>
                          <a:pt x="33482" y="13506"/>
                          <a:pt x="33447" y="14209"/>
                          <a:pt x="33517" y="14913"/>
                        </a:cubicBezTo>
                        <a:cubicBezTo>
                          <a:pt x="33517" y="14913"/>
                          <a:pt x="33271" y="14561"/>
                          <a:pt x="32743" y="13717"/>
                        </a:cubicBezTo>
                        <a:cubicBezTo>
                          <a:pt x="32251" y="12838"/>
                          <a:pt x="30669" y="12169"/>
                          <a:pt x="30669" y="12169"/>
                        </a:cubicBezTo>
                        <a:lnTo>
                          <a:pt x="30669" y="12169"/>
                        </a:lnTo>
                        <a:cubicBezTo>
                          <a:pt x="31126" y="12732"/>
                          <a:pt x="31618" y="13260"/>
                          <a:pt x="32110" y="13752"/>
                        </a:cubicBezTo>
                        <a:cubicBezTo>
                          <a:pt x="32990" y="14631"/>
                          <a:pt x="32919" y="16038"/>
                          <a:pt x="33341" y="17304"/>
                        </a:cubicBezTo>
                        <a:cubicBezTo>
                          <a:pt x="33763" y="18570"/>
                          <a:pt x="33974" y="19766"/>
                          <a:pt x="32919" y="21032"/>
                        </a:cubicBezTo>
                        <a:cubicBezTo>
                          <a:pt x="32603" y="21419"/>
                          <a:pt x="32181" y="21771"/>
                          <a:pt x="31688" y="21982"/>
                        </a:cubicBezTo>
                        <a:cubicBezTo>
                          <a:pt x="31794" y="21102"/>
                          <a:pt x="31829" y="19731"/>
                          <a:pt x="31231" y="18922"/>
                        </a:cubicBezTo>
                        <a:cubicBezTo>
                          <a:pt x="30669" y="18254"/>
                          <a:pt x="30528" y="17374"/>
                          <a:pt x="30809" y="16601"/>
                        </a:cubicBezTo>
                        <a:lnTo>
                          <a:pt x="30809" y="16601"/>
                        </a:lnTo>
                        <a:cubicBezTo>
                          <a:pt x="30809" y="16601"/>
                          <a:pt x="29789" y="17656"/>
                          <a:pt x="30141" y="18183"/>
                        </a:cubicBezTo>
                        <a:cubicBezTo>
                          <a:pt x="30493" y="18746"/>
                          <a:pt x="31231" y="19836"/>
                          <a:pt x="31020" y="20786"/>
                        </a:cubicBezTo>
                        <a:cubicBezTo>
                          <a:pt x="30774" y="21735"/>
                          <a:pt x="30282" y="22298"/>
                          <a:pt x="29930" y="22298"/>
                        </a:cubicBezTo>
                        <a:cubicBezTo>
                          <a:pt x="29578" y="22263"/>
                          <a:pt x="27925" y="19555"/>
                          <a:pt x="26308" y="18641"/>
                        </a:cubicBezTo>
                        <a:cubicBezTo>
                          <a:pt x="24690" y="17761"/>
                          <a:pt x="24795" y="16425"/>
                          <a:pt x="24795" y="13963"/>
                        </a:cubicBezTo>
                        <a:lnTo>
                          <a:pt x="24795" y="282"/>
                        </a:lnTo>
                        <a:cubicBezTo>
                          <a:pt x="24795" y="282"/>
                          <a:pt x="23986" y="106"/>
                          <a:pt x="23529" y="71"/>
                        </a:cubicBezTo>
                        <a:lnTo>
                          <a:pt x="2352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183;p16">
                    <a:extLst>
                      <a:ext uri="{FF2B5EF4-FFF2-40B4-BE49-F238E27FC236}">
                        <a16:creationId xmlns:a16="http://schemas.microsoft.com/office/drawing/2014/main" id="{88CEDF61-87A6-4937-8C98-1644D07FB349}"/>
                      </a:ext>
                    </a:extLst>
                  </p:cNvPr>
                  <p:cNvSpPr/>
                  <p:nvPr/>
                </p:nvSpPr>
                <p:spPr>
                  <a:xfrm>
                    <a:off x="5993250" y="4685064"/>
                    <a:ext cx="706" cy="2785"/>
                  </a:xfrm>
                  <a:custGeom>
                    <a:avLst/>
                    <a:gdLst/>
                    <a:ahLst/>
                    <a:cxnLst/>
                    <a:rect l="l" t="t" r="r" b="b"/>
                    <a:pathLst>
                      <a:path w="36" h="142" extrusionOk="0">
                        <a:moveTo>
                          <a:pt x="36" y="1"/>
                        </a:moveTo>
                        <a:lnTo>
                          <a:pt x="36" y="1"/>
                        </a:lnTo>
                        <a:cubicBezTo>
                          <a:pt x="0" y="36"/>
                          <a:pt x="0" y="106"/>
                          <a:pt x="0" y="141"/>
                        </a:cubicBezTo>
                        <a:cubicBezTo>
                          <a:pt x="0" y="141"/>
                          <a:pt x="0" y="106"/>
                          <a:pt x="36" y="1"/>
                        </a:cubicBezTo>
                        <a:close/>
                      </a:path>
                    </a:pathLst>
                  </a:custGeom>
                  <a:solidFill>
                    <a:srgbClr val="FEF1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184;p16">
                    <a:extLst>
                      <a:ext uri="{FF2B5EF4-FFF2-40B4-BE49-F238E27FC236}">
                        <a16:creationId xmlns:a16="http://schemas.microsoft.com/office/drawing/2014/main" id="{C66F6560-75D1-4E77-A8C8-AB4F47C767AC}"/>
                      </a:ext>
                    </a:extLst>
                  </p:cNvPr>
                  <p:cNvSpPr/>
                  <p:nvPr/>
                </p:nvSpPr>
                <p:spPr>
                  <a:xfrm>
                    <a:off x="6187061" y="4645055"/>
                    <a:ext cx="1412" cy="6374"/>
                  </a:xfrm>
                  <a:custGeom>
                    <a:avLst/>
                    <a:gdLst/>
                    <a:ahLst/>
                    <a:cxnLst/>
                    <a:rect l="l" t="t" r="r" b="b"/>
                    <a:pathLst>
                      <a:path w="72" h="325" extrusionOk="0">
                        <a:moveTo>
                          <a:pt x="1" y="1"/>
                        </a:moveTo>
                        <a:lnTo>
                          <a:pt x="1" y="1"/>
                        </a:lnTo>
                        <a:cubicBezTo>
                          <a:pt x="25" y="197"/>
                          <a:pt x="50" y="325"/>
                          <a:pt x="63" y="325"/>
                        </a:cubicBezTo>
                        <a:cubicBezTo>
                          <a:pt x="68" y="325"/>
                          <a:pt x="71" y="300"/>
                          <a:pt x="71" y="247"/>
                        </a:cubicBezTo>
                        <a:cubicBezTo>
                          <a:pt x="71" y="142"/>
                          <a:pt x="36" y="71"/>
                          <a:pt x="1" y="1"/>
                        </a:cubicBezTo>
                        <a:close/>
                      </a:path>
                    </a:pathLst>
                  </a:custGeom>
                  <a:solidFill>
                    <a:srgbClr val="FEF1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185;p16">
                    <a:extLst>
                      <a:ext uri="{FF2B5EF4-FFF2-40B4-BE49-F238E27FC236}">
                        <a16:creationId xmlns:a16="http://schemas.microsoft.com/office/drawing/2014/main" id="{6F552154-BD06-436C-9764-DBF2322A60FD}"/>
                      </a:ext>
                    </a:extLst>
                  </p:cNvPr>
                  <p:cNvSpPr/>
                  <p:nvPr/>
                </p:nvSpPr>
                <p:spPr>
                  <a:xfrm>
                    <a:off x="6296734" y="3895995"/>
                    <a:ext cx="79352" cy="20711"/>
                  </a:xfrm>
                  <a:custGeom>
                    <a:avLst/>
                    <a:gdLst/>
                    <a:ahLst/>
                    <a:cxnLst/>
                    <a:rect l="l" t="t" r="r" b="b"/>
                    <a:pathLst>
                      <a:path w="4046" h="1056" extrusionOk="0">
                        <a:moveTo>
                          <a:pt x="1" y="0"/>
                        </a:moveTo>
                        <a:lnTo>
                          <a:pt x="36" y="1055"/>
                        </a:lnTo>
                        <a:lnTo>
                          <a:pt x="4010" y="1055"/>
                        </a:lnTo>
                        <a:lnTo>
                          <a:pt x="4045" y="0"/>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186;p16">
                    <a:extLst>
                      <a:ext uri="{FF2B5EF4-FFF2-40B4-BE49-F238E27FC236}">
                        <a16:creationId xmlns:a16="http://schemas.microsoft.com/office/drawing/2014/main" id="{9E3D98BE-D66A-44F1-8AC2-1C20FA859904}"/>
                      </a:ext>
                    </a:extLst>
                  </p:cNvPr>
                  <p:cNvSpPr/>
                  <p:nvPr/>
                </p:nvSpPr>
                <p:spPr>
                  <a:xfrm>
                    <a:off x="6298813" y="3978073"/>
                    <a:ext cx="75194" cy="18632"/>
                  </a:xfrm>
                  <a:custGeom>
                    <a:avLst/>
                    <a:gdLst/>
                    <a:ahLst/>
                    <a:cxnLst/>
                    <a:rect l="l" t="t" r="r" b="b"/>
                    <a:pathLst>
                      <a:path w="3834" h="950" extrusionOk="0">
                        <a:moveTo>
                          <a:pt x="0" y="0"/>
                        </a:moveTo>
                        <a:lnTo>
                          <a:pt x="35" y="950"/>
                        </a:lnTo>
                        <a:lnTo>
                          <a:pt x="3834" y="950"/>
                        </a:lnTo>
                        <a:lnTo>
                          <a:pt x="3834" y="0"/>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187;p16">
                    <a:extLst>
                      <a:ext uri="{FF2B5EF4-FFF2-40B4-BE49-F238E27FC236}">
                        <a16:creationId xmlns:a16="http://schemas.microsoft.com/office/drawing/2014/main" id="{C79E2ED1-F1E7-4F76-84C9-3B17E544B9DC}"/>
                      </a:ext>
                    </a:extLst>
                  </p:cNvPr>
                  <p:cNvSpPr/>
                  <p:nvPr/>
                </p:nvSpPr>
                <p:spPr>
                  <a:xfrm>
                    <a:off x="6300185" y="4052561"/>
                    <a:ext cx="72449" cy="17259"/>
                  </a:xfrm>
                  <a:custGeom>
                    <a:avLst/>
                    <a:gdLst/>
                    <a:ahLst/>
                    <a:cxnLst/>
                    <a:rect l="l" t="t" r="r" b="b"/>
                    <a:pathLst>
                      <a:path w="3694" h="880" extrusionOk="0">
                        <a:moveTo>
                          <a:pt x="1" y="1"/>
                        </a:moveTo>
                        <a:lnTo>
                          <a:pt x="36" y="880"/>
                        </a:lnTo>
                        <a:lnTo>
                          <a:pt x="3658" y="880"/>
                        </a:lnTo>
                        <a:lnTo>
                          <a:pt x="3693" y="1"/>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188;p16">
                    <a:extLst>
                      <a:ext uri="{FF2B5EF4-FFF2-40B4-BE49-F238E27FC236}">
                        <a16:creationId xmlns:a16="http://schemas.microsoft.com/office/drawing/2014/main" id="{D727E42D-C8CA-43AF-98D6-FF5498F69B9C}"/>
                      </a:ext>
                    </a:extLst>
                  </p:cNvPr>
                  <p:cNvSpPr/>
                  <p:nvPr/>
                </p:nvSpPr>
                <p:spPr>
                  <a:xfrm>
                    <a:off x="6302264" y="4120852"/>
                    <a:ext cx="68997" cy="15886"/>
                  </a:xfrm>
                  <a:custGeom>
                    <a:avLst/>
                    <a:gdLst/>
                    <a:ahLst/>
                    <a:cxnLst/>
                    <a:rect l="l" t="t" r="r" b="b"/>
                    <a:pathLst>
                      <a:path w="3518" h="810" extrusionOk="0">
                        <a:moveTo>
                          <a:pt x="0" y="0"/>
                        </a:moveTo>
                        <a:lnTo>
                          <a:pt x="0" y="809"/>
                        </a:lnTo>
                        <a:lnTo>
                          <a:pt x="3482" y="809"/>
                        </a:lnTo>
                        <a:lnTo>
                          <a:pt x="3517" y="0"/>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189;p16">
                    <a:extLst>
                      <a:ext uri="{FF2B5EF4-FFF2-40B4-BE49-F238E27FC236}">
                        <a16:creationId xmlns:a16="http://schemas.microsoft.com/office/drawing/2014/main" id="{018138E9-6151-4C59-8EA8-950186C836B2}"/>
                      </a:ext>
                    </a:extLst>
                  </p:cNvPr>
                  <p:cNvSpPr/>
                  <p:nvPr/>
                </p:nvSpPr>
                <p:spPr>
                  <a:xfrm>
                    <a:off x="6303637" y="4183612"/>
                    <a:ext cx="65545" cy="14513"/>
                  </a:xfrm>
                  <a:custGeom>
                    <a:avLst/>
                    <a:gdLst/>
                    <a:ahLst/>
                    <a:cxnLst/>
                    <a:rect l="l" t="t" r="r" b="b"/>
                    <a:pathLst>
                      <a:path w="3342" h="740" extrusionOk="0">
                        <a:moveTo>
                          <a:pt x="1" y="1"/>
                        </a:moveTo>
                        <a:lnTo>
                          <a:pt x="1" y="739"/>
                        </a:lnTo>
                        <a:lnTo>
                          <a:pt x="3342" y="739"/>
                        </a:lnTo>
                        <a:lnTo>
                          <a:pt x="3342" y="1"/>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cxnSp>
              <p:nvCxnSpPr>
                <p:cNvPr id="14" name="Google Shape;190;p16">
                  <a:extLst>
                    <a:ext uri="{FF2B5EF4-FFF2-40B4-BE49-F238E27FC236}">
                      <a16:creationId xmlns:a16="http://schemas.microsoft.com/office/drawing/2014/main" id="{9A977A2B-FD0E-41E5-A22E-34A0A4345BA6}"/>
                    </a:ext>
                  </a:extLst>
                </p:cNvPr>
                <p:cNvCxnSpPr/>
                <p:nvPr/>
              </p:nvCxnSpPr>
              <p:spPr>
                <a:xfrm rot="10800000" flipH="1">
                  <a:off x="5119700" y="3388675"/>
                  <a:ext cx="16800" cy="552300"/>
                </a:xfrm>
                <a:prstGeom prst="straightConnector1">
                  <a:avLst/>
                </a:prstGeom>
                <a:noFill/>
                <a:ln w="9525" cap="flat" cmpd="sng">
                  <a:solidFill>
                    <a:srgbClr val="000000"/>
                  </a:solidFill>
                  <a:prstDash val="solid"/>
                  <a:round/>
                  <a:headEnd type="none" w="med" len="med"/>
                  <a:tailEnd type="none" w="med" len="med"/>
                </a:ln>
              </p:spPr>
            </p:cxnSp>
            <p:cxnSp>
              <p:nvCxnSpPr>
                <p:cNvPr id="15" name="Google Shape;191;p16">
                  <a:extLst>
                    <a:ext uri="{FF2B5EF4-FFF2-40B4-BE49-F238E27FC236}">
                      <a16:creationId xmlns:a16="http://schemas.microsoft.com/office/drawing/2014/main" id="{5A99FB63-22E8-4DEA-9EE1-B1847E624287}"/>
                    </a:ext>
                  </a:extLst>
                </p:cNvPr>
                <p:cNvCxnSpPr/>
                <p:nvPr/>
              </p:nvCxnSpPr>
              <p:spPr>
                <a:xfrm rot="10800000">
                  <a:off x="6146019" y="3381531"/>
                  <a:ext cx="16800" cy="552300"/>
                </a:xfrm>
                <a:prstGeom prst="straightConnector1">
                  <a:avLst/>
                </a:prstGeom>
                <a:noFill/>
                <a:ln w="9525" cap="flat" cmpd="sng">
                  <a:solidFill>
                    <a:srgbClr val="000000"/>
                  </a:solidFill>
                  <a:prstDash val="solid"/>
                  <a:round/>
                  <a:headEnd type="none" w="med" len="med"/>
                  <a:tailEnd type="none" w="med" len="med"/>
                </a:ln>
              </p:spPr>
            </p:cxnSp>
          </p:grpSp>
        </p:grpSp>
        <p:sp>
          <p:nvSpPr>
            <p:cNvPr id="9" name="Google Shape;192;p16">
              <a:extLst>
                <a:ext uri="{FF2B5EF4-FFF2-40B4-BE49-F238E27FC236}">
                  <a16:creationId xmlns:a16="http://schemas.microsoft.com/office/drawing/2014/main" id="{966A2CD7-53E5-406F-9060-E7BEED29B2A1}"/>
                </a:ext>
              </a:extLst>
            </p:cNvPr>
            <p:cNvSpPr/>
            <p:nvPr/>
          </p:nvSpPr>
          <p:spPr>
            <a:xfrm>
              <a:off x="5538664" y="2713187"/>
              <a:ext cx="51735" cy="27788"/>
            </a:xfrm>
            <a:custGeom>
              <a:avLst/>
              <a:gdLst/>
              <a:ahLst/>
              <a:cxnLst/>
              <a:rect l="l" t="t" r="r" b="b"/>
              <a:pathLst>
                <a:path w="2850" h="1531" extrusionOk="0">
                  <a:moveTo>
                    <a:pt x="1130" y="1"/>
                  </a:moveTo>
                  <a:cubicBezTo>
                    <a:pt x="589" y="1"/>
                    <a:pt x="162" y="197"/>
                    <a:pt x="106" y="502"/>
                  </a:cubicBezTo>
                  <a:cubicBezTo>
                    <a:pt x="1" y="889"/>
                    <a:pt x="563" y="1311"/>
                    <a:pt x="1302" y="1487"/>
                  </a:cubicBezTo>
                  <a:cubicBezTo>
                    <a:pt x="1450" y="1516"/>
                    <a:pt x="1597" y="1530"/>
                    <a:pt x="1738" y="1530"/>
                  </a:cubicBezTo>
                  <a:cubicBezTo>
                    <a:pt x="2262" y="1530"/>
                    <a:pt x="2696" y="1334"/>
                    <a:pt x="2779" y="1029"/>
                  </a:cubicBezTo>
                  <a:cubicBezTo>
                    <a:pt x="2849" y="642"/>
                    <a:pt x="2322" y="220"/>
                    <a:pt x="1583" y="45"/>
                  </a:cubicBezTo>
                  <a:cubicBezTo>
                    <a:pt x="1427" y="15"/>
                    <a:pt x="1275" y="1"/>
                    <a:pt x="1130" y="1"/>
                  </a:cubicBezTo>
                  <a:close/>
                </a:path>
              </a:pathLst>
            </a:custGeom>
            <a:solidFill>
              <a:srgbClr val="FFB3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193;p16">
              <a:extLst>
                <a:ext uri="{FF2B5EF4-FFF2-40B4-BE49-F238E27FC236}">
                  <a16:creationId xmlns:a16="http://schemas.microsoft.com/office/drawing/2014/main" id="{204B739F-0664-4EBA-A5CC-0BFC5DD39C8A}"/>
                </a:ext>
              </a:extLst>
            </p:cNvPr>
            <p:cNvSpPr/>
            <p:nvPr/>
          </p:nvSpPr>
          <p:spPr>
            <a:xfrm>
              <a:off x="4911217" y="2696975"/>
              <a:ext cx="272630" cy="54791"/>
            </a:xfrm>
            <a:custGeom>
              <a:avLst/>
              <a:gdLst/>
              <a:ahLst/>
              <a:cxnLst/>
              <a:rect l="l" t="t" r="r" b="b"/>
              <a:pathLst>
                <a:path w="15405" h="3096" extrusionOk="0">
                  <a:moveTo>
                    <a:pt x="15404" y="1829"/>
                  </a:moveTo>
                  <a:lnTo>
                    <a:pt x="13857" y="774"/>
                  </a:lnTo>
                  <a:lnTo>
                    <a:pt x="13857" y="1478"/>
                  </a:lnTo>
                  <a:cubicBezTo>
                    <a:pt x="12661" y="1478"/>
                    <a:pt x="2392" y="704"/>
                    <a:pt x="70" y="0"/>
                  </a:cubicBezTo>
                  <a:cubicBezTo>
                    <a:pt x="70" y="387"/>
                    <a:pt x="0" y="2744"/>
                    <a:pt x="0" y="3095"/>
                  </a:cubicBezTo>
                  <a:cubicBezTo>
                    <a:pt x="1829" y="2497"/>
                    <a:pt x="11360" y="2075"/>
                    <a:pt x="13892" y="2251"/>
                  </a:cubicBezTo>
                  <a:lnTo>
                    <a:pt x="13892" y="2990"/>
                  </a:ln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3" name="Google Shape;195;p16">
            <a:extLst>
              <a:ext uri="{FF2B5EF4-FFF2-40B4-BE49-F238E27FC236}">
                <a16:creationId xmlns:a16="http://schemas.microsoft.com/office/drawing/2014/main" id="{367D2FE4-A422-46CC-984F-2B17E0B350F9}"/>
              </a:ext>
            </a:extLst>
          </p:cNvPr>
          <p:cNvSpPr/>
          <p:nvPr/>
        </p:nvSpPr>
        <p:spPr>
          <a:xfrm>
            <a:off x="4908640" y="5409583"/>
            <a:ext cx="64434" cy="55702"/>
          </a:xfrm>
          <a:custGeom>
            <a:avLst/>
            <a:gdLst/>
            <a:ahLst/>
            <a:cxnLst/>
            <a:rect l="l" t="t" r="r" b="b"/>
            <a:pathLst>
              <a:path w="1267" h="945" extrusionOk="0">
                <a:moveTo>
                  <a:pt x="445" y="1"/>
                </a:moveTo>
                <a:cubicBezTo>
                  <a:pt x="309" y="1"/>
                  <a:pt x="197" y="53"/>
                  <a:pt x="141" y="164"/>
                </a:cubicBezTo>
                <a:cubicBezTo>
                  <a:pt x="1" y="340"/>
                  <a:pt x="141" y="656"/>
                  <a:pt x="423" y="832"/>
                </a:cubicBezTo>
                <a:cubicBezTo>
                  <a:pt x="544" y="908"/>
                  <a:pt x="679" y="944"/>
                  <a:pt x="801" y="944"/>
                </a:cubicBezTo>
                <a:cubicBezTo>
                  <a:pt x="962" y="944"/>
                  <a:pt x="1101" y="881"/>
                  <a:pt x="1161" y="762"/>
                </a:cubicBezTo>
                <a:cubicBezTo>
                  <a:pt x="1267" y="586"/>
                  <a:pt x="1126" y="269"/>
                  <a:pt x="845" y="129"/>
                </a:cubicBezTo>
                <a:cubicBezTo>
                  <a:pt x="711" y="45"/>
                  <a:pt x="568" y="1"/>
                  <a:pt x="445" y="1"/>
                </a:cubicBezTo>
                <a:close/>
              </a:path>
            </a:pathLst>
          </a:custGeom>
          <a:solidFill>
            <a:srgbClr val="C763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4" name="Google Shape;196;p16">
            <a:extLst>
              <a:ext uri="{FF2B5EF4-FFF2-40B4-BE49-F238E27FC236}">
                <a16:creationId xmlns:a16="http://schemas.microsoft.com/office/drawing/2014/main" id="{000C504A-FE55-4CCD-B822-78BAFAD770EE}"/>
              </a:ext>
            </a:extLst>
          </p:cNvPr>
          <p:cNvGrpSpPr/>
          <p:nvPr/>
        </p:nvGrpSpPr>
        <p:grpSpPr>
          <a:xfrm>
            <a:off x="891532" y="1765553"/>
            <a:ext cx="1665202" cy="691588"/>
            <a:chOff x="456675" y="1156100"/>
            <a:chExt cx="1824900" cy="860000"/>
          </a:xfrm>
        </p:grpSpPr>
        <p:sp>
          <p:nvSpPr>
            <p:cNvPr id="35" name="Google Shape;197;p16">
              <a:extLst>
                <a:ext uri="{FF2B5EF4-FFF2-40B4-BE49-F238E27FC236}">
                  <a16:creationId xmlns:a16="http://schemas.microsoft.com/office/drawing/2014/main" id="{0D3B3D09-6D6C-4208-B280-9D3216ACACC3}"/>
                </a:ext>
              </a:extLst>
            </p:cNvPr>
            <p:cNvSpPr txBox="1"/>
            <p:nvPr/>
          </p:nvSpPr>
          <p:spPr>
            <a:xfrm>
              <a:off x="456675" y="1755400"/>
              <a:ext cx="1824900" cy="2607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ED4350"/>
                  </a:solidFill>
                  <a:effectLst/>
                  <a:uLnTx/>
                  <a:uFillTx/>
                  <a:latin typeface="Fira Sans Extra Condensed SemiBold"/>
                  <a:ea typeface="Fira Sans Extra Condensed SemiBold"/>
                  <a:cs typeface="Fira Sans Extra Condensed SemiBold"/>
                  <a:sym typeface="Fira Sans Extra Condensed SemiBold"/>
                </a:rPr>
                <a:t>Sneeze</a:t>
              </a:r>
              <a:endParaRPr kumimoji="0" sz="2000" b="0" i="0" u="none" strike="noStrike" kern="0" cap="none" spc="0" normalizeH="0" baseline="0" noProof="0" dirty="0">
                <a:ln>
                  <a:noFill/>
                </a:ln>
                <a:solidFill>
                  <a:srgbClr val="ED4350"/>
                </a:solidFill>
                <a:effectLst/>
                <a:uLnTx/>
                <a:uFillTx/>
                <a:latin typeface="Fira Sans Extra Condensed SemiBold"/>
                <a:ea typeface="Fira Sans Extra Condensed SemiBold"/>
                <a:cs typeface="Fira Sans Extra Condensed SemiBold"/>
                <a:sym typeface="Fira Sans Extra Condensed SemiBold"/>
              </a:endParaRPr>
            </a:p>
          </p:txBody>
        </p:sp>
        <p:grpSp>
          <p:nvGrpSpPr>
            <p:cNvPr id="37" name="Google Shape;199;p16">
              <a:extLst>
                <a:ext uri="{FF2B5EF4-FFF2-40B4-BE49-F238E27FC236}">
                  <a16:creationId xmlns:a16="http://schemas.microsoft.com/office/drawing/2014/main" id="{37B5B40C-BA47-4A8B-B45F-2C6EDDF03C43}"/>
                </a:ext>
              </a:extLst>
            </p:cNvPr>
            <p:cNvGrpSpPr/>
            <p:nvPr/>
          </p:nvGrpSpPr>
          <p:grpSpPr>
            <a:xfrm>
              <a:off x="456675" y="1156100"/>
              <a:ext cx="514200" cy="514200"/>
              <a:chOff x="457200" y="1623825"/>
              <a:chExt cx="514200" cy="514200"/>
            </a:xfrm>
          </p:grpSpPr>
          <p:sp>
            <p:nvSpPr>
              <p:cNvPr id="38" name="Google Shape;200;p16">
                <a:extLst>
                  <a:ext uri="{FF2B5EF4-FFF2-40B4-BE49-F238E27FC236}">
                    <a16:creationId xmlns:a16="http://schemas.microsoft.com/office/drawing/2014/main" id="{D1A2246D-3FAA-4344-956B-0287DB32C55D}"/>
                  </a:ext>
                </a:extLst>
              </p:cNvPr>
              <p:cNvSpPr/>
              <p:nvPr/>
            </p:nvSpPr>
            <p:spPr>
              <a:xfrm>
                <a:off x="457200" y="1623825"/>
                <a:ext cx="514200" cy="514200"/>
              </a:xfrm>
              <a:prstGeom prst="ellipse">
                <a:avLst/>
              </a:prstGeom>
              <a:solidFill>
                <a:srgbClr val="ED435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201;p16">
                <a:extLst>
                  <a:ext uri="{FF2B5EF4-FFF2-40B4-BE49-F238E27FC236}">
                    <a16:creationId xmlns:a16="http://schemas.microsoft.com/office/drawing/2014/main" id="{10DBFD62-56EE-4F7D-977F-82359F73BB05}"/>
                  </a:ext>
                </a:extLst>
              </p:cNvPr>
              <p:cNvSpPr txBox="1"/>
              <p:nvPr/>
            </p:nvSpPr>
            <p:spPr>
              <a:xfrm>
                <a:off x="457200" y="1679460"/>
                <a:ext cx="514200" cy="364095"/>
              </a:xfrm>
              <a:prstGeom prst="rect">
                <a:avLst/>
              </a:prstGeom>
              <a:no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rPr>
                  <a:t>01</a:t>
                </a:r>
                <a:endParaRPr kumimoji="0"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endParaRPr>
              </a:p>
            </p:txBody>
          </p:sp>
        </p:grpSp>
      </p:grpSp>
      <p:grpSp>
        <p:nvGrpSpPr>
          <p:cNvPr id="40" name="Google Shape;202;p16">
            <a:extLst>
              <a:ext uri="{FF2B5EF4-FFF2-40B4-BE49-F238E27FC236}">
                <a16:creationId xmlns:a16="http://schemas.microsoft.com/office/drawing/2014/main" id="{CD248128-392F-4819-B157-953F83B64EE7}"/>
              </a:ext>
            </a:extLst>
          </p:cNvPr>
          <p:cNvGrpSpPr/>
          <p:nvPr/>
        </p:nvGrpSpPr>
        <p:grpSpPr>
          <a:xfrm>
            <a:off x="690722" y="3402522"/>
            <a:ext cx="1578824" cy="700138"/>
            <a:chOff x="423015" y="3135228"/>
            <a:chExt cx="1824900" cy="870630"/>
          </a:xfrm>
        </p:grpSpPr>
        <p:sp>
          <p:nvSpPr>
            <p:cNvPr id="41" name="Google Shape;203;p16">
              <a:extLst>
                <a:ext uri="{FF2B5EF4-FFF2-40B4-BE49-F238E27FC236}">
                  <a16:creationId xmlns:a16="http://schemas.microsoft.com/office/drawing/2014/main" id="{5041434B-C665-4E74-8011-A07746AD6684}"/>
                </a:ext>
              </a:extLst>
            </p:cNvPr>
            <p:cNvSpPr txBox="1"/>
            <p:nvPr/>
          </p:nvSpPr>
          <p:spPr>
            <a:xfrm>
              <a:off x="423015" y="3745158"/>
              <a:ext cx="1824900" cy="2607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178688"/>
                  </a:solidFill>
                  <a:effectLst/>
                  <a:uLnTx/>
                  <a:uFillTx/>
                  <a:latin typeface="Fira Sans Extra Condensed SemiBold"/>
                  <a:ea typeface="Fira Sans Extra Condensed SemiBold"/>
                  <a:cs typeface="Fira Sans Extra Condensed SemiBold"/>
                  <a:sym typeface="Fira Sans Extra Condensed SemiBold"/>
                </a:rPr>
                <a:t>Cough</a:t>
              </a:r>
              <a:endParaRPr kumimoji="0" sz="2000" b="0" i="0" u="none" strike="noStrike" kern="0" cap="none" spc="0" normalizeH="0" baseline="0" noProof="0" dirty="0">
                <a:ln>
                  <a:noFill/>
                </a:ln>
                <a:solidFill>
                  <a:srgbClr val="178688"/>
                </a:solidFill>
                <a:effectLst/>
                <a:uLnTx/>
                <a:uFillTx/>
                <a:latin typeface="Fira Sans Extra Condensed SemiBold"/>
                <a:ea typeface="Fira Sans Extra Condensed SemiBold"/>
                <a:cs typeface="Fira Sans Extra Condensed SemiBold"/>
                <a:sym typeface="Fira Sans Extra Condensed SemiBold"/>
              </a:endParaRPr>
            </a:p>
          </p:txBody>
        </p:sp>
        <p:grpSp>
          <p:nvGrpSpPr>
            <p:cNvPr id="43" name="Google Shape;205;p16">
              <a:extLst>
                <a:ext uri="{FF2B5EF4-FFF2-40B4-BE49-F238E27FC236}">
                  <a16:creationId xmlns:a16="http://schemas.microsoft.com/office/drawing/2014/main" id="{C0CACC12-8972-40AE-978B-7C9EB2A5DA5A}"/>
                </a:ext>
              </a:extLst>
            </p:cNvPr>
            <p:cNvGrpSpPr/>
            <p:nvPr/>
          </p:nvGrpSpPr>
          <p:grpSpPr>
            <a:xfrm>
              <a:off x="456675" y="3135228"/>
              <a:ext cx="514200" cy="514200"/>
              <a:chOff x="457200" y="1623825"/>
              <a:chExt cx="514200" cy="514200"/>
            </a:xfrm>
          </p:grpSpPr>
          <p:sp>
            <p:nvSpPr>
              <p:cNvPr id="44" name="Google Shape;206;p16">
                <a:extLst>
                  <a:ext uri="{FF2B5EF4-FFF2-40B4-BE49-F238E27FC236}">
                    <a16:creationId xmlns:a16="http://schemas.microsoft.com/office/drawing/2014/main" id="{9C1201DB-C109-4E09-AC0E-6A7631A83D7A}"/>
                  </a:ext>
                </a:extLst>
              </p:cNvPr>
              <p:cNvSpPr/>
              <p:nvPr/>
            </p:nvSpPr>
            <p:spPr>
              <a:xfrm>
                <a:off x="457200" y="1623825"/>
                <a:ext cx="514200" cy="514200"/>
              </a:xfrm>
              <a:prstGeom prst="ellipse">
                <a:avLst/>
              </a:prstGeom>
              <a:solidFill>
                <a:srgbClr val="17868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207;p16">
                <a:extLst>
                  <a:ext uri="{FF2B5EF4-FFF2-40B4-BE49-F238E27FC236}">
                    <a16:creationId xmlns:a16="http://schemas.microsoft.com/office/drawing/2014/main" id="{DD7DF258-E4E2-42DB-8BE2-1B08858EDF67}"/>
                  </a:ext>
                </a:extLst>
              </p:cNvPr>
              <p:cNvSpPr txBox="1"/>
              <p:nvPr/>
            </p:nvSpPr>
            <p:spPr>
              <a:xfrm>
                <a:off x="457200" y="1719555"/>
                <a:ext cx="514200" cy="324000"/>
              </a:xfrm>
              <a:prstGeom prst="rect">
                <a:avLst/>
              </a:prstGeom>
              <a:no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a:ln>
                      <a:noFill/>
                    </a:ln>
                    <a:solidFill>
                      <a:srgbClr val="FFFFFF"/>
                    </a:solidFill>
                    <a:effectLst/>
                    <a:uLnTx/>
                    <a:uFillTx/>
                    <a:latin typeface="Fira Sans Extra Condensed SemiBold"/>
                    <a:ea typeface="Fira Sans Extra Condensed SemiBold"/>
                    <a:cs typeface="Fira Sans Extra Condensed SemiBold"/>
                    <a:sym typeface="Fira Sans Extra Condensed SemiBold"/>
                  </a:rPr>
                  <a:t>02</a:t>
                </a:r>
                <a:endParaRPr kumimoji="0" sz="2000" b="0" i="0" u="none" strike="noStrike" kern="0" cap="none" spc="0" normalizeH="0" baseline="0" noProof="0">
                  <a:ln>
                    <a:noFill/>
                  </a:ln>
                  <a:solidFill>
                    <a:srgbClr val="FFFFFF"/>
                  </a:solidFill>
                  <a:effectLst/>
                  <a:uLnTx/>
                  <a:uFillTx/>
                  <a:latin typeface="Fira Sans Extra Condensed SemiBold"/>
                  <a:ea typeface="Fira Sans Extra Condensed SemiBold"/>
                  <a:cs typeface="Fira Sans Extra Condensed SemiBold"/>
                  <a:sym typeface="Fira Sans Extra Condensed SemiBold"/>
                </a:endParaRPr>
              </a:p>
            </p:txBody>
          </p:sp>
        </p:grpSp>
      </p:grpSp>
      <p:cxnSp>
        <p:nvCxnSpPr>
          <p:cNvPr id="58" name="Google Shape;220;p16">
            <a:extLst>
              <a:ext uri="{FF2B5EF4-FFF2-40B4-BE49-F238E27FC236}">
                <a16:creationId xmlns:a16="http://schemas.microsoft.com/office/drawing/2014/main" id="{9FC0B6E8-D654-4AAF-A2DB-27E707E0235C}"/>
              </a:ext>
            </a:extLst>
          </p:cNvPr>
          <p:cNvCxnSpPr>
            <a:cxnSpLocks/>
          </p:cNvCxnSpPr>
          <p:nvPr/>
        </p:nvCxnSpPr>
        <p:spPr>
          <a:xfrm>
            <a:off x="949346" y="2202753"/>
            <a:ext cx="3102858" cy="678412"/>
          </a:xfrm>
          <a:prstGeom prst="bentConnector2">
            <a:avLst/>
          </a:prstGeom>
          <a:noFill/>
          <a:ln w="19050" cap="flat" cmpd="sng">
            <a:solidFill>
              <a:srgbClr val="ED4350"/>
            </a:solidFill>
            <a:prstDash val="solid"/>
            <a:round/>
            <a:headEnd type="none" w="med" len="med"/>
            <a:tailEnd type="oval" w="med" len="med"/>
          </a:ln>
        </p:spPr>
      </p:cxnSp>
      <p:grpSp>
        <p:nvGrpSpPr>
          <p:cNvPr id="59" name="Google Shape;222;p16">
            <a:extLst>
              <a:ext uri="{FF2B5EF4-FFF2-40B4-BE49-F238E27FC236}">
                <a16:creationId xmlns:a16="http://schemas.microsoft.com/office/drawing/2014/main" id="{02CBF0D6-F9B8-41F3-8F76-40A36BCA572F}"/>
              </a:ext>
            </a:extLst>
          </p:cNvPr>
          <p:cNvGrpSpPr/>
          <p:nvPr/>
        </p:nvGrpSpPr>
        <p:grpSpPr>
          <a:xfrm>
            <a:off x="2748844" y="2517883"/>
            <a:ext cx="1740460" cy="1955095"/>
            <a:chOff x="2485675" y="2029642"/>
            <a:chExt cx="2011728" cy="2431187"/>
          </a:xfrm>
        </p:grpSpPr>
        <p:sp>
          <p:nvSpPr>
            <p:cNvPr id="60" name="Google Shape;223;p16">
              <a:extLst>
                <a:ext uri="{FF2B5EF4-FFF2-40B4-BE49-F238E27FC236}">
                  <a16:creationId xmlns:a16="http://schemas.microsoft.com/office/drawing/2014/main" id="{BC59F761-FD0D-4FCD-96EB-4977B5072BFD}"/>
                </a:ext>
              </a:extLst>
            </p:cNvPr>
            <p:cNvSpPr/>
            <p:nvPr/>
          </p:nvSpPr>
          <p:spPr>
            <a:xfrm flipH="1">
              <a:off x="2485675" y="2449101"/>
              <a:ext cx="2011728" cy="2011728"/>
            </a:xfrm>
            <a:custGeom>
              <a:avLst/>
              <a:gdLst/>
              <a:ahLst/>
              <a:cxnLst/>
              <a:rect l="l" t="t" r="r" b="b"/>
              <a:pathLst>
                <a:path w="160329" h="160329" extrusionOk="0">
                  <a:moveTo>
                    <a:pt x="80188" y="1"/>
                  </a:moveTo>
                  <a:cubicBezTo>
                    <a:pt x="35912" y="1"/>
                    <a:pt x="1" y="35912"/>
                    <a:pt x="1" y="80188"/>
                  </a:cubicBezTo>
                  <a:cubicBezTo>
                    <a:pt x="1" y="124464"/>
                    <a:pt x="35912" y="160329"/>
                    <a:pt x="80188" y="160329"/>
                  </a:cubicBezTo>
                  <a:cubicBezTo>
                    <a:pt x="124464" y="160329"/>
                    <a:pt x="160329" y="124464"/>
                    <a:pt x="160329" y="80188"/>
                  </a:cubicBezTo>
                  <a:cubicBezTo>
                    <a:pt x="160329" y="35912"/>
                    <a:pt x="124464" y="1"/>
                    <a:pt x="80188" y="1"/>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61" name="Google Shape;224;p16">
              <a:extLst>
                <a:ext uri="{FF2B5EF4-FFF2-40B4-BE49-F238E27FC236}">
                  <a16:creationId xmlns:a16="http://schemas.microsoft.com/office/drawing/2014/main" id="{D360964E-01F5-4F6F-8D5F-9BF7D024BB66}"/>
                </a:ext>
              </a:extLst>
            </p:cNvPr>
            <p:cNvGrpSpPr/>
            <p:nvPr/>
          </p:nvGrpSpPr>
          <p:grpSpPr>
            <a:xfrm>
              <a:off x="2681602" y="2029642"/>
              <a:ext cx="1651342" cy="2218449"/>
              <a:chOff x="2681602" y="2029642"/>
              <a:chExt cx="1651342" cy="2218449"/>
            </a:xfrm>
          </p:grpSpPr>
          <p:grpSp>
            <p:nvGrpSpPr>
              <p:cNvPr id="62" name="Google Shape;225;p16">
                <a:extLst>
                  <a:ext uri="{FF2B5EF4-FFF2-40B4-BE49-F238E27FC236}">
                    <a16:creationId xmlns:a16="http://schemas.microsoft.com/office/drawing/2014/main" id="{BACC15B7-C170-476E-A82D-49CA97368A38}"/>
                  </a:ext>
                </a:extLst>
              </p:cNvPr>
              <p:cNvGrpSpPr/>
              <p:nvPr/>
            </p:nvGrpSpPr>
            <p:grpSpPr>
              <a:xfrm>
                <a:off x="2681602" y="2029642"/>
                <a:ext cx="1651342" cy="2218449"/>
                <a:chOff x="1901612" y="2696416"/>
                <a:chExt cx="1829944" cy="2458388"/>
              </a:xfrm>
            </p:grpSpPr>
            <p:sp>
              <p:nvSpPr>
                <p:cNvPr id="65" name="Google Shape;226;p16">
                  <a:extLst>
                    <a:ext uri="{FF2B5EF4-FFF2-40B4-BE49-F238E27FC236}">
                      <a16:creationId xmlns:a16="http://schemas.microsoft.com/office/drawing/2014/main" id="{B9A76A30-3F7B-4655-91E8-9D54E8B774D8}"/>
                    </a:ext>
                  </a:extLst>
                </p:cNvPr>
                <p:cNvSpPr/>
                <p:nvPr/>
              </p:nvSpPr>
              <p:spPr>
                <a:xfrm>
                  <a:off x="3274918" y="3155878"/>
                  <a:ext cx="219366" cy="316624"/>
                </a:xfrm>
                <a:custGeom>
                  <a:avLst/>
                  <a:gdLst/>
                  <a:ahLst/>
                  <a:cxnLst/>
                  <a:rect l="l" t="t" r="r" b="b"/>
                  <a:pathLst>
                    <a:path w="11185" h="16144" extrusionOk="0">
                      <a:moveTo>
                        <a:pt x="10410" y="1"/>
                      </a:moveTo>
                      <a:lnTo>
                        <a:pt x="9004" y="1302"/>
                      </a:lnTo>
                      <a:lnTo>
                        <a:pt x="9742" y="1443"/>
                      </a:lnTo>
                      <a:cubicBezTo>
                        <a:pt x="9355" y="5839"/>
                        <a:pt x="8124" y="8723"/>
                        <a:pt x="5522" y="10938"/>
                      </a:cubicBezTo>
                      <a:cubicBezTo>
                        <a:pt x="4045" y="12204"/>
                        <a:pt x="1935" y="12767"/>
                        <a:pt x="0" y="13189"/>
                      </a:cubicBezTo>
                      <a:lnTo>
                        <a:pt x="985" y="16143"/>
                      </a:lnTo>
                      <a:cubicBezTo>
                        <a:pt x="2568" y="15475"/>
                        <a:pt x="4010" y="14596"/>
                        <a:pt x="5311" y="13506"/>
                      </a:cubicBezTo>
                      <a:cubicBezTo>
                        <a:pt x="10059" y="9602"/>
                        <a:pt x="10235" y="3623"/>
                        <a:pt x="10516" y="1548"/>
                      </a:cubicBezTo>
                      <a:lnTo>
                        <a:pt x="11184" y="1689"/>
                      </a:lnTo>
                      <a:close/>
                    </a:path>
                  </a:pathLst>
                </a:custGeom>
                <a:solidFill>
                  <a:srgbClr val="ED435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227;p16">
                  <a:extLst>
                    <a:ext uri="{FF2B5EF4-FFF2-40B4-BE49-F238E27FC236}">
                      <a16:creationId xmlns:a16="http://schemas.microsoft.com/office/drawing/2014/main" id="{F881F6F1-44B3-400A-BC8B-E647FE2F1973}"/>
                    </a:ext>
                  </a:extLst>
                </p:cNvPr>
                <p:cNvSpPr/>
                <p:nvPr/>
              </p:nvSpPr>
              <p:spPr>
                <a:xfrm>
                  <a:off x="3250775" y="3493174"/>
                  <a:ext cx="284891" cy="234526"/>
                </a:xfrm>
                <a:custGeom>
                  <a:avLst/>
                  <a:gdLst/>
                  <a:ahLst/>
                  <a:cxnLst/>
                  <a:rect l="l" t="t" r="r" b="b"/>
                  <a:pathLst>
                    <a:path w="14526" h="11958" extrusionOk="0">
                      <a:moveTo>
                        <a:pt x="14350" y="11958"/>
                      </a:moveTo>
                      <a:lnTo>
                        <a:pt x="12591" y="11219"/>
                      </a:lnTo>
                      <a:lnTo>
                        <a:pt x="13224" y="10833"/>
                      </a:lnTo>
                      <a:cubicBezTo>
                        <a:pt x="11360" y="6858"/>
                        <a:pt x="9215" y="4537"/>
                        <a:pt x="6014" y="3342"/>
                      </a:cubicBezTo>
                      <a:cubicBezTo>
                        <a:pt x="4186" y="2638"/>
                        <a:pt x="2040" y="2814"/>
                        <a:pt x="71" y="3095"/>
                      </a:cubicBezTo>
                      <a:cubicBezTo>
                        <a:pt x="36" y="2075"/>
                        <a:pt x="0" y="1020"/>
                        <a:pt x="0" y="0"/>
                      </a:cubicBezTo>
                      <a:cubicBezTo>
                        <a:pt x="1689" y="71"/>
                        <a:pt x="3342" y="387"/>
                        <a:pt x="4959" y="985"/>
                      </a:cubicBezTo>
                      <a:cubicBezTo>
                        <a:pt x="10727" y="3060"/>
                        <a:pt x="12943" y="8617"/>
                        <a:pt x="13927" y="10446"/>
                      </a:cubicBezTo>
                      <a:lnTo>
                        <a:pt x="14525" y="10094"/>
                      </a:lnTo>
                      <a:close/>
                    </a:path>
                  </a:pathLst>
                </a:custGeom>
                <a:solidFill>
                  <a:srgbClr val="ED435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228;p16">
                  <a:extLst>
                    <a:ext uri="{FF2B5EF4-FFF2-40B4-BE49-F238E27FC236}">
                      <a16:creationId xmlns:a16="http://schemas.microsoft.com/office/drawing/2014/main" id="{9002322B-BC18-4C7F-8833-C820554FDE4A}"/>
                    </a:ext>
                  </a:extLst>
                </p:cNvPr>
                <p:cNvSpPr/>
                <p:nvPr/>
              </p:nvSpPr>
              <p:spPr>
                <a:xfrm>
                  <a:off x="3359075" y="3435925"/>
                  <a:ext cx="302131" cy="60720"/>
                </a:xfrm>
                <a:custGeom>
                  <a:avLst/>
                  <a:gdLst/>
                  <a:ahLst/>
                  <a:cxnLst/>
                  <a:rect l="l" t="t" r="r" b="b"/>
                  <a:pathLst>
                    <a:path w="15405" h="3096" extrusionOk="0">
                      <a:moveTo>
                        <a:pt x="15404" y="1829"/>
                      </a:moveTo>
                      <a:lnTo>
                        <a:pt x="13857" y="774"/>
                      </a:lnTo>
                      <a:lnTo>
                        <a:pt x="13857" y="1478"/>
                      </a:lnTo>
                      <a:cubicBezTo>
                        <a:pt x="12661" y="1478"/>
                        <a:pt x="2392" y="704"/>
                        <a:pt x="70" y="0"/>
                      </a:cubicBezTo>
                      <a:cubicBezTo>
                        <a:pt x="70" y="387"/>
                        <a:pt x="0" y="2744"/>
                        <a:pt x="0" y="3095"/>
                      </a:cubicBezTo>
                      <a:cubicBezTo>
                        <a:pt x="1829" y="2497"/>
                        <a:pt x="11360" y="2075"/>
                        <a:pt x="13892" y="2251"/>
                      </a:cubicBezTo>
                      <a:lnTo>
                        <a:pt x="13892" y="2990"/>
                      </a:lnTo>
                      <a:close/>
                    </a:path>
                  </a:pathLst>
                </a:custGeom>
                <a:solidFill>
                  <a:srgbClr val="ED435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229;p16">
                  <a:extLst>
                    <a:ext uri="{FF2B5EF4-FFF2-40B4-BE49-F238E27FC236}">
                      <a16:creationId xmlns:a16="http://schemas.microsoft.com/office/drawing/2014/main" id="{0CBEC1EE-8A96-419D-AE32-00ADFA3E323C}"/>
                    </a:ext>
                  </a:extLst>
                </p:cNvPr>
                <p:cNvSpPr/>
                <p:nvPr/>
              </p:nvSpPr>
              <p:spPr>
                <a:xfrm>
                  <a:off x="1901612" y="2888559"/>
                  <a:ext cx="1829944" cy="2266244"/>
                </a:xfrm>
                <a:custGeom>
                  <a:avLst/>
                  <a:gdLst/>
                  <a:ahLst/>
                  <a:cxnLst/>
                  <a:rect l="l" t="t" r="r" b="b"/>
                  <a:pathLst>
                    <a:path w="93305" h="115551" extrusionOk="0">
                      <a:moveTo>
                        <a:pt x="57348" y="0"/>
                      </a:moveTo>
                      <a:cubicBezTo>
                        <a:pt x="45996" y="0"/>
                        <a:pt x="36260" y="9471"/>
                        <a:pt x="36260" y="13490"/>
                      </a:cubicBezTo>
                      <a:cubicBezTo>
                        <a:pt x="36260" y="18132"/>
                        <a:pt x="38159" y="20594"/>
                        <a:pt x="35697" y="31215"/>
                      </a:cubicBezTo>
                      <a:cubicBezTo>
                        <a:pt x="33235" y="41801"/>
                        <a:pt x="29296" y="44580"/>
                        <a:pt x="19695" y="47604"/>
                      </a:cubicBezTo>
                      <a:cubicBezTo>
                        <a:pt x="10094" y="50664"/>
                        <a:pt x="7492" y="54286"/>
                        <a:pt x="5733" y="60124"/>
                      </a:cubicBezTo>
                      <a:cubicBezTo>
                        <a:pt x="4010" y="65927"/>
                        <a:pt x="3306" y="77111"/>
                        <a:pt x="2251" y="82175"/>
                      </a:cubicBezTo>
                      <a:cubicBezTo>
                        <a:pt x="1231" y="87275"/>
                        <a:pt x="247" y="102679"/>
                        <a:pt x="71" y="104860"/>
                      </a:cubicBezTo>
                      <a:cubicBezTo>
                        <a:pt x="0" y="105844"/>
                        <a:pt x="0" y="110662"/>
                        <a:pt x="0" y="115551"/>
                      </a:cubicBezTo>
                      <a:lnTo>
                        <a:pt x="16002" y="115551"/>
                      </a:lnTo>
                      <a:lnTo>
                        <a:pt x="17128" y="101554"/>
                      </a:lnTo>
                      <a:lnTo>
                        <a:pt x="17620" y="115551"/>
                      </a:lnTo>
                      <a:lnTo>
                        <a:pt x="75649" y="115551"/>
                      </a:lnTo>
                      <a:cubicBezTo>
                        <a:pt x="75720" y="109080"/>
                        <a:pt x="75825" y="103769"/>
                        <a:pt x="75931" y="102679"/>
                      </a:cubicBezTo>
                      <a:cubicBezTo>
                        <a:pt x="76117" y="100559"/>
                        <a:pt x="76088" y="98701"/>
                        <a:pt x="76220" y="98701"/>
                      </a:cubicBezTo>
                      <a:cubicBezTo>
                        <a:pt x="76288" y="98701"/>
                        <a:pt x="76397" y="99183"/>
                        <a:pt x="76599" y="100358"/>
                      </a:cubicBezTo>
                      <a:cubicBezTo>
                        <a:pt x="76810" y="101729"/>
                        <a:pt x="77267" y="108236"/>
                        <a:pt x="77724" y="115551"/>
                      </a:cubicBezTo>
                      <a:lnTo>
                        <a:pt x="93304" y="115551"/>
                      </a:lnTo>
                      <a:cubicBezTo>
                        <a:pt x="92988" y="107392"/>
                        <a:pt x="92707" y="99760"/>
                        <a:pt x="92636" y="98740"/>
                      </a:cubicBezTo>
                      <a:cubicBezTo>
                        <a:pt x="92496" y="96419"/>
                        <a:pt x="92038" y="85974"/>
                        <a:pt x="91194" y="79995"/>
                      </a:cubicBezTo>
                      <a:cubicBezTo>
                        <a:pt x="90315" y="74051"/>
                        <a:pt x="90315" y="74790"/>
                        <a:pt x="89858" y="70112"/>
                      </a:cubicBezTo>
                      <a:cubicBezTo>
                        <a:pt x="89436" y="65470"/>
                        <a:pt x="88416" y="56467"/>
                        <a:pt x="81874" y="52246"/>
                      </a:cubicBezTo>
                      <a:cubicBezTo>
                        <a:pt x="75333" y="48061"/>
                        <a:pt x="59507" y="45951"/>
                        <a:pt x="57608" y="44263"/>
                      </a:cubicBezTo>
                      <a:cubicBezTo>
                        <a:pt x="55392" y="42294"/>
                        <a:pt x="55146" y="39480"/>
                        <a:pt x="55779" y="38812"/>
                      </a:cubicBezTo>
                      <a:cubicBezTo>
                        <a:pt x="55882" y="38714"/>
                        <a:pt x="56048" y="38672"/>
                        <a:pt x="56259" y="38672"/>
                      </a:cubicBezTo>
                      <a:cubicBezTo>
                        <a:pt x="57412" y="38672"/>
                        <a:pt x="59944" y="39908"/>
                        <a:pt x="61371" y="39937"/>
                      </a:cubicBezTo>
                      <a:cubicBezTo>
                        <a:pt x="61532" y="39944"/>
                        <a:pt x="61691" y="39948"/>
                        <a:pt x="61848" y="39948"/>
                      </a:cubicBezTo>
                      <a:cubicBezTo>
                        <a:pt x="63332" y="39948"/>
                        <a:pt x="64583" y="39604"/>
                        <a:pt x="65028" y="38108"/>
                      </a:cubicBezTo>
                      <a:cubicBezTo>
                        <a:pt x="65521" y="36420"/>
                        <a:pt x="65380" y="34451"/>
                        <a:pt x="65521" y="33888"/>
                      </a:cubicBezTo>
                      <a:cubicBezTo>
                        <a:pt x="65626" y="33325"/>
                        <a:pt x="66259" y="32728"/>
                        <a:pt x="66541" y="32095"/>
                      </a:cubicBezTo>
                      <a:cubicBezTo>
                        <a:pt x="66822" y="31497"/>
                        <a:pt x="66400" y="30653"/>
                        <a:pt x="66400" y="30653"/>
                      </a:cubicBezTo>
                      <a:cubicBezTo>
                        <a:pt x="67033" y="30125"/>
                        <a:pt x="66928" y="29598"/>
                        <a:pt x="66611" y="29211"/>
                      </a:cubicBezTo>
                      <a:cubicBezTo>
                        <a:pt x="66083" y="28718"/>
                        <a:pt x="66154" y="27804"/>
                        <a:pt x="66787" y="27382"/>
                      </a:cubicBezTo>
                      <a:cubicBezTo>
                        <a:pt x="67666" y="26679"/>
                        <a:pt x="70515" y="26503"/>
                        <a:pt x="70585" y="25377"/>
                      </a:cubicBezTo>
                      <a:cubicBezTo>
                        <a:pt x="70691" y="24217"/>
                        <a:pt x="67877" y="18449"/>
                        <a:pt x="67490" y="16866"/>
                      </a:cubicBezTo>
                      <a:cubicBezTo>
                        <a:pt x="67068" y="15319"/>
                        <a:pt x="68721" y="14475"/>
                        <a:pt x="68721" y="12963"/>
                      </a:cubicBezTo>
                      <a:cubicBezTo>
                        <a:pt x="68756" y="11485"/>
                        <a:pt x="63024" y="829"/>
                        <a:pt x="63024" y="829"/>
                      </a:cubicBezTo>
                      <a:cubicBezTo>
                        <a:pt x="61112" y="255"/>
                        <a:pt x="59208" y="0"/>
                        <a:pt x="57348" y="0"/>
                      </a:cubicBezTo>
                      <a:close/>
                    </a:path>
                  </a:pathLst>
                </a:custGeom>
                <a:solidFill>
                  <a:srgbClr val="FFB3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230;p16">
                  <a:extLst>
                    <a:ext uri="{FF2B5EF4-FFF2-40B4-BE49-F238E27FC236}">
                      <a16:creationId xmlns:a16="http://schemas.microsoft.com/office/drawing/2014/main" id="{30663BA4-C052-4449-BB48-F0F928CBF886}"/>
                    </a:ext>
                  </a:extLst>
                </p:cNvPr>
                <p:cNvSpPr/>
                <p:nvPr/>
              </p:nvSpPr>
              <p:spPr>
                <a:xfrm>
                  <a:off x="2356151" y="2696416"/>
                  <a:ext cx="842220" cy="804367"/>
                </a:xfrm>
                <a:custGeom>
                  <a:avLst/>
                  <a:gdLst/>
                  <a:ahLst/>
                  <a:cxnLst/>
                  <a:rect l="l" t="t" r="r" b="b"/>
                  <a:pathLst>
                    <a:path w="42943" h="41013" extrusionOk="0">
                      <a:moveTo>
                        <a:pt x="22337" y="1"/>
                      </a:moveTo>
                      <a:cubicBezTo>
                        <a:pt x="19710" y="1"/>
                        <a:pt x="17247" y="413"/>
                        <a:pt x="15264" y="1342"/>
                      </a:cubicBezTo>
                      <a:cubicBezTo>
                        <a:pt x="9989" y="3803"/>
                        <a:pt x="8723" y="6582"/>
                        <a:pt x="8723" y="6582"/>
                      </a:cubicBezTo>
                      <a:cubicBezTo>
                        <a:pt x="8723" y="6582"/>
                        <a:pt x="8617" y="6569"/>
                        <a:pt x="8431" y="6569"/>
                      </a:cubicBezTo>
                      <a:cubicBezTo>
                        <a:pt x="7345" y="6569"/>
                        <a:pt x="3521" y="7004"/>
                        <a:pt x="1900" y="12947"/>
                      </a:cubicBezTo>
                      <a:cubicBezTo>
                        <a:pt x="1" y="19946"/>
                        <a:pt x="2639" y="27718"/>
                        <a:pt x="6542" y="31622"/>
                      </a:cubicBezTo>
                      <a:cubicBezTo>
                        <a:pt x="9813" y="34893"/>
                        <a:pt x="12521" y="41012"/>
                        <a:pt x="12521" y="41012"/>
                      </a:cubicBezTo>
                      <a:lnTo>
                        <a:pt x="17304" y="38093"/>
                      </a:lnTo>
                      <a:cubicBezTo>
                        <a:pt x="17304" y="38093"/>
                        <a:pt x="19836" y="32431"/>
                        <a:pt x="20258" y="30110"/>
                      </a:cubicBezTo>
                      <a:cubicBezTo>
                        <a:pt x="20716" y="27789"/>
                        <a:pt x="19344" y="26487"/>
                        <a:pt x="21349" y="25749"/>
                      </a:cubicBezTo>
                      <a:cubicBezTo>
                        <a:pt x="21495" y="25696"/>
                        <a:pt x="21640" y="25671"/>
                        <a:pt x="21784" y="25671"/>
                      </a:cubicBezTo>
                      <a:cubicBezTo>
                        <a:pt x="23651" y="25671"/>
                        <a:pt x="25288" y="29793"/>
                        <a:pt x="25288" y="29793"/>
                      </a:cubicBezTo>
                      <a:cubicBezTo>
                        <a:pt x="25288" y="29793"/>
                        <a:pt x="26589" y="28351"/>
                        <a:pt x="26730" y="27332"/>
                      </a:cubicBezTo>
                      <a:cubicBezTo>
                        <a:pt x="26870" y="26312"/>
                        <a:pt x="26026" y="23252"/>
                        <a:pt x="26448" y="21388"/>
                      </a:cubicBezTo>
                      <a:cubicBezTo>
                        <a:pt x="26870" y="19489"/>
                        <a:pt x="27609" y="20509"/>
                        <a:pt x="29367" y="18188"/>
                      </a:cubicBezTo>
                      <a:cubicBezTo>
                        <a:pt x="30991" y="16000"/>
                        <a:pt x="32771" y="12627"/>
                        <a:pt x="37090" y="12627"/>
                      </a:cubicBezTo>
                      <a:cubicBezTo>
                        <a:pt x="37355" y="12627"/>
                        <a:pt x="37629" y="12640"/>
                        <a:pt x="37913" y="12666"/>
                      </a:cubicBezTo>
                      <a:cubicBezTo>
                        <a:pt x="38292" y="12704"/>
                        <a:pt x="38666" y="12724"/>
                        <a:pt x="39037" y="12724"/>
                      </a:cubicBezTo>
                      <a:cubicBezTo>
                        <a:pt x="39701" y="12724"/>
                        <a:pt x="40354" y="12661"/>
                        <a:pt x="41008" y="12525"/>
                      </a:cubicBezTo>
                      <a:cubicBezTo>
                        <a:pt x="41008" y="12525"/>
                        <a:pt x="42943" y="7672"/>
                        <a:pt x="37913" y="4401"/>
                      </a:cubicBezTo>
                      <a:cubicBezTo>
                        <a:pt x="33906" y="1769"/>
                        <a:pt x="27773" y="1"/>
                        <a:pt x="2233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231;p16">
                  <a:extLst>
                    <a:ext uri="{FF2B5EF4-FFF2-40B4-BE49-F238E27FC236}">
                      <a16:creationId xmlns:a16="http://schemas.microsoft.com/office/drawing/2014/main" id="{DC8D5FD4-B789-472C-9F68-F1CAB541815F}"/>
                    </a:ext>
                  </a:extLst>
                </p:cNvPr>
                <p:cNvSpPr/>
                <p:nvPr/>
              </p:nvSpPr>
              <p:spPr>
                <a:xfrm>
                  <a:off x="2701723" y="3154289"/>
                  <a:ext cx="151762" cy="245607"/>
                </a:xfrm>
                <a:custGeom>
                  <a:avLst/>
                  <a:gdLst/>
                  <a:ahLst/>
                  <a:cxnLst/>
                  <a:rect l="l" t="t" r="r" b="b"/>
                  <a:pathLst>
                    <a:path w="7738" h="12523" extrusionOk="0">
                      <a:moveTo>
                        <a:pt x="2255" y="1"/>
                      </a:moveTo>
                      <a:cubicBezTo>
                        <a:pt x="904" y="1"/>
                        <a:pt x="1" y="969"/>
                        <a:pt x="1" y="2825"/>
                      </a:cubicBezTo>
                      <a:cubicBezTo>
                        <a:pt x="1" y="5674"/>
                        <a:pt x="1689" y="6834"/>
                        <a:pt x="1794" y="8628"/>
                      </a:cubicBezTo>
                      <a:cubicBezTo>
                        <a:pt x="1935" y="10421"/>
                        <a:pt x="2463" y="11969"/>
                        <a:pt x="3623" y="12356"/>
                      </a:cubicBezTo>
                      <a:cubicBezTo>
                        <a:pt x="3922" y="12455"/>
                        <a:pt x="4289" y="12522"/>
                        <a:pt x="4677" y="12522"/>
                      </a:cubicBezTo>
                      <a:cubicBezTo>
                        <a:pt x="5795" y="12522"/>
                        <a:pt x="7091" y="11967"/>
                        <a:pt x="7457" y="10035"/>
                      </a:cubicBezTo>
                      <a:cubicBezTo>
                        <a:pt x="7738" y="8628"/>
                        <a:pt x="7457" y="5814"/>
                        <a:pt x="7457" y="5814"/>
                      </a:cubicBezTo>
                      <a:cubicBezTo>
                        <a:pt x="7457" y="5814"/>
                        <a:pt x="7210" y="2333"/>
                        <a:pt x="4643" y="785"/>
                      </a:cubicBezTo>
                      <a:cubicBezTo>
                        <a:pt x="3769" y="258"/>
                        <a:pt x="2953" y="1"/>
                        <a:pt x="2255" y="1"/>
                      </a:cubicBezTo>
                      <a:close/>
                    </a:path>
                  </a:pathLst>
                </a:custGeom>
                <a:solidFill>
                  <a:srgbClr val="FFB3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232;p16">
                  <a:extLst>
                    <a:ext uri="{FF2B5EF4-FFF2-40B4-BE49-F238E27FC236}">
                      <a16:creationId xmlns:a16="http://schemas.microsoft.com/office/drawing/2014/main" id="{51554414-43EF-4438-891D-BC9030556E9E}"/>
                    </a:ext>
                  </a:extLst>
                </p:cNvPr>
                <p:cNvSpPr/>
                <p:nvPr/>
              </p:nvSpPr>
              <p:spPr>
                <a:xfrm>
                  <a:off x="2839677" y="3950184"/>
                  <a:ext cx="432338" cy="840925"/>
                </a:xfrm>
                <a:custGeom>
                  <a:avLst/>
                  <a:gdLst/>
                  <a:ahLst/>
                  <a:cxnLst/>
                  <a:rect l="l" t="t" r="r" b="b"/>
                  <a:pathLst>
                    <a:path w="22044" h="42877" extrusionOk="0">
                      <a:moveTo>
                        <a:pt x="8428" y="1"/>
                      </a:moveTo>
                      <a:cubicBezTo>
                        <a:pt x="8267" y="1"/>
                        <a:pt x="8107" y="17"/>
                        <a:pt x="7949" y="51"/>
                      </a:cubicBezTo>
                      <a:cubicBezTo>
                        <a:pt x="5522" y="578"/>
                        <a:pt x="3060" y="5643"/>
                        <a:pt x="2498" y="7894"/>
                      </a:cubicBezTo>
                      <a:cubicBezTo>
                        <a:pt x="1759" y="11024"/>
                        <a:pt x="1513" y="18515"/>
                        <a:pt x="1091" y="20590"/>
                      </a:cubicBezTo>
                      <a:cubicBezTo>
                        <a:pt x="634" y="22946"/>
                        <a:pt x="1" y="26498"/>
                        <a:pt x="1267" y="31035"/>
                      </a:cubicBezTo>
                      <a:cubicBezTo>
                        <a:pt x="2504" y="35433"/>
                        <a:pt x="5252" y="41913"/>
                        <a:pt x="10133" y="41913"/>
                      </a:cubicBezTo>
                      <a:cubicBezTo>
                        <a:pt x="10248" y="41913"/>
                        <a:pt x="10364" y="41909"/>
                        <a:pt x="10481" y="41902"/>
                      </a:cubicBezTo>
                      <a:cubicBezTo>
                        <a:pt x="10686" y="41889"/>
                        <a:pt x="10893" y="41883"/>
                        <a:pt x="11102" y="41883"/>
                      </a:cubicBezTo>
                      <a:cubicBezTo>
                        <a:pt x="13813" y="41883"/>
                        <a:pt x="16827" y="42876"/>
                        <a:pt x="18995" y="42876"/>
                      </a:cubicBezTo>
                      <a:cubicBezTo>
                        <a:pt x="20819" y="42876"/>
                        <a:pt x="22043" y="42173"/>
                        <a:pt x="21981" y="39581"/>
                      </a:cubicBezTo>
                      <a:cubicBezTo>
                        <a:pt x="21806" y="33672"/>
                        <a:pt x="21665" y="19183"/>
                        <a:pt x="18781" y="13450"/>
                      </a:cubicBezTo>
                      <a:cubicBezTo>
                        <a:pt x="16056" y="7933"/>
                        <a:pt x="11979" y="1"/>
                        <a:pt x="8428" y="1"/>
                      </a:cubicBezTo>
                      <a:close/>
                    </a:path>
                  </a:pathLst>
                </a:custGeom>
                <a:solidFill>
                  <a:srgbClr val="17868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233;p16">
                  <a:extLst>
                    <a:ext uri="{FF2B5EF4-FFF2-40B4-BE49-F238E27FC236}">
                      <a16:creationId xmlns:a16="http://schemas.microsoft.com/office/drawing/2014/main" id="{A935F5B8-A178-44FA-85A8-18BA8BE7D2E5}"/>
                    </a:ext>
                  </a:extLst>
                </p:cNvPr>
                <p:cNvSpPr/>
                <p:nvPr/>
              </p:nvSpPr>
              <p:spPr>
                <a:xfrm>
                  <a:off x="2329811" y="3962599"/>
                  <a:ext cx="432632" cy="840925"/>
                </a:xfrm>
                <a:custGeom>
                  <a:avLst/>
                  <a:gdLst/>
                  <a:ahLst/>
                  <a:cxnLst/>
                  <a:rect l="l" t="t" r="r" b="b"/>
                  <a:pathLst>
                    <a:path w="22059" h="42877" extrusionOk="0">
                      <a:moveTo>
                        <a:pt x="13596" y="1"/>
                      </a:moveTo>
                      <a:cubicBezTo>
                        <a:pt x="10045" y="1"/>
                        <a:pt x="5968" y="7933"/>
                        <a:pt x="3243" y="13450"/>
                      </a:cubicBezTo>
                      <a:cubicBezTo>
                        <a:pt x="359" y="19183"/>
                        <a:pt x="219" y="33673"/>
                        <a:pt x="78" y="39581"/>
                      </a:cubicBezTo>
                      <a:cubicBezTo>
                        <a:pt x="1" y="42173"/>
                        <a:pt x="1223" y="42877"/>
                        <a:pt x="3047" y="42877"/>
                      </a:cubicBezTo>
                      <a:cubicBezTo>
                        <a:pt x="5214" y="42877"/>
                        <a:pt x="8230" y="41883"/>
                        <a:pt x="10926" y="41883"/>
                      </a:cubicBezTo>
                      <a:cubicBezTo>
                        <a:pt x="11134" y="41883"/>
                        <a:pt x="11340" y="41889"/>
                        <a:pt x="11543" y="41902"/>
                      </a:cubicBezTo>
                      <a:cubicBezTo>
                        <a:pt x="11660" y="41909"/>
                        <a:pt x="11776" y="41913"/>
                        <a:pt x="11891" y="41913"/>
                      </a:cubicBezTo>
                      <a:cubicBezTo>
                        <a:pt x="16773" y="41913"/>
                        <a:pt x="19521" y="35433"/>
                        <a:pt x="20793" y="31035"/>
                      </a:cubicBezTo>
                      <a:cubicBezTo>
                        <a:pt x="22059" y="26498"/>
                        <a:pt x="21426" y="22946"/>
                        <a:pt x="20933" y="20590"/>
                      </a:cubicBezTo>
                      <a:cubicBezTo>
                        <a:pt x="20511" y="18515"/>
                        <a:pt x="20230" y="11410"/>
                        <a:pt x="19667" y="8421"/>
                      </a:cubicBezTo>
                      <a:cubicBezTo>
                        <a:pt x="18718" y="3216"/>
                        <a:pt x="16607" y="578"/>
                        <a:pt x="14075" y="51"/>
                      </a:cubicBezTo>
                      <a:cubicBezTo>
                        <a:pt x="13917" y="17"/>
                        <a:pt x="13757" y="1"/>
                        <a:pt x="13596" y="1"/>
                      </a:cubicBezTo>
                      <a:close/>
                    </a:path>
                  </a:pathLst>
                </a:custGeom>
                <a:solidFill>
                  <a:srgbClr val="17868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234;p16">
                  <a:extLst>
                    <a:ext uri="{FF2B5EF4-FFF2-40B4-BE49-F238E27FC236}">
                      <a16:creationId xmlns:a16="http://schemas.microsoft.com/office/drawing/2014/main" id="{257A84BD-3662-4F70-81DC-C05AA30A56C4}"/>
                    </a:ext>
                  </a:extLst>
                </p:cNvPr>
                <p:cNvSpPr/>
                <p:nvPr/>
              </p:nvSpPr>
              <p:spPr>
                <a:xfrm>
                  <a:off x="2777604" y="3273318"/>
                  <a:ext cx="476643" cy="635798"/>
                </a:xfrm>
                <a:custGeom>
                  <a:avLst/>
                  <a:gdLst/>
                  <a:ahLst/>
                  <a:cxnLst/>
                  <a:rect l="l" t="t" r="r" b="b"/>
                  <a:pathLst>
                    <a:path w="24303" h="32418" extrusionOk="0">
                      <a:moveTo>
                        <a:pt x="14705" y="0"/>
                      </a:moveTo>
                      <a:cubicBezTo>
                        <a:pt x="14125" y="0"/>
                        <a:pt x="13572" y="90"/>
                        <a:pt x="13048" y="273"/>
                      </a:cubicBezTo>
                      <a:cubicBezTo>
                        <a:pt x="11501" y="800"/>
                        <a:pt x="11255" y="2137"/>
                        <a:pt x="8441" y="3086"/>
                      </a:cubicBezTo>
                      <a:cubicBezTo>
                        <a:pt x="5874" y="3895"/>
                        <a:pt x="3658" y="5619"/>
                        <a:pt x="2286" y="7940"/>
                      </a:cubicBezTo>
                      <a:cubicBezTo>
                        <a:pt x="985" y="10050"/>
                        <a:pt x="106" y="16767"/>
                        <a:pt x="106" y="19721"/>
                      </a:cubicBezTo>
                      <a:cubicBezTo>
                        <a:pt x="106" y="22676"/>
                        <a:pt x="0" y="32347"/>
                        <a:pt x="0" y="32347"/>
                      </a:cubicBezTo>
                      <a:lnTo>
                        <a:pt x="3095" y="32417"/>
                      </a:lnTo>
                      <a:cubicBezTo>
                        <a:pt x="3095" y="32417"/>
                        <a:pt x="2779" y="29428"/>
                        <a:pt x="2779" y="25384"/>
                      </a:cubicBezTo>
                      <a:cubicBezTo>
                        <a:pt x="2779" y="21339"/>
                        <a:pt x="3166" y="20530"/>
                        <a:pt x="4186" y="18772"/>
                      </a:cubicBezTo>
                      <a:cubicBezTo>
                        <a:pt x="5205" y="17049"/>
                        <a:pt x="4819" y="15079"/>
                        <a:pt x="4959" y="13813"/>
                      </a:cubicBezTo>
                      <a:cubicBezTo>
                        <a:pt x="5065" y="12547"/>
                        <a:pt x="6542" y="12863"/>
                        <a:pt x="7421" y="12477"/>
                      </a:cubicBezTo>
                      <a:cubicBezTo>
                        <a:pt x="8335" y="12090"/>
                        <a:pt x="9180" y="9733"/>
                        <a:pt x="10375" y="8784"/>
                      </a:cubicBezTo>
                      <a:cubicBezTo>
                        <a:pt x="10650" y="8572"/>
                        <a:pt x="11054" y="8484"/>
                        <a:pt x="11533" y="8484"/>
                      </a:cubicBezTo>
                      <a:cubicBezTo>
                        <a:pt x="13199" y="8484"/>
                        <a:pt x="15769" y="9546"/>
                        <a:pt x="16917" y="10120"/>
                      </a:cubicBezTo>
                      <a:cubicBezTo>
                        <a:pt x="18269" y="10813"/>
                        <a:pt x="19251" y="11537"/>
                        <a:pt x="20325" y="11537"/>
                      </a:cubicBezTo>
                      <a:cubicBezTo>
                        <a:pt x="20396" y="11537"/>
                        <a:pt x="20467" y="11534"/>
                        <a:pt x="20539" y="11527"/>
                      </a:cubicBezTo>
                      <a:cubicBezTo>
                        <a:pt x="21700" y="11457"/>
                        <a:pt x="21243" y="9980"/>
                        <a:pt x="20117" y="9769"/>
                      </a:cubicBezTo>
                      <a:cubicBezTo>
                        <a:pt x="18957" y="9558"/>
                        <a:pt x="14807" y="7166"/>
                        <a:pt x="12134" y="6744"/>
                      </a:cubicBezTo>
                      <a:cubicBezTo>
                        <a:pt x="11748" y="6689"/>
                        <a:pt x="11399" y="6663"/>
                        <a:pt x="11081" y="6663"/>
                      </a:cubicBezTo>
                      <a:cubicBezTo>
                        <a:pt x="9169" y="6663"/>
                        <a:pt x="8381" y="7598"/>
                        <a:pt x="7386" y="8713"/>
                      </a:cubicBezTo>
                      <a:cubicBezTo>
                        <a:pt x="6569" y="9605"/>
                        <a:pt x="6136" y="10130"/>
                        <a:pt x="5803" y="10130"/>
                      </a:cubicBezTo>
                      <a:cubicBezTo>
                        <a:pt x="5663" y="10130"/>
                        <a:pt x="5541" y="10037"/>
                        <a:pt x="5416" y="9839"/>
                      </a:cubicBezTo>
                      <a:cubicBezTo>
                        <a:pt x="4959" y="9171"/>
                        <a:pt x="6261" y="7307"/>
                        <a:pt x="7702" y="6146"/>
                      </a:cubicBezTo>
                      <a:cubicBezTo>
                        <a:pt x="9144" y="5021"/>
                        <a:pt x="12099" y="4810"/>
                        <a:pt x="13963" y="4739"/>
                      </a:cubicBezTo>
                      <a:cubicBezTo>
                        <a:pt x="14029" y="4737"/>
                        <a:pt x="14093" y="4736"/>
                        <a:pt x="14155" y="4736"/>
                      </a:cubicBezTo>
                      <a:cubicBezTo>
                        <a:pt x="15856" y="4736"/>
                        <a:pt x="16272" y="5635"/>
                        <a:pt x="17866" y="6076"/>
                      </a:cubicBezTo>
                      <a:cubicBezTo>
                        <a:pt x="18762" y="6343"/>
                        <a:pt x="20009" y="6465"/>
                        <a:pt x="21115" y="6465"/>
                      </a:cubicBezTo>
                      <a:cubicBezTo>
                        <a:pt x="22049" y="6465"/>
                        <a:pt x="22883" y="6378"/>
                        <a:pt x="23318" y="6216"/>
                      </a:cubicBezTo>
                      <a:cubicBezTo>
                        <a:pt x="24267" y="5900"/>
                        <a:pt x="24302" y="5302"/>
                        <a:pt x="23740" y="4563"/>
                      </a:cubicBezTo>
                      <a:cubicBezTo>
                        <a:pt x="23177" y="3825"/>
                        <a:pt x="20891" y="2207"/>
                        <a:pt x="18253" y="941"/>
                      </a:cubicBezTo>
                      <a:cubicBezTo>
                        <a:pt x="16989" y="320"/>
                        <a:pt x="15800" y="0"/>
                        <a:pt x="147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235;p16">
                  <a:extLst>
                    <a:ext uri="{FF2B5EF4-FFF2-40B4-BE49-F238E27FC236}">
                      <a16:creationId xmlns:a16="http://schemas.microsoft.com/office/drawing/2014/main" id="{1FB603D7-CDD7-4214-9581-64436CD0EB27}"/>
                    </a:ext>
                  </a:extLst>
                </p:cNvPr>
                <p:cNvSpPr/>
                <p:nvPr/>
              </p:nvSpPr>
              <p:spPr>
                <a:xfrm>
                  <a:off x="2463765" y="4685064"/>
                  <a:ext cx="1392" cy="2785"/>
                </a:xfrm>
                <a:custGeom>
                  <a:avLst/>
                  <a:gdLst/>
                  <a:ahLst/>
                  <a:cxnLst/>
                  <a:rect l="l" t="t" r="r" b="b"/>
                  <a:pathLst>
                    <a:path w="71" h="142" extrusionOk="0">
                      <a:moveTo>
                        <a:pt x="71" y="1"/>
                      </a:moveTo>
                      <a:cubicBezTo>
                        <a:pt x="36" y="36"/>
                        <a:pt x="0" y="106"/>
                        <a:pt x="0" y="141"/>
                      </a:cubicBezTo>
                      <a:cubicBezTo>
                        <a:pt x="0" y="141"/>
                        <a:pt x="36" y="106"/>
                        <a:pt x="71" y="1"/>
                      </a:cubicBezTo>
                      <a:close/>
                    </a:path>
                  </a:pathLst>
                </a:custGeom>
                <a:solidFill>
                  <a:srgbClr val="FEF1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236;p16">
                  <a:extLst>
                    <a:ext uri="{FF2B5EF4-FFF2-40B4-BE49-F238E27FC236}">
                      <a16:creationId xmlns:a16="http://schemas.microsoft.com/office/drawing/2014/main" id="{1ABACCDB-AFE1-4C92-A81B-BA3D458AC60D}"/>
                    </a:ext>
                  </a:extLst>
                </p:cNvPr>
                <p:cNvSpPr/>
                <p:nvPr/>
              </p:nvSpPr>
              <p:spPr>
                <a:xfrm>
                  <a:off x="2658281" y="4645055"/>
                  <a:ext cx="706" cy="6374"/>
                </a:xfrm>
                <a:custGeom>
                  <a:avLst/>
                  <a:gdLst/>
                  <a:ahLst/>
                  <a:cxnLst/>
                  <a:rect l="l" t="t" r="r" b="b"/>
                  <a:pathLst>
                    <a:path w="36" h="325" extrusionOk="0">
                      <a:moveTo>
                        <a:pt x="0" y="1"/>
                      </a:moveTo>
                      <a:lnTo>
                        <a:pt x="0" y="1"/>
                      </a:lnTo>
                      <a:cubicBezTo>
                        <a:pt x="25" y="197"/>
                        <a:pt x="32" y="325"/>
                        <a:pt x="34" y="325"/>
                      </a:cubicBezTo>
                      <a:cubicBezTo>
                        <a:pt x="35" y="325"/>
                        <a:pt x="35" y="300"/>
                        <a:pt x="35" y="247"/>
                      </a:cubicBezTo>
                      <a:cubicBezTo>
                        <a:pt x="35" y="177"/>
                        <a:pt x="35" y="71"/>
                        <a:pt x="0" y="1"/>
                      </a:cubicBezTo>
                      <a:close/>
                    </a:path>
                  </a:pathLst>
                </a:custGeom>
                <a:solidFill>
                  <a:srgbClr val="FEF1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237;p16">
                  <a:extLst>
                    <a:ext uri="{FF2B5EF4-FFF2-40B4-BE49-F238E27FC236}">
                      <a16:creationId xmlns:a16="http://schemas.microsoft.com/office/drawing/2014/main" id="{15CEBEBD-ADF9-4200-91BB-2B06510A1914}"/>
                    </a:ext>
                  </a:extLst>
                </p:cNvPr>
                <p:cNvSpPr/>
                <p:nvPr/>
              </p:nvSpPr>
              <p:spPr>
                <a:xfrm>
                  <a:off x="2352013" y="3878049"/>
                  <a:ext cx="910510" cy="820136"/>
                </a:xfrm>
                <a:custGeom>
                  <a:avLst/>
                  <a:gdLst/>
                  <a:ahLst/>
                  <a:cxnLst/>
                  <a:rect l="l" t="t" r="r" b="b"/>
                  <a:pathLst>
                    <a:path w="46425" h="41817" extrusionOk="0">
                      <a:moveTo>
                        <a:pt x="22896" y="1"/>
                      </a:moveTo>
                      <a:lnTo>
                        <a:pt x="22896" y="71"/>
                      </a:lnTo>
                      <a:cubicBezTo>
                        <a:pt x="22474" y="106"/>
                        <a:pt x="21665" y="282"/>
                        <a:pt x="21665" y="282"/>
                      </a:cubicBezTo>
                      <a:lnTo>
                        <a:pt x="21665" y="13963"/>
                      </a:lnTo>
                      <a:cubicBezTo>
                        <a:pt x="21665" y="16425"/>
                        <a:pt x="21771" y="17726"/>
                        <a:pt x="20153" y="18641"/>
                      </a:cubicBezTo>
                      <a:cubicBezTo>
                        <a:pt x="18500" y="19555"/>
                        <a:pt x="16882" y="22263"/>
                        <a:pt x="16531" y="22298"/>
                      </a:cubicBezTo>
                      <a:cubicBezTo>
                        <a:pt x="16179" y="22298"/>
                        <a:pt x="15651" y="21735"/>
                        <a:pt x="15440" y="20786"/>
                      </a:cubicBezTo>
                      <a:cubicBezTo>
                        <a:pt x="15229" y="19836"/>
                        <a:pt x="15968" y="18746"/>
                        <a:pt x="16319" y="18183"/>
                      </a:cubicBezTo>
                      <a:cubicBezTo>
                        <a:pt x="16671" y="17656"/>
                        <a:pt x="15651" y="16601"/>
                        <a:pt x="15651" y="16601"/>
                      </a:cubicBezTo>
                      <a:lnTo>
                        <a:pt x="15651" y="16601"/>
                      </a:lnTo>
                      <a:cubicBezTo>
                        <a:pt x="15933" y="17374"/>
                        <a:pt x="15757" y="18254"/>
                        <a:pt x="15229" y="18887"/>
                      </a:cubicBezTo>
                      <a:cubicBezTo>
                        <a:pt x="14631" y="19731"/>
                        <a:pt x="14667" y="21102"/>
                        <a:pt x="14737" y="21982"/>
                      </a:cubicBezTo>
                      <a:cubicBezTo>
                        <a:pt x="14280" y="21771"/>
                        <a:pt x="13858" y="21419"/>
                        <a:pt x="13506" y="21032"/>
                      </a:cubicBezTo>
                      <a:cubicBezTo>
                        <a:pt x="12451" y="19766"/>
                        <a:pt x="12697" y="18570"/>
                        <a:pt x="13119" y="17304"/>
                      </a:cubicBezTo>
                      <a:cubicBezTo>
                        <a:pt x="13506" y="16038"/>
                        <a:pt x="13436" y="14631"/>
                        <a:pt x="14315" y="13752"/>
                      </a:cubicBezTo>
                      <a:cubicBezTo>
                        <a:pt x="14842" y="13260"/>
                        <a:pt x="15335" y="12732"/>
                        <a:pt x="15792" y="12169"/>
                      </a:cubicBezTo>
                      <a:lnTo>
                        <a:pt x="15792" y="12169"/>
                      </a:lnTo>
                      <a:cubicBezTo>
                        <a:pt x="15792" y="12169"/>
                        <a:pt x="14209" y="12838"/>
                        <a:pt x="13682" y="13717"/>
                      </a:cubicBezTo>
                      <a:cubicBezTo>
                        <a:pt x="13154" y="14561"/>
                        <a:pt x="12943" y="14913"/>
                        <a:pt x="12943" y="14913"/>
                      </a:cubicBezTo>
                      <a:cubicBezTo>
                        <a:pt x="12978" y="14209"/>
                        <a:pt x="12943" y="13506"/>
                        <a:pt x="12803" y="12802"/>
                      </a:cubicBezTo>
                      <a:cubicBezTo>
                        <a:pt x="12662" y="12169"/>
                        <a:pt x="12592" y="11536"/>
                        <a:pt x="12592" y="10903"/>
                      </a:cubicBezTo>
                      <a:cubicBezTo>
                        <a:pt x="12592" y="10903"/>
                        <a:pt x="11994" y="12345"/>
                        <a:pt x="12345" y="13471"/>
                      </a:cubicBezTo>
                      <a:cubicBezTo>
                        <a:pt x="12697" y="14596"/>
                        <a:pt x="12416" y="15686"/>
                        <a:pt x="12170" y="16566"/>
                      </a:cubicBezTo>
                      <a:cubicBezTo>
                        <a:pt x="11959" y="17410"/>
                        <a:pt x="11783" y="18781"/>
                        <a:pt x="11536" y="18781"/>
                      </a:cubicBezTo>
                      <a:cubicBezTo>
                        <a:pt x="11290" y="18781"/>
                        <a:pt x="10270" y="16777"/>
                        <a:pt x="10376" y="15686"/>
                      </a:cubicBezTo>
                      <a:cubicBezTo>
                        <a:pt x="10517" y="14772"/>
                        <a:pt x="10763" y="13857"/>
                        <a:pt x="11079" y="12978"/>
                      </a:cubicBezTo>
                      <a:lnTo>
                        <a:pt x="11079" y="12978"/>
                      </a:lnTo>
                      <a:cubicBezTo>
                        <a:pt x="11079" y="12978"/>
                        <a:pt x="9919" y="13822"/>
                        <a:pt x="9848" y="14842"/>
                      </a:cubicBezTo>
                      <a:cubicBezTo>
                        <a:pt x="9848" y="14842"/>
                        <a:pt x="9461" y="13189"/>
                        <a:pt x="8512" y="12521"/>
                      </a:cubicBezTo>
                      <a:cubicBezTo>
                        <a:pt x="7984" y="12099"/>
                        <a:pt x="7457" y="11677"/>
                        <a:pt x="6964" y="11185"/>
                      </a:cubicBezTo>
                      <a:lnTo>
                        <a:pt x="6964" y="11185"/>
                      </a:lnTo>
                      <a:cubicBezTo>
                        <a:pt x="7422" y="11958"/>
                        <a:pt x="7949" y="12662"/>
                        <a:pt x="8512" y="13365"/>
                      </a:cubicBezTo>
                      <a:cubicBezTo>
                        <a:pt x="9286" y="14209"/>
                        <a:pt x="8934" y="15581"/>
                        <a:pt x="9461" y="16882"/>
                      </a:cubicBezTo>
                      <a:cubicBezTo>
                        <a:pt x="9743" y="17515"/>
                        <a:pt x="9919" y="18148"/>
                        <a:pt x="10024" y="18781"/>
                      </a:cubicBezTo>
                      <a:cubicBezTo>
                        <a:pt x="9637" y="18113"/>
                        <a:pt x="9075" y="17550"/>
                        <a:pt x="8406" y="17128"/>
                      </a:cubicBezTo>
                      <a:cubicBezTo>
                        <a:pt x="7387" y="16671"/>
                        <a:pt x="6331" y="16284"/>
                        <a:pt x="5276" y="16038"/>
                      </a:cubicBezTo>
                      <a:lnTo>
                        <a:pt x="5276" y="16038"/>
                      </a:lnTo>
                      <a:cubicBezTo>
                        <a:pt x="6261" y="16566"/>
                        <a:pt x="7246" y="17128"/>
                        <a:pt x="8160" y="17761"/>
                      </a:cubicBezTo>
                      <a:cubicBezTo>
                        <a:pt x="8582" y="18043"/>
                        <a:pt x="8934" y="18429"/>
                        <a:pt x="9215" y="18852"/>
                      </a:cubicBezTo>
                      <a:cubicBezTo>
                        <a:pt x="8535" y="18769"/>
                        <a:pt x="7856" y="18735"/>
                        <a:pt x="7176" y="18735"/>
                      </a:cubicBezTo>
                      <a:cubicBezTo>
                        <a:pt x="6695" y="18735"/>
                        <a:pt x="6214" y="18752"/>
                        <a:pt x="5734" y="18781"/>
                      </a:cubicBezTo>
                      <a:cubicBezTo>
                        <a:pt x="4608" y="18957"/>
                        <a:pt x="3623" y="19133"/>
                        <a:pt x="3623" y="19133"/>
                      </a:cubicBezTo>
                      <a:cubicBezTo>
                        <a:pt x="4819" y="19309"/>
                        <a:pt x="5980" y="19449"/>
                        <a:pt x="7175" y="19520"/>
                      </a:cubicBezTo>
                      <a:cubicBezTo>
                        <a:pt x="9110" y="19660"/>
                        <a:pt x="10622" y="19414"/>
                        <a:pt x="11536" y="20434"/>
                      </a:cubicBezTo>
                      <a:cubicBezTo>
                        <a:pt x="12381" y="21349"/>
                        <a:pt x="13154" y="22298"/>
                        <a:pt x="13822" y="23353"/>
                      </a:cubicBezTo>
                      <a:cubicBezTo>
                        <a:pt x="13928" y="23529"/>
                        <a:pt x="13998" y="23705"/>
                        <a:pt x="14069" y="23916"/>
                      </a:cubicBezTo>
                      <a:cubicBezTo>
                        <a:pt x="13998" y="23951"/>
                        <a:pt x="13963" y="23951"/>
                        <a:pt x="13928" y="23986"/>
                      </a:cubicBezTo>
                      <a:cubicBezTo>
                        <a:pt x="13702" y="24031"/>
                        <a:pt x="13521" y="24053"/>
                        <a:pt x="13361" y="24053"/>
                      </a:cubicBezTo>
                      <a:cubicBezTo>
                        <a:pt x="12896" y="24053"/>
                        <a:pt x="12612" y="23869"/>
                        <a:pt x="11959" y="23529"/>
                      </a:cubicBezTo>
                      <a:cubicBezTo>
                        <a:pt x="11079" y="23072"/>
                        <a:pt x="10974" y="22474"/>
                        <a:pt x="10270" y="21700"/>
                      </a:cubicBezTo>
                      <a:cubicBezTo>
                        <a:pt x="9907" y="21308"/>
                        <a:pt x="9409" y="21095"/>
                        <a:pt x="8902" y="21095"/>
                      </a:cubicBezTo>
                      <a:cubicBezTo>
                        <a:pt x="8772" y="21095"/>
                        <a:pt x="8641" y="21109"/>
                        <a:pt x="8512" y="21138"/>
                      </a:cubicBezTo>
                      <a:cubicBezTo>
                        <a:pt x="9356" y="21630"/>
                        <a:pt x="10059" y="22298"/>
                        <a:pt x="10552" y="23142"/>
                      </a:cubicBezTo>
                      <a:cubicBezTo>
                        <a:pt x="10538" y="23144"/>
                        <a:pt x="10523" y="23145"/>
                        <a:pt x="10507" y="23145"/>
                      </a:cubicBezTo>
                      <a:cubicBezTo>
                        <a:pt x="9930" y="23145"/>
                        <a:pt x="7681" y="21971"/>
                        <a:pt x="6894" y="21595"/>
                      </a:cubicBezTo>
                      <a:cubicBezTo>
                        <a:pt x="6050" y="21173"/>
                        <a:pt x="4890" y="19872"/>
                        <a:pt x="4889" y="19871"/>
                      </a:cubicBezTo>
                      <a:lnTo>
                        <a:pt x="4889" y="19871"/>
                      </a:lnTo>
                      <a:cubicBezTo>
                        <a:pt x="5030" y="20329"/>
                        <a:pt x="5171" y="20751"/>
                        <a:pt x="5382" y="21173"/>
                      </a:cubicBezTo>
                      <a:cubicBezTo>
                        <a:pt x="5593" y="21700"/>
                        <a:pt x="6015" y="22157"/>
                        <a:pt x="6542" y="22404"/>
                      </a:cubicBezTo>
                      <a:cubicBezTo>
                        <a:pt x="5909" y="22509"/>
                        <a:pt x="5312" y="22720"/>
                        <a:pt x="4714" y="22966"/>
                      </a:cubicBezTo>
                      <a:lnTo>
                        <a:pt x="2639" y="23986"/>
                      </a:lnTo>
                      <a:cubicBezTo>
                        <a:pt x="2639" y="23986"/>
                        <a:pt x="5950" y="23068"/>
                        <a:pt x="7318" y="23068"/>
                      </a:cubicBezTo>
                      <a:cubicBezTo>
                        <a:pt x="7367" y="23068"/>
                        <a:pt x="7413" y="23069"/>
                        <a:pt x="7457" y="23072"/>
                      </a:cubicBezTo>
                      <a:cubicBezTo>
                        <a:pt x="8547" y="23142"/>
                        <a:pt x="9602" y="23494"/>
                        <a:pt x="10587" y="24021"/>
                      </a:cubicBezTo>
                      <a:cubicBezTo>
                        <a:pt x="9778" y="24232"/>
                        <a:pt x="8723" y="24549"/>
                        <a:pt x="8266" y="24971"/>
                      </a:cubicBezTo>
                      <a:cubicBezTo>
                        <a:pt x="7457" y="25780"/>
                        <a:pt x="6578" y="26483"/>
                        <a:pt x="5628" y="27116"/>
                      </a:cubicBezTo>
                      <a:cubicBezTo>
                        <a:pt x="4854" y="27471"/>
                        <a:pt x="4021" y="27648"/>
                        <a:pt x="3184" y="27648"/>
                      </a:cubicBezTo>
                      <a:cubicBezTo>
                        <a:pt x="3108" y="27648"/>
                        <a:pt x="3031" y="27647"/>
                        <a:pt x="2955" y="27644"/>
                      </a:cubicBezTo>
                      <a:cubicBezTo>
                        <a:pt x="2287" y="27679"/>
                        <a:pt x="1584" y="27784"/>
                        <a:pt x="915" y="27925"/>
                      </a:cubicBezTo>
                      <a:cubicBezTo>
                        <a:pt x="915" y="27925"/>
                        <a:pt x="1619" y="28031"/>
                        <a:pt x="2392" y="28207"/>
                      </a:cubicBezTo>
                      <a:cubicBezTo>
                        <a:pt x="2691" y="28259"/>
                        <a:pt x="2990" y="28286"/>
                        <a:pt x="3289" y="28286"/>
                      </a:cubicBezTo>
                      <a:cubicBezTo>
                        <a:pt x="3588" y="28286"/>
                        <a:pt x="3887" y="28259"/>
                        <a:pt x="4186" y="28207"/>
                      </a:cubicBezTo>
                      <a:lnTo>
                        <a:pt x="4186" y="28207"/>
                      </a:lnTo>
                      <a:cubicBezTo>
                        <a:pt x="3905" y="28769"/>
                        <a:pt x="3553" y="29332"/>
                        <a:pt x="3131" y="29824"/>
                      </a:cubicBezTo>
                      <a:cubicBezTo>
                        <a:pt x="2428" y="30668"/>
                        <a:pt x="2568" y="31231"/>
                        <a:pt x="2568" y="31231"/>
                      </a:cubicBezTo>
                      <a:cubicBezTo>
                        <a:pt x="2568" y="31231"/>
                        <a:pt x="4467" y="28488"/>
                        <a:pt x="5628" y="28101"/>
                      </a:cubicBezTo>
                      <a:cubicBezTo>
                        <a:pt x="6789" y="27714"/>
                        <a:pt x="7598" y="26448"/>
                        <a:pt x="8547" y="25604"/>
                      </a:cubicBezTo>
                      <a:cubicBezTo>
                        <a:pt x="9180" y="25006"/>
                        <a:pt x="10552" y="24865"/>
                        <a:pt x="11501" y="24725"/>
                      </a:cubicBezTo>
                      <a:cubicBezTo>
                        <a:pt x="11747" y="24901"/>
                        <a:pt x="11994" y="25041"/>
                        <a:pt x="12275" y="25147"/>
                      </a:cubicBezTo>
                      <a:cubicBezTo>
                        <a:pt x="12099" y="25393"/>
                        <a:pt x="11959" y="25639"/>
                        <a:pt x="11818" y="25921"/>
                      </a:cubicBezTo>
                      <a:cubicBezTo>
                        <a:pt x="11431" y="26765"/>
                        <a:pt x="11607" y="27468"/>
                        <a:pt x="10763" y="28031"/>
                      </a:cubicBezTo>
                      <a:cubicBezTo>
                        <a:pt x="10288" y="28340"/>
                        <a:pt x="9778" y="28395"/>
                        <a:pt x="9245" y="28395"/>
                      </a:cubicBezTo>
                      <a:cubicBezTo>
                        <a:pt x="8948" y="28395"/>
                        <a:pt x="8644" y="28378"/>
                        <a:pt x="8335" y="28378"/>
                      </a:cubicBezTo>
                      <a:cubicBezTo>
                        <a:pt x="8254" y="28378"/>
                        <a:pt x="8172" y="28379"/>
                        <a:pt x="8090" y="28382"/>
                      </a:cubicBezTo>
                      <a:cubicBezTo>
                        <a:pt x="7527" y="28418"/>
                        <a:pt x="6964" y="28593"/>
                        <a:pt x="6472" y="28875"/>
                      </a:cubicBezTo>
                      <a:cubicBezTo>
                        <a:pt x="6593" y="28869"/>
                        <a:pt x="6712" y="28866"/>
                        <a:pt x="6831" y="28866"/>
                      </a:cubicBezTo>
                      <a:cubicBezTo>
                        <a:pt x="7405" y="28866"/>
                        <a:pt x="7958" y="28934"/>
                        <a:pt x="8512" y="29051"/>
                      </a:cubicBezTo>
                      <a:cubicBezTo>
                        <a:pt x="8969" y="29191"/>
                        <a:pt x="9497" y="29262"/>
                        <a:pt x="9989" y="29262"/>
                      </a:cubicBezTo>
                      <a:cubicBezTo>
                        <a:pt x="9708" y="29613"/>
                        <a:pt x="9461" y="30000"/>
                        <a:pt x="9286" y="30387"/>
                      </a:cubicBezTo>
                      <a:cubicBezTo>
                        <a:pt x="7809" y="30704"/>
                        <a:pt x="6331" y="31829"/>
                        <a:pt x="5628" y="32216"/>
                      </a:cubicBezTo>
                      <a:cubicBezTo>
                        <a:pt x="4925" y="32603"/>
                        <a:pt x="4256" y="33165"/>
                        <a:pt x="2815" y="33201"/>
                      </a:cubicBezTo>
                      <a:cubicBezTo>
                        <a:pt x="1830" y="33271"/>
                        <a:pt x="845" y="33587"/>
                        <a:pt x="1" y="34115"/>
                      </a:cubicBezTo>
                      <a:cubicBezTo>
                        <a:pt x="1" y="34115"/>
                        <a:pt x="1782" y="33747"/>
                        <a:pt x="2936" y="33747"/>
                      </a:cubicBezTo>
                      <a:cubicBezTo>
                        <a:pt x="3069" y="33747"/>
                        <a:pt x="3194" y="33752"/>
                        <a:pt x="3307" y="33763"/>
                      </a:cubicBezTo>
                      <a:cubicBezTo>
                        <a:pt x="3451" y="33790"/>
                        <a:pt x="3597" y="33803"/>
                        <a:pt x="3743" y="33803"/>
                      </a:cubicBezTo>
                      <a:cubicBezTo>
                        <a:pt x="4170" y="33803"/>
                        <a:pt x="4602" y="33691"/>
                        <a:pt x="4995" y="33482"/>
                      </a:cubicBezTo>
                      <a:lnTo>
                        <a:pt x="4995" y="33482"/>
                      </a:lnTo>
                      <a:cubicBezTo>
                        <a:pt x="4995" y="33482"/>
                        <a:pt x="4221" y="34748"/>
                        <a:pt x="4151" y="35627"/>
                      </a:cubicBezTo>
                      <a:cubicBezTo>
                        <a:pt x="4116" y="36225"/>
                        <a:pt x="4010" y="36823"/>
                        <a:pt x="3870" y="37386"/>
                      </a:cubicBezTo>
                      <a:cubicBezTo>
                        <a:pt x="4327" y="36717"/>
                        <a:pt x="4714" y="35944"/>
                        <a:pt x="4925" y="35100"/>
                      </a:cubicBezTo>
                      <a:cubicBezTo>
                        <a:pt x="5452" y="33552"/>
                        <a:pt x="5663" y="33165"/>
                        <a:pt x="6437" y="32427"/>
                      </a:cubicBezTo>
                      <a:cubicBezTo>
                        <a:pt x="7000" y="31864"/>
                        <a:pt x="8160" y="31794"/>
                        <a:pt x="8899" y="31512"/>
                      </a:cubicBezTo>
                      <a:lnTo>
                        <a:pt x="8899" y="31512"/>
                      </a:lnTo>
                      <a:cubicBezTo>
                        <a:pt x="8688" y="32567"/>
                        <a:pt x="8582" y="33693"/>
                        <a:pt x="8336" y="35029"/>
                      </a:cubicBezTo>
                      <a:lnTo>
                        <a:pt x="8231" y="35557"/>
                      </a:lnTo>
                      <a:cubicBezTo>
                        <a:pt x="7422" y="36506"/>
                        <a:pt x="6578" y="37421"/>
                        <a:pt x="5698" y="38300"/>
                      </a:cubicBezTo>
                      <a:cubicBezTo>
                        <a:pt x="4960" y="38898"/>
                        <a:pt x="4362" y="40656"/>
                        <a:pt x="4362" y="40656"/>
                      </a:cubicBezTo>
                      <a:cubicBezTo>
                        <a:pt x="4362" y="40656"/>
                        <a:pt x="5487" y="39074"/>
                        <a:pt x="6578" y="38476"/>
                      </a:cubicBezTo>
                      <a:cubicBezTo>
                        <a:pt x="7035" y="38195"/>
                        <a:pt x="7422" y="37878"/>
                        <a:pt x="7738" y="37491"/>
                      </a:cubicBezTo>
                      <a:lnTo>
                        <a:pt x="7738" y="37491"/>
                      </a:lnTo>
                      <a:cubicBezTo>
                        <a:pt x="7527" y="38054"/>
                        <a:pt x="7914" y="39250"/>
                        <a:pt x="7527" y="39742"/>
                      </a:cubicBezTo>
                      <a:cubicBezTo>
                        <a:pt x="7035" y="40375"/>
                        <a:pt x="6648" y="41078"/>
                        <a:pt x="6367" y="41817"/>
                      </a:cubicBezTo>
                      <a:cubicBezTo>
                        <a:pt x="6648" y="41289"/>
                        <a:pt x="7070" y="40832"/>
                        <a:pt x="7527" y="40445"/>
                      </a:cubicBezTo>
                      <a:cubicBezTo>
                        <a:pt x="8653" y="39425"/>
                        <a:pt x="8336" y="37667"/>
                        <a:pt x="8723" y="36120"/>
                      </a:cubicBezTo>
                      <a:cubicBezTo>
                        <a:pt x="9075" y="34572"/>
                        <a:pt x="9461" y="32919"/>
                        <a:pt x="9461" y="32919"/>
                      </a:cubicBezTo>
                      <a:cubicBezTo>
                        <a:pt x="9461" y="32919"/>
                        <a:pt x="10622" y="34045"/>
                        <a:pt x="11255" y="34748"/>
                      </a:cubicBezTo>
                      <a:cubicBezTo>
                        <a:pt x="11888" y="35416"/>
                        <a:pt x="12345" y="36647"/>
                        <a:pt x="12662" y="37878"/>
                      </a:cubicBezTo>
                      <a:cubicBezTo>
                        <a:pt x="12943" y="39109"/>
                        <a:pt x="13225" y="39390"/>
                        <a:pt x="13225" y="39390"/>
                      </a:cubicBezTo>
                      <a:cubicBezTo>
                        <a:pt x="13225" y="39390"/>
                        <a:pt x="12873" y="36260"/>
                        <a:pt x="12029" y="34783"/>
                      </a:cubicBezTo>
                      <a:cubicBezTo>
                        <a:pt x="11220" y="33341"/>
                        <a:pt x="9567" y="32708"/>
                        <a:pt x="9989" y="30915"/>
                      </a:cubicBezTo>
                      <a:cubicBezTo>
                        <a:pt x="10411" y="29121"/>
                        <a:pt x="12627" y="28347"/>
                        <a:pt x="12838" y="27714"/>
                      </a:cubicBezTo>
                      <a:cubicBezTo>
                        <a:pt x="13014" y="27046"/>
                        <a:pt x="12592" y="25921"/>
                        <a:pt x="13822" y="25780"/>
                      </a:cubicBezTo>
                      <a:lnTo>
                        <a:pt x="13822" y="25780"/>
                      </a:lnTo>
                      <a:cubicBezTo>
                        <a:pt x="13787" y="26343"/>
                        <a:pt x="13682" y="26870"/>
                        <a:pt x="13471" y="27398"/>
                      </a:cubicBezTo>
                      <a:cubicBezTo>
                        <a:pt x="12908" y="28980"/>
                        <a:pt x="12732" y="29719"/>
                        <a:pt x="12732" y="30528"/>
                      </a:cubicBezTo>
                      <a:cubicBezTo>
                        <a:pt x="12732" y="31337"/>
                        <a:pt x="13471" y="34396"/>
                        <a:pt x="14245" y="36084"/>
                      </a:cubicBezTo>
                      <a:cubicBezTo>
                        <a:pt x="14878" y="37491"/>
                        <a:pt x="15440" y="38581"/>
                        <a:pt x="15581" y="39144"/>
                      </a:cubicBezTo>
                      <a:cubicBezTo>
                        <a:pt x="15546" y="38757"/>
                        <a:pt x="15475" y="38124"/>
                        <a:pt x="15335" y="37386"/>
                      </a:cubicBezTo>
                      <a:cubicBezTo>
                        <a:pt x="15124" y="36084"/>
                        <a:pt x="14456" y="34185"/>
                        <a:pt x="14033" y="32603"/>
                      </a:cubicBezTo>
                      <a:cubicBezTo>
                        <a:pt x="13787" y="31548"/>
                        <a:pt x="13752" y="30493"/>
                        <a:pt x="13928" y="29437"/>
                      </a:cubicBezTo>
                      <a:lnTo>
                        <a:pt x="13928" y="29437"/>
                      </a:lnTo>
                      <a:cubicBezTo>
                        <a:pt x="14280" y="30317"/>
                        <a:pt x="16355" y="32145"/>
                        <a:pt x="16812" y="33552"/>
                      </a:cubicBezTo>
                      <a:cubicBezTo>
                        <a:pt x="17199" y="34607"/>
                        <a:pt x="17621" y="35662"/>
                        <a:pt x="18148" y="36647"/>
                      </a:cubicBezTo>
                      <a:cubicBezTo>
                        <a:pt x="18148" y="36647"/>
                        <a:pt x="18043" y="35451"/>
                        <a:pt x="17902" y="34361"/>
                      </a:cubicBezTo>
                      <a:cubicBezTo>
                        <a:pt x="17797" y="33271"/>
                        <a:pt x="16531" y="31161"/>
                        <a:pt x="15862" y="30352"/>
                      </a:cubicBezTo>
                      <a:cubicBezTo>
                        <a:pt x="15405" y="29684"/>
                        <a:pt x="15018" y="28910"/>
                        <a:pt x="14702" y="28136"/>
                      </a:cubicBezTo>
                      <a:lnTo>
                        <a:pt x="14702" y="28136"/>
                      </a:lnTo>
                      <a:cubicBezTo>
                        <a:pt x="15194" y="28382"/>
                        <a:pt x="15651" y="28629"/>
                        <a:pt x="16108" y="28945"/>
                      </a:cubicBezTo>
                      <a:cubicBezTo>
                        <a:pt x="16671" y="29226"/>
                        <a:pt x="17269" y="29402"/>
                        <a:pt x="17902" y="29508"/>
                      </a:cubicBezTo>
                      <a:cubicBezTo>
                        <a:pt x="17234" y="28980"/>
                        <a:pt x="15581" y="28242"/>
                        <a:pt x="15546" y="27257"/>
                      </a:cubicBezTo>
                      <a:cubicBezTo>
                        <a:pt x="15475" y="26554"/>
                        <a:pt x="15862" y="25991"/>
                        <a:pt x="16108" y="25217"/>
                      </a:cubicBezTo>
                      <a:cubicBezTo>
                        <a:pt x="17234" y="24584"/>
                        <a:pt x="18254" y="23740"/>
                        <a:pt x="19063" y="22720"/>
                      </a:cubicBezTo>
                      <a:cubicBezTo>
                        <a:pt x="20258" y="21349"/>
                        <a:pt x="21665" y="20153"/>
                        <a:pt x="23213" y="19203"/>
                      </a:cubicBezTo>
                      <a:cubicBezTo>
                        <a:pt x="24795" y="20153"/>
                        <a:pt x="26202" y="21349"/>
                        <a:pt x="27398" y="22720"/>
                      </a:cubicBezTo>
                      <a:cubicBezTo>
                        <a:pt x="28207" y="23740"/>
                        <a:pt x="29191" y="24584"/>
                        <a:pt x="30317" y="25217"/>
                      </a:cubicBezTo>
                      <a:cubicBezTo>
                        <a:pt x="30598" y="25991"/>
                        <a:pt x="30950" y="26554"/>
                        <a:pt x="30915" y="27257"/>
                      </a:cubicBezTo>
                      <a:cubicBezTo>
                        <a:pt x="30844" y="28242"/>
                        <a:pt x="29227" y="28980"/>
                        <a:pt x="28523" y="29508"/>
                      </a:cubicBezTo>
                      <a:cubicBezTo>
                        <a:pt x="29156" y="29402"/>
                        <a:pt x="29754" y="29226"/>
                        <a:pt x="30352" y="28945"/>
                      </a:cubicBezTo>
                      <a:cubicBezTo>
                        <a:pt x="30774" y="28629"/>
                        <a:pt x="31266" y="28382"/>
                        <a:pt x="31724" y="28136"/>
                      </a:cubicBezTo>
                      <a:lnTo>
                        <a:pt x="31724" y="28136"/>
                      </a:lnTo>
                      <a:cubicBezTo>
                        <a:pt x="31442" y="28910"/>
                        <a:pt x="31055" y="29684"/>
                        <a:pt x="30563" y="30352"/>
                      </a:cubicBezTo>
                      <a:cubicBezTo>
                        <a:pt x="29930" y="31161"/>
                        <a:pt x="28664" y="33271"/>
                        <a:pt x="28523" y="34361"/>
                      </a:cubicBezTo>
                      <a:cubicBezTo>
                        <a:pt x="28418" y="35451"/>
                        <a:pt x="28312" y="36647"/>
                        <a:pt x="28312" y="36647"/>
                      </a:cubicBezTo>
                      <a:cubicBezTo>
                        <a:pt x="28805" y="35662"/>
                        <a:pt x="29262" y="34607"/>
                        <a:pt x="29613" y="33552"/>
                      </a:cubicBezTo>
                      <a:cubicBezTo>
                        <a:pt x="30071" y="32145"/>
                        <a:pt x="32181" y="30317"/>
                        <a:pt x="32533" y="29437"/>
                      </a:cubicBezTo>
                      <a:lnTo>
                        <a:pt x="32533" y="29437"/>
                      </a:lnTo>
                      <a:cubicBezTo>
                        <a:pt x="32673" y="30493"/>
                        <a:pt x="32638" y="31548"/>
                        <a:pt x="32392" y="32603"/>
                      </a:cubicBezTo>
                      <a:cubicBezTo>
                        <a:pt x="32005" y="34185"/>
                        <a:pt x="31337" y="36084"/>
                        <a:pt x="31091" y="37386"/>
                      </a:cubicBezTo>
                      <a:cubicBezTo>
                        <a:pt x="30950" y="38124"/>
                        <a:pt x="30880" y="38757"/>
                        <a:pt x="30844" y="39144"/>
                      </a:cubicBezTo>
                      <a:cubicBezTo>
                        <a:pt x="30985" y="38581"/>
                        <a:pt x="31548" y="37491"/>
                        <a:pt x="32181" y="36084"/>
                      </a:cubicBezTo>
                      <a:cubicBezTo>
                        <a:pt x="32955" y="34396"/>
                        <a:pt x="33693" y="31337"/>
                        <a:pt x="33693" y="30528"/>
                      </a:cubicBezTo>
                      <a:cubicBezTo>
                        <a:pt x="33693" y="29719"/>
                        <a:pt x="33517" y="29015"/>
                        <a:pt x="32955" y="27398"/>
                      </a:cubicBezTo>
                      <a:cubicBezTo>
                        <a:pt x="32779" y="26870"/>
                        <a:pt x="32638" y="26343"/>
                        <a:pt x="32638" y="25780"/>
                      </a:cubicBezTo>
                      <a:lnTo>
                        <a:pt x="32638" y="25780"/>
                      </a:lnTo>
                      <a:cubicBezTo>
                        <a:pt x="33834" y="25921"/>
                        <a:pt x="33412" y="27011"/>
                        <a:pt x="33623" y="27714"/>
                      </a:cubicBezTo>
                      <a:cubicBezTo>
                        <a:pt x="33799" y="28382"/>
                        <a:pt x="36014" y="29121"/>
                        <a:pt x="36436" y="30915"/>
                      </a:cubicBezTo>
                      <a:cubicBezTo>
                        <a:pt x="36858" y="32708"/>
                        <a:pt x="35205" y="33341"/>
                        <a:pt x="34396" y="34783"/>
                      </a:cubicBezTo>
                      <a:cubicBezTo>
                        <a:pt x="33588" y="36260"/>
                        <a:pt x="33201" y="39390"/>
                        <a:pt x="33201" y="39390"/>
                      </a:cubicBezTo>
                      <a:cubicBezTo>
                        <a:pt x="33201" y="39390"/>
                        <a:pt x="33517" y="39109"/>
                        <a:pt x="33799" y="37878"/>
                      </a:cubicBezTo>
                      <a:cubicBezTo>
                        <a:pt x="34080" y="36647"/>
                        <a:pt x="34537" y="35416"/>
                        <a:pt x="35205" y="34748"/>
                      </a:cubicBezTo>
                      <a:cubicBezTo>
                        <a:pt x="35838" y="34045"/>
                        <a:pt x="36999" y="32919"/>
                        <a:pt x="36999" y="32919"/>
                      </a:cubicBezTo>
                      <a:cubicBezTo>
                        <a:pt x="36999" y="32919"/>
                        <a:pt x="37386" y="34572"/>
                        <a:pt x="37738" y="36120"/>
                      </a:cubicBezTo>
                      <a:cubicBezTo>
                        <a:pt x="38089" y="37667"/>
                        <a:pt x="37667" y="39144"/>
                        <a:pt x="38793" y="40164"/>
                      </a:cubicBezTo>
                      <a:cubicBezTo>
                        <a:pt x="39250" y="40516"/>
                        <a:pt x="39637" y="40973"/>
                        <a:pt x="39953" y="41500"/>
                      </a:cubicBezTo>
                      <a:cubicBezTo>
                        <a:pt x="39637" y="40762"/>
                        <a:pt x="39250" y="40059"/>
                        <a:pt x="38757" y="39425"/>
                      </a:cubicBezTo>
                      <a:cubicBezTo>
                        <a:pt x="38406" y="38933"/>
                        <a:pt x="38898" y="38054"/>
                        <a:pt x="38722" y="37491"/>
                      </a:cubicBezTo>
                      <a:lnTo>
                        <a:pt x="38722" y="37491"/>
                      </a:lnTo>
                      <a:cubicBezTo>
                        <a:pt x="39039" y="37878"/>
                        <a:pt x="39426" y="38195"/>
                        <a:pt x="39848" y="38476"/>
                      </a:cubicBezTo>
                      <a:cubicBezTo>
                        <a:pt x="40973" y="39039"/>
                        <a:pt x="42063" y="40656"/>
                        <a:pt x="42063" y="40656"/>
                      </a:cubicBezTo>
                      <a:cubicBezTo>
                        <a:pt x="42063" y="40656"/>
                        <a:pt x="41501" y="38898"/>
                        <a:pt x="40762" y="38300"/>
                      </a:cubicBezTo>
                      <a:cubicBezTo>
                        <a:pt x="39848" y="37421"/>
                        <a:pt x="39004" y="36506"/>
                        <a:pt x="38230" y="35557"/>
                      </a:cubicBezTo>
                      <a:lnTo>
                        <a:pt x="38124" y="35029"/>
                      </a:lnTo>
                      <a:cubicBezTo>
                        <a:pt x="37843" y="33693"/>
                        <a:pt x="37773" y="32567"/>
                        <a:pt x="37562" y="31512"/>
                      </a:cubicBezTo>
                      <a:lnTo>
                        <a:pt x="37562" y="31512"/>
                      </a:lnTo>
                      <a:cubicBezTo>
                        <a:pt x="38300" y="31794"/>
                        <a:pt x="39426" y="31864"/>
                        <a:pt x="39988" y="32427"/>
                      </a:cubicBezTo>
                      <a:cubicBezTo>
                        <a:pt x="40762" y="33165"/>
                        <a:pt x="41008" y="33552"/>
                        <a:pt x="41501" y="35100"/>
                      </a:cubicBezTo>
                      <a:cubicBezTo>
                        <a:pt x="41747" y="35944"/>
                        <a:pt x="42099" y="36717"/>
                        <a:pt x="42591" y="37386"/>
                      </a:cubicBezTo>
                      <a:cubicBezTo>
                        <a:pt x="42415" y="36823"/>
                        <a:pt x="42310" y="36225"/>
                        <a:pt x="42274" y="35627"/>
                      </a:cubicBezTo>
                      <a:cubicBezTo>
                        <a:pt x="42239" y="34748"/>
                        <a:pt x="41466" y="33482"/>
                        <a:pt x="41465" y="33482"/>
                      </a:cubicBezTo>
                      <a:lnTo>
                        <a:pt x="41465" y="33482"/>
                      </a:lnTo>
                      <a:cubicBezTo>
                        <a:pt x="41832" y="33691"/>
                        <a:pt x="42257" y="33803"/>
                        <a:pt x="42683" y="33803"/>
                      </a:cubicBezTo>
                      <a:cubicBezTo>
                        <a:pt x="42829" y="33803"/>
                        <a:pt x="42975" y="33790"/>
                        <a:pt x="43118" y="33763"/>
                      </a:cubicBezTo>
                      <a:cubicBezTo>
                        <a:pt x="43205" y="33758"/>
                        <a:pt x="43298" y="33755"/>
                        <a:pt x="43395" y="33755"/>
                      </a:cubicBezTo>
                      <a:cubicBezTo>
                        <a:pt x="44566" y="33755"/>
                        <a:pt x="46424" y="34115"/>
                        <a:pt x="46424" y="34115"/>
                      </a:cubicBezTo>
                      <a:cubicBezTo>
                        <a:pt x="45580" y="33587"/>
                        <a:pt x="44631" y="33271"/>
                        <a:pt x="43646" y="33201"/>
                      </a:cubicBezTo>
                      <a:cubicBezTo>
                        <a:pt x="42204" y="33165"/>
                        <a:pt x="41501" y="32567"/>
                        <a:pt x="40832" y="32216"/>
                      </a:cubicBezTo>
                      <a:cubicBezTo>
                        <a:pt x="40164" y="31864"/>
                        <a:pt x="38652" y="30704"/>
                        <a:pt x="37210" y="30387"/>
                      </a:cubicBezTo>
                      <a:cubicBezTo>
                        <a:pt x="36999" y="30000"/>
                        <a:pt x="36753" y="29613"/>
                        <a:pt x="36471" y="29262"/>
                      </a:cubicBezTo>
                      <a:cubicBezTo>
                        <a:pt x="36964" y="29262"/>
                        <a:pt x="37491" y="29191"/>
                        <a:pt x="37949" y="29051"/>
                      </a:cubicBezTo>
                      <a:cubicBezTo>
                        <a:pt x="38502" y="28934"/>
                        <a:pt x="39056" y="28866"/>
                        <a:pt x="39629" y="28866"/>
                      </a:cubicBezTo>
                      <a:cubicBezTo>
                        <a:pt x="39748" y="28866"/>
                        <a:pt x="39868" y="28869"/>
                        <a:pt x="39988" y="28875"/>
                      </a:cubicBezTo>
                      <a:cubicBezTo>
                        <a:pt x="39496" y="28593"/>
                        <a:pt x="38933" y="28418"/>
                        <a:pt x="38371" y="28382"/>
                      </a:cubicBezTo>
                      <a:cubicBezTo>
                        <a:pt x="38289" y="28379"/>
                        <a:pt x="38207" y="28378"/>
                        <a:pt x="38125" y="28378"/>
                      </a:cubicBezTo>
                      <a:cubicBezTo>
                        <a:pt x="37817" y="28378"/>
                        <a:pt x="37513" y="28395"/>
                        <a:pt x="37215" y="28395"/>
                      </a:cubicBezTo>
                      <a:cubicBezTo>
                        <a:pt x="36683" y="28395"/>
                        <a:pt x="36172" y="28340"/>
                        <a:pt x="35698" y="28031"/>
                      </a:cubicBezTo>
                      <a:cubicBezTo>
                        <a:pt x="34854" y="27468"/>
                        <a:pt x="35030" y="26765"/>
                        <a:pt x="34643" y="25921"/>
                      </a:cubicBezTo>
                      <a:cubicBezTo>
                        <a:pt x="34502" y="25639"/>
                        <a:pt x="34361" y="25393"/>
                        <a:pt x="34185" y="25147"/>
                      </a:cubicBezTo>
                      <a:cubicBezTo>
                        <a:pt x="34467" y="25041"/>
                        <a:pt x="34713" y="24901"/>
                        <a:pt x="34959" y="24725"/>
                      </a:cubicBezTo>
                      <a:cubicBezTo>
                        <a:pt x="35944" y="24865"/>
                        <a:pt x="37280" y="25006"/>
                        <a:pt x="37913" y="25604"/>
                      </a:cubicBezTo>
                      <a:cubicBezTo>
                        <a:pt x="38863" y="26448"/>
                        <a:pt x="39672" y="27714"/>
                        <a:pt x="40832" y="28101"/>
                      </a:cubicBezTo>
                      <a:cubicBezTo>
                        <a:pt x="41993" y="28523"/>
                        <a:pt x="43892" y="31231"/>
                        <a:pt x="43892" y="31231"/>
                      </a:cubicBezTo>
                      <a:cubicBezTo>
                        <a:pt x="43892" y="31231"/>
                        <a:pt x="44033" y="30668"/>
                        <a:pt x="43329" y="29824"/>
                      </a:cubicBezTo>
                      <a:cubicBezTo>
                        <a:pt x="42907" y="29332"/>
                        <a:pt x="42556" y="28769"/>
                        <a:pt x="42274" y="28207"/>
                      </a:cubicBezTo>
                      <a:lnTo>
                        <a:pt x="42274" y="28207"/>
                      </a:lnTo>
                      <a:cubicBezTo>
                        <a:pt x="42573" y="28259"/>
                        <a:pt x="42872" y="28286"/>
                        <a:pt x="43176" y="28286"/>
                      </a:cubicBezTo>
                      <a:cubicBezTo>
                        <a:pt x="43479" y="28286"/>
                        <a:pt x="43787" y="28259"/>
                        <a:pt x="44103" y="28207"/>
                      </a:cubicBezTo>
                      <a:cubicBezTo>
                        <a:pt x="44842" y="28031"/>
                        <a:pt x="45545" y="27925"/>
                        <a:pt x="45545" y="27925"/>
                      </a:cubicBezTo>
                      <a:cubicBezTo>
                        <a:pt x="44877" y="27784"/>
                        <a:pt x="44174" y="27679"/>
                        <a:pt x="43505" y="27644"/>
                      </a:cubicBezTo>
                      <a:cubicBezTo>
                        <a:pt x="43429" y="27647"/>
                        <a:pt x="43353" y="27648"/>
                        <a:pt x="43277" y="27648"/>
                      </a:cubicBezTo>
                      <a:cubicBezTo>
                        <a:pt x="42439" y="27648"/>
                        <a:pt x="41606" y="27471"/>
                        <a:pt x="40832" y="27116"/>
                      </a:cubicBezTo>
                      <a:cubicBezTo>
                        <a:pt x="39883" y="26483"/>
                        <a:pt x="39004" y="25780"/>
                        <a:pt x="38195" y="24971"/>
                      </a:cubicBezTo>
                      <a:cubicBezTo>
                        <a:pt x="37738" y="24549"/>
                        <a:pt x="36682" y="24232"/>
                        <a:pt x="35909" y="24021"/>
                      </a:cubicBezTo>
                      <a:cubicBezTo>
                        <a:pt x="36858" y="23494"/>
                        <a:pt x="37913" y="23142"/>
                        <a:pt x="39004" y="23072"/>
                      </a:cubicBezTo>
                      <a:cubicBezTo>
                        <a:pt x="39047" y="23069"/>
                        <a:pt x="39094" y="23068"/>
                        <a:pt x="39143" y="23068"/>
                      </a:cubicBezTo>
                      <a:cubicBezTo>
                        <a:pt x="40510" y="23068"/>
                        <a:pt x="43822" y="23986"/>
                        <a:pt x="43822" y="23986"/>
                      </a:cubicBezTo>
                      <a:lnTo>
                        <a:pt x="41747" y="22966"/>
                      </a:lnTo>
                      <a:cubicBezTo>
                        <a:pt x="41149" y="22720"/>
                        <a:pt x="40551" y="22509"/>
                        <a:pt x="39918" y="22404"/>
                      </a:cubicBezTo>
                      <a:cubicBezTo>
                        <a:pt x="40446" y="22157"/>
                        <a:pt x="40868" y="21700"/>
                        <a:pt x="41114" y="21173"/>
                      </a:cubicBezTo>
                      <a:cubicBezTo>
                        <a:pt x="41290" y="20751"/>
                        <a:pt x="41430" y="20329"/>
                        <a:pt x="41571" y="19871"/>
                      </a:cubicBezTo>
                      <a:lnTo>
                        <a:pt x="41571" y="19871"/>
                      </a:lnTo>
                      <a:cubicBezTo>
                        <a:pt x="41571" y="19872"/>
                        <a:pt x="40410" y="21173"/>
                        <a:pt x="39602" y="21595"/>
                      </a:cubicBezTo>
                      <a:cubicBezTo>
                        <a:pt x="38781" y="21971"/>
                        <a:pt x="36530" y="23145"/>
                        <a:pt x="35954" y="23145"/>
                      </a:cubicBezTo>
                      <a:cubicBezTo>
                        <a:pt x="35937" y="23145"/>
                        <a:pt x="35922" y="23144"/>
                        <a:pt x="35909" y="23142"/>
                      </a:cubicBezTo>
                      <a:cubicBezTo>
                        <a:pt x="36401" y="22298"/>
                        <a:pt x="37105" y="21630"/>
                        <a:pt x="37949" y="21138"/>
                      </a:cubicBezTo>
                      <a:cubicBezTo>
                        <a:pt x="37819" y="21109"/>
                        <a:pt x="37689" y="21095"/>
                        <a:pt x="37559" y="21095"/>
                      </a:cubicBezTo>
                      <a:cubicBezTo>
                        <a:pt x="37051" y="21095"/>
                        <a:pt x="36554" y="21308"/>
                        <a:pt x="36190" y="21700"/>
                      </a:cubicBezTo>
                      <a:cubicBezTo>
                        <a:pt x="35487" y="22474"/>
                        <a:pt x="35381" y="23107"/>
                        <a:pt x="34502" y="23529"/>
                      </a:cubicBezTo>
                      <a:cubicBezTo>
                        <a:pt x="33848" y="23869"/>
                        <a:pt x="33564" y="24053"/>
                        <a:pt x="33100" y="24053"/>
                      </a:cubicBezTo>
                      <a:cubicBezTo>
                        <a:pt x="32940" y="24053"/>
                        <a:pt x="32758" y="24031"/>
                        <a:pt x="32533" y="23986"/>
                      </a:cubicBezTo>
                      <a:cubicBezTo>
                        <a:pt x="32497" y="23951"/>
                        <a:pt x="32462" y="23951"/>
                        <a:pt x="32392" y="23916"/>
                      </a:cubicBezTo>
                      <a:cubicBezTo>
                        <a:pt x="32462" y="23705"/>
                        <a:pt x="32533" y="23529"/>
                        <a:pt x="32638" y="23353"/>
                      </a:cubicBezTo>
                      <a:cubicBezTo>
                        <a:pt x="33306" y="22298"/>
                        <a:pt x="34080" y="21349"/>
                        <a:pt x="34924" y="20434"/>
                      </a:cubicBezTo>
                      <a:cubicBezTo>
                        <a:pt x="35838" y="19414"/>
                        <a:pt x="37351" y="19660"/>
                        <a:pt x="39285" y="19520"/>
                      </a:cubicBezTo>
                      <a:cubicBezTo>
                        <a:pt x="40481" y="19449"/>
                        <a:pt x="41641" y="19309"/>
                        <a:pt x="42837" y="19133"/>
                      </a:cubicBezTo>
                      <a:cubicBezTo>
                        <a:pt x="42837" y="19133"/>
                        <a:pt x="41852" y="18957"/>
                        <a:pt x="40727" y="18781"/>
                      </a:cubicBezTo>
                      <a:cubicBezTo>
                        <a:pt x="40246" y="18752"/>
                        <a:pt x="39765" y="18735"/>
                        <a:pt x="39285" y="18735"/>
                      </a:cubicBezTo>
                      <a:cubicBezTo>
                        <a:pt x="38605" y="18735"/>
                        <a:pt x="37925" y="18769"/>
                        <a:pt x="37245" y="18852"/>
                      </a:cubicBezTo>
                      <a:cubicBezTo>
                        <a:pt x="37527" y="18429"/>
                        <a:pt x="37878" y="18043"/>
                        <a:pt x="38300" y="17761"/>
                      </a:cubicBezTo>
                      <a:cubicBezTo>
                        <a:pt x="39215" y="17128"/>
                        <a:pt x="40199" y="16566"/>
                        <a:pt x="41184" y="16038"/>
                      </a:cubicBezTo>
                      <a:lnTo>
                        <a:pt x="41184" y="16038"/>
                      </a:lnTo>
                      <a:cubicBezTo>
                        <a:pt x="40129" y="16284"/>
                        <a:pt x="39074" y="16671"/>
                        <a:pt x="38054" y="17128"/>
                      </a:cubicBezTo>
                      <a:cubicBezTo>
                        <a:pt x="37386" y="17550"/>
                        <a:pt x="36823" y="18113"/>
                        <a:pt x="36436" y="18781"/>
                      </a:cubicBezTo>
                      <a:cubicBezTo>
                        <a:pt x="36542" y="18148"/>
                        <a:pt x="36718" y="17515"/>
                        <a:pt x="36999" y="16882"/>
                      </a:cubicBezTo>
                      <a:cubicBezTo>
                        <a:pt x="37527" y="15581"/>
                        <a:pt x="37175" y="14209"/>
                        <a:pt x="37949" y="13365"/>
                      </a:cubicBezTo>
                      <a:cubicBezTo>
                        <a:pt x="38511" y="12662"/>
                        <a:pt x="39039" y="11958"/>
                        <a:pt x="39496" y="11185"/>
                      </a:cubicBezTo>
                      <a:lnTo>
                        <a:pt x="39496" y="11185"/>
                      </a:lnTo>
                      <a:cubicBezTo>
                        <a:pt x="39004" y="11677"/>
                        <a:pt x="38476" y="12099"/>
                        <a:pt x="37949" y="12521"/>
                      </a:cubicBezTo>
                      <a:cubicBezTo>
                        <a:pt x="37034" y="13189"/>
                        <a:pt x="36612" y="14842"/>
                        <a:pt x="36612" y="14842"/>
                      </a:cubicBezTo>
                      <a:cubicBezTo>
                        <a:pt x="36577" y="13822"/>
                        <a:pt x="35381" y="12978"/>
                        <a:pt x="35381" y="12978"/>
                      </a:cubicBezTo>
                      <a:lnTo>
                        <a:pt x="35381" y="12978"/>
                      </a:lnTo>
                      <a:cubicBezTo>
                        <a:pt x="35698" y="13857"/>
                        <a:pt x="35944" y="14772"/>
                        <a:pt x="36085" y="15686"/>
                      </a:cubicBezTo>
                      <a:cubicBezTo>
                        <a:pt x="36225" y="16777"/>
                        <a:pt x="35170" y="18781"/>
                        <a:pt x="34924" y="18781"/>
                      </a:cubicBezTo>
                      <a:cubicBezTo>
                        <a:pt x="34713" y="18781"/>
                        <a:pt x="34537" y="17410"/>
                        <a:pt x="34291" y="16566"/>
                      </a:cubicBezTo>
                      <a:cubicBezTo>
                        <a:pt x="34045" y="15686"/>
                        <a:pt x="33763" y="14596"/>
                        <a:pt x="34115" y="13471"/>
                      </a:cubicBezTo>
                      <a:cubicBezTo>
                        <a:pt x="34467" y="12345"/>
                        <a:pt x="33869" y="10903"/>
                        <a:pt x="33869" y="10903"/>
                      </a:cubicBezTo>
                      <a:cubicBezTo>
                        <a:pt x="33869" y="11536"/>
                        <a:pt x="33799" y="12169"/>
                        <a:pt x="33658" y="12802"/>
                      </a:cubicBezTo>
                      <a:cubicBezTo>
                        <a:pt x="33517" y="13506"/>
                        <a:pt x="33482" y="14209"/>
                        <a:pt x="33517" y="14913"/>
                      </a:cubicBezTo>
                      <a:cubicBezTo>
                        <a:pt x="33517" y="14913"/>
                        <a:pt x="33341" y="14596"/>
                        <a:pt x="32814" y="13717"/>
                      </a:cubicBezTo>
                      <a:cubicBezTo>
                        <a:pt x="32286" y="12873"/>
                        <a:pt x="30704" y="12205"/>
                        <a:pt x="30704" y="12205"/>
                      </a:cubicBezTo>
                      <a:lnTo>
                        <a:pt x="30704" y="12205"/>
                      </a:lnTo>
                      <a:cubicBezTo>
                        <a:pt x="31161" y="12767"/>
                        <a:pt x="31653" y="13295"/>
                        <a:pt x="32181" y="13787"/>
                      </a:cubicBezTo>
                      <a:cubicBezTo>
                        <a:pt x="33060" y="14631"/>
                        <a:pt x="32990" y="16073"/>
                        <a:pt x="33412" y="17339"/>
                      </a:cubicBezTo>
                      <a:cubicBezTo>
                        <a:pt x="33799" y="18570"/>
                        <a:pt x="34045" y="19766"/>
                        <a:pt x="32990" y="21032"/>
                      </a:cubicBezTo>
                      <a:cubicBezTo>
                        <a:pt x="32638" y="21454"/>
                        <a:pt x="32251" y="21771"/>
                        <a:pt x="31759" y="22017"/>
                      </a:cubicBezTo>
                      <a:cubicBezTo>
                        <a:pt x="31864" y="21138"/>
                        <a:pt x="31864" y="19731"/>
                        <a:pt x="31266" y="18922"/>
                      </a:cubicBezTo>
                      <a:cubicBezTo>
                        <a:pt x="30739" y="18289"/>
                        <a:pt x="30563" y="17410"/>
                        <a:pt x="30880" y="16601"/>
                      </a:cubicBezTo>
                      <a:lnTo>
                        <a:pt x="30880" y="16601"/>
                      </a:lnTo>
                      <a:cubicBezTo>
                        <a:pt x="30879" y="16601"/>
                        <a:pt x="29825" y="17656"/>
                        <a:pt x="30176" y="18218"/>
                      </a:cubicBezTo>
                      <a:cubicBezTo>
                        <a:pt x="30528" y="18746"/>
                        <a:pt x="31302" y="19871"/>
                        <a:pt x="31055" y="20821"/>
                      </a:cubicBezTo>
                      <a:cubicBezTo>
                        <a:pt x="30856" y="21720"/>
                        <a:pt x="30404" y="22304"/>
                        <a:pt x="30058" y="22304"/>
                      </a:cubicBezTo>
                      <a:cubicBezTo>
                        <a:pt x="30038" y="22304"/>
                        <a:pt x="30019" y="22302"/>
                        <a:pt x="30000" y="22298"/>
                      </a:cubicBezTo>
                      <a:cubicBezTo>
                        <a:pt x="29649" y="22263"/>
                        <a:pt x="28066" y="19660"/>
                        <a:pt x="26448" y="18746"/>
                      </a:cubicBezTo>
                      <a:cubicBezTo>
                        <a:pt x="24795" y="17832"/>
                        <a:pt x="24936" y="16530"/>
                        <a:pt x="24936" y="14069"/>
                      </a:cubicBezTo>
                      <a:lnTo>
                        <a:pt x="24936" y="388"/>
                      </a:lnTo>
                      <a:lnTo>
                        <a:pt x="24057" y="282"/>
                      </a:lnTo>
                      <a:lnTo>
                        <a:pt x="24057" y="212"/>
                      </a:lnTo>
                      <a:cubicBezTo>
                        <a:pt x="23775" y="142"/>
                        <a:pt x="23529" y="71"/>
                        <a:pt x="23248" y="36"/>
                      </a:cubicBezTo>
                      <a:cubicBezTo>
                        <a:pt x="23107" y="1"/>
                        <a:pt x="22966" y="1"/>
                        <a:pt x="2289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238;p16">
                  <a:extLst>
                    <a:ext uri="{FF2B5EF4-FFF2-40B4-BE49-F238E27FC236}">
                      <a16:creationId xmlns:a16="http://schemas.microsoft.com/office/drawing/2014/main" id="{9FC3BD85-9D60-4892-977F-11746BABF61B}"/>
                    </a:ext>
                  </a:extLst>
                </p:cNvPr>
                <p:cNvSpPr/>
                <p:nvPr/>
              </p:nvSpPr>
              <p:spPr>
                <a:xfrm>
                  <a:off x="3150751" y="4685064"/>
                  <a:ext cx="726" cy="2785"/>
                </a:xfrm>
                <a:custGeom>
                  <a:avLst/>
                  <a:gdLst/>
                  <a:ahLst/>
                  <a:cxnLst/>
                  <a:rect l="l" t="t" r="r" b="b"/>
                  <a:pathLst>
                    <a:path w="37" h="142" extrusionOk="0">
                      <a:moveTo>
                        <a:pt x="1" y="1"/>
                      </a:moveTo>
                      <a:cubicBezTo>
                        <a:pt x="1" y="31"/>
                        <a:pt x="27" y="88"/>
                        <a:pt x="34" y="126"/>
                      </a:cubicBezTo>
                      <a:lnTo>
                        <a:pt x="34" y="126"/>
                      </a:lnTo>
                      <a:cubicBezTo>
                        <a:pt x="31" y="106"/>
                        <a:pt x="23" y="68"/>
                        <a:pt x="1" y="1"/>
                      </a:cubicBezTo>
                      <a:close/>
                      <a:moveTo>
                        <a:pt x="34" y="126"/>
                      </a:moveTo>
                      <a:cubicBezTo>
                        <a:pt x="36" y="137"/>
                        <a:pt x="36" y="141"/>
                        <a:pt x="36" y="141"/>
                      </a:cubicBezTo>
                      <a:lnTo>
                        <a:pt x="36" y="141"/>
                      </a:lnTo>
                      <a:cubicBezTo>
                        <a:pt x="36" y="137"/>
                        <a:pt x="35" y="131"/>
                        <a:pt x="34" y="126"/>
                      </a:cubicBezTo>
                      <a:close/>
                    </a:path>
                  </a:pathLst>
                </a:custGeom>
                <a:solidFill>
                  <a:srgbClr val="FEF1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239;p16">
                  <a:extLst>
                    <a:ext uri="{FF2B5EF4-FFF2-40B4-BE49-F238E27FC236}">
                      <a16:creationId xmlns:a16="http://schemas.microsoft.com/office/drawing/2014/main" id="{E6522822-7790-4A42-8896-3227C2CD73C2}"/>
                    </a:ext>
                  </a:extLst>
                </p:cNvPr>
                <p:cNvSpPr/>
                <p:nvPr/>
              </p:nvSpPr>
              <p:spPr>
                <a:xfrm>
                  <a:off x="2956254" y="4645055"/>
                  <a:ext cx="706" cy="6374"/>
                </a:xfrm>
                <a:custGeom>
                  <a:avLst/>
                  <a:gdLst/>
                  <a:ahLst/>
                  <a:cxnLst/>
                  <a:rect l="l" t="t" r="r" b="b"/>
                  <a:pathLst>
                    <a:path w="36" h="325" extrusionOk="0">
                      <a:moveTo>
                        <a:pt x="35" y="1"/>
                      </a:moveTo>
                      <a:cubicBezTo>
                        <a:pt x="0" y="71"/>
                        <a:pt x="0" y="142"/>
                        <a:pt x="0" y="247"/>
                      </a:cubicBezTo>
                      <a:cubicBezTo>
                        <a:pt x="0" y="300"/>
                        <a:pt x="0" y="325"/>
                        <a:pt x="1" y="325"/>
                      </a:cubicBezTo>
                      <a:cubicBezTo>
                        <a:pt x="3" y="325"/>
                        <a:pt x="11" y="197"/>
                        <a:pt x="35" y="1"/>
                      </a:cubicBezTo>
                      <a:close/>
                    </a:path>
                  </a:pathLst>
                </a:custGeom>
                <a:solidFill>
                  <a:srgbClr val="FEF1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240;p16">
                  <a:extLst>
                    <a:ext uri="{FF2B5EF4-FFF2-40B4-BE49-F238E27FC236}">
                      <a16:creationId xmlns:a16="http://schemas.microsoft.com/office/drawing/2014/main" id="{BE2A22F8-C4D5-4423-98A8-F063062212CC}"/>
                    </a:ext>
                  </a:extLst>
                </p:cNvPr>
                <p:cNvSpPr/>
                <p:nvPr/>
              </p:nvSpPr>
              <p:spPr>
                <a:xfrm>
                  <a:off x="2768641" y="3895995"/>
                  <a:ext cx="78646" cy="20711"/>
                </a:xfrm>
                <a:custGeom>
                  <a:avLst/>
                  <a:gdLst/>
                  <a:ahLst/>
                  <a:cxnLst/>
                  <a:rect l="l" t="t" r="r" b="b"/>
                  <a:pathLst>
                    <a:path w="4010" h="1056" extrusionOk="0">
                      <a:moveTo>
                        <a:pt x="0" y="0"/>
                      </a:moveTo>
                      <a:lnTo>
                        <a:pt x="0" y="1055"/>
                      </a:lnTo>
                      <a:lnTo>
                        <a:pt x="4009" y="1055"/>
                      </a:lnTo>
                      <a:lnTo>
                        <a:pt x="4009" y="0"/>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241;p16">
                  <a:extLst>
                    <a:ext uri="{FF2B5EF4-FFF2-40B4-BE49-F238E27FC236}">
                      <a16:creationId xmlns:a16="http://schemas.microsoft.com/office/drawing/2014/main" id="{3B23D22C-6E4B-4010-B972-2B7F4008149C}"/>
                    </a:ext>
                  </a:extLst>
                </p:cNvPr>
                <p:cNvSpPr/>
                <p:nvPr/>
              </p:nvSpPr>
              <p:spPr>
                <a:xfrm>
                  <a:off x="2770014" y="3978073"/>
                  <a:ext cx="75900" cy="18632"/>
                </a:xfrm>
                <a:custGeom>
                  <a:avLst/>
                  <a:gdLst/>
                  <a:ahLst/>
                  <a:cxnLst/>
                  <a:rect l="l" t="t" r="r" b="b"/>
                  <a:pathLst>
                    <a:path w="3870" h="950" extrusionOk="0">
                      <a:moveTo>
                        <a:pt x="1" y="0"/>
                      </a:moveTo>
                      <a:lnTo>
                        <a:pt x="36" y="950"/>
                      </a:lnTo>
                      <a:lnTo>
                        <a:pt x="3834" y="950"/>
                      </a:lnTo>
                      <a:lnTo>
                        <a:pt x="3869" y="0"/>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242;p16">
                  <a:extLst>
                    <a:ext uri="{FF2B5EF4-FFF2-40B4-BE49-F238E27FC236}">
                      <a16:creationId xmlns:a16="http://schemas.microsoft.com/office/drawing/2014/main" id="{4C922D02-48B3-48F9-BD4C-6A6985386057}"/>
                    </a:ext>
                  </a:extLst>
                </p:cNvPr>
                <p:cNvSpPr/>
                <p:nvPr/>
              </p:nvSpPr>
              <p:spPr>
                <a:xfrm>
                  <a:off x="2772093" y="4052561"/>
                  <a:ext cx="71743" cy="17259"/>
                </a:xfrm>
                <a:custGeom>
                  <a:avLst/>
                  <a:gdLst/>
                  <a:ahLst/>
                  <a:cxnLst/>
                  <a:rect l="l" t="t" r="r" b="b"/>
                  <a:pathLst>
                    <a:path w="3658" h="880" extrusionOk="0">
                      <a:moveTo>
                        <a:pt x="0" y="1"/>
                      </a:moveTo>
                      <a:lnTo>
                        <a:pt x="0" y="880"/>
                      </a:lnTo>
                      <a:lnTo>
                        <a:pt x="3658" y="880"/>
                      </a:lnTo>
                      <a:lnTo>
                        <a:pt x="3658" y="1"/>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243;p16">
                  <a:extLst>
                    <a:ext uri="{FF2B5EF4-FFF2-40B4-BE49-F238E27FC236}">
                      <a16:creationId xmlns:a16="http://schemas.microsoft.com/office/drawing/2014/main" id="{97414E70-B217-4C08-9E91-6C784FCF08A2}"/>
                    </a:ext>
                  </a:extLst>
                </p:cNvPr>
                <p:cNvSpPr/>
                <p:nvPr/>
              </p:nvSpPr>
              <p:spPr>
                <a:xfrm>
                  <a:off x="2773466" y="4120852"/>
                  <a:ext cx="68997" cy="15886"/>
                </a:xfrm>
                <a:custGeom>
                  <a:avLst/>
                  <a:gdLst/>
                  <a:ahLst/>
                  <a:cxnLst/>
                  <a:rect l="l" t="t" r="r" b="b"/>
                  <a:pathLst>
                    <a:path w="3518" h="810" extrusionOk="0">
                      <a:moveTo>
                        <a:pt x="0" y="0"/>
                      </a:moveTo>
                      <a:lnTo>
                        <a:pt x="36" y="809"/>
                      </a:lnTo>
                      <a:lnTo>
                        <a:pt x="3517" y="809"/>
                      </a:lnTo>
                      <a:lnTo>
                        <a:pt x="3517" y="0"/>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244;p16">
                  <a:extLst>
                    <a:ext uri="{FF2B5EF4-FFF2-40B4-BE49-F238E27FC236}">
                      <a16:creationId xmlns:a16="http://schemas.microsoft.com/office/drawing/2014/main" id="{4CCEA7A3-CDC2-4CC2-8629-4BA20C6289CB}"/>
                    </a:ext>
                  </a:extLst>
                </p:cNvPr>
                <p:cNvSpPr/>
                <p:nvPr/>
              </p:nvSpPr>
              <p:spPr>
                <a:xfrm>
                  <a:off x="2774839" y="4183612"/>
                  <a:ext cx="66231" cy="14513"/>
                </a:xfrm>
                <a:custGeom>
                  <a:avLst/>
                  <a:gdLst/>
                  <a:ahLst/>
                  <a:cxnLst/>
                  <a:rect l="l" t="t" r="r" b="b"/>
                  <a:pathLst>
                    <a:path w="3377" h="740" extrusionOk="0">
                      <a:moveTo>
                        <a:pt x="1" y="1"/>
                      </a:moveTo>
                      <a:lnTo>
                        <a:pt x="36" y="739"/>
                      </a:lnTo>
                      <a:lnTo>
                        <a:pt x="3377" y="739"/>
                      </a:lnTo>
                      <a:lnTo>
                        <a:pt x="3377" y="1"/>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cxnSp>
            <p:nvCxnSpPr>
              <p:cNvPr id="63" name="Google Shape;245;p16">
                <a:extLst>
                  <a:ext uri="{FF2B5EF4-FFF2-40B4-BE49-F238E27FC236}">
                    <a16:creationId xmlns:a16="http://schemas.microsoft.com/office/drawing/2014/main" id="{9493433C-3297-4A78-9F75-C335CD289393}"/>
                  </a:ext>
                </a:extLst>
              </p:cNvPr>
              <p:cNvCxnSpPr/>
              <p:nvPr/>
            </p:nvCxnSpPr>
            <p:spPr>
              <a:xfrm rot="10800000" flipH="1">
                <a:off x="2986100" y="3417250"/>
                <a:ext cx="16800" cy="552300"/>
              </a:xfrm>
              <a:prstGeom prst="straightConnector1">
                <a:avLst/>
              </a:prstGeom>
              <a:noFill/>
              <a:ln w="9525" cap="flat" cmpd="sng">
                <a:solidFill>
                  <a:srgbClr val="000000"/>
                </a:solidFill>
                <a:prstDash val="solid"/>
                <a:round/>
                <a:headEnd type="none" w="med" len="med"/>
                <a:tailEnd type="none" w="med" len="med"/>
              </a:ln>
            </p:spPr>
          </p:cxnSp>
          <p:cxnSp>
            <p:nvCxnSpPr>
              <p:cNvPr id="64" name="Google Shape;246;p16">
                <a:extLst>
                  <a:ext uri="{FF2B5EF4-FFF2-40B4-BE49-F238E27FC236}">
                    <a16:creationId xmlns:a16="http://schemas.microsoft.com/office/drawing/2014/main" id="{582C85B9-6899-451A-A24F-869E5208BD0B}"/>
                  </a:ext>
                </a:extLst>
              </p:cNvPr>
              <p:cNvCxnSpPr/>
              <p:nvPr/>
            </p:nvCxnSpPr>
            <p:spPr>
              <a:xfrm rot="10800000">
                <a:off x="4012419" y="3410106"/>
                <a:ext cx="16800" cy="552300"/>
              </a:xfrm>
              <a:prstGeom prst="straightConnector1">
                <a:avLst/>
              </a:prstGeom>
              <a:noFill/>
              <a:ln w="9525" cap="flat" cmpd="sng">
                <a:solidFill>
                  <a:srgbClr val="000000"/>
                </a:solidFill>
                <a:prstDash val="solid"/>
                <a:round/>
                <a:headEnd type="none" w="med" len="med"/>
                <a:tailEnd type="none" w="med" len="med"/>
              </a:ln>
            </p:spPr>
          </p:cxnSp>
        </p:grpSp>
      </p:grpSp>
      <p:grpSp>
        <p:nvGrpSpPr>
          <p:cNvPr id="84" name="Google Shape;247;p16">
            <a:extLst>
              <a:ext uri="{FF2B5EF4-FFF2-40B4-BE49-F238E27FC236}">
                <a16:creationId xmlns:a16="http://schemas.microsoft.com/office/drawing/2014/main" id="{3E7FCF38-CEF3-4620-8066-7F28966C2092}"/>
              </a:ext>
            </a:extLst>
          </p:cNvPr>
          <p:cNvGrpSpPr/>
          <p:nvPr/>
        </p:nvGrpSpPr>
        <p:grpSpPr>
          <a:xfrm>
            <a:off x="4058374" y="2107916"/>
            <a:ext cx="1227159" cy="1548707"/>
            <a:chOff x="3795205" y="1718637"/>
            <a:chExt cx="1418425" cy="1925838"/>
          </a:xfrm>
        </p:grpSpPr>
        <p:sp>
          <p:nvSpPr>
            <p:cNvPr id="85" name="Google Shape;248;p16">
              <a:extLst>
                <a:ext uri="{FF2B5EF4-FFF2-40B4-BE49-F238E27FC236}">
                  <a16:creationId xmlns:a16="http://schemas.microsoft.com/office/drawing/2014/main" id="{39645EB2-DD6F-427D-A5B3-34C92CED4B6F}"/>
                </a:ext>
              </a:extLst>
            </p:cNvPr>
            <p:cNvSpPr/>
            <p:nvPr/>
          </p:nvSpPr>
          <p:spPr>
            <a:xfrm flipH="1">
              <a:off x="4292804" y="2469263"/>
              <a:ext cx="42925" cy="43502"/>
            </a:xfrm>
            <a:custGeom>
              <a:avLst/>
              <a:gdLst/>
              <a:ahLst/>
              <a:cxnLst/>
              <a:rect l="l" t="t" r="r" b="b"/>
              <a:pathLst>
                <a:path w="3421" h="3467" extrusionOk="0">
                  <a:moveTo>
                    <a:pt x="1710" y="0"/>
                  </a:moveTo>
                  <a:cubicBezTo>
                    <a:pt x="786" y="0"/>
                    <a:pt x="0" y="786"/>
                    <a:pt x="0" y="1756"/>
                  </a:cubicBezTo>
                  <a:cubicBezTo>
                    <a:pt x="0" y="2681"/>
                    <a:pt x="786" y="3466"/>
                    <a:pt x="1710" y="3466"/>
                  </a:cubicBezTo>
                  <a:cubicBezTo>
                    <a:pt x="2681" y="3466"/>
                    <a:pt x="3420" y="2681"/>
                    <a:pt x="3420" y="1756"/>
                  </a:cubicBezTo>
                  <a:cubicBezTo>
                    <a:pt x="3420" y="786"/>
                    <a:pt x="2681" y="0"/>
                    <a:pt x="1710" y="0"/>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249;p16">
              <a:extLst>
                <a:ext uri="{FF2B5EF4-FFF2-40B4-BE49-F238E27FC236}">
                  <a16:creationId xmlns:a16="http://schemas.microsoft.com/office/drawing/2014/main" id="{8AB1B6D3-3396-4574-AC46-7AA367F3608E}"/>
                </a:ext>
              </a:extLst>
            </p:cNvPr>
            <p:cNvSpPr/>
            <p:nvPr/>
          </p:nvSpPr>
          <p:spPr>
            <a:xfrm flipH="1">
              <a:off x="5098789" y="1859412"/>
              <a:ext cx="114835" cy="114835"/>
            </a:xfrm>
            <a:custGeom>
              <a:avLst/>
              <a:gdLst/>
              <a:ahLst/>
              <a:cxnLst/>
              <a:rect l="l" t="t" r="r" b="b"/>
              <a:pathLst>
                <a:path w="9152" h="9152" fill="none" extrusionOk="0">
                  <a:moveTo>
                    <a:pt x="9151" y="4576"/>
                  </a:moveTo>
                  <a:cubicBezTo>
                    <a:pt x="9151" y="7118"/>
                    <a:pt x="7118" y="9152"/>
                    <a:pt x="4576" y="9152"/>
                  </a:cubicBezTo>
                  <a:cubicBezTo>
                    <a:pt x="2080" y="9152"/>
                    <a:pt x="0" y="7118"/>
                    <a:pt x="0" y="4576"/>
                  </a:cubicBezTo>
                  <a:cubicBezTo>
                    <a:pt x="0" y="2034"/>
                    <a:pt x="2080" y="1"/>
                    <a:pt x="4576" y="1"/>
                  </a:cubicBezTo>
                  <a:cubicBezTo>
                    <a:pt x="7118" y="1"/>
                    <a:pt x="9151" y="2034"/>
                    <a:pt x="9151" y="4576"/>
                  </a:cubicBezTo>
                  <a:close/>
                </a:path>
              </a:pathLst>
            </a:custGeom>
            <a:noFill/>
            <a:ln w="15025" cap="flat" cmpd="sng">
              <a:solidFill>
                <a:srgbClr val="F16A6A"/>
              </a:solidFill>
              <a:prstDash val="solid"/>
              <a:miter lim="46217"/>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250;p16">
              <a:extLst>
                <a:ext uri="{FF2B5EF4-FFF2-40B4-BE49-F238E27FC236}">
                  <a16:creationId xmlns:a16="http://schemas.microsoft.com/office/drawing/2014/main" id="{AC32EEC5-D1D7-4DF5-A381-1ABD19E8D4A1}"/>
                </a:ext>
              </a:extLst>
            </p:cNvPr>
            <p:cNvSpPr/>
            <p:nvPr/>
          </p:nvSpPr>
          <p:spPr>
            <a:xfrm flipH="1">
              <a:off x="4633507" y="2489406"/>
              <a:ext cx="198338" cy="198338"/>
            </a:xfrm>
            <a:custGeom>
              <a:avLst/>
              <a:gdLst/>
              <a:ahLst/>
              <a:cxnLst/>
              <a:rect l="l" t="t" r="r" b="b"/>
              <a:pathLst>
                <a:path w="15807" h="15807" extrusionOk="0">
                  <a:moveTo>
                    <a:pt x="7904" y="0"/>
                  </a:moveTo>
                  <a:cubicBezTo>
                    <a:pt x="3513" y="0"/>
                    <a:pt x="1" y="3559"/>
                    <a:pt x="1" y="7903"/>
                  </a:cubicBezTo>
                  <a:cubicBezTo>
                    <a:pt x="1" y="12294"/>
                    <a:pt x="3513" y="15806"/>
                    <a:pt x="7904" y="15806"/>
                  </a:cubicBezTo>
                  <a:cubicBezTo>
                    <a:pt x="12248" y="15806"/>
                    <a:pt x="15807" y="12294"/>
                    <a:pt x="15807" y="7903"/>
                  </a:cubicBezTo>
                  <a:cubicBezTo>
                    <a:pt x="15807" y="3559"/>
                    <a:pt x="12248" y="0"/>
                    <a:pt x="7904" y="0"/>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251;p16">
              <a:extLst>
                <a:ext uri="{FF2B5EF4-FFF2-40B4-BE49-F238E27FC236}">
                  <a16:creationId xmlns:a16="http://schemas.microsoft.com/office/drawing/2014/main" id="{08DAEDD0-78A6-48BF-854F-5759AC92A0DC}"/>
                </a:ext>
              </a:extLst>
            </p:cNvPr>
            <p:cNvSpPr/>
            <p:nvPr/>
          </p:nvSpPr>
          <p:spPr>
            <a:xfrm flipH="1">
              <a:off x="4656142" y="1901926"/>
              <a:ext cx="119477" cy="120054"/>
            </a:xfrm>
            <a:custGeom>
              <a:avLst/>
              <a:gdLst/>
              <a:ahLst/>
              <a:cxnLst/>
              <a:rect l="l" t="t" r="r" b="b"/>
              <a:pathLst>
                <a:path w="9522" h="9568" extrusionOk="0">
                  <a:moveTo>
                    <a:pt x="4761" y="0"/>
                  </a:moveTo>
                  <a:cubicBezTo>
                    <a:pt x="2126" y="0"/>
                    <a:pt x="0" y="2172"/>
                    <a:pt x="0" y="4807"/>
                  </a:cubicBezTo>
                  <a:cubicBezTo>
                    <a:pt x="0" y="7441"/>
                    <a:pt x="2126" y="9567"/>
                    <a:pt x="4761" y="9567"/>
                  </a:cubicBezTo>
                  <a:cubicBezTo>
                    <a:pt x="7395" y="9567"/>
                    <a:pt x="9521" y="7441"/>
                    <a:pt x="9521" y="4807"/>
                  </a:cubicBezTo>
                  <a:cubicBezTo>
                    <a:pt x="9521" y="2172"/>
                    <a:pt x="7395" y="0"/>
                    <a:pt x="476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252;p16">
              <a:extLst>
                <a:ext uri="{FF2B5EF4-FFF2-40B4-BE49-F238E27FC236}">
                  <a16:creationId xmlns:a16="http://schemas.microsoft.com/office/drawing/2014/main" id="{0B2F25D0-A0AF-4B56-B02E-F0B2B1190914}"/>
                </a:ext>
              </a:extLst>
            </p:cNvPr>
            <p:cNvSpPr/>
            <p:nvPr/>
          </p:nvSpPr>
          <p:spPr>
            <a:xfrm flipH="1">
              <a:off x="4831854" y="2953000"/>
              <a:ext cx="63791" cy="63227"/>
            </a:xfrm>
            <a:custGeom>
              <a:avLst/>
              <a:gdLst/>
              <a:ahLst/>
              <a:cxnLst/>
              <a:rect l="l" t="t" r="r" b="b"/>
              <a:pathLst>
                <a:path w="5084" h="5039" extrusionOk="0">
                  <a:moveTo>
                    <a:pt x="2542" y="0"/>
                  </a:moveTo>
                  <a:cubicBezTo>
                    <a:pt x="1155" y="0"/>
                    <a:pt x="0" y="1110"/>
                    <a:pt x="0" y="2542"/>
                  </a:cubicBezTo>
                  <a:cubicBezTo>
                    <a:pt x="0" y="3929"/>
                    <a:pt x="1155" y="5038"/>
                    <a:pt x="2542" y="5038"/>
                  </a:cubicBezTo>
                  <a:cubicBezTo>
                    <a:pt x="3929" y="5038"/>
                    <a:pt x="5084" y="3929"/>
                    <a:pt x="5084" y="2542"/>
                  </a:cubicBezTo>
                  <a:cubicBezTo>
                    <a:pt x="5084" y="1110"/>
                    <a:pt x="3929" y="0"/>
                    <a:pt x="2542" y="0"/>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253;p16">
              <a:extLst>
                <a:ext uri="{FF2B5EF4-FFF2-40B4-BE49-F238E27FC236}">
                  <a16:creationId xmlns:a16="http://schemas.microsoft.com/office/drawing/2014/main" id="{92F1CA8B-B5BB-47BB-A9E4-52C091900C03}"/>
                </a:ext>
              </a:extLst>
            </p:cNvPr>
            <p:cNvSpPr/>
            <p:nvPr/>
          </p:nvSpPr>
          <p:spPr>
            <a:xfrm flipH="1">
              <a:off x="4633513" y="3555150"/>
              <a:ext cx="89326" cy="89326"/>
            </a:xfrm>
            <a:custGeom>
              <a:avLst/>
              <a:gdLst/>
              <a:ahLst/>
              <a:cxnLst/>
              <a:rect l="l" t="t" r="r" b="b"/>
              <a:pathLst>
                <a:path w="7119" h="7119" extrusionOk="0">
                  <a:moveTo>
                    <a:pt x="3560" y="1"/>
                  </a:moveTo>
                  <a:cubicBezTo>
                    <a:pt x="1619" y="1"/>
                    <a:pt x="1" y="1572"/>
                    <a:pt x="1" y="3560"/>
                  </a:cubicBezTo>
                  <a:cubicBezTo>
                    <a:pt x="1" y="5501"/>
                    <a:pt x="1619" y="7118"/>
                    <a:pt x="3560" y="7118"/>
                  </a:cubicBezTo>
                  <a:cubicBezTo>
                    <a:pt x="5547" y="7118"/>
                    <a:pt x="7118" y="5501"/>
                    <a:pt x="7118" y="3560"/>
                  </a:cubicBezTo>
                  <a:cubicBezTo>
                    <a:pt x="7118" y="1572"/>
                    <a:pt x="5547" y="1"/>
                    <a:pt x="3560" y="1"/>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254;p16">
              <a:extLst>
                <a:ext uri="{FF2B5EF4-FFF2-40B4-BE49-F238E27FC236}">
                  <a16:creationId xmlns:a16="http://schemas.microsoft.com/office/drawing/2014/main" id="{49DF8FDB-F0B8-4591-AA93-DF2FE17DD686}"/>
                </a:ext>
              </a:extLst>
            </p:cNvPr>
            <p:cNvSpPr/>
            <p:nvPr/>
          </p:nvSpPr>
          <p:spPr>
            <a:xfrm flipH="1">
              <a:off x="4368732" y="1718637"/>
              <a:ext cx="88736" cy="89313"/>
            </a:xfrm>
            <a:custGeom>
              <a:avLst/>
              <a:gdLst/>
              <a:ahLst/>
              <a:cxnLst/>
              <a:rect l="l" t="t" r="r" b="b"/>
              <a:pathLst>
                <a:path w="7072" h="7118" extrusionOk="0">
                  <a:moveTo>
                    <a:pt x="3513" y="0"/>
                  </a:moveTo>
                  <a:cubicBezTo>
                    <a:pt x="1571" y="0"/>
                    <a:pt x="0" y="1572"/>
                    <a:pt x="0" y="3559"/>
                  </a:cubicBezTo>
                  <a:cubicBezTo>
                    <a:pt x="0" y="5500"/>
                    <a:pt x="1571" y="7118"/>
                    <a:pt x="3513" y="7118"/>
                  </a:cubicBezTo>
                  <a:cubicBezTo>
                    <a:pt x="5500" y="7118"/>
                    <a:pt x="7071" y="5500"/>
                    <a:pt x="7071" y="3559"/>
                  </a:cubicBezTo>
                  <a:cubicBezTo>
                    <a:pt x="7071" y="1572"/>
                    <a:pt x="5500" y="0"/>
                    <a:pt x="3513" y="0"/>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255;p16">
              <a:extLst>
                <a:ext uri="{FF2B5EF4-FFF2-40B4-BE49-F238E27FC236}">
                  <a16:creationId xmlns:a16="http://schemas.microsoft.com/office/drawing/2014/main" id="{A12D66C8-FC7B-4E38-8076-C02039FEC76C}"/>
                </a:ext>
              </a:extLst>
            </p:cNvPr>
            <p:cNvSpPr/>
            <p:nvPr/>
          </p:nvSpPr>
          <p:spPr>
            <a:xfrm flipH="1">
              <a:off x="5124317" y="2290957"/>
              <a:ext cx="89313" cy="89313"/>
            </a:xfrm>
            <a:custGeom>
              <a:avLst/>
              <a:gdLst/>
              <a:ahLst/>
              <a:cxnLst/>
              <a:rect l="l" t="t" r="r" b="b"/>
              <a:pathLst>
                <a:path w="7118" h="7118" extrusionOk="0">
                  <a:moveTo>
                    <a:pt x="3559" y="0"/>
                  </a:moveTo>
                  <a:cubicBezTo>
                    <a:pt x="1618" y="0"/>
                    <a:pt x="0" y="1572"/>
                    <a:pt x="0" y="3559"/>
                  </a:cubicBezTo>
                  <a:cubicBezTo>
                    <a:pt x="0" y="5500"/>
                    <a:pt x="1618" y="7118"/>
                    <a:pt x="3559" y="7118"/>
                  </a:cubicBezTo>
                  <a:cubicBezTo>
                    <a:pt x="5546" y="7118"/>
                    <a:pt x="7118" y="5500"/>
                    <a:pt x="7118" y="3559"/>
                  </a:cubicBezTo>
                  <a:cubicBezTo>
                    <a:pt x="7118" y="1572"/>
                    <a:pt x="5546" y="0"/>
                    <a:pt x="3559" y="0"/>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256;p16">
              <a:extLst>
                <a:ext uri="{FF2B5EF4-FFF2-40B4-BE49-F238E27FC236}">
                  <a16:creationId xmlns:a16="http://schemas.microsoft.com/office/drawing/2014/main" id="{05D004BF-975C-4811-A12A-F84C164D51AE}"/>
                </a:ext>
              </a:extLst>
            </p:cNvPr>
            <p:cNvSpPr/>
            <p:nvPr/>
          </p:nvSpPr>
          <p:spPr>
            <a:xfrm flipH="1">
              <a:off x="4488433" y="3268132"/>
              <a:ext cx="42925" cy="43502"/>
            </a:xfrm>
            <a:custGeom>
              <a:avLst/>
              <a:gdLst/>
              <a:ahLst/>
              <a:cxnLst/>
              <a:rect l="l" t="t" r="r" b="b"/>
              <a:pathLst>
                <a:path w="3421" h="3467" extrusionOk="0">
                  <a:moveTo>
                    <a:pt x="1711" y="0"/>
                  </a:moveTo>
                  <a:cubicBezTo>
                    <a:pt x="740" y="0"/>
                    <a:pt x="1" y="786"/>
                    <a:pt x="1" y="1710"/>
                  </a:cubicBezTo>
                  <a:cubicBezTo>
                    <a:pt x="1" y="2681"/>
                    <a:pt x="740" y="3466"/>
                    <a:pt x="1711" y="3466"/>
                  </a:cubicBezTo>
                  <a:cubicBezTo>
                    <a:pt x="2681" y="3466"/>
                    <a:pt x="3421" y="2681"/>
                    <a:pt x="3421" y="1710"/>
                  </a:cubicBezTo>
                  <a:cubicBezTo>
                    <a:pt x="3421" y="786"/>
                    <a:pt x="2681" y="0"/>
                    <a:pt x="1711" y="0"/>
                  </a:cubicBezTo>
                  <a:close/>
                </a:path>
              </a:pathLst>
            </a:custGeom>
            <a:solidFill>
              <a:srgbClr val="FF71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257;p16">
              <a:extLst>
                <a:ext uri="{FF2B5EF4-FFF2-40B4-BE49-F238E27FC236}">
                  <a16:creationId xmlns:a16="http://schemas.microsoft.com/office/drawing/2014/main" id="{F4EC3FB5-4715-4791-B645-1541B2011B41}"/>
                </a:ext>
              </a:extLst>
            </p:cNvPr>
            <p:cNvSpPr/>
            <p:nvPr/>
          </p:nvSpPr>
          <p:spPr>
            <a:xfrm flipH="1">
              <a:off x="4468215" y="2254558"/>
              <a:ext cx="49312" cy="49299"/>
            </a:xfrm>
            <a:custGeom>
              <a:avLst/>
              <a:gdLst/>
              <a:ahLst/>
              <a:cxnLst/>
              <a:rect l="l" t="t" r="r" b="b"/>
              <a:pathLst>
                <a:path w="3930" h="3929" extrusionOk="0">
                  <a:moveTo>
                    <a:pt x="1988" y="0"/>
                  </a:moveTo>
                  <a:cubicBezTo>
                    <a:pt x="879" y="0"/>
                    <a:pt x="1" y="878"/>
                    <a:pt x="1" y="1941"/>
                  </a:cubicBezTo>
                  <a:cubicBezTo>
                    <a:pt x="1" y="3051"/>
                    <a:pt x="879" y="3929"/>
                    <a:pt x="1988" y="3929"/>
                  </a:cubicBezTo>
                  <a:cubicBezTo>
                    <a:pt x="3051" y="3929"/>
                    <a:pt x="3929" y="3051"/>
                    <a:pt x="3929" y="1941"/>
                  </a:cubicBezTo>
                  <a:cubicBezTo>
                    <a:pt x="3929" y="878"/>
                    <a:pt x="3051" y="0"/>
                    <a:pt x="1988" y="0"/>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258;p16">
              <a:extLst>
                <a:ext uri="{FF2B5EF4-FFF2-40B4-BE49-F238E27FC236}">
                  <a16:creationId xmlns:a16="http://schemas.microsoft.com/office/drawing/2014/main" id="{0143195A-E755-4702-96E8-0CA59206C86F}"/>
                </a:ext>
              </a:extLst>
            </p:cNvPr>
            <p:cNvSpPr/>
            <p:nvPr/>
          </p:nvSpPr>
          <p:spPr>
            <a:xfrm flipH="1">
              <a:off x="4368726" y="2853225"/>
              <a:ext cx="148475" cy="149052"/>
            </a:xfrm>
            <a:custGeom>
              <a:avLst/>
              <a:gdLst/>
              <a:ahLst/>
              <a:cxnLst/>
              <a:rect l="l" t="t" r="r" b="b"/>
              <a:pathLst>
                <a:path w="11833" h="11879" extrusionOk="0">
                  <a:moveTo>
                    <a:pt x="5917" y="0"/>
                  </a:moveTo>
                  <a:cubicBezTo>
                    <a:pt x="2635" y="0"/>
                    <a:pt x="1" y="2681"/>
                    <a:pt x="1" y="5962"/>
                  </a:cubicBezTo>
                  <a:cubicBezTo>
                    <a:pt x="1" y="9198"/>
                    <a:pt x="2635" y="11878"/>
                    <a:pt x="5917" y="11878"/>
                  </a:cubicBezTo>
                  <a:cubicBezTo>
                    <a:pt x="9198" y="11878"/>
                    <a:pt x="11832" y="9198"/>
                    <a:pt x="11832" y="5962"/>
                  </a:cubicBezTo>
                  <a:cubicBezTo>
                    <a:pt x="11832" y="2681"/>
                    <a:pt x="9198" y="0"/>
                    <a:pt x="5917" y="0"/>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6" name="Google Shape;259;p16">
              <a:extLst>
                <a:ext uri="{FF2B5EF4-FFF2-40B4-BE49-F238E27FC236}">
                  <a16:creationId xmlns:a16="http://schemas.microsoft.com/office/drawing/2014/main" id="{B890A90A-E699-4A0D-B71B-A591085D6412}"/>
                </a:ext>
              </a:extLst>
            </p:cNvPr>
            <p:cNvSpPr/>
            <p:nvPr/>
          </p:nvSpPr>
          <p:spPr>
            <a:xfrm flipH="1">
              <a:off x="3795205" y="1873520"/>
              <a:ext cx="149039" cy="148462"/>
            </a:xfrm>
            <a:custGeom>
              <a:avLst/>
              <a:gdLst/>
              <a:ahLst/>
              <a:cxnLst/>
              <a:rect l="l" t="t" r="r" b="b"/>
              <a:pathLst>
                <a:path w="11878" h="11832" fill="none" extrusionOk="0">
                  <a:moveTo>
                    <a:pt x="11878" y="5916"/>
                  </a:moveTo>
                  <a:cubicBezTo>
                    <a:pt x="11878" y="9198"/>
                    <a:pt x="9197" y="11832"/>
                    <a:pt x="5916" y="11832"/>
                  </a:cubicBezTo>
                  <a:cubicBezTo>
                    <a:pt x="2681" y="11832"/>
                    <a:pt x="0" y="9198"/>
                    <a:pt x="0" y="5916"/>
                  </a:cubicBezTo>
                  <a:cubicBezTo>
                    <a:pt x="0" y="2635"/>
                    <a:pt x="2681" y="0"/>
                    <a:pt x="5916" y="0"/>
                  </a:cubicBezTo>
                  <a:cubicBezTo>
                    <a:pt x="9197" y="0"/>
                    <a:pt x="11878" y="2635"/>
                    <a:pt x="11878" y="5916"/>
                  </a:cubicBezTo>
                  <a:close/>
                </a:path>
              </a:pathLst>
            </a:custGeom>
            <a:noFill/>
            <a:ln w="15025" cap="flat" cmpd="sng">
              <a:solidFill>
                <a:srgbClr val="F16A6A"/>
              </a:solidFill>
              <a:prstDash val="solid"/>
              <a:miter lim="46217"/>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cxnSp>
        <p:nvCxnSpPr>
          <p:cNvPr id="98" name="Google Shape;262;p16">
            <a:extLst>
              <a:ext uri="{FF2B5EF4-FFF2-40B4-BE49-F238E27FC236}">
                <a16:creationId xmlns:a16="http://schemas.microsoft.com/office/drawing/2014/main" id="{95A74C3E-9AF4-4ECA-AF79-A64A0CB72C34}"/>
              </a:ext>
            </a:extLst>
          </p:cNvPr>
          <p:cNvCxnSpPr>
            <a:cxnSpLocks/>
            <a:stCxn id="45" idx="3"/>
          </p:cNvCxnSpPr>
          <p:nvPr/>
        </p:nvCxnSpPr>
        <p:spPr>
          <a:xfrm flipV="1">
            <a:off x="1164706" y="3020321"/>
            <a:ext cx="2681553" cy="589460"/>
          </a:xfrm>
          <a:prstGeom prst="bentConnector3">
            <a:avLst>
              <a:gd name="adj1" fmla="val 50000"/>
            </a:avLst>
          </a:prstGeom>
          <a:noFill/>
          <a:ln w="19050" cap="flat" cmpd="sng">
            <a:solidFill>
              <a:srgbClr val="178688"/>
            </a:solidFill>
            <a:prstDash val="solid"/>
            <a:round/>
            <a:headEnd type="none" w="med" len="med"/>
            <a:tailEnd type="oval" w="med" len="med"/>
          </a:ln>
        </p:spPr>
      </p:cxnSp>
      <p:sp>
        <p:nvSpPr>
          <p:cNvPr id="100" name="Google Shape;263;p16">
            <a:extLst>
              <a:ext uri="{FF2B5EF4-FFF2-40B4-BE49-F238E27FC236}">
                <a16:creationId xmlns:a16="http://schemas.microsoft.com/office/drawing/2014/main" id="{592BEF3F-7BFD-41B6-93EF-59AB7FD8A8F9}"/>
              </a:ext>
            </a:extLst>
          </p:cNvPr>
          <p:cNvSpPr/>
          <p:nvPr/>
        </p:nvSpPr>
        <p:spPr>
          <a:xfrm>
            <a:off x="3297843" y="3293693"/>
            <a:ext cx="315091" cy="292880"/>
          </a:xfrm>
          <a:prstGeom prst="ellipse">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221;p16">
            <a:extLst>
              <a:ext uri="{FF2B5EF4-FFF2-40B4-BE49-F238E27FC236}">
                <a16:creationId xmlns:a16="http://schemas.microsoft.com/office/drawing/2014/main" id="{810915C2-4450-47BE-8FE0-6E00E6FE5CBF}"/>
              </a:ext>
            </a:extLst>
          </p:cNvPr>
          <p:cNvSpPr/>
          <p:nvPr/>
        </p:nvSpPr>
        <p:spPr>
          <a:xfrm>
            <a:off x="4110018" y="2308818"/>
            <a:ext cx="315091" cy="292880"/>
          </a:xfrm>
          <a:prstGeom prst="ellipse">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 name="Google Shape;261;p16">
            <a:extLst>
              <a:ext uri="{FF2B5EF4-FFF2-40B4-BE49-F238E27FC236}">
                <a16:creationId xmlns:a16="http://schemas.microsoft.com/office/drawing/2014/main" id="{1D65FDF2-4FD8-497B-9509-D1C04E928553}"/>
              </a:ext>
            </a:extLst>
          </p:cNvPr>
          <p:cNvSpPr/>
          <p:nvPr/>
        </p:nvSpPr>
        <p:spPr>
          <a:xfrm>
            <a:off x="5154518" y="2582918"/>
            <a:ext cx="315091" cy="292880"/>
          </a:xfrm>
          <a:prstGeom prst="ellipse">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265;p16">
            <a:extLst>
              <a:ext uri="{FF2B5EF4-FFF2-40B4-BE49-F238E27FC236}">
                <a16:creationId xmlns:a16="http://schemas.microsoft.com/office/drawing/2014/main" id="{D70AB8C6-0A45-4D23-B3A9-61CEA9763844}"/>
              </a:ext>
            </a:extLst>
          </p:cNvPr>
          <p:cNvSpPr/>
          <p:nvPr/>
        </p:nvSpPr>
        <p:spPr>
          <a:xfrm>
            <a:off x="6341793" y="3294318"/>
            <a:ext cx="315091" cy="292880"/>
          </a:xfrm>
          <a:prstGeom prst="ellipse">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266;p16">
            <a:extLst>
              <a:ext uri="{FF2B5EF4-FFF2-40B4-BE49-F238E27FC236}">
                <a16:creationId xmlns:a16="http://schemas.microsoft.com/office/drawing/2014/main" id="{0E4CB1D7-15AF-43E2-953A-746F8A5015DE}"/>
              </a:ext>
            </a:extLst>
          </p:cNvPr>
          <p:cNvSpPr txBox="1"/>
          <p:nvPr/>
        </p:nvSpPr>
        <p:spPr>
          <a:xfrm>
            <a:off x="519175" y="1388460"/>
            <a:ext cx="5804723" cy="340500"/>
          </a:xfrm>
          <a:prstGeom prst="rect">
            <a:avLst/>
          </a:prstGeom>
          <a:noFill/>
          <a:ln>
            <a:noFill/>
          </a:ln>
        </p:spPr>
        <p:txBody>
          <a:bodyPr spcFirstLastPara="1" wrap="square" lIns="91425" tIns="91425" rIns="91425" bIns="91425" anchor="ctr" anchorCtr="0">
            <a:noAutofit/>
          </a:bodyPr>
          <a:lstStyle/>
          <a:p>
            <a:r>
              <a:rPr lang="en" b="1" u="sng" dirty="0">
                <a:latin typeface="SF Pro Display" panose="00000500000000000000" pitchFamily="50" charset="0"/>
                <a:ea typeface="Fira Sans Extra Condensed Medium"/>
                <a:cs typeface="Fira Sans Extra Condensed Medium"/>
                <a:sym typeface="Fira Sans Extra Condensed Medium"/>
              </a:rPr>
              <a:t>Tuberculosis infection: How does it spread?</a:t>
            </a:r>
          </a:p>
          <a:p>
            <a:pPr lvl="1"/>
            <a:r>
              <a:rPr lang="en" b="1" dirty="0">
                <a:latin typeface="SF Pro Display" panose="00000500000000000000" pitchFamily="50" charset="0"/>
                <a:ea typeface="Fira Sans Extra Condensed Medium"/>
                <a:cs typeface="Fira Sans Extra Condensed Medium"/>
                <a:sym typeface="Fira Sans Extra Condensed Medium"/>
              </a:rPr>
              <a:t>	</a:t>
            </a:r>
            <a:r>
              <a:rPr lang="en" sz="1100" b="1" dirty="0">
                <a:latin typeface="SF Pro Display" panose="00000500000000000000" pitchFamily="50" charset="0"/>
                <a:ea typeface="Fira Sans Extra Condensed Medium"/>
                <a:cs typeface="Fira Sans Extra Condensed Medium"/>
                <a:sym typeface="Fira Sans Extra Condensed Medium"/>
              </a:rPr>
              <a:t>Source: WHO,2022</a:t>
            </a:r>
            <a:endParaRPr sz="1100" b="1" u="sng" dirty="0">
              <a:latin typeface="SF Pro Display" panose="00000500000000000000" pitchFamily="50" charset="0"/>
              <a:ea typeface="Fira Sans Extra Condensed Medium"/>
              <a:cs typeface="Fira Sans Extra Condensed Medium"/>
              <a:sym typeface="Fira Sans Extra Condensed Medium"/>
            </a:endParaRPr>
          </a:p>
        </p:txBody>
      </p:sp>
      <p:sp>
        <p:nvSpPr>
          <p:cNvPr id="107" name="Google Shape;487;p47">
            <a:extLst>
              <a:ext uri="{FF2B5EF4-FFF2-40B4-BE49-F238E27FC236}">
                <a16:creationId xmlns:a16="http://schemas.microsoft.com/office/drawing/2014/main" id="{D360F345-E3AC-4C35-9F6C-479DC89B9CAA}"/>
              </a:ext>
            </a:extLst>
          </p:cNvPr>
          <p:cNvSpPr txBox="1">
            <a:spLocks noGrp="1"/>
          </p:cNvSpPr>
          <p:nvPr>
            <p:ph type="title"/>
          </p:nvPr>
        </p:nvSpPr>
        <p:spPr>
          <a:xfrm>
            <a:off x="657895" y="7608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Introduction to Tuberculosis</a:t>
            </a:r>
            <a:endParaRPr b="1" dirty="0">
              <a:latin typeface="SF Pro Display" panose="00000500000000000000" pitchFamily="50" charset="0"/>
            </a:endParaRPr>
          </a:p>
        </p:txBody>
      </p:sp>
      <p:sp>
        <p:nvSpPr>
          <p:cNvPr id="108" name="Google Shape;266;p16">
            <a:extLst>
              <a:ext uri="{FF2B5EF4-FFF2-40B4-BE49-F238E27FC236}">
                <a16:creationId xmlns:a16="http://schemas.microsoft.com/office/drawing/2014/main" id="{6AE66C65-330C-4EAB-BF31-AF3EE8BF0605}"/>
              </a:ext>
            </a:extLst>
          </p:cNvPr>
          <p:cNvSpPr txBox="1"/>
          <p:nvPr/>
        </p:nvSpPr>
        <p:spPr>
          <a:xfrm>
            <a:off x="605358" y="616488"/>
            <a:ext cx="8106964" cy="772361"/>
          </a:xfrm>
          <a:prstGeom prst="rect">
            <a:avLst/>
          </a:prstGeom>
          <a:noFill/>
          <a:ln>
            <a:noFill/>
          </a:ln>
        </p:spPr>
        <p:txBody>
          <a:bodyPr spcFirstLastPara="1" wrap="square" lIns="91425" tIns="91425" rIns="91425" bIns="91425" anchor="ctr" anchorCtr="0">
            <a:noAutofit/>
          </a:bodyPr>
          <a:lstStyle/>
          <a:p>
            <a:r>
              <a:rPr lang="en" dirty="0">
                <a:latin typeface="SF Pro Display" panose="00000500000000000000" pitchFamily="50" charset="0"/>
                <a:ea typeface="Fira Sans Extra Condensed Medium"/>
                <a:cs typeface="Fira Sans Extra Condensed Medium"/>
                <a:sym typeface="Fira Sans Extra Condensed Medium"/>
              </a:rPr>
              <a:t>According to Global Tuberculosis Report,WHO(2022), </a:t>
            </a:r>
            <a:r>
              <a:rPr lang="en-US" dirty="0">
                <a:latin typeface="SF Pro Display" panose="00000500000000000000" pitchFamily="50" charset="0"/>
                <a:ea typeface="Fira Sans Extra Condensed Medium"/>
                <a:cs typeface="Fira Sans Extra Condensed Medium"/>
                <a:sym typeface="Fira Sans Extra Condensed Medium"/>
              </a:rPr>
              <a:t>Tuberculosis (TB) is an infectious disease that most often affects the lungs and is caused by a type of bacteria</a:t>
            </a:r>
            <a:r>
              <a:rPr lang="en-US" b="1" i="1" dirty="0">
                <a:latin typeface="SF Pro Display" panose="00000500000000000000" pitchFamily="50" charset="0"/>
                <a:ea typeface="Fira Sans Extra Condensed Medium"/>
                <a:cs typeface="Fira Sans Extra Condensed Medium"/>
                <a:sym typeface="Fira Sans Extra Condensed Medium"/>
              </a:rPr>
              <a:t>, Mycobacterium tuberculosis .</a:t>
            </a:r>
            <a:endParaRPr b="1" i="1" dirty="0">
              <a:latin typeface="SF Pro Display" panose="00000500000000000000" pitchFamily="50" charset="0"/>
              <a:ea typeface="Fira Sans Extra Condensed Medium"/>
              <a:cs typeface="Fira Sans Extra Condensed Medium"/>
              <a:sym typeface="Fira Sans Extra Condensed Medium"/>
            </a:endParaRPr>
          </a:p>
        </p:txBody>
      </p:sp>
      <p:grpSp>
        <p:nvGrpSpPr>
          <p:cNvPr id="110" name="Google Shape;202;p16">
            <a:extLst>
              <a:ext uri="{FF2B5EF4-FFF2-40B4-BE49-F238E27FC236}">
                <a16:creationId xmlns:a16="http://schemas.microsoft.com/office/drawing/2014/main" id="{2A27DDD5-1210-431F-97FF-A4E30556EAF4}"/>
              </a:ext>
            </a:extLst>
          </p:cNvPr>
          <p:cNvGrpSpPr/>
          <p:nvPr/>
        </p:nvGrpSpPr>
        <p:grpSpPr>
          <a:xfrm>
            <a:off x="2492918" y="4329387"/>
            <a:ext cx="1578824" cy="700138"/>
            <a:chOff x="423015" y="3135228"/>
            <a:chExt cx="1824900" cy="870630"/>
          </a:xfrm>
        </p:grpSpPr>
        <p:sp>
          <p:nvSpPr>
            <p:cNvPr id="111" name="Google Shape;203;p16">
              <a:extLst>
                <a:ext uri="{FF2B5EF4-FFF2-40B4-BE49-F238E27FC236}">
                  <a16:creationId xmlns:a16="http://schemas.microsoft.com/office/drawing/2014/main" id="{1A89FADC-5C28-435C-A946-5876E6693DA4}"/>
                </a:ext>
              </a:extLst>
            </p:cNvPr>
            <p:cNvSpPr txBox="1"/>
            <p:nvPr/>
          </p:nvSpPr>
          <p:spPr>
            <a:xfrm>
              <a:off x="423015" y="3745158"/>
              <a:ext cx="1824900" cy="2607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 sz="2000" dirty="0">
                  <a:solidFill>
                    <a:srgbClr val="00B0F0"/>
                  </a:solidFill>
                  <a:latin typeface="Fira Sans Extra Condensed SemiBold"/>
                  <a:ea typeface="Fira Sans Extra Condensed SemiBold"/>
                  <a:cs typeface="Fira Sans Extra Condensed SemiBold"/>
                  <a:sym typeface="Fira Sans Extra Condensed SemiBold"/>
                </a:rPr>
                <a:t>Spit</a:t>
              </a:r>
              <a:endParaRPr kumimoji="0" sz="2000" b="0" i="0" u="none" strike="noStrike" kern="0" cap="none" spc="0" normalizeH="0" baseline="0" noProof="0" dirty="0">
                <a:ln>
                  <a:noFill/>
                </a:ln>
                <a:solidFill>
                  <a:srgbClr val="00B0F0"/>
                </a:solidFill>
                <a:effectLst/>
                <a:uLnTx/>
                <a:uFillTx/>
                <a:latin typeface="Fira Sans Extra Condensed SemiBold"/>
                <a:ea typeface="Fira Sans Extra Condensed SemiBold"/>
                <a:cs typeface="Fira Sans Extra Condensed SemiBold"/>
                <a:sym typeface="Fira Sans Extra Condensed SemiBold"/>
              </a:endParaRPr>
            </a:p>
          </p:txBody>
        </p:sp>
        <p:grpSp>
          <p:nvGrpSpPr>
            <p:cNvPr id="112" name="Google Shape;205;p16">
              <a:extLst>
                <a:ext uri="{FF2B5EF4-FFF2-40B4-BE49-F238E27FC236}">
                  <a16:creationId xmlns:a16="http://schemas.microsoft.com/office/drawing/2014/main" id="{56EF8A13-39D0-44AC-A1FC-091B460DCBC7}"/>
                </a:ext>
              </a:extLst>
            </p:cNvPr>
            <p:cNvGrpSpPr/>
            <p:nvPr/>
          </p:nvGrpSpPr>
          <p:grpSpPr>
            <a:xfrm>
              <a:off x="456675" y="3135228"/>
              <a:ext cx="514200" cy="514200"/>
              <a:chOff x="457200" y="1623825"/>
              <a:chExt cx="514200" cy="514200"/>
            </a:xfrm>
          </p:grpSpPr>
          <p:sp>
            <p:nvSpPr>
              <p:cNvPr id="113" name="Google Shape;206;p16">
                <a:extLst>
                  <a:ext uri="{FF2B5EF4-FFF2-40B4-BE49-F238E27FC236}">
                    <a16:creationId xmlns:a16="http://schemas.microsoft.com/office/drawing/2014/main" id="{7DE4F1C8-6FDD-41D2-BA01-266487B994B3}"/>
                  </a:ext>
                </a:extLst>
              </p:cNvPr>
              <p:cNvSpPr/>
              <p:nvPr/>
            </p:nvSpPr>
            <p:spPr>
              <a:xfrm>
                <a:off x="457200" y="1623825"/>
                <a:ext cx="514200" cy="514200"/>
              </a:xfrm>
              <a:prstGeom prst="ellipse">
                <a:avLst/>
              </a:prstGeom>
              <a:solidFill>
                <a:srgbClr val="00B0F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 name="Google Shape;207;p16">
                <a:extLst>
                  <a:ext uri="{FF2B5EF4-FFF2-40B4-BE49-F238E27FC236}">
                    <a16:creationId xmlns:a16="http://schemas.microsoft.com/office/drawing/2014/main" id="{ACE9AEB7-602B-4D46-BF00-46F62AF56778}"/>
                  </a:ext>
                </a:extLst>
              </p:cNvPr>
              <p:cNvSpPr txBox="1"/>
              <p:nvPr/>
            </p:nvSpPr>
            <p:spPr>
              <a:xfrm>
                <a:off x="457200" y="1719555"/>
                <a:ext cx="514200" cy="324000"/>
              </a:xfrm>
              <a:prstGeom prst="rect">
                <a:avLst/>
              </a:prstGeom>
              <a:no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rPr>
                  <a:t>03</a:t>
                </a:r>
                <a:endParaRPr kumimoji="0"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endParaRPr>
              </a:p>
            </p:txBody>
          </p:sp>
        </p:grpSp>
      </p:grpSp>
      <p:cxnSp>
        <p:nvCxnSpPr>
          <p:cNvPr id="115" name="Google Shape;262;p16">
            <a:extLst>
              <a:ext uri="{FF2B5EF4-FFF2-40B4-BE49-F238E27FC236}">
                <a16:creationId xmlns:a16="http://schemas.microsoft.com/office/drawing/2014/main" id="{AF83791E-085E-4191-A2BD-8ECE80F67AE3}"/>
              </a:ext>
            </a:extLst>
          </p:cNvPr>
          <p:cNvCxnSpPr>
            <a:cxnSpLocks/>
            <a:stCxn id="113" idx="0"/>
          </p:cNvCxnSpPr>
          <p:nvPr/>
        </p:nvCxnSpPr>
        <p:spPr>
          <a:xfrm rot="5400000" flipH="1" flipV="1">
            <a:off x="2677628" y="3126024"/>
            <a:ext cx="1270207" cy="1136521"/>
          </a:xfrm>
          <a:prstGeom prst="bentConnector3">
            <a:avLst>
              <a:gd name="adj1" fmla="val 50000"/>
            </a:avLst>
          </a:prstGeom>
          <a:noFill/>
          <a:ln w="19050" cap="flat" cmpd="sng">
            <a:solidFill>
              <a:srgbClr val="00B0F0"/>
            </a:solidFill>
            <a:prstDash val="solid"/>
            <a:round/>
            <a:headEnd type="none" w="med" len="med"/>
            <a:tailEnd type="oval" w="med" len="med"/>
          </a:ln>
        </p:spPr>
      </p:cxnSp>
      <p:sp>
        <p:nvSpPr>
          <p:cNvPr id="121" name="Google Shape;266;p16">
            <a:extLst>
              <a:ext uri="{FF2B5EF4-FFF2-40B4-BE49-F238E27FC236}">
                <a16:creationId xmlns:a16="http://schemas.microsoft.com/office/drawing/2014/main" id="{7CA2F4B7-E4DA-4A88-9CA3-3D44B30ECA96}"/>
              </a:ext>
            </a:extLst>
          </p:cNvPr>
          <p:cNvSpPr txBox="1"/>
          <p:nvPr/>
        </p:nvSpPr>
        <p:spPr>
          <a:xfrm>
            <a:off x="3181790" y="1376273"/>
            <a:ext cx="5804723" cy="340500"/>
          </a:xfrm>
          <a:prstGeom prst="rect">
            <a:avLst/>
          </a:prstGeom>
          <a:noFill/>
          <a:ln>
            <a:noFill/>
          </a:ln>
        </p:spPr>
        <p:txBody>
          <a:bodyPr spcFirstLastPara="1" wrap="square" lIns="91425" tIns="91425" rIns="91425" bIns="91425" anchor="ctr" anchorCtr="0">
            <a:noAutofit/>
          </a:bodyPr>
          <a:lstStyle/>
          <a:p>
            <a:pPr algn="r"/>
            <a:r>
              <a:rPr lang="en" b="1" u="sng" dirty="0">
                <a:latin typeface="SF Pro Display" panose="00000500000000000000" pitchFamily="50" charset="0"/>
                <a:ea typeface="Fira Sans Extra Condensed Medium"/>
                <a:cs typeface="Fira Sans Extra Condensed Medium"/>
                <a:sym typeface="Fira Sans Extra Condensed Medium"/>
              </a:rPr>
              <a:t>Tuberculosis infection: How did you get infection?</a:t>
            </a:r>
          </a:p>
          <a:p>
            <a:pPr algn="ctr"/>
            <a:r>
              <a:rPr lang="en" b="1" dirty="0">
                <a:latin typeface="SF Pro Display" panose="00000500000000000000" pitchFamily="50" charset="0"/>
                <a:ea typeface="Fira Sans Extra Condensed Medium"/>
                <a:cs typeface="Fira Sans Extra Condensed Medium"/>
                <a:sym typeface="Fira Sans Extra Condensed Medium"/>
              </a:rPr>
              <a:t>                                  	</a:t>
            </a:r>
            <a:r>
              <a:rPr lang="en" sz="1200" b="1" dirty="0">
                <a:latin typeface="SF Pro Display" panose="00000500000000000000" pitchFamily="50" charset="0"/>
                <a:ea typeface="Fira Sans Extra Condensed Medium"/>
                <a:cs typeface="Fira Sans Extra Condensed Medium"/>
                <a:sym typeface="Fira Sans Extra Condensed Medium"/>
              </a:rPr>
              <a:t>Source: CDC,2022</a:t>
            </a:r>
            <a:endParaRPr sz="1200" b="1" dirty="0">
              <a:latin typeface="SF Pro Display" panose="00000500000000000000" pitchFamily="50" charset="0"/>
              <a:ea typeface="Fira Sans Extra Condensed Medium"/>
              <a:cs typeface="Fira Sans Extra Condensed Medium"/>
              <a:sym typeface="Fira Sans Extra Condensed Medium"/>
            </a:endParaRPr>
          </a:p>
        </p:txBody>
      </p:sp>
      <p:grpSp>
        <p:nvGrpSpPr>
          <p:cNvPr id="122" name="Google Shape;196;p16">
            <a:extLst>
              <a:ext uri="{FF2B5EF4-FFF2-40B4-BE49-F238E27FC236}">
                <a16:creationId xmlns:a16="http://schemas.microsoft.com/office/drawing/2014/main" id="{1CB2CEAE-84DF-4A13-9A52-B461CD1DDAD4}"/>
              </a:ext>
            </a:extLst>
          </p:cNvPr>
          <p:cNvGrpSpPr/>
          <p:nvPr/>
        </p:nvGrpSpPr>
        <p:grpSpPr>
          <a:xfrm>
            <a:off x="7492964" y="2541452"/>
            <a:ext cx="1665202" cy="691588"/>
            <a:chOff x="456675" y="1156100"/>
            <a:chExt cx="1824900" cy="860000"/>
          </a:xfrm>
        </p:grpSpPr>
        <p:sp>
          <p:nvSpPr>
            <p:cNvPr id="123" name="Google Shape;197;p16">
              <a:extLst>
                <a:ext uri="{FF2B5EF4-FFF2-40B4-BE49-F238E27FC236}">
                  <a16:creationId xmlns:a16="http://schemas.microsoft.com/office/drawing/2014/main" id="{575686E9-3557-4CDD-9942-EC11CFF1782B}"/>
                </a:ext>
              </a:extLst>
            </p:cNvPr>
            <p:cNvSpPr txBox="1"/>
            <p:nvPr/>
          </p:nvSpPr>
          <p:spPr>
            <a:xfrm>
              <a:off x="456675" y="1755400"/>
              <a:ext cx="1824900" cy="2607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ED4350"/>
                  </a:solidFill>
                  <a:effectLst/>
                  <a:uLnTx/>
                  <a:uFillTx/>
                  <a:latin typeface="Fira Sans Extra Condensed SemiBold"/>
                  <a:ea typeface="Fira Sans Extra Condensed SemiBold"/>
                  <a:cs typeface="Fira Sans Extra Condensed SemiBold"/>
                  <a:sym typeface="Fira Sans Extra Condensed SemiBold"/>
                </a:rPr>
                <a:t>Lungs</a:t>
              </a:r>
              <a:endParaRPr kumimoji="0" sz="2000" b="0" i="0" u="none" strike="noStrike" kern="0" cap="none" spc="0" normalizeH="0" baseline="0" noProof="0" dirty="0">
                <a:ln>
                  <a:noFill/>
                </a:ln>
                <a:solidFill>
                  <a:srgbClr val="ED4350"/>
                </a:solidFill>
                <a:effectLst/>
                <a:uLnTx/>
                <a:uFillTx/>
                <a:latin typeface="Fira Sans Extra Condensed SemiBold"/>
                <a:ea typeface="Fira Sans Extra Condensed SemiBold"/>
                <a:cs typeface="Fira Sans Extra Condensed SemiBold"/>
                <a:sym typeface="Fira Sans Extra Condensed SemiBold"/>
              </a:endParaRPr>
            </a:p>
          </p:txBody>
        </p:sp>
        <p:grpSp>
          <p:nvGrpSpPr>
            <p:cNvPr id="124" name="Google Shape;199;p16">
              <a:extLst>
                <a:ext uri="{FF2B5EF4-FFF2-40B4-BE49-F238E27FC236}">
                  <a16:creationId xmlns:a16="http://schemas.microsoft.com/office/drawing/2014/main" id="{AF126B22-0C1E-4AE5-AD1F-71D7D5A17593}"/>
                </a:ext>
              </a:extLst>
            </p:cNvPr>
            <p:cNvGrpSpPr/>
            <p:nvPr/>
          </p:nvGrpSpPr>
          <p:grpSpPr>
            <a:xfrm>
              <a:off x="456675" y="1156100"/>
              <a:ext cx="514200" cy="514200"/>
              <a:chOff x="457200" y="1623825"/>
              <a:chExt cx="514200" cy="514200"/>
            </a:xfrm>
          </p:grpSpPr>
          <p:sp>
            <p:nvSpPr>
              <p:cNvPr id="125" name="Google Shape;200;p16">
                <a:extLst>
                  <a:ext uri="{FF2B5EF4-FFF2-40B4-BE49-F238E27FC236}">
                    <a16:creationId xmlns:a16="http://schemas.microsoft.com/office/drawing/2014/main" id="{4A40E2E3-E6F6-4E0A-83FD-4DE43D04F7C4}"/>
                  </a:ext>
                </a:extLst>
              </p:cNvPr>
              <p:cNvSpPr/>
              <p:nvPr/>
            </p:nvSpPr>
            <p:spPr>
              <a:xfrm>
                <a:off x="457200" y="1623825"/>
                <a:ext cx="514200" cy="514200"/>
              </a:xfrm>
              <a:prstGeom prst="ellipse">
                <a:avLst/>
              </a:prstGeom>
              <a:solidFill>
                <a:srgbClr val="ED435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6" name="Google Shape;201;p16">
                <a:extLst>
                  <a:ext uri="{FF2B5EF4-FFF2-40B4-BE49-F238E27FC236}">
                    <a16:creationId xmlns:a16="http://schemas.microsoft.com/office/drawing/2014/main" id="{42896099-4BC5-488E-B6F5-CF2B38A49096}"/>
                  </a:ext>
                </a:extLst>
              </p:cNvPr>
              <p:cNvSpPr txBox="1"/>
              <p:nvPr/>
            </p:nvSpPr>
            <p:spPr>
              <a:xfrm>
                <a:off x="457200" y="1679460"/>
                <a:ext cx="514200" cy="364095"/>
              </a:xfrm>
              <a:prstGeom prst="rect">
                <a:avLst/>
              </a:prstGeom>
              <a:no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rPr>
                  <a:t>01</a:t>
                </a:r>
                <a:endParaRPr kumimoji="0"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endParaRPr>
              </a:p>
            </p:txBody>
          </p:sp>
        </p:grpSp>
      </p:grpSp>
      <p:cxnSp>
        <p:nvCxnSpPr>
          <p:cNvPr id="127" name="Google Shape;220;p16">
            <a:extLst>
              <a:ext uri="{FF2B5EF4-FFF2-40B4-BE49-F238E27FC236}">
                <a16:creationId xmlns:a16="http://schemas.microsoft.com/office/drawing/2014/main" id="{2615E40C-DE25-4BBE-B0BF-7A8BE8E8DB20}"/>
              </a:ext>
            </a:extLst>
          </p:cNvPr>
          <p:cNvCxnSpPr>
            <a:cxnSpLocks/>
          </p:cNvCxnSpPr>
          <p:nvPr/>
        </p:nvCxnSpPr>
        <p:spPr>
          <a:xfrm rot="10800000" flipV="1">
            <a:off x="5994578" y="2761302"/>
            <a:ext cx="1485084" cy="823487"/>
          </a:xfrm>
          <a:prstGeom prst="bentConnector3">
            <a:avLst>
              <a:gd name="adj1" fmla="val 50000"/>
            </a:avLst>
          </a:prstGeom>
          <a:noFill/>
          <a:ln w="19050" cap="flat" cmpd="sng">
            <a:solidFill>
              <a:srgbClr val="ED4350"/>
            </a:solidFill>
            <a:prstDash val="solid"/>
            <a:round/>
            <a:headEnd type="none" w="med" len="med"/>
            <a:tailEnd type="oval" w="med" len="med"/>
          </a:ln>
        </p:spPr>
      </p:cxnSp>
      <p:grpSp>
        <p:nvGrpSpPr>
          <p:cNvPr id="140" name="Google Shape;202;p16">
            <a:extLst>
              <a:ext uri="{FF2B5EF4-FFF2-40B4-BE49-F238E27FC236}">
                <a16:creationId xmlns:a16="http://schemas.microsoft.com/office/drawing/2014/main" id="{7C86FE69-11DF-4BC0-8C3B-7F27314880FF}"/>
              </a:ext>
            </a:extLst>
          </p:cNvPr>
          <p:cNvGrpSpPr/>
          <p:nvPr/>
        </p:nvGrpSpPr>
        <p:grpSpPr>
          <a:xfrm>
            <a:off x="6399970" y="1816720"/>
            <a:ext cx="1578824" cy="700138"/>
            <a:chOff x="423015" y="3135228"/>
            <a:chExt cx="1824900" cy="870630"/>
          </a:xfrm>
        </p:grpSpPr>
        <p:sp>
          <p:nvSpPr>
            <p:cNvPr id="141" name="Google Shape;203;p16">
              <a:extLst>
                <a:ext uri="{FF2B5EF4-FFF2-40B4-BE49-F238E27FC236}">
                  <a16:creationId xmlns:a16="http://schemas.microsoft.com/office/drawing/2014/main" id="{00A44F7E-BC5A-48B8-9DE7-4A379D8B1E5D}"/>
                </a:ext>
              </a:extLst>
            </p:cNvPr>
            <p:cNvSpPr txBox="1"/>
            <p:nvPr/>
          </p:nvSpPr>
          <p:spPr>
            <a:xfrm>
              <a:off x="423015" y="3745158"/>
              <a:ext cx="1824900" cy="2607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178688"/>
                  </a:solidFill>
                  <a:effectLst/>
                  <a:uLnTx/>
                  <a:uFillTx/>
                  <a:latin typeface="Fira Sans Extra Condensed SemiBold"/>
                  <a:ea typeface="Fira Sans Extra Condensed SemiBold"/>
                  <a:cs typeface="Fira Sans Extra Condensed SemiBold"/>
                  <a:sym typeface="Fira Sans Extra Condensed SemiBold"/>
                </a:rPr>
                <a:t>Brain</a:t>
              </a:r>
              <a:endParaRPr kumimoji="0" sz="2000" b="0" i="0" u="none" strike="noStrike" kern="0" cap="none" spc="0" normalizeH="0" baseline="0" noProof="0" dirty="0">
                <a:ln>
                  <a:noFill/>
                </a:ln>
                <a:solidFill>
                  <a:srgbClr val="178688"/>
                </a:solidFill>
                <a:effectLst/>
                <a:uLnTx/>
                <a:uFillTx/>
                <a:latin typeface="Fira Sans Extra Condensed SemiBold"/>
                <a:ea typeface="Fira Sans Extra Condensed SemiBold"/>
                <a:cs typeface="Fira Sans Extra Condensed SemiBold"/>
                <a:sym typeface="Fira Sans Extra Condensed SemiBold"/>
              </a:endParaRPr>
            </a:p>
          </p:txBody>
        </p:sp>
        <p:grpSp>
          <p:nvGrpSpPr>
            <p:cNvPr id="142" name="Google Shape;205;p16">
              <a:extLst>
                <a:ext uri="{FF2B5EF4-FFF2-40B4-BE49-F238E27FC236}">
                  <a16:creationId xmlns:a16="http://schemas.microsoft.com/office/drawing/2014/main" id="{348F9408-A1E2-49B2-823C-A60614F8728F}"/>
                </a:ext>
              </a:extLst>
            </p:cNvPr>
            <p:cNvGrpSpPr/>
            <p:nvPr/>
          </p:nvGrpSpPr>
          <p:grpSpPr>
            <a:xfrm>
              <a:off x="456675" y="3135228"/>
              <a:ext cx="514200" cy="514200"/>
              <a:chOff x="457200" y="1623825"/>
              <a:chExt cx="514200" cy="514200"/>
            </a:xfrm>
          </p:grpSpPr>
          <p:sp>
            <p:nvSpPr>
              <p:cNvPr id="143" name="Google Shape;206;p16">
                <a:extLst>
                  <a:ext uri="{FF2B5EF4-FFF2-40B4-BE49-F238E27FC236}">
                    <a16:creationId xmlns:a16="http://schemas.microsoft.com/office/drawing/2014/main" id="{629066A5-BB6F-4571-95AC-C2B13B23650F}"/>
                  </a:ext>
                </a:extLst>
              </p:cNvPr>
              <p:cNvSpPr/>
              <p:nvPr/>
            </p:nvSpPr>
            <p:spPr>
              <a:xfrm>
                <a:off x="457200" y="1623825"/>
                <a:ext cx="514200" cy="514200"/>
              </a:xfrm>
              <a:prstGeom prst="ellipse">
                <a:avLst/>
              </a:prstGeom>
              <a:solidFill>
                <a:srgbClr val="17868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4" name="Google Shape;207;p16">
                <a:extLst>
                  <a:ext uri="{FF2B5EF4-FFF2-40B4-BE49-F238E27FC236}">
                    <a16:creationId xmlns:a16="http://schemas.microsoft.com/office/drawing/2014/main" id="{CC8A474A-9FB2-44C5-9BDA-95AE2E76C0E2}"/>
                  </a:ext>
                </a:extLst>
              </p:cNvPr>
              <p:cNvSpPr txBox="1"/>
              <p:nvPr/>
            </p:nvSpPr>
            <p:spPr>
              <a:xfrm>
                <a:off x="457200" y="1719555"/>
                <a:ext cx="514200" cy="324000"/>
              </a:xfrm>
              <a:prstGeom prst="rect">
                <a:avLst/>
              </a:prstGeom>
              <a:no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rPr>
                  <a:t>02</a:t>
                </a:r>
                <a:endParaRPr kumimoji="0"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endParaRPr>
              </a:p>
            </p:txBody>
          </p:sp>
        </p:grpSp>
      </p:grpSp>
      <p:cxnSp>
        <p:nvCxnSpPr>
          <p:cNvPr id="145" name="Google Shape;262;p16">
            <a:extLst>
              <a:ext uri="{FF2B5EF4-FFF2-40B4-BE49-F238E27FC236}">
                <a16:creationId xmlns:a16="http://schemas.microsoft.com/office/drawing/2014/main" id="{E1680FDA-A3B1-4C5B-9C69-AEBAA90067C3}"/>
              </a:ext>
            </a:extLst>
          </p:cNvPr>
          <p:cNvCxnSpPr>
            <a:cxnSpLocks/>
            <a:endCxn id="144" idx="1"/>
          </p:cNvCxnSpPr>
          <p:nvPr/>
        </p:nvCxnSpPr>
        <p:spPr>
          <a:xfrm rot="5400000" flipH="1" flipV="1">
            <a:off x="5811945" y="2190338"/>
            <a:ext cx="783504" cy="450788"/>
          </a:xfrm>
          <a:prstGeom prst="bentConnector2">
            <a:avLst/>
          </a:prstGeom>
          <a:noFill/>
          <a:ln w="19050" cap="flat" cmpd="sng">
            <a:solidFill>
              <a:srgbClr val="178688"/>
            </a:solidFill>
            <a:prstDash val="solid"/>
            <a:round/>
            <a:headEnd type="none" w="med" len="med"/>
            <a:tailEnd type="oval" w="med" len="med"/>
          </a:ln>
        </p:spPr>
      </p:cxnSp>
      <p:grpSp>
        <p:nvGrpSpPr>
          <p:cNvPr id="147" name="Google Shape;202;p16">
            <a:extLst>
              <a:ext uri="{FF2B5EF4-FFF2-40B4-BE49-F238E27FC236}">
                <a16:creationId xmlns:a16="http://schemas.microsoft.com/office/drawing/2014/main" id="{1CF22C04-C5D3-470D-B8A1-646A7E7C9D1F}"/>
              </a:ext>
            </a:extLst>
          </p:cNvPr>
          <p:cNvGrpSpPr/>
          <p:nvPr/>
        </p:nvGrpSpPr>
        <p:grpSpPr>
          <a:xfrm>
            <a:off x="6995977" y="4317759"/>
            <a:ext cx="1578824" cy="700138"/>
            <a:chOff x="423015" y="3135228"/>
            <a:chExt cx="1824900" cy="870630"/>
          </a:xfrm>
        </p:grpSpPr>
        <p:sp>
          <p:nvSpPr>
            <p:cNvPr id="148" name="Google Shape;203;p16">
              <a:extLst>
                <a:ext uri="{FF2B5EF4-FFF2-40B4-BE49-F238E27FC236}">
                  <a16:creationId xmlns:a16="http://schemas.microsoft.com/office/drawing/2014/main" id="{CFBCCD4D-F03A-40FC-B915-7B2CE1B864DB}"/>
                </a:ext>
              </a:extLst>
            </p:cNvPr>
            <p:cNvSpPr txBox="1"/>
            <p:nvPr/>
          </p:nvSpPr>
          <p:spPr>
            <a:xfrm>
              <a:off x="423015" y="3745158"/>
              <a:ext cx="1824900" cy="2607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 sz="2000" dirty="0">
                  <a:solidFill>
                    <a:srgbClr val="00B0F0"/>
                  </a:solidFill>
                  <a:latin typeface="Fira Sans Extra Condensed SemiBold"/>
                  <a:ea typeface="Fira Sans Extra Condensed SemiBold"/>
                  <a:cs typeface="Fira Sans Extra Condensed SemiBold"/>
                  <a:sym typeface="Fira Sans Extra Condensed SemiBold"/>
                </a:rPr>
                <a:t>Spine</a:t>
              </a:r>
              <a:endParaRPr kumimoji="0" sz="2000" b="0" i="0" u="none" strike="noStrike" kern="0" cap="none" spc="0" normalizeH="0" baseline="0" noProof="0" dirty="0">
                <a:ln>
                  <a:noFill/>
                </a:ln>
                <a:solidFill>
                  <a:srgbClr val="00B0F0"/>
                </a:solidFill>
                <a:effectLst/>
                <a:uLnTx/>
                <a:uFillTx/>
                <a:latin typeface="Fira Sans Extra Condensed SemiBold"/>
                <a:ea typeface="Fira Sans Extra Condensed SemiBold"/>
                <a:cs typeface="Fira Sans Extra Condensed SemiBold"/>
                <a:sym typeface="Fira Sans Extra Condensed SemiBold"/>
              </a:endParaRPr>
            </a:p>
          </p:txBody>
        </p:sp>
        <p:grpSp>
          <p:nvGrpSpPr>
            <p:cNvPr id="149" name="Google Shape;205;p16">
              <a:extLst>
                <a:ext uri="{FF2B5EF4-FFF2-40B4-BE49-F238E27FC236}">
                  <a16:creationId xmlns:a16="http://schemas.microsoft.com/office/drawing/2014/main" id="{DC1B3DDF-6E7C-4588-9955-2AE14C7D171C}"/>
                </a:ext>
              </a:extLst>
            </p:cNvPr>
            <p:cNvGrpSpPr/>
            <p:nvPr/>
          </p:nvGrpSpPr>
          <p:grpSpPr>
            <a:xfrm>
              <a:off x="456675" y="3135228"/>
              <a:ext cx="514200" cy="514200"/>
              <a:chOff x="457200" y="1623825"/>
              <a:chExt cx="514200" cy="514200"/>
            </a:xfrm>
          </p:grpSpPr>
          <p:sp>
            <p:nvSpPr>
              <p:cNvPr id="150" name="Google Shape;206;p16">
                <a:extLst>
                  <a:ext uri="{FF2B5EF4-FFF2-40B4-BE49-F238E27FC236}">
                    <a16:creationId xmlns:a16="http://schemas.microsoft.com/office/drawing/2014/main" id="{70AE4B69-E00F-4885-B69D-03FD5862F2B5}"/>
                  </a:ext>
                </a:extLst>
              </p:cNvPr>
              <p:cNvSpPr/>
              <p:nvPr/>
            </p:nvSpPr>
            <p:spPr>
              <a:xfrm>
                <a:off x="457200" y="1623825"/>
                <a:ext cx="514200" cy="514200"/>
              </a:xfrm>
              <a:prstGeom prst="ellipse">
                <a:avLst/>
              </a:prstGeom>
              <a:solidFill>
                <a:srgbClr val="00B0F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1" name="Google Shape;207;p16">
                <a:extLst>
                  <a:ext uri="{FF2B5EF4-FFF2-40B4-BE49-F238E27FC236}">
                    <a16:creationId xmlns:a16="http://schemas.microsoft.com/office/drawing/2014/main" id="{7C4798DD-0460-4AD5-B390-A3B9E77C36A8}"/>
                  </a:ext>
                </a:extLst>
              </p:cNvPr>
              <p:cNvSpPr txBox="1"/>
              <p:nvPr/>
            </p:nvSpPr>
            <p:spPr>
              <a:xfrm>
                <a:off x="457200" y="1719555"/>
                <a:ext cx="514200" cy="324000"/>
              </a:xfrm>
              <a:prstGeom prst="rect">
                <a:avLst/>
              </a:prstGeom>
              <a:no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rPr>
                  <a:t>03</a:t>
                </a:r>
                <a:endParaRPr kumimoji="0"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endParaRPr>
              </a:p>
            </p:txBody>
          </p:sp>
        </p:grpSp>
      </p:grpSp>
      <p:cxnSp>
        <p:nvCxnSpPr>
          <p:cNvPr id="152" name="Google Shape;262;p16">
            <a:extLst>
              <a:ext uri="{FF2B5EF4-FFF2-40B4-BE49-F238E27FC236}">
                <a16:creationId xmlns:a16="http://schemas.microsoft.com/office/drawing/2014/main" id="{753F5119-1CB8-4C6C-B9CD-407C74A1C8B1}"/>
              </a:ext>
            </a:extLst>
          </p:cNvPr>
          <p:cNvCxnSpPr>
            <a:cxnSpLocks/>
            <a:stCxn id="150" idx="0"/>
          </p:cNvCxnSpPr>
          <p:nvPr/>
        </p:nvCxnSpPr>
        <p:spPr>
          <a:xfrm rot="16200000" flipV="1">
            <a:off x="6557760" y="3627988"/>
            <a:ext cx="493273" cy="886269"/>
          </a:xfrm>
          <a:prstGeom prst="bentConnector2">
            <a:avLst/>
          </a:prstGeom>
          <a:noFill/>
          <a:ln w="19050" cap="flat" cmpd="sng">
            <a:solidFill>
              <a:srgbClr val="00B0F0"/>
            </a:solidFill>
            <a:prstDash val="solid"/>
            <a:round/>
            <a:headEnd type="none" w="med" len="med"/>
            <a:tailEnd type="oval" w="med" len="med"/>
          </a:ln>
        </p:spPr>
      </p:cxnSp>
      <p:sp>
        <p:nvSpPr>
          <p:cNvPr id="156" name="Google Shape;3411;p44">
            <a:extLst>
              <a:ext uri="{FF2B5EF4-FFF2-40B4-BE49-F238E27FC236}">
                <a16:creationId xmlns:a16="http://schemas.microsoft.com/office/drawing/2014/main" id="{445DCC13-007B-4304-BF55-801A6BA93172}"/>
              </a:ext>
            </a:extLst>
          </p:cNvPr>
          <p:cNvSpPr/>
          <p:nvPr/>
        </p:nvSpPr>
        <p:spPr>
          <a:xfrm>
            <a:off x="5511909" y="2577659"/>
            <a:ext cx="469367" cy="371407"/>
          </a:xfrm>
          <a:custGeom>
            <a:avLst/>
            <a:gdLst/>
            <a:ahLst/>
            <a:cxnLst/>
            <a:rect l="l" t="t" r="r" b="b"/>
            <a:pathLst>
              <a:path w="32152" h="24940" extrusionOk="0">
                <a:moveTo>
                  <a:pt x="7194" y="7020"/>
                </a:moveTo>
                <a:cubicBezTo>
                  <a:pt x="7368" y="7020"/>
                  <a:pt x="7543" y="7120"/>
                  <a:pt x="7611" y="7342"/>
                </a:cubicBezTo>
                <a:cubicBezTo>
                  <a:pt x="7650" y="7496"/>
                  <a:pt x="8459" y="10584"/>
                  <a:pt x="13483" y="10584"/>
                </a:cubicBezTo>
                <a:cubicBezTo>
                  <a:pt x="13752" y="10584"/>
                  <a:pt x="14033" y="10576"/>
                  <a:pt x="14326" y="10557"/>
                </a:cubicBezTo>
                <a:cubicBezTo>
                  <a:pt x="14896" y="10557"/>
                  <a:pt x="14937" y="11371"/>
                  <a:pt x="14367" y="11452"/>
                </a:cubicBezTo>
                <a:cubicBezTo>
                  <a:pt x="14041" y="11452"/>
                  <a:pt x="13716" y="11493"/>
                  <a:pt x="13431" y="11493"/>
                </a:cubicBezTo>
                <a:cubicBezTo>
                  <a:pt x="13347" y="11496"/>
                  <a:pt x="13263" y="11497"/>
                  <a:pt x="13179" y="11497"/>
                </a:cubicBezTo>
                <a:cubicBezTo>
                  <a:pt x="11925" y="11497"/>
                  <a:pt x="10709" y="11213"/>
                  <a:pt x="9565" y="10679"/>
                </a:cubicBezTo>
                <a:lnTo>
                  <a:pt x="9524" y="10679"/>
                </a:lnTo>
                <a:cubicBezTo>
                  <a:pt x="9496" y="10665"/>
                  <a:pt x="9238" y="10584"/>
                  <a:pt x="8854" y="10584"/>
                </a:cubicBezTo>
                <a:cubicBezTo>
                  <a:pt x="8122" y="10584"/>
                  <a:pt x="6932" y="10881"/>
                  <a:pt x="6024" y="12510"/>
                </a:cubicBezTo>
                <a:cubicBezTo>
                  <a:pt x="5925" y="12646"/>
                  <a:pt x="5793" y="12703"/>
                  <a:pt x="5662" y="12703"/>
                </a:cubicBezTo>
                <a:cubicBezTo>
                  <a:pt x="5361" y="12703"/>
                  <a:pt x="5068" y="12403"/>
                  <a:pt x="5210" y="12063"/>
                </a:cubicBezTo>
                <a:cubicBezTo>
                  <a:pt x="5821" y="10883"/>
                  <a:pt x="6919" y="10028"/>
                  <a:pt x="8181" y="9743"/>
                </a:cubicBezTo>
                <a:cubicBezTo>
                  <a:pt x="7530" y="9173"/>
                  <a:pt x="7001" y="8400"/>
                  <a:pt x="6757" y="7545"/>
                </a:cubicBezTo>
                <a:cubicBezTo>
                  <a:pt x="6709" y="7214"/>
                  <a:pt x="6951" y="7020"/>
                  <a:pt x="7194" y="7020"/>
                </a:cubicBezTo>
                <a:close/>
                <a:moveTo>
                  <a:pt x="18547" y="6185"/>
                </a:moveTo>
                <a:cubicBezTo>
                  <a:pt x="18880" y="6185"/>
                  <a:pt x="19172" y="6595"/>
                  <a:pt x="18925" y="6935"/>
                </a:cubicBezTo>
                <a:cubicBezTo>
                  <a:pt x="18559" y="7383"/>
                  <a:pt x="18396" y="7952"/>
                  <a:pt x="18477" y="8522"/>
                </a:cubicBezTo>
                <a:cubicBezTo>
                  <a:pt x="18599" y="9621"/>
                  <a:pt x="19536" y="10760"/>
                  <a:pt x="21163" y="11900"/>
                </a:cubicBezTo>
                <a:cubicBezTo>
                  <a:pt x="21367" y="12022"/>
                  <a:pt x="21408" y="12307"/>
                  <a:pt x="21285" y="12510"/>
                </a:cubicBezTo>
                <a:cubicBezTo>
                  <a:pt x="21182" y="12639"/>
                  <a:pt x="21030" y="12719"/>
                  <a:pt x="20881" y="12719"/>
                </a:cubicBezTo>
                <a:cubicBezTo>
                  <a:pt x="20795" y="12719"/>
                  <a:pt x="20709" y="12692"/>
                  <a:pt x="20634" y="12632"/>
                </a:cubicBezTo>
                <a:cubicBezTo>
                  <a:pt x="20268" y="12388"/>
                  <a:pt x="19942" y="12103"/>
                  <a:pt x="19576" y="11819"/>
                </a:cubicBezTo>
                <a:cubicBezTo>
                  <a:pt x="19088" y="11819"/>
                  <a:pt x="17297" y="11981"/>
                  <a:pt x="16320" y="12958"/>
                </a:cubicBezTo>
                <a:cubicBezTo>
                  <a:pt x="15873" y="13446"/>
                  <a:pt x="15669" y="14098"/>
                  <a:pt x="15710" y="14749"/>
                </a:cubicBezTo>
                <a:cubicBezTo>
                  <a:pt x="15710" y="14993"/>
                  <a:pt x="15506" y="15196"/>
                  <a:pt x="15262" y="15196"/>
                </a:cubicBezTo>
                <a:cubicBezTo>
                  <a:pt x="15018" y="15196"/>
                  <a:pt x="14815" y="14993"/>
                  <a:pt x="14815" y="14749"/>
                </a:cubicBezTo>
                <a:cubicBezTo>
                  <a:pt x="14733" y="13853"/>
                  <a:pt x="15059" y="12958"/>
                  <a:pt x="15710" y="12348"/>
                </a:cubicBezTo>
                <a:cubicBezTo>
                  <a:pt x="16565" y="11574"/>
                  <a:pt x="17623" y="11127"/>
                  <a:pt x="18762" y="11005"/>
                </a:cubicBezTo>
                <a:cubicBezTo>
                  <a:pt x="18111" y="10353"/>
                  <a:pt x="17704" y="9499"/>
                  <a:pt x="17582" y="8603"/>
                </a:cubicBezTo>
                <a:cubicBezTo>
                  <a:pt x="17460" y="7790"/>
                  <a:pt x="17704" y="6935"/>
                  <a:pt x="18233" y="6324"/>
                </a:cubicBezTo>
                <a:cubicBezTo>
                  <a:pt x="18331" y="6226"/>
                  <a:pt x="18441" y="6185"/>
                  <a:pt x="18547" y="6185"/>
                </a:cubicBezTo>
                <a:close/>
                <a:moveTo>
                  <a:pt x="11632" y="1"/>
                </a:moveTo>
                <a:cubicBezTo>
                  <a:pt x="9965" y="1"/>
                  <a:pt x="8344" y="1359"/>
                  <a:pt x="8344" y="1359"/>
                </a:cubicBezTo>
                <a:cubicBezTo>
                  <a:pt x="8102" y="1308"/>
                  <a:pt x="7859" y="1283"/>
                  <a:pt x="7619" y="1283"/>
                </a:cubicBezTo>
                <a:cubicBezTo>
                  <a:pt x="6523" y="1283"/>
                  <a:pt x="5478" y="1801"/>
                  <a:pt x="4844" y="2702"/>
                </a:cubicBezTo>
                <a:cubicBezTo>
                  <a:pt x="5373" y="3272"/>
                  <a:pt x="5983" y="3761"/>
                  <a:pt x="6635" y="4167"/>
                </a:cubicBezTo>
                <a:cubicBezTo>
                  <a:pt x="7017" y="4446"/>
                  <a:pt x="6775" y="4992"/>
                  <a:pt x="6392" y="4992"/>
                </a:cubicBezTo>
                <a:cubicBezTo>
                  <a:pt x="6327" y="4992"/>
                  <a:pt x="6258" y="4976"/>
                  <a:pt x="6187" y="4941"/>
                </a:cubicBezTo>
                <a:cubicBezTo>
                  <a:pt x="5495" y="4493"/>
                  <a:pt x="4885" y="4005"/>
                  <a:pt x="4315" y="3435"/>
                </a:cubicBezTo>
                <a:cubicBezTo>
                  <a:pt x="4193" y="3638"/>
                  <a:pt x="4152" y="3761"/>
                  <a:pt x="4152" y="3761"/>
                </a:cubicBezTo>
                <a:cubicBezTo>
                  <a:pt x="1792" y="4859"/>
                  <a:pt x="1710" y="6324"/>
                  <a:pt x="1995" y="7342"/>
                </a:cubicBezTo>
                <a:cubicBezTo>
                  <a:pt x="2174" y="7282"/>
                  <a:pt x="2374" y="7244"/>
                  <a:pt x="2565" y="7244"/>
                </a:cubicBezTo>
                <a:cubicBezTo>
                  <a:pt x="2634" y="7244"/>
                  <a:pt x="2703" y="7250"/>
                  <a:pt x="2768" y="7260"/>
                </a:cubicBezTo>
                <a:cubicBezTo>
                  <a:pt x="3501" y="7383"/>
                  <a:pt x="4152" y="7790"/>
                  <a:pt x="4518" y="8400"/>
                </a:cubicBezTo>
                <a:cubicBezTo>
                  <a:pt x="4843" y="8755"/>
                  <a:pt x="4524" y="9174"/>
                  <a:pt x="4185" y="9174"/>
                </a:cubicBezTo>
                <a:cubicBezTo>
                  <a:pt x="4057" y="9174"/>
                  <a:pt x="3927" y="9114"/>
                  <a:pt x="3826" y="8970"/>
                </a:cubicBezTo>
                <a:cubicBezTo>
                  <a:pt x="3309" y="8279"/>
                  <a:pt x="2850" y="8145"/>
                  <a:pt x="2523" y="8145"/>
                </a:cubicBezTo>
                <a:cubicBezTo>
                  <a:pt x="2465" y="8145"/>
                  <a:pt x="2411" y="8150"/>
                  <a:pt x="2361" y="8156"/>
                </a:cubicBezTo>
                <a:cubicBezTo>
                  <a:pt x="2443" y="8278"/>
                  <a:pt x="2524" y="8400"/>
                  <a:pt x="2646" y="8522"/>
                </a:cubicBezTo>
                <a:cubicBezTo>
                  <a:pt x="1" y="10476"/>
                  <a:pt x="2280" y="13446"/>
                  <a:pt x="2280" y="13446"/>
                </a:cubicBezTo>
                <a:cubicBezTo>
                  <a:pt x="1669" y="15970"/>
                  <a:pt x="2890" y="16987"/>
                  <a:pt x="3826" y="17394"/>
                </a:cubicBezTo>
                <a:cubicBezTo>
                  <a:pt x="3867" y="17313"/>
                  <a:pt x="3908" y="17272"/>
                  <a:pt x="3989" y="17231"/>
                </a:cubicBezTo>
                <a:cubicBezTo>
                  <a:pt x="4355" y="17068"/>
                  <a:pt x="4600" y="16743"/>
                  <a:pt x="4762" y="16377"/>
                </a:cubicBezTo>
                <a:cubicBezTo>
                  <a:pt x="4885" y="15685"/>
                  <a:pt x="4762" y="14912"/>
                  <a:pt x="4355" y="14342"/>
                </a:cubicBezTo>
                <a:cubicBezTo>
                  <a:pt x="4109" y="13958"/>
                  <a:pt x="4434" y="13630"/>
                  <a:pt x="4747" y="13630"/>
                </a:cubicBezTo>
                <a:cubicBezTo>
                  <a:pt x="4899" y="13630"/>
                  <a:pt x="5049" y="13708"/>
                  <a:pt x="5129" y="13894"/>
                </a:cubicBezTo>
                <a:cubicBezTo>
                  <a:pt x="5373" y="14301"/>
                  <a:pt x="5536" y="14708"/>
                  <a:pt x="5658" y="15156"/>
                </a:cubicBezTo>
                <a:cubicBezTo>
                  <a:pt x="6734" y="14580"/>
                  <a:pt x="7919" y="14297"/>
                  <a:pt x="9107" y="14297"/>
                </a:cubicBezTo>
                <a:cubicBezTo>
                  <a:pt x="9850" y="14297"/>
                  <a:pt x="10594" y="14407"/>
                  <a:pt x="11315" y="14627"/>
                </a:cubicBezTo>
                <a:cubicBezTo>
                  <a:pt x="11805" y="14815"/>
                  <a:pt x="11631" y="15494"/>
                  <a:pt x="11148" y="15494"/>
                </a:cubicBezTo>
                <a:cubicBezTo>
                  <a:pt x="11111" y="15494"/>
                  <a:pt x="11071" y="15490"/>
                  <a:pt x="11030" y="15481"/>
                </a:cubicBezTo>
                <a:cubicBezTo>
                  <a:pt x="10406" y="15297"/>
                  <a:pt x="9767" y="15206"/>
                  <a:pt x="9132" y="15206"/>
                </a:cubicBezTo>
                <a:cubicBezTo>
                  <a:pt x="7945" y="15206"/>
                  <a:pt x="6773" y="15523"/>
                  <a:pt x="5739" y="16132"/>
                </a:cubicBezTo>
                <a:cubicBezTo>
                  <a:pt x="5698" y="16336"/>
                  <a:pt x="5658" y="16539"/>
                  <a:pt x="5617" y="16702"/>
                </a:cubicBezTo>
                <a:cubicBezTo>
                  <a:pt x="5454" y="17109"/>
                  <a:pt x="5169" y="17516"/>
                  <a:pt x="4844" y="17801"/>
                </a:cubicBezTo>
                <a:cubicBezTo>
                  <a:pt x="5277" y="18696"/>
                  <a:pt x="6161" y="19202"/>
                  <a:pt x="7089" y="19202"/>
                </a:cubicBezTo>
                <a:cubicBezTo>
                  <a:pt x="7469" y="19202"/>
                  <a:pt x="7855" y="19118"/>
                  <a:pt x="8222" y="18941"/>
                </a:cubicBezTo>
                <a:cubicBezTo>
                  <a:pt x="8840" y="20141"/>
                  <a:pt x="9775" y="20512"/>
                  <a:pt x="10697" y="20512"/>
                </a:cubicBezTo>
                <a:cubicBezTo>
                  <a:pt x="11838" y="20512"/>
                  <a:pt x="12958" y="19943"/>
                  <a:pt x="13431" y="19673"/>
                </a:cubicBezTo>
                <a:cubicBezTo>
                  <a:pt x="13309" y="18737"/>
                  <a:pt x="12943" y="17882"/>
                  <a:pt x="12373" y="17150"/>
                </a:cubicBezTo>
                <a:cubicBezTo>
                  <a:pt x="12070" y="16786"/>
                  <a:pt x="12376" y="16377"/>
                  <a:pt x="12720" y="16377"/>
                </a:cubicBezTo>
                <a:cubicBezTo>
                  <a:pt x="12838" y="16377"/>
                  <a:pt x="12961" y="16425"/>
                  <a:pt x="13065" y="16539"/>
                </a:cubicBezTo>
                <a:cubicBezTo>
                  <a:pt x="13838" y="17557"/>
                  <a:pt x="14286" y="18778"/>
                  <a:pt x="14367" y="20039"/>
                </a:cubicBezTo>
                <a:cubicBezTo>
                  <a:pt x="14537" y="20094"/>
                  <a:pt x="14717" y="20116"/>
                  <a:pt x="14901" y="20116"/>
                </a:cubicBezTo>
                <a:cubicBezTo>
                  <a:pt x="15820" y="20116"/>
                  <a:pt x="16809" y="19551"/>
                  <a:pt x="16809" y="19551"/>
                </a:cubicBezTo>
                <a:cubicBezTo>
                  <a:pt x="17053" y="19836"/>
                  <a:pt x="17338" y="20039"/>
                  <a:pt x="17704" y="20202"/>
                </a:cubicBezTo>
                <a:cubicBezTo>
                  <a:pt x="17745" y="20080"/>
                  <a:pt x="17867" y="19958"/>
                  <a:pt x="17989" y="19958"/>
                </a:cubicBezTo>
                <a:cubicBezTo>
                  <a:pt x="17989" y="19958"/>
                  <a:pt x="19698" y="19551"/>
                  <a:pt x="20187" y="18452"/>
                </a:cubicBezTo>
                <a:cubicBezTo>
                  <a:pt x="20431" y="17842"/>
                  <a:pt x="20390" y="17191"/>
                  <a:pt x="20024" y="16621"/>
                </a:cubicBezTo>
                <a:cubicBezTo>
                  <a:pt x="19888" y="16295"/>
                  <a:pt x="20169" y="16024"/>
                  <a:pt x="20455" y="16024"/>
                </a:cubicBezTo>
                <a:cubicBezTo>
                  <a:pt x="20598" y="16024"/>
                  <a:pt x="20743" y="16092"/>
                  <a:pt x="20838" y="16255"/>
                </a:cubicBezTo>
                <a:cubicBezTo>
                  <a:pt x="21326" y="17028"/>
                  <a:pt x="21367" y="18005"/>
                  <a:pt x="21041" y="18818"/>
                </a:cubicBezTo>
                <a:cubicBezTo>
                  <a:pt x="20553" y="19632"/>
                  <a:pt x="19820" y="20284"/>
                  <a:pt x="18925" y="20568"/>
                </a:cubicBezTo>
                <a:cubicBezTo>
                  <a:pt x="19617" y="21545"/>
                  <a:pt x="21896" y="24760"/>
                  <a:pt x="23402" y="24923"/>
                </a:cubicBezTo>
                <a:cubicBezTo>
                  <a:pt x="23485" y="24935"/>
                  <a:pt x="23569" y="24940"/>
                  <a:pt x="23652" y="24940"/>
                </a:cubicBezTo>
                <a:cubicBezTo>
                  <a:pt x="23853" y="24940"/>
                  <a:pt x="24055" y="24911"/>
                  <a:pt x="24256" y="24882"/>
                </a:cubicBezTo>
                <a:cubicBezTo>
                  <a:pt x="26251" y="24353"/>
                  <a:pt x="27431" y="22278"/>
                  <a:pt x="26780" y="20324"/>
                </a:cubicBezTo>
                <a:cubicBezTo>
                  <a:pt x="26145" y="20136"/>
                  <a:pt x="25518" y="20005"/>
                  <a:pt x="24959" y="20005"/>
                </a:cubicBezTo>
                <a:cubicBezTo>
                  <a:pt x="24191" y="20005"/>
                  <a:pt x="23552" y="20252"/>
                  <a:pt x="23198" y="20935"/>
                </a:cubicBezTo>
                <a:cubicBezTo>
                  <a:pt x="23076" y="21179"/>
                  <a:pt x="23076" y="21464"/>
                  <a:pt x="23158" y="21708"/>
                </a:cubicBezTo>
                <a:cubicBezTo>
                  <a:pt x="23239" y="21830"/>
                  <a:pt x="23361" y="21911"/>
                  <a:pt x="23483" y="21952"/>
                </a:cubicBezTo>
                <a:cubicBezTo>
                  <a:pt x="24012" y="22034"/>
                  <a:pt x="23931" y="22847"/>
                  <a:pt x="23402" y="22847"/>
                </a:cubicBezTo>
                <a:lnTo>
                  <a:pt x="23320" y="22847"/>
                </a:lnTo>
                <a:cubicBezTo>
                  <a:pt x="22873" y="22766"/>
                  <a:pt x="22547" y="22481"/>
                  <a:pt x="22344" y="22115"/>
                </a:cubicBezTo>
                <a:cubicBezTo>
                  <a:pt x="22140" y="21586"/>
                  <a:pt x="22181" y="21057"/>
                  <a:pt x="22425" y="20568"/>
                </a:cubicBezTo>
                <a:cubicBezTo>
                  <a:pt x="22967" y="19485"/>
                  <a:pt x="23935" y="19140"/>
                  <a:pt x="24968" y="19140"/>
                </a:cubicBezTo>
                <a:cubicBezTo>
                  <a:pt x="25875" y="19140"/>
                  <a:pt x="26832" y="19407"/>
                  <a:pt x="27594" y="19673"/>
                </a:cubicBezTo>
                <a:cubicBezTo>
                  <a:pt x="29506" y="18371"/>
                  <a:pt x="29099" y="15929"/>
                  <a:pt x="28977" y="15441"/>
                </a:cubicBezTo>
                <a:cubicBezTo>
                  <a:pt x="28407" y="15400"/>
                  <a:pt x="27878" y="15278"/>
                  <a:pt x="27349" y="15074"/>
                </a:cubicBezTo>
                <a:lnTo>
                  <a:pt x="27268" y="15074"/>
                </a:lnTo>
                <a:cubicBezTo>
                  <a:pt x="27024" y="15074"/>
                  <a:pt x="24745" y="15115"/>
                  <a:pt x="24134" y="16987"/>
                </a:cubicBezTo>
                <a:cubicBezTo>
                  <a:pt x="24072" y="17205"/>
                  <a:pt x="23909" y="17298"/>
                  <a:pt x="23740" y="17298"/>
                </a:cubicBezTo>
                <a:cubicBezTo>
                  <a:pt x="23467" y="17298"/>
                  <a:pt x="23179" y="17054"/>
                  <a:pt x="23280" y="16702"/>
                </a:cubicBezTo>
                <a:cubicBezTo>
                  <a:pt x="23687" y="15522"/>
                  <a:pt x="24663" y="14627"/>
                  <a:pt x="25884" y="14342"/>
                </a:cubicBezTo>
                <a:cubicBezTo>
                  <a:pt x="25437" y="14098"/>
                  <a:pt x="24989" y="13813"/>
                  <a:pt x="24582" y="13528"/>
                </a:cubicBezTo>
                <a:cubicBezTo>
                  <a:pt x="24256" y="13234"/>
                  <a:pt x="24505" y="12784"/>
                  <a:pt x="24847" y="12784"/>
                </a:cubicBezTo>
                <a:cubicBezTo>
                  <a:pt x="24931" y="12784"/>
                  <a:pt x="25022" y="12812"/>
                  <a:pt x="25111" y="12877"/>
                </a:cubicBezTo>
                <a:cubicBezTo>
                  <a:pt x="25762" y="13406"/>
                  <a:pt x="26495" y="13813"/>
                  <a:pt x="27309" y="14179"/>
                </a:cubicBezTo>
                <a:lnTo>
                  <a:pt x="27349" y="14179"/>
                </a:lnTo>
                <a:cubicBezTo>
                  <a:pt x="27471" y="14179"/>
                  <a:pt x="27594" y="14220"/>
                  <a:pt x="27675" y="14301"/>
                </a:cubicBezTo>
                <a:cubicBezTo>
                  <a:pt x="28161" y="14528"/>
                  <a:pt x="28698" y="14651"/>
                  <a:pt x="29246" y="14651"/>
                </a:cubicBezTo>
                <a:cubicBezTo>
                  <a:pt x="29387" y="14651"/>
                  <a:pt x="29528" y="14643"/>
                  <a:pt x="29669" y="14627"/>
                </a:cubicBezTo>
                <a:cubicBezTo>
                  <a:pt x="32152" y="11615"/>
                  <a:pt x="29221" y="9499"/>
                  <a:pt x="29221" y="9499"/>
                </a:cubicBezTo>
                <a:cubicBezTo>
                  <a:pt x="29303" y="6935"/>
                  <a:pt x="27634" y="6121"/>
                  <a:pt x="26780" y="5836"/>
                </a:cubicBezTo>
                <a:cubicBezTo>
                  <a:pt x="26495" y="6284"/>
                  <a:pt x="26128" y="6650"/>
                  <a:pt x="25762" y="6976"/>
                </a:cubicBezTo>
                <a:cubicBezTo>
                  <a:pt x="25762" y="7016"/>
                  <a:pt x="25762" y="7057"/>
                  <a:pt x="25762" y="7098"/>
                </a:cubicBezTo>
                <a:cubicBezTo>
                  <a:pt x="25762" y="7138"/>
                  <a:pt x="25681" y="9865"/>
                  <a:pt x="27553" y="10313"/>
                </a:cubicBezTo>
                <a:cubicBezTo>
                  <a:pt x="28082" y="10476"/>
                  <a:pt x="27960" y="11208"/>
                  <a:pt x="27431" y="11208"/>
                </a:cubicBezTo>
                <a:lnTo>
                  <a:pt x="27309" y="11208"/>
                </a:lnTo>
                <a:cubicBezTo>
                  <a:pt x="25355" y="10720"/>
                  <a:pt x="24948" y="8685"/>
                  <a:pt x="24867" y="7667"/>
                </a:cubicBezTo>
                <a:cubicBezTo>
                  <a:pt x="24541" y="7871"/>
                  <a:pt x="24216" y="8074"/>
                  <a:pt x="23849" y="8278"/>
                </a:cubicBezTo>
                <a:cubicBezTo>
                  <a:pt x="23793" y="8306"/>
                  <a:pt x="23738" y="8319"/>
                  <a:pt x="23688" y="8319"/>
                </a:cubicBezTo>
                <a:cubicBezTo>
                  <a:pt x="23376" y="8319"/>
                  <a:pt x="23209" y="7843"/>
                  <a:pt x="23524" y="7667"/>
                </a:cubicBezTo>
                <a:cubicBezTo>
                  <a:pt x="24541" y="7138"/>
                  <a:pt x="25396" y="6406"/>
                  <a:pt x="26128" y="5551"/>
                </a:cubicBezTo>
                <a:cubicBezTo>
                  <a:pt x="25547" y="3226"/>
                  <a:pt x="23574" y="2893"/>
                  <a:pt x="22495" y="2893"/>
                </a:cubicBezTo>
                <a:cubicBezTo>
                  <a:pt x="22063" y="2893"/>
                  <a:pt x="21774" y="2947"/>
                  <a:pt x="21774" y="2947"/>
                </a:cubicBezTo>
                <a:cubicBezTo>
                  <a:pt x="20925" y="1687"/>
                  <a:pt x="19929" y="1349"/>
                  <a:pt x="19108" y="1349"/>
                </a:cubicBezTo>
                <a:cubicBezTo>
                  <a:pt x="18708" y="1349"/>
                  <a:pt x="18350" y="1429"/>
                  <a:pt x="18070" y="1522"/>
                </a:cubicBezTo>
                <a:cubicBezTo>
                  <a:pt x="17175" y="2458"/>
                  <a:pt x="15791" y="4290"/>
                  <a:pt x="15669" y="6284"/>
                </a:cubicBezTo>
                <a:cubicBezTo>
                  <a:pt x="15669" y="6528"/>
                  <a:pt x="15466" y="6691"/>
                  <a:pt x="15222" y="6691"/>
                </a:cubicBezTo>
                <a:cubicBezTo>
                  <a:pt x="14977" y="6691"/>
                  <a:pt x="14774" y="6487"/>
                  <a:pt x="14815" y="6243"/>
                </a:cubicBezTo>
                <a:cubicBezTo>
                  <a:pt x="14855" y="5470"/>
                  <a:pt x="15018" y="4737"/>
                  <a:pt x="15344" y="4045"/>
                </a:cubicBezTo>
                <a:lnTo>
                  <a:pt x="15344" y="4045"/>
                </a:lnTo>
                <a:cubicBezTo>
                  <a:pt x="14286" y="4208"/>
                  <a:pt x="12373" y="4778"/>
                  <a:pt x="11600" y="6813"/>
                </a:cubicBezTo>
                <a:cubicBezTo>
                  <a:pt x="11525" y="7036"/>
                  <a:pt x="11353" y="7128"/>
                  <a:pt x="11178" y="7128"/>
                </a:cubicBezTo>
                <a:cubicBezTo>
                  <a:pt x="10875" y="7128"/>
                  <a:pt x="10564" y="6849"/>
                  <a:pt x="10745" y="6487"/>
                </a:cubicBezTo>
                <a:cubicBezTo>
                  <a:pt x="11884" y="3557"/>
                  <a:pt x="14896" y="3150"/>
                  <a:pt x="15832" y="3069"/>
                </a:cubicBezTo>
                <a:cubicBezTo>
                  <a:pt x="16239" y="2417"/>
                  <a:pt x="16687" y="1766"/>
                  <a:pt x="17216" y="1156"/>
                </a:cubicBezTo>
                <a:cubicBezTo>
                  <a:pt x="16635" y="426"/>
                  <a:pt x="15893" y="210"/>
                  <a:pt x="15217" y="210"/>
                </a:cubicBezTo>
                <a:cubicBezTo>
                  <a:pt x="14233" y="210"/>
                  <a:pt x="13390" y="668"/>
                  <a:pt x="13390" y="668"/>
                </a:cubicBezTo>
                <a:cubicBezTo>
                  <a:pt x="12848" y="180"/>
                  <a:pt x="12237" y="1"/>
                  <a:pt x="11632" y="1"/>
                </a:cubicBezTo>
                <a:close/>
              </a:path>
            </a:pathLst>
          </a:custGeom>
          <a:solidFill>
            <a:srgbClr val="334D8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2827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7"/>
          <p:cNvSpPr txBox="1">
            <a:spLocks noGrp="1"/>
          </p:cNvSpPr>
          <p:nvPr>
            <p:ph type="title"/>
          </p:nvPr>
        </p:nvSpPr>
        <p:spPr>
          <a:xfrm>
            <a:off x="707569" y="28421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Introduction to Tuberculosis</a:t>
            </a:r>
            <a:endParaRPr b="1" dirty="0">
              <a:latin typeface="SF Pro Display" panose="00000500000000000000" pitchFamily="50" charset="0"/>
            </a:endParaRPr>
          </a:p>
        </p:txBody>
      </p:sp>
      <p:grpSp>
        <p:nvGrpSpPr>
          <p:cNvPr id="508" name="Google Shape;508;p47"/>
          <p:cNvGrpSpPr/>
          <p:nvPr/>
        </p:nvGrpSpPr>
        <p:grpSpPr>
          <a:xfrm flipH="1">
            <a:off x="1481190" y="257401"/>
            <a:ext cx="292178" cy="292215"/>
            <a:chOff x="1561559" y="1723289"/>
            <a:chExt cx="292178" cy="292215"/>
          </a:xfrm>
        </p:grpSpPr>
        <p:sp>
          <p:nvSpPr>
            <p:cNvPr id="509" name="Google Shape;509;p4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47"/>
          <p:cNvGrpSpPr/>
          <p:nvPr/>
        </p:nvGrpSpPr>
        <p:grpSpPr>
          <a:xfrm flipH="1">
            <a:off x="1907230" y="510924"/>
            <a:ext cx="155930" cy="155978"/>
            <a:chOff x="1271767" y="1976812"/>
            <a:chExt cx="155930" cy="155978"/>
          </a:xfrm>
        </p:grpSpPr>
        <p:sp>
          <p:nvSpPr>
            <p:cNvPr id="512" name="Google Shape;512;p4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378;p18">
            <a:extLst>
              <a:ext uri="{FF2B5EF4-FFF2-40B4-BE49-F238E27FC236}">
                <a16:creationId xmlns:a16="http://schemas.microsoft.com/office/drawing/2014/main" id="{5BE794C3-F24E-4857-8573-FCF46ECE6DE9}"/>
              </a:ext>
            </a:extLst>
          </p:cNvPr>
          <p:cNvGrpSpPr/>
          <p:nvPr/>
        </p:nvGrpSpPr>
        <p:grpSpPr>
          <a:xfrm>
            <a:off x="444594" y="1597582"/>
            <a:ext cx="2221743" cy="2157224"/>
            <a:chOff x="4048269" y="298950"/>
            <a:chExt cx="1419081" cy="1419081"/>
          </a:xfrm>
        </p:grpSpPr>
        <p:sp>
          <p:nvSpPr>
            <p:cNvPr id="56" name="Google Shape;379;p18">
              <a:extLst>
                <a:ext uri="{FF2B5EF4-FFF2-40B4-BE49-F238E27FC236}">
                  <a16:creationId xmlns:a16="http://schemas.microsoft.com/office/drawing/2014/main" id="{CDFB60C6-8F01-4B7D-9975-F8AE7E535A6A}"/>
                </a:ext>
              </a:extLst>
            </p:cNvPr>
            <p:cNvSpPr/>
            <p:nvPr/>
          </p:nvSpPr>
          <p:spPr>
            <a:xfrm flipH="1">
              <a:off x="4048269" y="298950"/>
              <a:ext cx="1419081" cy="1419081"/>
            </a:xfrm>
            <a:custGeom>
              <a:avLst/>
              <a:gdLst/>
              <a:ahLst/>
              <a:cxnLst/>
              <a:rect l="l" t="t" r="r" b="b"/>
              <a:pathLst>
                <a:path w="60638" h="60638" extrusionOk="0">
                  <a:moveTo>
                    <a:pt x="30319" y="1"/>
                  </a:moveTo>
                  <a:cubicBezTo>
                    <a:pt x="13589" y="1"/>
                    <a:pt x="1" y="13589"/>
                    <a:pt x="1" y="30319"/>
                  </a:cubicBezTo>
                  <a:cubicBezTo>
                    <a:pt x="1" y="47050"/>
                    <a:pt x="13589" y="60638"/>
                    <a:pt x="30319" y="60638"/>
                  </a:cubicBezTo>
                  <a:cubicBezTo>
                    <a:pt x="47050" y="60638"/>
                    <a:pt x="60638" y="47050"/>
                    <a:pt x="60638" y="30319"/>
                  </a:cubicBezTo>
                  <a:cubicBezTo>
                    <a:pt x="60638" y="13589"/>
                    <a:pt x="47050" y="1"/>
                    <a:pt x="30319" y="1"/>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380;p18">
              <a:extLst>
                <a:ext uri="{FF2B5EF4-FFF2-40B4-BE49-F238E27FC236}">
                  <a16:creationId xmlns:a16="http://schemas.microsoft.com/office/drawing/2014/main" id="{1CDED7C8-FACF-4CE4-9D22-083893017DC8}"/>
                </a:ext>
              </a:extLst>
            </p:cNvPr>
            <p:cNvSpPr/>
            <p:nvPr/>
          </p:nvSpPr>
          <p:spPr>
            <a:xfrm flipH="1">
              <a:off x="4806467" y="627991"/>
              <a:ext cx="416447" cy="744925"/>
            </a:xfrm>
            <a:custGeom>
              <a:avLst/>
              <a:gdLst/>
              <a:ahLst/>
              <a:cxnLst/>
              <a:rect l="l" t="t" r="r" b="b"/>
              <a:pathLst>
                <a:path w="17795" h="31831" extrusionOk="0">
                  <a:moveTo>
                    <a:pt x="14750" y="0"/>
                  </a:moveTo>
                  <a:cubicBezTo>
                    <a:pt x="11239" y="0"/>
                    <a:pt x="6493" y="5136"/>
                    <a:pt x="5223" y="7478"/>
                  </a:cubicBezTo>
                  <a:cubicBezTo>
                    <a:pt x="3744" y="10251"/>
                    <a:pt x="3744" y="14827"/>
                    <a:pt x="1896" y="18940"/>
                  </a:cubicBezTo>
                  <a:cubicBezTo>
                    <a:pt x="47" y="23007"/>
                    <a:pt x="1" y="28599"/>
                    <a:pt x="93" y="30679"/>
                  </a:cubicBezTo>
                  <a:cubicBezTo>
                    <a:pt x="112" y="31529"/>
                    <a:pt x="386" y="31831"/>
                    <a:pt x="952" y="31831"/>
                  </a:cubicBezTo>
                  <a:cubicBezTo>
                    <a:pt x="1771" y="31831"/>
                    <a:pt x="3203" y="31198"/>
                    <a:pt x="5362" y="30679"/>
                  </a:cubicBezTo>
                  <a:cubicBezTo>
                    <a:pt x="9013" y="29847"/>
                    <a:pt x="11416" y="29246"/>
                    <a:pt x="14328" y="28507"/>
                  </a:cubicBezTo>
                  <a:cubicBezTo>
                    <a:pt x="17194" y="27814"/>
                    <a:pt x="17009" y="26057"/>
                    <a:pt x="16639" y="23238"/>
                  </a:cubicBezTo>
                  <a:cubicBezTo>
                    <a:pt x="16315" y="20465"/>
                    <a:pt x="16408" y="18339"/>
                    <a:pt x="16962" y="13764"/>
                  </a:cubicBezTo>
                  <a:cubicBezTo>
                    <a:pt x="17563" y="9234"/>
                    <a:pt x="17794" y="6230"/>
                    <a:pt x="17610" y="3596"/>
                  </a:cubicBezTo>
                  <a:cubicBezTo>
                    <a:pt x="17425" y="1008"/>
                    <a:pt x="16362" y="453"/>
                    <a:pt x="16362" y="453"/>
                  </a:cubicBezTo>
                  <a:cubicBezTo>
                    <a:pt x="15872" y="139"/>
                    <a:pt x="15328" y="0"/>
                    <a:pt x="14750" y="0"/>
                  </a:cubicBezTo>
                  <a:close/>
                </a:path>
              </a:pathLst>
            </a:custGeom>
            <a:solidFill>
              <a:srgbClr val="ED435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381;p18">
              <a:extLst>
                <a:ext uri="{FF2B5EF4-FFF2-40B4-BE49-F238E27FC236}">
                  <a16:creationId xmlns:a16="http://schemas.microsoft.com/office/drawing/2014/main" id="{110B1DE5-78DE-4275-8774-07E7570C70F7}"/>
                </a:ext>
              </a:extLst>
            </p:cNvPr>
            <p:cNvSpPr/>
            <p:nvPr/>
          </p:nvSpPr>
          <p:spPr>
            <a:xfrm flipH="1">
              <a:off x="4292719" y="627921"/>
              <a:ext cx="416447" cy="744995"/>
            </a:xfrm>
            <a:custGeom>
              <a:avLst/>
              <a:gdLst/>
              <a:ahLst/>
              <a:cxnLst/>
              <a:rect l="l" t="t" r="r" b="b"/>
              <a:pathLst>
                <a:path w="17795" h="31834" extrusionOk="0">
                  <a:moveTo>
                    <a:pt x="3054" y="1"/>
                  </a:moveTo>
                  <a:cubicBezTo>
                    <a:pt x="2473" y="1"/>
                    <a:pt x="1926" y="141"/>
                    <a:pt x="1434" y="456"/>
                  </a:cubicBezTo>
                  <a:cubicBezTo>
                    <a:pt x="1434" y="456"/>
                    <a:pt x="371" y="1011"/>
                    <a:pt x="186" y="3599"/>
                  </a:cubicBezTo>
                  <a:cubicBezTo>
                    <a:pt x="1" y="6233"/>
                    <a:pt x="232" y="9237"/>
                    <a:pt x="833" y="13767"/>
                  </a:cubicBezTo>
                  <a:cubicBezTo>
                    <a:pt x="1018" y="15430"/>
                    <a:pt x="1156" y="16771"/>
                    <a:pt x="1249" y="17926"/>
                  </a:cubicBezTo>
                  <a:cubicBezTo>
                    <a:pt x="1387" y="19682"/>
                    <a:pt x="1341" y="21485"/>
                    <a:pt x="1110" y="23241"/>
                  </a:cubicBezTo>
                  <a:cubicBezTo>
                    <a:pt x="787" y="26060"/>
                    <a:pt x="602" y="27817"/>
                    <a:pt x="3467" y="28510"/>
                  </a:cubicBezTo>
                  <a:cubicBezTo>
                    <a:pt x="4946" y="28880"/>
                    <a:pt x="6333" y="29249"/>
                    <a:pt x="7858" y="29619"/>
                  </a:cubicBezTo>
                  <a:lnTo>
                    <a:pt x="12433" y="30682"/>
                  </a:lnTo>
                  <a:cubicBezTo>
                    <a:pt x="14593" y="31201"/>
                    <a:pt x="16008" y="31834"/>
                    <a:pt x="16824" y="31834"/>
                  </a:cubicBezTo>
                  <a:cubicBezTo>
                    <a:pt x="17387" y="31834"/>
                    <a:pt x="17664" y="31532"/>
                    <a:pt x="17702" y="30682"/>
                  </a:cubicBezTo>
                  <a:cubicBezTo>
                    <a:pt x="17795" y="28602"/>
                    <a:pt x="17748" y="23010"/>
                    <a:pt x="15900" y="18943"/>
                  </a:cubicBezTo>
                  <a:cubicBezTo>
                    <a:pt x="14051" y="14830"/>
                    <a:pt x="14051" y="10254"/>
                    <a:pt x="12572" y="7481"/>
                  </a:cubicBezTo>
                  <a:cubicBezTo>
                    <a:pt x="11303" y="5102"/>
                    <a:pt x="6564" y="1"/>
                    <a:pt x="3054" y="1"/>
                  </a:cubicBezTo>
                  <a:close/>
                </a:path>
              </a:pathLst>
            </a:custGeom>
            <a:solidFill>
              <a:srgbClr val="ED435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382;p18">
              <a:extLst>
                <a:ext uri="{FF2B5EF4-FFF2-40B4-BE49-F238E27FC236}">
                  <a16:creationId xmlns:a16="http://schemas.microsoft.com/office/drawing/2014/main" id="{4FB496FA-D7E9-4AA5-8AB0-867FB4417580}"/>
                </a:ext>
              </a:extLst>
            </p:cNvPr>
            <p:cNvSpPr/>
            <p:nvPr/>
          </p:nvSpPr>
          <p:spPr>
            <a:xfrm flipH="1">
              <a:off x="4809721" y="851650"/>
              <a:ext cx="325505" cy="422766"/>
            </a:xfrm>
            <a:custGeom>
              <a:avLst/>
              <a:gdLst/>
              <a:ahLst/>
              <a:cxnLst/>
              <a:rect l="l" t="t" r="r" b="b"/>
              <a:pathLst>
                <a:path w="13909" h="18065" extrusionOk="0">
                  <a:moveTo>
                    <a:pt x="13539" y="1"/>
                  </a:moveTo>
                  <a:cubicBezTo>
                    <a:pt x="13539" y="1"/>
                    <a:pt x="13215" y="186"/>
                    <a:pt x="12615" y="417"/>
                  </a:cubicBezTo>
                  <a:cubicBezTo>
                    <a:pt x="12291" y="509"/>
                    <a:pt x="11875" y="648"/>
                    <a:pt x="11459" y="786"/>
                  </a:cubicBezTo>
                  <a:cubicBezTo>
                    <a:pt x="11043" y="925"/>
                    <a:pt x="10489" y="1018"/>
                    <a:pt x="9934" y="1249"/>
                  </a:cubicBezTo>
                  <a:cubicBezTo>
                    <a:pt x="9287" y="1433"/>
                    <a:pt x="8686" y="1711"/>
                    <a:pt x="8132" y="2034"/>
                  </a:cubicBezTo>
                  <a:cubicBezTo>
                    <a:pt x="7485" y="2404"/>
                    <a:pt x="6930" y="2912"/>
                    <a:pt x="6468" y="3467"/>
                  </a:cubicBezTo>
                  <a:cubicBezTo>
                    <a:pt x="5959" y="4068"/>
                    <a:pt x="5590" y="4761"/>
                    <a:pt x="5312" y="5501"/>
                  </a:cubicBezTo>
                  <a:cubicBezTo>
                    <a:pt x="5035" y="6240"/>
                    <a:pt x="4850" y="7026"/>
                    <a:pt x="4712" y="7811"/>
                  </a:cubicBezTo>
                  <a:cubicBezTo>
                    <a:pt x="4573" y="9383"/>
                    <a:pt x="4480" y="10908"/>
                    <a:pt x="4203" y="12295"/>
                  </a:cubicBezTo>
                  <a:cubicBezTo>
                    <a:pt x="3926" y="13681"/>
                    <a:pt x="3464" y="15021"/>
                    <a:pt x="2678" y="15807"/>
                  </a:cubicBezTo>
                  <a:cubicBezTo>
                    <a:pt x="2493" y="16038"/>
                    <a:pt x="2262" y="16177"/>
                    <a:pt x="2031" y="16316"/>
                  </a:cubicBezTo>
                  <a:lnTo>
                    <a:pt x="1338" y="16639"/>
                  </a:lnTo>
                  <a:cubicBezTo>
                    <a:pt x="968" y="16824"/>
                    <a:pt x="644" y="17101"/>
                    <a:pt x="413" y="17379"/>
                  </a:cubicBezTo>
                  <a:cubicBezTo>
                    <a:pt x="230" y="17607"/>
                    <a:pt x="92" y="17836"/>
                    <a:pt x="0" y="18065"/>
                  </a:cubicBezTo>
                  <a:lnTo>
                    <a:pt x="0" y="18065"/>
                  </a:lnTo>
                  <a:cubicBezTo>
                    <a:pt x="92" y="17836"/>
                    <a:pt x="230" y="17608"/>
                    <a:pt x="413" y="17425"/>
                  </a:cubicBezTo>
                  <a:cubicBezTo>
                    <a:pt x="691" y="17147"/>
                    <a:pt x="1014" y="16916"/>
                    <a:pt x="1384" y="16731"/>
                  </a:cubicBezTo>
                  <a:lnTo>
                    <a:pt x="2077" y="16454"/>
                  </a:lnTo>
                  <a:cubicBezTo>
                    <a:pt x="2354" y="16316"/>
                    <a:pt x="2586" y="16131"/>
                    <a:pt x="2770" y="15946"/>
                  </a:cubicBezTo>
                  <a:cubicBezTo>
                    <a:pt x="3233" y="15530"/>
                    <a:pt x="3602" y="14975"/>
                    <a:pt x="3880" y="14374"/>
                  </a:cubicBezTo>
                  <a:cubicBezTo>
                    <a:pt x="4157" y="13727"/>
                    <a:pt x="4388" y="13080"/>
                    <a:pt x="4527" y="12387"/>
                  </a:cubicBezTo>
                  <a:cubicBezTo>
                    <a:pt x="4896" y="10954"/>
                    <a:pt x="5035" y="9429"/>
                    <a:pt x="5266" y="7904"/>
                  </a:cubicBezTo>
                  <a:cubicBezTo>
                    <a:pt x="5405" y="7164"/>
                    <a:pt x="5590" y="6425"/>
                    <a:pt x="5913" y="5778"/>
                  </a:cubicBezTo>
                  <a:cubicBezTo>
                    <a:pt x="6144" y="5085"/>
                    <a:pt x="6514" y="4484"/>
                    <a:pt x="6976" y="3975"/>
                  </a:cubicBezTo>
                  <a:cubicBezTo>
                    <a:pt x="7854" y="3051"/>
                    <a:pt x="8963" y="2404"/>
                    <a:pt x="10165" y="2127"/>
                  </a:cubicBezTo>
                  <a:cubicBezTo>
                    <a:pt x="10674" y="1942"/>
                    <a:pt x="11228" y="1849"/>
                    <a:pt x="11690" y="1757"/>
                  </a:cubicBezTo>
                  <a:cubicBezTo>
                    <a:pt x="12152" y="1618"/>
                    <a:pt x="12568" y="1480"/>
                    <a:pt x="12892" y="1387"/>
                  </a:cubicBezTo>
                  <a:cubicBezTo>
                    <a:pt x="13539" y="1202"/>
                    <a:pt x="13909" y="1018"/>
                    <a:pt x="13909" y="1018"/>
                  </a:cubicBezTo>
                  <a:lnTo>
                    <a:pt x="1353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383;p18">
              <a:extLst>
                <a:ext uri="{FF2B5EF4-FFF2-40B4-BE49-F238E27FC236}">
                  <a16:creationId xmlns:a16="http://schemas.microsoft.com/office/drawing/2014/main" id="{460035CC-61D5-4CF8-B6F5-518A0DFDE6AC}"/>
                </a:ext>
              </a:extLst>
            </p:cNvPr>
            <p:cNvSpPr/>
            <p:nvPr/>
          </p:nvSpPr>
          <p:spPr>
            <a:xfrm flipH="1">
              <a:off x="4851895" y="775942"/>
              <a:ext cx="133067" cy="104937"/>
            </a:xfrm>
            <a:custGeom>
              <a:avLst/>
              <a:gdLst/>
              <a:ahLst/>
              <a:cxnLst/>
              <a:rect l="l" t="t" r="r" b="b"/>
              <a:pathLst>
                <a:path w="5686" h="4484" extrusionOk="0">
                  <a:moveTo>
                    <a:pt x="1" y="1"/>
                  </a:moveTo>
                  <a:cubicBezTo>
                    <a:pt x="1" y="93"/>
                    <a:pt x="47" y="185"/>
                    <a:pt x="93" y="278"/>
                  </a:cubicBezTo>
                  <a:cubicBezTo>
                    <a:pt x="185" y="555"/>
                    <a:pt x="324" y="786"/>
                    <a:pt x="555" y="971"/>
                  </a:cubicBezTo>
                  <a:cubicBezTo>
                    <a:pt x="832" y="1248"/>
                    <a:pt x="1156" y="1479"/>
                    <a:pt x="1526" y="1618"/>
                  </a:cubicBezTo>
                  <a:cubicBezTo>
                    <a:pt x="1942" y="1757"/>
                    <a:pt x="2358" y="1942"/>
                    <a:pt x="2774" y="2127"/>
                  </a:cubicBezTo>
                  <a:cubicBezTo>
                    <a:pt x="3190" y="2311"/>
                    <a:pt x="3559" y="2542"/>
                    <a:pt x="3929" y="2774"/>
                  </a:cubicBezTo>
                  <a:cubicBezTo>
                    <a:pt x="4253" y="3005"/>
                    <a:pt x="4530" y="3282"/>
                    <a:pt x="4715" y="3559"/>
                  </a:cubicBezTo>
                  <a:cubicBezTo>
                    <a:pt x="4807" y="3652"/>
                    <a:pt x="4900" y="3790"/>
                    <a:pt x="4946" y="3929"/>
                  </a:cubicBezTo>
                  <a:cubicBezTo>
                    <a:pt x="4992" y="4021"/>
                    <a:pt x="5038" y="4114"/>
                    <a:pt x="5084" y="4206"/>
                  </a:cubicBezTo>
                  <a:lnTo>
                    <a:pt x="5177" y="4484"/>
                  </a:lnTo>
                  <a:lnTo>
                    <a:pt x="5685" y="4391"/>
                  </a:lnTo>
                  <a:cubicBezTo>
                    <a:pt x="5685" y="4391"/>
                    <a:pt x="5639" y="4253"/>
                    <a:pt x="5593" y="4021"/>
                  </a:cubicBezTo>
                  <a:cubicBezTo>
                    <a:pt x="5500" y="3929"/>
                    <a:pt x="5454" y="3790"/>
                    <a:pt x="5408" y="3698"/>
                  </a:cubicBezTo>
                  <a:cubicBezTo>
                    <a:pt x="5316" y="3513"/>
                    <a:pt x="5177" y="3421"/>
                    <a:pt x="5084" y="3282"/>
                  </a:cubicBezTo>
                  <a:cubicBezTo>
                    <a:pt x="4484" y="2635"/>
                    <a:pt x="3744" y="2173"/>
                    <a:pt x="2912" y="1895"/>
                  </a:cubicBezTo>
                  <a:cubicBezTo>
                    <a:pt x="2496" y="1711"/>
                    <a:pt x="2034" y="1572"/>
                    <a:pt x="1618" y="1479"/>
                  </a:cubicBezTo>
                  <a:cubicBezTo>
                    <a:pt x="1248" y="1341"/>
                    <a:pt x="925" y="1156"/>
                    <a:pt x="601" y="925"/>
                  </a:cubicBezTo>
                  <a:cubicBezTo>
                    <a:pt x="417" y="740"/>
                    <a:pt x="232" y="509"/>
                    <a:pt x="139" y="278"/>
                  </a:cubicBezTo>
                  <a:cubicBezTo>
                    <a:pt x="93" y="185"/>
                    <a:pt x="47" y="93"/>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384;p18">
              <a:extLst>
                <a:ext uri="{FF2B5EF4-FFF2-40B4-BE49-F238E27FC236}">
                  <a16:creationId xmlns:a16="http://schemas.microsoft.com/office/drawing/2014/main" id="{059ACA6F-47CC-4B2E-B582-35723B37D206}"/>
                </a:ext>
              </a:extLst>
            </p:cNvPr>
            <p:cNvSpPr/>
            <p:nvPr/>
          </p:nvSpPr>
          <p:spPr>
            <a:xfrm flipH="1">
              <a:off x="4895166" y="937093"/>
              <a:ext cx="86542" cy="220686"/>
            </a:xfrm>
            <a:custGeom>
              <a:avLst/>
              <a:gdLst/>
              <a:ahLst/>
              <a:cxnLst/>
              <a:rect l="l" t="t" r="r" b="b"/>
              <a:pathLst>
                <a:path w="3698" h="9430" extrusionOk="0">
                  <a:moveTo>
                    <a:pt x="0" y="1"/>
                  </a:moveTo>
                  <a:lnTo>
                    <a:pt x="0" y="140"/>
                  </a:lnTo>
                  <a:lnTo>
                    <a:pt x="0" y="463"/>
                  </a:lnTo>
                  <a:cubicBezTo>
                    <a:pt x="0" y="879"/>
                    <a:pt x="93" y="1295"/>
                    <a:pt x="185" y="1711"/>
                  </a:cubicBezTo>
                  <a:cubicBezTo>
                    <a:pt x="324" y="2266"/>
                    <a:pt x="555" y="2774"/>
                    <a:pt x="832" y="3282"/>
                  </a:cubicBezTo>
                  <a:cubicBezTo>
                    <a:pt x="1017" y="3560"/>
                    <a:pt x="1202" y="3837"/>
                    <a:pt x="1433" y="4068"/>
                  </a:cubicBezTo>
                  <a:cubicBezTo>
                    <a:pt x="1710" y="4299"/>
                    <a:pt x="1941" y="4484"/>
                    <a:pt x="2172" y="4715"/>
                  </a:cubicBezTo>
                  <a:cubicBezTo>
                    <a:pt x="2635" y="5177"/>
                    <a:pt x="3004" y="5686"/>
                    <a:pt x="3282" y="6240"/>
                  </a:cubicBezTo>
                  <a:cubicBezTo>
                    <a:pt x="3466" y="6749"/>
                    <a:pt x="3605" y="7303"/>
                    <a:pt x="3605" y="7858"/>
                  </a:cubicBezTo>
                  <a:cubicBezTo>
                    <a:pt x="3605" y="8228"/>
                    <a:pt x="3605" y="8644"/>
                    <a:pt x="3513" y="9013"/>
                  </a:cubicBezTo>
                  <a:lnTo>
                    <a:pt x="3420" y="9429"/>
                  </a:lnTo>
                  <a:lnTo>
                    <a:pt x="3559" y="9013"/>
                  </a:lnTo>
                  <a:cubicBezTo>
                    <a:pt x="3651" y="8644"/>
                    <a:pt x="3698" y="8228"/>
                    <a:pt x="3698" y="7858"/>
                  </a:cubicBezTo>
                  <a:cubicBezTo>
                    <a:pt x="3698" y="7303"/>
                    <a:pt x="3605" y="6702"/>
                    <a:pt x="3420" y="6194"/>
                  </a:cubicBezTo>
                  <a:cubicBezTo>
                    <a:pt x="3143" y="5593"/>
                    <a:pt x="2819" y="5039"/>
                    <a:pt x="2357" y="4576"/>
                  </a:cubicBezTo>
                  <a:cubicBezTo>
                    <a:pt x="2126" y="4299"/>
                    <a:pt x="1895" y="4068"/>
                    <a:pt x="1664" y="3837"/>
                  </a:cubicBezTo>
                  <a:cubicBezTo>
                    <a:pt x="1479" y="3606"/>
                    <a:pt x="1294" y="3375"/>
                    <a:pt x="1156" y="3097"/>
                  </a:cubicBezTo>
                  <a:cubicBezTo>
                    <a:pt x="878" y="2635"/>
                    <a:pt x="693" y="2127"/>
                    <a:pt x="601" y="1572"/>
                  </a:cubicBezTo>
                  <a:cubicBezTo>
                    <a:pt x="555" y="1203"/>
                    <a:pt x="509" y="833"/>
                    <a:pt x="509" y="417"/>
                  </a:cubicBezTo>
                  <a:lnTo>
                    <a:pt x="509" y="140"/>
                  </a:lnTo>
                  <a:lnTo>
                    <a:pt x="50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385;p18">
              <a:extLst>
                <a:ext uri="{FF2B5EF4-FFF2-40B4-BE49-F238E27FC236}">
                  <a16:creationId xmlns:a16="http://schemas.microsoft.com/office/drawing/2014/main" id="{761529C4-DC5D-4076-BD9A-50FD728B4B4B}"/>
                </a:ext>
              </a:extLst>
            </p:cNvPr>
            <p:cNvSpPr/>
            <p:nvPr/>
          </p:nvSpPr>
          <p:spPr>
            <a:xfrm flipH="1">
              <a:off x="5006559" y="989023"/>
              <a:ext cx="155790" cy="160097"/>
            </a:xfrm>
            <a:custGeom>
              <a:avLst/>
              <a:gdLst/>
              <a:ahLst/>
              <a:cxnLst/>
              <a:rect l="l" t="t" r="r" b="b"/>
              <a:pathLst>
                <a:path w="6657" h="6841" extrusionOk="0">
                  <a:moveTo>
                    <a:pt x="6471" y="0"/>
                  </a:moveTo>
                  <a:cubicBezTo>
                    <a:pt x="6333" y="47"/>
                    <a:pt x="6194" y="93"/>
                    <a:pt x="6055" y="185"/>
                  </a:cubicBezTo>
                  <a:cubicBezTo>
                    <a:pt x="5732" y="370"/>
                    <a:pt x="5362" y="555"/>
                    <a:pt x="5039" y="786"/>
                  </a:cubicBezTo>
                  <a:cubicBezTo>
                    <a:pt x="4854" y="925"/>
                    <a:pt x="4623" y="1110"/>
                    <a:pt x="4438" y="1294"/>
                  </a:cubicBezTo>
                  <a:cubicBezTo>
                    <a:pt x="4253" y="1526"/>
                    <a:pt x="4068" y="1757"/>
                    <a:pt x="3929" y="2080"/>
                  </a:cubicBezTo>
                  <a:cubicBezTo>
                    <a:pt x="3698" y="2635"/>
                    <a:pt x="3560" y="3236"/>
                    <a:pt x="3282" y="3790"/>
                  </a:cubicBezTo>
                  <a:cubicBezTo>
                    <a:pt x="3144" y="4067"/>
                    <a:pt x="2959" y="4299"/>
                    <a:pt x="2774" y="4530"/>
                  </a:cubicBezTo>
                  <a:cubicBezTo>
                    <a:pt x="2543" y="4715"/>
                    <a:pt x="2312" y="4899"/>
                    <a:pt x="2034" y="5038"/>
                  </a:cubicBezTo>
                  <a:cubicBezTo>
                    <a:pt x="1572" y="5315"/>
                    <a:pt x="1156" y="5639"/>
                    <a:pt x="694" y="5962"/>
                  </a:cubicBezTo>
                  <a:cubicBezTo>
                    <a:pt x="417" y="6194"/>
                    <a:pt x="186" y="6471"/>
                    <a:pt x="1" y="6841"/>
                  </a:cubicBezTo>
                  <a:cubicBezTo>
                    <a:pt x="186" y="6517"/>
                    <a:pt x="463" y="6240"/>
                    <a:pt x="787" y="6009"/>
                  </a:cubicBezTo>
                  <a:cubicBezTo>
                    <a:pt x="1203" y="5685"/>
                    <a:pt x="1665" y="5454"/>
                    <a:pt x="2127" y="5177"/>
                  </a:cubicBezTo>
                  <a:cubicBezTo>
                    <a:pt x="2404" y="5038"/>
                    <a:pt x="2682" y="4853"/>
                    <a:pt x="2913" y="4668"/>
                  </a:cubicBezTo>
                  <a:cubicBezTo>
                    <a:pt x="3144" y="4437"/>
                    <a:pt x="3375" y="4206"/>
                    <a:pt x="3513" y="3929"/>
                  </a:cubicBezTo>
                  <a:cubicBezTo>
                    <a:pt x="3837" y="3374"/>
                    <a:pt x="4022" y="2727"/>
                    <a:pt x="4299" y="2265"/>
                  </a:cubicBezTo>
                  <a:cubicBezTo>
                    <a:pt x="4392" y="1988"/>
                    <a:pt x="4530" y="1803"/>
                    <a:pt x="4761" y="1618"/>
                  </a:cubicBezTo>
                  <a:cubicBezTo>
                    <a:pt x="4900" y="1479"/>
                    <a:pt x="5131" y="1294"/>
                    <a:pt x="5316" y="1202"/>
                  </a:cubicBezTo>
                  <a:cubicBezTo>
                    <a:pt x="5639" y="971"/>
                    <a:pt x="5963" y="832"/>
                    <a:pt x="6286" y="647"/>
                  </a:cubicBezTo>
                  <a:cubicBezTo>
                    <a:pt x="6425" y="601"/>
                    <a:pt x="6518" y="555"/>
                    <a:pt x="6656" y="509"/>
                  </a:cubicBezTo>
                  <a:lnTo>
                    <a:pt x="6471"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386;p18">
              <a:extLst>
                <a:ext uri="{FF2B5EF4-FFF2-40B4-BE49-F238E27FC236}">
                  <a16:creationId xmlns:a16="http://schemas.microsoft.com/office/drawing/2014/main" id="{68716F16-65EF-4CD8-B6F3-27F63A890875}"/>
                </a:ext>
              </a:extLst>
            </p:cNvPr>
            <p:cNvSpPr/>
            <p:nvPr/>
          </p:nvSpPr>
          <p:spPr>
            <a:xfrm flipH="1">
              <a:off x="4876773" y="884109"/>
              <a:ext cx="33559" cy="138473"/>
            </a:xfrm>
            <a:custGeom>
              <a:avLst/>
              <a:gdLst/>
              <a:ahLst/>
              <a:cxnLst/>
              <a:rect l="l" t="t" r="r" b="b"/>
              <a:pathLst>
                <a:path w="1434" h="5917" extrusionOk="0">
                  <a:moveTo>
                    <a:pt x="971" y="0"/>
                  </a:moveTo>
                  <a:lnTo>
                    <a:pt x="925" y="93"/>
                  </a:lnTo>
                  <a:cubicBezTo>
                    <a:pt x="925" y="139"/>
                    <a:pt x="879" y="185"/>
                    <a:pt x="832" y="278"/>
                  </a:cubicBezTo>
                  <a:cubicBezTo>
                    <a:pt x="740" y="509"/>
                    <a:pt x="648" y="740"/>
                    <a:pt x="555" y="971"/>
                  </a:cubicBezTo>
                  <a:cubicBezTo>
                    <a:pt x="509" y="1109"/>
                    <a:pt x="509" y="1294"/>
                    <a:pt x="463" y="1433"/>
                  </a:cubicBezTo>
                  <a:cubicBezTo>
                    <a:pt x="463" y="1618"/>
                    <a:pt x="463" y="1849"/>
                    <a:pt x="463" y="2034"/>
                  </a:cubicBezTo>
                  <a:cubicBezTo>
                    <a:pt x="509" y="2404"/>
                    <a:pt x="601" y="2773"/>
                    <a:pt x="740" y="3143"/>
                  </a:cubicBezTo>
                  <a:cubicBezTo>
                    <a:pt x="786" y="3328"/>
                    <a:pt x="832" y="3513"/>
                    <a:pt x="879" y="3698"/>
                  </a:cubicBezTo>
                  <a:cubicBezTo>
                    <a:pt x="879" y="3836"/>
                    <a:pt x="832" y="4021"/>
                    <a:pt x="786" y="4160"/>
                  </a:cubicBezTo>
                  <a:cubicBezTo>
                    <a:pt x="601" y="4483"/>
                    <a:pt x="416" y="4761"/>
                    <a:pt x="278" y="4992"/>
                  </a:cubicBezTo>
                  <a:cubicBezTo>
                    <a:pt x="93" y="5269"/>
                    <a:pt x="1" y="5593"/>
                    <a:pt x="1" y="5916"/>
                  </a:cubicBezTo>
                  <a:cubicBezTo>
                    <a:pt x="47" y="5593"/>
                    <a:pt x="139" y="5315"/>
                    <a:pt x="370" y="5038"/>
                  </a:cubicBezTo>
                  <a:cubicBezTo>
                    <a:pt x="509" y="4807"/>
                    <a:pt x="740" y="4576"/>
                    <a:pt x="879" y="4252"/>
                  </a:cubicBezTo>
                  <a:cubicBezTo>
                    <a:pt x="1017" y="4067"/>
                    <a:pt x="1064" y="3883"/>
                    <a:pt x="1064" y="3651"/>
                  </a:cubicBezTo>
                  <a:cubicBezTo>
                    <a:pt x="1064" y="3467"/>
                    <a:pt x="1017" y="3282"/>
                    <a:pt x="971" y="3097"/>
                  </a:cubicBezTo>
                  <a:cubicBezTo>
                    <a:pt x="879" y="2727"/>
                    <a:pt x="832" y="2357"/>
                    <a:pt x="832" y="2034"/>
                  </a:cubicBezTo>
                  <a:cubicBezTo>
                    <a:pt x="832" y="1849"/>
                    <a:pt x="832" y="1710"/>
                    <a:pt x="879" y="1525"/>
                  </a:cubicBezTo>
                  <a:cubicBezTo>
                    <a:pt x="925" y="1387"/>
                    <a:pt x="971" y="1248"/>
                    <a:pt x="1017" y="1109"/>
                  </a:cubicBezTo>
                  <a:cubicBezTo>
                    <a:pt x="1110" y="925"/>
                    <a:pt x="1202" y="740"/>
                    <a:pt x="1295" y="555"/>
                  </a:cubicBezTo>
                  <a:cubicBezTo>
                    <a:pt x="1341" y="509"/>
                    <a:pt x="1341" y="462"/>
                    <a:pt x="1387" y="416"/>
                  </a:cubicBezTo>
                  <a:lnTo>
                    <a:pt x="1433" y="370"/>
                  </a:lnTo>
                  <a:lnTo>
                    <a:pt x="971"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387;p18">
              <a:extLst>
                <a:ext uri="{FF2B5EF4-FFF2-40B4-BE49-F238E27FC236}">
                  <a16:creationId xmlns:a16="http://schemas.microsoft.com/office/drawing/2014/main" id="{13472099-8AB7-47CD-BD98-DB263071A527}"/>
                </a:ext>
              </a:extLst>
            </p:cNvPr>
            <p:cNvSpPr/>
            <p:nvPr/>
          </p:nvSpPr>
          <p:spPr>
            <a:xfrm flipH="1">
              <a:off x="4845413" y="953334"/>
              <a:ext cx="46524" cy="77884"/>
            </a:xfrm>
            <a:custGeom>
              <a:avLst/>
              <a:gdLst/>
              <a:ahLst/>
              <a:cxnLst/>
              <a:rect l="l" t="t" r="r" b="b"/>
              <a:pathLst>
                <a:path w="1988" h="3328" extrusionOk="0">
                  <a:moveTo>
                    <a:pt x="93" y="0"/>
                  </a:moveTo>
                  <a:lnTo>
                    <a:pt x="0" y="231"/>
                  </a:lnTo>
                  <a:cubicBezTo>
                    <a:pt x="185" y="324"/>
                    <a:pt x="370" y="370"/>
                    <a:pt x="509" y="509"/>
                  </a:cubicBezTo>
                  <a:cubicBezTo>
                    <a:pt x="601" y="555"/>
                    <a:pt x="693" y="601"/>
                    <a:pt x="740" y="693"/>
                  </a:cubicBezTo>
                  <a:cubicBezTo>
                    <a:pt x="832" y="740"/>
                    <a:pt x="878" y="832"/>
                    <a:pt x="925" y="925"/>
                  </a:cubicBezTo>
                  <a:cubicBezTo>
                    <a:pt x="971" y="1156"/>
                    <a:pt x="1017" y="1387"/>
                    <a:pt x="1017" y="1618"/>
                  </a:cubicBezTo>
                  <a:cubicBezTo>
                    <a:pt x="1017" y="1756"/>
                    <a:pt x="1063" y="1849"/>
                    <a:pt x="1109" y="1988"/>
                  </a:cubicBezTo>
                  <a:cubicBezTo>
                    <a:pt x="1202" y="2080"/>
                    <a:pt x="1248" y="2172"/>
                    <a:pt x="1341" y="2265"/>
                  </a:cubicBezTo>
                  <a:cubicBezTo>
                    <a:pt x="1525" y="2403"/>
                    <a:pt x="1664" y="2542"/>
                    <a:pt x="1803" y="2727"/>
                  </a:cubicBezTo>
                  <a:cubicBezTo>
                    <a:pt x="1895" y="2912"/>
                    <a:pt x="1941" y="3097"/>
                    <a:pt x="1941" y="3328"/>
                  </a:cubicBezTo>
                  <a:cubicBezTo>
                    <a:pt x="1988" y="3097"/>
                    <a:pt x="1941" y="2866"/>
                    <a:pt x="1803" y="2681"/>
                  </a:cubicBezTo>
                  <a:cubicBezTo>
                    <a:pt x="1710" y="2496"/>
                    <a:pt x="1572" y="2357"/>
                    <a:pt x="1433" y="2219"/>
                  </a:cubicBezTo>
                  <a:cubicBezTo>
                    <a:pt x="1341" y="2126"/>
                    <a:pt x="1294" y="2034"/>
                    <a:pt x="1202" y="1941"/>
                  </a:cubicBezTo>
                  <a:cubicBezTo>
                    <a:pt x="1156" y="1803"/>
                    <a:pt x="1156" y="1710"/>
                    <a:pt x="1156" y="1572"/>
                  </a:cubicBezTo>
                  <a:cubicBezTo>
                    <a:pt x="1156" y="1340"/>
                    <a:pt x="1156" y="1063"/>
                    <a:pt x="1109" y="832"/>
                  </a:cubicBezTo>
                  <a:cubicBezTo>
                    <a:pt x="1063" y="693"/>
                    <a:pt x="971" y="601"/>
                    <a:pt x="925" y="509"/>
                  </a:cubicBezTo>
                  <a:cubicBezTo>
                    <a:pt x="832" y="416"/>
                    <a:pt x="740" y="370"/>
                    <a:pt x="647" y="324"/>
                  </a:cubicBezTo>
                  <a:cubicBezTo>
                    <a:pt x="509" y="185"/>
                    <a:pt x="278" y="46"/>
                    <a:pt x="9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388;p18">
              <a:extLst>
                <a:ext uri="{FF2B5EF4-FFF2-40B4-BE49-F238E27FC236}">
                  <a16:creationId xmlns:a16="http://schemas.microsoft.com/office/drawing/2014/main" id="{D3E2F678-4C5E-403A-A17A-A0B108981E93}"/>
                </a:ext>
              </a:extLst>
            </p:cNvPr>
            <p:cNvSpPr/>
            <p:nvPr/>
          </p:nvSpPr>
          <p:spPr>
            <a:xfrm flipH="1">
              <a:off x="4961137" y="1103673"/>
              <a:ext cx="71424" cy="161173"/>
            </a:xfrm>
            <a:custGeom>
              <a:avLst/>
              <a:gdLst/>
              <a:ahLst/>
              <a:cxnLst/>
              <a:rect l="l" t="t" r="r" b="b"/>
              <a:pathLst>
                <a:path w="3052" h="6887" extrusionOk="0">
                  <a:moveTo>
                    <a:pt x="463" y="0"/>
                  </a:moveTo>
                  <a:lnTo>
                    <a:pt x="1" y="278"/>
                  </a:lnTo>
                  <a:cubicBezTo>
                    <a:pt x="1" y="278"/>
                    <a:pt x="278" y="694"/>
                    <a:pt x="648" y="1295"/>
                  </a:cubicBezTo>
                  <a:cubicBezTo>
                    <a:pt x="879" y="1664"/>
                    <a:pt x="1064" y="1988"/>
                    <a:pt x="1203" y="2358"/>
                  </a:cubicBezTo>
                  <a:cubicBezTo>
                    <a:pt x="1295" y="2589"/>
                    <a:pt x="1388" y="2773"/>
                    <a:pt x="1388" y="3005"/>
                  </a:cubicBezTo>
                  <a:cubicBezTo>
                    <a:pt x="1388" y="3236"/>
                    <a:pt x="1388" y="3467"/>
                    <a:pt x="1341" y="3652"/>
                  </a:cubicBezTo>
                  <a:cubicBezTo>
                    <a:pt x="1203" y="4160"/>
                    <a:pt x="1203" y="4668"/>
                    <a:pt x="1341" y="5131"/>
                  </a:cubicBezTo>
                  <a:cubicBezTo>
                    <a:pt x="1526" y="5547"/>
                    <a:pt x="1803" y="5870"/>
                    <a:pt x="2127" y="6101"/>
                  </a:cubicBezTo>
                  <a:cubicBezTo>
                    <a:pt x="2404" y="6286"/>
                    <a:pt x="2635" y="6425"/>
                    <a:pt x="2866" y="6610"/>
                  </a:cubicBezTo>
                  <a:cubicBezTo>
                    <a:pt x="2635" y="6378"/>
                    <a:pt x="2451" y="6194"/>
                    <a:pt x="2173" y="6009"/>
                  </a:cubicBezTo>
                  <a:cubicBezTo>
                    <a:pt x="1896" y="5778"/>
                    <a:pt x="1619" y="5454"/>
                    <a:pt x="1480" y="5038"/>
                  </a:cubicBezTo>
                  <a:cubicBezTo>
                    <a:pt x="1434" y="4622"/>
                    <a:pt x="1434" y="4160"/>
                    <a:pt x="1572" y="3698"/>
                  </a:cubicBezTo>
                  <a:cubicBezTo>
                    <a:pt x="1665" y="3467"/>
                    <a:pt x="1665" y="3189"/>
                    <a:pt x="1711" y="2958"/>
                  </a:cubicBezTo>
                  <a:cubicBezTo>
                    <a:pt x="1711" y="2681"/>
                    <a:pt x="1665" y="2450"/>
                    <a:pt x="1572" y="2219"/>
                  </a:cubicBezTo>
                  <a:cubicBezTo>
                    <a:pt x="1388" y="1803"/>
                    <a:pt x="1249" y="1433"/>
                    <a:pt x="1064" y="1063"/>
                  </a:cubicBezTo>
                  <a:cubicBezTo>
                    <a:pt x="740" y="416"/>
                    <a:pt x="463" y="0"/>
                    <a:pt x="463" y="0"/>
                  </a:cubicBezTo>
                  <a:close/>
                  <a:moveTo>
                    <a:pt x="2866" y="6610"/>
                  </a:moveTo>
                  <a:lnTo>
                    <a:pt x="2866" y="6610"/>
                  </a:lnTo>
                  <a:cubicBezTo>
                    <a:pt x="2959" y="6702"/>
                    <a:pt x="3005" y="6794"/>
                    <a:pt x="3051" y="6887"/>
                  </a:cubicBezTo>
                  <a:cubicBezTo>
                    <a:pt x="3005" y="6794"/>
                    <a:pt x="2959" y="6656"/>
                    <a:pt x="2866" y="661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389;p18">
              <a:extLst>
                <a:ext uri="{FF2B5EF4-FFF2-40B4-BE49-F238E27FC236}">
                  <a16:creationId xmlns:a16="http://schemas.microsoft.com/office/drawing/2014/main" id="{21335FDA-49F4-46E2-8F56-95CE60F58CB3}"/>
                </a:ext>
              </a:extLst>
            </p:cNvPr>
            <p:cNvSpPr/>
            <p:nvPr/>
          </p:nvSpPr>
          <p:spPr>
            <a:xfrm flipH="1">
              <a:off x="4870290" y="693729"/>
              <a:ext cx="50854" cy="156867"/>
            </a:xfrm>
            <a:custGeom>
              <a:avLst/>
              <a:gdLst/>
              <a:ahLst/>
              <a:cxnLst/>
              <a:rect l="l" t="t" r="r" b="b"/>
              <a:pathLst>
                <a:path w="2173" h="6703" extrusionOk="0">
                  <a:moveTo>
                    <a:pt x="0" y="1"/>
                  </a:moveTo>
                  <a:lnTo>
                    <a:pt x="0" y="1"/>
                  </a:lnTo>
                  <a:cubicBezTo>
                    <a:pt x="39" y="40"/>
                    <a:pt x="110" y="110"/>
                    <a:pt x="186" y="160"/>
                  </a:cubicBezTo>
                  <a:lnTo>
                    <a:pt x="186" y="160"/>
                  </a:lnTo>
                  <a:cubicBezTo>
                    <a:pt x="136" y="94"/>
                    <a:pt x="68" y="35"/>
                    <a:pt x="0" y="1"/>
                  </a:cubicBezTo>
                  <a:close/>
                  <a:moveTo>
                    <a:pt x="186" y="160"/>
                  </a:moveTo>
                  <a:cubicBezTo>
                    <a:pt x="204" y="183"/>
                    <a:pt x="219" y="208"/>
                    <a:pt x="231" y="232"/>
                  </a:cubicBezTo>
                  <a:cubicBezTo>
                    <a:pt x="416" y="417"/>
                    <a:pt x="555" y="648"/>
                    <a:pt x="694" y="925"/>
                  </a:cubicBezTo>
                  <a:cubicBezTo>
                    <a:pt x="832" y="1249"/>
                    <a:pt x="878" y="1665"/>
                    <a:pt x="832" y="2035"/>
                  </a:cubicBezTo>
                  <a:cubicBezTo>
                    <a:pt x="740" y="2497"/>
                    <a:pt x="740" y="2959"/>
                    <a:pt x="832" y="3375"/>
                  </a:cubicBezTo>
                  <a:cubicBezTo>
                    <a:pt x="878" y="3606"/>
                    <a:pt x="1017" y="3837"/>
                    <a:pt x="1156" y="4022"/>
                  </a:cubicBezTo>
                  <a:lnTo>
                    <a:pt x="1526" y="4530"/>
                  </a:lnTo>
                  <a:cubicBezTo>
                    <a:pt x="1757" y="4854"/>
                    <a:pt x="1895" y="5177"/>
                    <a:pt x="1941" y="5593"/>
                  </a:cubicBezTo>
                  <a:cubicBezTo>
                    <a:pt x="1941" y="5732"/>
                    <a:pt x="1941" y="5871"/>
                    <a:pt x="1941" y="6009"/>
                  </a:cubicBezTo>
                  <a:cubicBezTo>
                    <a:pt x="1895" y="6148"/>
                    <a:pt x="1895" y="6287"/>
                    <a:pt x="1895" y="6379"/>
                  </a:cubicBezTo>
                  <a:lnTo>
                    <a:pt x="1849" y="6656"/>
                  </a:lnTo>
                  <a:lnTo>
                    <a:pt x="2126" y="6703"/>
                  </a:lnTo>
                  <a:lnTo>
                    <a:pt x="2173" y="6425"/>
                  </a:lnTo>
                  <a:lnTo>
                    <a:pt x="2173" y="6055"/>
                  </a:lnTo>
                  <a:cubicBezTo>
                    <a:pt x="2173" y="5871"/>
                    <a:pt x="2173" y="5686"/>
                    <a:pt x="2126" y="5547"/>
                  </a:cubicBezTo>
                  <a:cubicBezTo>
                    <a:pt x="2080" y="5131"/>
                    <a:pt x="1895" y="4761"/>
                    <a:pt x="1664" y="4438"/>
                  </a:cubicBezTo>
                  <a:lnTo>
                    <a:pt x="1248" y="3929"/>
                  </a:lnTo>
                  <a:cubicBezTo>
                    <a:pt x="1110" y="3745"/>
                    <a:pt x="1017" y="3560"/>
                    <a:pt x="925" y="3375"/>
                  </a:cubicBezTo>
                  <a:cubicBezTo>
                    <a:pt x="832" y="2913"/>
                    <a:pt x="832" y="2497"/>
                    <a:pt x="878" y="2035"/>
                  </a:cubicBezTo>
                  <a:cubicBezTo>
                    <a:pt x="925" y="1665"/>
                    <a:pt x="832" y="1249"/>
                    <a:pt x="694" y="879"/>
                  </a:cubicBezTo>
                  <a:cubicBezTo>
                    <a:pt x="555" y="648"/>
                    <a:pt x="416" y="417"/>
                    <a:pt x="231" y="186"/>
                  </a:cubicBezTo>
                  <a:cubicBezTo>
                    <a:pt x="216" y="178"/>
                    <a:pt x="201" y="169"/>
                    <a:pt x="186" y="16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390;p18">
              <a:extLst>
                <a:ext uri="{FF2B5EF4-FFF2-40B4-BE49-F238E27FC236}">
                  <a16:creationId xmlns:a16="http://schemas.microsoft.com/office/drawing/2014/main" id="{7E38E3CD-5C0F-44FD-8867-0FC54234E414}"/>
                </a:ext>
              </a:extLst>
            </p:cNvPr>
            <p:cNvSpPr/>
            <p:nvPr/>
          </p:nvSpPr>
          <p:spPr>
            <a:xfrm flipH="1">
              <a:off x="4963312" y="870653"/>
              <a:ext cx="128714" cy="59981"/>
            </a:xfrm>
            <a:custGeom>
              <a:avLst/>
              <a:gdLst/>
              <a:ahLst/>
              <a:cxnLst/>
              <a:rect l="l" t="t" r="r" b="b"/>
              <a:pathLst>
                <a:path w="5500" h="2563" extrusionOk="0">
                  <a:moveTo>
                    <a:pt x="2265" y="0"/>
                  </a:moveTo>
                  <a:cubicBezTo>
                    <a:pt x="2141" y="0"/>
                    <a:pt x="2018" y="21"/>
                    <a:pt x="1895" y="21"/>
                  </a:cubicBezTo>
                  <a:cubicBezTo>
                    <a:pt x="1525" y="67"/>
                    <a:pt x="1202" y="159"/>
                    <a:pt x="878" y="298"/>
                  </a:cubicBezTo>
                  <a:cubicBezTo>
                    <a:pt x="555" y="390"/>
                    <a:pt x="231" y="575"/>
                    <a:pt x="0" y="806"/>
                  </a:cubicBezTo>
                  <a:cubicBezTo>
                    <a:pt x="231" y="621"/>
                    <a:pt x="555" y="437"/>
                    <a:pt x="878" y="344"/>
                  </a:cubicBezTo>
                  <a:cubicBezTo>
                    <a:pt x="1202" y="252"/>
                    <a:pt x="1525" y="206"/>
                    <a:pt x="1895" y="206"/>
                  </a:cubicBezTo>
                  <a:cubicBezTo>
                    <a:pt x="1987" y="182"/>
                    <a:pt x="2080" y="171"/>
                    <a:pt x="2172" y="171"/>
                  </a:cubicBezTo>
                  <a:cubicBezTo>
                    <a:pt x="2265" y="171"/>
                    <a:pt x="2357" y="182"/>
                    <a:pt x="2450" y="206"/>
                  </a:cubicBezTo>
                  <a:lnTo>
                    <a:pt x="2727" y="252"/>
                  </a:lnTo>
                  <a:lnTo>
                    <a:pt x="3004" y="344"/>
                  </a:lnTo>
                  <a:cubicBezTo>
                    <a:pt x="3605" y="714"/>
                    <a:pt x="4113" y="1222"/>
                    <a:pt x="4483" y="1869"/>
                  </a:cubicBezTo>
                  <a:cubicBezTo>
                    <a:pt x="4576" y="1962"/>
                    <a:pt x="4668" y="2100"/>
                    <a:pt x="4807" y="2193"/>
                  </a:cubicBezTo>
                  <a:cubicBezTo>
                    <a:pt x="4899" y="2285"/>
                    <a:pt x="4992" y="2378"/>
                    <a:pt x="5084" y="2424"/>
                  </a:cubicBezTo>
                  <a:cubicBezTo>
                    <a:pt x="5176" y="2470"/>
                    <a:pt x="5315" y="2516"/>
                    <a:pt x="5454" y="2563"/>
                  </a:cubicBezTo>
                  <a:lnTo>
                    <a:pt x="5500" y="2008"/>
                  </a:lnTo>
                  <a:cubicBezTo>
                    <a:pt x="5454" y="2008"/>
                    <a:pt x="5407" y="2008"/>
                    <a:pt x="5315" y="1962"/>
                  </a:cubicBezTo>
                  <a:cubicBezTo>
                    <a:pt x="5269" y="1916"/>
                    <a:pt x="5176" y="1869"/>
                    <a:pt x="5130" y="1823"/>
                  </a:cubicBezTo>
                  <a:cubicBezTo>
                    <a:pt x="5038" y="1731"/>
                    <a:pt x="4945" y="1638"/>
                    <a:pt x="4853" y="1546"/>
                  </a:cubicBezTo>
                  <a:cubicBezTo>
                    <a:pt x="4622" y="1361"/>
                    <a:pt x="4437" y="1084"/>
                    <a:pt x="4160" y="806"/>
                  </a:cubicBezTo>
                  <a:cubicBezTo>
                    <a:pt x="3836" y="483"/>
                    <a:pt x="3513" y="252"/>
                    <a:pt x="3097" y="67"/>
                  </a:cubicBezTo>
                  <a:lnTo>
                    <a:pt x="2773" y="21"/>
                  </a:lnTo>
                  <a:lnTo>
                    <a:pt x="2450" y="21"/>
                  </a:lnTo>
                  <a:cubicBezTo>
                    <a:pt x="2388" y="5"/>
                    <a:pt x="2326" y="0"/>
                    <a:pt x="2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391;p18">
              <a:extLst>
                <a:ext uri="{FF2B5EF4-FFF2-40B4-BE49-F238E27FC236}">
                  <a16:creationId xmlns:a16="http://schemas.microsoft.com/office/drawing/2014/main" id="{B0F17706-5821-470E-B7C0-6F5E1CFDD33C}"/>
                </a:ext>
              </a:extLst>
            </p:cNvPr>
            <p:cNvSpPr/>
            <p:nvPr/>
          </p:nvSpPr>
          <p:spPr>
            <a:xfrm flipH="1">
              <a:off x="5054160" y="1022559"/>
              <a:ext cx="94125" cy="54083"/>
            </a:xfrm>
            <a:custGeom>
              <a:avLst/>
              <a:gdLst/>
              <a:ahLst/>
              <a:cxnLst/>
              <a:rect l="l" t="t" r="r" b="b"/>
              <a:pathLst>
                <a:path w="4022" h="2311" extrusionOk="0">
                  <a:moveTo>
                    <a:pt x="3744" y="0"/>
                  </a:moveTo>
                  <a:cubicBezTo>
                    <a:pt x="3559" y="185"/>
                    <a:pt x="3421" y="324"/>
                    <a:pt x="3236" y="462"/>
                  </a:cubicBezTo>
                  <a:cubicBezTo>
                    <a:pt x="3051" y="647"/>
                    <a:pt x="2866" y="740"/>
                    <a:pt x="2635" y="878"/>
                  </a:cubicBezTo>
                  <a:cubicBezTo>
                    <a:pt x="2543" y="924"/>
                    <a:pt x="2404" y="971"/>
                    <a:pt x="2312" y="1017"/>
                  </a:cubicBezTo>
                  <a:cubicBezTo>
                    <a:pt x="2173" y="1109"/>
                    <a:pt x="2034" y="1109"/>
                    <a:pt x="1942" y="1156"/>
                  </a:cubicBezTo>
                  <a:cubicBezTo>
                    <a:pt x="1618" y="1202"/>
                    <a:pt x="1387" y="1294"/>
                    <a:pt x="1156" y="1479"/>
                  </a:cubicBezTo>
                  <a:cubicBezTo>
                    <a:pt x="925" y="1664"/>
                    <a:pt x="740" y="1849"/>
                    <a:pt x="602" y="1987"/>
                  </a:cubicBezTo>
                  <a:cubicBezTo>
                    <a:pt x="463" y="2080"/>
                    <a:pt x="324" y="2172"/>
                    <a:pt x="186" y="2219"/>
                  </a:cubicBezTo>
                  <a:cubicBezTo>
                    <a:pt x="93" y="2265"/>
                    <a:pt x="47" y="2311"/>
                    <a:pt x="1" y="2311"/>
                  </a:cubicBezTo>
                  <a:cubicBezTo>
                    <a:pt x="47" y="2311"/>
                    <a:pt x="139" y="2265"/>
                    <a:pt x="186" y="2265"/>
                  </a:cubicBezTo>
                  <a:cubicBezTo>
                    <a:pt x="324" y="2219"/>
                    <a:pt x="509" y="2126"/>
                    <a:pt x="648" y="2034"/>
                  </a:cubicBezTo>
                  <a:cubicBezTo>
                    <a:pt x="833" y="1895"/>
                    <a:pt x="1018" y="1756"/>
                    <a:pt x="1202" y="1618"/>
                  </a:cubicBezTo>
                  <a:cubicBezTo>
                    <a:pt x="1341" y="1525"/>
                    <a:pt x="1433" y="1479"/>
                    <a:pt x="1572" y="1433"/>
                  </a:cubicBezTo>
                  <a:cubicBezTo>
                    <a:pt x="1711" y="1387"/>
                    <a:pt x="1803" y="1387"/>
                    <a:pt x="1942" y="1387"/>
                  </a:cubicBezTo>
                  <a:cubicBezTo>
                    <a:pt x="2081" y="1340"/>
                    <a:pt x="2265" y="1340"/>
                    <a:pt x="2404" y="1294"/>
                  </a:cubicBezTo>
                  <a:cubicBezTo>
                    <a:pt x="2543" y="1248"/>
                    <a:pt x="2635" y="1202"/>
                    <a:pt x="2774" y="1156"/>
                  </a:cubicBezTo>
                  <a:cubicBezTo>
                    <a:pt x="3005" y="1017"/>
                    <a:pt x="3236" y="924"/>
                    <a:pt x="3421" y="786"/>
                  </a:cubicBezTo>
                  <a:cubicBezTo>
                    <a:pt x="3652" y="647"/>
                    <a:pt x="3837" y="462"/>
                    <a:pt x="4022" y="324"/>
                  </a:cubicBezTo>
                  <a:lnTo>
                    <a:pt x="374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392;p18">
              <a:extLst>
                <a:ext uri="{FF2B5EF4-FFF2-40B4-BE49-F238E27FC236}">
                  <a16:creationId xmlns:a16="http://schemas.microsoft.com/office/drawing/2014/main" id="{61E62037-9928-4CF1-836D-8FBC2743CBAE}"/>
                </a:ext>
              </a:extLst>
            </p:cNvPr>
            <p:cNvSpPr/>
            <p:nvPr/>
          </p:nvSpPr>
          <p:spPr>
            <a:xfrm flipH="1">
              <a:off x="4933031" y="1033371"/>
              <a:ext cx="35712" cy="165502"/>
            </a:xfrm>
            <a:custGeom>
              <a:avLst/>
              <a:gdLst/>
              <a:ahLst/>
              <a:cxnLst/>
              <a:rect l="l" t="t" r="r" b="b"/>
              <a:pathLst>
                <a:path w="1526" h="7072" extrusionOk="0">
                  <a:moveTo>
                    <a:pt x="1341" y="0"/>
                  </a:moveTo>
                  <a:lnTo>
                    <a:pt x="1064" y="46"/>
                  </a:lnTo>
                  <a:cubicBezTo>
                    <a:pt x="1064" y="46"/>
                    <a:pt x="1110" y="185"/>
                    <a:pt x="1156" y="370"/>
                  </a:cubicBezTo>
                  <a:cubicBezTo>
                    <a:pt x="1202" y="647"/>
                    <a:pt x="1249" y="925"/>
                    <a:pt x="1249" y="1248"/>
                  </a:cubicBezTo>
                  <a:cubicBezTo>
                    <a:pt x="1295" y="1341"/>
                    <a:pt x="1295" y="1387"/>
                    <a:pt x="1249" y="1479"/>
                  </a:cubicBezTo>
                  <a:cubicBezTo>
                    <a:pt x="1249" y="1572"/>
                    <a:pt x="1202" y="1664"/>
                    <a:pt x="1156" y="1757"/>
                  </a:cubicBezTo>
                  <a:cubicBezTo>
                    <a:pt x="1064" y="1941"/>
                    <a:pt x="925" y="2080"/>
                    <a:pt x="740" y="2219"/>
                  </a:cubicBezTo>
                  <a:cubicBezTo>
                    <a:pt x="371" y="2588"/>
                    <a:pt x="139" y="3051"/>
                    <a:pt x="47" y="3513"/>
                  </a:cubicBezTo>
                  <a:cubicBezTo>
                    <a:pt x="1" y="4021"/>
                    <a:pt x="93" y="4530"/>
                    <a:pt x="324" y="4946"/>
                  </a:cubicBezTo>
                  <a:cubicBezTo>
                    <a:pt x="417" y="5177"/>
                    <a:pt x="555" y="5362"/>
                    <a:pt x="740" y="5500"/>
                  </a:cubicBezTo>
                  <a:cubicBezTo>
                    <a:pt x="879" y="5593"/>
                    <a:pt x="1018" y="5777"/>
                    <a:pt x="1156" y="5916"/>
                  </a:cubicBezTo>
                  <a:cubicBezTo>
                    <a:pt x="1064" y="5731"/>
                    <a:pt x="925" y="5593"/>
                    <a:pt x="786" y="5454"/>
                  </a:cubicBezTo>
                  <a:cubicBezTo>
                    <a:pt x="602" y="5315"/>
                    <a:pt x="463" y="5130"/>
                    <a:pt x="371" y="4946"/>
                  </a:cubicBezTo>
                  <a:cubicBezTo>
                    <a:pt x="186" y="4530"/>
                    <a:pt x="93" y="4021"/>
                    <a:pt x="186" y="3559"/>
                  </a:cubicBezTo>
                  <a:cubicBezTo>
                    <a:pt x="232" y="3328"/>
                    <a:pt x="324" y="3097"/>
                    <a:pt x="417" y="2912"/>
                  </a:cubicBezTo>
                  <a:cubicBezTo>
                    <a:pt x="555" y="2727"/>
                    <a:pt x="694" y="2542"/>
                    <a:pt x="879" y="2357"/>
                  </a:cubicBezTo>
                  <a:cubicBezTo>
                    <a:pt x="1064" y="2219"/>
                    <a:pt x="1249" y="2080"/>
                    <a:pt x="1341" y="1849"/>
                  </a:cubicBezTo>
                  <a:cubicBezTo>
                    <a:pt x="1480" y="1664"/>
                    <a:pt x="1526" y="1479"/>
                    <a:pt x="1526" y="1248"/>
                  </a:cubicBezTo>
                  <a:cubicBezTo>
                    <a:pt x="1526" y="925"/>
                    <a:pt x="1480" y="601"/>
                    <a:pt x="1434" y="324"/>
                  </a:cubicBezTo>
                  <a:cubicBezTo>
                    <a:pt x="1341" y="93"/>
                    <a:pt x="1341" y="0"/>
                    <a:pt x="1341" y="0"/>
                  </a:cubicBezTo>
                  <a:close/>
                  <a:moveTo>
                    <a:pt x="1156" y="5916"/>
                  </a:moveTo>
                  <a:lnTo>
                    <a:pt x="1156" y="5916"/>
                  </a:lnTo>
                  <a:cubicBezTo>
                    <a:pt x="1295" y="6194"/>
                    <a:pt x="1387" y="6471"/>
                    <a:pt x="1480" y="6748"/>
                  </a:cubicBezTo>
                  <a:cubicBezTo>
                    <a:pt x="1434" y="6471"/>
                    <a:pt x="1295" y="6194"/>
                    <a:pt x="1156" y="5916"/>
                  </a:cubicBezTo>
                  <a:close/>
                  <a:moveTo>
                    <a:pt x="1480" y="6748"/>
                  </a:moveTo>
                  <a:cubicBezTo>
                    <a:pt x="1480" y="6887"/>
                    <a:pt x="1526" y="6979"/>
                    <a:pt x="1526" y="7072"/>
                  </a:cubicBezTo>
                  <a:cubicBezTo>
                    <a:pt x="1526" y="6979"/>
                    <a:pt x="1526" y="6887"/>
                    <a:pt x="1480" y="6748"/>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393;p18">
              <a:extLst>
                <a:ext uri="{FF2B5EF4-FFF2-40B4-BE49-F238E27FC236}">
                  <a16:creationId xmlns:a16="http://schemas.microsoft.com/office/drawing/2014/main" id="{0C305DC0-4C7D-44A4-AD1D-6E6623281551}"/>
                </a:ext>
              </a:extLst>
            </p:cNvPr>
            <p:cNvSpPr/>
            <p:nvPr/>
          </p:nvSpPr>
          <p:spPr>
            <a:xfrm flipH="1">
              <a:off x="5002232" y="773883"/>
              <a:ext cx="33559" cy="108073"/>
            </a:xfrm>
            <a:custGeom>
              <a:avLst/>
              <a:gdLst/>
              <a:ahLst/>
              <a:cxnLst/>
              <a:rect l="l" t="t" r="r" b="b"/>
              <a:pathLst>
                <a:path w="1434" h="4618" extrusionOk="0">
                  <a:moveTo>
                    <a:pt x="0" y="0"/>
                  </a:moveTo>
                  <a:cubicBezTo>
                    <a:pt x="1" y="184"/>
                    <a:pt x="47" y="367"/>
                    <a:pt x="93" y="551"/>
                  </a:cubicBezTo>
                  <a:cubicBezTo>
                    <a:pt x="324" y="1105"/>
                    <a:pt x="601" y="1614"/>
                    <a:pt x="925" y="2122"/>
                  </a:cubicBezTo>
                  <a:cubicBezTo>
                    <a:pt x="1248" y="2584"/>
                    <a:pt x="1341" y="3185"/>
                    <a:pt x="1156" y="3740"/>
                  </a:cubicBezTo>
                  <a:cubicBezTo>
                    <a:pt x="1110" y="4017"/>
                    <a:pt x="1017" y="4248"/>
                    <a:pt x="878" y="4479"/>
                  </a:cubicBezTo>
                  <a:lnTo>
                    <a:pt x="1110" y="4618"/>
                  </a:lnTo>
                  <a:cubicBezTo>
                    <a:pt x="1202" y="4341"/>
                    <a:pt x="1294" y="4109"/>
                    <a:pt x="1387" y="3832"/>
                  </a:cubicBezTo>
                  <a:cubicBezTo>
                    <a:pt x="1433" y="3555"/>
                    <a:pt x="1433" y="3231"/>
                    <a:pt x="1433" y="2954"/>
                  </a:cubicBezTo>
                  <a:cubicBezTo>
                    <a:pt x="1341" y="2630"/>
                    <a:pt x="1202" y="2353"/>
                    <a:pt x="1017" y="2076"/>
                  </a:cubicBezTo>
                  <a:cubicBezTo>
                    <a:pt x="694" y="1567"/>
                    <a:pt x="416" y="1059"/>
                    <a:pt x="139" y="551"/>
                  </a:cubicBezTo>
                  <a:cubicBezTo>
                    <a:pt x="47" y="367"/>
                    <a:pt x="1" y="184"/>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394;p18">
              <a:extLst>
                <a:ext uri="{FF2B5EF4-FFF2-40B4-BE49-F238E27FC236}">
                  <a16:creationId xmlns:a16="http://schemas.microsoft.com/office/drawing/2014/main" id="{1581895E-3438-4D05-9D59-E1824DB71222}"/>
                </a:ext>
              </a:extLst>
            </p:cNvPr>
            <p:cNvSpPr/>
            <p:nvPr/>
          </p:nvSpPr>
          <p:spPr>
            <a:xfrm flipH="1">
              <a:off x="5031436" y="1142614"/>
              <a:ext cx="153614" cy="64919"/>
            </a:xfrm>
            <a:custGeom>
              <a:avLst/>
              <a:gdLst/>
              <a:ahLst/>
              <a:cxnLst/>
              <a:rect l="l" t="t" r="r" b="b"/>
              <a:pathLst>
                <a:path w="6564" h="2774" extrusionOk="0">
                  <a:moveTo>
                    <a:pt x="6332" y="0"/>
                  </a:moveTo>
                  <a:cubicBezTo>
                    <a:pt x="6286" y="93"/>
                    <a:pt x="6193" y="185"/>
                    <a:pt x="6147" y="231"/>
                  </a:cubicBezTo>
                  <a:cubicBezTo>
                    <a:pt x="5962" y="416"/>
                    <a:pt x="5731" y="601"/>
                    <a:pt x="5500" y="694"/>
                  </a:cubicBezTo>
                  <a:cubicBezTo>
                    <a:pt x="5177" y="832"/>
                    <a:pt x="4807" y="925"/>
                    <a:pt x="4391" y="971"/>
                  </a:cubicBezTo>
                  <a:cubicBezTo>
                    <a:pt x="4329" y="958"/>
                    <a:pt x="4267" y="953"/>
                    <a:pt x="4205" y="953"/>
                  </a:cubicBezTo>
                  <a:cubicBezTo>
                    <a:pt x="4036" y="953"/>
                    <a:pt x="3867" y="996"/>
                    <a:pt x="3698" y="1063"/>
                  </a:cubicBezTo>
                  <a:cubicBezTo>
                    <a:pt x="3513" y="1156"/>
                    <a:pt x="3328" y="1341"/>
                    <a:pt x="3189" y="1572"/>
                  </a:cubicBezTo>
                  <a:cubicBezTo>
                    <a:pt x="3097" y="1757"/>
                    <a:pt x="2958" y="1941"/>
                    <a:pt x="2820" y="2126"/>
                  </a:cubicBezTo>
                  <a:cubicBezTo>
                    <a:pt x="2681" y="2311"/>
                    <a:pt x="2496" y="2450"/>
                    <a:pt x="2311" y="2542"/>
                  </a:cubicBezTo>
                  <a:cubicBezTo>
                    <a:pt x="2126" y="2588"/>
                    <a:pt x="1941" y="2635"/>
                    <a:pt x="1710" y="2681"/>
                  </a:cubicBezTo>
                  <a:cubicBezTo>
                    <a:pt x="1526" y="2727"/>
                    <a:pt x="1341" y="2727"/>
                    <a:pt x="1156" y="2727"/>
                  </a:cubicBezTo>
                  <a:cubicBezTo>
                    <a:pt x="740" y="2727"/>
                    <a:pt x="370" y="2727"/>
                    <a:pt x="1" y="2635"/>
                  </a:cubicBezTo>
                  <a:lnTo>
                    <a:pt x="1" y="2635"/>
                  </a:lnTo>
                  <a:cubicBezTo>
                    <a:pt x="370" y="2727"/>
                    <a:pt x="740" y="2773"/>
                    <a:pt x="1156" y="2773"/>
                  </a:cubicBezTo>
                  <a:cubicBezTo>
                    <a:pt x="1341" y="2773"/>
                    <a:pt x="1526" y="2773"/>
                    <a:pt x="1710" y="2727"/>
                  </a:cubicBezTo>
                  <a:cubicBezTo>
                    <a:pt x="1941" y="2727"/>
                    <a:pt x="2126" y="2681"/>
                    <a:pt x="2357" y="2635"/>
                  </a:cubicBezTo>
                  <a:cubicBezTo>
                    <a:pt x="2589" y="2542"/>
                    <a:pt x="2773" y="2404"/>
                    <a:pt x="2912" y="2219"/>
                  </a:cubicBezTo>
                  <a:cubicBezTo>
                    <a:pt x="3097" y="2034"/>
                    <a:pt x="3236" y="1849"/>
                    <a:pt x="3328" y="1664"/>
                  </a:cubicBezTo>
                  <a:cubicBezTo>
                    <a:pt x="3467" y="1479"/>
                    <a:pt x="3605" y="1294"/>
                    <a:pt x="3790" y="1202"/>
                  </a:cubicBezTo>
                  <a:cubicBezTo>
                    <a:pt x="4021" y="1156"/>
                    <a:pt x="4206" y="1156"/>
                    <a:pt x="4437" y="1156"/>
                  </a:cubicBezTo>
                  <a:cubicBezTo>
                    <a:pt x="4853" y="1156"/>
                    <a:pt x="5223" y="1063"/>
                    <a:pt x="5639" y="925"/>
                  </a:cubicBezTo>
                  <a:cubicBezTo>
                    <a:pt x="6009" y="740"/>
                    <a:pt x="6332" y="509"/>
                    <a:pt x="6563" y="139"/>
                  </a:cubicBezTo>
                  <a:lnTo>
                    <a:pt x="633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395;p18">
              <a:extLst>
                <a:ext uri="{FF2B5EF4-FFF2-40B4-BE49-F238E27FC236}">
                  <a16:creationId xmlns:a16="http://schemas.microsoft.com/office/drawing/2014/main" id="{E8C016A3-3DB0-43BB-9734-7BB0158BC3B6}"/>
                </a:ext>
              </a:extLst>
            </p:cNvPr>
            <p:cNvSpPr/>
            <p:nvPr/>
          </p:nvSpPr>
          <p:spPr>
            <a:xfrm flipH="1">
              <a:off x="4353285" y="852726"/>
              <a:ext cx="352629" cy="444577"/>
            </a:xfrm>
            <a:custGeom>
              <a:avLst/>
              <a:gdLst/>
              <a:ahLst/>
              <a:cxnLst/>
              <a:rect l="l" t="t" r="r" b="b"/>
              <a:pathLst>
                <a:path w="15068" h="18997" extrusionOk="0">
                  <a:moveTo>
                    <a:pt x="417" y="1"/>
                  </a:moveTo>
                  <a:lnTo>
                    <a:pt x="1" y="1018"/>
                  </a:lnTo>
                  <a:cubicBezTo>
                    <a:pt x="1" y="1018"/>
                    <a:pt x="417" y="1156"/>
                    <a:pt x="1110" y="1387"/>
                  </a:cubicBezTo>
                  <a:cubicBezTo>
                    <a:pt x="1480" y="1526"/>
                    <a:pt x="1896" y="1619"/>
                    <a:pt x="2404" y="1757"/>
                  </a:cubicBezTo>
                  <a:cubicBezTo>
                    <a:pt x="2866" y="1850"/>
                    <a:pt x="3421" y="1988"/>
                    <a:pt x="3975" y="2173"/>
                  </a:cubicBezTo>
                  <a:cubicBezTo>
                    <a:pt x="4622" y="2358"/>
                    <a:pt x="5177" y="2635"/>
                    <a:pt x="5732" y="2959"/>
                  </a:cubicBezTo>
                  <a:cubicBezTo>
                    <a:pt x="6332" y="3329"/>
                    <a:pt x="6841" y="3791"/>
                    <a:pt x="7257" y="4345"/>
                  </a:cubicBezTo>
                  <a:cubicBezTo>
                    <a:pt x="7673" y="4992"/>
                    <a:pt x="8042" y="5686"/>
                    <a:pt x="8274" y="6425"/>
                  </a:cubicBezTo>
                  <a:cubicBezTo>
                    <a:pt x="8412" y="6795"/>
                    <a:pt x="8505" y="7165"/>
                    <a:pt x="8597" y="7581"/>
                  </a:cubicBezTo>
                  <a:cubicBezTo>
                    <a:pt x="8643" y="7950"/>
                    <a:pt x="8736" y="8366"/>
                    <a:pt x="8782" y="8782"/>
                  </a:cubicBezTo>
                  <a:cubicBezTo>
                    <a:pt x="8921" y="9568"/>
                    <a:pt x="9013" y="10400"/>
                    <a:pt x="9152" y="11232"/>
                  </a:cubicBezTo>
                  <a:cubicBezTo>
                    <a:pt x="9244" y="12018"/>
                    <a:pt x="9475" y="12803"/>
                    <a:pt x="9799" y="13543"/>
                  </a:cubicBezTo>
                  <a:cubicBezTo>
                    <a:pt x="10168" y="14328"/>
                    <a:pt x="10862" y="14698"/>
                    <a:pt x="11324" y="15207"/>
                  </a:cubicBezTo>
                  <a:cubicBezTo>
                    <a:pt x="11555" y="15484"/>
                    <a:pt x="11786" y="15715"/>
                    <a:pt x="11971" y="15992"/>
                  </a:cubicBezTo>
                  <a:cubicBezTo>
                    <a:pt x="12063" y="16131"/>
                    <a:pt x="12156" y="16270"/>
                    <a:pt x="12248" y="16408"/>
                  </a:cubicBezTo>
                  <a:cubicBezTo>
                    <a:pt x="12341" y="16547"/>
                    <a:pt x="12387" y="16685"/>
                    <a:pt x="12433" y="16824"/>
                  </a:cubicBezTo>
                  <a:cubicBezTo>
                    <a:pt x="12479" y="17101"/>
                    <a:pt x="12526" y="17425"/>
                    <a:pt x="12618" y="17702"/>
                  </a:cubicBezTo>
                  <a:cubicBezTo>
                    <a:pt x="12664" y="17980"/>
                    <a:pt x="12803" y="18211"/>
                    <a:pt x="13034" y="18349"/>
                  </a:cubicBezTo>
                  <a:cubicBezTo>
                    <a:pt x="13450" y="18580"/>
                    <a:pt x="13866" y="18719"/>
                    <a:pt x="14282" y="18719"/>
                  </a:cubicBezTo>
                  <a:cubicBezTo>
                    <a:pt x="13866" y="18673"/>
                    <a:pt x="13450" y="18534"/>
                    <a:pt x="13080" y="18303"/>
                  </a:cubicBezTo>
                  <a:cubicBezTo>
                    <a:pt x="12572" y="18072"/>
                    <a:pt x="12664" y="17379"/>
                    <a:pt x="12479" y="16824"/>
                  </a:cubicBezTo>
                  <a:cubicBezTo>
                    <a:pt x="12479" y="16639"/>
                    <a:pt x="12387" y="16501"/>
                    <a:pt x="12341" y="16362"/>
                  </a:cubicBezTo>
                  <a:cubicBezTo>
                    <a:pt x="12248" y="16223"/>
                    <a:pt x="12156" y="16085"/>
                    <a:pt x="12063" y="15946"/>
                  </a:cubicBezTo>
                  <a:cubicBezTo>
                    <a:pt x="11878" y="15622"/>
                    <a:pt x="11694" y="15345"/>
                    <a:pt x="11463" y="15068"/>
                  </a:cubicBezTo>
                  <a:cubicBezTo>
                    <a:pt x="11000" y="14513"/>
                    <a:pt x="10307" y="14097"/>
                    <a:pt x="10030" y="13450"/>
                  </a:cubicBezTo>
                  <a:cubicBezTo>
                    <a:pt x="9752" y="12711"/>
                    <a:pt x="9568" y="11925"/>
                    <a:pt x="9521" y="11139"/>
                  </a:cubicBezTo>
                  <a:cubicBezTo>
                    <a:pt x="9429" y="10354"/>
                    <a:pt x="9337" y="9522"/>
                    <a:pt x="9290" y="8690"/>
                  </a:cubicBezTo>
                  <a:cubicBezTo>
                    <a:pt x="9244" y="8274"/>
                    <a:pt x="9198" y="7858"/>
                    <a:pt x="9152" y="7442"/>
                  </a:cubicBezTo>
                  <a:cubicBezTo>
                    <a:pt x="9059" y="7026"/>
                    <a:pt x="8967" y="6610"/>
                    <a:pt x="8828" y="6194"/>
                  </a:cubicBezTo>
                  <a:cubicBezTo>
                    <a:pt x="8597" y="5408"/>
                    <a:pt x="8274" y="4669"/>
                    <a:pt x="7811" y="3929"/>
                  </a:cubicBezTo>
                  <a:cubicBezTo>
                    <a:pt x="7395" y="3282"/>
                    <a:pt x="6841" y="2728"/>
                    <a:pt x="6148" y="2266"/>
                  </a:cubicBezTo>
                  <a:cubicBezTo>
                    <a:pt x="5593" y="1850"/>
                    <a:pt x="4946" y="1572"/>
                    <a:pt x="4299" y="1341"/>
                  </a:cubicBezTo>
                  <a:cubicBezTo>
                    <a:pt x="3652" y="1110"/>
                    <a:pt x="3097" y="925"/>
                    <a:pt x="2635" y="833"/>
                  </a:cubicBezTo>
                  <a:cubicBezTo>
                    <a:pt x="2173" y="694"/>
                    <a:pt x="1757" y="556"/>
                    <a:pt x="1433" y="417"/>
                  </a:cubicBezTo>
                  <a:cubicBezTo>
                    <a:pt x="740" y="186"/>
                    <a:pt x="417" y="1"/>
                    <a:pt x="417" y="1"/>
                  </a:cubicBezTo>
                  <a:close/>
                  <a:moveTo>
                    <a:pt x="14282" y="18719"/>
                  </a:moveTo>
                  <a:cubicBezTo>
                    <a:pt x="14559" y="18719"/>
                    <a:pt x="14836" y="18811"/>
                    <a:pt x="15067" y="18996"/>
                  </a:cubicBezTo>
                  <a:cubicBezTo>
                    <a:pt x="14836" y="18811"/>
                    <a:pt x="14605" y="18719"/>
                    <a:pt x="14282" y="18719"/>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396;p18">
              <a:extLst>
                <a:ext uri="{FF2B5EF4-FFF2-40B4-BE49-F238E27FC236}">
                  <a16:creationId xmlns:a16="http://schemas.microsoft.com/office/drawing/2014/main" id="{90FB9AE0-9AF7-456C-B899-8C7E04EB32FE}"/>
                </a:ext>
              </a:extLst>
            </p:cNvPr>
            <p:cNvSpPr/>
            <p:nvPr/>
          </p:nvSpPr>
          <p:spPr>
            <a:xfrm flipH="1">
              <a:off x="4531754" y="775942"/>
              <a:ext cx="67072" cy="122255"/>
            </a:xfrm>
            <a:custGeom>
              <a:avLst/>
              <a:gdLst/>
              <a:ahLst/>
              <a:cxnLst/>
              <a:rect l="l" t="t" r="r" b="b"/>
              <a:pathLst>
                <a:path w="2866" h="5224" extrusionOk="0">
                  <a:moveTo>
                    <a:pt x="2866" y="1"/>
                  </a:moveTo>
                  <a:cubicBezTo>
                    <a:pt x="2866" y="93"/>
                    <a:pt x="2819" y="185"/>
                    <a:pt x="2819" y="232"/>
                  </a:cubicBezTo>
                  <a:cubicBezTo>
                    <a:pt x="2866" y="185"/>
                    <a:pt x="2866" y="93"/>
                    <a:pt x="2866" y="1"/>
                  </a:cubicBezTo>
                  <a:close/>
                  <a:moveTo>
                    <a:pt x="2819" y="232"/>
                  </a:moveTo>
                  <a:lnTo>
                    <a:pt x="2819" y="232"/>
                  </a:lnTo>
                  <a:cubicBezTo>
                    <a:pt x="2727" y="463"/>
                    <a:pt x="2588" y="648"/>
                    <a:pt x="2403" y="832"/>
                  </a:cubicBezTo>
                  <a:cubicBezTo>
                    <a:pt x="2172" y="1064"/>
                    <a:pt x="1895" y="1248"/>
                    <a:pt x="1572" y="1387"/>
                  </a:cubicBezTo>
                  <a:cubicBezTo>
                    <a:pt x="1387" y="1433"/>
                    <a:pt x="1202" y="1479"/>
                    <a:pt x="971" y="1572"/>
                  </a:cubicBezTo>
                  <a:cubicBezTo>
                    <a:pt x="786" y="1664"/>
                    <a:pt x="601" y="1803"/>
                    <a:pt x="462" y="1942"/>
                  </a:cubicBezTo>
                  <a:cubicBezTo>
                    <a:pt x="277" y="2311"/>
                    <a:pt x="139" y="2727"/>
                    <a:pt x="185" y="3190"/>
                  </a:cubicBezTo>
                  <a:lnTo>
                    <a:pt x="139" y="4206"/>
                  </a:lnTo>
                  <a:cubicBezTo>
                    <a:pt x="139" y="4530"/>
                    <a:pt x="93" y="4807"/>
                    <a:pt x="0" y="5131"/>
                  </a:cubicBezTo>
                  <a:lnTo>
                    <a:pt x="509" y="5223"/>
                  </a:lnTo>
                  <a:cubicBezTo>
                    <a:pt x="601" y="4900"/>
                    <a:pt x="601" y="4530"/>
                    <a:pt x="601" y="4206"/>
                  </a:cubicBezTo>
                  <a:lnTo>
                    <a:pt x="509" y="3143"/>
                  </a:lnTo>
                  <a:cubicBezTo>
                    <a:pt x="462" y="2820"/>
                    <a:pt x="509" y="2450"/>
                    <a:pt x="693" y="2080"/>
                  </a:cubicBezTo>
                  <a:cubicBezTo>
                    <a:pt x="786" y="1942"/>
                    <a:pt x="924" y="1803"/>
                    <a:pt x="1063" y="1757"/>
                  </a:cubicBezTo>
                  <a:cubicBezTo>
                    <a:pt x="1248" y="1664"/>
                    <a:pt x="1433" y="1572"/>
                    <a:pt x="1618" y="1526"/>
                  </a:cubicBezTo>
                  <a:cubicBezTo>
                    <a:pt x="1895" y="1341"/>
                    <a:pt x="2219" y="1156"/>
                    <a:pt x="2450" y="879"/>
                  </a:cubicBezTo>
                  <a:cubicBezTo>
                    <a:pt x="2588" y="694"/>
                    <a:pt x="2727" y="463"/>
                    <a:pt x="2819" y="232"/>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397;p18">
              <a:extLst>
                <a:ext uri="{FF2B5EF4-FFF2-40B4-BE49-F238E27FC236}">
                  <a16:creationId xmlns:a16="http://schemas.microsoft.com/office/drawing/2014/main" id="{87F8A31A-706C-4654-A5FC-75F13BB283D1}"/>
                </a:ext>
              </a:extLst>
            </p:cNvPr>
            <p:cNvSpPr/>
            <p:nvPr/>
          </p:nvSpPr>
          <p:spPr>
            <a:xfrm flipH="1">
              <a:off x="4516612" y="964146"/>
              <a:ext cx="134143" cy="156844"/>
            </a:xfrm>
            <a:custGeom>
              <a:avLst/>
              <a:gdLst/>
              <a:ahLst/>
              <a:cxnLst/>
              <a:rect l="l" t="t" r="r" b="b"/>
              <a:pathLst>
                <a:path w="5732" h="6702" extrusionOk="0">
                  <a:moveTo>
                    <a:pt x="5269" y="0"/>
                  </a:moveTo>
                  <a:cubicBezTo>
                    <a:pt x="4854" y="47"/>
                    <a:pt x="4484" y="185"/>
                    <a:pt x="4160" y="416"/>
                  </a:cubicBezTo>
                  <a:cubicBezTo>
                    <a:pt x="3975" y="601"/>
                    <a:pt x="3791" y="786"/>
                    <a:pt x="3652" y="1017"/>
                  </a:cubicBezTo>
                  <a:cubicBezTo>
                    <a:pt x="3513" y="1248"/>
                    <a:pt x="3421" y="1479"/>
                    <a:pt x="3328" y="1757"/>
                  </a:cubicBezTo>
                  <a:cubicBezTo>
                    <a:pt x="3236" y="2034"/>
                    <a:pt x="3143" y="2311"/>
                    <a:pt x="3143" y="2589"/>
                  </a:cubicBezTo>
                  <a:cubicBezTo>
                    <a:pt x="3097" y="2866"/>
                    <a:pt x="3051" y="3143"/>
                    <a:pt x="2959" y="3420"/>
                  </a:cubicBezTo>
                  <a:cubicBezTo>
                    <a:pt x="2866" y="3652"/>
                    <a:pt x="2728" y="3883"/>
                    <a:pt x="2496" y="4067"/>
                  </a:cubicBezTo>
                  <a:cubicBezTo>
                    <a:pt x="2312" y="4252"/>
                    <a:pt x="2080" y="4391"/>
                    <a:pt x="1849" y="4530"/>
                  </a:cubicBezTo>
                  <a:cubicBezTo>
                    <a:pt x="1387" y="4761"/>
                    <a:pt x="1017" y="5084"/>
                    <a:pt x="648" y="5408"/>
                  </a:cubicBezTo>
                  <a:cubicBezTo>
                    <a:pt x="417" y="5685"/>
                    <a:pt x="232" y="6009"/>
                    <a:pt x="139" y="6332"/>
                  </a:cubicBezTo>
                  <a:cubicBezTo>
                    <a:pt x="278" y="6009"/>
                    <a:pt x="463" y="5731"/>
                    <a:pt x="740" y="5454"/>
                  </a:cubicBezTo>
                  <a:cubicBezTo>
                    <a:pt x="1064" y="5130"/>
                    <a:pt x="1480" y="4853"/>
                    <a:pt x="1942" y="4668"/>
                  </a:cubicBezTo>
                  <a:cubicBezTo>
                    <a:pt x="2173" y="4530"/>
                    <a:pt x="2450" y="4391"/>
                    <a:pt x="2681" y="4206"/>
                  </a:cubicBezTo>
                  <a:cubicBezTo>
                    <a:pt x="2912" y="4021"/>
                    <a:pt x="3097" y="3790"/>
                    <a:pt x="3236" y="3513"/>
                  </a:cubicBezTo>
                  <a:cubicBezTo>
                    <a:pt x="3328" y="3236"/>
                    <a:pt x="3421" y="2958"/>
                    <a:pt x="3467" y="2635"/>
                  </a:cubicBezTo>
                  <a:cubicBezTo>
                    <a:pt x="3513" y="2404"/>
                    <a:pt x="3559" y="2126"/>
                    <a:pt x="3698" y="1895"/>
                  </a:cubicBezTo>
                  <a:cubicBezTo>
                    <a:pt x="3744" y="1664"/>
                    <a:pt x="3883" y="1433"/>
                    <a:pt x="4022" y="1248"/>
                  </a:cubicBezTo>
                  <a:cubicBezTo>
                    <a:pt x="4160" y="1063"/>
                    <a:pt x="4299" y="925"/>
                    <a:pt x="4484" y="786"/>
                  </a:cubicBezTo>
                  <a:cubicBezTo>
                    <a:pt x="4715" y="647"/>
                    <a:pt x="4992" y="509"/>
                    <a:pt x="5316" y="509"/>
                  </a:cubicBezTo>
                  <a:lnTo>
                    <a:pt x="5639" y="509"/>
                  </a:lnTo>
                  <a:lnTo>
                    <a:pt x="5732" y="0"/>
                  </a:lnTo>
                  <a:close/>
                  <a:moveTo>
                    <a:pt x="139" y="6332"/>
                  </a:moveTo>
                  <a:lnTo>
                    <a:pt x="139" y="6332"/>
                  </a:lnTo>
                  <a:cubicBezTo>
                    <a:pt x="93" y="6425"/>
                    <a:pt x="47" y="6563"/>
                    <a:pt x="1" y="6702"/>
                  </a:cubicBezTo>
                  <a:cubicBezTo>
                    <a:pt x="47" y="6563"/>
                    <a:pt x="93" y="6471"/>
                    <a:pt x="139" y="6332"/>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398;p18">
              <a:extLst>
                <a:ext uri="{FF2B5EF4-FFF2-40B4-BE49-F238E27FC236}">
                  <a16:creationId xmlns:a16="http://schemas.microsoft.com/office/drawing/2014/main" id="{BC662837-9CC1-47F9-B503-20D7CE1EF3EE}"/>
                </a:ext>
              </a:extLst>
            </p:cNvPr>
            <p:cNvSpPr/>
            <p:nvPr/>
          </p:nvSpPr>
          <p:spPr>
            <a:xfrm flipH="1">
              <a:off x="4355441" y="989023"/>
              <a:ext cx="154714" cy="131967"/>
            </a:xfrm>
            <a:custGeom>
              <a:avLst/>
              <a:gdLst/>
              <a:ahLst/>
              <a:cxnLst/>
              <a:rect l="l" t="t" r="r" b="b"/>
              <a:pathLst>
                <a:path w="6611" h="5639" extrusionOk="0">
                  <a:moveTo>
                    <a:pt x="186" y="0"/>
                  </a:moveTo>
                  <a:lnTo>
                    <a:pt x="1" y="509"/>
                  </a:lnTo>
                  <a:cubicBezTo>
                    <a:pt x="93" y="555"/>
                    <a:pt x="232" y="601"/>
                    <a:pt x="324" y="647"/>
                  </a:cubicBezTo>
                  <a:cubicBezTo>
                    <a:pt x="648" y="786"/>
                    <a:pt x="925" y="925"/>
                    <a:pt x="1203" y="1110"/>
                  </a:cubicBezTo>
                  <a:cubicBezTo>
                    <a:pt x="1434" y="1248"/>
                    <a:pt x="1619" y="1341"/>
                    <a:pt x="1803" y="1479"/>
                  </a:cubicBezTo>
                  <a:cubicBezTo>
                    <a:pt x="1988" y="1664"/>
                    <a:pt x="2219" y="1803"/>
                    <a:pt x="2358" y="1988"/>
                  </a:cubicBezTo>
                  <a:cubicBezTo>
                    <a:pt x="2728" y="2404"/>
                    <a:pt x="3005" y="2866"/>
                    <a:pt x="3190" y="3374"/>
                  </a:cubicBezTo>
                  <a:cubicBezTo>
                    <a:pt x="3282" y="3605"/>
                    <a:pt x="3375" y="3883"/>
                    <a:pt x="3421" y="4160"/>
                  </a:cubicBezTo>
                  <a:cubicBezTo>
                    <a:pt x="3421" y="4483"/>
                    <a:pt x="3560" y="4761"/>
                    <a:pt x="3837" y="4946"/>
                  </a:cubicBezTo>
                  <a:cubicBezTo>
                    <a:pt x="4068" y="5084"/>
                    <a:pt x="4345" y="5130"/>
                    <a:pt x="4623" y="5130"/>
                  </a:cubicBezTo>
                  <a:cubicBezTo>
                    <a:pt x="4854" y="5130"/>
                    <a:pt x="5085" y="5177"/>
                    <a:pt x="5316" y="5177"/>
                  </a:cubicBezTo>
                  <a:cubicBezTo>
                    <a:pt x="5639" y="5177"/>
                    <a:pt x="5963" y="5269"/>
                    <a:pt x="6287" y="5408"/>
                  </a:cubicBezTo>
                  <a:cubicBezTo>
                    <a:pt x="6009" y="5223"/>
                    <a:pt x="5639" y="5130"/>
                    <a:pt x="5316" y="5038"/>
                  </a:cubicBezTo>
                  <a:cubicBezTo>
                    <a:pt x="5085" y="5038"/>
                    <a:pt x="4854" y="4946"/>
                    <a:pt x="4623" y="4946"/>
                  </a:cubicBezTo>
                  <a:cubicBezTo>
                    <a:pt x="4392" y="4946"/>
                    <a:pt x="4161" y="4899"/>
                    <a:pt x="3929" y="4761"/>
                  </a:cubicBezTo>
                  <a:cubicBezTo>
                    <a:pt x="3745" y="4622"/>
                    <a:pt x="3652" y="4345"/>
                    <a:pt x="3652" y="4114"/>
                  </a:cubicBezTo>
                  <a:cubicBezTo>
                    <a:pt x="3606" y="3836"/>
                    <a:pt x="3560" y="3559"/>
                    <a:pt x="3467" y="3236"/>
                  </a:cubicBezTo>
                  <a:cubicBezTo>
                    <a:pt x="3329" y="2681"/>
                    <a:pt x="3051" y="2173"/>
                    <a:pt x="2682" y="1710"/>
                  </a:cubicBezTo>
                  <a:cubicBezTo>
                    <a:pt x="2497" y="1526"/>
                    <a:pt x="2312" y="1341"/>
                    <a:pt x="2081" y="1156"/>
                  </a:cubicBezTo>
                  <a:cubicBezTo>
                    <a:pt x="1896" y="971"/>
                    <a:pt x="1711" y="832"/>
                    <a:pt x="1526" y="740"/>
                  </a:cubicBezTo>
                  <a:cubicBezTo>
                    <a:pt x="1203" y="509"/>
                    <a:pt x="925" y="324"/>
                    <a:pt x="602" y="185"/>
                  </a:cubicBezTo>
                  <a:cubicBezTo>
                    <a:pt x="463" y="93"/>
                    <a:pt x="324" y="47"/>
                    <a:pt x="186" y="0"/>
                  </a:cubicBezTo>
                  <a:close/>
                  <a:moveTo>
                    <a:pt x="6287" y="5408"/>
                  </a:moveTo>
                  <a:lnTo>
                    <a:pt x="6287" y="5408"/>
                  </a:lnTo>
                  <a:cubicBezTo>
                    <a:pt x="6379" y="5500"/>
                    <a:pt x="6518" y="5546"/>
                    <a:pt x="6610" y="5639"/>
                  </a:cubicBezTo>
                  <a:cubicBezTo>
                    <a:pt x="6518" y="5546"/>
                    <a:pt x="6425" y="5454"/>
                    <a:pt x="6287" y="5408"/>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399;p18">
              <a:extLst>
                <a:ext uri="{FF2B5EF4-FFF2-40B4-BE49-F238E27FC236}">
                  <a16:creationId xmlns:a16="http://schemas.microsoft.com/office/drawing/2014/main" id="{46718EBF-777E-42BE-A1A0-1D40CE29F0E4}"/>
                </a:ext>
              </a:extLst>
            </p:cNvPr>
            <p:cNvSpPr/>
            <p:nvPr/>
          </p:nvSpPr>
          <p:spPr>
            <a:xfrm flipH="1">
              <a:off x="4604208" y="889515"/>
              <a:ext cx="28153" cy="133067"/>
            </a:xfrm>
            <a:custGeom>
              <a:avLst/>
              <a:gdLst/>
              <a:ahLst/>
              <a:cxnLst/>
              <a:rect l="l" t="t" r="r" b="b"/>
              <a:pathLst>
                <a:path w="1203" h="5686" extrusionOk="0">
                  <a:moveTo>
                    <a:pt x="1017" y="0"/>
                  </a:moveTo>
                  <a:cubicBezTo>
                    <a:pt x="647" y="93"/>
                    <a:pt x="324" y="324"/>
                    <a:pt x="185" y="647"/>
                  </a:cubicBezTo>
                  <a:cubicBezTo>
                    <a:pt x="47" y="1017"/>
                    <a:pt x="0" y="1387"/>
                    <a:pt x="47" y="1757"/>
                  </a:cubicBezTo>
                  <a:cubicBezTo>
                    <a:pt x="139" y="2126"/>
                    <a:pt x="139" y="2450"/>
                    <a:pt x="93" y="2820"/>
                  </a:cubicBezTo>
                  <a:cubicBezTo>
                    <a:pt x="93" y="3004"/>
                    <a:pt x="47" y="3189"/>
                    <a:pt x="47" y="3420"/>
                  </a:cubicBezTo>
                  <a:cubicBezTo>
                    <a:pt x="47" y="3513"/>
                    <a:pt x="47" y="3605"/>
                    <a:pt x="93" y="3698"/>
                  </a:cubicBezTo>
                  <a:cubicBezTo>
                    <a:pt x="139" y="3790"/>
                    <a:pt x="139" y="3883"/>
                    <a:pt x="185" y="3975"/>
                  </a:cubicBezTo>
                  <a:cubicBezTo>
                    <a:pt x="416" y="4299"/>
                    <a:pt x="647" y="4530"/>
                    <a:pt x="786" y="4807"/>
                  </a:cubicBezTo>
                  <a:cubicBezTo>
                    <a:pt x="971" y="5038"/>
                    <a:pt x="1110" y="5362"/>
                    <a:pt x="1156" y="5685"/>
                  </a:cubicBezTo>
                  <a:cubicBezTo>
                    <a:pt x="1156" y="5593"/>
                    <a:pt x="1110" y="5500"/>
                    <a:pt x="1110" y="5408"/>
                  </a:cubicBezTo>
                  <a:cubicBezTo>
                    <a:pt x="1063" y="5177"/>
                    <a:pt x="971" y="4946"/>
                    <a:pt x="832" y="4761"/>
                  </a:cubicBezTo>
                  <a:cubicBezTo>
                    <a:pt x="694" y="4483"/>
                    <a:pt x="509" y="4206"/>
                    <a:pt x="370" y="3929"/>
                  </a:cubicBezTo>
                  <a:cubicBezTo>
                    <a:pt x="324" y="3836"/>
                    <a:pt x="278" y="3744"/>
                    <a:pt x="278" y="3652"/>
                  </a:cubicBezTo>
                  <a:cubicBezTo>
                    <a:pt x="278" y="3559"/>
                    <a:pt x="278" y="3513"/>
                    <a:pt x="278" y="3420"/>
                  </a:cubicBezTo>
                  <a:cubicBezTo>
                    <a:pt x="324" y="3236"/>
                    <a:pt x="370" y="3051"/>
                    <a:pt x="416" y="2866"/>
                  </a:cubicBezTo>
                  <a:cubicBezTo>
                    <a:pt x="509" y="2496"/>
                    <a:pt x="555" y="2126"/>
                    <a:pt x="509" y="1710"/>
                  </a:cubicBezTo>
                  <a:cubicBezTo>
                    <a:pt x="463" y="1433"/>
                    <a:pt x="509" y="1156"/>
                    <a:pt x="647" y="878"/>
                  </a:cubicBezTo>
                  <a:cubicBezTo>
                    <a:pt x="740" y="740"/>
                    <a:pt x="879" y="601"/>
                    <a:pt x="1017" y="555"/>
                  </a:cubicBezTo>
                  <a:cubicBezTo>
                    <a:pt x="1063" y="509"/>
                    <a:pt x="1156" y="509"/>
                    <a:pt x="1202" y="509"/>
                  </a:cubicBezTo>
                  <a:lnTo>
                    <a:pt x="1110"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400;p18">
              <a:extLst>
                <a:ext uri="{FF2B5EF4-FFF2-40B4-BE49-F238E27FC236}">
                  <a16:creationId xmlns:a16="http://schemas.microsoft.com/office/drawing/2014/main" id="{D6010DF3-3CD9-47FA-8D9D-87A03C543178}"/>
                </a:ext>
              </a:extLst>
            </p:cNvPr>
            <p:cNvSpPr/>
            <p:nvPr/>
          </p:nvSpPr>
          <p:spPr>
            <a:xfrm flipH="1">
              <a:off x="4623678" y="952234"/>
              <a:ext cx="46548" cy="77907"/>
            </a:xfrm>
            <a:custGeom>
              <a:avLst/>
              <a:gdLst/>
              <a:ahLst/>
              <a:cxnLst/>
              <a:rect l="l" t="t" r="r" b="b"/>
              <a:pathLst>
                <a:path w="1989" h="3329" extrusionOk="0">
                  <a:moveTo>
                    <a:pt x="1896" y="1"/>
                  </a:moveTo>
                  <a:cubicBezTo>
                    <a:pt x="1711" y="93"/>
                    <a:pt x="1480" y="186"/>
                    <a:pt x="1295" y="324"/>
                  </a:cubicBezTo>
                  <a:cubicBezTo>
                    <a:pt x="1249" y="417"/>
                    <a:pt x="1156" y="463"/>
                    <a:pt x="1064" y="556"/>
                  </a:cubicBezTo>
                  <a:cubicBezTo>
                    <a:pt x="971" y="648"/>
                    <a:pt x="925" y="740"/>
                    <a:pt x="879" y="879"/>
                  </a:cubicBezTo>
                  <a:cubicBezTo>
                    <a:pt x="833" y="1110"/>
                    <a:pt x="833" y="1387"/>
                    <a:pt x="833" y="1619"/>
                  </a:cubicBezTo>
                  <a:cubicBezTo>
                    <a:pt x="833" y="1757"/>
                    <a:pt x="833" y="1850"/>
                    <a:pt x="786" y="1942"/>
                  </a:cubicBezTo>
                  <a:cubicBezTo>
                    <a:pt x="694" y="2081"/>
                    <a:pt x="648" y="2173"/>
                    <a:pt x="555" y="2219"/>
                  </a:cubicBezTo>
                  <a:cubicBezTo>
                    <a:pt x="417" y="2404"/>
                    <a:pt x="278" y="2543"/>
                    <a:pt x="139" y="2728"/>
                  </a:cubicBezTo>
                  <a:cubicBezTo>
                    <a:pt x="47" y="2913"/>
                    <a:pt x="1" y="3144"/>
                    <a:pt x="47" y="3329"/>
                  </a:cubicBezTo>
                  <a:cubicBezTo>
                    <a:pt x="1" y="3144"/>
                    <a:pt x="93" y="2913"/>
                    <a:pt x="186" y="2774"/>
                  </a:cubicBezTo>
                  <a:cubicBezTo>
                    <a:pt x="324" y="2589"/>
                    <a:pt x="463" y="2450"/>
                    <a:pt x="602" y="2312"/>
                  </a:cubicBezTo>
                  <a:cubicBezTo>
                    <a:pt x="694" y="2219"/>
                    <a:pt x="786" y="2127"/>
                    <a:pt x="879" y="2035"/>
                  </a:cubicBezTo>
                  <a:cubicBezTo>
                    <a:pt x="925" y="1896"/>
                    <a:pt x="971" y="1757"/>
                    <a:pt x="971" y="1665"/>
                  </a:cubicBezTo>
                  <a:cubicBezTo>
                    <a:pt x="971" y="1387"/>
                    <a:pt x="1018" y="1156"/>
                    <a:pt x="1064" y="925"/>
                  </a:cubicBezTo>
                  <a:cubicBezTo>
                    <a:pt x="1110" y="833"/>
                    <a:pt x="1156" y="787"/>
                    <a:pt x="1249" y="694"/>
                  </a:cubicBezTo>
                  <a:cubicBezTo>
                    <a:pt x="1295" y="648"/>
                    <a:pt x="1387" y="602"/>
                    <a:pt x="1434" y="556"/>
                  </a:cubicBezTo>
                  <a:cubicBezTo>
                    <a:pt x="1618" y="417"/>
                    <a:pt x="1803" y="324"/>
                    <a:pt x="1988" y="278"/>
                  </a:cubicBezTo>
                  <a:lnTo>
                    <a:pt x="1896"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401;p18">
              <a:extLst>
                <a:ext uri="{FF2B5EF4-FFF2-40B4-BE49-F238E27FC236}">
                  <a16:creationId xmlns:a16="http://schemas.microsoft.com/office/drawing/2014/main" id="{5609F358-5503-4331-B6B5-8A4BDEB94D3C}"/>
                </a:ext>
              </a:extLst>
            </p:cNvPr>
            <p:cNvSpPr/>
            <p:nvPr/>
          </p:nvSpPr>
          <p:spPr>
            <a:xfrm flipH="1">
              <a:off x="4483078" y="1100420"/>
              <a:ext cx="48701" cy="197962"/>
            </a:xfrm>
            <a:custGeom>
              <a:avLst/>
              <a:gdLst/>
              <a:ahLst/>
              <a:cxnLst/>
              <a:rect l="l" t="t" r="r" b="b"/>
              <a:pathLst>
                <a:path w="2081" h="8459" extrusionOk="0">
                  <a:moveTo>
                    <a:pt x="1664" y="1"/>
                  </a:moveTo>
                  <a:cubicBezTo>
                    <a:pt x="1664" y="1"/>
                    <a:pt x="1526" y="93"/>
                    <a:pt x="1341" y="278"/>
                  </a:cubicBezTo>
                  <a:cubicBezTo>
                    <a:pt x="1064" y="555"/>
                    <a:pt x="833" y="833"/>
                    <a:pt x="601" y="1110"/>
                  </a:cubicBezTo>
                  <a:cubicBezTo>
                    <a:pt x="463" y="1341"/>
                    <a:pt x="324" y="1526"/>
                    <a:pt x="232" y="1757"/>
                  </a:cubicBezTo>
                  <a:cubicBezTo>
                    <a:pt x="139" y="1896"/>
                    <a:pt x="93" y="1988"/>
                    <a:pt x="47" y="2127"/>
                  </a:cubicBezTo>
                  <a:cubicBezTo>
                    <a:pt x="1" y="2265"/>
                    <a:pt x="1" y="2450"/>
                    <a:pt x="1" y="2589"/>
                  </a:cubicBezTo>
                  <a:cubicBezTo>
                    <a:pt x="47" y="3190"/>
                    <a:pt x="185" y="3744"/>
                    <a:pt x="417" y="4299"/>
                  </a:cubicBezTo>
                  <a:cubicBezTo>
                    <a:pt x="463" y="4576"/>
                    <a:pt x="555" y="4854"/>
                    <a:pt x="555" y="5131"/>
                  </a:cubicBezTo>
                  <a:cubicBezTo>
                    <a:pt x="555" y="5270"/>
                    <a:pt x="509" y="5408"/>
                    <a:pt x="509" y="5547"/>
                  </a:cubicBezTo>
                  <a:cubicBezTo>
                    <a:pt x="463" y="5686"/>
                    <a:pt x="463" y="5870"/>
                    <a:pt x="509" y="6009"/>
                  </a:cubicBezTo>
                  <a:cubicBezTo>
                    <a:pt x="555" y="6286"/>
                    <a:pt x="694" y="6517"/>
                    <a:pt x="879" y="6702"/>
                  </a:cubicBezTo>
                  <a:cubicBezTo>
                    <a:pt x="1064" y="6887"/>
                    <a:pt x="1248" y="7072"/>
                    <a:pt x="1433" y="7211"/>
                  </a:cubicBezTo>
                  <a:cubicBezTo>
                    <a:pt x="1711" y="7396"/>
                    <a:pt x="1896" y="7719"/>
                    <a:pt x="2034" y="8043"/>
                  </a:cubicBezTo>
                  <a:cubicBezTo>
                    <a:pt x="1942" y="7673"/>
                    <a:pt x="1757" y="7396"/>
                    <a:pt x="1480" y="7164"/>
                  </a:cubicBezTo>
                  <a:cubicBezTo>
                    <a:pt x="1110" y="6841"/>
                    <a:pt x="786" y="6471"/>
                    <a:pt x="648" y="6009"/>
                  </a:cubicBezTo>
                  <a:cubicBezTo>
                    <a:pt x="601" y="5870"/>
                    <a:pt x="601" y="5732"/>
                    <a:pt x="648" y="5639"/>
                  </a:cubicBezTo>
                  <a:cubicBezTo>
                    <a:pt x="694" y="5454"/>
                    <a:pt x="694" y="5316"/>
                    <a:pt x="694" y="5177"/>
                  </a:cubicBezTo>
                  <a:cubicBezTo>
                    <a:pt x="740" y="4900"/>
                    <a:pt x="694" y="4576"/>
                    <a:pt x="601" y="4299"/>
                  </a:cubicBezTo>
                  <a:cubicBezTo>
                    <a:pt x="417" y="3744"/>
                    <a:pt x="324" y="3190"/>
                    <a:pt x="324" y="2635"/>
                  </a:cubicBezTo>
                  <a:cubicBezTo>
                    <a:pt x="324" y="2543"/>
                    <a:pt x="370" y="2404"/>
                    <a:pt x="417" y="2312"/>
                  </a:cubicBezTo>
                  <a:cubicBezTo>
                    <a:pt x="463" y="2173"/>
                    <a:pt x="509" y="2081"/>
                    <a:pt x="555" y="1988"/>
                  </a:cubicBezTo>
                  <a:cubicBezTo>
                    <a:pt x="694" y="1803"/>
                    <a:pt x="786" y="1618"/>
                    <a:pt x="971" y="1434"/>
                  </a:cubicBezTo>
                  <a:cubicBezTo>
                    <a:pt x="1156" y="1156"/>
                    <a:pt x="1433" y="925"/>
                    <a:pt x="1664" y="740"/>
                  </a:cubicBezTo>
                  <a:cubicBezTo>
                    <a:pt x="1896" y="555"/>
                    <a:pt x="1988" y="463"/>
                    <a:pt x="1988" y="463"/>
                  </a:cubicBezTo>
                  <a:lnTo>
                    <a:pt x="1664" y="1"/>
                  </a:lnTo>
                  <a:close/>
                  <a:moveTo>
                    <a:pt x="2034" y="8043"/>
                  </a:moveTo>
                  <a:cubicBezTo>
                    <a:pt x="2034" y="8181"/>
                    <a:pt x="2034" y="8320"/>
                    <a:pt x="2034" y="8459"/>
                  </a:cubicBezTo>
                  <a:cubicBezTo>
                    <a:pt x="2080" y="8320"/>
                    <a:pt x="2080" y="8181"/>
                    <a:pt x="2034" y="8043"/>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4" name="Google Shape;402;p18">
              <a:extLst>
                <a:ext uri="{FF2B5EF4-FFF2-40B4-BE49-F238E27FC236}">
                  <a16:creationId xmlns:a16="http://schemas.microsoft.com/office/drawing/2014/main" id="{43B7907F-6373-4E52-A7DC-5BACC45A593B}"/>
                </a:ext>
              </a:extLst>
            </p:cNvPr>
            <p:cNvSpPr/>
            <p:nvPr/>
          </p:nvSpPr>
          <p:spPr>
            <a:xfrm flipH="1">
              <a:off x="4587990" y="693752"/>
              <a:ext cx="34636" cy="146032"/>
            </a:xfrm>
            <a:custGeom>
              <a:avLst/>
              <a:gdLst/>
              <a:ahLst/>
              <a:cxnLst/>
              <a:rect l="l" t="t" r="r" b="b"/>
              <a:pathLst>
                <a:path w="1480" h="6240" extrusionOk="0">
                  <a:moveTo>
                    <a:pt x="1202" y="0"/>
                  </a:moveTo>
                  <a:cubicBezTo>
                    <a:pt x="1109" y="46"/>
                    <a:pt x="1017" y="139"/>
                    <a:pt x="925" y="185"/>
                  </a:cubicBezTo>
                  <a:cubicBezTo>
                    <a:pt x="740" y="416"/>
                    <a:pt x="601" y="601"/>
                    <a:pt x="509" y="832"/>
                  </a:cubicBezTo>
                  <a:cubicBezTo>
                    <a:pt x="324" y="1202"/>
                    <a:pt x="231" y="1571"/>
                    <a:pt x="278" y="1941"/>
                  </a:cubicBezTo>
                  <a:cubicBezTo>
                    <a:pt x="324" y="2357"/>
                    <a:pt x="324" y="2773"/>
                    <a:pt x="278" y="3235"/>
                  </a:cubicBezTo>
                  <a:cubicBezTo>
                    <a:pt x="231" y="3328"/>
                    <a:pt x="185" y="3420"/>
                    <a:pt x="139" y="3513"/>
                  </a:cubicBezTo>
                  <a:cubicBezTo>
                    <a:pt x="93" y="3605"/>
                    <a:pt x="47" y="3697"/>
                    <a:pt x="47" y="3836"/>
                  </a:cubicBezTo>
                  <a:cubicBezTo>
                    <a:pt x="0" y="4113"/>
                    <a:pt x="231" y="4252"/>
                    <a:pt x="324" y="4391"/>
                  </a:cubicBezTo>
                  <a:cubicBezTo>
                    <a:pt x="601" y="4622"/>
                    <a:pt x="832" y="4945"/>
                    <a:pt x="1017" y="5269"/>
                  </a:cubicBezTo>
                  <a:cubicBezTo>
                    <a:pt x="1110" y="5454"/>
                    <a:pt x="1202" y="5731"/>
                    <a:pt x="1202" y="5962"/>
                  </a:cubicBezTo>
                  <a:cubicBezTo>
                    <a:pt x="1202" y="6054"/>
                    <a:pt x="1202" y="6147"/>
                    <a:pt x="1202" y="6239"/>
                  </a:cubicBezTo>
                  <a:lnTo>
                    <a:pt x="1479" y="6239"/>
                  </a:lnTo>
                  <a:cubicBezTo>
                    <a:pt x="1479" y="6147"/>
                    <a:pt x="1479" y="6054"/>
                    <a:pt x="1479" y="5962"/>
                  </a:cubicBezTo>
                  <a:cubicBezTo>
                    <a:pt x="1433" y="5685"/>
                    <a:pt x="1387" y="5407"/>
                    <a:pt x="1248" y="5130"/>
                  </a:cubicBezTo>
                  <a:cubicBezTo>
                    <a:pt x="1063" y="4807"/>
                    <a:pt x="786" y="4529"/>
                    <a:pt x="463" y="4298"/>
                  </a:cubicBezTo>
                  <a:cubicBezTo>
                    <a:pt x="324" y="4160"/>
                    <a:pt x="185" y="4021"/>
                    <a:pt x="185" y="3836"/>
                  </a:cubicBezTo>
                  <a:cubicBezTo>
                    <a:pt x="231" y="3744"/>
                    <a:pt x="278" y="3651"/>
                    <a:pt x="324" y="3559"/>
                  </a:cubicBezTo>
                  <a:cubicBezTo>
                    <a:pt x="324" y="3420"/>
                    <a:pt x="370" y="3328"/>
                    <a:pt x="416" y="3235"/>
                  </a:cubicBezTo>
                  <a:cubicBezTo>
                    <a:pt x="463" y="2773"/>
                    <a:pt x="416" y="2357"/>
                    <a:pt x="370" y="1941"/>
                  </a:cubicBezTo>
                  <a:cubicBezTo>
                    <a:pt x="324" y="1571"/>
                    <a:pt x="370" y="1202"/>
                    <a:pt x="555" y="832"/>
                  </a:cubicBezTo>
                  <a:cubicBezTo>
                    <a:pt x="647" y="601"/>
                    <a:pt x="832" y="416"/>
                    <a:pt x="971" y="185"/>
                  </a:cubicBezTo>
                  <a:cubicBezTo>
                    <a:pt x="1063" y="139"/>
                    <a:pt x="1110" y="46"/>
                    <a:pt x="12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Google Shape;403;p18">
              <a:extLst>
                <a:ext uri="{FF2B5EF4-FFF2-40B4-BE49-F238E27FC236}">
                  <a16:creationId xmlns:a16="http://schemas.microsoft.com/office/drawing/2014/main" id="{B65D26E6-DADF-404E-982B-68EECC0FBC04}"/>
                </a:ext>
              </a:extLst>
            </p:cNvPr>
            <p:cNvSpPr/>
            <p:nvPr/>
          </p:nvSpPr>
          <p:spPr>
            <a:xfrm flipH="1">
              <a:off x="4413853" y="869763"/>
              <a:ext cx="139549" cy="59793"/>
            </a:xfrm>
            <a:custGeom>
              <a:avLst/>
              <a:gdLst/>
              <a:ahLst/>
              <a:cxnLst/>
              <a:rect l="l" t="t" r="r" b="b"/>
              <a:pathLst>
                <a:path w="5963" h="2555" extrusionOk="0">
                  <a:moveTo>
                    <a:pt x="3038" y="0"/>
                  </a:moveTo>
                  <a:cubicBezTo>
                    <a:pt x="2995" y="0"/>
                    <a:pt x="2953" y="4"/>
                    <a:pt x="2912" y="12"/>
                  </a:cubicBezTo>
                  <a:cubicBezTo>
                    <a:pt x="2404" y="59"/>
                    <a:pt x="1988" y="244"/>
                    <a:pt x="1618" y="613"/>
                  </a:cubicBezTo>
                  <a:cubicBezTo>
                    <a:pt x="1341" y="844"/>
                    <a:pt x="1063" y="1168"/>
                    <a:pt x="786" y="1445"/>
                  </a:cubicBezTo>
                  <a:cubicBezTo>
                    <a:pt x="647" y="1676"/>
                    <a:pt x="416" y="1815"/>
                    <a:pt x="231" y="1954"/>
                  </a:cubicBezTo>
                  <a:cubicBezTo>
                    <a:pt x="139" y="2000"/>
                    <a:pt x="93" y="2046"/>
                    <a:pt x="0" y="2046"/>
                  </a:cubicBezTo>
                  <a:lnTo>
                    <a:pt x="93" y="2554"/>
                  </a:lnTo>
                  <a:lnTo>
                    <a:pt x="185" y="2554"/>
                  </a:lnTo>
                  <a:cubicBezTo>
                    <a:pt x="324" y="2554"/>
                    <a:pt x="416" y="2508"/>
                    <a:pt x="462" y="2462"/>
                  </a:cubicBezTo>
                  <a:cubicBezTo>
                    <a:pt x="740" y="2277"/>
                    <a:pt x="925" y="2046"/>
                    <a:pt x="1109" y="1769"/>
                  </a:cubicBezTo>
                  <a:cubicBezTo>
                    <a:pt x="1341" y="1445"/>
                    <a:pt x="1572" y="1168"/>
                    <a:pt x="1849" y="891"/>
                  </a:cubicBezTo>
                  <a:cubicBezTo>
                    <a:pt x="2126" y="567"/>
                    <a:pt x="2496" y="336"/>
                    <a:pt x="2912" y="244"/>
                  </a:cubicBezTo>
                  <a:cubicBezTo>
                    <a:pt x="2961" y="231"/>
                    <a:pt x="3014" y="225"/>
                    <a:pt x="3069" y="225"/>
                  </a:cubicBezTo>
                  <a:cubicBezTo>
                    <a:pt x="3217" y="225"/>
                    <a:pt x="3377" y="268"/>
                    <a:pt x="3513" y="336"/>
                  </a:cubicBezTo>
                  <a:cubicBezTo>
                    <a:pt x="3651" y="475"/>
                    <a:pt x="3836" y="613"/>
                    <a:pt x="4021" y="752"/>
                  </a:cubicBezTo>
                  <a:cubicBezTo>
                    <a:pt x="4206" y="891"/>
                    <a:pt x="4391" y="983"/>
                    <a:pt x="4576" y="1075"/>
                  </a:cubicBezTo>
                  <a:cubicBezTo>
                    <a:pt x="4668" y="1099"/>
                    <a:pt x="4772" y="1110"/>
                    <a:pt x="4876" y="1110"/>
                  </a:cubicBezTo>
                  <a:cubicBezTo>
                    <a:pt x="4980" y="1110"/>
                    <a:pt x="5084" y="1099"/>
                    <a:pt x="5177" y="1075"/>
                  </a:cubicBezTo>
                  <a:cubicBezTo>
                    <a:pt x="5454" y="1075"/>
                    <a:pt x="5731" y="983"/>
                    <a:pt x="5962" y="844"/>
                  </a:cubicBezTo>
                  <a:lnTo>
                    <a:pt x="5962" y="844"/>
                  </a:lnTo>
                  <a:cubicBezTo>
                    <a:pt x="5731" y="937"/>
                    <a:pt x="5454" y="983"/>
                    <a:pt x="5177" y="983"/>
                  </a:cubicBezTo>
                  <a:cubicBezTo>
                    <a:pt x="5122" y="997"/>
                    <a:pt x="5068" y="1002"/>
                    <a:pt x="5014" y="1002"/>
                  </a:cubicBezTo>
                  <a:cubicBezTo>
                    <a:pt x="4883" y="1002"/>
                    <a:pt x="4753" y="969"/>
                    <a:pt x="4622" y="937"/>
                  </a:cubicBezTo>
                  <a:cubicBezTo>
                    <a:pt x="4437" y="891"/>
                    <a:pt x="4298" y="752"/>
                    <a:pt x="4160" y="613"/>
                  </a:cubicBezTo>
                  <a:cubicBezTo>
                    <a:pt x="3975" y="475"/>
                    <a:pt x="3790" y="336"/>
                    <a:pt x="3605" y="197"/>
                  </a:cubicBezTo>
                  <a:cubicBezTo>
                    <a:pt x="3453" y="83"/>
                    <a:pt x="3238" y="0"/>
                    <a:pt x="303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404;p18">
              <a:extLst>
                <a:ext uri="{FF2B5EF4-FFF2-40B4-BE49-F238E27FC236}">
                  <a16:creationId xmlns:a16="http://schemas.microsoft.com/office/drawing/2014/main" id="{80B1388C-F9CF-4333-973A-AB4A529314B8}"/>
                </a:ext>
              </a:extLst>
            </p:cNvPr>
            <p:cNvSpPr/>
            <p:nvPr/>
          </p:nvSpPr>
          <p:spPr>
            <a:xfrm flipH="1">
              <a:off x="4391154" y="999835"/>
              <a:ext cx="67072" cy="33559"/>
            </a:xfrm>
            <a:custGeom>
              <a:avLst/>
              <a:gdLst/>
              <a:ahLst/>
              <a:cxnLst/>
              <a:rect l="l" t="t" r="r" b="b"/>
              <a:pathLst>
                <a:path w="2866" h="1434" extrusionOk="0">
                  <a:moveTo>
                    <a:pt x="2866" y="1"/>
                  </a:moveTo>
                  <a:lnTo>
                    <a:pt x="2866" y="1"/>
                  </a:lnTo>
                  <a:cubicBezTo>
                    <a:pt x="2727" y="47"/>
                    <a:pt x="2589" y="139"/>
                    <a:pt x="2496" y="232"/>
                  </a:cubicBezTo>
                  <a:cubicBezTo>
                    <a:pt x="2404" y="416"/>
                    <a:pt x="2311" y="601"/>
                    <a:pt x="2219" y="786"/>
                  </a:cubicBezTo>
                  <a:cubicBezTo>
                    <a:pt x="2126" y="971"/>
                    <a:pt x="1988" y="1110"/>
                    <a:pt x="1803" y="1202"/>
                  </a:cubicBezTo>
                  <a:cubicBezTo>
                    <a:pt x="1572" y="1202"/>
                    <a:pt x="1387" y="1202"/>
                    <a:pt x="1156" y="1156"/>
                  </a:cubicBezTo>
                  <a:lnTo>
                    <a:pt x="601" y="1017"/>
                  </a:lnTo>
                  <a:lnTo>
                    <a:pt x="0" y="925"/>
                  </a:lnTo>
                  <a:lnTo>
                    <a:pt x="0" y="1387"/>
                  </a:lnTo>
                  <a:lnTo>
                    <a:pt x="555" y="1387"/>
                  </a:lnTo>
                  <a:lnTo>
                    <a:pt x="1156" y="1433"/>
                  </a:lnTo>
                  <a:lnTo>
                    <a:pt x="1479" y="1433"/>
                  </a:lnTo>
                  <a:cubicBezTo>
                    <a:pt x="1618" y="1433"/>
                    <a:pt x="1757" y="1433"/>
                    <a:pt x="1849" y="1387"/>
                  </a:cubicBezTo>
                  <a:cubicBezTo>
                    <a:pt x="2080" y="1248"/>
                    <a:pt x="2265" y="1064"/>
                    <a:pt x="2311" y="786"/>
                  </a:cubicBezTo>
                  <a:cubicBezTo>
                    <a:pt x="2404" y="601"/>
                    <a:pt x="2496" y="416"/>
                    <a:pt x="2542" y="278"/>
                  </a:cubicBezTo>
                  <a:cubicBezTo>
                    <a:pt x="2635" y="139"/>
                    <a:pt x="2727" y="47"/>
                    <a:pt x="28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405;p18">
              <a:extLst>
                <a:ext uri="{FF2B5EF4-FFF2-40B4-BE49-F238E27FC236}">
                  <a16:creationId xmlns:a16="http://schemas.microsoft.com/office/drawing/2014/main" id="{624C3037-7A1A-413D-8B96-A4A3E740A542}"/>
                </a:ext>
              </a:extLst>
            </p:cNvPr>
            <p:cNvSpPr/>
            <p:nvPr/>
          </p:nvSpPr>
          <p:spPr>
            <a:xfrm flipH="1">
              <a:off x="4538237" y="985770"/>
              <a:ext cx="32483" cy="227168"/>
            </a:xfrm>
            <a:custGeom>
              <a:avLst/>
              <a:gdLst/>
              <a:ahLst/>
              <a:cxnLst/>
              <a:rect l="l" t="t" r="r" b="b"/>
              <a:pathLst>
                <a:path w="1388" h="9707" extrusionOk="0">
                  <a:moveTo>
                    <a:pt x="509" y="1"/>
                  </a:moveTo>
                  <a:lnTo>
                    <a:pt x="417" y="278"/>
                  </a:lnTo>
                  <a:lnTo>
                    <a:pt x="509" y="278"/>
                  </a:lnTo>
                  <a:cubicBezTo>
                    <a:pt x="602" y="324"/>
                    <a:pt x="694" y="370"/>
                    <a:pt x="786" y="463"/>
                  </a:cubicBezTo>
                  <a:cubicBezTo>
                    <a:pt x="925" y="555"/>
                    <a:pt x="1018" y="648"/>
                    <a:pt x="1110" y="833"/>
                  </a:cubicBezTo>
                  <a:cubicBezTo>
                    <a:pt x="1156" y="1017"/>
                    <a:pt x="1156" y="1249"/>
                    <a:pt x="1018" y="1433"/>
                  </a:cubicBezTo>
                  <a:cubicBezTo>
                    <a:pt x="925" y="1665"/>
                    <a:pt x="786" y="1896"/>
                    <a:pt x="602" y="2080"/>
                  </a:cubicBezTo>
                  <a:cubicBezTo>
                    <a:pt x="371" y="2358"/>
                    <a:pt x="232" y="2635"/>
                    <a:pt x="93" y="2959"/>
                  </a:cubicBezTo>
                  <a:cubicBezTo>
                    <a:pt x="47" y="3097"/>
                    <a:pt x="1" y="3282"/>
                    <a:pt x="1" y="3467"/>
                  </a:cubicBezTo>
                  <a:cubicBezTo>
                    <a:pt x="47" y="3652"/>
                    <a:pt x="93" y="3837"/>
                    <a:pt x="139" y="3975"/>
                  </a:cubicBezTo>
                  <a:cubicBezTo>
                    <a:pt x="278" y="4299"/>
                    <a:pt x="463" y="4622"/>
                    <a:pt x="602" y="4946"/>
                  </a:cubicBezTo>
                  <a:cubicBezTo>
                    <a:pt x="740" y="5223"/>
                    <a:pt x="833" y="5547"/>
                    <a:pt x="879" y="5917"/>
                  </a:cubicBezTo>
                  <a:cubicBezTo>
                    <a:pt x="925" y="6240"/>
                    <a:pt x="879" y="6564"/>
                    <a:pt x="740" y="6887"/>
                  </a:cubicBezTo>
                  <a:cubicBezTo>
                    <a:pt x="602" y="7164"/>
                    <a:pt x="417" y="7442"/>
                    <a:pt x="278" y="7673"/>
                  </a:cubicBezTo>
                  <a:cubicBezTo>
                    <a:pt x="139" y="7950"/>
                    <a:pt x="47" y="8227"/>
                    <a:pt x="93" y="8505"/>
                  </a:cubicBezTo>
                  <a:cubicBezTo>
                    <a:pt x="93" y="8227"/>
                    <a:pt x="186" y="7950"/>
                    <a:pt x="324" y="7673"/>
                  </a:cubicBezTo>
                  <a:cubicBezTo>
                    <a:pt x="509" y="7442"/>
                    <a:pt x="648" y="7164"/>
                    <a:pt x="786" y="6887"/>
                  </a:cubicBezTo>
                  <a:cubicBezTo>
                    <a:pt x="925" y="6564"/>
                    <a:pt x="1018" y="6240"/>
                    <a:pt x="971" y="5870"/>
                  </a:cubicBezTo>
                  <a:cubicBezTo>
                    <a:pt x="971" y="5547"/>
                    <a:pt x="879" y="5177"/>
                    <a:pt x="694" y="4900"/>
                  </a:cubicBezTo>
                  <a:cubicBezTo>
                    <a:pt x="602" y="4530"/>
                    <a:pt x="417" y="4253"/>
                    <a:pt x="278" y="3929"/>
                  </a:cubicBezTo>
                  <a:cubicBezTo>
                    <a:pt x="232" y="3791"/>
                    <a:pt x="232" y="3606"/>
                    <a:pt x="186" y="3467"/>
                  </a:cubicBezTo>
                  <a:cubicBezTo>
                    <a:pt x="186" y="3282"/>
                    <a:pt x="232" y="3143"/>
                    <a:pt x="278" y="3005"/>
                  </a:cubicBezTo>
                  <a:cubicBezTo>
                    <a:pt x="417" y="2728"/>
                    <a:pt x="555" y="2450"/>
                    <a:pt x="740" y="2219"/>
                  </a:cubicBezTo>
                  <a:cubicBezTo>
                    <a:pt x="971" y="2034"/>
                    <a:pt x="1156" y="1757"/>
                    <a:pt x="1249" y="1526"/>
                  </a:cubicBezTo>
                  <a:cubicBezTo>
                    <a:pt x="1387" y="1249"/>
                    <a:pt x="1387" y="971"/>
                    <a:pt x="1341" y="740"/>
                  </a:cubicBezTo>
                  <a:cubicBezTo>
                    <a:pt x="1249" y="509"/>
                    <a:pt x="1110" y="370"/>
                    <a:pt x="925" y="232"/>
                  </a:cubicBezTo>
                  <a:cubicBezTo>
                    <a:pt x="833" y="186"/>
                    <a:pt x="740" y="93"/>
                    <a:pt x="602" y="47"/>
                  </a:cubicBezTo>
                  <a:lnTo>
                    <a:pt x="509" y="1"/>
                  </a:lnTo>
                  <a:close/>
                  <a:moveTo>
                    <a:pt x="93" y="8505"/>
                  </a:moveTo>
                  <a:cubicBezTo>
                    <a:pt x="93" y="8921"/>
                    <a:pt x="186" y="9337"/>
                    <a:pt x="417" y="9706"/>
                  </a:cubicBezTo>
                  <a:cubicBezTo>
                    <a:pt x="232" y="9337"/>
                    <a:pt x="93" y="8921"/>
                    <a:pt x="93" y="8505"/>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406;p18">
              <a:extLst>
                <a:ext uri="{FF2B5EF4-FFF2-40B4-BE49-F238E27FC236}">
                  <a16:creationId xmlns:a16="http://schemas.microsoft.com/office/drawing/2014/main" id="{67AC1DC9-4FC2-4BDB-A683-4A5E51E350B0}"/>
                </a:ext>
              </a:extLst>
            </p:cNvPr>
            <p:cNvSpPr/>
            <p:nvPr/>
          </p:nvSpPr>
          <p:spPr>
            <a:xfrm flipH="1">
              <a:off x="4480925" y="772806"/>
              <a:ext cx="33536" cy="108073"/>
            </a:xfrm>
            <a:custGeom>
              <a:avLst/>
              <a:gdLst/>
              <a:ahLst/>
              <a:cxnLst/>
              <a:rect l="l" t="t" r="r" b="b"/>
              <a:pathLst>
                <a:path w="1433" h="4618" extrusionOk="0">
                  <a:moveTo>
                    <a:pt x="1433" y="0"/>
                  </a:moveTo>
                  <a:cubicBezTo>
                    <a:pt x="1432" y="185"/>
                    <a:pt x="1386" y="413"/>
                    <a:pt x="1294" y="597"/>
                  </a:cubicBezTo>
                  <a:cubicBezTo>
                    <a:pt x="1017" y="1105"/>
                    <a:pt x="740" y="1613"/>
                    <a:pt x="416" y="2076"/>
                  </a:cubicBezTo>
                  <a:cubicBezTo>
                    <a:pt x="231" y="2353"/>
                    <a:pt x="93" y="2676"/>
                    <a:pt x="0" y="3000"/>
                  </a:cubicBezTo>
                  <a:cubicBezTo>
                    <a:pt x="0" y="3277"/>
                    <a:pt x="0" y="3555"/>
                    <a:pt x="46" y="3832"/>
                  </a:cubicBezTo>
                  <a:cubicBezTo>
                    <a:pt x="93" y="4109"/>
                    <a:pt x="185" y="4387"/>
                    <a:pt x="324" y="4618"/>
                  </a:cubicBezTo>
                  <a:lnTo>
                    <a:pt x="555" y="4479"/>
                  </a:lnTo>
                  <a:cubicBezTo>
                    <a:pt x="416" y="4248"/>
                    <a:pt x="324" y="4017"/>
                    <a:pt x="277" y="3786"/>
                  </a:cubicBezTo>
                  <a:cubicBezTo>
                    <a:pt x="185" y="3508"/>
                    <a:pt x="185" y="3231"/>
                    <a:pt x="185" y="3000"/>
                  </a:cubicBezTo>
                  <a:cubicBezTo>
                    <a:pt x="231" y="2676"/>
                    <a:pt x="324" y="2399"/>
                    <a:pt x="508" y="2122"/>
                  </a:cubicBezTo>
                  <a:cubicBezTo>
                    <a:pt x="786" y="1613"/>
                    <a:pt x="1063" y="1105"/>
                    <a:pt x="1340" y="597"/>
                  </a:cubicBezTo>
                  <a:cubicBezTo>
                    <a:pt x="1386" y="413"/>
                    <a:pt x="1432" y="185"/>
                    <a:pt x="14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407;p18">
              <a:extLst>
                <a:ext uri="{FF2B5EF4-FFF2-40B4-BE49-F238E27FC236}">
                  <a16:creationId xmlns:a16="http://schemas.microsoft.com/office/drawing/2014/main" id="{F765FDCA-480F-4839-B025-47B6DD80E7C5}"/>
                </a:ext>
              </a:extLst>
            </p:cNvPr>
            <p:cNvSpPr/>
            <p:nvPr/>
          </p:nvSpPr>
          <p:spPr>
            <a:xfrm flipH="1">
              <a:off x="4331664" y="1142614"/>
              <a:ext cx="153614" cy="64919"/>
            </a:xfrm>
            <a:custGeom>
              <a:avLst/>
              <a:gdLst/>
              <a:ahLst/>
              <a:cxnLst/>
              <a:rect l="l" t="t" r="r" b="b"/>
              <a:pathLst>
                <a:path w="6564" h="2774" extrusionOk="0">
                  <a:moveTo>
                    <a:pt x="232" y="0"/>
                  </a:moveTo>
                  <a:lnTo>
                    <a:pt x="1" y="139"/>
                  </a:lnTo>
                  <a:cubicBezTo>
                    <a:pt x="232" y="462"/>
                    <a:pt x="556" y="740"/>
                    <a:pt x="972" y="878"/>
                  </a:cubicBezTo>
                  <a:cubicBezTo>
                    <a:pt x="1341" y="1063"/>
                    <a:pt x="1711" y="1156"/>
                    <a:pt x="2127" y="1156"/>
                  </a:cubicBezTo>
                  <a:cubicBezTo>
                    <a:pt x="2195" y="1142"/>
                    <a:pt x="2258" y="1137"/>
                    <a:pt x="2320" y="1137"/>
                  </a:cubicBezTo>
                  <a:cubicBezTo>
                    <a:pt x="2470" y="1137"/>
                    <a:pt x="2611" y="1169"/>
                    <a:pt x="2774" y="1202"/>
                  </a:cubicBezTo>
                  <a:cubicBezTo>
                    <a:pt x="2959" y="1294"/>
                    <a:pt x="3098" y="1433"/>
                    <a:pt x="3236" y="1618"/>
                  </a:cubicBezTo>
                  <a:cubicBezTo>
                    <a:pt x="3375" y="1803"/>
                    <a:pt x="3513" y="2034"/>
                    <a:pt x="3652" y="2219"/>
                  </a:cubicBezTo>
                  <a:cubicBezTo>
                    <a:pt x="3791" y="2357"/>
                    <a:pt x="4022" y="2496"/>
                    <a:pt x="4207" y="2588"/>
                  </a:cubicBezTo>
                  <a:cubicBezTo>
                    <a:pt x="4438" y="2681"/>
                    <a:pt x="4623" y="2727"/>
                    <a:pt x="4854" y="2727"/>
                  </a:cubicBezTo>
                  <a:cubicBezTo>
                    <a:pt x="5039" y="2727"/>
                    <a:pt x="5224" y="2773"/>
                    <a:pt x="5408" y="2773"/>
                  </a:cubicBezTo>
                  <a:cubicBezTo>
                    <a:pt x="5824" y="2773"/>
                    <a:pt x="6194" y="2727"/>
                    <a:pt x="6564" y="2588"/>
                  </a:cubicBezTo>
                  <a:lnTo>
                    <a:pt x="6564" y="2588"/>
                  </a:lnTo>
                  <a:cubicBezTo>
                    <a:pt x="6194" y="2681"/>
                    <a:pt x="5824" y="2727"/>
                    <a:pt x="5408" y="2727"/>
                  </a:cubicBezTo>
                  <a:cubicBezTo>
                    <a:pt x="5224" y="2727"/>
                    <a:pt x="5039" y="2681"/>
                    <a:pt x="4854" y="2635"/>
                  </a:cubicBezTo>
                  <a:cubicBezTo>
                    <a:pt x="4623" y="2635"/>
                    <a:pt x="4438" y="2588"/>
                    <a:pt x="4253" y="2496"/>
                  </a:cubicBezTo>
                  <a:cubicBezTo>
                    <a:pt x="4068" y="2404"/>
                    <a:pt x="3883" y="2265"/>
                    <a:pt x="3745" y="2126"/>
                  </a:cubicBezTo>
                  <a:cubicBezTo>
                    <a:pt x="3606" y="1941"/>
                    <a:pt x="3467" y="1757"/>
                    <a:pt x="3375" y="1525"/>
                  </a:cubicBezTo>
                  <a:cubicBezTo>
                    <a:pt x="3236" y="1341"/>
                    <a:pt x="3051" y="1156"/>
                    <a:pt x="2866" y="1017"/>
                  </a:cubicBezTo>
                  <a:cubicBezTo>
                    <a:pt x="2635" y="971"/>
                    <a:pt x="2404" y="925"/>
                    <a:pt x="2173" y="925"/>
                  </a:cubicBezTo>
                  <a:cubicBezTo>
                    <a:pt x="1803" y="925"/>
                    <a:pt x="1387" y="832"/>
                    <a:pt x="1064" y="694"/>
                  </a:cubicBezTo>
                  <a:cubicBezTo>
                    <a:pt x="833" y="555"/>
                    <a:pt x="602" y="416"/>
                    <a:pt x="417" y="231"/>
                  </a:cubicBezTo>
                  <a:cubicBezTo>
                    <a:pt x="371" y="139"/>
                    <a:pt x="278" y="93"/>
                    <a:pt x="2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408;p18">
              <a:extLst>
                <a:ext uri="{FF2B5EF4-FFF2-40B4-BE49-F238E27FC236}">
                  <a16:creationId xmlns:a16="http://schemas.microsoft.com/office/drawing/2014/main" id="{CE0F42DD-1D1A-47FF-8693-A39F9781F762}"/>
                </a:ext>
              </a:extLst>
            </p:cNvPr>
            <p:cNvSpPr/>
            <p:nvPr/>
          </p:nvSpPr>
          <p:spPr>
            <a:xfrm flipH="1">
              <a:off x="4525270" y="1047413"/>
              <a:ext cx="170908" cy="272592"/>
            </a:xfrm>
            <a:custGeom>
              <a:avLst/>
              <a:gdLst/>
              <a:ahLst/>
              <a:cxnLst/>
              <a:rect l="l" t="t" r="r" b="b"/>
              <a:pathLst>
                <a:path w="7303" h="11648" extrusionOk="0">
                  <a:moveTo>
                    <a:pt x="718" y="1"/>
                  </a:moveTo>
                  <a:cubicBezTo>
                    <a:pt x="705" y="1"/>
                    <a:pt x="697" y="1"/>
                    <a:pt x="694" y="1"/>
                  </a:cubicBezTo>
                  <a:cubicBezTo>
                    <a:pt x="832" y="1757"/>
                    <a:pt x="786" y="3560"/>
                    <a:pt x="555" y="5316"/>
                  </a:cubicBezTo>
                  <a:cubicBezTo>
                    <a:pt x="185" y="8135"/>
                    <a:pt x="1" y="9892"/>
                    <a:pt x="2912" y="10585"/>
                  </a:cubicBezTo>
                  <a:cubicBezTo>
                    <a:pt x="4391" y="10955"/>
                    <a:pt x="5778" y="11324"/>
                    <a:pt x="7303" y="11648"/>
                  </a:cubicBezTo>
                  <a:cubicBezTo>
                    <a:pt x="5362" y="10724"/>
                    <a:pt x="4807" y="8921"/>
                    <a:pt x="4437" y="6472"/>
                  </a:cubicBezTo>
                  <a:cubicBezTo>
                    <a:pt x="4021" y="4068"/>
                    <a:pt x="1618" y="4484"/>
                    <a:pt x="1711" y="2404"/>
                  </a:cubicBezTo>
                  <a:cubicBezTo>
                    <a:pt x="1883" y="81"/>
                    <a:pt x="893" y="1"/>
                    <a:pt x="718" y="1"/>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409;p18">
              <a:extLst>
                <a:ext uri="{FF2B5EF4-FFF2-40B4-BE49-F238E27FC236}">
                  <a16:creationId xmlns:a16="http://schemas.microsoft.com/office/drawing/2014/main" id="{260C7406-7EC7-458A-812B-0C04165637C4}"/>
                </a:ext>
              </a:extLst>
            </p:cNvPr>
            <p:cNvSpPr/>
            <p:nvPr/>
          </p:nvSpPr>
          <p:spPr>
            <a:xfrm flipH="1">
              <a:off x="4625851" y="468760"/>
              <a:ext cx="265010" cy="428336"/>
            </a:xfrm>
            <a:custGeom>
              <a:avLst/>
              <a:gdLst/>
              <a:ahLst/>
              <a:cxnLst/>
              <a:rect l="l" t="t" r="r" b="b"/>
              <a:pathLst>
                <a:path w="11324" h="18303" extrusionOk="0">
                  <a:moveTo>
                    <a:pt x="5639" y="1"/>
                  </a:moveTo>
                  <a:cubicBezTo>
                    <a:pt x="4992" y="1"/>
                    <a:pt x="4437" y="232"/>
                    <a:pt x="4437" y="463"/>
                  </a:cubicBezTo>
                  <a:lnTo>
                    <a:pt x="4437" y="12156"/>
                  </a:lnTo>
                  <a:cubicBezTo>
                    <a:pt x="4437" y="13034"/>
                    <a:pt x="4252" y="13912"/>
                    <a:pt x="3975" y="14790"/>
                  </a:cubicBezTo>
                  <a:cubicBezTo>
                    <a:pt x="3790" y="15160"/>
                    <a:pt x="3605" y="15530"/>
                    <a:pt x="3328" y="15900"/>
                  </a:cubicBezTo>
                  <a:cubicBezTo>
                    <a:pt x="2542" y="16870"/>
                    <a:pt x="0" y="17563"/>
                    <a:pt x="0" y="17563"/>
                  </a:cubicBezTo>
                  <a:lnTo>
                    <a:pt x="185" y="18303"/>
                  </a:lnTo>
                  <a:cubicBezTo>
                    <a:pt x="1710" y="18210"/>
                    <a:pt x="3189" y="17748"/>
                    <a:pt x="4576" y="17055"/>
                  </a:cubicBezTo>
                  <a:cubicBezTo>
                    <a:pt x="4899" y="16847"/>
                    <a:pt x="5269" y="16743"/>
                    <a:pt x="5645" y="16743"/>
                  </a:cubicBezTo>
                  <a:cubicBezTo>
                    <a:pt x="6020" y="16743"/>
                    <a:pt x="6402" y="16847"/>
                    <a:pt x="6748" y="17055"/>
                  </a:cubicBezTo>
                  <a:cubicBezTo>
                    <a:pt x="8088" y="17748"/>
                    <a:pt x="9614" y="18210"/>
                    <a:pt x="11139" y="18303"/>
                  </a:cubicBezTo>
                  <a:lnTo>
                    <a:pt x="11324" y="17563"/>
                  </a:lnTo>
                  <a:cubicBezTo>
                    <a:pt x="11324" y="17563"/>
                    <a:pt x="8828" y="16870"/>
                    <a:pt x="7950" y="15900"/>
                  </a:cubicBezTo>
                  <a:cubicBezTo>
                    <a:pt x="7719" y="15530"/>
                    <a:pt x="7488" y="15160"/>
                    <a:pt x="7349" y="14790"/>
                  </a:cubicBezTo>
                  <a:cubicBezTo>
                    <a:pt x="7025" y="13958"/>
                    <a:pt x="6887" y="13034"/>
                    <a:pt x="6887" y="12156"/>
                  </a:cubicBezTo>
                  <a:lnTo>
                    <a:pt x="6887" y="463"/>
                  </a:lnTo>
                  <a:cubicBezTo>
                    <a:pt x="6887" y="232"/>
                    <a:pt x="6332" y="1"/>
                    <a:pt x="563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2" name="Google Shape;411;p18">
            <a:extLst>
              <a:ext uri="{FF2B5EF4-FFF2-40B4-BE49-F238E27FC236}">
                <a16:creationId xmlns:a16="http://schemas.microsoft.com/office/drawing/2014/main" id="{31A14F1D-4AB8-4250-9DF9-1FAF5D18602A}"/>
              </a:ext>
            </a:extLst>
          </p:cNvPr>
          <p:cNvGrpSpPr/>
          <p:nvPr/>
        </p:nvGrpSpPr>
        <p:grpSpPr>
          <a:xfrm>
            <a:off x="6085140" y="838392"/>
            <a:ext cx="2430107" cy="1246383"/>
            <a:chOff x="3999640" y="1269992"/>
            <a:chExt cx="2430107" cy="1246383"/>
          </a:xfrm>
        </p:grpSpPr>
        <p:sp>
          <p:nvSpPr>
            <p:cNvPr id="93" name="Google Shape;412;p18">
              <a:extLst>
                <a:ext uri="{FF2B5EF4-FFF2-40B4-BE49-F238E27FC236}">
                  <a16:creationId xmlns:a16="http://schemas.microsoft.com/office/drawing/2014/main" id="{CB16466B-75CA-48EA-B3EB-02318136AC23}"/>
                </a:ext>
              </a:extLst>
            </p:cNvPr>
            <p:cNvSpPr txBox="1"/>
            <p:nvPr/>
          </p:nvSpPr>
          <p:spPr>
            <a:xfrm>
              <a:off x="4001372" y="1633762"/>
              <a:ext cx="2428375" cy="385800"/>
            </a:xfrm>
            <a:prstGeom prst="rect">
              <a:avLst/>
            </a:prstGeom>
            <a:noFill/>
            <a:ln>
              <a:noFill/>
            </a:ln>
          </p:spPr>
          <p:txBody>
            <a:bodyPr spcFirstLastPara="1" wrap="square" lIns="0" tIns="0" rIns="0" bIns="0" anchor="ctr" anchorCtr="0">
              <a:noAutofit/>
            </a:bodyPr>
            <a:lstStyle/>
            <a:p>
              <a:r>
                <a:rPr lang="en" sz="2000" dirty="0">
                  <a:solidFill>
                    <a:srgbClr val="FF8058"/>
                  </a:solidFill>
                  <a:latin typeface="SF Pro Display" panose="00000500000000000000" pitchFamily="50" charset="0"/>
                  <a:ea typeface="Fira Sans Extra Condensed SemiBold"/>
                  <a:cs typeface="Fira Sans Extra Condensed SemiBold"/>
                  <a:sym typeface="Fira Sans Extra Condensed SemiBold"/>
                </a:rPr>
                <a:t>Death from TB in 2022</a:t>
              </a:r>
              <a:endParaRPr sz="2000" dirty="0">
                <a:solidFill>
                  <a:srgbClr val="FF8058"/>
                </a:solidFill>
                <a:latin typeface="SF Pro Display" panose="00000500000000000000" pitchFamily="50" charset="0"/>
                <a:ea typeface="Fira Sans Extra Condensed SemiBold"/>
                <a:cs typeface="Fira Sans Extra Condensed SemiBold"/>
                <a:sym typeface="Fira Sans Extra Condensed SemiBold"/>
              </a:endParaRPr>
            </a:p>
          </p:txBody>
        </p:sp>
        <p:sp>
          <p:nvSpPr>
            <p:cNvPr id="94" name="Google Shape;413;p18">
              <a:extLst>
                <a:ext uri="{FF2B5EF4-FFF2-40B4-BE49-F238E27FC236}">
                  <a16:creationId xmlns:a16="http://schemas.microsoft.com/office/drawing/2014/main" id="{303A773C-1964-4FA4-B05D-267DD0065DB1}"/>
                </a:ext>
              </a:extLst>
            </p:cNvPr>
            <p:cNvSpPr txBox="1"/>
            <p:nvPr/>
          </p:nvSpPr>
          <p:spPr>
            <a:xfrm>
              <a:off x="4001419" y="1948175"/>
              <a:ext cx="2428328" cy="568200"/>
            </a:xfrm>
            <a:prstGeom prst="rect">
              <a:avLst/>
            </a:prstGeom>
            <a:noFill/>
            <a:ln>
              <a:noFill/>
            </a:ln>
          </p:spPr>
          <p:txBody>
            <a:bodyPr spcFirstLastPara="1" wrap="square" lIns="0" tIns="0" rIns="0" bIns="0" anchor="ctr" anchorCtr="0">
              <a:noAutofit/>
            </a:bodyPr>
            <a:lstStyle/>
            <a:p>
              <a:r>
                <a:rPr lang="en-US" sz="1200" dirty="0">
                  <a:latin typeface="Roboto"/>
                  <a:ea typeface="Roboto"/>
                  <a:cs typeface="Roboto"/>
                  <a:sym typeface="Roboto"/>
                </a:rPr>
                <a:t>In worldwide. TB is the </a:t>
              </a:r>
              <a:r>
                <a:rPr lang="en-US" sz="1200" b="1" dirty="0">
                  <a:latin typeface="Roboto"/>
                  <a:ea typeface="Roboto"/>
                  <a:cs typeface="Roboto"/>
                  <a:sym typeface="Roboto"/>
                </a:rPr>
                <a:t>2</a:t>
              </a:r>
              <a:r>
                <a:rPr lang="en-US" sz="1200" b="1" baseline="30000" dirty="0">
                  <a:latin typeface="Roboto"/>
                  <a:ea typeface="Roboto"/>
                  <a:cs typeface="Roboto"/>
                  <a:sym typeface="Roboto"/>
                </a:rPr>
                <a:t>nd</a:t>
              </a:r>
              <a:r>
                <a:rPr lang="en-US" sz="1200" b="1" dirty="0">
                  <a:latin typeface="Roboto"/>
                  <a:ea typeface="Roboto"/>
                  <a:cs typeface="Roboto"/>
                  <a:sym typeface="Roboto"/>
                </a:rPr>
                <a:t> leading infectious killer </a:t>
              </a:r>
              <a:r>
                <a:rPr lang="en-US" sz="1200" dirty="0">
                  <a:latin typeface="Roboto"/>
                  <a:ea typeface="Roboto"/>
                  <a:cs typeface="Roboto"/>
                  <a:sym typeface="Roboto"/>
                </a:rPr>
                <a:t>after COVID-19 (WHO,2022)</a:t>
              </a:r>
              <a:endParaRPr sz="1200" dirty="0">
                <a:latin typeface="Roboto"/>
                <a:ea typeface="Roboto"/>
                <a:cs typeface="Roboto"/>
                <a:sym typeface="Roboto"/>
              </a:endParaRPr>
            </a:p>
          </p:txBody>
        </p:sp>
        <p:sp>
          <p:nvSpPr>
            <p:cNvPr id="95" name="Google Shape;414;p18">
              <a:extLst>
                <a:ext uri="{FF2B5EF4-FFF2-40B4-BE49-F238E27FC236}">
                  <a16:creationId xmlns:a16="http://schemas.microsoft.com/office/drawing/2014/main" id="{215C906F-860B-49B4-963F-1AB03DDF9D72}"/>
                </a:ext>
              </a:extLst>
            </p:cNvPr>
            <p:cNvSpPr txBox="1"/>
            <p:nvPr/>
          </p:nvSpPr>
          <p:spPr>
            <a:xfrm>
              <a:off x="3999640" y="1269992"/>
              <a:ext cx="1835700" cy="385800"/>
            </a:xfrm>
            <a:prstGeom prst="rect">
              <a:avLst/>
            </a:prstGeom>
            <a:noFill/>
            <a:ln>
              <a:noFill/>
            </a:ln>
          </p:spPr>
          <p:txBody>
            <a:bodyPr spcFirstLastPara="1" wrap="square" lIns="0" tIns="0" rIns="0" bIns="0" anchor="ctr" anchorCtr="0">
              <a:noAutofit/>
            </a:bodyPr>
            <a:lstStyle/>
            <a:p>
              <a:r>
                <a:rPr lang="en" sz="2300" b="1" dirty="0">
                  <a:latin typeface="SF Pro Display" panose="00000500000000000000" pitchFamily="50" charset="0"/>
                  <a:ea typeface="Fira Sans Extra Condensed SemiBold"/>
                  <a:cs typeface="Fira Sans Extra Condensed SemiBold"/>
                  <a:sym typeface="Fira Sans Extra Condensed SemiBold"/>
                </a:rPr>
                <a:t>1.3 million</a:t>
              </a:r>
              <a:endParaRPr sz="2300" b="1" dirty="0">
                <a:latin typeface="SF Pro Display" panose="00000500000000000000" pitchFamily="50" charset="0"/>
                <a:ea typeface="Fira Sans Extra Condensed SemiBold"/>
                <a:cs typeface="Fira Sans Extra Condensed SemiBold"/>
                <a:sym typeface="Fira Sans Extra Condensed SemiBold"/>
              </a:endParaRPr>
            </a:p>
          </p:txBody>
        </p:sp>
      </p:grpSp>
      <p:grpSp>
        <p:nvGrpSpPr>
          <p:cNvPr id="96" name="Google Shape;415;p18">
            <a:extLst>
              <a:ext uri="{FF2B5EF4-FFF2-40B4-BE49-F238E27FC236}">
                <a16:creationId xmlns:a16="http://schemas.microsoft.com/office/drawing/2014/main" id="{62046248-C708-4CAE-8B69-BBE415DB63EE}"/>
              </a:ext>
            </a:extLst>
          </p:cNvPr>
          <p:cNvGrpSpPr/>
          <p:nvPr/>
        </p:nvGrpSpPr>
        <p:grpSpPr>
          <a:xfrm>
            <a:off x="3059188" y="915561"/>
            <a:ext cx="2783437" cy="1239269"/>
            <a:chOff x="6708038" y="1234325"/>
            <a:chExt cx="2783437" cy="1239269"/>
          </a:xfrm>
        </p:grpSpPr>
        <p:sp>
          <p:nvSpPr>
            <p:cNvPr id="97" name="Google Shape;416;p18">
              <a:extLst>
                <a:ext uri="{FF2B5EF4-FFF2-40B4-BE49-F238E27FC236}">
                  <a16:creationId xmlns:a16="http://schemas.microsoft.com/office/drawing/2014/main" id="{CB62A875-C0FB-4556-B7DC-33D43DDE6F40}"/>
                </a:ext>
              </a:extLst>
            </p:cNvPr>
            <p:cNvSpPr txBox="1"/>
            <p:nvPr/>
          </p:nvSpPr>
          <p:spPr>
            <a:xfrm>
              <a:off x="6708038" y="1620125"/>
              <a:ext cx="2339318" cy="385800"/>
            </a:xfrm>
            <a:prstGeom prst="rect">
              <a:avLst/>
            </a:prstGeom>
            <a:noFill/>
            <a:ln>
              <a:noFill/>
            </a:ln>
          </p:spPr>
          <p:txBody>
            <a:bodyPr spcFirstLastPara="1" wrap="square" lIns="0" tIns="0" rIns="0" bIns="0" anchor="ctr" anchorCtr="0">
              <a:noAutofit/>
            </a:bodyPr>
            <a:lstStyle/>
            <a:p>
              <a:r>
                <a:rPr lang="en" sz="2000" b="1" dirty="0">
                  <a:solidFill>
                    <a:srgbClr val="334D8F"/>
                  </a:solidFill>
                  <a:latin typeface="SF Pro Display" panose="00000500000000000000" pitchFamily="50" charset="0"/>
                  <a:ea typeface="Fira Sans Extra Condensed SemiBold"/>
                  <a:cs typeface="Fira Sans Extra Condensed SemiBold"/>
                  <a:sym typeface="Fira Sans Extra Condensed SemiBold"/>
                </a:rPr>
                <a:t>TB infection in 2022</a:t>
              </a:r>
              <a:endParaRPr sz="2000" b="1" dirty="0">
                <a:solidFill>
                  <a:srgbClr val="334D8F"/>
                </a:solidFill>
                <a:latin typeface="SF Pro Display" panose="00000500000000000000" pitchFamily="50" charset="0"/>
                <a:ea typeface="Fira Sans Extra Condensed SemiBold"/>
                <a:cs typeface="Fira Sans Extra Condensed SemiBold"/>
                <a:sym typeface="Fira Sans Extra Condensed SemiBold"/>
              </a:endParaRPr>
            </a:p>
          </p:txBody>
        </p:sp>
        <p:sp>
          <p:nvSpPr>
            <p:cNvPr id="98" name="Google Shape;417;p18">
              <a:extLst>
                <a:ext uri="{FF2B5EF4-FFF2-40B4-BE49-F238E27FC236}">
                  <a16:creationId xmlns:a16="http://schemas.microsoft.com/office/drawing/2014/main" id="{841E55F1-E425-42F4-8F13-D2A7449B81A4}"/>
                </a:ext>
              </a:extLst>
            </p:cNvPr>
            <p:cNvSpPr txBox="1"/>
            <p:nvPr/>
          </p:nvSpPr>
          <p:spPr>
            <a:xfrm>
              <a:off x="6733594" y="1905394"/>
              <a:ext cx="2757881" cy="568200"/>
            </a:xfrm>
            <a:prstGeom prst="rect">
              <a:avLst/>
            </a:prstGeom>
            <a:noFill/>
            <a:ln>
              <a:noFill/>
            </a:ln>
          </p:spPr>
          <p:txBody>
            <a:bodyPr spcFirstLastPara="1" wrap="square" lIns="0" tIns="0" rIns="0" bIns="0" anchor="ctr" anchorCtr="0">
              <a:noAutofit/>
            </a:bodyPr>
            <a:lstStyle/>
            <a:p>
              <a:r>
                <a:rPr lang="en-US" sz="1200" dirty="0">
                  <a:latin typeface="Roboto"/>
                  <a:ea typeface="Roboto"/>
                  <a:cs typeface="Roboto"/>
                  <a:sym typeface="Roboto"/>
                </a:rPr>
                <a:t>I</a:t>
              </a:r>
              <a:r>
                <a:rPr lang="en-MY" sz="1200" dirty="0">
                  <a:latin typeface="Roboto"/>
                  <a:ea typeface="Roboto"/>
                  <a:cs typeface="Roboto"/>
                  <a:sym typeface="Roboto"/>
                </a:rPr>
                <a:t>n worldwide. TB is present in all countries and age groups (WHO,2022).</a:t>
              </a:r>
              <a:endParaRPr sz="1200" dirty="0">
                <a:latin typeface="Roboto"/>
                <a:ea typeface="Roboto"/>
                <a:cs typeface="Roboto"/>
                <a:sym typeface="Roboto"/>
              </a:endParaRPr>
            </a:p>
          </p:txBody>
        </p:sp>
        <p:sp>
          <p:nvSpPr>
            <p:cNvPr id="99" name="Google Shape;418;p18">
              <a:extLst>
                <a:ext uri="{FF2B5EF4-FFF2-40B4-BE49-F238E27FC236}">
                  <a16:creationId xmlns:a16="http://schemas.microsoft.com/office/drawing/2014/main" id="{CC8A2899-F0C5-4DB3-B31B-7C1B70EC8F69}"/>
                </a:ext>
              </a:extLst>
            </p:cNvPr>
            <p:cNvSpPr txBox="1"/>
            <p:nvPr/>
          </p:nvSpPr>
          <p:spPr>
            <a:xfrm>
              <a:off x="6708038" y="1234325"/>
              <a:ext cx="1835700" cy="385800"/>
            </a:xfrm>
            <a:prstGeom prst="rect">
              <a:avLst/>
            </a:prstGeom>
            <a:noFill/>
            <a:ln>
              <a:noFill/>
            </a:ln>
          </p:spPr>
          <p:txBody>
            <a:bodyPr spcFirstLastPara="1" wrap="square" lIns="0" tIns="0" rIns="0" bIns="0" anchor="ctr" anchorCtr="0">
              <a:noAutofit/>
            </a:bodyPr>
            <a:lstStyle/>
            <a:p>
              <a:r>
                <a:rPr lang="en" sz="2300" b="1" dirty="0">
                  <a:latin typeface="SF Pro Display" panose="00000500000000000000" pitchFamily="50" charset="0"/>
                  <a:ea typeface="Fira Sans Extra Condensed SemiBold"/>
                  <a:cs typeface="Fira Sans Extra Condensed SemiBold"/>
                  <a:sym typeface="Fira Sans Extra Condensed SemiBold"/>
                </a:rPr>
                <a:t>10.6 Million</a:t>
              </a:r>
              <a:endParaRPr sz="2300" b="1" dirty="0">
                <a:latin typeface="SF Pro Display" panose="00000500000000000000" pitchFamily="50" charset="0"/>
                <a:ea typeface="Fira Sans Extra Condensed SemiBold"/>
                <a:cs typeface="Fira Sans Extra Condensed SemiBold"/>
                <a:sym typeface="Fira Sans Extra Condensed SemiBold"/>
              </a:endParaRPr>
            </a:p>
          </p:txBody>
        </p:sp>
      </p:grpSp>
      <p:sp>
        <p:nvSpPr>
          <p:cNvPr id="108" name="Google Shape;427;p18">
            <a:extLst>
              <a:ext uri="{FF2B5EF4-FFF2-40B4-BE49-F238E27FC236}">
                <a16:creationId xmlns:a16="http://schemas.microsoft.com/office/drawing/2014/main" id="{3B5D8619-CE42-41E9-A487-26DADFEF5053}"/>
              </a:ext>
            </a:extLst>
          </p:cNvPr>
          <p:cNvSpPr txBox="1"/>
          <p:nvPr/>
        </p:nvSpPr>
        <p:spPr>
          <a:xfrm>
            <a:off x="571976" y="4504412"/>
            <a:ext cx="8244921" cy="453400"/>
          </a:xfrm>
          <a:prstGeom prst="rect">
            <a:avLst/>
          </a:prstGeom>
          <a:noFill/>
          <a:ln>
            <a:noFill/>
          </a:ln>
        </p:spPr>
        <p:txBody>
          <a:bodyPr spcFirstLastPara="1" wrap="square" lIns="0" tIns="0" rIns="0" bIns="0" anchor="ctr" anchorCtr="0">
            <a:noAutofit/>
          </a:bodyPr>
          <a:lstStyle/>
          <a:p>
            <a:r>
              <a:rPr lang="en-US" sz="1600" b="0" i="0" dirty="0">
                <a:solidFill>
                  <a:srgbClr val="3C4245"/>
                </a:solidFill>
                <a:effectLst/>
                <a:latin typeface="SF Pro Display" panose="00000500000000000000" pitchFamily="50" charset="0"/>
              </a:rPr>
              <a:t>However, Tuberculosis is </a:t>
            </a:r>
            <a:r>
              <a:rPr lang="en-US" sz="1600" b="1" i="0" dirty="0">
                <a:solidFill>
                  <a:srgbClr val="3C4245"/>
                </a:solidFill>
                <a:effectLst/>
                <a:latin typeface="SF Pro Display" panose="00000500000000000000" pitchFamily="50" charset="0"/>
              </a:rPr>
              <a:t>preventable and curable</a:t>
            </a:r>
            <a:r>
              <a:rPr lang="en-US" sz="1600" b="0" i="0" dirty="0">
                <a:solidFill>
                  <a:srgbClr val="3C4245"/>
                </a:solidFill>
                <a:effectLst/>
                <a:latin typeface="SF Pro Display" panose="00000500000000000000" pitchFamily="50" charset="0"/>
              </a:rPr>
              <a:t>(WHO,2022). Thus public awareness about tuberculosis management is very important to everyone of us.</a:t>
            </a:r>
            <a:endParaRPr sz="1200" dirty="0">
              <a:latin typeface="SF Pro Display" panose="00000500000000000000" pitchFamily="50" charset="0"/>
              <a:ea typeface="Roboto"/>
              <a:cs typeface="Roboto"/>
              <a:sym typeface="Roboto"/>
            </a:endParaRPr>
          </a:p>
        </p:txBody>
      </p:sp>
      <p:pic>
        <p:nvPicPr>
          <p:cNvPr id="109" name="Google Shape;428;p18" title="Chart">
            <a:hlinkClick r:id="rId3"/>
            <a:extLst>
              <a:ext uri="{FF2B5EF4-FFF2-40B4-BE49-F238E27FC236}">
                <a16:creationId xmlns:a16="http://schemas.microsoft.com/office/drawing/2014/main" id="{BF9EC07E-C4C8-46E9-897C-8CCDD05C0E6F}"/>
              </a:ext>
            </a:extLst>
          </p:cNvPr>
          <p:cNvPicPr preferRelativeResize="0"/>
          <p:nvPr/>
        </p:nvPicPr>
        <p:blipFill>
          <a:blip r:embed="rId4">
            <a:alphaModFix/>
          </a:blip>
          <a:stretch>
            <a:fillRect/>
          </a:stretch>
        </p:blipFill>
        <p:spPr>
          <a:xfrm>
            <a:off x="-105114" y="1218843"/>
            <a:ext cx="3241088" cy="3009096"/>
          </a:xfrm>
          <a:prstGeom prst="rect">
            <a:avLst/>
          </a:prstGeom>
          <a:noFill/>
          <a:ln>
            <a:noFill/>
          </a:ln>
        </p:spPr>
      </p:pic>
      <p:grpSp>
        <p:nvGrpSpPr>
          <p:cNvPr id="110" name="Google Shape;411;p18">
            <a:extLst>
              <a:ext uri="{FF2B5EF4-FFF2-40B4-BE49-F238E27FC236}">
                <a16:creationId xmlns:a16="http://schemas.microsoft.com/office/drawing/2014/main" id="{3A30A6D3-1E2F-46E9-87CA-A01B892EDA5B}"/>
              </a:ext>
            </a:extLst>
          </p:cNvPr>
          <p:cNvGrpSpPr/>
          <p:nvPr/>
        </p:nvGrpSpPr>
        <p:grpSpPr>
          <a:xfrm>
            <a:off x="3008252" y="2495333"/>
            <a:ext cx="2950226" cy="1392428"/>
            <a:chOff x="3895058" y="1262133"/>
            <a:chExt cx="2950226" cy="1392428"/>
          </a:xfrm>
        </p:grpSpPr>
        <p:sp>
          <p:nvSpPr>
            <p:cNvPr id="111" name="Google Shape;412;p18">
              <a:extLst>
                <a:ext uri="{FF2B5EF4-FFF2-40B4-BE49-F238E27FC236}">
                  <a16:creationId xmlns:a16="http://schemas.microsoft.com/office/drawing/2014/main" id="{01AC44A9-D037-4470-9A94-4EDD0BCEA356}"/>
                </a:ext>
              </a:extLst>
            </p:cNvPr>
            <p:cNvSpPr txBox="1"/>
            <p:nvPr/>
          </p:nvSpPr>
          <p:spPr>
            <a:xfrm>
              <a:off x="3917501" y="1614981"/>
              <a:ext cx="2927783" cy="385800"/>
            </a:xfrm>
            <a:prstGeom prst="rect">
              <a:avLst/>
            </a:prstGeom>
            <a:noFill/>
            <a:ln>
              <a:noFill/>
            </a:ln>
          </p:spPr>
          <p:txBody>
            <a:bodyPr spcFirstLastPara="1" wrap="square" lIns="0" tIns="0" rIns="0" bIns="0" anchor="ctr" anchorCtr="0">
              <a:noAutofit/>
            </a:bodyPr>
            <a:lstStyle/>
            <a:p>
              <a:r>
                <a:rPr lang="en" sz="2000" dirty="0">
                  <a:solidFill>
                    <a:srgbClr val="FF0000"/>
                  </a:solidFill>
                  <a:latin typeface="SF Pro Display" panose="00000500000000000000" pitchFamily="50" charset="0"/>
                  <a:ea typeface="Fira Sans Extra Condensed SemiBold"/>
                  <a:cs typeface="Fira Sans Extra Condensed SemiBold"/>
                  <a:sym typeface="Fira Sans Extra Condensed SemiBold"/>
                </a:rPr>
                <a:t>cases in Malaysia for 2022</a:t>
              </a:r>
              <a:endParaRPr sz="2000" dirty="0">
                <a:solidFill>
                  <a:srgbClr val="FF0000"/>
                </a:solidFill>
                <a:latin typeface="SF Pro Display" panose="00000500000000000000" pitchFamily="50" charset="0"/>
                <a:ea typeface="Fira Sans Extra Condensed SemiBold"/>
                <a:cs typeface="Fira Sans Extra Condensed SemiBold"/>
                <a:sym typeface="Fira Sans Extra Condensed SemiBold"/>
              </a:endParaRPr>
            </a:p>
          </p:txBody>
        </p:sp>
        <p:sp>
          <p:nvSpPr>
            <p:cNvPr id="112" name="Google Shape;413;p18">
              <a:extLst>
                <a:ext uri="{FF2B5EF4-FFF2-40B4-BE49-F238E27FC236}">
                  <a16:creationId xmlns:a16="http://schemas.microsoft.com/office/drawing/2014/main" id="{5E4760BE-CDAA-43B6-B21A-840B5E8CAE70}"/>
                </a:ext>
              </a:extLst>
            </p:cNvPr>
            <p:cNvSpPr txBox="1"/>
            <p:nvPr/>
          </p:nvSpPr>
          <p:spPr>
            <a:xfrm>
              <a:off x="3919598" y="2028559"/>
              <a:ext cx="2834290" cy="626002"/>
            </a:xfrm>
            <a:prstGeom prst="rect">
              <a:avLst/>
            </a:prstGeom>
            <a:noFill/>
            <a:ln>
              <a:noFill/>
            </a:ln>
          </p:spPr>
          <p:txBody>
            <a:bodyPr spcFirstLastPara="1" wrap="square" lIns="0" tIns="0" rIns="0" bIns="0" anchor="ctr" anchorCtr="0">
              <a:noAutofit/>
            </a:bodyPr>
            <a:lstStyle/>
            <a:p>
              <a:r>
                <a:rPr lang="en-US" sz="1200" dirty="0">
                  <a:latin typeface="Roboto"/>
                  <a:ea typeface="Roboto"/>
                  <a:cs typeface="Roboto"/>
                  <a:sym typeface="Roboto"/>
                </a:rPr>
                <a:t>For tuberculosis compare to 2021, from 21,727 cases in 2021 increased to 25,391 cases in 2022 (Ministry of Health Malaysia, 2023)</a:t>
              </a:r>
              <a:endParaRPr sz="1200" dirty="0">
                <a:latin typeface="Roboto"/>
                <a:ea typeface="Roboto"/>
                <a:cs typeface="Roboto"/>
                <a:sym typeface="Roboto"/>
              </a:endParaRPr>
            </a:p>
          </p:txBody>
        </p:sp>
        <p:sp>
          <p:nvSpPr>
            <p:cNvPr id="113" name="Google Shape;414;p18">
              <a:extLst>
                <a:ext uri="{FF2B5EF4-FFF2-40B4-BE49-F238E27FC236}">
                  <a16:creationId xmlns:a16="http://schemas.microsoft.com/office/drawing/2014/main" id="{2876F46E-9293-4309-90BD-FF70CEB280D0}"/>
                </a:ext>
              </a:extLst>
            </p:cNvPr>
            <p:cNvSpPr txBox="1"/>
            <p:nvPr/>
          </p:nvSpPr>
          <p:spPr>
            <a:xfrm>
              <a:off x="3895058" y="1262133"/>
              <a:ext cx="1835700" cy="385800"/>
            </a:xfrm>
            <a:prstGeom prst="rect">
              <a:avLst/>
            </a:prstGeom>
            <a:noFill/>
            <a:ln>
              <a:noFill/>
            </a:ln>
          </p:spPr>
          <p:txBody>
            <a:bodyPr spcFirstLastPara="1" wrap="square" lIns="0" tIns="0" rIns="0" bIns="0" anchor="ctr" anchorCtr="0">
              <a:noAutofit/>
            </a:bodyPr>
            <a:lstStyle/>
            <a:p>
              <a:r>
                <a:rPr lang="en" sz="2300" b="1" dirty="0">
                  <a:solidFill>
                    <a:schemeClr val="bg1">
                      <a:lumMod val="50000"/>
                    </a:schemeClr>
                  </a:solidFill>
                  <a:latin typeface="SF Pro Display" panose="00000500000000000000" pitchFamily="50" charset="0"/>
                  <a:ea typeface="Fira Sans Extra Condensed SemiBold"/>
                  <a:cs typeface="Fira Sans Extra Condensed SemiBold"/>
                  <a:sym typeface="Fira Sans Extra Condensed SemiBold"/>
                </a:rPr>
                <a:t>+17%</a:t>
              </a:r>
              <a:endParaRPr sz="2300" b="1" dirty="0">
                <a:solidFill>
                  <a:schemeClr val="bg1">
                    <a:lumMod val="50000"/>
                  </a:schemeClr>
                </a:solidFill>
                <a:latin typeface="SF Pro Display" panose="00000500000000000000" pitchFamily="50" charset="0"/>
                <a:ea typeface="Fira Sans Extra Condensed SemiBold"/>
                <a:cs typeface="Fira Sans Extra Condensed SemiBold"/>
                <a:sym typeface="Fira Sans Extra Condensed SemiBold"/>
              </a:endParaRPr>
            </a:p>
          </p:txBody>
        </p:sp>
      </p:grpSp>
      <p:sp>
        <p:nvSpPr>
          <p:cNvPr id="114" name="Google Shape;412;p18">
            <a:extLst>
              <a:ext uri="{FF2B5EF4-FFF2-40B4-BE49-F238E27FC236}">
                <a16:creationId xmlns:a16="http://schemas.microsoft.com/office/drawing/2014/main" id="{97361E08-BEA5-4A35-942D-5F2B6650E47B}"/>
              </a:ext>
            </a:extLst>
          </p:cNvPr>
          <p:cNvSpPr txBox="1"/>
          <p:nvPr/>
        </p:nvSpPr>
        <p:spPr>
          <a:xfrm>
            <a:off x="6188673" y="2637486"/>
            <a:ext cx="2755478" cy="385800"/>
          </a:xfrm>
          <a:prstGeom prst="rect">
            <a:avLst/>
          </a:prstGeom>
          <a:noFill/>
          <a:ln>
            <a:noFill/>
          </a:ln>
        </p:spPr>
        <p:txBody>
          <a:bodyPr spcFirstLastPara="1" wrap="square" lIns="0" tIns="0" rIns="0" bIns="0" anchor="ctr" anchorCtr="0">
            <a:noAutofit/>
          </a:bodyPr>
          <a:lstStyle/>
          <a:p>
            <a:r>
              <a:rPr lang="en" sz="1600" b="1" u="sng" dirty="0">
                <a:solidFill>
                  <a:schemeClr val="accent2"/>
                </a:solidFill>
                <a:latin typeface="SF Pro Display" panose="00000500000000000000" pitchFamily="50" charset="0"/>
                <a:ea typeface="Fira Sans Extra Condensed SemiBold"/>
                <a:cs typeface="Fira Sans Extra Condensed SemiBold"/>
                <a:sym typeface="Fira Sans Extra Condensed SemiBold"/>
              </a:rPr>
              <a:t>Challenges for TB management in Malaysia </a:t>
            </a:r>
          </a:p>
          <a:p>
            <a:r>
              <a:rPr lang="en" sz="1200" dirty="0">
                <a:solidFill>
                  <a:schemeClr val="bg1">
                    <a:lumMod val="10000"/>
                  </a:schemeClr>
                </a:solidFill>
                <a:latin typeface="SF Pro Display" panose="00000500000000000000" pitchFamily="50" charset="0"/>
                <a:ea typeface="Fira Sans Extra Condensed SemiBold"/>
                <a:cs typeface="Fira Sans Extra Condensed SemiBold"/>
                <a:sym typeface="Fira Sans Extra Condensed SemiBold"/>
              </a:rPr>
              <a:t>(CPG, Ministry of Health Malaysia, 2021)</a:t>
            </a:r>
            <a:endParaRPr sz="1200" dirty="0">
              <a:solidFill>
                <a:schemeClr val="bg1">
                  <a:lumMod val="10000"/>
                </a:schemeClr>
              </a:solidFill>
              <a:latin typeface="SF Pro Display" panose="00000500000000000000" pitchFamily="50" charset="0"/>
              <a:ea typeface="Fira Sans Extra Condensed SemiBold"/>
              <a:cs typeface="Fira Sans Extra Condensed SemiBold"/>
              <a:sym typeface="Fira Sans Extra Condensed SemiBold"/>
            </a:endParaRPr>
          </a:p>
        </p:txBody>
      </p:sp>
      <p:sp>
        <p:nvSpPr>
          <p:cNvPr id="115" name="Google Shape;412;p18">
            <a:extLst>
              <a:ext uri="{FF2B5EF4-FFF2-40B4-BE49-F238E27FC236}">
                <a16:creationId xmlns:a16="http://schemas.microsoft.com/office/drawing/2014/main" id="{E01800B2-3C88-4F4A-97C3-F77BD07C770A}"/>
              </a:ext>
            </a:extLst>
          </p:cNvPr>
          <p:cNvSpPr txBox="1"/>
          <p:nvPr/>
        </p:nvSpPr>
        <p:spPr>
          <a:xfrm>
            <a:off x="6188673" y="3158006"/>
            <a:ext cx="2658834" cy="847257"/>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0" tIns="0" rIns="0" bIns="0" anchor="ctr" anchorCtr="0">
            <a:noAutofit/>
          </a:bodyPr>
          <a:lstStyle/>
          <a:p>
            <a:pPr marL="285750" indent="-285750">
              <a:buAutoNum type="romanLcParenBoth"/>
            </a:pPr>
            <a:r>
              <a:rPr lang="en" sz="1000" b="1" dirty="0">
                <a:solidFill>
                  <a:schemeClr val="accent2"/>
                </a:solidFill>
                <a:latin typeface="SF Pro Display" panose="00000500000000000000" pitchFamily="50" charset="0"/>
                <a:ea typeface="Fira Sans Extra Condensed SemiBold"/>
                <a:cs typeface="Fira Sans Extra Condensed SemiBold"/>
                <a:sym typeface="Fira Sans Extra Condensed SemiBold"/>
              </a:rPr>
              <a:t>Delay in TB diagnosis and treatment</a:t>
            </a:r>
          </a:p>
          <a:p>
            <a:pPr marL="285750" indent="-285750">
              <a:buAutoNum type="romanLcParenBoth"/>
            </a:pPr>
            <a:r>
              <a:rPr lang="en" sz="1000" b="1" dirty="0">
                <a:solidFill>
                  <a:schemeClr val="accent2"/>
                </a:solidFill>
                <a:latin typeface="SF Pro Display" panose="00000500000000000000" pitchFamily="50" charset="0"/>
                <a:ea typeface="Fira Sans Extra Condensed SemiBold"/>
                <a:cs typeface="Fira Sans Extra Condensed SemiBold"/>
                <a:sym typeface="Fira Sans Extra Condensed SemiBold"/>
              </a:rPr>
              <a:t>TB preventive treatment is not fully established nationwide</a:t>
            </a:r>
          </a:p>
          <a:p>
            <a:pPr marL="285750" indent="-285750">
              <a:buAutoNum type="romanLcParenBoth"/>
            </a:pPr>
            <a:r>
              <a:rPr lang="en-MY" sz="1000" b="1" dirty="0">
                <a:solidFill>
                  <a:schemeClr val="accent2"/>
                </a:solidFill>
                <a:latin typeface="SF Pro Display" panose="00000500000000000000" pitchFamily="50" charset="0"/>
                <a:ea typeface="Fira Sans Extra Condensed SemiBold"/>
                <a:cs typeface="Fira Sans Extra Condensed SemiBold"/>
                <a:sym typeface="Fira Sans Extra Condensed SemiBold"/>
              </a:rPr>
              <a:t>S</a:t>
            </a:r>
            <a:r>
              <a:rPr lang="en" sz="1000" b="1" dirty="0">
                <a:solidFill>
                  <a:schemeClr val="accent2"/>
                </a:solidFill>
                <a:latin typeface="SF Pro Display" panose="00000500000000000000" pitchFamily="50" charset="0"/>
                <a:ea typeface="Fira Sans Extra Condensed SemiBold"/>
                <a:cs typeface="Fira Sans Extra Condensed SemiBold"/>
                <a:sym typeface="Fira Sans Extra Condensed SemiBold"/>
              </a:rPr>
              <a:t>ocially disadvantaged population has difficulty in accessing TB services</a:t>
            </a:r>
            <a:endParaRPr sz="1000" dirty="0">
              <a:solidFill>
                <a:schemeClr val="bg1">
                  <a:lumMod val="10000"/>
                </a:schemeClr>
              </a:solidFill>
              <a:latin typeface="SF Pro Display" panose="00000500000000000000" pitchFamily="50" charset="0"/>
              <a:ea typeface="Fira Sans Extra Condensed SemiBold"/>
              <a:cs typeface="Fira Sans Extra Condensed SemiBold"/>
              <a:sym typeface="Fira Sans Extra Condensed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Google Shape;487;p47">
            <a:extLst>
              <a:ext uri="{FF2B5EF4-FFF2-40B4-BE49-F238E27FC236}">
                <a16:creationId xmlns:a16="http://schemas.microsoft.com/office/drawing/2014/main" id="{D360F345-E3AC-4C35-9F6C-479DC89B9CAA}"/>
              </a:ext>
            </a:extLst>
          </p:cNvPr>
          <p:cNvSpPr txBox="1">
            <a:spLocks noGrp="1"/>
          </p:cNvSpPr>
          <p:nvPr>
            <p:ph type="title"/>
          </p:nvPr>
        </p:nvSpPr>
        <p:spPr>
          <a:xfrm>
            <a:off x="454391" y="299111"/>
            <a:ext cx="822591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latin typeface="SF Pro Display" panose="00000500000000000000" pitchFamily="50" charset="0"/>
              </a:rPr>
              <a:t>Introduction to Large Language Model (LLM)</a:t>
            </a:r>
            <a:endParaRPr sz="2800" b="1" dirty="0">
              <a:latin typeface="SF Pro Display" panose="00000500000000000000" pitchFamily="50" charset="0"/>
            </a:endParaRPr>
          </a:p>
        </p:txBody>
      </p:sp>
      <p:sp>
        <p:nvSpPr>
          <p:cNvPr id="108" name="Google Shape;266;p16">
            <a:extLst>
              <a:ext uri="{FF2B5EF4-FFF2-40B4-BE49-F238E27FC236}">
                <a16:creationId xmlns:a16="http://schemas.microsoft.com/office/drawing/2014/main" id="{6AE66C65-330C-4EAB-BF31-AF3EE8BF0605}"/>
              </a:ext>
            </a:extLst>
          </p:cNvPr>
          <p:cNvSpPr txBox="1"/>
          <p:nvPr/>
        </p:nvSpPr>
        <p:spPr>
          <a:xfrm>
            <a:off x="250888" y="1338146"/>
            <a:ext cx="8632917" cy="3382537"/>
          </a:xfrm>
          <a:prstGeom prst="rect">
            <a:avLst/>
          </a:prstGeom>
          <a:noFill/>
          <a:ln>
            <a:noFill/>
          </a:ln>
        </p:spPr>
        <p:txBody>
          <a:bodyPr spcFirstLastPara="1" wrap="square" lIns="91425" tIns="91425" rIns="91425" bIns="91425" anchor="ctr" anchorCtr="0">
            <a:noAutofit/>
          </a:bodyPr>
          <a:lstStyle/>
          <a:p>
            <a:pPr marL="285750" indent="-285750" algn="just">
              <a:buFont typeface="Arial" panose="020B0604020202020204" pitchFamily="34" charset="0"/>
              <a:buChar char="•"/>
            </a:pPr>
            <a:r>
              <a:rPr lang="en-US" sz="1600" dirty="0">
                <a:latin typeface="SF Pro Display" panose="00000500000000000000" pitchFamily="50" charset="0"/>
                <a:ea typeface="Fira Sans Extra Condensed Medium"/>
                <a:cs typeface="Fira Sans Extra Condensed Medium"/>
                <a:sym typeface="Fira Sans Extra Condensed Medium"/>
              </a:rPr>
              <a:t>Large language models (LLMs) are foundation models that </a:t>
            </a:r>
            <a:r>
              <a:rPr lang="en-US" sz="1600" b="1" dirty="0">
                <a:latin typeface="SF Pro Display" panose="00000500000000000000" pitchFamily="50" charset="0"/>
                <a:ea typeface="Fira Sans Extra Condensed Medium"/>
                <a:cs typeface="Fira Sans Extra Condensed Medium"/>
                <a:sym typeface="Fira Sans Extra Condensed Medium"/>
              </a:rPr>
              <a:t>generate text</a:t>
            </a:r>
            <a:r>
              <a:rPr lang="en-US" sz="1600" dirty="0">
                <a:latin typeface="SF Pro Display" panose="00000500000000000000" pitchFamily="50" charset="0"/>
                <a:ea typeface="Fira Sans Extra Condensed Medium"/>
                <a:cs typeface="Fira Sans Extra Condensed Medium"/>
                <a:sym typeface="Fira Sans Extra Condensed Medium"/>
              </a:rPr>
              <a:t>, </a:t>
            </a:r>
            <a:r>
              <a:rPr lang="en-US" sz="1600" b="1" dirty="0">
                <a:latin typeface="SF Pro Display" panose="00000500000000000000" pitchFamily="50" charset="0"/>
                <a:ea typeface="Fira Sans Extra Condensed Medium"/>
                <a:cs typeface="Fira Sans Extra Condensed Medium"/>
                <a:sym typeface="Fira Sans Extra Condensed Medium"/>
              </a:rPr>
              <a:t>translate between languages</a:t>
            </a:r>
            <a:r>
              <a:rPr lang="en-US" sz="1600" dirty="0">
                <a:latin typeface="SF Pro Display" panose="00000500000000000000" pitchFamily="50" charset="0"/>
                <a:ea typeface="Fira Sans Extra Condensed Medium"/>
                <a:cs typeface="Fira Sans Extra Condensed Medium"/>
                <a:sym typeface="Fira Sans Extra Condensed Medium"/>
              </a:rPr>
              <a:t>, and </a:t>
            </a:r>
            <a:r>
              <a:rPr lang="en-US" sz="1600" b="1" dirty="0">
                <a:latin typeface="SF Pro Display" panose="00000500000000000000" pitchFamily="50" charset="0"/>
                <a:ea typeface="Fira Sans Extra Condensed Medium"/>
                <a:cs typeface="Fira Sans Extra Condensed Medium"/>
                <a:sym typeface="Fira Sans Extra Condensed Medium"/>
              </a:rPr>
              <a:t>write a variety of content </a:t>
            </a:r>
            <a:r>
              <a:rPr lang="en-US" sz="1600" dirty="0">
                <a:latin typeface="SF Pro Display" panose="00000500000000000000" pitchFamily="50" charset="0"/>
                <a:ea typeface="Fira Sans Extra Condensed Medium"/>
                <a:cs typeface="Fira Sans Extra Condensed Medium"/>
                <a:sym typeface="Fira Sans Extra Condensed Medium"/>
              </a:rPr>
              <a:t>using artificial intelligence (AI), deep learning, and massive data sets such as websites, articles, and books (IBM, 2023).</a:t>
            </a:r>
          </a:p>
          <a:p>
            <a:pPr algn="just"/>
            <a:endParaRPr lang="en-US" sz="1600" dirty="0">
              <a:latin typeface="SF Pro Display" panose="00000500000000000000" pitchFamily="50" charset="0"/>
              <a:ea typeface="Fira Sans Extra Condensed Medium"/>
              <a:cs typeface="Fira Sans Extra Condensed Medium"/>
              <a:sym typeface="Fira Sans Extra Condensed Medium"/>
            </a:endParaRPr>
          </a:p>
          <a:p>
            <a:pPr marL="285750" indent="-285750" algn="just">
              <a:buFont typeface="Arial" panose="020B0604020202020204" pitchFamily="34" charset="0"/>
              <a:buChar char="•"/>
            </a:pPr>
            <a:r>
              <a:rPr lang="en-US" sz="1600" dirty="0">
                <a:latin typeface="SF Pro Display" panose="00000500000000000000" pitchFamily="50" charset="0"/>
              </a:rPr>
              <a:t>LLM have found widespread applications in various domains, including web applications, where they facilitate human interaction via chatbots with natural language interfaces (Pedro, R. et al.,2023)</a:t>
            </a:r>
          </a:p>
          <a:p>
            <a:pPr marL="285750" indent="-285750" algn="just">
              <a:buFont typeface="Arial" panose="020B0604020202020204" pitchFamily="34" charset="0"/>
              <a:buChar char="•"/>
            </a:pPr>
            <a:endParaRPr lang="en-US" sz="1600" dirty="0">
              <a:latin typeface="SF Pro Display" panose="00000500000000000000" pitchFamily="50" charset="0"/>
              <a:ea typeface="Fira Sans Extra Condensed Medium"/>
              <a:cs typeface="Fira Sans Extra Condensed Medium"/>
              <a:sym typeface="Fira Sans Extra Condensed Medium"/>
            </a:endParaRPr>
          </a:p>
          <a:p>
            <a:pPr marL="285750" indent="-285750" algn="just">
              <a:buFont typeface="Arial" panose="020B0604020202020204" pitchFamily="34" charset="0"/>
              <a:buChar char="•"/>
            </a:pPr>
            <a:r>
              <a:rPr lang="en-US" sz="1600" dirty="0">
                <a:latin typeface="SF Pro Display" panose="00000500000000000000" pitchFamily="50" charset="0"/>
                <a:ea typeface="Fira Sans Extra Condensed Medium"/>
                <a:cs typeface="Fira Sans Extra Condensed Medium"/>
                <a:sym typeface="Fira Sans Extra Condensed Medium"/>
              </a:rPr>
              <a:t>LLM and healthcare have a mutually beneficial relationship that can improve healthcare delivery and patient outcomes while also lowering healthcare costs (Reddy, S.,2023)</a:t>
            </a:r>
          </a:p>
          <a:p>
            <a:pPr marL="285750" indent="-285750" algn="just">
              <a:buFont typeface="Arial" panose="020B0604020202020204" pitchFamily="34" charset="0"/>
              <a:buChar char="•"/>
            </a:pPr>
            <a:endParaRPr lang="en-US" sz="1600" dirty="0">
              <a:latin typeface="SF Pro Display" panose="00000500000000000000" pitchFamily="50" charset="0"/>
              <a:ea typeface="Fira Sans Extra Condensed Medium"/>
              <a:cs typeface="Fira Sans Extra Condensed Medium"/>
              <a:sym typeface="Fira Sans Extra Condensed Medium"/>
            </a:endParaRPr>
          </a:p>
          <a:p>
            <a:pPr marL="285750" indent="-285750" algn="just">
              <a:buFont typeface="Arial" panose="020B0604020202020204" pitchFamily="34" charset="0"/>
              <a:buChar char="•"/>
            </a:pPr>
            <a:r>
              <a:rPr lang="en-US" sz="1600" dirty="0">
                <a:latin typeface="SF Pro Display" panose="00000500000000000000" pitchFamily="50" charset="0"/>
                <a:ea typeface="Fira Sans Extra Condensed Medium"/>
                <a:cs typeface="Fira Sans Extra Condensed Medium"/>
                <a:sym typeface="Fira Sans Extra Condensed Medium"/>
              </a:rPr>
              <a:t>However, LLM face challenges in clinical </a:t>
            </a:r>
            <a:r>
              <a:rPr lang="en-US" sz="1600" dirty="0" err="1">
                <a:latin typeface="SF Pro Display" panose="00000500000000000000" pitchFamily="50" charset="0"/>
                <a:ea typeface="Fira Sans Extra Condensed Medium"/>
                <a:cs typeface="Fira Sans Extra Condensed Medium"/>
                <a:sym typeface="Fira Sans Extra Condensed Medium"/>
              </a:rPr>
              <a:t>practise</a:t>
            </a:r>
            <a:r>
              <a:rPr lang="en-US" sz="1600" dirty="0">
                <a:latin typeface="SF Pro Display" panose="00000500000000000000" pitchFamily="50" charset="0"/>
                <a:ea typeface="Fira Sans Extra Condensed Medium"/>
                <a:cs typeface="Fira Sans Extra Condensed Medium"/>
                <a:sym typeface="Fira Sans Extra Condensed Medium"/>
              </a:rPr>
              <a:t>, such as reliability, the need for clinical trials, and privacy concerns (</a:t>
            </a:r>
            <a:r>
              <a:rPr lang="en-US" sz="1600" dirty="0" err="1">
                <a:latin typeface="SF Pro Display" panose="00000500000000000000" pitchFamily="50" charset="0"/>
                <a:ea typeface="Fira Sans Extra Condensed Medium"/>
                <a:cs typeface="Fira Sans Extra Condensed Medium"/>
                <a:sym typeface="Fira Sans Extra Condensed Medium"/>
              </a:rPr>
              <a:t>Montagna</a:t>
            </a:r>
            <a:r>
              <a:rPr lang="en-US" sz="1600" dirty="0">
                <a:latin typeface="SF Pro Display" panose="00000500000000000000" pitchFamily="50" charset="0"/>
                <a:ea typeface="Fira Sans Extra Condensed Medium"/>
                <a:cs typeface="Fira Sans Extra Condensed Medium"/>
                <a:sym typeface="Fira Sans Extra Condensed Medium"/>
              </a:rPr>
              <a:t> et al., 2023).</a:t>
            </a:r>
          </a:p>
          <a:p>
            <a:pPr marL="285750" indent="-285750" algn="just">
              <a:buFont typeface="Arial" panose="020B0604020202020204" pitchFamily="34" charset="0"/>
              <a:buChar char="•"/>
            </a:pPr>
            <a:endParaRPr lang="en-US" sz="1600" dirty="0">
              <a:latin typeface="SF Pro Display" panose="00000500000000000000" pitchFamily="50" charset="0"/>
              <a:ea typeface="Fira Sans Extra Condensed Medium"/>
              <a:cs typeface="Fira Sans Extra Condensed Medium"/>
              <a:sym typeface="Fira Sans Extra Condensed Medium"/>
            </a:endParaRPr>
          </a:p>
          <a:p>
            <a:endParaRPr lang="en-US" sz="1600" b="1" i="1" dirty="0">
              <a:latin typeface="SF Pro Display" panose="00000500000000000000" pitchFamily="50" charset="0"/>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1660645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7"/>
          <p:cNvSpPr txBox="1">
            <a:spLocks noGrp="1"/>
          </p:cNvSpPr>
          <p:nvPr>
            <p:ph type="title"/>
          </p:nvPr>
        </p:nvSpPr>
        <p:spPr>
          <a:xfrm>
            <a:off x="707569" y="28421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Problem Statement</a:t>
            </a:r>
            <a:endParaRPr b="1" dirty="0">
              <a:latin typeface="SF Pro Display" panose="00000500000000000000" pitchFamily="50" charset="0"/>
            </a:endParaRPr>
          </a:p>
        </p:txBody>
      </p:sp>
      <p:sp>
        <p:nvSpPr>
          <p:cNvPr id="488" name="Google Shape;488;p47"/>
          <p:cNvSpPr txBox="1">
            <a:spLocks noGrp="1"/>
          </p:cNvSpPr>
          <p:nvPr>
            <p:ph type="subTitle" idx="3"/>
          </p:nvPr>
        </p:nvSpPr>
        <p:spPr>
          <a:xfrm>
            <a:off x="1632036" y="1405304"/>
            <a:ext cx="6716825" cy="1035048"/>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latin typeface="SF Pro Display" panose="00000500000000000000" pitchFamily="50" charset="0"/>
              </a:rPr>
              <a:t>There’s various chatbot for healthcare such as </a:t>
            </a:r>
            <a:r>
              <a:rPr lang="en" b="1" dirty="0">
                <a:latin typeface="SF Pro Display" panose="00000500000000000000" pitchFamily="50" charset="0"/>
              </a:rPr>
              <a:t>Covid19</a:t>
            </a:r>
            <a:r>
              <a:rPr lang="en" dirty="0">
                <a:latin typeface="SF Pro Display" panose="00000500000000000000" pitchFamily="50" charset="0"/>
              </a:rPr>
              <a:t> </a:t>
            </a:r>
            <a:r>
              <a:rPr lang="en" b="1" dirty="0">
                <a:latin typeface="SF Pro Display" panose="00000500000000000000" pitchFamily="50" charset="0"/>
              </a:rPr>
              <a:t>[</a:t>
            </a:r>
            <a:r>
              <a:rPr lang="en-MY" dirty="0">
                <a:latin typeface="SF Pro Display" panose="00000500000000000000" pitchFamily="50" charset="0"/>
              </a:rPr>
              <a:t>Amer, E. et al. (2021)</a:t>
            </a:r>
            <a:r>
              <a:rPr lang="en-MY" b="1" dirty="0">
                <a:latin typeface="SF Pro Display" panose="00000500000000000000" pitchFamily="50" charset="0"/>
              </a:rPr>
              <a:t>]</a:t>
            </a:r>
            <a:r>
              <a:rPr lang="en" dirty="0">
                <a:latin typeface="SF Pro Display" panose="00000500000000000000" pitchFamily="50" charset="0"/>
              </a:rPr>
              <a:t>, </a:t>
            </a:r>
            <a:r>
              <a:rPr lang="en-MY" b="1" dirty="0">
                <a:latin typeface="SF Pro Display" panose="00000500000000000000" pitchFamily="50" charset="0"/>
              </a:rPr>
              <a:t>Alzheimer's </a:t>
            </a:r>
            <a:r>
              <a:rPr lang="en" b="1" dirty="0">
                <a:latin typeface="SF Pro Display" panose="00000500000000000000" pitchFamily="50" charset="0"/>
              </a:rPr>
              <a:t>diseases [</a:t>
            </a:r>
            <a:r>
              <a:rPr lang="da-DK" dirty="0">
                <a:latin typeface="SF Pro Display" panose="00000500000000000000" pitchFamily="50" charset="0"/>
              </a:rPr>
              <a:t>Mao, C. et al. (2023)</a:t>
            </a:r>
            <a:r>
              <a:rPr lang="da-DK" b="1" dirty="0">
                <a:latin typeface="SF Pro Display" panose="00000500000000000000" pitchFamily="50" charset="0"/>
              </a:rPr>
              <a:t>], Chronic Diseases [</a:t>
            </a:r>
            <a:r>
              <a:rPr lang="da-DK" dirty="0">
                <a:latin typeface="SF Pro Display" panose="00000500000000000000" pitchFamily="50" charset="0"/>
              </a:rPr>
              <a:t>Montagna, S. el al. (2023)</a:t>
            </a:r>
            <a:r>
              <a:rPr lang="da-DK" b="1" dirty="0">
                <a:latin typeface="SF Pro Display" panose="00000500000000000000" pitchFamily="50" charset="0"/>
              </a:rPr>
              <a:t>]</a:t>
            </a:r>
            <a:r>
              <a:rPr lang="da-DK" dirty="0">
                <a:latin typeface="SF Pro Display" panose="00000500000000000000" pitchFamily="50" charset="0"/>
              </a:rPr>
              <a:t> </a:t>
            </a:r>
            <a:r>
              <a:rPr lang="en" b="1" dirty="0">
                <a:latin typeface="SF Pro Display" panose="00000500000000000000" pitchFamily="50" charset="0"/>
              </a:rPr>
              <a:t>except</a:t>
            </a:r>
            <a:r>
              <a:rPr lang="en" dirty="0">
                <a:latin typeface="SF Pro Display" panose="00000500000000000000" pitchFamily="50" charset="0"/>
              </a:rPr>
              <a:t> Tuberculosis, and this leaves patients searching for information from </a:t>
            </a:r>
            <a:r>
              <a:rPr lang="en" b="1" dirty="0">
                <a:latin typeface="SF Pro Display" panose="00000500000000000000" pitchFamily="50" charset="0"/>
              </a:rPr>
              <a:t>unreliable sources</a:t>
            </a:r>
            <a:r>
              <a:rPr lang="en" dirty="0">
                <a:latin typeface="SF Pro Display" panose="00000500000000000000" pitchFamily="50" charset="0"/>
              </a:rPr>
              <a:t>.</a:t>
            </a:r>
            <a:endParaRPr lang="en-MY" dirty="0">
              <a:latin typeface="SF Pro Display" panose="00000500000000000000" pitchFamily="50" charset="0"/>
            </a:endParaRPr>
          </a:p>
        </p:txBody>
      </p:sp>
      <p:sp>
        <p:nvSpPr>
          <p:cNvPr id="489" name="Google Shape;489;p47"/>
          <p:cNvSpPr txBox="1">
            <a:spLocks noGrp="1"/>
          </p:cNvSpPr>
          <p:nvPr>
            <p:ph type="subTitle" idx="1"/>
          </p:nvPr>
        </p:nvSpPr>
        <p:spPr>
          <a:xfrm>
            <a:off x="1621656" y="1049846"/>
            <a:ext cx="7864986" cy="4596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MY" sz="2000" b="1" dirty="0">
                <a:solidFill>
                  <a:schemeClr val="accent2"/>
                </a:solidFill>
                <a:latin typeface="SF Pro Display" panose="00000500000000000000" pitchFamily="50" charset="0"/>
              </a:rPr>
              <a:t>L</a:t>
            </a:r>
            <a:r>
              <a:rPr lang="en" sz="2000" b="1" dirty="0">
                <a:solidFill>
                  <a:schemeClr val="accent2"/>
                </a:solidFill>
                <a:latin typeface="SF Pro Display" panose="00000500000000000000" pitchFamily="50" charset="0"/>
              </a:rPr>
              <a:t>ack of Personalised and Tuberculosis focused-chatbot</a:t>
            </a:r>
            <a:endParaRPr sz="2000" b="1" dirty="0">
              <a:solidFill>
                <a:schemeClr val="accent2"/>
              </a:solidFill>
              <a:latin typeface="SF Pro Display" panose="00000500000000000000" pitchFamily="50" charset="0"/>
            </a:endParaRPr>
          </a:p>
        </p:txBody>
      </p:sp>
      <p:sp>
        <p:nvSpPr>
          <p:cNvPr id="492" name="Google Shape;492;p47"/>
          <p:cNvSpPr/>
          <p:nvPr/>
        </p:nvSpPr>
        <p:spPr>
          <a:xfrm>
            <a:off x="690411" y="1304475"/>
            <a:ext cx="788700" cy="788700"/>
          </a:xfrm>
          <a:prstGeom prst="ellipse">
            <a:avLst/>
          </a:prstGeom>
          <a:solidFill>
            <a:schemeClr val="lt2"/>
          </a:solidFill>
          <a:ln>
            <a:noFill/>
          </a:ln>
        </p:spPr>
        <p:txBody>
          <a:bodyPr spcFirstLastPara="1" wrap="square" lIns="91425" tIns="91425" rIns="91425" bIns="91425" anchor="ctr" anchorCtr="0">
            <a:noAutofit/>
          </a:bodyPr>
          <a:lstStyle/>
          <a:p>
            <a:pPr algn="ctr"/>
            <a:r>
              <a:rPr lang="en" sz="2000" b="1" dirty="0">
                <a:solidFill>
                  <a:schemeClr val="accent2"/>
                </a:solidFill>
              </a:rPr>
              <a:t>01</a:t>
            </a:r>
          </a:p>
        </p:txBody>
      </p:sp>
      <p:grpSp>
        <p:nvGrpSpPr>
          <p:cNvPr id="502" name="Google Shape;502;p47"/>
          <p:cNvGrpSpPr/>
          <p:nvPr/>
        </p:nvGrpSpPr>
        <p:grpSpPr>
          <a:xfrm flipH="1">
            <a:off x="4088961" y="4392845"/>
            <a:ext cx="292178" cy="292215"/>
            <a:chOff x="1561559" y="1723289"/>
            <a:chExt cx="292178" cy="292215"/>
          </a:xfrm>
        </p:grpSpPr>
        <p:sp>
          <p:nvSpPr>
            <p:cNvPr id="503" name="Google Shape;503;p4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47"/>
          <p:cNvGrpSpPr/>
          <p:nvPr/>
        </p:nvGrpSpPr>
        <p:grpSpPr>
          <a:xfrm flipH="1">
            <a:off x="4564667" y="4595414"/>
            <a:ext cx="155930" cy="155978"/>
            <a:chOff x="1271767" y="1976812"/>
            <a:chExt cx="155930" cy="155978"/>
          </a:xfrm>
        </p:grpSpPr>
        <p:sp>
          <p:nvSpPr>
            <p:cNvPr id="506" name="Google Shape;506;p4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47"/>
          <p:cNvGrpSpPr/>
          <p:nvPr/>
        </p:nvGrpSpPr>
        <p:grpSpPr>
          <a:xfrm flipH="1">
            <a:off x="1481190" y="257401"/>
            <a:ext cx="292178" cy="292215"/>
            <a:chOff x="1561559" y="1723289"/>
            <a:chExt cx="292178" cy="292215"/>
          </a:xfrm>
        </p:grpSpPr>
        <p:sp>
          <p:nvSpPr>
            <p:cNvPr id="509" name="Google Shape;509;p4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47"/>
          <p:cNvGrpSpPr/>
          <p:nvPr/>
        </p:nvGrpSpPr>
        <p:grpSpPr>
          <a:xfrm flipH="1">
            <a:off x="1907230" y="510924"/>
            <a:ext cx="155930" cy="155978"/>
            <a:chOff x="1271767" y="1976812"/>
            <a:chExt cx="155930" cy="155978"/>
          </a:xfrm>
        </p:grpSpPr>
        <p:sp>
          <p:nvSpPr>
            <p:cNvPr id="512" name="Google Shape;512;p4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47"/>
          <p:cNvGrpSpPr/>
          <p:nvPr/>
        </p:nvGrpSpPr>
        <p:grpSpPr>
          <a:xfrm>
            <a:off x="8425125" y="1552505"/>
            <a:ext cx="292177" cy="292215"/>
            <a:chOff x="1561559" y="1723289"/>
            <a:chExt cx="292178" cy="292215"/>
          </a:xfrm>
        </p:grpSpPr>
        <p:sp>
          <p:nvSpPr>
            <p:cNvPr id="515" name="Google Shape;515;p4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47"/>
          <p:cNvGrpSpPr/>
          <p:nvPr/>
        </p:nvGrpSpPr>
        <p:grpSpPr>
          <a:xfrm>
            <a:off x="8135333" y="1806028"/>
            <a:ext cx="155930" cy="155978"/>
            <a:chOff x="1271767" y="1976812"/>
            <a:chExt cx="155930" cy="155978"/>
          </a:xfrm>
        </p:grpSpPr>
        <p:sp>
          <p:nvSpPr>
            <p:cNvPr id="518" name="Google Shape;518;p4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88;p47">
            <a:extLst>
              <a:ext uri="{FF2B5EF4-FFF2-40B4-BE49-F238E27FC236}">
                <a16:creationId xmlns:a16="http://schemas.microsoft.com/office/drawing/2014/main" id="{91FA27FF-3B4C-4951-9169-92B641B95C3D}"/>
              </a:ext>
            </a:extLst>
          </p:cNvPr>
          <p:cNvSpPr txBox="1">
            <a:spLocks/>
          </p:cNvSpPr>
          <p:nvPr/>
        </p:nvSpPr>
        <p:spPr>
          <a:xfrm>
            <a:off x="1621656" y="3041063"/>
            <a:ext cx="6861593" cy="13879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Syne"/>
              <a:buNone/>
              <a:defRPr sz="1600" b="0" i="0" u="none" strike="noStrike" cap="none">
                <a:solidFill>
                  <a:schemeClr val="dk2"/>
                </a:solidFill>
                <a:latin typeface="Syne"/>
                <a:ea typeface="Syne"/>
                <a:cs typeface="Syne"/>
                <a:sym typeface="Syne"/>
              </a:defRPr>
            </a:lvl1pPr>
            <a:lvl2pPr marL="914400" marR="0" lvl="1" indent="-317500" algn="ctr" rtl="0">
              <a:lnSpc>
                <a:spcPct val="100000"/>
              </a:lnSpc>
              <a:spcBef>
                <a:spcPts val="0"/>
              </a:spcBef>
              <a:spcAft>
                <a:spcPts val="0"/>
              </a:spcAft>
              <a:buClr>
                <a:schemeClr val="dk2"/>
              </a:buClr>
              <a:buSzPts val="1400"/>
              <a:buFont typeface="Syne"/>
              <a:buNone/>
              <a:defRPr sz="1400" b="0" i="0" u="none" strike="noStrike" cap="none">
                <a:solidFill>
                  <a:schemeClr val="dk2"/>
                </a:solidFill>
                <a:latin typeface="Syne"/>
                <a:ea typeface="Syne"/>
                <a:cs typeface="Syne"/>
                <a:sym typeface="Syne"/>
              </a:defRPr>
            </a:lvl2pPr>
            <a:lvl3pPr marL="1371600" marR="0" lvl="2" indent="-317500" algn="ctr" rtl="0">
              <a:lnSpc>
                <a:spcPct val="100000"/>
              </a:lnSpc>
              <a:spcBef>
                <a:spcPts val="0"/>
              </a:spcBef>
              <a:spcAft>
                <a:spcPts val="0"/>
              </a:spcAft>
              <a:buClr>
                <a:schemeClr val="dk2"/>
              </a:buClr>
              <a:buSzPts val="1400"/>
              <a:buFont typeface="Syne"/>
              <a:buNone/>
              <a:defRPr sz="1400" b="0" i="0" u="none" strike="noStrike" cap="none">
                <a:solidFill>
                  <a:schemeClr val="dk2"/>
                </a:solidFill>
                <a:latin typeface="Syne"/>
                <a:ea typeface="Syne"/>
                <a:cs typeface="Syne"/>
                <a:sym typeface="Syne"/>
              </a:defRPr>
            </a:lvl3pPr>
            <a:lvl4pPr marL="1828800" marR="0" lvl="3" indent="-317500" algn="ctr" rtl="0">
              <a:lnSpc>
                <a:spcPct val="100000"/>
              </a:lnSpc>
              <a:spcBef>
                <a:spcPts val="0"/>
              </a:spcBef>
              <a:spcAft>
                <a:spcPts val="0"/>
              </a:spcAft>
              <a:buClr>
                <a:schemeClr val="dk2"/>
              </a:buClr>
              <a:buSzPts val="1400"/>
              <a:buFont typeface="Syne"/>
              <a:buNone/>
              <a:defRPr sz="1400" b="0" i="0" u="none" strike="noStrike" cap="none">
                <a:solidFill>
                  <a:schemeClr val="dk2"/>
                </a:solidFill>
                <a:latin typeface="Syne"/>
                <a:ea typeface="Syne"/>
                <a:cs typeface="Syne"/>
                <a:sym typeface="Syne"/>
              </a:defRPr>
            </a:lvl4pPr>
            <a:lvl5pPr marL="2286000" marR="0" lvl="4" indent="-317500" algn="ctr" rtl="0">
              <a:lnSpc>
                <a:spcPct val="100000"/>
              </a:lnSpc>
              <a:spcBef>
                <a:spcPts val="0"/>
              </a:spcBef>
              <a:spcAft>
                <a:spcPts val="0"/>
              </a:spcAft>
              <a:buClr>
                <a:schemeClr val="dk2"/>
              </a:buClr>
              <a:buSzPts val="1400"/>
              <a:buFont typeface="Syne"/>
              <a:buNone/>
              <a:defRPr sz="1400" b="0" i="0" u="none" strike="noStrike" cap="none">
                <a:solidFill>
                  <a:schemeClr val="dk2"/>
                </a:solidFill>
                <a:latin typeface="Syne"/>
                <a:ea typeface="Syne"/>
                <a:cs typeface="Syne"/>
                <a:sym typeface="Syne"/>
              </a:defRPr>
            </a:lvl5pPr>
            <a:lvl6pPr marL="2743200" marR="0" lvl="5" indent="-317500" algn="ctr" rtl="0">
              <a:lnSpc>
                <a:spcPct val="100000"/>
              </a:lnSpc>
              <a:spcBef>
                <a:spcPts val="0"/>
              </a:spcBef>
              <a:spcAft>
                <a:spcPts val="0"/>
              </a:spcAft>
              <a:buClr>
                <a:schemeClr val="dk2"/>
              </a:buClr>
              <a:buSzPts val="1400"/>
              <a:buFont typeface="Syne"/>
              <a:buNone/>
              <a:defRPr sz="1400" b="0" i="0" u="none" strike="noStrike" cap="none">
                <a:solidFill>
                  <a:schemeClr val="dk2"/>
                </a:solidFill>
                <a:latin typeface="Syne"/>
                <a:ea typeface="Syne"/>
                <a:cs typeface="Syne"/>
                <a:sym typeface="Syne"/>
              </a:defRPr>
            </a:lvl6pPr>
            <a:lvl7pPr marL="3200400" marR="0" lvl="6" indent="-317500" algn="ctr" rtl="0">
              <a:lnSpc>
                <a:spcPct val="100000"/>
              </a:lnSpc>
              <a:spcBef>
                <a:spcPts val="0"/>
              </a:spcBef>
              <a:spcAft>
                <a:spcPts val="0"/>
              </a:spcAft>
              <a:buClr>
                <a:schemeClr val="dk2"/>
              </a:buClr>
              <a:buSzPts val="1400"/>
              <a:buFont typeface="Syne"/>
              <a:buNone/>
              <a:defRPr sz="1400" b="0" i="0" u="none" strike="noStrike" cap="none">
                <a:solidFill>
                  <a:schemeClr val="dk2"/>
                </a:solidFill>
                <a:latin typeface="Syne"/>
                <a:ea typeface="Syne"/>
                <a:cs typeface="Syne"/>
                <a:sym typeface="Syne"/>
              </a:defRPr>
            </a:lvl7pPr>
            <a:lvl8pPr marL="3657600" marR="0" lvl="7" indent="-317500" algn="ctr" rtl="0">
              <a:lnSpc>
                <a:spcPct val="100000"/>
              </a:lnSpc>
              <a:spcBef>
                <a:spcPts val="0"/>
              </a:spcBef>
              <a:spcAft>
                <a:spcPts val="0"/>
              </a:spcAft>
              <a:buClr>
                <a:schemeClr val="dk2"/>
              </a:buClr>
              <a:buSzPts val="1400"/>
              <a:buFont typeface="Syne"/>
              <a:buNone/>
              <a:defRPr sz="1400" b="0" i="0" u="none" strike="noStrike" cap="none">
                <a:solidFill>
                  <a:schemeClr val="dk2"/>
                </a:solidFill>
                <a:latin typeface="Syne"/>
                <a:ea typeface="Syne"/>
                <a:cs typeface="Syne"/>
                <a:sym typeface="Syne"/>
              </a:defRPr>
            </a:lvl8pPr>
            <a:lvl9pPr marL="4114800" marR="0" lvl="8" indent="-317500" algn="ctr" rtl="0">
              <a:lnSpc>
                <a:spcPct val="100000"/>
              </a:lnSpc>
              <a:spcBef>
                <a:spcPts val="0"/>
              </a:spcBef>
              <a:spcAft>
                <a:spcPts val="0"/>
              </a:spcAft>
              <a:buClr>
                <a:schemeClr val="dk2"/>
              </a:buClr>
              <a:buSzPts val="1400"/>
              <a:buFont typeface="Syne"/>
              <a:buNone/>
              <a:defRPr sz="1400" b="0" i="0" u="none" strike="noStrike" cap="none">
                <a:solidFill>
                  <a:schemeClr val="dk2"/>
                </a:solidFill>
                <a:latin typeface="Syne"/>
                <a:ea typeface="Syne"/>
                <a:cs typeface="Syne"/>
                <a:sym typeface="Syne"/>
              </a:defRPr>
            </a:lvl9pPr>
          </a:lstStyle>
          <a:p>
            <a:pPr marL="0" indent="0" algn="just"/>
            <a:r>
              <a:rPr lang="en-US" dirty="0">
                <a:latin typeface="SF Pro Display" panose="00000500000000000000" pitchFamily="50" charset="0"/>
              </a:rPr>
              <a:t>The focus on </a:t>
            </a:r>
            <a:r>
              <a:rPr lang="en-US" b="1" dirty="0">
                <a:latin typeface="SF Pro Display" panose="00000500000000000000" pitchFamily="50" charset="0"/>
              </a:rPr>
              <a:t>BERT in healthcare chatbot research [</a:t>
            </a:r>
            <a:r>
              <a:rPr lang="da-DK" dirty="0">
                <a:latin typeface="SF Pro Display" panose="00000500000000000000" pitchFamily="50" charset="0"/>
              </a:rPr>
              <a:t>Harilal, N., et al. (2020), </a:t>
            </a:r>
            <a:r>
              <a:rPr lang="en-MY" dirty="0">
                <a:latin typeface="SF Pro Display" panose="00000500000000000000" pitchFamily="50" charset="0"/>
              </a:rPr>
              <a:t>Amer, E. et al. (2021),</a:t>
            </a:r>
            <a:r>
              <a:rPr lang="da-DK" dirty="0">
                <a:latin typeface="SF Pro Display" panose="00000500000000000000" pitchFamily="50" charset="0"/>
              </a:rPr>
              <a:t> Deshpande, S., et al. (2021) ,Sung, Y. W. et al. (2023),</a:t>
            </a:r>
            <a:r>
              <a:rPr lang="en-MY" dirty="0">
                <a:latin typeface="SF Pro Display" panose="00000500000000000000" pitchFamily="50" charset="0"/>
              </a:rPr>
              <a:t> </a:t>
            </a:r>
            <a:r>
              <a:rPr lang="da-DK" dirty="0">
                <a:latin typeface="SF Pro Display" panose="00000500000000000000" pitchFamily="50" charset="0"/>
              </a:rPr>
              <a:t>Mao, C. et al. (2023), AKARSU, K., &amp; Orhan, E. R. (2023)</a:t>
            </a:r>
            <a:r>
              <a:rPr lang="en-MY" b="1" dirty="0">
                <a:latin typeface="SF Pro Display" panose="00000500000000000000" pitchFamily="50" charset="0"/>
              </a:rPr>
              <a:t>]</a:t>
            </a:r>
            <a:r>
              <a:rPr lang="en-US" dirty="0">
                <a:latin typeface="SF Pro Display" panose="00000500000000000000" pitchFamily="50" charset="0"/>
              </a:rPr>
              <a:t> leaves a gap for exploring other Large Language Models (LLMs), necessitating additional research in this area.</a:t>
            </a:r>
          </a:p>
        </p:txBody>
      </p:sp>
      <p:sp>
        <p:nvSpPr>
          <p:cNvPr id="48" name="Google Shape;489;p47">
            <a:extLst>
              <a:ext uri="{FF2B5EF4-FFF2-40B4-BE49-F238E27FC236}">
                <a16:creationId xmlns:a16="http://schemas.microsoft.com/office/drawing/2014/main" id="{E5CF5191-8A77-4F86-8972-A8B5098C8ACC}"/>
              </a:ext>
            </a:extLst>
          </p:cNvPr>
          <p:cNvSpPr txBox="1">
            <a:spLocks/>
          </p:cNvSpPr>
          <p:nvPr/>
        </p:nvSpPr>
        <p:spPr>
          <a:xfrm>
            <a:off x="1621656" y="2723777"/>
            <a:ext cx="7218179" cy="4596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500"/>
              <a:buFont typeface="Bebas Neue"/>
              <a:buNone/>
              <a:defRPr sz="2500" b="0" i="0" u="none" strike="noStrike" cap="none">
                <a:solidFill>
                  <a:schemeClr val="dk1"/>
                </a:solidFill>
                <a:latin typeface="Cormorant Unicase"/>
                <a:ea typeface="Cormorant Unicase"/>
                <a:cs typeface="Cormorant Unicase"/>
                <a:sym typeface="Cormorant Unicas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l"/>
            <a:r>
              <a:rPr lang="en-MY" sz="2000" b="1" dirty="0">
                <a:solidFill>
                  <a:schemeClr val="accent2"/>
                </a:solidFill>
                <a:latin typeface="SF Pro Display" panose="00000500000000000000" pitchFamily="50" charset="0"/>
              </a:rPr>
              <a:t>Limited research building chatbot using LLM beyond BERT </a:t>
            </a:r>
          </a:p>
        </p:txBody>
      </p:sp>
      <p:sp>
        <p:nvSpPr>
          <p:cNvPr id="49" name="Google Shape;492;p47">
            <a:extLst>
              <a:ext uri="{FF2B5EF4-FFF2-40B4-BE49-F238E27FC236}">
                <a16:creationId xmlns:a16="http://schemas.microsoft.com/office/drawing/2014/main" id="{0253C3FD-93BC-4709-80B1-0B1F5B63B758}"/>
              </a:ext>
            </a:extLst>
          </p:cNvPr>
          <p:cNvSpPr/>
          <p:nvPr/>
        </p:nvSpPr>
        <p:spPr>
          <a:xfrm>
            <a:off x="695955" y="2821398"/>
            <a:ext cx="788700" cy="788700"/>
          </a:xfrm>
          <a:prstGeom prst="ellipse">
            <a:avLst/>
          </a:prstGeom>
          <a:solidFill>
            <a:schemeClr val="lt2"/>
          </a:solidFill>
          <a:ln>
            <a:noFill/>
          </a:ln>
        </p:spPr>
        <p:txBody>
          <a:bodyPr spcFirstLastPara="1" wrap="square" lIns="91425" tIns="91425" rIns="91425" bIns="91425" anchor="ctr" anchorCtr="0">
            <a:noAutofit/>
          </a:bodyPr>
          <a:lstStyle/>
          <a:p>
            <a:pPr algn="ctr"/>
            <a:r>
              <a:rPr lang="en" sz="2000" b="1" dirty="0">
                <a:solidFill>
                  <a:schemeClr val="accent2"/>
                </a:solidFill>
              </a:rPr>
              <a:t>02</a:t>
            </a:r>
          </a:p>
        </p:txBody>
      </p:sp>
      <p:grpSp>
        <p:nvGrpSpPr>
          <p:cNvPr id="58" name="Google Shape;494;p47">
            <a:extLst>
              <a:ext uri="{FF2B5EF4-FFF2-40B4-BE49-F238E27FC236}">
                <a16:creationId xmlns:a16="http://schemas.microsoft.com/office/drawing/2014/main" id="{6800546B-797C-4AB0-8822-006F2C18ED76}"/>
              </a:ext>
            </a:extLst>
          </p:cNvPr>
          <p:cNvGrpSpPr/>
          <p:nvPr/>
        </p:nvGrpSpPr>
        <p:grpSpPr>
          <a:xfrm>
            <a:off x="964670" y="4101206"/>
            <a:ext cx="342632" cy="226264"/>
            <a:chOff x="5358450" y="4015675"/>
            <a:chExt cx="289875" cy="191425"/>
          </a:xfrm>
        </p:grpSpPr>
        <p:sp>
          <p:nvSpPr>
            <p:cNvPr id="59" name="Google Shape;495;p47">
              <a:extLst>
                <a:ext uri="{FF2B5EF4-FFF2-40B4-BE49-F238E27FC236}">
                  <a16:creationId xmlns:a16="http://schemas.microsoft.com/office/drawing/2014/main" id="{14C2ABAA-5AD7-4C1C-96B8-272430B389AB}"/>
                </a:ext>
              </a:extLst>
            </p:cNvPr>
            <p:cNvSpPr/>
            <p:nvPr/>
          </p:nvSpPr>
          <p:spPr>
            <a:xfrm>
              <a:off x="5358450" y="4015675"/>
              <a:ext cx="289875" cy="89025"/>
            </a:xfrm>
            <a:custGeom>
              <a:avLst/>
              <a:gdLst/>
              <a:ahLst/>
              <a:cxnLst/>
              <a:rect l="l" t="t" r="r" b="b"/>
              <a:pathLst>
                <a:path w="11595" h="3561" extrusionOk="0">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96;p47">
              <a:extLst>
                <a:ext uri="{FF2B5EF4-FFF2-40B4-BE49-F238E27FC236}">
                  <a16:creationId xmlns:a16="http://schemas.microsoft.com/office/drawing/2014/main" id="{032C807D-BBC5-4FB4-97B1-59C0C24A02C8}"/>
                </a:ext>
              </a:extLst>
            </p:cNvPr>
            <p:cNvSpPr/>
            <p:nvPr/>
          </p:nvSpPr>
          <p:spPr>
            <a:xfrm>
              <a:off x="5494725" y="4101525"/>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97;p47">
              <a:extLst>
                <a:ext uri="{FF2B5EF4-FFF2-40B4-BE49-F238E27FC236}">
                  <a16:creationId xmlns:a16="http://schemas.microsoft.com/office/drawing/2014/main" id="{64F9CB94-47EA-408B-B414-0A0B73DD4F6C}"/>
                </a:ext>
              </a:extLst>
            </p:cNvPr>
            <p:cNvSpPr/>
            <p:nvPr/>
          </p:nvSpPr>
          <p:spPr>
            <a:xfrm>
              <a:off x="5460050" y="4077125"/>
              <a:ext cx="86675" cy="78000"/>
            </a:xfrm>
            <a:custGeom>
              <a:avLst/>
              <a:gdLst/>
              <a:ahLst/>
              <a:cxnLst/>
              <a:rect l="l" t="t" r="r" b="b"/>
              <a:pathLst>
                <a:path w="3467" h="3120" extrusionOk="0">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98;p47">
              <a:extLst>
                <a:ext uri="{FF2B5EF4-FFF2-40B4-BE49-F238E27FC236}">
                  <a16:creationId xmlns:a16="http://schemas.microsoft.com/office/drawing/2014/main" id="{08D0412A-3454-4E36-90A2-3066F6F70FE4}"/>
                </a:ext>
              </a:extLst>
            </p:cNvPr>
            <p:cNvSpPr/>
            <p:nvPr/>
          </p:nvSpPr>
          <p:spPr>
            <a:xfrm>
              <a:off x="5362400" y="4084200"/>
              <a:ext cx="282000" cy="122900"/>
            </a:xfrm>
            <a:custGeom>
              <a:avLst/>
              <a:gdLst/>
              <a:ahLst/>
              <a:cxnLst/>
              <a:rect l="l" t="t" r="r" b="b"/>
              <a:pathLst>
                <a:path w="11280" h="4916" extrusionOk="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4685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DA41DC34-798B-49D7-B0BE-50CA195B3EB4}"/>
              </a:ext>
            </a:extLst>
          </p:cNvPr>
          <p:cNvGraphicFramePr>
            <a:graphicFrameLocks noGrp="1"/>
          </p:cNvGraphicFramePr>
          <p:nvPr>
            <p:extLst>
              <p:ext uri="{D42A27DB-BD31-4B8C-83A1-F6EECF244321}">
                <p14:modId xmlns:p14="http://schemas.microsoft.com/office/powerpoint/2010/main" val="4141624236"/>
              </p:ext>
            </p:extLst>
          </p:nvPr>
        </p:nvGraphicFramePr>
        <p:xfrm>
          <a:off x="243100" y="562136"/>
          <a:ext cx="8492019" cy="4419600"/>
        </p:xfrm>
        <a:graphic>
          <a:graphicData uri="http://schemas.openxmlformats.org/drawingml/2006/table">
            <a:tbl>
              <a:tblPr firstRow="1" bandRow="1">
                <a:tableStyleId>{2A488322-F2BA-4B5B-9748-0D474271808F}</a:tableStyleId>
              </a:tblPr>
              <a:tblGrid>
                <a:gridCol w="1078730">
                  <a:extLst>
                    <a:ext uri="{9D8B030D-6E8A-4147-A177-3AD203B41FA5}">
                      <a16:colId xmlns:a16="http://schemas.microsoft.com/office/drawing/2014/main" val="4025091095"/>
                    </a:ext>
                  </a:extLst>
                </a:gridCol>
                <a:gridCol w="1872584">
                  <a:extLst>
                    <a:ext uri="{9D8B030D-6E8A-4147-A177-3AD203B41FA5}">
                      <a16:colId xmlns:a16="http://schemas.microsoft.com/office/drawing/2014/main" val="2784432242"/>
                    </a:ext>
                  </a:extLst>
                </a:gridCol>
                <a:gridCol w="2589352">
                  <a:extLst>
                    <a:ext uri="{9D8B030D-6E8A-4147-A177-3AD203B41FA5}">
                      <a16:colId xmlns:a16="http://schemas.microsoft.com/office/drawing/2014/main" val="4076675236"/>
                    </a:ext>
                  </a:extLst>
                </a:gridCol>
                <a:gridCol w="1722568">
                  <a:extLst>
                    <a:ext uri="{9D8B030D-6E8A-4147-A177-3AD203B41FA5}">
                      <a16:colId xmlns:a16="http://schemas.microsoft.com/office/drawing/2014/main" val="3949568911"/>
                    </a:ext>
                  </a:extLst>
                </a:gridCol>
                <a:gridCol w="1228785">
                  <a:extLst>
                    <a:ext uri="{9D8B030D-6E8A-4147-A177-3AD203B41FA5}">
                      <a16:colId xmlns:a16="http://schemas.microsoft.com/office/drawing/2014/main" val="4172368716"/>
                    </a:ext>
                  </a:extLst>
                </a:gridCol>
              </a:tblGrid>
              <a:tr h="227968">
                <a:tc>
                  <a:txBody>
                    <a:bodyPr/>
                    <a:lstStyle/>
                    <a:p>
                      <a:r>
                        <a:rPr lang="en-US" sz="1000">
                          <a:solidFill>
                            <a:schemeClr val="bg1">
                              <a:lumMod val="10000"/>
                            </a:schemeClr>
                          </a:solidFill>
                        </a:rPr>
                        <a:t>Authors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Title</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Technique</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Chabot’s Capabilities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Metrics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682106"/>
                  </a:ext>
                </a:extLst>
              </a:tr>
              <a:tr h="264541">
                <a:tc>
                  <a:txBody>
                    <a:bodyPr/>
                    <a:lstStyle/>
                    <a:p>
                      <a:r>
                        <a:rPr lang="da-DK" sz="1000" dirty="0">
                          <a:solidFill>
                            <a:schemeClr val="bg1">
                              <a:lumMod val="10000"/>
                            </a:schemeClr>
                          </a:solidFill>
                        </a:rPr>
                        <a:t>Mao, C. et al. (2023)</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AD-BERT: Using pre-trained language model to predict the progression from mild cognitive impairment to Alzheimer's disease</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Bidirectional Encoder Representations from Transformers (BERT)</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Long Short-Term Memory (LSTM)</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Bag-of-Word Model (BOW)</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Convolutional Neural Network (CNN)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Make prediction on MCI (Mild Cognitive Impairment) to AD (Alzheimer's disease) progression based on Q&amp;A</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Best Model: </a:t>
                      </a:r>
                    </a:p>
                    <a:p>
                      <a:r>
                        <a:rPr lang="en-US" sz="1000" dirty="0">
                          <a:solidFill>
                            <a:schemeClr val="bg1">
                              <a:lumMod val="10000"/>
                            </a:schemeClr>
                          </a:solidFill>
                        </a:rPr>
                        <a:t>AD-BERT</a:t>
                      </a:r>
                    </a:p>
                    <a:p>
                      <a:r>
                        <a:rPr lang="en-US" sz="1000" dirty="0">
                          <a:solidFill>
                            <a:schemeClr val="bg1">
                              <a:lumMod val="10000"/>
                            </a:schemeClr>
                          </a:solidFill>
                        </a:rPr>
                        <a:t>F1 Score: 68%</a:t>
                      </a:r>
                    </a:p>
                    <a:p>
                      <a:r>
                        <a:rPr lang="en-US" sz="1000" dirty="0">
                          <a:solidFill>
                            <a:schemeClr val="bg1">
                              <a:lumMod val="10000"/>
                            </a:schemeClr>
                          </a:solidFill>
                        </a:rPr>
                        <a:t>AUC: 88 %</a:t>
                      </a:r>
                    </a:p>
                    <a:p>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0567551"/>
                  </a:ext>
                </a:extLst>
              </a:tr>
              <a:tr h="264541">
                <a:tc>
                  <a:txBody>
                    <a:bodyPr/>
                    <a:lstStyle/>
                    <a:p>
                      <a:r>
                        <a:rPr lang="da-DK" sz="1000" dirty="0">
                          <a:solidFill>
                            <a:schemeClr val="bg1">
                              <a:lumMod val="10000"/>
                            </a:schemeClr>
                          </a:solidFill>
                        </a:rPr>
                        <a:t>Amer, E. et al. (2021)</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A Proposed Chatbot Framework for COVID-19</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Bidirectional Encoder Representations from Transformers (BERT)</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K-Nearest Neighbours Algorithm (KNN)</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Support Vector Machine (SVM)</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Naïve Bayes</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Diagnosed symptoms for Covid-19 through Q&amp;A.</a:t>
                      </a:r>
                    </a:p>
                    <a:p>
                      <a:pPr marL="171450" indent="-171450">
                        <a:buFont typeface="Arial" panose="020B0604020202020204" pitchFamily="34" charset="0"/>
                        <a:buChar char="•"/>
                      </a:pPr>
                      <a:r>
                        <a:rPr lang="en-US" sz="1000" dirty="0">
                          <a:solidFill>
                            <a:schemeClr val="bg1">
                              <a:lumMod val="10000"/>
                            </a:schemeClr>
                          </a:solidFill>
                        </a:rPr>
                        <a:t>Provide recommendation and intervention for users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Best Model: </a:t>
                      </a:r>
                    </a:p>
                    <a:p>
                      <a:r>
                        <a:rPr lang="en-US" sz="1000" dirty="0">
                          <a:solidFill>
                            <a:schemeClr val="bg1">
                              <a:lumMod val="10000"/>
                            </a:schemeClr>
                          </a:solidFill>
                        </a:rPr>
                        <a:t>BERT</a:t>
                      </a:r>
                    </a:p>
                    <a:p>
                      <a:r>
                        <a:rPr lang="en-US" sz="1000" dirty="0">
                          <a:solidFill>
                            <a:schemeClr val="bg1">
                              <a:lumMod val="10000"/>
                            </a:schemeClr>
                          </a:solidFill>
                        </a:rPr>
                        <a:t>Accuracy: 96%</a:t>
                      </a:r>
                    </a:p>
                    <a:p>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1508097"/>
                  </a:ext>
                </a:extLst>
              </a:tr>
              <a:tr h="169270">
                <a:tc>
                  <a:txBody>
                    <a:bodyPr/>
                    <a:lstStyle/>
                    <a:p>
                      <a:r>
                        <a:rPr lang="da-DK" sz="1000" dirty="0">
                          <a:solidFill>
                            <a:schemeClr val="bg1">
                              <a:lumMod val="10000"/>
                            </a:schemeClr>
                          </a:solidFill>
                        </a:rPr>
                        <a:t>Sung, Y. W. et al. (2023)</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A Study of BERT-Based Classification Performance of Text-Based Health</a:t>
                      </a:r>
                    </a:p>
                    <a:p>
                      <a:r>
                        <a:rPr lang="en-US" sz="1000" dirty="0">
                          <a:solidFill>
                            <a:schemeClr val="bg1">
                              <a:lumMod val="10000"/>
                            </a:schemeClr>
                          </a:solidFill>
                        </a:rPr>
                        <a:t>Counseling Data</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MY" sz="1000" dirty="0">
                          <a:solidFill>
                            <a:schemeClr val="bg1">
                              <a:lumMod val="10000"/>
                            </a:schemeClr>
                          </a:solidFill>
                        </a:rPr>
                        <a:t>Bidirectional Encoder Representations from Transformers (BERT)</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MY" sz="1000" b="0" i="0" u="none" strike="noStrike" cap="none" dirty="0">
                          <a:solidFill>
                            <a:schemeClr val="bg1">
                              <a:lumMod val="10000"/>
                            </a:schemeClr>
                          </a:solidFill>
                          <a:effectLst/>
                          <a:latin typeface="+mn-lt"/>
                          <a:ea typeface="+mn-ea"/>
                          <a:cs typeface="+mn-cs"/>
                          <a:sym typeface="Arial"/>
                        </a:rPr>
                        <a:t>Convolutional Neural Network (CNN)</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MY" sz="1000" b="0" i="0" u="none" strike="noStrike" cap="none" dirty="0">
                          <a:solidFill>
                            <a:schemeClr val="bg1">
                              <a:lumMod val="10000"/>
                            </a:schemeClr>
                          </a:solidFill>
                          <a:effectLst/>
                          <a:latin typeface="+mn-lt"/>
                          <a:ea typeface="+mn-ea"/>
                          <a:cs typeface="+mn-cs"/>
                          <a:sym typeface="Arial"/>
                        </a:rPr>
                        <a:t>Recurrent Neural Network (RNN)</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MY" sz="1000" b="0" i="0" u="none" strike="noStrike" cap="none" dirty="0">
                          <a:solidFill>
                            <a:schemeClr val="bg1">
                              <a:lumMod val="10000"/>
                            </a:schemeClr>
                          </a:solidFill>
                          <a:effectLst/>
                          <a:latin typeface="+mn-lt"/>
                          <a:ea typeface="+mn-ea"/>
                          <a:cs typeface="+mn-cs"/>
                          <a:sym typeface="Arial"/>
                        </a:rPr>
                        <a:t>Long Short-Term Memory (LSTM)</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MY" sz="1000" b="0" i="0" u="none" strike="noStrike" cap="none" dirty="0">
                          <a:solidFill>
                            <a:schemeClr val="bg1">
                              <a:lumMod val="10000"/>
                            </a:schemeClr>
                          </a:solidFill>
                          <a:effectLst/>
                          <a:latin typeface="+mn-lt"/>
                          <a:ea typeface="+mn-ea"/>
                          <a:cs typeface="+mn-cs"/>
                          <a:sym typeface="Arial"/>
                        </a:rPr>
                        <a:t>Gated Recurrent Unit (GRU)</a:t>
                      </a:r>
                      <a:endParaRPr lang="en-MY" sz="1000" dirty="0">
                        <a:solidFill>
                          <a:schemeClr val="bg1">
                            <a:lumMod val="10000"/>
                          </a:schemeClr>
                        </a:solidFill>
                      </a:endParaRPr>
                    </a:p>
                    <a:p>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Offer and assign appropriate medical subjects according to the symptoms of the user.</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Best Model: </a:t>
                      </a:r>
                    </a:p>
                    <a:p>
                      <a:r>
                        <a:rPr lang="en-US" sz="1000" dirty="0">
                          <a:solidFill>
                            <a:schemeClr val="bg1">
                              <a:lumMod val="10000"/>
                            </a:schemeClr>
                          </a:solidFill>
                        </a:rPr>
                        <a:t>BERT</a:t>
                      </a:r>
                    </a:p>
                    <a:p>
                      <a:r>
                        <a:rPr lang="en-US" sz="1000" dirty="0">
                          <a:solidFill>
                            <a:schemeClr val="bg1">
                              <a:lumMod val="10000"/>
                            </a:schemeClr>
                          </a:solidFill>
                        </a:rPr>
                        <a:t>Accuracy: 76%</a:t>
                      </a:r>
                    </a:p>
                    <a:p>
                      <a:r>
                        <a:rPr lang="en-US" sz="1000" dirty="0">
                          <a:solidFill>
                            <a:schemeClr val="bg1">
                              <a:lumMod val="10000"/>
                            </a:schemeClr>
                          </a:solidFill>
                        </a:rPr>
                        <a:t>F1 Score: 75%</a:t>
                      </a:r>
                    </a:p>
                    <a:p>
                      <a:r>
                        <a:rPr lang="en-US" sz="1000" dirty="0">
                          <a:solidFill>
                            <a:schemeClr val="bg1">
                              <a:lumMod val="10000"/>
                            </a:schemeClr>
                          </a:solidFill>
                        </a:rPr>
                        <a:t>Precision: 75%</a:t>
                      </a:r>
                    </a:p>
                    <a:p>
                      <a:r>
                        <a:rPr lang="en-US" sz="1000" dirty="0">
                          <a:solidFill>
                            <a:schemeClr val="bg1">
                              <a:lumMod val="10000"/>
                            </a:schemeClr>
                          </a:solidFill>
                        </a:rPr>
                        <a:t>Recall: 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0056676"/>
                  </a:ext>
                </a:extLst>
              </a:tr>
              <a:tr h="264541">
                <a:tc>
                  <a:txBody>
                    <a:bodyPr/>
                    <a:lstStyle/>
                    <a:p>
                      <a:r>
                        <a:rPr lang="en-MY" sz="1000" dirty="0">
                          <a:solidFill>
                            <a:schemeClr val="bg1">
                              <a:lumMod val="10000"/>
                            </a:schemeClr>
                          </a:solidFill>
                        </a:rPr>
                        <a:t>Rakib, A. B. et al.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Mental Healthcare Chatbot using Sequence-to-Sequence Learning and </a:t>
                      </a:r>
                      <a:r>
                        <a:rPr lang="en-US" sz="1000" dirty="0" err="1">
                          <a:solidFill>
                            <a:schemeClr val="bg1">
                              <a:lumMod val="10000"/>
                            </a:schemeClr>
                          </a:solidFill>
                        </a:rPr>
                        <a:t>BiLSTM</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Bi-directional Long Short Term Memory (</a:t>
                      </a:r>
                      <a:r>
                        <a:rPr lang="en-US" sz="1000" dirty="0" err="1">
                          <a:solidFill>
                            <a:schemeClr val="bg1">
                              <a:lumMod val="10000"/>
                            </a:schemeClr>
                          </a:solidFill>
                        </a:rPr>
                        <a:t>BiLSTM</a:t>
                      </a:r>
                      <a:r>
                        <a:rPr lang="en-US" sz="1000" dirty="0">
                          <a:solidFill>
                            <a:schemeClr val="bg1">
                              <a:lumMod val="10000"/>
                            </a:schemeClr>
                          </a:solidFill>
                        </a:rPr>
                        <a:t>)</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As an virtual assistance to users as it provide empathetic responses whenever they feel the need for someone to listen</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BLEU Score: 70%</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03474"/>
                  </a:ext>
                </a:extLst>
              </a:tr>
            </a:tbl>
          </a:graphicData>
        </a:graphic>
      </p:graphicFrame>
      <p:sp>
        <p:nvSpPr>
          <p:cNvPr id="6" name="Title 5">
            <a:extLst>
              <a:ext uri="{FF2B5EF4-FFF2-40B4-BE49-F238E27FC236}">
                <a16:creationId xmlns:a16="http://schemas.microsoft.com/office/drawing/2014/main" id="{2BA4A4DD-15E7-4ED9-A76E-A50B16F1159B}"/>
              </a:ext>
            </a:extLst>
          </p:cNvPr>
          <p:cNvSpPr>
            <a:spLocks noGrp="1"/>
          </p:cNvSpPr>
          <p:nvPr>
            <p:ph type="title"/>
          </p:nvPr>
        </p:nvSpPr>
        <p:spPr>
          <a:xfrm>
            <a:off x="243100" y="95619"/>
            <a:ext cx="8492019" cy="350429"/>
          </a:xfrm>
        </p:spPr>
        <p:style>
          <a:lnRef idx="2">
            <a:schemeClr val="accent2"/>
          </a:lnRef>
          <a:fillRef idx="1">
            <a:schemeClr val="lt1"/>
          </a:fillRef>
          <a:effectRef idx="0">
            <a:schemeClr val="accent2"/>
          </a:effectRef>
          <a:fontRef idx="minor">
            <a:schemeClr val="dk1"/>
          </a:fontRef>
        </p:style>
        <p:txBody>
          <a:bodyPr/>
          <a:lstStyle/>
          <a:p>
            <a:pPr algn="l"/>
            <a:br>
              <a:rPr lang="en-MY" sz="1800" b="1" dirty="0">
                <a:solidFill>
                  <a:schemeClr val="bg1">
                    <a:lumMod val="10000"/>
                  </a:schemeClr>
                </a:solidFill>
                <a:latin typeface="SF Pro Display" panose="00000500000000000000" pitchFamily="50" charset="0"/>
              </a:rPr>
            </a:br>
            <a:r>
              <a:rPr lang="en-US" sz="1800" b="1" dirty="0">
                <a:solidFill>
                  <a:schemeClr val="bg1">
                    <a:lumMod val="10000"/>
                  </a:schemeClr>
                </a:solidFill>
                <a:latin typeface="SF Pro Display" panose="00000500000000000000" pitchFamily="50" charset="0"/>
              </a:rPr>
              <a:t>Lack of </a:t>
            </a:r>
            <a:r>
              <a:rPr lang="en-US" sz="1800" b="1" dirty="0" err="1">
                <a:solidFill>
                  <a:schemeClr val="bg1">
                    <a:lumMod val="10000"/>
                  </a:schemeClr>
                </a:solidFill>
                <a:latin typeface="SF Pro Display" panose="00000500000000000000" pitchFamily="50" charset="0"/>
              </a:rPr>
              <a:t>Personalised</a:t>
            </a:r>
            <a:r>
              <a:rPr lang="en-US" sz="1800" b="1" dirty="0">
                <a:solidFill>
                  <a:schemeClr val="bg1">
                    <a:lumMod val="10000"/>
                  </a:schemeClr>
                </a:solidFill>
                <a:latin typeface="SF Pro Display" panose="00000500000000000000" pitchFamily="50" charset="0"/>
              </a:rPr>
              <a:t> and Tuberculosis focused-chatbot</a:t>
            </a:r>
            <a:br>
              <a:rPr lang="en-MY" sz="1800" b="1" dirty="0">
                <a:solidFill>
                  <a:schemeClr val="bg1">
                    <a:lumMod val="10000"/>
                  </a:schemeClr>
                </a:solidFill>
                <a:latin typeface="SF Pro Display" panose="00000500000000000000" pitchFamily="50" charset="0"/>
              </a:rPr>
            </a:br>
            <a:endParaRPr lang="en-MY" sz="1800" dirty="0">
              <a:solidFill>
                <a:schemeClr val="bg1">
                  <a:lumMod val="10000"/>
                </a:schemeClr>
              </a:solidFill>
            </a:endParaRPr>
          </a:p>
        </p:txBody>
      </p:sp>
    </p:spTree>
    <p:extLst>
      <p:ext uri="{BB962C8B-B14F-4D97-AF65-F5344CB8AC3E}">
        <p14:creationId xmlns:p14="http://schemas.microsoft.com/office/powerpoint/2010/main" val="305319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DA41DC34-798B-49D7-B0BE-50CA195B3EB4}"/>
              </a:ext>
            </a:extLst>
          </p:cNvPr>
          <p:cNvGraphicFramePr>
            <a:graphicFrameLocks noGrp="1"/>
          </p:cNvGraphicFramePr>
          <p:nvPr>
            <p:extLst>
              <p:ext uri="{D42A27DB-BD31-4B8C-83A1-F6EECF244321}">
                <p14:modId xmlns:p14="http://schemas.microsoft.com/office/powerpoint/2010/main" val="1649683668"/>
              </p:ext>
            </p:extLst>
          </p:nvPr>
        </p:nvGraphicFramePr>
        <p:xfrm>
          <a:off x="243100" y="571500"/>
          <a:ext cx="8492019" cy="4114800"/>
        </p:xfrm>
        <a:graphic>
          <a:graphicData uri="http://schemas.openxmlformats.org/drawingml/2006/table">
            <a:tbl>
              <a:tblPr firstRow="1" bandRow="1">
                <a:tableStyleId>{2A488322-F2BA-4B5B-9748-0D474271808F}</a:tableStyleId>
              </a:tblPr>
              <a:tblGrid>
                <a:gridCol w="1078730">
                  <a:extLst>
                    <a:ext uri="{9D8B030D-6E8A-4147-A177-3AD203B41FA5}">
                      <a16:colId xmlns:a16="http://schemas.microsoft.com/office/drawing/2014/main" val="4025091095"/>
                    </a:ext>
                  </a:extLst>
                </a:gridCol>
                <a:gridCol w="1872584">
                  <a:extLst>
                    <a:ext uri="{9D8B030D-6E8A-4147-A177-3AD203B41FA5}">
                      <a16:colId xmlns:a16="http://schemas.microsoft.com/office/drawing/2014/main" val="2784432242"/>
                    </a:ext>
                  </a:extLst>
                </a:gridCol>
                <a:gridCol w="2492708">
                  <a:extLst>
                    <a:ext uri="{9D8B030D-6E8A-4147-A177-3AD203B41FA5}">
                      <a16:colId xmlns:a16="http://schemas.microsoft.com/office/drawing/2014/main" val="4076675236"/>
                    </a:ext>
                  </a:extLst>
                </a:gridCol>
                <a:gridCol w="1442224">
                  <a:extLst>
                    <a:ext uri="{9D8B030D-6E8A-4147-A177-3AD203B41FA5}">
                      <a16:colId xmlns:a16="http://schemas.microsoft.com/office/drawing/2014/main" val="3949568911"/>
                    </a:ext>
                  </a:extLst>
                </a:gridCol>
                <a:gridCol w="1605773">
                  <a:extLst>
                    <a:ext uri="{9D8B030D-6E8A-4147-A177-3AD203B41FA5}">
                      <a16:colId xmlns:a16="http://schemas.microsoft.com/office/drawing/2014/main" val="4172368716"/>
                    </a:ext>
                  </a:extLst>
                </a:gridCol>
              </a:tblGrid>
              <a:tr h="227968">
                <a:tc>
                  <a:txBody>
                    <a:bodyPr/>
                    <a:lstStyle/>
                    <a:p>
                      <a:r>
                        <a:rPr lang="en-US" sz="1000">
                          <a:solidFill>
                            <a:schemeClr val="bg1">
                              <a:lumMod val="10000"/>
                            </a:schemeClr>
                          </a:solidFill>
                        </a:rPr>
                        <a:t>Authors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Title</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Technique</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Chabot’s Capabilities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Metrics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682106"/>
                  </a:ext>
                </a:extLst>
              </a:tr>
              <a:tr h="264541">
                <a:tc>
                  <a:txBody>
                    <a:bodyPr/>
                    <a:lstStyle/>
                    <a:p>
                      <a:r>
                        <a:rPr lang="da-DK" sz="1000" dirty="0">
                          <a:solidFill>
                            <a:schemeClr val="bg1">
                              <a:lumMod val="10000"/>
                            </a:schemeClr>
                          </a:solidFill>
                        </a:rPr>
                        <a:t>Y., Sri Lalitha, et al. (2023)</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Conversational AI Chatbot for HealthCare </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MY" sz="1000" b="0" i="0" u="none" strike="noStrike" cap="none" dirty="0">
                          <a:solidFill>
                            <a:schemeClr val="bg1">
                              <a:lumMod val="10000"/>
                            </a:schemeClr>
                          </a:solidFill>
                          <a:effectLst/>
                          <a:latin typeface="+mn-lt"/>
                          <a:ea typeface="+mn-ea"/>
                          <a:cs typeface="+mn-cs"/>
                          <a:sym typeface="Arial"/>
                        </a:rPr>
                        <a:t>Recurrent Neural Network (RNN)</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K-Nearest Neighbours Algorithm (KNN)</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Random Forest</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Offer prediction of the type of disease based on symptoms.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Best Model: </a:t>
                      </a:r>
                    </a:p>
                    <a:p>
                      <a:r>
                        <a:rPr lang="en-MY" sz="1000" b="0" i="0" u="none" strike="noStrike" cap="none" dirty="0">
                          <a:solidFill>
                            <a:schemeClr val="bg1">
                              <a:lumMod val="10000"/>
                            </a:schemeClr>
                          </a:solidFill>
                          <a:effectLst/>
                          <a:latin typeface="+mn-lt"/>
                          <a:ea typeface="+mn-ea"/>
                          <a:cs typeface="+mn-cs"/>
                          <a:sym typeface="Arial"/>
                        </a:rPr>
                        <a:t>RNN</a:t>
                      </a:r>
                      <a:endParaRPr lang="en-US" sz="1000" dirty="0">
                        <a:solidFill>
                          <a:schemeClr val="bg1">
                            <a:lumMod val="10000"/>
                          </a:schemeClr>
                        </a:solidFill>
                      </a:endParaRPr>
                    </a:p>
                    <a:p>
                      <a:r>
                        <a:rPr lang="en-US" sz="1000" dirty="0">
                          <a:solidFill>
                            <a:schemeClr val="bg1">
                              <a:lumMod val="10000"/>
                            </a:schemeClr>
                          </a:solidFill>
                        </a:rPr>
                        <a:t>Accuracy: 0.96</a:t>
                      </a:r>
                    </a:p>
                    <a:p>
                      <a:r>
                        <a:rPr lang="en-US" sz="1000" dirty="0">
                          <a:solidFill>
                            <a:schemeClr val="bg1">
                              <a:lumMod val="10000"/>
                            </a:schemeClr>
                          </a:solidFill>
                        </a:rPr>
                        <a:t>Precision: 0.94</a:t>
                      </a:r>
                    </a:p>
                    <a:p>
                      <a:r>
                        <a:rPr lang="en-US" sz="1000" dirty="0">
                          <a:solidFill>
                            <a:schemeClr val="bg1">
                              <a:lumMod val="10000"/>
                            </a:schemeClr>
                          </a:solidFill>
                        </a:rPr>
                        <a:t>F1 Score: 0.90</a:t>
                      </a:r>
                    </a:p>
                    <a:p>
                      <a:r>
                        <a:rPr lang="en-US" sz="1000" dirty="0">
                          <a:solidFill>
                            <a:schemeClr val="bg1">
                              <a:lumMod val="10000"/>
                            </a:schemeClr>
                          </a:solidFill>
                        </a:rPr>
                        <a:t>Recall: 0.92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0567551"/>
                  </a:ext>
                </a:extLst>
              </a:tr>
              <a:tr h="264541">
                <a:tc>
                  <a:txBody>
                    <a:bodyPr/>
                    <a:lstStyle/>
                    <a:p>
                      <a:r>
                        <a:rPr lang="da-DK" sz="1000" dirty="0">
                          <a:solidFill>
                            <a:schemeClr val="bg1">
                              <a:lumMod val="10000"/>
                            </a:schemeClr>
                          </a:solidFill>
                        </a:rPr>
                        <a:t>Harilal, N., et al. (2020)</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CARO: An Empathetic Health Conversational Chatbot</a:t>
                      </a:r>
                    </a:p>
                    <a:p>
                      <a:r>
                        <a:rPr lang="en-US" sz="1000" dirty="0">
                          <a:solidFill>
                            <a:schemeClr val="bg1">
                              <a:lumMod val="10000"/>
                            </a:schemeClr>
                          </a:solidFill>
                        </a:rPr>
                        <a:t>for People with Major Depression</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Bidirectional Encoder Representations from Transformers (BERT)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Performing empathetic conversations and providing medical advice for people with major depression</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Accuracy:</a:t>
                      </a:r>
                    </a:p>
                    <a:p>
                      <a:r>
                        <a:rPr lang="en-US" sz="1000" dirty="0">
                          <a:solidFill>
                            <a:schemeClr val="bg1">
                              <a:lumMod val="10000"/>
                            </a:schemeClr>
                          </a:solidFill>
                        </a:rPr>
                        <a:t>Intent Classifier: 98%</a:t>
                      </a:r>
                    </a:p>
                    <a:p>
                      <a:r>
                        <a:rPr lang="en-US" sz="1000" dirty="0">
                          <a:solidFill>
                            <a:schemeClr val="bg1">
                              <a:lumMod val="10000"/>
                            </a:schemeClr>
                          </a:solidFill>
                        </a:rPr>
                        <a:t>Emotion Classifier: 92%</a:t>
                      </a:r>
                    </a:p>
                    <a:p>
                      <a:r>
                        <a:rPr lang="en-US" sz="1000" dirty="0">
                          <a:solidFill>
                            <a:schemeClr val="bg1">
                              <a:lumMod val="10000"/>
                            </a:schemeClr>
                          </a:solidFill>
                        </a:rPr>
                        <a:t>BLEU Score: 86%</a:t>
                      </a:r>
                    </a:p>
                    <a:p>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1508097"/>
                  </a:ext>
                </a:extLst>
              </a:tr>
              <a:tr h="169270">
                <a:tc>
                  <a:txBody>
                    <a:bodyPr/>
                    <a:lstStyle/>
                    <a:p>
                      <a:r>
                        <a:rPr lang="da-DK" sz="1000" dirty="0">
                          <a:solidFill>
                            <a:schemeClr val="bg1">
                              <a:lumMod val="10000"/>
                            </a:schemeClr>
                          </a:solidFill>
                        </a:rPr>
                        <a:t>AKARSU, K., &amp; Orhan, E. R. (2023)</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Artificial Intelligence Based Chatbot in E-Health System</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MY" sz="1000" dirty="0">
                          <a:solidFill>
                            <a:schemeClr val="bg1">
                              <a:lumMod val="10000"/>
                            </a:schemeClr>
                          </a:solidFill>
                        </a:rPr>
                        <a:t>Bidirectional Encoder Representations from Transformers (BERT)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Offers and provide personalized and timely healthcare information</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Accuracy: 88%</a:t>
                      </a:r>
                    </a:p>
                    <a:p>
                      <a:r>
                        <a:rPr lang="en-US" sz="1000" dirty="0">
                          <a:solidFill>
                            <a:schemeClr val="bg1">
                              <a:lumMod val="10000"/>
                            </a:schemeClr>
                          </a:solidFill>
                        </a:rPr>
                        <a:t>Precision: 89%</a:t>
                      </a:r>
                    </a:p>
                    <a:p>
                      <a:r>
                        <a:rPr lang="en-US" sz="1000" dirty="0">
                          <a:solidFill>
                            <a:schemeClr val="bg1">
                              <a:lumMod val="10000"/>
                            </a:schemeClr>
                          </a:solidFill>
                        </a:rPr>
                        <a:t>F1 Score: 77%</a:t>
                      </a:r>
                    </a:p>
                    <a:p>
                      <a:r>
                        <a:rPr lang="en-US" sz="1000" dirty="0">
                          <a:solidFill>
                            <a:schemeClr val="bg1">
                              <a:lumMod val="10000"/>
                            </a:schemeClr>
                          </a:solidFill>
                        </a:rPr>
                        <a:t>Recall: 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0056676"/>
                  </a:ext>
                </a:extLst>
              </a:tr>
              <a:tr h="264541">
                <a:tc>
                  <a:txBody>
                    <a:bodyPr/>
                    <a:lstStyle/>
                    <a:p>
                      <a:r>
                        <a:rPr lang="en-MY" sz="1000" dirty="0">
                          <a:solidFill>
                            <a:schemeClr val="bg1">
                              <a:lumMod val="10000"/>
                            </a:schemeClr>
                          </a:solidFill>
                        </a:rPr>
                        <a:t>Deshpande, S., et al.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Self-Harm Detection for Mental Health Chatbots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Bidirectional Encoder Representations from Transformers (BERT)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Prediction on the response from users contain any intention for self-harm</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Accuracy: 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03474"/>
                  </a:ext>
                </a:extLst>
              </a:tr>
            </a:tbl>
          </a:graphicData>
        </a:graphic>
      </p:graphicFrame>
      <p:sp>
        <p:nvSpPr>
          <p:cNvPr id="6" name="Title 5">
            <a:extLst>
              <a:ext uri="{FF2B5EF4-FFF2-40B4-BE49-F238E27FC236}">
                <a16:creationId xmlns:a16="http://schemas.microsoft.com/office/drawing/2014/main" id="{2BA4A4DD-15E7-4ED9-A76E-A50B16F1159B}"/>
              </a:ext>
            </a:extLst>
          </p:cNvPr>
          <p:cNvSpPr>
            <a:spLocks noGrp="1"/>
          </p:cNvSpPr>
          <p:nvPr>
            <p:ph type="title"/>
          </p:nvPr>
        </p:nvSpPr>
        <p:spPr>
          <a:xfrm>
            <a:off x="243100" y="95619"/>
            <a:ext cx="8492019" cy="350429"/>
          </a:xfrm>
        </p:spPr>
        <p:style>
          <a:lnRef idx="2">
            <a:schemeClr val="accent2"/>
          </a:lnRef>
          <a:fillRef idx="1">
            <a:schemeClr val="lt1"/>
          </a:fillRef>
          <a:effectRef idx="0">
            <a:schemeClr val="accent2"/>
          </a:effectRef>
          <a:fontRef idx="minor">
            <a:schemeClr val="dk1"/>
          </a:fontRef>
        </p:style>
        <p:txBody>
          <a:bodyPr/>
          <a:lstStyle/>
          <a:p>
            <a:pPr algn="l"/>
            <a:br>
              <a:rPr lang="en-MY" sz="1800" b="1" dirty="0">
                <a:solidFill>
                  <a:schemeClr val="bg1">
                    <a:lumMod val="10000"/>
                  </a:schemeClr>
                </a:solidFill>
                <a:latin typeface="SF Pro Display" panose="00000500000000000000" pitchFamily="50" charset="0"/>
              </a:rPr>
            </a:br>
            <a:r>
              <a:rPr lang="en-US" sz="1800" b="1" dirty="0">
                <a:solidFill>
                  <a:schemeClr val="bg1">
                    <a:lumMod val="10000"/>
                  </a:schemeClr>
                </a:solidFill>
                <a:latin typeface="SF Pro Display" panose="00000500000000000000" pitchFamily="50" charset="0"/>
              </a:rPr>
              <a:t>Limited research building chatbot using LLM method beyond BERT </a:t>
            </a:r>
            <a:br>
              <a:rPr lang="en-MY" sz="1800" b="1" dirty="0">
                <a:solidFill>
                  <a:schemeClr val="bg1">
                    <a:lumMod val="10000"/>
                  </a:schemeClr>
                </a:solidFill>
                <a:latin typeface="SF Pro Display" panose="00000500000000000000" pitchFamily="50" charset="0"/>
              </a:rPr>
            </a:br>
            <a:endParaRPr lang="en-MY" sz="1800" dirty="0">
              <a:solidFill>
                <a:schemeClr val="bg1">
                  <a:lumMod val="10000"/>
                </a:schemeClr>
              </a:solidFill>
            </a:endParaRPr>
          </a:p>
        </p:txBody>
      </p:sp>
    </p:spTree>
    <p:extLst>
      <p:ext uri="{BB962C8B-B14F-4D97-AF65-F5344CB8AC3E}">
        <p14:creationId xmlns:p14="http://schemas.microsoft.com/office/powerpoint/2010/main" val="278020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6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Research Questions &amp; Objectives</a:t>
            </a:r>
            <a:endParaRPr b="1" dirty="0">
              <a:latin typeface="SF Pro Display" panose="00000500000000000000" pitchFamily="50" charset="0"/>
            </a:endParaRPr>
          </a:p>
        </p:txBody>
      </p:sp>
      <p:grpSp>
        <p:nvGrpSpPr>
          <p:cNvPr id="1169" name="Google Shape;1169;p67"/>
          <p:cNvGrpSpPr/>
          <p:nvPr/>
        </p:nvGrpSpPr>
        <p:grpSpPr>
          <a:xfrm>
            <a:off x="8427707" y="517401"/>
            <a:ext cx="292177" cy="292215"/>
            <a:chOff x="1561559" y="1723289"/>
            <a:chExt cx="292178" cy="292215"/>
          </a:xfrm>
        </p:grpSpPr>
        <p:sp>
          <p:nvSpPr>
            <p:cNvPr id="1170" name="Google Shape;1170;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67"/>
          <p:cNvGrpSpPr/>
          <p:nvPr/>
        </p:nvGrpSpPr>
        <p:grpSpPr>
          <a:xfrm>
            <a:off x="8137915" y="770924"/>
            <a:ext cx="155930" cy="155978"/>
            <a:chOff x="1271767" y="1976812"/>
            <a:chExt cx="155930" cy="155978"/>
          </a:xfrm>
        </p:grpSpPr>
        <p:sp>
          <p:nvSpPr>
            <p:cNvPr id="1173" name="Google Shape;1173;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67"/>
          <p:cNvGrpSpPr/>
          <p:nvPr/>
        </p:nvGrpSpPr>
        <p:grpSpPr>
          <a:xfrm flipH="1">
            <a:off x="4281015" y="4800714"/>
            <a:ext cx="292178" cy="292215"/>
            <a:chOff x="1561559" y="1723289"/>
            <a:chExt cx="292178" cy="292215"/>
          </a:xfrm>
        </p:grpSpPr>
        <p:sp>
          <p:nvSpPr>
            <p:cNvPr id="1176" name="Google Shape;1176;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67"/>
          <p:cNvGrpSpPr/>
          <p:nvPr/>
        </p:nvGrpSpPr>
        <p:grpSpPr>
          <a:xfrm flipH="1">
            <a:off x="4707055" y="5054237"/>
            <a:ext cx="155930" cy="155978"/>
            <a:chOff x="1271767" y="1976812"/>
            <a:chExt cx="155930" cy="155978"/>
          </a:xfrm>
        </p:grpSpPr>
        <p:sp>
          <p:nvSpPr>
            <p:cNvPr id="1179" name="Google Shape;1179;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67"/>
          <p:cNvGrpSpPr/>
          <p:nvPr/>
        </p:nvGrpSpPr>
        <p:grpSpPr>
          <a:xfrm>
            <a:off x="769607" y="330239"/>
            <a:ext cx="292178" cy="292215"/>
            <a:chOff x="1561559" y="1723289"/>
            <a:chExt cx="292178" cy="292215"/>
          </a:xfrm>
        </p:grpSpPr>
        <p:sp>
          <p:nvSpPr>
            <p:cNvPr id="1182" name="Google Shape;1182;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67"/>
          <p:cNvGrpSpPr/>
          <p:nvPr/>
        </p:nvGrpSpPr>
        <p:grpSpPr>
          <a:xfrm>
            <a:off x="479815" y="583762"/>
            <a:ext cx="155930" cy="155978"/>
            <a:chOff x="1271767" y="1976812"/>
            <a:chExt cx="155930" cy="155978"/>
          </a:xfrm>
        </p:grpSpPr>
        <p:sp>
          <p:nvSpPr>
            <p:cNvPr id="1185" name="Google Shape;1185;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91" name="Google Shape;2445;p37">
            <a:extLst>
              <a:ext uri="{FF2B5EF4-FFF2-40B4-BE49-F238E27FC236}">
                <a16:creationId xmlns:a16="http://schemas.microsoft.com/office/drawing/2014/main" id="{6F0A2773-4056-4A2C-87AB-40D6C96311CB}"/>
              </a:ext>
            </a:extLst>
          </p:cNvPr>
          <p:cNvGraphicFramePr/>
          <p:nvPr>
            <p:extLst>
              <p:ext uri="{D42A27DB-BD31-4B8C-83A1-F6EECF244321}">
                <p14:modId xmlns:p14="http://schemas.microsoft.com/office/powerpoint/2010/main" val="4002261442"/>
              </p:ext>
            </p:extLst>
          </p:nvPr>
        </p:nvGraphicFramePr>
        <p:xfrm>
          <a:off x="349819" y="1191510"/>
          <a:ext cx="3861225" cy="3770485"/>
        </p:xfrm>
        <a:graphic>
          <a:graphicData uri="http://schemas.openxmlformats.org/drawingml/2006/table">
            <a:tbl>
              <a:tblPr>
                <a:noFill/>
              </a:tblPr>
              <a:tblGrid>
                <a:gridCol w="863600">
                  <a:extLst>
                    <a:ext uri="{9D8B030D-6E8A-4147-A177-3AD203B41FA5}">
                      <a16:colId xmlns:a16="http://schemas.microsoft.com/office/drawing/2014/main" val="20000"/>
                    </a:ext>
                  </a:extLst>
                </a:gridCol>
                <a:gridCol w="2997625">
                  <a:extLst>
                    <a:ext uri="{9D8B030D-6E8A-4147-A177-3AD203B41FA5}">
                      <a16:colId xmlns:a16="http://schemas.microsoft.com/office/drawing/2014/main" val="20001"/>
                    </a:ext>
                  </a:extLst>
                </a:gridCol>
              </a:tblGrid>
              <a:tr h="874975">
                <a:tc gridSpan="2">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2000" b="1" dirty="0">
                          <a:solidFill>
                            <a:srgbClr val="FFFFFF"/>
                          </a:solidFill>
                          <a:latin typeface="SF Pro Display" panose="00000500000000000000" pitchFamily="50" charset="0"/>
                          <a:ea typeface="Fira Sans Extra Condensed SemiBold"/>
                          <a:cs typeface="Fira Sans Extra Condensed SemiBold"/>
                          <a:sym typeface="Fira Sans Extra Condensed SemiBold"/>
                        </a:rPr>
                        <a:t>Research Questions</a:t>
                      </a:r>
                      <a:endParaRPr sz="2000" b="1" dirty="0">
                        <a:solidFill>
                          <a:srgbClr val="FFFFFF"/>
                        </a:solidFill>
                        <a:latin typeface="SF Pro Display" panose="00000500000000000000" pitchFamily="50" charset="0"/>
                        <a:ea typeface="Fira Sans Extra Condensed SemiBold"/>
                        <a:cs typeface="Fira Sans Extra Condensed SemiBold"/>
                        <a:sym typeface="Fira Sans Extra Condensed SemiBold"/>
                      </a:endParaRPr>
                    </a:p>
                  </a:txBody>
                  <a:tcPr marL="91425" marR="91425" marT="91425" marB="91425" anchor="ctr">
                    <a:lnL w="9525" cap="flat" cmpd="sng">
                      <a:solidFill>
                        <a:srgbClr val="501E0C">
                          <a:alpha val="0"/>
                        </a:srgbClr>
                      </a:solidFill>
                      <a:prstDash val="solid"/>
                      <a:round/>
                      <a:headEnd type="none" w="sm" len="sm"/>
                      <a:tailEnd type="none" w="sm" len="sm"/>
                    </a:lnL>
                    <a:lnR w="9525" cap="flat" cmpd="sng">
                      <a:solidFill>
                        <a:srgbClr val="501E0C">
                          <a:alpha val="0"/>
                        </a:srgbClr>
                      </a:solidFill>
                      <a:prstDash val="solid"/>
                      <a:round/>
                      <a:headEnd type="none" w="sm" len="sm"/>
                      <a:tailEnd type="none" w="sm" len="sm"/>
                    </a:lnR>
                    <a:lnT w="9525" cap="flat" cmpd="sng">
                      <a:solidFill>
                        <a:srgbClr val="501E0C">
                          <a:alpha val="0"/>
                        </a:srgbClr>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334D8F"/>
                    </a:solidFill>
                  </a:tcPr>
                </a:tc>
                <a:tc hMerge="1">
                  <a:txBody>
                    <a:bodyPr/>
                    <a:lstStyle/>
                    <a:p>
                      <a:endParaRPr lang="en-US"/>
                    </a:p>
                  </a:txBody>
                  <a:tcPr/>
                </a:tc>
                <a:extLst>
                  <a:ext uri="{0D108BD9-81ED-4DB2-BD59-A6C34878D82A}">
                    <a16:rowId xmlns:a16="http://schemas.microsoft.com/office/drawing/2014/main" val="10000"/>
                  </a:ext>
                </a:extLst>
              </a:tr>
              <a:tr h="71092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US" sz="1600" b="1" dirty="0">
                          <a:solidFill>
                            <a:schemeClr val="bg1">
                              <a:lumMod val="10000"/>
                            </a:schemeClr>
                          </a:solidFill>
                          <a:latin typeface="SF Pro Display" panose="00000500000000000000" pitchFamily="50" charset="0"/>
                          <a:ea typeface="Roboto"/>
                          <a:cs typeface="Roboto"/>
                          <a:sym typeface="Roboto"/>
                        </a:rPr>
                        <a:t>RQ1</a:t>
                      </a:r>
                      <a:endParaRPr sz="1600" b="1"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sz="1400" dirty="0">
                          <a:solidFill>
                            <a:schemeClr val="bg1">
                              <a:lumMod val="10000"/>
                            </a:schemeClr>
                          </a:solidFill>
                          <a:latin typeface="SF Pro Display" panose="00000500000000000000" pitchFamily="50" charset="0"/>
                          <a:ea typeface="Roboto"/>
                          <a:cs typeface="Roboto"/>
                          <a:sym typeface="Roboto"/>
                        </a:rPr>
                        <a:t>What patterns and insights can be discovered in unstructured tuberculosis data?</a:t>
                      </a:r>
                      <a:endParaRPr sz="1400"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1"/>
                  </a:ext>
                </a:extLst>
              </a:tr>
              <a:tr h="81486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endParaRPr lang="en-MY" sz="1600" b="1" dirty="0">
                        <a:solidFill>
                          <a:schemeClr val="bg1">
                            <a:lumMod val="10000"/>
                          </a:schemeClr>
                        </a:solidFill>
                        <a:latin typeface="SF Pro Display" panose="00000500000000000000" pitchFamily="50" charset="0"/>
                        <a:ea typeface="Roboto"/>
                        <a:cs typeface="Roboto"/>
                        <a:sym typeface="Roboto"/>
                      </a:endParaRPr>
                    </a:p>
                    <a:p>
                      <a:pPr marL="0" lvl="0" indent="0" algn="ctr" rtl="0">
                        <a:spcBef>
                          <a:spcPts val="0"/>
                        </a:spcBef>
                        <a:spcAft>
                          <a:spcPts val="0"/>
                        </a:spcAft>
                        <a:buNone/>
                      </a:pPr>
                      <a:r>
                        <a:rPr lang="en-MY" sz="1600" b="1" dirty="0">
                          <a:solidFill>
                            <a:schemeClr val="bg1">
                              <a:lumMod val="10000"/>
                            </a:schemeClr>
                          </a:solidFill>
                          <a:latin typeface="SF Pro Display" panose="00000500000000000000" pitchFamily="50" charset="0"/>
                          <a:ea typeface="Roboto"/>
                          <a:cs typeface="Roboto"/>
                          <a:sym typeface="Roboto"/>
                        </a:rPr>
                        <a:t>RQ2</a:t>
                      </a:r>
                    </a:p>
                    <a:p>
                      <a:pPr marL="0" lvl="0" indent="0" algn="ctr" rtl="0">
                        <a:spcBef>
                          <a:spcPts val="0"/>
                        </a:spcBef>
                        <a:spcAft>
                          <a:spcPts val="0"/>
                        </a:spcAft>
                        <a:buNone/>
                      </a:pPr>
                      <a:endParaRPr lang="en-MY" sz="1600"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sz="1400" dirty="0">
                          <a:solidFill>
                            <a:schemeClr val="bg1">
                              <a:lumMod val="10000"/>
                            </a:schemeClr>
                          </a:solidFill>
                          <a:latin typeface="SF Pro Display" panose="00000500000000000000" pitchFamily="50" charset="0"/>
                          <a:ea typeface="Roboto"/>
                          <a:cs typeface="Roboto"/>
                          <a:sym typeface="Roboto"/>
                        </a:rPr>
                        <a:t>What Large Language Model (LLM) can be used to create a chatbot for tuberculosis management?</a:t>
                      </a:r>
                    </a:p>
                    <a:p>
                      <a:pPr marL="0" lvl="0" indent="0" algn="l" rtl="0">
                        <a:spcBef>
                          <a:spcPts val="0"/>
                        </a:spcBef>
                        <a:spcAft>
                          <a:spcPts val="0"/>
                        </a:spcAft>
                        <a:buNone/>
                      </a:pPr>
                      <a:endParaRPr sz="1400"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2"/>
                  </a:ext>
                </a:extLst>
              </a:tr>
              <a:tr h="65625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endParaRPr lang="en-US" sz="1600" b="1" dirty="0">
                        <a:solidFill>
                          <a:schemeClr val="bg1">
                            <a:lumMod val="10000"/>
                          </a:schemeClr>
                        </a:solidFill>
                        <a:latin typeface="SF Pro Display" panose="00000500000000000000" pitchFamily="50" charset="0"/>
                        <a:ea typeface="Roboto"/>
                        <a:cs typeface="Roboto"/>
                        <a:sym typeface="Roboto"/>
                      </a:endParaRPr>
                    </a:p>
                    <a:p>
                      <a:pPr marL="0" lvl="0" indent="0" algn="ctr" rtl="0">
                        <a:spcBef>
                          <a:spcPts val="0"/>
                        </a:spcBef>
                        <a:spcAft>
                          <a:spcPts val="0"/>
                        </a:spcAft>
                        <a:buNone/>
                      </a:pPr>
                      <a:r>
                        <a:rPr lang="en-US" sz="1600" b="1" dirty="0">
                          <a:solidFill>
                            <a:schemeClr val="bg1">
                              <a:lumMod val="10000"/>
                            </a:schemeClr>
                          </a:solidFill>
                          <a:latin typeface="SF Pro Display" panose="00000500000000000000" pitchFamily="50" charset="0"/>
                          <a:ea typeface="Roboto"/>
                          <a:cs typeface="Roboto"/>
                          <a:sym typeface="Roboto"/>
                        </a:rPr>
                        <a:t>RQ3</a:t>
                      </a:r>
                      <a:endParaRPr sz="1600" b="1"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sz="1400" dirty="0">
                          <a:solidFill>
                            <a:schemeClr val="bg1">
                              <a:lumMod val="10000"/>
                            </a:schemeClr>
                          </a:solidFill>
                          <a:latin typeface="SF Pro Display" panose="00000500000000000000" pitchFamily="50" charset="0"/>
                          <a:ea typeface="Roboto"/>
                          <a:cs typeface="Roboto"/>
                          <a:sym typeface="Roboto"/>
                        </a:rPr>
                        <a:t>How effective is the chatbot at providing accurate and relevant tuberculosis management information?</a:t>
                      </a:r>
                      <a:endParaRPr sz="1400"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3"/>
                  </a:ext>
                </a:extLst>
              </a:tr>
            </a:tbl>
          </a:graphicData>
        </a:graphic>
      </p:graphicFrame>
      <p:graphicFrame>
        <p:nvGraphicFramePr>
          <p:cNvPr id="192" name="Google Shape;2446;p37">
            <a:extLst>
              <a:ext uri="{FF2B5EF4-FFF2-40B4-BE49-F238E27FC236}">
                <a16:creationId xmlns:a16="http://schemas.microsoft.com/office/drawing/2014/main" id="{E377D997-B5A7-4AC0-8C91-DE59DC9371D4}"/>
              </a:ext>
            </a:extLst>
          </p:cNvPr>
          <p:cNvGraphicFramePr/>
          <p:nvPr>
            <p:extLst>
              <p:ext uri="{D42A27DB-BD31-4B8C-83A1-F6EECF244321}">
                <p14:modId xmlns:p14="http://schemas.microsoft.com/office/powerpoint/2010/main" val="3968318027"/>
              </p:ext>
            </p:extLst>
          </p:nvPr>
        </p:nvGraphicFramePr>
        <p:xfrm>
          <a:off x="4421481" y="1178858"/>
          <a:ext cx="4372699" cy="3784878"/>
        </p:xfrm>
        <a:graphic>
          <a:graphicData uri="http://schemas.openxmlformats.org/drawingml/2006/table">
            <a:tbl>
              <a:tblPr>
                <a:noFill/>
              </a:tblPr>
              <a:tblGrid>
                <a:gridCol w="956677">
                  <a:extLst>
                    <a:ext uri="{9D8B030D-6E8A-4147-A177-3AD203B41FA5}">
                      <a16:colId xmlns:a16="http://schemas.microsoft.com/office/drawing/2014/main" val="20000"/>
                    </a:ext>
                  </a:extLst>
                </a:gridCol>
                <a:gridCol w="3416022">
                  <a:extLst>
                    <a:ext uri="{9D8B030D-6E8A-4147-A177-3AD203B41FA5}">
                      <a16:colId xmlns:a16="http://schemas.microsoft.com/office/drawing/2014/main" val="20001"/>
                    </a:ext>
                  </a:extLst>
                </a:gridCol>
              </a:tblGrid>
              <a:tr h="867749">
                <a:tc gridSpan="2">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2000" b="1" dirty="0">
                          <a:solidFill>
                            <a:srgbClr val="FFFFFF"/>
                          </a:solidFill>
                          <a:latin typeface="SF Pro Display" panose="00000500000000000000" pitchFamily="50" charset="0"/>
                          <a:ea typeface="Fira Sans Extra Condensed SemiBold"/>
                          <a:cs typeface="Fira Sans Extra Condensed SemiBold"/>
                          <a:sym typeface="Fira Sans Extra Condensed SemiBold"/>
                        </a:rPr>
                        <a:t>Research Objectives</a:t>
                      </a:r>
                      <a:endParaRPr sz="2000" b="1" dirty="0">
                        <a:solidFill>
                          <a:srgbClr val="FFFFFF"/>
                        </a:solidFill>
                        <a:latin typeface="SF Pro Display" panose="00000500000000000000" pitchFamily="50" charset="0"/>
                        <a:ea typeface="Fira Sans Extra Condensed SemiBold"/>
                        <a:cs typeface="Fira Sans Extra Condensed SemiBold"/>
                        <a:sym typeface="Fira Sans Extra Condensed SemiBold"/>
                      </a:endParaRPr>
                    </a:p>
                  </a:txBody>
                  <a:tcPr marL="91425" marR="91425" marT="91425" marB="91425" anchor="ctr">
                    <a:lnL w="9525" cap="flat" cmpd="sng">
                      <a:solidFill>
                        <a:srgbClr val="6F5B1D">
                          <a:alpha val="0"/>
                        </a:srgbClr>
                      </a:solidFill>
                      <a:prstDash val="solid"/>
                      <a:round/>
                      <a:headEnd type="none" w="sm" len="sm"/>
                      <a:tailEnd type="none" w="sm" len="sm"/>
                    </a:lnL>
                    <a:lnR w="9525" cap="flat" cmpd="sng">
                      <a:solidFill>
                        <a:srgbClr val="6F5B1D">
                          <a:alpha val="0"/>
                        </a:srgbClr>
                      </a:solidFill>
                      <a:prstDash val="solid"/>
                      <a:round/>
                      <a:headEnd type="none" w="sm" len="sm"/>
                      <a:tailEnd type="none" w="sm" len="sm"/>
                    </a:lnR>
                    <a:lnT w="9525" cap="flat" cmpd="sng">
                      <a:solidFill>
                        <a:srgbClr val="6F5B1D">
                          <a:alpha val="0"/>
                        </a:srgbClr>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ED4350"/>
                    </a:solidFill>
                  </a:tcPr>
                </a:tc>
                <a:tc hMerge="1">
                  <a:txBody>
                    <a:bodyPr/>
                    <a:lstStyle/>
                    <a:p>
                      <a:endParaRPr lang="en-US"/>
                    </a:p>
                  </a:txBody>
                  <a:tcPr/>
                </a:tc>
                <a:extLst>
                  <a:ext uri="{0D108BD9-81ED-4DB2-BD59-A6C34878D82A}">
                    <a16:rowId xmlns:a16="http://schemas.microsoft.com/office/drawing/2014/main" val="10000"/>
                  </a:ext>
                </a:extLst>
              </a:tr>
              <a:tr h="72359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US" sz="1600" b="1" dirty="0">
                          <a:solidFill>
                            <a:schemeClr val="bg1">
                              <a:lumMod val="10000"/>
                            </a:schemeClr>
                          </a:solidFill>
                          <a:latin typeface="SF Pro Display" panose="00000500000000000000" pitchFamily="50" charset="0"/>
                          <a:ea typeface="Roboto"/>
                          <a:cs typeface="Roboto"/>
                          <a:sym typeface="Roboto"/>
                        </a:rPr>
                        <a:t>RO1</a:t>
                      </a:r>
                      <a:endParaRPr sz="1600" b="1"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sz="1400" dirty="0">
                          <a:solidFill>
                            <a:schemeClr val="bg1">
                              <a:lumMod val="10000"/>
                            </a:schemeClr>
                          </a:solidFill>
                          <a:latin typeface="SF Pro Display" panose="00000500000000000000" pitchFamily="50" charset="0"/>
                          <a:ea typeface="Roboto"/>
                          <a:cs typeface="Roboto"/>
                          <a:sym typeface="Roboto"/>
                        </a:rPr>
                        <a:t>To perform exploratory data analysis (EDA) to reveal insights and patterns of unstructured tuberculosis data.</a:t>
                      </a: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1"/>
                  </a:ext>
                </a:extLst>
              </a:tr>
              <a:tr h="1057909">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endParaRPr lang="en-US" sz="1600" b="1" dirty="0">
                        <a:solidFill>
                          <a:schemeClr val="bg1">
                            <a:lumMod val="10000"/>
                          </a:schemeClr>
                        </a:solidFill>
                        <a:latin typeface="SF Pro Display" panose="00000500000000000000" pitchFamily="50" charset="0"/>
                        <a:ea typeface="Roboto"/>
                        <a:cs typeface="Roboto"/>
                        <a:sym typeface="Roboto"/>
                      </a:endParaRPr>
                    </a:p>
                    <a:p>
                      <a:pPr marL="0" lvl="0" indent="0" algn="ctr" rtl="0">
                        <a:spcBef>
                          <a:spcPts val="0"/>
                        </a:spcBef>
                        <a:spcAft>
                          <a:spcPts val="0"/>
                        </a:spcAft>
                        <a:buNone/>
                      </a:pPr>
                      <a:r>
                        <a:rPr lang="en-US" sz="1600" b="1" dirty="0">
                          <a:solidFill>
                            <a:schemeClr val="bg1">
                              <a:lumMod val="10000"/>
                            </a:schemeClr>
                          </a:solidFill>
                          <a:latin typeface="SF Pro Display" panose="00000500000000000000" pitchFamily="50" charset="0"/>
                          <a:ea typeface="Roboto"/>
                          <a:cs typeface="Roboto"/>
                          <a:sym typeface="Roboto"/>
                        </a:rPr>
                        <a:t>RO2</a:t>
                      </a:r>
                      <a:endParaRPr sz="1600" b="1"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sz="1400" dirty="0">
                          <a:solidFill>
                            <a:schemeClr val="bg1">
                              <a:lumMod val="10000"/>
                            </a:schemeClr>
                          </a:solidFill>
                          <a:latin typeface="SF Pro Display" panose="00000500000000000000" pitchFamily="50" charset="0"/>
                          <a:ea typeface="Roboto"/>
                          <a:cs typeface="Roboto"/>
                          <a:sym typeface="Roboto"/>
                        </a:rPr>
                        <a:t>To develop a chatbot for tuberculosis management using Large Language Model (LLM) GPT-4</a:t>
                      </a:r>
                      <a:endParaRPr sz="1400"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2"/>
                  </a:ext>
                </a:extLst>
              </a:tr>
              <a:tr h="77333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endParaRPr lang="en-US" sz="1600" b="1" dirty="0">
                        <a:solidFill>
                          <a:schemeClr val="bg1">
                            <a:lumMod val="10000"/>
                          </a:schemeClr>
                        </a:solidFill>
                        <a:latin typeface="SF Pro Display" panose="00000500000000000000" pitchFamily="50" charset="0"/>
                        <a:ea typeface="Roboto"/>
                        <a:cs typeface="Roboto"/>
                        <a:sym typeface="Roboto"/>
                      </a:endParaRPr>
                    </a:p>
                    <a:p>
                      <a:pPr marL="0" lvl="0" indent="0" algn="ctr" rtl="0">
                        <a:spcBef>
                          <a:spcPts val="0"/>
                        </a:spcBef>
                        <a:spcAft>
                          <a:spcPts val="0"/>
                        </a:spcAft>
                        <a:buNone/>
                      </a:pPr>
                      <a:r>
                        <a:rPr lang="en-US" sz="1600" b="1" dirty="0">
                          <a:solidFill>
                            <a:schemeClr val="bg1">
                              <a:lumMod val="10000"/>
                            </a:schemeClr>
                          </a:solidFill>
                          <a:latin typeface="SF Pro Display" panose="00000500000000000000" pitchFamily="50" charset="0"/>
                          <a:ea typeface="Roboto"/>
                          <a:cs typeface="Roboto"/>
                          <a:sym typeface="Roboto"/>
                        </a:rPr>
                        <a:t>RO3</a:t>
                      </a:r>
                      <a:endParaRPr sz="1600" b="1"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sz="1400" dirty="0">
                          <a:solidFill>
                            <a:schemeClr val="bg1">
                              <a:lumMod val="10000"/>
                            </a:schemeClr>
                          </a:solidFill>
                          <a:latin typeface="SF Pro Display" panose="00000500000000000000" pitchFamily="50" charset="0"/>
                          <a:ea typeface="Roboto"/>
                          <a:cs typeface="Roboto"/>
                          <a:sym typeface="Roboto"/>
                        </a:rPr>
                        <a:t>To evaluate the performance of the chatbot for tuberculosis management using different standard </a:t>
                      </a:r>
                      <a:r>
                        <a:rPr lang="en-US" sz="1400" dirty="0" err="1">
                          <a:solidFill>
                            <a:schemeClr val="bg1">
                              <a:lumMod val="10000"/>
                            </a:schemeClr>
                          </a:solidFill>
                          <a:latin typeface="SF Pro Display" panose="00000500000000000000" pitchFamily="50" charset="0"/>
                          <a:ea typeface="Roboto"/>
                          <a:cs typeface="Roboto"/>
                          <a:sym typeface="Roboto"/>
                        </a:rPr>
                        <a:t>matrics</a:t>
                      </a:r>
                      <a:r>
                        <a:rPr lang="en-US" sz="1400" dirty="0">
                          <a:solidFill>
                            <a:schemeClr val="bg1">
                              <a:lumMod val="10000"/>
                            </a:schemeClr>
                          </a:solidFill>
                          <a:latin typeface="SF Pro Display" panose="00000500000000000000" pitchFamily="50" charset="0"/>
                          <a:ea typeface="Roboto"/>
                          <a:cs typeface="Roboto"/>
                          <a:sym typeface="Roboto"/>
                        </a:rPr>
                        <a:t>.</a:t>
                      </a:r>
                    </a:p>
                    <a:p>
                      <a:pPr marL="0" lvl="0" indent="0" algn="l" rtl="0">
                        <a:spcBef>
                          <a:spcPts val="0"/>
                        </a:spcBef>
                        <a:spcAft>
                          <a:spcPts val="0"/>
                        </a:spcAft>
                        <a:buNone/>
                      </a:pPr>
                      <a:endParaRPr lang="en-US" sz="1400"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grpSp>
        <p:nvGrpSpPr>
          <p:cNvPr id="427" name="Google Shape;427;p45"/>
          <p:cNvGrpSpPr/>
          <p:nvPr/>
        </p:nvGrpSpPr>
        <p:grpSpPr>
          <a:xfrm>
            <a:off x="8427707" y="1072701"/>
            <a:ext cx="292177" cy="292215"/>
            <a:chOff x="1561559" y="1723289"/>
            <a:chExt cx="292178" cy="292215"/>
          </a:xfrm>
        </p:grpSpPr>
        <p:sp>
          <p:nvSpPr>
            <p:cNvPr id="428" name="Google Shape;428;p45"/>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5"/>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45"/>
          <p:cNvGrpSpPr/>
          <p:nvPr/>
        </p:nvGrpSpPr>
        <p:grpSpPr>
          <a:xfrm>
            <a:off x="8137915" y="1326224"/>
            <a:ext cx="155930" cy="155978"/>
            <a:chOff x="1271767" y="1976812"/>
            <a:chExt cx="155930" cy="155978"/>
          </a:xfrm>
        </p:grpSpPr>
        <p:sp>
          <p:nvSpPr>
            <p:cNvPr id="431" name="Google Shape;431;p45"/>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5"/>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45"/>
          <p:cNvGrpSpPr/>
          <p:nvPr/>
        </p:nvGrpSpPr>
        <p:grpSpPr>
          <a:xfrm>
            <a:off x="7679203" y="3695164"/>
            <a:ext cx="581970" cy="409501"/>
            <a:chOff x="7264942" y="3102214"/>
            <a:chExt cx="581970" cy="409501"/>
          </a:xfrm>
        </p:grpSpPr>
        <p:grpSp>
          <p:nvGrpSpPr>
            <p:cNvPr id="434" name="Google Shape;434;p45"/>
            <p:cNvGrpSpPr/>
            <p:nvPr/>
          </p:nvGrpSpPr>
          <p:grpSpPr>
            <a:xfrm>
              <a:off x="7554734" y="3102214"/>
              <a:ext cx="292178" cy="292215"/>
              <a:chOff x="1561559" y="1723289"/>
              <a:chExt cx="292178" cy="292215"/>
            </a:xfrm>
          </p:grpSpPr>
          <p:sp>
            <p:nvSpPr>
              <p:cNvPr id="435" name="Google Shape;435;p45"/>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45"/>
            <p:cNvGrpSpPr/>
            <p:nvPr/>
          </p:nvGrpSpPr>
          <p:grpSpPr>
            <a:xfrm>
              <a:off x="7264942" y="3355737"/>
              <a:ext cx="155930" cy="155978"/>
              <a:chOff x="1271767" y="1976812"/>
              <a:chExt cx="155930" cy="155978"/>
            </a:xfrm>
          </p:grpSpPr>
          <p:sp>
            <p:nvSpPr>
              <p:cNvPr id="438" name="Google Shape;438;p45"/>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5"/>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0" name="Google Shape;440;p45"/>
          <p:cNvSpPr/>
          <p:nvPr/>
        </p:nvSpPr>
        <p:spPr>
          <a:xfrm>
            <a:off x="7937700" y="3923501"/>
            <a:ext cx="2447100" cy="2447100"/>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5"/>
          <p:cNvSpPr/>
          <p:nvPr/>
        </p:nvSpPr>
        <p:spPr>
          <a:xfrm>
            <a:off x="-1056225" y="-1043650"/>
            <a:ext cx="1944266" cy="1943182"/>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45"/>
          <p:cNvGrpSpPr/>
          <p:nvPr/>
        </p:nvGrpSpPr>
        <p:grpSpPr>
          <a:xfrm flipH="1">
            <a:off x="4677955" y="4104673"/>
            <a:ext cx="327882" cy="230713"/>
            <a:chOff x="7264930" y="534951"/>
            <a:chExt cx="327882" cy="230713"/>
          </a:xfrm>
        </p:grpSpPr>
        <p:grpSp>
          <p:nvGrpSpPr>
            <p:cNvPr id="443" name="Google Shape;443;p45"/>
            <p:cNvGrpSpPr/>
            <p:nvPr/>
          </p:nvGrpSpPr>
          <p:grpSpPr>
            <a:xfrm>
              <a:off x="7428199" y="534951"/>
              <a:ext cx="164613" cy="164634"/>
              <a:chOff x="1561559" y="1723289"/>
              <a:chExt cx="292178" cy="292215"/>
            </a:xfrm>
          </p:grpSpPr>
          <p:sp>
            <p:nvSpPr>
              <p:cNvPr id="444" name="Google Shape;444;p45"/>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5"/>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45"/>
            <p:cNvGrpSpPr/>
            <p:nvPr/>
          </p:nvGrpSpPr>
          <p:grpSpPr>
            <a:xfrm>
              <a:off x="7264930" y="677785"/>
              <a:ext cx="87851" cy="87878"/>
              <a:chOff x="1271767" y="1976812"/>
              <a:chExt cx="155930" cy="155978"/>
            </a:xfrm>
          </p:grpSpPr>
          <p:sp>
            <p:nvSpPr>
              <p:cNvPr id="447" name="Google Shape;447;p45"/>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5"/>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9" name="Google Shape;449;p45"/>
          <p:cNvGrpSpPr/>
          <p:nvPr/>
        </p:nvGrpSpPr>
        <p:grpSpPr>
          <a:xfrm flipH="1">
            <a:off x="473615" y="1660801"/>
            <a:ext cx="292178" cy="292215"/>
            <a:chOff x="1561559" y="1723289"/>
            <a:chExt cx="292178" cy="292215"/>
          </a:xfrm>
        </p:grpSpPr>
        <p:sp>
          <p:nvSpPr>
            <p:cNvPr id="450" name="Google Shape;450;p45"/>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5"/>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45"/>
          <p:cNvGrpSpPr/>
          <p:nvPr/>
        </p:nvGrpSpPr>
        <p:grpSpPr>
          <a:xfrm flipH="1">
            <a:off x="899655" y="1914324"/>
            <a:ext cx="155930" cy="155978"/>
            <a:chOff x="1271767" y="1976812"/>
            <a:chExt cx="155930" cy="155978"/>
          </a:xfrm>
        </p:grpSpPr>
        <p:sp>
          <p:nvSpPr>
            <p:cNvPr id="453" name="Google Shape;453;p45"/>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5"/>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66D5E5C4-9487-43CF-A560-718DDCA61B4C}"/>
              </a:ext>
            </a:extLst>
          </p:cNvPr>
          <p:cNvPicPr>
            <a:picLocks noChangeAspect="1"/>
          </p:cNvPicPr>
          <p:nvPr/>
        </p:nvPicPr>
        <p:blipFill rotWithShape="1">
          <a:blip r:embed="rId3"/>
          <a:srcRect l="11914"/>
          <a:stretch/>
        </p:blipFill>
        <p:spPr>
          <a:xfrm>
            <a:off x="3178217" y="0"/>
            <a:ext cx="5752568" cy="5143500"/>
          </a:xfrm>
          <a:prstGeom prst="rect">
            <a:avLst/>
          </a:prstGeom>
        </p:spPr>
      </p:pic>
      <p:sp>
        <p:nvSpPr>
          <p:cNvPr id="43" name="Google Shape;487;p47">
            <a:extLst>
              <a:ext uri="{FF2B5EF4-FFF2-40B4-BE49-F238E27FC236}">
                <a16:creationId xmlns:a16="http://schemas.microsoft.com/office/drawing/2014/main" id="{C00C4C7C-95BF-4259-BD4A-B850B51FFDB2}"/>
              </a:ext>
            </a:extLst>
          </p:cNvPr>
          <p:cNvSpPr txBox="1">
            <a:spLocks noGrp="1"/>
          </p:cNvSpPr>
          <p:nvPr>
            <p:ph type="title"/>
          </p:nvPr>
        </p:nvSpPr>
        <p:spPr>
          <a:xfrm>
            <a:off x="268508" y="106044"/>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SF Pro Display" panose="00000500000000000000" pitchFamily="50" charset="0"/>
              </a:rPr>
              <a:t>Methodology</a:t>
            </a:r>
            <a:endParaRPr b="1" dirty="0">
              <a:latin typeface="SF Pro Display" panose="00000500000000000000" pitchFamily="50" charset="0"/>
            </a:endParaRPr>
          </a:p>
        </p:txBody>
      </p:sp>
      <p:pic>
        <p:nvPicPr>
          <p:cNvPr id="11" name="Picture 10">
            <a:extLst>
              <a:ext uri="{FF2B5EF4-FFF2-40B4-BE49-F238E27FC236}">
                <a16:creationId xmlns:a16="http://schemas.microsoft.com/office/drawing/2014/main" id="{02EABCA0-F642-4759-A527-88393C19D31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5441731" y="4445620"/>
            <a:ext cx="957779" cy="433008"/>
          </a:xfrm>
          <a:prstGeom prst="rect">
            <a:avLst/>
          </a:prstGeom>
        </p:spPr>
      </p:pic>
      <p:pic>
        <p:nvPicPr>
          <p:cNvPr id="13" name="Picture 12">
            <a:extLst>
              <a:ext uri="{FF2B5EF4-FFF2-40B4-BE49-F238E27FC236}">
                <a16:creationId xmlns:a16="http://schemas.microsoft.com/office/drawing/2014/main" id="{AC862C42-68B5-40F3-A8A0-846518CAA6A1}"/>
              </a:ext>
            </a:extLst>
          </p:cNvPr>
          <p:cNvPicPr>
            <a:picLocks noChangeAspect="1"/>
          </p:cNvPicPr>
          <p:nvPr/>
        </p:nvPicPr>
        <p:blipFill>
          <a:blip r:embed="rId6"/>
          <a:stretch>
            <a:fillRect/>
          </a:stretch>
        </p:blipFill>
        <p:spPr>
          <a:xfrm>
            <a:off x="7164493" y="495760"/>
            <a:ext cx="1341280" cy="670640"/>
          </a:xfrm>
          <a:prstGeom prst="rect">
            <a:avLst/>
          </a:prstGeom>
        </p:spPr>
      </p:pic>
      <p:pic>
        <p:nvPicPr>
          <p:cNvPr id="17" name="Picture 16">
            <a:extLst>
              <a:ext uri="{FF2B5EF4-FFF2-40B4-BE49-F238E27FC236}">
                <a16:creationId xmlns:a16="http://schemas.microsoft.com/office/drawing/2014/main" id="{181E8287-0F20-4808-A5E6-92F63A76893C}"/>
              </a:ext>
            </a:extLst>
          </p:cNvPr>
          <p:cNvPicPr>
            <a:picLocks noChangeAspect="1"/>
          </p:cNvPicPr>
          <p:nvPr/>
        </p:nvPicPr>
        <p:blipFill>
          <a:blip r:embed="rId7"/>
          <a:stretch>
            <a:fillRect/>
          </a:stretch>
        </p:blipFill>
        <p:spPr>
          <a:xfrm>
            <a:off x="378826" y="1795508"/>
            <a:ext cx="2868320" cy="2223065"/>
          </a:xfrm>
          <a:prstGeom prst="rect">
            <a:avLst/>
          </a:prstGeom>
        </p:spPr>
      </p:pic>
      <p:sp>
        <p:nvSpPr>
          <p:cNvPr id="52" name="Google Shape;487;p47">
            <a:extLst>
              <a:ext uri="{FF2B5EF4-FFF2-40B4-BE49-F238E27FC236}">
                <a16:creationId xmlns:a16="http://schemas.microsoft.com/office/drawing/2014/main" id="{28A1E87F-AA41-4B7F-851E-947DD27E4F67}"/>
              </a:ext>
            </a:extLst>
          </p:cNvPr>
          <p:cNvSpPr txBox="1">
            <a:spLocks/>
          </p:cNvSpPr>
          <p:nvPr/>
        </p:nvSpPr>
        <p:spPr>
          <a:xfrm>
            <a:off x="268508" y="1153663"/>
            <a:ext cx="3088956"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2pPr>
            <a:lvl3pPr marR="0" lvl="2"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3pPr>
            <a:lvl4pPr marR="0" lvl="3"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4pPr>
            <a:lvl5pPr marR="0" lvl="4"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5pPr>
            <a:lvl6pPr marR="0" lvl="5"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6pPr>
            <a:lvl7pPr marR="0" lvl="6"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7pPr>
            <a:lvl8pPr marR="0" lvl="7"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8pPr>
            <a:lvl9pPr marR="0" lvl="8"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9pPr>
          </a:lstStyle>
          <a:p>
            <a:pPr algn="l"/>
            <a:r>
              <a:rPr lang="en-MY" sz="1800" b="1" u="sng" dirty="0">
                <a:latin typeface="SF Pro Display" panose="00000500000000000000" pitchFamily="50" charset="0"/>
              </a:rPr>
              <a:t>Sample of </a:t>
            </a:r>
            <a:r>
              <a:rPr lang="en-MY" sz="1800" b="1" u="sng" dirty="0" err="1">
                <a:latin typeface="SF Pro Display" panose="00000500000000000000" pitchFamily="50" charset="0"/>
              </a:rPr>
              <a:t>Unstructure</a:t>
            </a:r>
            <a:r>
              <a:rPr lang="en-MY" sz="1800" b="1" u="sng" dirty="0">
                <a:latin typeface="SF Pro Display" panose="00000500000000000000" pitchFamily="50" charset="0"/>
              </a:rPr>
              <a:t> Data</a:t>
            </a:r>
          </a:p>
        </p:txBody>
      </p:sp>
      <p:sp>
        <p:nvSpPr>
          <p:cNvPr id="53" name="Google Shape;487;p47">
            <a:extLst>
              <a:ext uri="{FF2B5EF4-FFF2-40B4-BE49-F238E27FC236}">
                <a16:creationId xmlns:a16="http://schemas.microsoft.com/office/drawing/2014/main" id="{8E43AF0A-C52E-4CCA-90D4-23A802039099}"/>
              </a:ext>
            </a:extLst>
          </p:cNvPr>
          <p:cNvSpPr txBox="1">
            <a:spLocks/>
          </p:cNvSpPr>
          <p:nvPr/>
        </p:nvSpPr>
        <p:spPr>
          <a:xfrm>
            <a:off x="323650" y="4089424"/>
            <a:ext cx="3088956"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2pPr>
            <a:lvl3pPr marR="0" lvl="2"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3pPr>
            <a:lvl4pPr marR="0" lvl="3"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4pPr>
            <a:lvl5pPr marR="0" lvl="4"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5pPr>
            <a:lvl6pPr marR="0" lvl="5"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6pPr>
            <a:lvl7pPr marR="0" lvl="6"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7pPr>
            <a:lvl8pPr marR="0" lvl="7"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8pPr>
            <a:lvl9pPr marR="0" lvl="8"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9pPr>
          </a:lstStyle>
          <a:p>
            <a:pPr algn="l"/>
            <a:r>
              <a:rPr lang="en-MY" sz="1100" dirty="0">
                <a:solidFill>
                  <a:schemeClr val="bg1">
                    <a:lumMod val="10000"/>
                  </a:schemeClr>
                </a:solidFill>
                <a:latin typeface="SF Pro Display" panose="00000500000000000000" pitchFamily="50" charset="0"/>
              </a:rPr>
              <a:t>Source: Clinical Practical Guideline 4</a:t>
            </a:r>
            <a:r>
              <a:rPr lang="en-MY" sz="1100" baseline="30000" dirty="0">
                <a:solidFill>
                  <a:schemeClr val="bg1">
                    <a:lumMod val="10000"/>
                  </a:schemeClr>
                </a:solidFill>
                <a:latin typeface="SF Pro Display" panose="00000500000000000000" pitchFamily="50" charset="0"/>
              </a:rPr>
              <a:t>th</a:t>
            </a:r>
            <a:r>
              <a:rPr lang="en-MY" sz="1100" dirty="0">
                <a:solidFill>
                  <a:schemeClr val="bg1">
                    <a:lumMod val="10000"/>
                  </a:schemeClr>
                </a:solidFill>
                <a:latin typeface="SF Pro Display" panose="00000500000000000000" pitchFamily="50" charset="0"/>
              </a:rPr>
              <a:t> Edition, Management of Tuberculosis (Ministry of Health, Malaysia, (2021))</a:t>
            </a:r>
          </a:p>
        </p:txBody>
      </p:sp>
    </p:spTree>
  </p:cSld>
  <p:clrMapOvr>
    <a:masterClrMapping/>
  </p:clrMapOvr>
</p:sld>
</file>

<file path=ppt/theme/theme1.xml><?xml version="1.0" encoding="utf-8"?>
<a:theme xmlns:a="http://schemas.openxmlformats.org/drawingml/2006/main" name="World TB Day by Slidesgo">
  <a:themeElements>
    <a:clrScheme name="Simple Light">
      <a:dk1>
        <a:srgbClr val="FF524B"/>
      </a:dk1>
      <a:lt1>
        <a:srgbClr val="FFF5F5"/>
      </a:lt1>
      <a:dk2>
        <a:srgbClr val="626870"/>
      </a:dk2>
      <a:lt2>
        <a:srgbClr val="FF9995"/>
      </a:lt2>
      <a:accent1>
        <a:srgbClr val="FFFFFF"/>
      </a:accent1>
      <a:accent2>
        <a:srgbClr val="412929"/>
      </a:accent2>
      <a:accent3>
        <a:srgbClr val="FF524B"/>
      </a:accent3>
      <a:accent4>
        <a:srgbClr val="FFFFFF"/>
      </a:accent4>
      <a:accent5>
        <a:srgbClr val="FFFFFF"/>
      </a:accent5>
      <a:accent6>
        <a:srgbClr val="FFFFFF"/>
      </a:accent6>
      <a:hlink>
        <a:srgbClr val="FF52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19686</TotalTime>
  <Words>2105</Words>
  <Application>Microsoft Office PowerPoint</Application>
  <PresentationFormat>On-screen Show (16:9)</PresentationFormat>
  <Paragraphs>187</Paragraphs>
  <Slides>14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Bebas Neue</vt:lpstr>
      <vt:lpstr>Fira Sans Extra Condensed SemiBold</vt:lpstr>
      <vt:lpstr>Cormorant Unicase</vt:lpstr>
      <vt:lpstr>Roboto</vt:lpstr>
      <vt:lpstr>Syne</vt:lpstr>
      <vt:lpstr>SF Pro Display</vt:lpstr>
      <vt:lpstr>World TB Day by Slidesgo</vt:lpstr>
      <vt:lpstr>Chatbot for Tuberculosis Management Using LLM</vt:lpstr>
      <vt:lpstr>Introduction to Tuberculosis</vt:lpstr>
      <vt:lpstr>Introduction to Tuberculosis</vt:lpstr>
      <vt:lpstr>Introduction to Large Language Model (LLM)</vt:lpstr>
      <vt:lpstr>Problem Statement</vt:lpstr>
      <vt:lpstr> Lack of Personalised and Tuberculosis focused-chatbot </vt:lpstr>
      <vt:lpstr> Limited research building chatbot using LLM method beyond BERT  </vt:lpstr>
      <vt:lpstr>Research Questions &amp; Objectives</vt:lpstr>
      <vt:lpstr>Methodology</vt:lpstr>
      <vt:lpstr>Reference</vt:lpstr>
      <vt:lpstr>Reference</vt:lpstr>
      <vt:lpstr>Reference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for Tuberculosis Management using LLM</dc:title>
  <dc:creator>user</dc:creator>
  <cp:lastModifiedBy>user</cp:lastModifiedBy>
  <cp:revision>10</cp:revision>
  <dcterms:modified xsi:type="dcterms:W3CDTF">2023-11-16T13:49:27Z</dcterms:modified>
</cp:coreProperties>
</file>