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74" r:id="rId6"/>
    <p:sldId id="263" r:id="rId7"/>
    <p:sldId id="266" r:id="rId8"/>
    <p:sldId id="267" r:id="rId9"/>
    <p:sldId id="268" r:id="rId10"/>
    <p:sldId id="275" r:id="rId1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383F5-6C25-4144-BB9C-7D6DC74B2771}" type="datetimeFigureOut">
              <a:rPr lang="en-CN" smtClean="0"/>
              <a:t>2021/5/17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77713-C50F-0A49-B6B5-BF3553DE71B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038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33C0-A38E-D84F-A756-631AD78F6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37F2E-375E-0342-A57F-1E26AB734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D7580-7641-D543-8107-3CBF36EA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EC24-67D7-F647-A9BD-542708036C5D}" type="datetimeFigureOut">
              <a:rPr lang="en-CN" smtClean="0"/>
              <a:t>2021/5/17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EB274-E2A7-BC45-93C7-BDA9360C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A3E1-B41A-844B-B82D-7B2F9381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076B-0095-FB49-9114-F58B457BDF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4268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86E2-B094-E44F-943B-31C45897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459E5-8873-C44B-8027-8DE1BA05A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624DB-C877-BA45-80F5-99A42CE1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EC24-67D7-F647-A9BD-542708036C5D}" type="datetimeFigureOut">
              <a:rPr lang="en-CN" smtClean="0"/>
              <a:t>2021/5/17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E8BD5-AB73-1945-BB46-6D594C59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759E6-11D6-5B4C-BB6C-AC8A8D87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076B-0095-FB49-9114-F58B457BDF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60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50848-5555-1446-A961-13FAB2EFE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903C5-97A4-7547-9727-148106E67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C98F1-3F27-804E-A482-34999685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EC24-67D7-F647-A9BD-542708036C5D}" type="datetimeFigureOut">
              <a:rPr lang="en-CN" smtClean="0"/>
              <a:t>2021/5/17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693C1-9613-5046-B65F-5F05A2DC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6D075-898A-FA4E-BAA8-A1C8B7D1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076B-0095-FB49-9114-F58B457BDF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5462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9787-0D03-2645-9639-DD6F129E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A130-6E4C-2148-9A8D-B55194B81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34B7F-13FA-5F44-AC32-1BAAE84D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EC24-67D7-F647-A9BD-542708036C5D}" type="datetimeFigureOut">
              <a:rPr lang="en-CN" smtClean="0"/>
              <a:t>2021/5/17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E7DBF-E5A8-8D4B-90F0-DB1EC1F2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8F358-304D-BF4F-BFC5-F602D355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076B-0095-FB49-9114-F58B457BDF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9553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00C3-C97B-6745-AE6D-75668804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74EC2-AC21-C14E-AFB9-05206E1AD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D63D5-B6DD-7D4C-937A-A57CA8C9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EC24-67D7-F647-A9BD-542708036C5D}" type="datetimeFigureOut">
              <a:rPr lang="en-CN" smtClean="0"/>
              <a:t>2021/5/17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E78C9-DF9C-8E42-A982-8743645F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D1AD2-F776-C249-8F4E-457B9776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076B-0095-FB49-9114-F58B457BDF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7616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5ACA-07D4-DE4A-8B26-A5B91EA8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22D45-57E2-6542-8F32-20EAA8077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3CB33-9F96-2D48-A777-3568BC4A9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55AD6-6C2B-0841-A15D-A66D2777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EC24-67D7-F647-A9BD-542708036C5D}" type="datetimeFigureOut">
              <a:rPr lang="en-CN" smtClean="0"/>
              <a:t>2021/5/17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7254C-ED60-D349-BB57-B6A02F71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89CAE-45E8-C044-9F3A-80D4301E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076B-0095-FB49-9114-F58B457BDF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978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A67F-387F-FA45-B620-DA35D167B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36AC8-6AC8-D746-A45C-6294E8FED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C3628-BA27-1E4D-AED8-A40C9F5CD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9AD60-D6FE-7A40-A1C7-13DE375CB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3B5B9-A03C-5D4A-8331-1B354E3E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92426-4DAA-CF45-9528-F1B9A202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EC24-67D7-F647-A9BD-542708036C5D}" type="datetimeFigureOut">
              <a:rPr lang="en-CN" smtClean="0"/>
              <a:t>2021/5/17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4AB5FF-09B8-DE41-940F-270B1029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6D13F-700B-4E4A-95B4-103622EA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076B-0095-FB49-9114-F58B457BDF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376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DD39-03ED-434D-B85B-0C6D5242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D734-7165-564A-B72D-CCC009FB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EC24-67D7-F647-A9BD-542708036C5D}" type="datetimeFigureOut">
              <a:rPr lang="en-CN" smtClean="0"/>
              <a:t>2021/5/17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29CF7-6EA2-FA46-8177-E3019100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EF33E-3ACD-DE49-8E2C-657AE43A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076B-0095-FB49-9114-F58B457BDF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078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25C67-F307-1C47-9353-E055E1A1E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EC24-67D7-F647-A9BD-542708036C5D}" type="datetimeFigureOut">
              <a:rPr lang="en-CN" smtClean="0"/>
              <a:t>2021/5/17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1D758-E9C7-C54D-9227-87A17102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7ED29-822D-7648-9850-0C83C386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076B-0095-FB49-9114-F58B457BDF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556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AB41-4A4E-354B-BC08-E3074B04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D2793-34B2-5B4A-A00F-C46EBED33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97A21-5BF3-2B46-A0E6-9D6756F1F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BAB7A-57CE-E740-A61A-2B9D9C98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EC24-67D7-F647-A9BD-542708036C5D}" type="datetimeFigureOut">
              <a:rPr lang="en-CN" smtClean="0"/>
              <a:t>2021/5/17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9DC29-4064-4442-9836-9AFFF3BF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14248-D9E1-B144-A415-ABF57BE8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076B-0095-FB49-9114-F58B457BDF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525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918D-084A-0B4D-AB4F-04E084A43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9FDD8-B03D-4A42-B1F8-EC932341B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65CAD-B047-4B43-A733-D7B971679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89950-81D0-2143-82BA-66A18ADD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EC24-67D7-F647-A9BD-542708036C5D}" type="datetimeFigureOut">
              <a:rPr lang="en-CN" smtClean="0"/>
              <a:t>2021/5/17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C5CB3-CB2B-3841-A44F-92265CC9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4EEEC-AEE2-2F41-B8EE-EAE632EE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076B-0095-FB49-9114-F58B457BDF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7693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C023C-A709-6C4E-BA26-83FFA4BA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06CE1-CD8F-D848-9B8A-F82751D35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AB01A-71D4-8142-8B4F-55B6172F0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1EC24-67D7-F647-A9BD-542708036C5D}" type="datetimeFigureOut">
              <a:rPr lang="en-CN" smtClean="0"/>
              <a:t>2021/5/17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61908-F454-3C47-A952-01BCCB620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D04C9-6219-524C-A628-9E570D401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D076B-0095-FB49-9114-F58B457BDF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9595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smells/parallel-inheritance-hierarchi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YingVickyCao/Refactoring-Improving-the-Design-of-Existing-Code" TargetMode="External"/><Relationship Id="rId2" Type="http://schemas.openxmlformats.org/officeDocument/2006/relationships/hyperlink" Target="https://gitee.com/YingVickyCao/YingVickyCao.github.io/tree/master/books/refactoring_improve_the_design_of_existing_co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9796-662F-284C-96D6-D6D5468CF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Refactoring</a:t>
            </a:r>
            <a:br>
              <a:rPr lang="en-US" dirty="0"/>
            </a:b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9CD77-DD5E-B44C-8C2D-EE92A0D900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Improve the design of existing code</a:t>
            </a:r>
            <a:endParaRPr lang="en-US" dirty="0"/>
          </a:p>
          <a:p>
            <a:r>
              <a:rPr lang="en-US" b="1" dirty="0"/>
              <a:t>Martin  Flower</a:t>
            </a:r>
            <a:endParaRPr lang="en-US" dirty="0"/>
          </a:p>
          <a:p>
            <a:endParaRPr lang="en-CN" dirty="0"/>
          </a:p>
          <a:p>
            <a:r>
              <a:rPr lang="en-US" sz="1200" dirty="0"/>
              <a:t>Vicky, 2020/7/30</a:t>
            </a:r>
          </a:p>
          <a:p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73818-D72B-0D49-86B3-EE0981C81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82" y="1122363"/>
            <a:ext cx="2019300" cy="2647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0B7224-8D4D-7A45-BC29-046C475DF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681" y="1122363"/>
            <a:ext cx="2056637" cy="2786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92E119-DC5B-884A-9DA9-7545A9EE3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21" y="4638387"/>
            <a:ext cx="1564821" cy="198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95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CEAA-D56D-274E-AB8C-9AA921D9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哪些迹象表明何时必须重构 </a:t>
            </a:r>
            <a:r>
              <a:rPr lang="en-US" altLang="zh-CN" b="1" dirty="0"/>
              <a:t>–</a:t>
            </a:r>
            <a:r>
              <a:rPr lang="zh-CN" altLang="en-US" b="1" dirty="0"/>
              <a:t> </a:t>
            </a:r>
            <a:r>
              <a:rPr lang="en-US" altLang="zh-CN" b="1" dirty="0"/>
              <a:t>12/22)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A0D54-5C98-4041-AFD2-F61EFEB66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Dupicated</a:t>
            </a:r>
            <a:r>
              <a:rPr lang="en-US" dirty="0"/>
              <a:t> Code(</a:t>
            </a:r>
            <a:r>
              <a:rPr lang="zh-CN" altLang="en-US" dirty="0"/>
              <a:t>重复代码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Long Method</a:t>
            </a:r>
            <a:r>
              <a:rPr lang="zh-CN" altLang="en-US" dirty="0"/>
              <a:t>（过长函数）</a:t>
            </a:r>
          </a:p>
          <a:p>
            <a:r>
              <a:rPr lang="en-US" altLang="zh-CN" dirty="0"/>
              <a:t>Large Class</a:t>
            </a:r>
            <a:r>
              <a:rPr lang="zh-CN" altLang="en-US" dirty="0"/>
              <a:t>（过大的类）</a:t>
            </a:r>
          </a:p>
          <a:p>
            <a:r>
              <a:rPr lang="en-US" altLang="zh-CN" dirty="0"/>
              <a:t>Long </a:t>
            </a:r>
            <a:r>
              <a:rPr lang="en-US" altLang="zh-CN" dirty="0" err="1"/>
              <a:t>Parmeter</a:t>
            </a:r>
            <a:r>
              <a:rPr lang="en-US" altLang="zh-CN" dirty="0"/>
              <a:t> List</a:t>
            </a:r>
            <a:r>
              <a:rPr lang="zh-CN" altLang="en-US" dirty="0"/>
              <a:t>（过长参数列）</a:t>
            </a:r>
          </a:p>
          <a:p>
            <a:r>
              <a:rPr lang="en-US" altLang="zh-CN" dirty="0"/>
              <a:t>Divergent Change</a:t>
            </a:r>
            <a:r>
              <a:rPr lang="zh-CN" altLang="en-US" dirty="0"/>
              <a:t>（发散式变化）：一个类受多种变化的影响</a:t>
            </a:r>
          </a:p>
          <a:p>
            <a:r>
              <a:rPr lang="en-US" altLang="zh-CN" dirty="0"/>
              <a:t>Shotgun Surgery</a:t>
            </a:r>
            <a:r>
              <a:rPr lang="zh-CN" altLang="en-US" dirty="0"/>
              <a:t>（霰弹式修改）：一种变化引发多个类相应修改</a:t>
            </a:r>
          </a:p>
          <a:p>
            <a:r>
              <a:rPr lang="en-US" altLang="zh-CN" dirty="0"/>
              <a:t>Feature Envy(</a:t>
            </a:r>
            <a:r>
              <a:rPr lang="zh-CN" altLang="en-US" dirty="0"/>
              <a:t>依恋情结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Data Clumps(</a:t>
            </a:r>
            <a:r>
              <a:rPr lang="zh-CN" altLang="en-US" dirty="0"/>
              <a:t>数据泥团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Primitive </a:t>
            </a:r>
            <a:r>
              <a:rPr lang="en-US" altLang="zh-CN" dirty="0" err="1"/>
              <a:t>Obssession</a:t>
            </a:r>
            <a:r>
              <a:rPr lang="zh-CN" altLang="en-US" dirty="0"/>
              <a:t>（基本类型偏执）</a:t>
            </a:r>
          </a:p>
          <a:p>
            <a:r>
              <a:rPr lang="en-US" altLang="zh-CN" dirty="0"/>
              <a:t>Switch Statements</a:t>
            </a:r>
            <a:r>
              <a:rPr lang="zh-CN" altLang="en-US" dirty="0"/>
              <a:t>（</a:t>
            </a:r>
            <a:r>
              <a:rPr lang="en-US" altLang="zh-CN" dirty="0"/>
              <a:t>Switch </a:t>
            </a:r>
            <a:r>
              <a:rPr lang="zh-CN" altLang="en-US" dirty="0"/>
              <a:t>惊悚现身）</a:t>
            </a:r>
          </a:p>
          <a:p>
            <a:r>
              <a:rPr lang="en-US" altLang="zh-CN" dirty="0">
                <a:hlinkClick r:id="rId2"/>
              </a:rPr>
              <a:t>Parallel Inheritance Hierarchies</a:t>
            </a:r>
            <a:r>
              <a:rPr lang="zh-CN" altLang="en-US" dirty="0">
                <a:hlinkClick r:id="rId2"/>
              </a:rPr>
              <a:t>（平行继承体系</a:t>
            </a:r>
            <a:r>
              <a:rPr lang="en-US" altLang="zh-CN" dirty="0">
                <a:hlinkClick r:id="rId2"/>
              </a:rPr>
              <a:t>)</a:t>
            </a:r>
            <a:endParaRPr lang="zh-CN" altLang="en-US" dirty="0"/>
          </a:p>
          <a:p>
            <a:r>
              <a:rPr lang="en-US" altLang="zh-CN" dirty="0"/>
              <a:t>Lazy Class</a:t>
            </a:r>
            <a:r>
              <a:rPr lang="zh-CN" altLang="en-US" dirty="0"/>
              <a:t>（冗赘类）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236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C12F-99C1-554D-8F06-72B743AB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use this book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15E23-173C-C147-90BE-128F6023C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Code first, then read summary</a:t>
            </a:r>
          </a:p>
          <a:p>
            <a:r>
              <a:rPr lang="en-US" sz="1600" dirty="0"/>
              <a:t>Search the project code, the practice refactoring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>
                <a:hlinkClick r:id="rId2"/>
              </a:rPr>
              <a:t>Memo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err="1"/>
              <a:t>gitee</a:t>
            </a:r>
            <a:r>
              <a:rPr lang="en-US" sz="1600" dirty="0"/>
              <a:t> / </a:t>
            </a:r>
            <a:r>
              <a:rPr lang="en-US" sz="1600" dirty="0" err="1"/>
              <a:t>github</a:t>
            </a:r>
            <a:endParaRPr lang="en-US" sz="1600" dirty="0">
              <a:hlinkClick r:id="rId2"/>
            </a:endParaRPr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https://gitee.com/YingVickyCao/YingVickyCao.github.io/tree/master/books/refactoring_improve_the_design_of_existing_code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Code</a:t>
            </a:r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https://gitee.com/YingVickyCao/Refactoring-Improving-the-Design-of-Existing-Code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377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850F-CF42-6543-AAE5-AFAEAB8C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约定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97BC8-91B4-6447-8783-56ADEC9E8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  </a:t>
            </a:r>
            <a:r>
              <a:rPr lang="en-US" altLang="zh-CN" dirty="0"/>
              <a:t>&lt;= 1000 </a:t>
            </a:r>
            <a:r>
              <a:rPr lang="zh-CN" altLang="en-US" dirty="0"/>
              <a:t>行</a:t>
            </a:r>
          </a:p>
          <a:p>
            <a:r>
              <a:rPr lang="zh-CN" altLang="en-US" dirty="0"/>
              <a:t>函数  </a:t>
            </a:r>
            <a:r>
              <a:rPr lang="en-US" altLang="zh-CN" dirty="0"/>
              <a:t>&lt;= 50</a:t>
            </a:r>
            <a:r>
              <a:rPr lang="zh-CN" altLang="en-US" dirty="0"/>
              <a:t>行</a:t>
            </a:r>
            <a:r>
              <a:rPr lang="en-US" altLang="zh-CN" dirty="0"/>
              <a:t>, </a:t>
            </a:r>
            <a:r>
              <a:rPr lang="zh-CN" altLang="en-US" dirty="0"/>
              <a:t>最长</a:t>
            </a:r>
            <a:r>
              <a:rPr lang="en-US" altLang="zh-CN" dirty="0"/>
              <a:t>100</a:t>
            </a:r>
            <a:r>
              <a:rPr lang="zh-CN" altLang="en-US" dirty="0"/>
              <a:t>行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7785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0234-D0A9-5A41-83F7-C576F472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C8D41-78F7-FD42-A3E9-A7DFA22A8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/>
              </a:rPr>
              <a:t>1. 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为什么需要重构？</a:t>
            </a:r>
            <a:endParaRPr lang="en-US" altLang="zh-CN" dirty="0">
              <a:solidFill>
                <a:srgbClr val="FF0000"/>
              </a:solidFill>
              <a:effectLst/>
            </a:endParaRPr>
          </a:p>
          <a:p>
            <a:r>
              <a:rPr lang="en-US" altLang="zh-CN" dirty="0">
                <a:solidFill>
                  <a:srgbClr val="FF0000"/>
                </a:solidFill>
                <a:effectLst/>
              </a:rPr>
              <a:t>2.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什么时候需要重构？</a:t>
            </a:r>
            <a:endParaRPr lang="en-US" altLang="zh-CN" dirty="0">
              <a:solidFill>
                <a:srgbClr val="FF0000"/>
              </a:solidFill>
              <a:effectLst/>
            </a:endParaRPr>
          </a:p>
          <a:p>
            <a:r>
              <a:rPr lang="en-US" altLang="zh-CN" dirty="0">
                <a:solidFill>
                  <a:srgbClr val="FF0000"/>
                </a:solidFill>
                <a:effectLst/>
              </a:rPr>
              <a:t>3.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重构有</a:t>
            </a:r>
            <a:r>
              <a:rPr lang="zh-CN" altLang="en-US" dirty="0">
                <a:solidFill>
                  <a:srgbClr val="FF0000"/>
                </a:solidFill>
              </a:rPr>
              <a:t>哪些方法？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  <a:effectLst/>
              </a:rPr>
              <a:t>4.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如何检测重构以后是否引入新的</a:t>
            </a:r>
            <a:r>
              <a:rPr lang="en-US" dirty="0">
                <a:solidFill>
                  <a:srgbClr val="FF0000"/>
                </a:solidFill>
                <a:effectLst/>
              </a:rPr>
              <a:t>bug？ </a:t>
            </a:r>
          </a:p>
          <a:p>
            <a:r>
              <a:rPr lang="en-US" dirty="0">
                <a:solidFill>
                  <a:srgbClr val="FF0000"/>
                </a:solidFill>
                <a:effectLst/>
              </a:rPr>
              <a:t>5.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平时开发中需要如何设计代码结构，做到以后尽量少或者小的重构？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  <a:effectLst/>
              </a:rPr>
              <a:t>6.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 重构 在</a:t>
            </a:r>
            <a:r>
              <a:rPr lang="en-US" altLang="zh-CN" dirty="0">
                <a:solidFill>
                  <a:srgbClr val="FF0000"/>
                </a:solidFill>
              </a:rPr>
              <a:t>JS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中能用吗？</a:t>
            </a:r>
            <a:endParaRPr lang="en-US" altLang="zh-CN" dirty="0">
              <a:solidFill>
                <a:srgbClr val="FF0000"/>
              </a:solidFill>
              <a:effectLst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7.</a:t>
            </a:r>
            <a:r>
              <a:rPr lang="zh-CN" altLang="en-US" dirty="0">
                <a:solidFill>
                  <a:srgbClr val="FF0000"/>
                </a:solidFill>
              </a:rPr>
              <a:t>  项目架构非常</a:t>
            </a:r>
            <a:r>
              <a:rPr lang="en-US" altLang="zh-CN" dirty="0">
                <a:solidFill>
                  <a:srgbClr val="FF0000"/>
                </a:solidFill>
              </a:rPr>
              <a:t>common</a:t>
            </a:r>
            <a:r>
              <a:rPr lang="zh-CN" altLang="en-US" dirty="0">
                <a:solidFill>
                  <a:srgbClr val="FF0000"/>
                </a:solidFill>
              </a:rPr>
              <a:t>，不能一下子改完，该如何着手重构？</a:t>
            </a:r>
            <a:endParaRPr lang="zh-CN" alt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346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78D5-738A-FF4A-8BDF-233E8451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Read Example togeter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1449DC7-E7E7-A54E-A38C-80EEC1928E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01688"/>
          <a:ext cx="10515600" cy="41992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2417">
                  <a:extLst>
                    <a:ext uri="{9D8B030D-6E8A-4147-A177-3AD203B41FA5}">
                      <a16:colId xmlns:a16="http://schemas.microsoft.com/office/drawing/2014/main" val="2885986515"/>
                    </a:ext>
                  </a:extLst>
                </a:gridCol>
                <a:gridCol w="5204537">
                  <a:extLst>
                    <a:ext uri="{9D8B030D-6E8A-4147-A177-3AD203B41FA5}">
                      <a16:colId xmlns:a16="http://schemas.microsoft.com/office/drawing/2014/main" val="893374954"/>
                    </a:ext>
                  </a:extLst>
                </a:gridCol>
                <a:gridCol w="4618646">
                  <a:extLst>
                    <a:ext uri="{9D8B030D-6E8A-4147-A177-3AD203B41FA5}">
                      <a16:colId xmlns:a16="http://schemas.microsoft.com/office/drawing/2014/main" val="516633318"/>
                    </a:ext>
                  </a:extLst>
                </a:gridCol>
              </a:tblGrid>
              <a:tr h="21315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Version</a:t>
                      </a:r>
                      <a:endParaRPr lang="en-US" sz="1300" b="1" i="0" u="none" strike="noStrike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7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Modify</a:t>
                      </a:r>
                      <a:endParaRPr lang="en-US" sz="1300" b="1" i="0" u="none" strike="noStrike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7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Tool</a:t>
                      </a:r>
                      <a:endParaRPr lang="en-US" sz="1300" b="1" i="0" u="none" strike="noStrike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7613" marB="0" anchor="b"/>
                </a:tc>
                <a:extLst>
                  <a:ext uri="{0D108BD9-81ED-4DB2-BD59-A6C34878D82A}">
                    <a16:rowId xmlns:a16="http://schemas.microsoft.com/office/drawing/2014/main" val="252071684"/>
                  </a:ext>
                </a:extLst>
              </a:tr>
              <a:tr h="286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v1</a:t>
                      </a:r>
                      <a:endParaRPr lang="en-US" sz="1300" b="0" i="0" u="none" strike="noStrike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45676" marB="45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Customer - switch -&gt; method</a:t>
                      </a:r>
                      <a:endParaRPr lang="en-US" sz="1300" b="0" i="0" u="none" strike="noStrike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45676" marB="45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Extract Method(110)</a:t>
                      </a:r>
                      <a:endParaRPr lang="en-US" sz="1300" b="0" i="0" u="none" strike="noStrike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45676" marB="45676" anchor="b"/>
                </a:tc>
                <a:extLst>
                  <a:ext uri="{0D108BD9-81ED-4DB2-BD59-A6C34878D82A}">
                    <a16:rowId xmlns:a16="http://schemas.microsoft.com/office/drawing/2014/main" val="1877649923"/>
                  </a:ext>
                </a:extLst>
              </a:tr>
              <a:tr h="286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v2</a:t>
                      </a:r>
                      <a:endParaRPr lang="en-US" sz="1300" b="0" i="0" u="none" strike="noStrike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45676" marB="45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Customer - move amountFor</a:t>
                      </a:r>
                      <a:endParaRPr lang="en-US" sz="1300" b="0" i="0" u="none" strike="noStrike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45676" marB="45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Move Method(142)</a:t>
                      </a:r>
                      <a:endParaRPr lang="en-US" sz="1300" b="0" i="0" u="none" strike="noStrike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45676" marB="45676" anchor="b"/>
                </a:tc>
                <a:extLst>
                  <a:ext uri="{0D108BD9-81ED-4DB2-BD59-A6C34878D82A}">
                    <a16:rowId xmlns:a16="http://schemas.microsoft.com/office/drawing/2014/main" val="912342628"/>
                  </a:ext>
                </a:extLst>
              </a:tr>
              <a:tr h="286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v3</a:t>
                      </a:r>
                      <a:endParaRPr lang="en-US" sz="1300" b="0" i="0" u="none" strike="noStrike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45676" marB="45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Customer - thisAmount</a:t>
                      </a:r>
                      <a:endParaRPr lang="en-US" sz="1300" b="0" i="0" u="none" strike="noStrike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45676" marB="45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Replace tmp with query(120)</a:t>
                      </a:r>
                      <a:endParaRPr lang="en-US" sz="1300" b="0" i="0" u="none" strike="noStrike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45676" marB="45676" anchor="b"/>
                </a:tc>
                <a:extLst>
                  <a:ext uri="{0D108BD9-81ED-4DB2-BD59-A6C34878D82A}">
                    <a16:rowId xmlns:a16="http://schemas.microsoft.com/office/drawing/2014/main" val="3450862081"/>
                  </a:ext>
                </a:extLst>
              </a:tr>
              <a:tr h="286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v4</a:t>
                      </a:r>
                      <a:endParaRPr lang="en-US" sz="1300" b="0" i="0" u="none" strike="noStrike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45676" marB="45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Customer - frequentRenterPoints -&gt; method</a:t>
                      </a:r>
                      <a:endParaRPr lang="en-US" sz="1300" b="0" i="0" u="none" strike="noStrike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45676" marB="45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Extract Method(110)</a:t>
                      </a:r>
                      <a:endParaRPr lang="en-US" sz="1300" b="0" i="0" u="none" strike="noStrike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45676" marB="45676" anchor="b"/>
                </a:tc>
                <a:extLst>
                  <a:ext uri="{0D108BD9-81ED-4DB2-BD59-A6C34878D82A}">
                    <a16:rowId xmlns:a16="http://schemas.microsoft.com/office/drawing/2014/main" val="976802211"/>
                  </a:ext>
                </a:extLst>
              </a:tr>
              <a:tr h="286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v5</a:t>
                      </a:r>
                      <a:endParaRPr lang="en-US" sz="1300" b="0" i="0" u="none" strike="noStrike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45676" marB="45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Customer - totalAmount -&gt; method</a:t>
                      </a:r>
                      <a:endParaRPr lang="en-US" sz="1300" b="0" i="0" u="none" strike="noStrike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45676" marB="45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Replace tmp with query(120)：</a:t>
                      </a:r>
                      <a:r>
                        <a:rPr lang="zh-CN" altLang="en-US" sz="1300" u="none" strike="noStrike">
                          <a:effectLst/>
                        </a:rPr>
                        <a:t>性能？</a:t>
                      </a:r>
                      <a:endParaRPr lang="zh-CN" altLang="en-US" sz="1300" b="0" i="0" u="none" strike="noStrike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45676" marB="45676" anchor="b"/>
                </a:tc>
                <a:extLst>
                  <a:ext uri="{0D108BD9-81ED-4DB2-BD59-A6C34878D82A}">
                    <a16:rowId xmlns:a16="http://schemas.microsoft.com/office/drawing/2014/main" val="953438647"/>
                  </a:ext>
                </a:extLst>
              </a:tr>
              <a:tr h="286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v6</a:t>
                      </a:r>
                      <a:endParaRPr lang="en-US" sz="1300" b="0" i="0" u="none" strike="noStrike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45676" marB="45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Customer - frequentRenterPoints -&gt; method</a:t>
                      </a:r>
                      <a:endParaRPr lang="en-US" sz="1300" b="0" i="0" u="none" strike="noStrike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45676" marB="45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Replace tmp with query(120)：</a:t>
                      </a:r>
                      <a:r>
                        <a:rPr lang="zh-CN" altLang="en-US" sz="1300" u="none" strike="noStrike">
                          <a:effectLst/>
                        </a:rPr>
                        <a:t>性能？</a:t>
                      </a:r>
                      <a:endParaRPr lang="zh-CN" altLang="en-US" sz="1300" b="0" i="0" u="none" strike="noStrike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45676" marB="45676" anchor="b"/>
                </a:tc>
                <a:extLst>
                  <a:ext uri="{0D108BD9-81ED-4DB2-BD59-A6C34878D82A}">
                    <a16:rowId xmlns:a16="http://schemas.microsoft.com/office/drawing/2014/main" val="537936278"/>
                  </a:ext>
                </a:extLst>
              </a:tr>
              <a:tr h="481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v7</a:t>
                      </a:r>
                      <a:endParaRPr lang="en-US" sz="1300" b="0" i="0" u="none" strike="noStrike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7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Rental.getCharge()-&gt;Moview.getCharge()</a:t>
                      </a:r>
                      <a:br>
                        <a:rPr lang="en-US" sz="1300" u="none" strike="noStrike">
                          <a:effectLst/>
                        </a:rPr>
                      </a:br>
                      <a:r>
                        <a:rPr lang="en-US" sz="1300" u="none" strike="noStrike">
                          <a:effectLst/>
                        </a:rPr>
                        <a:t>Rental.getFrequentRenterPoints()-&gt;Movie.getFrequentRenterPoints()</a:t>
                      </a:r>
                      <a:endParaRPr lang="en-US" sz="1300" b="0" i="0" u="none" strike="noStrike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45676" marB="45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Move Method(142)</a:t>
                      </a:r>
                      <a:endParaRPr lang="en-US" sz="1300" b="0" i="0" u="none" strike="noStrike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45676" marB="45676" anchor="b"/>
                </a:tc>
                <a:extLst>
                  <a:ext uri="{0D108BD9-81ED-4DB2-BD59-A6C34878D82A}">
                    <a16:rowId xmlns:a16="http://schemas.microsoft.com/office/drawing/2014/main" val="3026893733"/>
                  </a:ext>
                </a:extLst>
              </a:tr>
              <a:tr h="893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v8</a:t>
                      </a:r>
                      <a:endParaRPr lang="en-US" sz="1300" b="0" i="0" u="none" strike="noStrike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45676" marB="45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Movie </a:t>
                      </a:r>
                      <a:r>
                        <a:rPr lang="zh-CN" altLang="en-US" sz="1300" u="none" strike="noStrike">
                          <a:effectLst/>
                        </a:rPr>
                        <a:t>类型</a:t>
                      </a:r>
                      <a:endParaRPr lang="zh-CN" altLang="en-US" sz="1300" b="0" i="0" u="none" strike="noStrike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45676" marB="45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Replace Type Code with State/Strategy(227)</a:t>
                      </a:r>
                      <a:br>
                        <a:rPr lang="en-US" sz="1300" u="none" strike="noStrike">
                          <a:effectLst/>
                        </a:rPr>
                      </a:br>
                      <a:r>
                        <a:rPr lang="en-US" sz="1300" u="none" strike="noStrike">
                          <a:effectLst/>
                        </a:rPr>
                        <a:t>Self Encapsulate(171)</a:t>
                      </a:r>
                      <a:br>
                        <a:rPr lang="en-US" sz="1300" u="none" strike="noStrike">
                          <a:effectLst/>
                        </a:rPr>
                      </a:br>
                      <a:r>
                        <a:rPr lang="en-US" sz="1300" u="none" strike="noStrike">
                          <a:effectLst/>
                        </a:rPr>
                        <a:t>:</a:t>
                      </a:r>
                      <a:r>
                        <a:rPr lang="zh-CN" altLang="en-US" sz="1300" u="none" strike="noStrike">
                          <a:effectLst/>
                        </a:rPr>
                        <a:t>引入 </a:t>
                      </a:r>
                      <a:r>
                        <a:rPr lang="en-US" sz="1300" u="none" strike="noStrike">
                          <a:effectLst/>
                        </a:rPr>
                        <a:t>State </a:t>
                      </a:r>
                      <a:r>
                        <a:rPr lang="zh-CN" altLang="en-US" sz="1300" u="none" strike="noStrike">
                          <a:effectLst/>
                        </a:rPr>
                        <a:t>模式</a:t>
                      </a:r>
                      <a:endParaRPr lang="zh-CN" altLang="en-US" sz="1300" b="0" i="0" u="none" strike="noStrike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45676" marB="45676" anchor="b"/>
                </a:tc>
                <a:extLst>
                  <a:ext uri="{0D108BD9-81ED-4DB2-BD59-A6C34878D82A}">
                    <a16:rowId xmlns:a16="http://schemas.microsoft.com/office/drawing/2014/main" val="2434128514"/>
                  </a:ext>
                </a:extLst>
              </a:tr>
              <a:tr h="286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v9</a:t>
                      </a:r>
                      <a:endParaRPr lang="en-US" sz="1300" b="0" i="0" u="none" strike="noStrike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45676" marB="45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Movie - getCharge</a:t>
                      </a:r>
                      <a:endParaRPr lang="en-US" sz="1300" b="0" i="0" u="none" strike="noStrike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45676" marB="45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Move Method(142):</a:t>
                      </a:r>
                      <a:r>
                        <a:rPr lang="zh-CN" altLang="en-US" sz="1300" u="none" strike="noStrike">
                          <a:effectLst/>
                        </a:rPr>
                        <a:t>引入 </a:t>
                      </a:r>
                      <a:r>
                        <a:rPr lang="en-US" sz="1300" u="none" strike="noStrike">
                          <a:effectLst/>
                        </a:rPr>
                        <a:t>State </a:t>
                      </a:r>
                      <a:r>
                        <a:rPr lang="zh-CN" altLang="en-US" sz="1300" u="none" strike="noStrike">
                          <a:effectLst/>
                        </a:rPr>
                        <a:t>模式</a:t>
                      </a:r>
                      <a:endParaRPr lang="zh-CN" altLang="en-US" sz="1300" b="0" i="0" u="none" strike="noStrike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45676" marB="45676" anchor="b"/>
                </a:tc>
                <a:extLst>
                  <a:ext uri="{0D108BD9-81ED-4DB2-BD59-A6C34878D82A}">
                    <a16:rowId xmlns:a16="http://schemas.microsoft.com/office/drawing/2014/main" val="2793745187"/>
                  </a:ext>
                </a:extLst>
              </a:tr>
              <a:tr h="286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v10</a:t>
                      </a:r>
                      <a:endParaRPr lang="en-US" sz="1300" b="0" i="0" u="none" strike="noStrike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45676" marB="45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Price- getCharge switch</a:t>
                      </a:r>
                      <a:endParaRPr lang="en-US" sz="1300" b="0" i="0" u="none" strike="noStrike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45676" marB="45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Replace Conditional with Polymorphism(255):</a:t>
                      </a:r>
                      <a:r>
                        <a:rPr lang="zh-CN" altLang="en-US" sz="1300" u="none" strike="noStrike">
                          <a:effectLst/>
                        </a:rPr>
                        <a:t>引入 </a:t>
                      </a:r>
                      <a:r>
                        <a:rPr lang="en-US" sz="1300" u="none" strike="noStrike">
                          <a:effectLst/>
                        </a:rPr>
                        <a:t>State </a:t>
                      </a:r>
                      <a:r>
                        <a:rPr lang="zh-CN" altLang="en-US" sz="1300" u="none" strike="noStrike">
                          <a:effectLst/>
                        </a:rPr>
                        <a:t>模式</a:t>
                      </a:r>
                      <a:endParaRPr lang="zh-CN" altLang="en-US" sz="1300" b="0" i="0" u="none" strike="noStrike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45676" marB="45676" anchor="b"/>
                </a:tc>
                <a:extLst>
                  <a:ext uri="{0D108BD9-81ED-4DB2-BD59-A6C34878D82A}">
                    <a16:rowId xmlns:a16="http://schemas.microsoft.com/office/drawing/2014/main" val="763801060"/>
                  </a:ext>
                </a:extLst>
              </a:tr>
              <a:tr h="286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v11</a:t>
                      </a:r>
                      <a:endParaRPr lang="en-US" sz="1300" b="0" i="0" u="none" strike="noStrike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45676" marB="45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Movie - getFrequentRenterPoints switch</a:t>
                      </a:r>
                      <a:endParaRPr lang="en-US" sz="1300" b="0" i="0" u="none" strike="noStrike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45676" marB="45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Replace Conditional with Polymorphism(255):</a:t>
                      </a:r>
                      <a:r>
                        <a:rPr lang="zh-CN" altLang="en-US" sz="1300" u="none" strike="noStrike" dirty="0">
                          <a:effectLst/>
                        </a:rPr>
                        <a:t>引入 </a:t>
                      </a:r>
                      <a:r>
                        <a:rPr lang="en-US" sz="1300" u="none" strike="noStrike" dirty="0">
                          <a:effectLst/>
                        </a:rPr>
                        <a:t>State </a:t>
                      </a:r>
                      <a:r>
                        <a:rPr lang="zh-CN" altLang="en-US" sz="1300" u="none" strike="noStrike" dirty="0">
                          <a:effectLst/>
                        </a:rPr>
                        <a:t>模式</a:t>
                      </a:r>
                      <a:endParaRPr lang="zh-CN" altLang="en-US" sz="1300" b="0" i="0" u="none" strike="noStrike" dirty="0">
                        <a:solidFill>
                          <a:srgbClr val="40485B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13" marR="7613" marT="45676" marB="45676" anchor="b"/>
                </a:tc>
                <a:extLst>
                  <a:ext uri="{0D108BD9-81ED-4DB2-BD59-A6C34878D82A}">
                    <a16:rowId xmlns:a16="http://schemas.microsoft.com/office/drawing/2014/main" val="393908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49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8E90-3F24-7543-89E9-600ED3C7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重构的定义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1BDDC-AB08-5C4F-8301-9B753E5C0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重构（名词）：对软件内部结构的调整，目的是在不改变软件可观察行为的前提下，提高其理解性，降低其修改成本。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重构（动词）：使用一系列重构手法，在不改变软件可观察行为的前提下，调整其结构。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828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FCE8-5209-B64C-B9C4-0B37367F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72FCB-8520-5940-B220-351F8CF69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dirty="0"/>
              <a:t>代码结构逐渐流失 </a:t>
            </a:r>
            <a:r>
              <a:rPr lang="en-US" altLang="zh-CN" dirty="0"/>
              <a:t>-&gt;</a:t>
            </a:r>
            <a:r>
              <a:rPr lang="zh-CN" altLang="en-US" dirty="0"/>
              <a:t>改善设计</a:t>
            </a:r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lang="zh-CN" altLang="en-US" dirty="0"/>
              <a:t>可读性</a:t>
            </a:r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lang="zh-CN" altLang="en-US" dirty="0"/>
              <a:t>减少</a:t>
            </a:r>
            <a:r>
              <a:rPr lang="en-US" altLang="zh-CN" dirty="0"/>
              <a:t>bug</a:t>
            </a:r>
            <a:r>
              <a:rPr lang="zh-CN" altLang="en-US" dirty="0"/>
              <a:t>，帮助找到</a:t>
            </a:r>
            <a:r>
              <a:rPr lang="en-US" altLang="zh-CN" dirty="0"/>
              <a:t>bug</a:t>
            </a:r>
            <a:endParaRPr lang="en-CN" altLang="zh-CN" dirty="0"/>
          </a:p>
          <a:p>
            <a:pPr lvl="0">
              <a:lnSpc>
                <a:spcPct val="100000"/>
              </a:lnSpc>
            </a:pPr>
            <a:r>
              <a:rPr lang="zh-CN" altLang="en-US" dirty="0"/>
              <a:t>提高编程速度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28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6BFF-B70F-4A43-9A7A-F1BD6E68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can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2ABFB-FAFA-354B-BB69-4DA29D3D2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Add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Bug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复审代码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+</a:t>
            </a:r>
            <a:r>
              <a:rPr lang="zh-CN" altLang="en-US" dirty="0"/>
              <a:t> 时间足够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When read code</a:t>
            </a:r>
          </a:p>
          <a:p>
            <a:pPr>
              <a:lnSpc>
                <a:spcPct val="100000"/>
              </a:lnSpc>
            </a:pPr>
            <a:r>
              <a:rPr lang="en-US" dirty="0"/>
              <a:t>5s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还能用</a:t>
            </a:r>
            <a:r>
              <a:rPr lang="zh-CN" altLang="en-US" dirty="0"/>
              <a:t>、很难加功能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zh-CN" altLang="en-US" dirty="0"/>
              <a:t>这次就算了</a:t>
            </a:r>
            <a:r>
              <a:rPr lang="en-US" altLang="zh-CN" dirty="0"/>
              <a:t>/</a:t>
            </a:r>
            <a:r>
              <a:rPr lang="zh-CN" altLang="en-US" dirty="0"/>
              <a:t>下次重构吧</a:t>
            </a:r>
            <a:r>
              <a:rPr lang="en-US" altLang="zh-CN" dirty="0"/>
              <a:t>/</a:t>
            </a:r>
            <a:r>
              <a:rPr lang="zh-CN" altLang="en-US" dirty="0"/>
              <a:t> 专门找时间重构吧 </a:t>
            </a:r>
            <a:r>
              <a:rPr lang="en-US" altLang="zh-CN" dirty="0"/>
              <a:t>-&gt; </a:t>
            </a:r>
            <a:r>
              <a:rPr lang="zh-CN" altLang="en-US" dirty="0"/>
              <a:t>立刻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125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5AABE-B962-B249-956A-193853D9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can not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0126A-56C2-7A4E-8FC0-18238FA6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现有代码过于混乱</a:t>
            </a:r>
            <a:endParaRPr lang="en-US" altLang="zh-CN" dirty="0"/>
          </a:p>
          <a:p>
            <a:r>
              <a:rPr lang="en-US" altLang="zh-CN" dirty="0"/>
              <a:t>Not working</a:t>
            </a:r>
          </a:p>
          <a:p>
            <a:r>
              <a:rPr lang="en-US" altLang="zh-CN" dirty="0"/>
              <a:t>Deadline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5430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583</Words>
  <Application>Microsoft Macintosh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Refactoring </vt:lpstr>
      <vt:lpstr>How to use this book</vt:lpstr>
      <vt:lpstr>约定</vt:lpstr>
      <vt:lpstr>QA</vt:lpstr>
      <vt:lpstr>Read Example togeter</vt:lpstr>
      <vt:lpstr>重构的定义</vt:lpstr>
      <vt:lpstr>Why</vt:lpstr>
      <vt:lpstr>When can</vt:lpstr>
      <vt:lpstr>When can not</vt:lpstr>
      <vt:lpstr>哪些迹象表明何时必须重构 – 12/22)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</dc:title>
  <dc:creator>kf</dc:creator>
  <cp:lastModifiedBy>kf</cp:lastModifiedBy>
  <cp:revision>151</cp:revision>
  <dcterms:created xsi:type="dcterms:W3CDTF">2020-07-29T06:29:03Z</dcterms:created>
  <dcterms:modified xsi:type="dcterms:W3CDTF">2021-05-17T12:58:57Z</dcterms:modified>
</cp:coreProperties>
</file>