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260" r:id="rId3"/>
    <p:sldId id="338" r:id="rId4"/>
    <p:sldId id="280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9" r:id="rId22"/>
    <p:sldId id="281" r:id="rId23"/>
    <p:sldId id="283" r:id="rId24"/>
    <p:sldId id="284" r:id="rId25"/>
    <p:sldId id="285" r:id="rId26"/>
    <p:sldId id="286" r:id="rId27"/>
    <p:sldId id="288" r:id="rId28"/>
    <p:sldId id="289" r:id="rId29"/>
    <p:sldId id="291" r:id="rId30"/>
    <p:sldId id="292" r:id="rId31"/>
    <p:sldId id="295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2" r:id="rId44"/>
    <p:sldId id="308" r:id="rId45"/>
    <p:sldId id="309" r:id="rId46"/>
    <p:sldId id="310" r:id="rId47"/>
    <p:sldId id="313" r:id="rId48"/>
    <p:sldId id="314" r:id="rId49"/>
    <p:sldId id="316" r:id="rId50"/>
    <p:sldId id="315" r:id="rId51"/>
    <p:sldId id="317" r:id="rId52"/>
    <p:sldId id="319" r:id="rId53"/>
    <p:sldId id="322" r:id="rId54"/>
    <p:sldId id="324" r:id="rId55"/>
    <p:sldId id="325" r:id="rId56"/>
    <p:sldId id="326" r:id="rId57"/>
    <p:sldId id="327" r:id="rId58"/>
    <p:sldId id="328" r:id="rId59"/>
    <p:sldId id="329" r:id="rId60"/>
    <p:sldId id="331" r:id="rId61"/>
    <p:sldId id="335" r:id="rId62"/>
    <p:sldId id="336" r:id="rId63"/>
    <p:sldId id="337" r:id="rId64"/>
    <p:sldId id="332" r:id="rId65"/>
    <p:sldId id="333" r:id="rId66"/>
    <p:sldId id="334" r:id="rId6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"/>
    <p:restoredTop sz="94655"/>
  </p:normalViewPr>
  <p:slideViewPr>
    <p:cSldViewPr snapToGrid="0" snapToObjects="1">
      <p:cViewPr varScale="1">
        <p:scale>
          <a:sx n="60" d="100"/>
          <a:sy n="60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2243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7_3 </a:t>
            </a:r>
          </a:p>
          <a:p>
            <a:r>
              <a:rPr lang="en-CN" dirty="0"/>
              <a:t>class</a:t>
            </a:r>
            <a:r>
              <a:rPr lang="zh-CN" altLang="en-US" dirty="0"/>
              <a:t> 是</a:t>
            </a:r>
            <a:r>
              <a:rPr lang="en-CN" dirty="0"/>
              <a:t>对事物的抽象</a:t>
            </a:r>
          </a:p>
        </p:txBody>
      </p:sp>
    </p:spTree>
    <p:extLst>
      <p:ext uri="{BB962C8B-B14F-4D97-AF65-F5344CB8AC3E}">
        <p14:creationId xmlns:p14="http://schemas.microsoft.com/office/powerpoint/2010/main" val="251930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7_4</a:t>
            </a:r>
          </a:p>
        </p:txBody>
      </p:sp>
    </p:spTree>
    <p:extLst>
      <p:ext uri="{BB962C8B-B14F-4D97-AF65-F5344CB8AC3E}">
        <p14:creationId xmlns:p14="http://schemas.microsoft.com/office/powerpoint/2010/main" val="255744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MVC = View -&gt; Controller -&gt; Model, </a:t>
            </a:r>
            <a:r>
              <a:rPr lang="zh-CN" altLang="en-US" dirty="0"/>
              <a:t> </a:t>
            </a:r>
            <a:r>
              <a:rPr lang="en-US" altLang="zh-CN" dirty="0"/>
              <a:t>code 7_5, code 7_6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30558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400" dirty="0">
                <a:solidFill>
                  <a:schemeClr val="bg2">
                    <a:lumMod val="10000"/>
                  </a:schemeClr>
                </a:solidFill>
              </a:rPr>
              <a:t>code C7_7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7710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8_1</a:t>
            </a:r>
          </a:p>
          <a:p>
            <a:r>
              <a:rPr lang="en-CN" dirty="0"/>
              <a:t>add set and get</a:t>
            </a:r>
          </a:p>
        </p:txBody>
      </p:sp>
    </p:spTree>
    <p:extLst>
      <p:ext uri="{BB962C8B-B14F-4D97-AF65-F5344CB8AC3E}">
        <p14:creationId xmlns:p14="http://schemas.microsoft.com/office/powerpoint/2010/main" val="27243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value objects :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  <a:sym typeface="Helvetica Neue"/>
              </a:rPr>
              <a:t>内容相同</a:t>
            </a:r>
            <a:r>
              <a:rPr lang="zh-CN" alt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，实例</a:t>
            </a:r>
            <a:r>
              <a:rPr lang="en-US" altLang="zh-CN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N</a:t>
            </a:r>
            <a:r>
              <a:rPr lang="zh-CN" alt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可以有个</a:t>
            </a:r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reference object</a:t>
            </a:r>
            <a:r>
              <a:rPr lang="zh-CN" alt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：同一个对象</a:t>
            </a:r>
            <a:endParaRPr lang="en-CN" dirty="0"/>
          </a:p>
          <a:p>
            <a:r>
              <a:rPr lang="en-CN" dirty="0"/>
              <a:t>京东app</a:t>
            </a:r>
            <a:r>
              <a:rPr lang="zh-CN" altLang="en-US" dirty="0"/>
              <a:t>：多个订单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个收件人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710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8_5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924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份数据，不同 </a:t>
            </a:r>
            <a:r>
              <a:rPr lang="en-US" altLang="zh-CN" dirty="0"/>
              <a:t>UI</a:t>
            </a:r>
            <a:r>
              <a:rPr lang="zh-CN" altLang="en-US" dirty="0"/>
              <a:t>。观察者模式</a:t>
            </a:r>
            <a:endParaRPr lang="en-US" altLang="zh-CN" dirty="0"/>
          </a:p>
          <a:p>
            <a:r>
              <a:rPr lang="en-US" altLang="zh-CN" dirty="0"/>
              <a:t>code 8_6</a:t>
            </a:r>
          </a:p>
        </p:txBody>
      </p:sp>
    </p:spTree>
    <p:extLst>
      <p:ext uri="{BB962C8B-B14F-4D97-AF65-F5344CB8AC3E}">
        <p14:creationId xmlns:p14="http://schemas.microsoft.com/office/powerpoint/2010/main" val="11855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8_7, code 8_8</a:t>
            </a:r>
          </a:p>
          <a:p>
            <a:r>
              <a:rPr lang="en-CN" dirty="0"/>
              <a:t>viewgroup , child view</a:t>
            </a:r>
          </a:p>
        </p:txBody>
      </p:sp>
    </p:spTree>
    <p:extLst>
      <p:ext uri="{BB962C8B-B14F-4D97-AF65-F5344CB8AC3E}">
        <p14:creationId xmlns:p14="http://schemas.microsoft.com/office/powerpoint/2010/main" val="1645108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8_9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12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6_1</a:t>
            </a:r>
          </a:p>
        </p:txBody>
      </p:sp>
    </p:spTree>
    <p:extLst>
      <p:ext uri="{BB962C8B-B14F-4D97-AF65-F5344CB8AC3E}">
        <p14:creationId xmlns:p14="http://schemas.microsoft.com/office/powerpoint/2010/main" val="18191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8_10</a:t>
            </a:r>
          </a:p>
          <a:p>
            <a:r>
              <a:rPr lang="en-CN" dirty="0"/>
              <a:t>code 8_11</a:t>
            </a:r>
          </a:p>
        </p:txBody>
      </p:sp>
    </p:spTree>
    <p:extLst>
      <p:ext uri="{BB962C8B-B14F-4D97-AF65-F5344CB8AC3E}">
        <p14:creationId xmlns:p14="http://schemas.microsoft.com/office/powerpoint/2010/main" val="153474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8_12</a:t>
            </a:r>
          </a:p>
          <a:p>
            <a:r>
              <a:rPr lang="en-CN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34477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修改前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修改后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5687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8_16</a:t>
            </a:r>
          </a:p>
          <a:p>
            <a:r>
              <a:rPr lang="en-CN" dirty="0"/>
              <a:t>子类的差异很小</a:t>
            </a:r>
            <a:r>
              <a:rPr lang="zh-CN" altLang="en-US" dirty="0"/>
              <a:t>，差异仅仅返回常量的函数上。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49983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38981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 9_3</a:t>
            </a:r>
          </a:p>
        </p:txBody>
      </p:sp>
    </p:spTree>
    <p:extLst>
      <p:ext uri="{BB962C8B-B14F-4D97-AF65-F5344CB8AC3E}">
        <p14:creationId xmlns:p14="http://schemas.microsoft.com/office/powerpoint/2010/main" val="3501559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CN" dirty="0"/>
              <a:t> 卫语句</a:t>
            </a:r>
            <a:r>
              <a:rPr lang="zh-CN" altLang="en-US" dirty="0"/>
              <a:t>：</a:t>
            </a:r>
            <a:r>
              <a:rPr lang="en-US" altLang="zh-CN" dirty="0"/>
              <a:t>return</a:t>
            </a:r>
            <a:r>
              <a:rPr lang="zh-CN" altLang="en-US" dirty="0"/>
              <a:t> 语句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70444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22821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Null Object </a:t>
            </a:r>
            <a:r>
              <a:rPr lang="zh-CN" altLang="en-US" dirty="0"/>
              <a:t>模式” </a:t>
            </a:r>
            <a:r>
              <a:rPr lang="en-US" altLang="zh-CN" dirty="0"/>
              <a:t>: </a:t>
            </a:r>
            <a:r>
              <a:rPr lang="en-US" dirty="0" err="1"/>
              <a:t>NullCustomer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Special Case </a:t>
            </a:r>
            <a:r>
              <a:rPr lang="zh-CN" altLang="en-US" dirty="0"/>
              <a:t>模式 </a:t>
            </a:r>
            <a:r>
              <a:rPr lang="en-US" altLang="zh-CN" dirty="0"/>
              <a:t>: </a:t>
            </a:r>
            <a:r>
              <a:rPr lang="en-US" dirty="0" err="1"/>
              <a:t>NullCustomer</a:t>
            </a:r>
            <a:r>
              <a:rPr lang="en-US" dirty="0"/>
              <a:t>, </a:t>
            </a:r>
            <a:r>
              <a:rPr lang="en-US" dirty="0" err="1"/>
              <a:t>UnknowCustomer</a:t>
            </a:r>
            <a:r>
              <a:rPr lang="en-US" dirty="0"/>
              <a:t>, </a:t>
            </a:r>
            <a:r>
              <a:rPr lang="en-US" dirty="0" err="1"/>
              <a:t>NoCustomer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0804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C9_8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使用断言，而不是注释。当某个条件为真时，这段代码才能正常运行。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6137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 6_2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5955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c10_1</a:t>
            </a:r>
          </a:p>
        </p:txBody>
      </p:sp>
    </p:spTree>
    <p:extLst>
      <p:ext uri="{BB962C8B-B14F-4D97-AF65-F5344CB8AC3E}">
        <p14:creationId xmlns:p14="http://schemas.microsoft.com/office/powerpoint/2010/main" val="2202792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16294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c10_4</a:t>
            </a:r>
          </a:p>
          <a:p>
            <a:r>
              <a:rPr lang="zh-CN" altLang="en-US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规则：任何有返回值的函数，都不应该有看得到的副作用。 </a:t>
            </a:r>
          </a:p>
          <a:p>
            <a:r>
              <a:rPr lang="zh-CN" altLang="en-US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并不绝对遵守，但总是尽量遵守。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75991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c10_5</a:t>
            </a:r>
          </a:p>
        </p:txBody>
      </p:sp>
    </p:spTree>
    <p:extLst>
      <p:ext uri="{BB962C8B-B14F-4D97-AF65-F5344CB8AC3E}">
        <p14:creationId xmlns:p14="http://schemas.microsoft.com/office/powerpoint/2010/main" val="541797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c10_5</a:t>
            </a:r>
          </a:p>
        </p:txBody>
      </p:sp>
    </p:spTree>
    <p:extLst>
      <p:ext uri="{BB962C8B-B14F-4D97-AF65-F5344CB8AC3E}">
        <p14:creationId xmlns:p14="http://schemas.microsoft.com/office/powerpoint/2010/main" val="1403043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c10_7</a:t>
            </a:r>
          </a:p>
        </p:txBody>
      </p:sp>
    </p:spTree>
    <p:extLst>
      <p:ext uri="{BB962C8B-B14F-4D97-AF65-F5344CB8AC3E}">
        <p14:creationId xmlns:p14="http://schemas.microsoft.com/office/powerpoint/2010/main" val="2970955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c10_9</a:t>
            </a:r>
          </a:p>
        </p:txBody>
      </p:sp>
    </p:spTree>
    <p:extLst>
      <p:ext uri="{BB962C8B-B14F-4D97-AF65-F5344CB8AC3E}">
        <p14:creationId xmlns:p14="http://schemas.microsoft.com/office/powerpoint/2010/main" val="2046933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c10_10</a:t>
            </a:r>
          </a:p>
        </p:txBody>
      </p:sp>
    </p:spTree>
    <p:extLst>
      <p:ext uri="{BB962C8B-B14F-4D97-AF65-F5344CB8AC3E}">
        <p14:creationId xmlns:p14="http://schemas.microsoft.com/office/powerpoint/2010/main" val="1661534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c10_11</a:t>
            </a:r>
          </a:p>
        </p:txBody>
      </p:sp>
    </p:spTree>
    <p:extLst>
      <p:ext uri="{BB962C8B-B14F-4D97-AF65-F5344CB8AC3E}">
        <p14:creationId xmlns:p14="http://schemas.microsoft.com/office/powerpoint/2010/main" val="1857800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c10_1</a:t>
            </a:r>
            <a:r>
              <a:rPr lang="en-US" altLang="zh-CN" dirty="0"/>
              <a:t>4</a:t>
            </a:r>
          </a:p>
          <a:p>
            <a:r>
              <a:rPr lang="en-CN" dirty="0"/>
              <a:t>pulished</a:t>
            </a:r>
            <a:r>
              <a:rPr lang="zh-CN" altLang="en-US" dirty="0"/>
              <a:t> 函数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CN" dirty="0"/>
              <a:t>意料之外的错误</a:t>
            </a:r>
          </a:p>
        </p:txBody>
      </p:sp>
    </p:spTree>
    <p:extLst>
      <p:ext uri="{BB962C8B-B14F-4D97-AF65-F5344CB8AC3E}">
        <p14:creationId xmlns:p14="http://schemas.microsoft.com/office/powerpoint/2010/main" val="398253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 6_3</a:t>
            </a:r>
          </a:p>
          <a:p>
            <a:r>
              <a:rPr lang="en-CN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3707269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c11_1</a:t>
            </a:r>
          </a:p>
        </p:txBody>
      </p:sp>
    </p:spTree>
    <p:extLst>
      <p:ext uri="{BB962C8B-B14F-4D97-AF65-F5344CB8AC3E}">
        <p14:creationId xmlns:p14="http://schemas.microsoft.com/office/powerpoint/2010/main" val="3176881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c11_4</a:t>
            </a:r>
          </a:p>
        </p:txBody>
      </p:sp>
    </p:spTree>
    <p:extLst>
      <p:ext uri="{BB962C8B-B14F-4D97-AF65-F5344CB8AC3E}">
        <p14:creationId xmlns:p14="http://schemas.microsoft.com/office/powerpoint/2010/main" val="4015314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c11_6</a:t>
            </a:r>
          </a:p>
        </p:txBody>
      </p:sp>
    </p:spTree>
    <p:extLst>
      <p:ext uri="{BB962C8B-B14F-4D97-AF65-F5344CB8AC3E}">
        <p14:creationId xmlns:p14="http://schemas.microsoft.com/office/powerpoint/2010/main" val="2906502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c11_7</a:t>
            </a:r>
          </a:p>
        </p:txBody>
      </p:sp>
    </p:spTree>
    <p:extLst>
      <p:ext uri="{BB962C8B-B14F-4D97-AF65-F5344CB8AC3E}">
        <p14:creationId xmlns:p14="http://schemas.microsoft.com/office/powerpoint/2010/main" val="1222846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c11_8</a:t>
            </a:r>
          </a:p>
        </p:txBody>
      </p:sp>
    </p:spTree>
    <p:extLst>
      <p:ext uri="{BB962C8B-B14F-4D97-AF65-F5344CB8AC3E}">
        <p14:creationId xmlns:p14="http://schemas.microsoft.com/office/powerpoint/2010/main" val="867228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c11_9</a:t>
            </a:r>
          </a:p>
        </p:txBody>
      </p:sp>
    </p:spTree>
    <p:extLst>
      <p:ext uri="{BB962C8B-B14F-4D97-AF65-F5344CB8AC3E}">
        <p14:creationId xmlns:p14="http://schemas.microsoft.com/office/powerpoint/2010/main" val="2637826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c11_11</a:t>
            </a:r>
          </a:p>
        </p:txBody>
      </p:sp>
    </p:spTree>
    <p:extLst>
      <p:ext uri="{BB962C8B-B14F-4D97-AF65-F5344CB8AC3E}">
        <p14:creationId xmlns:p14="http://schemas.microsoft.com/office/powerpoint/2010/main" val="1541800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12_1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17921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678102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12_2</a:t>
            </a:r>
          </a:p>
        </p:txBody>
      </p:sp>
    </p:spTree>
    <p:extLst>
      <p:ext uri="{BB962C8B-B14F-4D97-AF65-F5344CB8AC3E}">
        <p14:creationId xmlns:p14="http://schemas.microsoft.com/office/powerpoint/2010/main" val="266688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6_5</a:t>
            </a:r>
          </a:p>
        </p:txBody>
      </p:sp>
    </p:spTree>
    <p:extLst>
      <p:ext uri="{BB962C8B-B14F-4D97-AF65-F5344CB8AC3E}">
        <p14:creationId xmlns:p14="http://schemas.microsoft.com/office/powerpoint/2010/main" val="4145036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12_3</a:t>
            </a:r>
          </a:p>
        </p:txBody>
      </p:sp>
    </p:spTree>
    <p:extLst>
      <p:ext uri="{BB962C8B-B14F-4D97-AF65-F5344CB8AC3E}">
        <p14:creationId xmlns:p14="http://schemas.microsoft.com/office/powerpoint/2010/main" val="13264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6_6</a:t>
            </a:r>
          </a:p>
        </p:txBody>
      </p:sp>
    </p:spTree>
    <p:extLst>
      <p:ext uri="{BB962C8B-B14F-4D97-AF65-F5344CB8AC3E}">
        <p14:creationId xmlns:p14="http://schemas.microsoft.com/office/powerpoint/2010/main" val="153825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6_7</a:t>
            </a:r>
          </a:p>
        </p:txBody>
      </p:sp>
    </p:spTree>
    <p:extLst>
      <p:ext uri="{BB962C8B-B14F-4D97-AF65-F5344CB8AC3E}">
        <p14:creationId xmlns:p14="http://schemas.microsoft.com/office/powerpoint/2010/main" val="343864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6_9</a:t>
            </a:r>
          </a:p>
        </p:txBody>
      </p:sp>
    </p:spTree>
    <p:extLst>
      <p:ext uri="{BB962C8B-B14F-4D97-AF65-F5344CB8AC3E}">
        <p14:creationId xmlns:p14="http://schemas.microsoft.com/office/powerpoint/2010/main" val="428297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code 7_1 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code 7_2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将旧函数变成一个单纯的委托函数（</a:t>
            </a:r>
            <a:r>
              <a:rPr lang="en-US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delegating method），</a:t>
            </a:r>
            <a:r>
              <a:rPr lang="zh-CN" altLang="en-US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或是将旧函数完全移除。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65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ngVickyCao/Refactoring" TargetMode="External"/><Relationship Id="rId2" Type="http://schemas.openxmlformats.org/officeDocument/2006/relationships/hyperlink" Target="https://www.kancloud.cn/sstd521/refactor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YingVickyCao/YingVickyCao.github.io/blob/master/books/Refactorin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icky, 2021/5/1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Vicky, 2021/5/17</a:t>
            </a:r>
          </a:p>
        </p:txBody>
      </p:sp>
      <p:sp>
        <p:nvSpPr>
          <p:cNvPr id="152" name="Refactor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Refactoring</a:t>
            </a:r>
          </a:p>
        </p:txBody>
      </p:sp>
      <p:sp>
        <p:nvSpPr>
          <p:cNvPr id="153" name="Improve the design of existing code 【Martin  Flower】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Improve the design of existing code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4000" dirty="0"/>
              <a:t>by Martin  Flower</a:t>
            </a:r>
          </a:p>
        </p:txBody>
      </p:sp>
      <p:sp>
        <p:nvSpPr>
          <p:cNvPr id="154" name="Session part 2"/>
          <p:cNvSpPr txBox="1"/>
          <p:nvPr/>
        </p:nvSpPr>
        <p:spPr>
          <a:xfrm>
            <a:off x="18378928" y="6397878"/>
            <a:ext cx="4603561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>
                <a:solidFill>
                  <a:srgbClr val="000000"/>
                </a:solidFill>
              </a:defRPr>
            </a:lvl1pPr>
          </a:lstStyle>
          <a:p>
            <a:r>
              <a:rPr dirty="0"/>
              <a:t>Session part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Inline Temp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816007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Replace Temp with Query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</a:rPr>
              <a:t>code</a:t>
            </a: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：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</a:t>
            </a:r>
            <a:r>
              <a:rPr lang="en-CN" sz="4000" dirty="0">
                <a:solidFill>
                  <a:schemeClr val="bg2">
                    <a:lumMod val="10000"/>
                  </a:schemeClr>
                </a:solidFill>
              </a:rPr>
              <a:t>6_4</a:t>
            </a:r>
          </a:p>
        </p:txBody>
      </p:sp>
    </p:spTree>
    <p:extLst>
      <p:ext uri="{BB962C8B-B14F-4D97-AF65-F5344CB8AC3E}">
        <p14:creationId xmlns:p14="http://schemas.microsoft.com/office/powerpoint/2010/main" val="257372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Introduce Explain Variable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</a:rPr>
              <a:t>code</a:t>
            </a: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：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</a:t>
            </a:r>
            <a:r>
              <a:rPr lang="en-CN" sz="4000" dirty="0">
                <a:solidFill>
                  <a:schemeClr val="bg2">
                    <a:lumMod val="10000"/>
                  </a:schemeClr>
                </a:solidFill>
              </a:rPr>
              <a:t>6_5</a:t>
            </a:r>
          </a:p>
        </p:txBody>
      </p:sp>
    </p:spTree>
    <p:extLst>
      <p:ext uri="{BB962C8B-B14F-4D97-AF65-F5344CB8AC3E}">
        <p14:creationId xmlns:p14="http://schemas.microsoft.com/office/powerpoint/2010/main" val="128170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Split Temporary Variable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676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Remove Assignments to Parameter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901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Replace Method with Method Object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N" sz="4000" dirty="0">
                <a:solidFill>
                  <a:schemeClr val="bg2">
                    <a:lumMod val="10000"/>
                  </a:schemeClr>
                </a:solidFill>
              </a:rPr>
              <a:t>code</a:t>
            </a: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 ：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CN" sz="4000" dirty="0">
                <a:solidFill>
                  <a:schemeClr val="bg2">
                    <a:lumMod val="10000"/>
                  </a:schemeClr>
                </a:solidFill>
              </a:rPr>
              <a:t>6_</a:t>
            </a: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en-CN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978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Substitute Algorithm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629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96DE-AEDE-7048-AAF2-CB63DD57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在对象之间搬移特性</a:t>
            </a:r>
            <a:r>
              <a:rPr lang="en-US" altLang="zh-CN" dirty="0">
                <a:solidFill>
                  <a:schemeClr val="accent1"/>
                </a:solidFill>
              </a:rPr>
              <a:t> (Optional)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6888-8D58-7D40-8E9A-194816B99E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4942238"/>
          </a:xfrm>
        </p:spPr>
        <p:txBody>
          <a:bodyPr>
            <a:normAutofit/>
          </a:bodyPr>
          <a:lstStyle/>
          <a:p>
            <a:r>
              <a:rPr lang="en-US" dirty="0"/>
              <a:t>Move Method</a:t>
            </a:r>
          </a:p>
          <a:p>
            <a:r>
              <a:rPr lang="en-US" dirty="0"/>
              <a:t>Move Field</a:t>
            </a: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24A5-FBEB-6C48-A893-66435D58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60554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96DE-AEDE-7048-AAF2-CB63DD57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在对象之间搬移特性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6888-8D58-7D40-8E9A-194816B99E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Extact</a:t>
            </a:r>
            <a:r>
              <a:rPr lang="en-US" dirty="0"/>
              <a:t>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24A5-FBEB-6C48-A893-66435D58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275091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FD3B-FE3E-2645-9DE0-3AED53F8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在对象之间搬移特性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9567-97F1-5744-BDD4-7E8D179AC0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Inline Class</a:t>
            </a: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DB6B1-99C4-CB48-9DCD-B9B1F90EB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47909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Ref</a:t>
            </a:r>
            <a:endParaRPr dirty="0"/>
          </a:p>
        </p:txBody>
      </p:sp>
      <p:sp>
        <p:nvSpPr>
          <p:cNvPr id="163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642464"/>
            <a:ext cx="21971000" cy="9862052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Online book : </a:t>
            </a:r>
            <a:r>
              <a:rPr lang="en-US" altLang="zh-CN" sz="3200" dirty="0">
                <a:hlinkClick r:id="rId2"/>
              </a:rPr>
              <a:t>https://www.kancloud.cn/sstd521/refactor/</a:t>
            </a:r>
            <a:endParaRPr lang="en-US" altLang="zh-CN" sz="3200" dirty="0"/>
          </a:p>
          <a:p>
            <a:r>
              <a:rPr lang="en-US" altLang="zh-CN" sz="3200" dirty="0"/>
              <a:t>Code : </a:t>
            </a:r>
            <a:r>
              <a:rPr lang="en-US" altLang="zh-CN" sz="3200" dirty="0">
                <a:hlinkClick r:id="rId3"/>
              </a:rPr>
              <a:t>https://github.com/YingVickyCao/Refactoring</a:t>
            </a:r>
            <a:endParaRPr lang="en-US" altLang="zh-CN" sz="3200" dirty="0"/>
          </a:p>
          <a:p>
            <a:r>
              <a:rPr lang="en-US" altLang="zh-CN" sz="3200" dirty="0"/>
              <a:t>Book memo : </a:t>
            </a:r>
            <a:r>
              <a:rPr lang="en-US" altLang="zh-CN" sz="3200" dirty="0">
                <a:hlinkClick r:id="rId4"/>
              </a:rPr>
              <a:t>https://github.com/YingVickyCao/YingVickyCao.github.io/blob/master/books/Refactoring/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1006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605E-656B-164F-913B-F5612ED9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在对象之间搬移特性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534B-1CB0-E740-B818-615D3E14D7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4987208"/>
          </a:xfrm>
        </p:spPr>
        <p:txBody>
          <a:bodyPr/>
          <a:lstStyle/>
          <a:p>
            <a:r>
              <a:rPr lang="en-US" dirty="0"/>
              <a:t>Hide Delegate</a:t>
            </a:r>
            <a:endParaRPr lang="en-US" b="0" dirty="0"/>
          </a:p>
          <a:p>
            <a:r>
              <a:rPr lang="en-US" dirty="0"/>
              <a:t>Remove Middle Man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EA5F-52CB-1941-A38A-1167E63B9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CN" dirty="0"/>
              <a:t>View </a:t>
            </a:r>
            <a:r>
              <a:rPr lang="en-US" altLang="zh-CN" dirty="0"/>
              <a:t>-----</a:t>
            </a:r>
            <a:r>
              <a:rPr lang="en-CN" dirty="0"/>
              <a:t> Controller </a:t>
            </a:r>
            <a:r>
              <a:rPr lang="en-US" altLang="zh-CN" dirty="0"/>
              <a:t>-----</a:t>
            </a:r>
            <a:r>
              <a:rPr lang="en-CN" dirty="0"/>
              <a:t> Model</a:t>
            </a:r>
          </a:p>
          <a:p>
            <a:r>
              <a:rPr lang="en-CN" dirty="0"/>
              <a:t>View </a:t>
            </a:r>
            <a:r>
              <a:rPr lang="en-US" altLang="zh-CN" dirty="0"/>
              <a:t>-----</a:t>
            </a:r>
            <a:r>
              <a:rPr lang="en-CN" dirty="0"/>
              <a:t> Model</a:t>
            </a:r>
            <a:r>
              <a:rPr lang="zh-CN" altLang="en-US" dirty="0"/>
              <a:t> ，</a:t>
            </a:r>
            <a:r>
              <a:rPr lang="en-US" altLang="zh-CN" dirty="0"/>
              <a:t>and </a:t>
            </a:r>
            <a:r>
              <a:rPr lang="en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----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354793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605E-656B-164F-913B-F5612ED9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在对象之间搬移特性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534B-1CB0-E740-B818-615D3E14D7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Forign</a:t>
            </a:r>
            <a:r>
              <a:rPr lang="en-US" dirty="0"/>
              <a:t>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EA5F-52CB-1941-A38A-1167E63B9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N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53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重新组织数据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Self Encapsulate Field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3129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1"/>
            <a:ext cx="21971000" cy="4755971"/>
          </a:xfrm>
        </p:spPr>
        <p:txBody>
          <a:bodyPr>
            <a:normAutofit/>
          </a:bodyPr>
          <a:lstStyle/>
          <a:p>
            <a:r>
              <a:rPr lang="en-US" dirty="0"/>
              <a:t>Change Value to Reference      				</a:t>
            </a:r>
            <a:r>
              <a:rPr lang="en-CN" sz="4800" b="0" dirty="0">
                <a:solidFill>
                  <a:schemeClr val="bg2">
                    <a:lumMod val="10000"/>
                  </a:schemeClr>
                </a:solidFill>
              </a:rPr>
              <a:t>code c8_3</a:t>
            </a:r>
            <a:endParaRPr lang="en-US" sz="4800" b="0" dirty="0"/>
          </a:p>
          <a:p>
            <a:endParaRPr lang="en-US" b="0" dirty="0"/>
          </a:p>
          <a:p>
            <a:r>
              <a:rPr lang="en-US" dirty="0"/>
              <a:t>Change Reference to Value					</a:t>
            </a:r>
            <a:r>
              <a:rPr lang="en-CN" sz="4800" b="0" dirty="0">
                <a:solidFill>
                  <a:schemeClr val="bg2">
                    <a:lumMod val="10000"/>
                  </a:schemeClr>
                </a:solidFill>
              </a:rPr>
              <a:t>code c8_4</a:t>
            </a:r>
            <a:endParaRPr lang="en-US" sz="4800" b="0" dirty="0"/>
          </a:p>
          <a:p>
            <a:endParaRPr lang="en-US" b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03289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Array with Object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103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Duplicate Observed Data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 Java Observable 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事件监听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广播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 Event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en-US" altLang="zh-CN" dirty="0" err="1"/>
              <a:t>RxJava</a:t>
            </a:r>
            <a:endParaRPr lang="en-CN" dirty="0"/>
          </a:p>
          <a:p>
            <a:pPr marL="0" indent="0">
              <a:buNone/>
            </a:pP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0176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1"/>
            <a:ext cx="21971000" cy="4162749"/>
          </a:xfrm>
        </p:spPr>
        <p:txBody>
          <a:bodyPr>
            <a:normAutofit/>
          </a:bodyPr>
          <a:lstStyle/>
          <a:p>
            <a:r>
              <a:rPr lang="en-US" dirty="0"/>
              <a:t>Change Unidirectional Association to Bidirectional</a:t>
            </a:r>
          </a:p>
          <a:p>
            <a:r>
              <a:rPr lang="en-US" dirty="0"/>
              <a:t>Change Bidirectional Association to Unidirectional</a:t>
            </a:r>
            <a:endParaRPr lang="en-US" b="0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1109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Magic Number with Symbolic Constant</a:t>
            </a:r>
            <a:endParaRPr lang="en-US" b="0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996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1"/>
            <a:ext cx="21971000" cy="3158409"/>
          </a:xfrm>
        </p:spPr>
        <p:txBody>
          <a:bodyPr>
            <a:normAutofit/>
          </a:bodyPr>
          <a:lstStyle/>
          <a:p>
            <a:r>
              <a:rPr lang="en-US" dirty="0"/>
              <a:t>Encapsulate Field</a:t>
            </a:r>
          </a:p>
          <a:p>
            <a:r>
              <a:rPr lang="en-US" dirty="0"/>
              <a:t>Encapsulate Collection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310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Record with Data Class</a:t>
            </a:r>
            <a:endParaRPr lang="en-US" b="0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31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AC00-8BDF-DA4E-87D9-39CCC24E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3D92-A75C-3341-8540-CF73A5FD01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00698-870A-9347-9847-015B4C5E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CN" dirty="0"/>
              <a:t>QA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CN" dirty="0"/>
              <a:t>工具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 重构与性能</a:t>
            </a:r>
            <a:endParaRPr lang="en-CN" dirty="0"/>
          </a:p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CN" dirty="0"/>
              <a:t>难题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CN" dirty="0"/>
              <a:t>重构手法</a:t>
            </a:r>
          </a:p>
        </p:txBody>
      </p:sp>
    </p:spTree>
    <p:extLst>
      <p:ext uri="{BB962C8B-B14F-4D97-AF65-F5344CB8AC3E}">
        <p14:creationId xmlns:p14="http://schemas.microsoft.com/office/powerpoint/2010/main" val="6085829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4485038"/>
          </a:xfrm>
        </p:spPr>
        <p:txBody>
          <a:bodyPr>
            <a:normAutofit/>
          </a:bodyPr>
          <a:lstStyle/>
          <a:p>
            <a:r>
              <a:rPr lang="en-US" dirty="0"/>
              <a:t>Replace Type Code with Class 					</a:t>
            </a:r>
            <a:r>
              <a:rPr lang="en-CN" sz="4800" b="0" dirty="0">
                <a:solidFill>
                  <a:schemeClr val="bg2">
                    <a:lumMod val="10000"/>
                  </a:schemeClr>
                </a:solidFill>
              </a:rPr>
              <a:t>code c8_13</a:t>
            </a:r>
          </a:p>
          <a:p>
            <a:endParaRPr lang="en-CN" sz="4800" b="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/>
              <a:t>Replace Type Code with Subclasses</a:t>
            </a:r>
            <a:r>
              <a:rPr lang="en-US" sz="4800" dirty="0"/>
              <a:t>	         </a:t>
            </a:r>
            <a:r>
              <a:rPr lang="en-CN" sz="4800" b="0" dirty="0">
                <a:solidFill>
                  <a:schemeClr val="bg2">
                    <a:lumMod val="10000"/>
                  </a:schemeClr>
                </a:solidFill>
              </a:rPr>
              <a:t>code c8_1</a:t>
            </a:r>
            <a:r>
              <a:rPr lang="en-US" altLang="zh-CN" sz="4800" b="0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  <a:p>
            <a:endParaRPr lang="en-US" altLang="zh-CN" sz="4800" b="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/>
              <a:t>Replace Type Code with State/Strategy	</a:t>
            </a:r>
            <a:r>
              <a:rPr lang="en-US" sz="4800" dirty="0"/>
              <a:t>	</a:t>
            </a:r>
            <a:r>
              <a:rPr lang="en-CN" sz="4800" b="0" strike="sngStrike" dirty="0">
                <a:solidFill>
                  <a:srgbClr val="FF0000"/>
                </a:solidFill>
              </a:rPr>
              <a:t>code c8_1</a:t>
            </a:r>
            <a:r>
              <a:rPr lang="en-US" altLang="zh-CN" sz="4800" b="0" strike="sngStrike" dirty="0">
                <a:solidFill>
                  <a:srgbClr val="FF0000"/>
                </a:solidFill>
              </a:rPr>
              <a:t>5</a:t>
            </a:r>
            <a:endParaRPr lang="en-US" strike="sngStrike" dirty="0">
              <a:solidFill>
                <a:srgbClr val="FF0000"/>
              </a:solidFill>
            </a:endParaRPr>
          </a:p>
          <a:p>
            <a:endParaRPr lang="en-C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D13054-6A43-F342-A2FF-CB532B8BADE5}"/>
              </a:ext>
            </a:extLst>
          </p:cNvPr>
          <p:cNvSpPr txBox="1">
            <a:spLocks/>
          </p:cNvSpPr>
          <p:nvPr/>
        </p:nvSpPr>
        <p:spPr>
          <a:xfrm>
            <a:off x="864226" y="763701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en-US" dirty="0"/>
          </a:p>
          <a:p>
            <a:pPr hangingPunct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790049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1BE-2AAA-FB4B-B88B-3677C23D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重新组织数据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8523-C1D4-874C-A491-0DBEB869A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Subclass with Fields</a:t>
            </a:r>
            <a:endParaRPr lang="en-US" b="0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4B8C8-570C-7641-8EC7-CD6C6E5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8704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68D8-8147-90FF-33C2FC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条件表达式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7DC9-77B2-744C-B438-2E691E7C3D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1"/>
            <a:ext cx="21971000" cy="5026905"/>
          </a:xfrm>
        </p:spPr>
        <p:txBody>
          <a:bodyPr>
            <a:normAutofit/>
          </a:bodyPr>
          <a:lstStyle/>
          <a:p>
            <a:r>
              <a:rPr lang="en-US" dirty="0"/>
              <a:t>Decompose Conditional									</a:t>
            </a:r>
            <a:r>
              <a:rPr lang="en-CN" sz="4800" dirty="0"/>
              <a:t>code 9_1</a:t>
            </a:r>
          </a:p>
          <a:p>
            <a:endParaRPr lang="en-US" dirty="0"/>
          </a:p>
          <a:p>
            <a:r>
              <a:rPr lang="en-US" dirty="0"/>
              <a:t>Consolidate Conditional Expression				</a:t>
            </a:r>
            <a:r>
              <a:rPr lang="en-CN" sz="4800" dirty="0"/>
              <a:t>code 9_2</a:t>
            </a:r>
            <a:endParaRPr lang="en-US" sz="4800" b="0" dirty="0"/>
          </a:p>
          <a:p>
            <a:endParaRPr lang="en-US" b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1420430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68D8-8147-90FF-33C2FC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7DC9-77B2-744C-B438-2E691E7C3D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Consolidate Duplicate Conditional Fragments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8466-91F1-304E-944B-4ABB18E0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9_3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4077159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68D8-8147-90FF-33C2FC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7DC9-77B2-744C-B438-2E691E7C3D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Remove Control Flag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8466-91F1-304E-944B-4ABB18E0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9_4</a:t>
            </a:r>
          </a:p>
        </p:txBody>
      </p:sp>
    </p:spTree>
    <p:extLst>
      <p:ext uri="{BB962C8B-B14F-4D97-AF65-F5344CB8AC3E}">
        <p14:creationId xmlns:p14="http://schemas.microsoft.com/office/powerpoint/2010/main" val="94757984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68D8-8147-90FF-33C2FC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7DC9-77B2-744C-B438-2E691E7C3D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Nested Conditional with Guard Clauses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8466-91F1-304E-944B-4ABB18E0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9_5</a:t>
            </a:r>
          </a:p>
        </p:txBody>
      </p:sp>
    </p:spTree>
    <p:extLst>
      <p:ext uri="{BB962C8B-B14F-4D97-AF65-F5344CB8AC3E}">
        <p14:creationId xmlns:p14="http://schemas.microsoft.com/office/powerpoint/2010/main" val="15276572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68D8-8147-90FF-33C2FC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7DC9-77B2-744C-B438-2E691E7C3D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Conditional with Polymorphism</a:t>
            </a: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8466-91F1-304E-944B-4ABB18E0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9_</a:t>
            </a:r>
            <a:r>
              <a:rPr lang="en-US" altLang="zh-CN" dirty="0"/>
              <a:t>6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1754765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68D8-8147-90FF-33C2FC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7DC9-77B2-744C-B438-2E691E7C3D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Introduce Null Object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8466-91F1-304E-944B-4ABB18E0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C9_</a:t>
            </a:r>
            <a:r>
              <a:rPr lang="en-US" altLang="zh-CN" dirty="0"/>
              <a:t>7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674874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E20-8FC6-E74A-9B44-59487F18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D785-9EBC-8548-958C-F9C1BE6819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Introduce Assertion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DD65-757D-3944-9D88-AE1CA60D0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969904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函数调用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Rename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886970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QA</a:t>
            </a:r>
            <a:endParaRPr dirty="0"/>
          </a:p>
        </p:txBody>
      </p:sp>
      <p:sp>
        <p:nvSpPr>
          <p:cNvPr id="163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642464"/>
            <a:ext cx="21971000" cy="9862052"/>
          </a:xfrm>
          <a:prstGeom prst="rect">
            <a:avLst/>
          </a:prstGeom>
        </p:spPr>
        <p:txBody>
          <a:bodyPr/>
          <a:lstStyle/>
          <a:p>
            <a:r>
              <a:rPr lang="en-CN" dirty="0"/>
              <a:t>重构适合JS吗</a:t>
            </a:r>
            <a:r>
              <a:rPr lang="zh-CN" altLang="en-US" dirty="0"/>
              <a:t>？任何语言</a:t>
            </a:r>
            <a:endParaRPr lang="en-US" altLang="zh-CN" dirty="0"/>
          </a:p>
          <a:p>
            <a:r>
              <a:rPr lang="zh-CN" altLang="en-US" dirty="0"/>
              <a:t>如何检测是否引入了新</a:t>
            </a:r>
            <a:r>
              <a:rPr lang="en-US" altLang="zh-CN" dirty="0"/>
              <a:t>bug</a:t>
            </a:r>
            <a:r>
              <a:rPr lang="zh-CN" altLang="en-US" dirty="0"/>
              <a:t>？ </a:t>
            </a:r>
            <a:r>
              <a:rPr lang="en-US" altLang="zh-CN" sz="3200" dirty="0"/>
              <a:t>Unit Test , UI Test</a:t>
            </a:r>
          </a:p>
          <a:p>
            <a:r>
              <a:rPr lang="zh-CN" altLang="en-US" dirty="0"/>
              <a:t>重构有哪些方法？</a:t>
            </a:r>
            <a:r>
              <a:rPr lang="zh-CN" altLang="en-US" sz="3200" dirty="0"/>
              <a:t>经验</a:t>
            </a:r>
            <a:endParaRPr lang="en-US" altLang="zh-CN" sz="3200" dirty="0"/>
          </a:p>
          <a:p>
            <a:r>
              <a:rPr lang="en-US" altLang="zh-CN" dirty="0"/>
              <a:t>When</a:t>
            </a:r>
            <a:r>
              <a:rPr lang="zh-CN" altLang="en-US" dirty="0"/>
              <a:t> 重构？</a:t>
            </a:r>
            <a:r>
              <a:rPr lang="zh-CN" altLang="en-US" sz="3200" dirty="0"/>
              <a:t>时间。可读性</a:t>
            </a:r>
            <a:r>
              <a:rPr lang="en-US" altLang="zh-CN" sz="3200" dirty="0"/>
              <a:t>/</a:t>
            </a:r>
            <a:r>
              <a:rPr lang="zh-CN" altLang="en-US" sz="3200" dirty="0"/>
              <a:t>读代码</a:t>
            </a:r>
            <a:r>
              <a:rPr lang="en-US" altLang="zh-CN" sz="3200" dirty="0"/>
              <a:t>/</a:t>
            </a:r>
            <a:r>
              <a:rPr lang="zh-CN" altLang="en-US" sz="3200" dirty="0"/>
              <a:t>难以扩展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45589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1875542"/>
          </a:xfrm>
        </p:spPr>
        <p:txBody>
          <a:bodyPr>
            <a:normAutofit/>
          </a:bodyPr>
          <a:lstStyle/>
          <a:p>
            <a:r>
              <a:rPr lang="en-US" dirty="0"/>
              <a:t>Add Parameter</a:t>
            </a:r>
          </a:p>
          <a:p>
            <a:r>
              <a:rPr lang="en-US" dirty="0"/>
              <a:t>Remove Parameter</a:t>
            </a:r>
            <a:endParaRPr lang="en-US" b="0" dirty="0"/>
          </a:p>
          <a:p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0163304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Separate Query from Modifier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7392545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Parameterize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6585919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函数调用</a:t>
            </a:r>
            <a:br>
              <a:rPr lang="zh-CN" altLang="en-US" b="0" dirty="0"/>
            </a:b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Parameter with Explicit Methods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c10_6</a:t>
            </a:r>
          </a:p>
        </p:txBody>
      </p:sp>
    </p:spTree>
    <p:extLst>
      <p:ext uri="{BB962C8B-B14F-4D97-AF65-F5344CB8AC3E}">
        <p14:creationId xmlns:p14="http://schemas.microsoft.com/office/powerpoint/2010/main" val="11149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Preserve Whole Object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413654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Parameter with Method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c10_8</a:t>
            </a:r>
          </a:p>
        </p:txBody>
      </p:sp>
    </p:spTree>
    <p:extLst>
      <p:ext uri="{BB962C8B-B14F-4D97-AF65-F5344CB8AC3E}">
        <p14:creationId xmlns:p14="http://schemas.microsoft.com/office/powerpoint/2010/main" val="66026095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0800-EB26-1642-98C6-1EF9BD74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30D1-CA38-FC43-95A9-BEA8E4EEEC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Introduce Parameter Object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EBE6-BC75-8D41-9796-7E1F53D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124516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01A-4493-5945-BE51-F3E33779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C809-FCDE-564B-B8FF-9068C2C9E2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Remove Setting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B96AD-FB7D-004F-8C2B-81E76DEAC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0391970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98CD-20B9-1C4B-ACA0-C104150B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C036-CE6B-D549-BC52-FDB810E60E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Hide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E215D-7C9D-4347-8234-B6AF61CEE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2383626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BF8-3EAB-3640-A7AB-A1EF13D9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9BA9-02F2-D042-A35F-9D948606FB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Replace Constructor with Factory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B495F-0507-F147-BC45-AB946FD95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c10_12</a:t>
            </a:r>
          </a:p>
        </p:txBody>
      </p:sp>
    </p:spTree>
    <p:extLst>
      <p:ext uri="{BB962C8B-B14F-4D97-AF65-F5344CB8AC3E}">
        <p14:creationId xmlns:p14="http://schemas.microsoft.com/office/powerpoint/2010/main" val="25725079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工具</a:t>
            </a:r>
            <a:endParaRPr dirty="0"/>
          </a:p>
        </p:txBody>
      </p:sp>
      <p:sp>
        <p:nvSpPr>
          <p:cNvPr id="157" name="自动化提示工具：IDEA Lint…"/>
          <p:cNvSpPr txBox="1">
            <a:spLocks noGrp="1"/>
          </p:cNvSpPr>
          <p:nvPr>
            <p:ph type="body" idx="1"/>
          </p:nvPr>
        </p:nvSpPr>
        <p:spPr>
          <a:xfrm>
            <a:off x="1206500" y="2642464"/>
            <a:ext cx="21971000" cy="986205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 err="1"/>
              <a:t>自动化提示工具</a:t>
            </a:r>
            <a:r>
              <a:rPr lang="zh-CN" altLang="en-US" dirty="0"/>
              <a:t> </a:t>
            </a:r>
            <a:r>
              <a:rPr dirty="0"/>
              <a:t>：IDEA Lint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 err="1"/>
              <a:t>自动化重构工具</a:t>
            </a:r>
            <a:r>
              <a:rPr lang="zh-CN" altLang="en-US" dirty="0"/>
              <a:t> </a:t>
            </a:r>
            <a:r>
              <a:rPr dirty="0"/>
              <a:t>：IDEA -&gt; Refactor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 err="1"/>
              <a:t>两顶帽子</a:t>
            </a:r>
            <a:r>
              <a:rPr lang="zh-CN" altLang="en-US" dirty="0"/>
              <a:t> </a:t>
            </a:r>
            <a:r>
              <a:rPr dirty="0"/>
              <a:t>：Modify / Refactoring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Diff tool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Unit Test : assert, most important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UI Test : </a:t>
            </a:r>
            <a:r>
              <a:rPr dirty="0" err="1"/>
              <a:t>边界条件</a:t>
            </a:r>
            <a:r>
              <a:rPr lang="zh-CN" altLang="en-US" dirty="0"/>
              <a:t> </a:t>
            </a:r>
            <a:r>
              <a:rPr dirty="0"/>
              <a:t>, all </a:t>
            </a:r>
            <a:r>
              <a:rPr lang="en-US" dirty="0"/>
              <a:t>c</a:t>
            </a:r>
            <a:r>
              <a:rPr dirty="0"/>
              <a:t>ases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Two refactor branch : master, current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 err="1"/>
              <a:t>小步调重构，频繁测试</a:t>
            </a:r>
            <a:endParaRPr dirty="0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lang="zh-CN" altLang="en-US" sz="4128" dirty="0"/>
              <a:t>安全重构：控制</a:t>
            </a:r>
            <a:r>
              <a:rPr dirty="0" err="1"/>
              <a:t>节奏</a:t>
            </a:r>
            <a:r>
              <a:rPr lang="zh-CN" altLang="en-US" dirty="0"/>
              <a:t>（</a:t>
            </a:r>
            <a:r>
              <a:rPr dirty="0" err="1"/>
              <a:t>小目标，开始</a:t>
            </a:r>
            <a:r>
              <a:rPr dirty="0"/>
              <a:t>, </a:t>
            </a:r>
            <a:r>
              <a:rPr dirty="0" err="1"/>
              <a:t>前进</a:t>
            </a:r>
            <a:r>
              <a:rPr dirty="0"/>
              <a:t> / </a:t>
            </a:r>
            <a:r>
              <a:rPr dirty="0" err="1"/>
              <a:t>停</a:t>
            </a:r>
            <a:r>
              <a:rPr lang="zh-CN" altLang="en-US" dirty="0"/>
              <a:t>止</a:t>
            </a:r>
            <a:r>
              <a:rPr lang="en-CN" dirty="0"/>
              <a:t>，</a:t>
            </a:r>
            <a:r>
              <a:rPr dirty="0" err="1"/>
              <a:t>集成</a:t>
            </a:r>
            <a:r>
              <a:rPr dirty="0"/>
              <a:t> / </a:t>
            </a:r>
            <a:r>
              <a:rPr lang="en-CN" dirty="0"/>
              <a:t>撤销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lang="zh-CN" altLang="en-US" dirty="0"/>
              <a:t>代码复审</a:t>
            </a:r>
            <a:endParaRPr lang="en-US" altLang="zh-CN" dirty="0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lang="en-CN" dirty="0"/>
              <a:t>结对重构</a:t>
            </a:r>
            <a:endParaRPr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BF8-3EAB-3640-A7AB-A1EF13D9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9BA9-02F2-D042-A35F-9D948606FB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Encapsulate Downcast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B495F-0507-F147-BC45-AB946FD95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c10_13</a:t>
            </a:r>
          </a:p>
        </p:txBody>
      </p:sp>
    </p:spTree>
    <p:extLst>
      <p:ext uri="{BB962C8B-B14F-4D97-AF65-F5344CB8AC3E}">
        <p14:creationId xmlns:p14="http://schemas.microsoft.com/office/powerpoint/2010/main" val="287777872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19D-BBF2-584A-B81D-503526D2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3473-1F58-0645-A020-323ED351FC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4927248"/>
          </a:xfrm>
        </p:spPr>
        <p:txBody>
          <a:bodyPr/>
          <a:lstStyle/>
          <a:p>
            <a:r>
              <a:rPr lang="en-US" dirty="0"/>
              <a:t>Replace Error Code with Exception			</a:t>
            </a:r>
            <a:r>
              <a:rPr lang="en-CN" sz="4800" dirty="0"/>
              <a:t>code c10_14</a:t>
            </a:r>
          </a:p>
          <a:p>
            <a:r>
              <a:rPr lang="en-US" dirty="0"/>
              <a:t>Replace Exception with Test						</a:t>
            </a:r>
            <a:r>
              <a:rPr lang="en-CN" sz="4800" dirty="0"/>
              <a:t>code c10_14</a:t>
            </a:r>
          </a:p>
          <a:p>
            <a:endParaRPr lang="en-US" b="0" dirty="0"/>
          </a:p>
          <a:p>
            <a:endParaRPr lang="en-CN" dirty="0"/>
          </a:p>
          <a:p>
            <a:endParaRPr lang="en-US" b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074113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E347-7FC3-2040-8C87-C9CF4FA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继承关系</a:t>
            </a:r>
            <a:r>
              <a:rPr lang="en-US" altLang="zh-CN" dirty="0">
                <a:solidFill>
                  <a:schemeClr val="accent1"/>
                </a:solidFill>
              </a:rPr>
              <a:t> (Optional)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9C3CE-1486-2E4E-99FE-7376698E0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5661766"/>
          </a:xfrm>
        </p:spPr>
        <p:txBody>
          <a:bodyPr/>
          <a:lstStyle/>
          <a:p>
            <a:r>
              <a:rPr lang="en-US" dirty="0"/>
              <a:t>Pull Up Field</a:t>
            </a:r>
          </a:p>
          <a:p>
            <a:r>
              <a:rPr lang="en-US" dirty="0"/>
              <a:t>Pull Up Method</a:t>
            </a:r>
          </a:p>
          <a:p>
            <a:r>
              <a:rPr lang="en-US" dirty="0"/>
              <a:t>Pull Up Constructor Body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ABD5B-CD1F-5B4D-8AC3-8F5B0BC1E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21587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1F9F-59B4-A64F-B427-DA8B80B6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</a:t>
            </a:r>
            <a:r>
              <a:rPr lang="en-C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6E0E7-C8ED-B94C-8810-08501BB650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1"/>
            <a:ext cx="21971000" cy="3758015"/>
          </a:xfrm>
        </p:spPr>
        <p:txBody>
          <a:bodyPr>
            <a:normAutofit/>
          </a:bodyPr>
          <a:lstStyle/>
          <a:p>
            <a:r>
              <a:rPr lang="en-US" dirty="0"/>
              <a:t>Push Down Method</a:t>
            </a:r>
          </a:p>
          <a:p>
            <a:r>
              <a:rPr lang="en-US" dirty="0"/>
              <a:t>Push Down Field</a:t>
            </a:r>
            <a:endParaRPr lang="en-US" b="0" dirty="0"/>
          </a:p>
          <a:p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DEFB-7DAF-9A45-B6D3-856EEA830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503432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E1DE-564D-A544-9804-A73F43DF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E7D1-7130-6849-8A6F-A21C300A2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Extract Subclass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EF21-4333-C24A-98DC-781854620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016949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382C-00C9-7148-92AD-A391FB57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169E-8EFA-A84D-8795-F38CA2AB96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Extract Superclass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0D10-F490-8E47-AB8B-FAA164F40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119221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0C02-7E78-634E-9943-0176C496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3A50-B915-DE4F-994F-D17735ED60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Extract Interface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6194B-DF0D-CA45-9CE6-CF00B02D5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code c11_8</a:t>
            </a:r>
          </a:p>
        </p:txBody>
      </p:sp>
    </p:spTree>
    <p:extLst>
      <p:ext uri="{BB962C8B-B14F-4D97-AF65-F5344CB8AC3E}">
        <p14:creationId xmlns:p14="http://schemas.microsoft.com/office/powerpoint/2010/main" val="75066285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4B2C-BB52-6E4B-83C9-2D86C66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1101-4E60-B644-9BB9-73904F45DF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Collapse Hierarchy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A486-055D-9744-8850-9C9D19791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0888045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1592-027D-FD4F-87A9-C04667D1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E6C4-ADD2-D74E-A2AF-74340C0480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Form Template Method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31B34-B857-1D45-92D8-79FDAEF06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code c11_10</a:t>
            </a:r>
          </a:p>
        </p:txBody>
      </p:sp>
    </p:spTree>
    <p:extLst>
      <p:ext uri="{BB962C8B-B14F-4D97-AF65-F5344CB8AC3E}">
        <p14:creationId xmlns:p14="http://schemas.microsoft.com/office/powerpoint/2010/main" val="126149251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94CE-6D1C-4F41-AA95-96D97E21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继承关系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50C0-990E-234E-BE19-CE4E4451AE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1"/>
            <a:ext cx="21971000" cy="5423502"/>
          </a:xfrm>
        </p:spPr>
        <p:txBody>
          <a:bodyPr>
            <a:normAutofit/>
          </a:bodyPr>
          <a:lstStyle/>
          <a:p>
            <a:r>
              <a:rPr lang="en-US" dirty="0"/>
              <a:t>Replace Inheritance with Delegation</a:t>
            </a:r>
          </a:p>
          <a:p>
            <a:r>
              <a:rPr lang="en-US" dirty="0"/>
              <a:t>Replace Delegation with Inheritance</a:t>
            </a:r>
            <a:endParaRPr lang="en-US" b="0" dirty="0"/>
          </a:p>
          <a:p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77859-E21F-904E-B445-774B2E2CA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00426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重构与性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重构与性能</a:t>
            </a:r>
            <a:endParaRPr dirty="0"/>
          </a:p>
        </p:txBody>
      </p:sp>
      <p:sp>
        <p:nvSpPr>
          <p:cNvPr id="160" name="多数重构提高性能，少数反而降低性能…"/>
          <p:cNvSpPr txBox="1">
            <a:spLocks noGrp="1"/>
          </p:cNvSpPr>
          <p:nvPr>
            <p:ph type="body" idx="1"/>
          </p:nvPr>
        </p:nvSpPr>
        <p:spPr>
          <a:xfrm>
            <a:off x="1206500" y="2642464"/>
            <a:ext cx="21971000" cy="9862052"/>
          </a:xfrm>
          <a:prstGeom prst="rect">
            <a:avLst/>
          </a:prstGeom>
        </p:spPr>
        <p:txBody>
          <a:bodyPr/>
          <a:lstStyle/>
          <a:p>
            <a:r>
              <a:t>多数重构提高性能，少数反而降低性能</a:t>
            </a:r>
          </a:p>
          <a:p>
            <a:r>
              <a:t>重构能使得性能提高更容易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Tease Apart Inheritance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307742"/>
            <a:ext cx="21971000" cy="9196774"/>
          </a:xfrm>
        </p:spPr>
        <p:txBody>
          <a:bodyPr/>
          <a:lstStyle/>
          <a:p>
            <a:endParaRPr lang="en-CN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82CDEFE-5D3E-604A-AEF3-0FF46341F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304" y="3648373"/>
            <a:ext cx="7229982" cy="1688755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FDB87FC0-CF10-864C-B19D-57DBCC1A02AD}"/>
              </a:ext>
            </a:extLst>
          </p:cNvPr>
          <p:cNvSpPr/>
          <p:nvPr/>
        </p:nvSpPr>
        <p:spPr>
          <a:xfrm>
            <a:off x="10040112" y="7589520"/>
            <a:ext cx="1481328" cy="237744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79083F-3FFF-594B-91BF-067A0889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08" y="4601204"/>
            <a:ext cx="7668612" cy="69933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061189-F8B1-5B4B-9639-872DCFA8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9595" y="5742432"/>
            <a:ext cx="8614359" cy="58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571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Tease Apart Inheritance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b="0" dirty="0"/>
          </a:p>
          <a:p>
            <a:endParaRPr lang="en-C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B8BB8A-0DE4-C443-9BB5-4AC6C4A6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386" y="4937761"/>
            <a:ext cx="10749024" cy="42793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307742"/>
            <a:ext cx="21971000" cy="9196774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1E32297-E03E-E94B-9B07-F514A0BE8C52}"/>
              </a:ext>
            </a:extLst>
          </p:cNvPr>
          <p:cNvSpPr/>
          <p:nvPr/>
        </p:nvSpPr>
        <p:spPr>
          <a:xfrm>
            <a:off x="1353312" y="6638544"/>
            <a:ext cx="829607" cy="219456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D39F3CC-6A79-FB49-94BF-00FEF9F7CC2C}"/>
              </a:ext>
            </a:extLst>
          </p:cNvPr>
          <p:cNvSpPr/>
          <p:nvPr/>
        </p:nvSpPr>
        <p:spPr>
          <a:xfrm>
            <a:off x="11814048" y="7077456"/>
            <a:ext cx="950976" cy="27432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379BB1-C868-CB45-B785-1ACB36CB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96" y="5305473"/>
            <a:ext cx="9547242" cy="48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810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Tease Apart Inheritance</a:t>
            </a:r>
            <a:r>
              <a:rPr lang="zh-CN" altLang="en-US" dirty="0"/>
              <a:t> </a:t>
            </a:r>
            <a:r>
              <a:rPr lang="en-US" altLang="zh-CN" dirty="0"/>
              <a:t>-3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307742"/>
            <a:ext cx="21971000" cy="9196774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A121217-8740-9648-976C-A2B2A8C2E8D9}"/>
              </a:ext>
            </a:extLst>
          </p:cNvPr>
          <p:cNvSpPr/>
          <p:nvPr/>
        </p:nvSpPr>
        <p:spPr>
          <a:xfrm>
            <a:off x="1342564" y="6858000"/>
            <a:ext cx="669116" cy="219456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0165A-BE49-7243-A9E1-B1AAF8CE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17" y="5277665"/>
            <a:ext cx="11566321" cy="38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239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Tease Apart Inheritance</a:t>
            </a:r>
            <a:r>
              <a:rPr lang="zh-CN" altLang="en-US" dirty="0"/>
              <a:t> </a:t>
            </a:r>
            <a:r>
              <a:rPr lang="en-US" altLang="zh-CN" dirty="0"/>
              <a:t>-4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307742"/>
            <a:ext cx="21971000" cy="9196774"/>
          </a:xfrm>
        </p:spPr>
        <p:txBody>
          <a:bodyPr/>
          <a:lstStyle/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			         </a:t>
            </a:r>
            <a:r>
              <a:rPr lang="en-CN" sz="8000" dirty="0"/>
              <a:t>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3E6B67-9A10-214D-8F67-317F6E52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409435"/>
            <a:ext cx="7668612" cy="6993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9C9B7-BA65-7C4D-9208-88D9CE2B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370" y="5921080"/>
            <a:ext cx="12042630" cy="39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51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Convert Procedural Design to Objects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90BE9-CA3E-624A-B455-A9157CCE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5906419"/>
            <a:ext cx="7390384" cy="334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56D2FB-F7DE-9041-904E-FD4DF63B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9073" y="6022665"/>
            <a:ext cx="9580898" cy="32257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AFF16CA-6839-174B-A784-BB6706E4CCFC}"/>
              </a:ext>
            </a:extLst>
          </p:cNvPr>
          <p:cNvSpPr/>
          <p:nvPr/>
        </p:nvSpPr>
        <p:spPr>
          <a:xfrm>
            <a:off x="10582656" y="7315200"/>
            <a:ext cx="1609344" cy="256032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5434080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Separate Domain from Presentation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9057366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C6C-31A8-0346-8334-07AC8B0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大型重构</a:t>
            </a:r>
            <a:r>
              <a:rPr lang="en-US" altLang="zh-CN" dirty="0"/>
              <a:t> (Optional)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0EDF-45F6-EC40-A414-4B9455BC69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Extract Hierarchy</a:t>
            </a:r>
            <a:endParaRPr lang="en-US" b="0" dirty="0"/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BD54-8268-0B4D-BD4E-A6E5B1B8F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888707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dirty="0"/>
              <a:t>难题</a:t>
            </a:r>
            <a:endParaRPr dirty="0"/>
          </a:p>
        </p:txBody>
      </p:sp>
      <p:sp>
        <p:nvSpPr>
          <p:cNvPr id="163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642464"/>
            <a:ext cx="21971000" cy="98620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N" dirty="0"/>
              <a:t>数据库</a:t>
            </a:r>
          </a:p>
          <a:p>
            <a:r>
              <a:rPr lang="en-CN" dirty="0"/>
              <a:t>pulished</a:t>
            </a:r>
            <a:r>
              <a:rPr lang="zh-CN" altLang="en-US" dirty="0"/>
              <a:t> 接口</a:t>
            </a:r>
            <a:endParaRPr lang="en-US" altLang="zh-CN" dirty="0"/>
          </a:p>
          <a:p>
            <a:r>
              <a:rPr lang="en-CN" dirty="0"/>
              <a:t>适合</a:t>
            </a:r>
            <a:r>
              <a:rPr lang="zh-CN" altLang="en-US" dirty="0"/>
              <a:t>“单进程”软件，不适合并发和</a:t>
            </a:r>
            <a:r>
              <a:rPr lang="zh-CN" altLang="en-CN" dirty="0"/>
              <a:t>分布式</a:t>
            </a:r>
            <a:r>
              <a:rPr lang="zh-CN" altLang="en-US" dirty="0"/>
              <a:t>程序设计。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它们需要不同的重构技术。</a:t>
            </a:r>
            <a:endParaRPr lang="en-US" altLang="zh-CN" sz="2400" dirty="0"/>
          </a:p>
          <a:p>
            <a:r>
              <a:rPr lang="en-CN" dirty="0"/>
              <a:t>反射</a:t>
            </a:r>
          </a:p>
          <a:p>
            <a:r>
              <a:rPr lang="en-CN" dirty="0"/>
              <a:t>如何设计代码结构</a:t>
            </a:r>
            <a:r>
              <a:rPr lang="zh-CN" altLang="en-US" dirty="0"/>
              <a:t>，能做到尽量少或不重构？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CN" sz="2400" dirty="0"/>
              <a:t>不能</a:t>
            </a:r>
            <a:r>
              <a:rPr lang="zh-CN" altLang="en-US" sz="2400" dirty="0"/>
              <a:t>。 模块划分。</a:t>
            </a:r>
            <a:endParaRPr lang="en-CN" sz="2400" dirty="0"/>
          </a:p>
          <a:p>
            <a:r>
              <a:rPr lang="en-CN" dirty="0"/>
              <a:t>大型重构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    分步调重构 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 集成代码  </a:t>
            </a:r>
            <a:r>
              <a:rPr lang="en-US" altLang="zh-CN" sz="2400" dirty="0"/>
              <a:t>/</a:t>
            </a:r>
            <a:r>
              <a:rPr lang="zh-CN" altLang="en-US" sz="2400" dirty="0"/>
              <a:t> 频繁同步代码 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 手工</a:t>
            </a:r>
            <a:r>
              <a:rPr lang="en-US" altLang="zh-CN" sz="2400" dirty="0"/>
              <a:t>merge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组织函数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Extract Method </a:t>
            </a:r>
            <a:endParaRPr lang="en-CN" sz="6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994527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E8C-85AD-6744-9D19-B103888E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组织函数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6C14-5193-014E-BE24-E47B681F4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CN" sz="6000" dirty="0">
                <a:solidFill>
                  <a:schemeClr val="bg2">
                    <a:lumMod val="10000"/>
                  </a:schemeClr>
                </a:solidFill>
              </a:rPr>
              <a:t>Inline method</a:t>
            </a:r>
          </a:p>
          <a:p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6082-2419-4843-8A57-E77473F60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4350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1057</Words>
  <Application>Microsoft Macintosh PowerPoint</Application>
  <PresentationFormat>Custom</PresentationFormat>
  <Paragraphs>274</Paragraphs>
  <Slides>66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Helvetica Neue</vt:lpstr>
      <vt:lpstr>Helvetica Neue Medium</vt:lpstr>
      <vt:lpstr>21_BasicWhite</vt:lpstr>
      <vt:lpstr>Refactoring</vt:lpstr>
      <vt:lpstr>Ref</vt:lpstr>
      <vt:lpstr>Content</vt:lpstr>
      <vt:lpstr>QA</vt:lpstr>
      <vt:lpstr>工具</vt:lpstr>
      <vt:lpstr>重构与性能</vt:lpstr>
      <vt:lpstr>难题</vt:lpstr>
      <vt:lpstr>组织函数</vt:lpstr>
      <vt:lpstr>组织函数</vt:lpstr>
      <vt:lpstr>组织函数</vt:lpstr>
      <vt:lpstr>组织函数</vt:lpstr>
      <vt:lpstr>组织函数</vt:lpstr>
      <vt:lpstr>组织函数</vt:lpstr>
      <vt:lpstr>组织函数</vt:lpstr>
      <vt:lpstr>组织函数</vt:lpstr>
      <vt:lpstr>组织函数</vt:lpstr>
      <vt:lpstr>在对象之间搬移特性 (Optional)</vt:lpstr>
      <vt:lpstr>在对象之间搬移特性 (Optional)</vt:lpstr>
      <vt:lpstr>在对象之间搬移特性 (Optional)</vt:lpstr>
      <vt:lpstr>在对象之间搬移特性 (Optional)</vt:lpstr>
      <vt:lpstr>在对象之间搬移特性 (Optional)</vt:lpstr>
      <vt:lpstr>重新组织数据</vt:lpstr>
      <vt:lpstr>重新组织数据</vt:lpstr>
      <vt:lpstr>重新组织数据</vt:lpstr>
      <vt:lpstr>重新组织数据</vt:lpstr>
      <vt:lpstr>重新组织数据</vt:lpstr>
      <vt:lpstr>重新组织数据</vt:lpstr>
      <vt:lpstr>重新组织数据</vt:lpstr>
      <vt:lpstr>重新组织数据</vt:lpstr>
      <vt:lpstr>重新组织数据</vt:lpstr>
      <vt:lpstr>重新组织数据</vt:lpstr>
      <vt:lpstr>条件表达式</vt:lpstr>
      <vt:lpstr>条件表达式</vt:lpstr>
      <vt:lpstr>条件表达式</vt:lpstr>
      <vt:lpstr>条件表达式</vt:lpstr>
      <vt:lpstr>条件表达式</vt:lpstr>
      <vt:lpstr>条件表达式</vt:lpstr>
      <vt:lpstr>条件表达式</vt:lpstr>
      <vt:lpstr>函数调用</vt:lpstr>
      <vt:lpstr>函数调用</vt:lpstr>
      <vt:lpstr>函数调用</vt:lpstr>
      <vt:lpstr>函数调用</vt:lpstr>
      <vt:lpstr>函数调用 </vt:lpstr>
      <vt:lpstr>函数调用</vt:lpstr>
      <vt:lpstr>函数调用</vt:lpstr>
      <vt:lpstr>函数调用</vt:lpstr>
      <vt:lpstr>函数调用</vt:lpstr>
      <vt:lpstr>函数调用</vt:lpstr>
      <vt:lpstr>函数调用</vt:lpstr>
      <vt:lpstr>函数调用</vt:lpstr>
      <vt:lpstr>函数调用</vt:lpstr>
      <vt:lpstr>继承关系 (Optional)</vt:lpstr>
      <vt:lpstr>继承关系 (Optional)</vt:lpstr>
      <vt:lpstr>继承关系 (Optional)</vt:lpstr>
      <vt:lpstr>继承关系 (Optional)</vt:lpstr>
      <vt:lpstr>继承关系 (Optional)</vt:lpstr>
      <vt:lpstr>继承关系 (Optional)</vt:lpstr>
      <vt:lpstr>继承关系 (Optional)</vt:lpstr>
      <vt:lpstr>继承关系 (Optional)</vt:lpstr>
      <vt:lpstr>大型重构 (Optional)</vt:lpstr>
      <vt:lpstr>大型重构 (Optional)</vt:lpstr>
      <vt:lpstr>大型重构 (Optional)</vt:lpstr>
      <vt:lpstr>大型重构 (Optional)</vt:lpstr>
      <vt:lpstr>大型重构 (Optional)</vt:lpstr>
      <vt:lpstr>大型重构 (Optional)</vt:lpstr>
      <vt:lpstr>大型重构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cp:lastModifiedBy>kf</cp:lastModifiedBy>
  <cp:revision>397</cp:revision>
  <dcterms:modified xsi:type="dcterms:W3CDTF">2021-06-03T23:20:02Z</dcterms:modified>
</cp:coreProperties>
</file>