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73333"/>
  </p:normalViewPr>
  <p:slideViewPr>
    <p:cSldViewPr snapToGrid="0" snapToObjects="1" showGuides="1">
      <p:cViewPr varScale="1">
        <p:scale>
          <a:sx n="128" d="100"/>
          <a:sy n="128" d="100"/>
        </p:scale>
        <p:origin x="56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EEC1-605E-FD47-B3A6-D26F3B55F22B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DB0C8-7D6C-044E-A9DD-7720B91A8E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51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 err="1"/>
              <a:t>消极情绪的影响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智商：容易陷入死胡同，跟别人发生冲突，吵架。反应能力、思考问题、创新能力下降。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B050"/>
                </a:solidFill>
              </a:rPr>
              <a:t>消极的情绪和消极的思维思维相符相成。当它们运行时，自己不知不觉被拉入它们的深渊。</a:t>
            </a:r>
            <a:r>
              <a:rPr lang="en-US" altLang="zh-CN" dirty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芭芭拉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  <a:r>
              <a:rPr lang="zh-CN" altLang="en-US" dirty="0">
                <a:solidFill>
                  <a:srgbClr val="00B050"/>
                </a:solidFill>
              </a:rPr>
              <a:t>费雷德里克森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状态：效率不高</a:t>
            </a:r>
            <a:endParaRPr lang="en-US" altLang="zh-CN" dirty="0"/>
          </a:p>
          <a:p>
            <a:r>
              <a:rPr lang="zh-CN" altLang="en-US" dirty="0"/>
              <a:t>健康：对身体不好。</a:t>
            </a:r>
            <a:endParaRPr lang="en-US" altLang="zh-CN" dirty="0"/>
          </a:p>
          <a:p>
            <a:r>
              <a:rPr lang="zh-CN" altLang="en-US" dirty="0"/>
              <a:t>细胞更新的节奏因身体部位的不同而有所差异。白细胞能存活</a:t>
            </a:r>
            <a:r>
              <a:rPr lang="en-US" altLang="zh-CN" dirty="0"/>
              <a:t>10</a:t>
            </a:r>
            <a:r>
              <a:rPr lang="zh-CN" altLang="en-US" dirty="0"/>
              <a:t>天，肌肉细胞能存活三个月左右。科学家总体指出每天大约更新</a:t>
            </a:r>
            <a:r>
              <a:rPr lang="en-US" altLang="zh-CN" dirty="0"/>
              <a:t>1%</a:t>
            </a:r>
            <a:r>
              <a:rPr lang="zh-CN" altLang="en-US" dirty="0"/>
              <a:t>的细胞，每月完成</a:t>
            </a:r>
            <a:r>
              <a:rPr lang="en-US" altLang="zh-CN" dirty="0"/>
              <a:t>30%</a:t>
            </a:r>
            <a:r>
              <a:rPr lang="zh-CN" altLang="en-US" dirty="0"/>
              <a:t>的人体细胞更新，每季度大约更新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结论： </a:t>
            </a:r>
            <a:r>
              <a:rPr lang="en-US" altLang="zh-CN" dirty="0"/>
              <a:t>1</a:t>
            </a:r>
            <a:r>
              <a:rPr lang="zh-CN" altLang="en-US" dirty="0"/>
              <a:t>）消极情绪导致细胞衰退。</a:t>
            </a:r>
            <a:r>
              <a:rPr lang="en-US" altLang="zh-CN" dirty="0"/>
              <a:t>2</a:t>
            </a:r>
            <a:r>
              <a:rPr lang="zh-CN" altLang="en-US" dirty="0"/>
              <a:t>）积极情绪促进细胞更新。</a:t>
            </a:r>
            <a:r>
              <a:rPr lang="en-US" altLang="zh-CN" dirty="0"/>
              <a:t>3</a:t>
            </a:r>
            <a:r>
              <a:rPr lang="zh-CN" altLang="en-US" dirty="0"/>
              <a:t>）从基础的生物水平来看，积极情绪赋予人生命。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CN" dirty="0"/>
              <a:t>积极情绪能带来什么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）笑话、短视频。状态好：不容易犯错，反应灵敏。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） 创新思维。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）心情好时，主动进行人际交往。比如，打招呼。不计较太多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复原力 ：皮球，有压力能迅速反弹。人迅速从低压中恢复出来。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耐磨力：不放弃。失败了再接着来。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创伤后成长</a:t>
            </a:r>
            <a:r>
              <a:rPr lang="zh-CN" altLang="en-US" dirty="0"/>
              <a:t>：自我疗养。经过过后，随着时间的推移，已经发生的坏事情不会再影响自己，能正常生活。</a:t>
            </a:r>
            <a:endParaRPr lang="en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DB0C8-7D6C-044E-A9DD-7720B91A8E16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073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2D94-60F8-A20A-F1EE-2E2800DE3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4DC6E-3717-C197-0A6D-A0E53F9B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B23B-BAD2-0389-63AD-81A5DEC6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3F9A-9CA5-BC31-737D-1A6794DD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2F8-E23F-F227-BC8F-DCD6D14A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55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EF59-8170-1101-C15A-E549CE10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9A78-D383-4BF9-4E93-685BD41F3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D307-1F91-60DE-6840-BB66156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54D2-5184-29A6-5A14-42A7AC12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C811-E311-DBEE-BADF-0EFAD411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3614-AAE5-46DB-0AD7-1D189F00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B04F3-D217-5B1F-793F-860010DF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DC99-A2E5-9990-3E2A-0D5CBC7C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2590-20FA-77A7-8D3F-FE269C48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2445-A2DE-F460-83BA-192230C6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46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5BDC-A175-D669-83F1-ADC8A574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DBDF-1A3E-AC3E-23D0-3729ADF0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6416-86F6-AB1E-E6F3-C28ED9B2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794D-B5BA-3807-D981-D4C46B90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94F1-EFA4-8435-FC2F-54F00399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60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27DD-F972-A9CF-7447-69486A1B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E8591-A5AB-1AB4-97AC-184AB45C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4953-CDC5-FEF4-E0DD-A380FB97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04E9-BD75-CFE4-8ACD-7442B371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EDE2-D2F8-9441-248A-C2392F17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0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AFBB-0D51-08E1-0791-778EE8F2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39BE-8BCE-5B57-E855-0E367992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BC46-711D-3044-A091-33EF5B1B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77F6-C4B8-DE73-F643-870F7E2A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42AD-8C8C-A7BF-81FC-136FA764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B365-53F4-A483-AB85-B4E10258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83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6F8A-8EB6-AC85-D457-C36CB9D9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E64F-5A0C-77BB-9BF6-F546D65ED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6AD4D-AC12-7145-A9FD-72CE25C52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CE9B9-1E48-5E0C-EDD4-F85FF449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4E2F-24DE-47E6-9116-95578810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B5709-7FEC-77DB-C685-69C0C9EE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4A919-DDAB-4503-B9A1-74586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0B85C-92D9-B768-A397-969D7B20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952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14FE-B4A8-7BAA-7147-D30C7096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A4302-CFC4-9928-5801-BA63198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C1B8A-F323-ED43-F85E-BB03DD11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4B4F7-FA72-4F30-9B6C-2103B7C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40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501C3-95A4-05EE-8839-2CD45A68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EDE1F-A4CD-CC79-A097-2CD2B2DF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23D49-56A2-BF17-D5C6-41697F9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62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8B49-6016-55F9-4572-642A58C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AB7A-59D7-4BBC-12F4-3FC2606C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5FD27-D7DA-08B2-777E-1D2DF7C6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CD5DC-3D7D-4973-F443-31FF90C8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9D6C-1C27-8E71-ED85-1B387D9C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2DD9A-8796-EFF3-820F-AEAC054D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00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5B59-41AC-8547-28CD-53516A7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F00E9-C587-C0BC-4A4E-9748BC546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866-6853-DDA0-F218-422DA7A2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8FCF7-F342-24EA-DD36-74D9E82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5628-FF0F-61A0-7ED1-CFD3452A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68C3-8014-AE91-03AF-7CF29929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15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BD030-1213-F058-84B7-FBED899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12B4-84DA-C580-4872-5394C6B6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7CDB-0BB1-C4BE-D819-93894EF7E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0FA8-2812-1348-A22C-AC27005A5D3C}" type="datetimeFigureOut">
              <a:rPr lang="en-CN" smtClean="0"/>
              <a:t>2022/4/26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B619-DADA-719F-5174-E59F4310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31E4-1383-0F4D-8918-23C53154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A216-94A5-C846-9B4B-8CD8DC2CC22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06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1A11B1-C3E4-6314-3226-BF927C82D67E}"/>
              </a:ext>
            </a:extLst>
          </p:cNvPr>
          <p:cNvSpPr txBox="1"/>
          <p:nvPr/>
        </p:nvSpPr>
        <p:spPr>
          <a:xfrm>
            <a:off x="2659515" y="1607488"/>
            <a:ext cx="6463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N" dirty="0"/>
              <a:t>压力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CDAD1-CA41-8C4A-36B2-BD7F5D003BAE}"/>
              </a:ext>
            </a:extLst>
          </p:cNvPr>
          <p:cNvSpPr txBox="1"/>
          <p:nvPr/>
        </p:nvSpPr>
        <p:spPr>
          <a:xfrm>
            <a:off x="1787420" y="1213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食物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13795-C079-BD5A-5245-3794416CCA36}"/>
              </a:ext>
            </a:extLst>
          </p:cNvPr>
          <p:cNvSpPr txBox="1"/>
          <p:nvPr/>
        </p:nvSpPr>
        <p:spPr>
          <a:xfrm>
            <a:off x="1787420" y="1999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健康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D67B6-60C0-4F86-7515-1D0DA14BD2D8}"/>
              </a:ext>
            </a:extLst>
          </p:cNvPr>
          <p:cNvSpPr txBox="1"/>
          <p:nvPr/>
        </p:nvSpPr>
        <p:spPr>
          <a:xfrm>
            <a:off x="3794015" y="1296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工作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F3F1B-AC41-9A03-F3E1-47E3AA7F0D7F}"/>
              </a:ext>
            </a:extLst>
          </p:cNvPr>
          <p:cNvSpPr txBox="1"/>
          <p:nvPr/>
        </p:nvSpPr>
        <p:spPr>
          <a:xfrm>
            <a:off x="3348151" y="2086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学习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437C0-BBAB-50BC-B5D3-140FBDF41AB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59663" y="1481354"/>
            <a:ext cx="534352" cy="12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AEA4B-9000-BBBF-F575-7026039F5CE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59663" y="1999491"/>
            <a:ext cx="88488" cy="27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1091E-1DB3-A112-0FAA-BFE41C5DFBF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433751" y="1999491"/>
            <a:ext cx="17958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F4B774-DD4A-A27A-4428-8E204C6EC68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433751" y="1398226"/>
            <a:ext cx="161582" cy="20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F66E1A-E2EE-891F-65DC-D62373548A80}"/>
              </a:ext>
            </a:extLst>
          </p:cNvPr>
          <p:cNvSpPr txBox="1"/>
          <p:nvPr/>
        </p:nvSpPr>
        <p:spPr>
          <a:xfrm>
            <a:off x="1073225" y="46670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压力</a:t>
            </a:r>
            <a:r>
              <a:rPr lang="zh-CN" altLang="en-US" b="1" dirty="0"/>
              <a:t> </a:t>
            </a:r>
            <a:endParaRPr lang="en-C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813BC0-E068-8D57-6705-428A615BE5F1}"/>
              </a:ext>
            </a:extLst>
          </p:cNvPr>
          <p:cNvCxnSpPr>
            <a:cxnSpLocks/>
          </p:cNvCxnSpPr>
          <p:nvPr/>
        </p:nvCxnSpPr>
        <p:spPr>
          <a:xfrm>
            <a:off x="1730028" y="4823915"/>
            <a:ext cx="87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CD58BD-F730-1E29-73E7-A771D4505D8C}"/>
              </a:ext>
            </a:extLst>
          </p:cNvPr>
          <p:cNvSpPr txBox="1"/>
          <p:nvPr/>
        </p:nvSpPr>
        <p:spPr>
          <a:xfrm>
            <a:off x="2743013" y="4639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b="1" dirty="0">
                <a:solidFill>
                  <a:srgbClr val="FF0000"/>
                </a:solidFill>
              </a:rPr>
              <a:t>情绪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DE970D-E526-1AE1-AD59-1B195463D9C2}"/>
              </a:ext>
            </a:extLst>
          </p:cNvPr>
          <p:cNvCxnSpPr/>
          <p:nvPr/>
        </p:nvCxnSpPr>
        <p:spPr>
          <a:xfrm>
            <a:off x="3489578" y="4851746"/>
            <a:ext cx="8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41A430-9FB5-15D3-5DFA-66A7E3F14F85}"/>
              </a:ext>
            </a:extLst>
          </p:cNvPr>
          <p:cNvSpPr txBox="1"/>
          <p:nvPr/>
        </p:nvSpPr>
        <p:spPr>
          <a:xfrm>
            <a:off x="4501380" y="4667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行为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3E2758-808B-A598-650E-7E89866486A2}"/>
              </a:ext>
            </a:extLst>
          </p:cNvPr>
          <p:cNvSpPr/>
          <p:nvPr/>
        </p:nvSpPr>
        <p:spPr>
          <a:xfrm>
            <a:off x="2660511" y="3875989"/>
            <a:ext cx="811335" cy="4802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积极</a:t>
            </a:r>
            <a:endParaRPr lang="en-C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62F86E-F0DA-8070-061F-71C92E214288}"/>
              </a:ext>
            </a:extLst>
          </p:cNvPr>
          <p:cNvSpPr/>
          <p:nvPr/>
        </p:nvSpPr>
        <p:spPr>
          <a:xfrm>
            <a:off x="2670693" y="5291550"/>
            <a:ext cx="799149" cy="4802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消极</a:t>
            </a:r>
            <a:endParaRPr lang="en-C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D435BC-A2AF-CDD3-63B0-BA0656D6ABC4}"/>
              </a:ext>
            </a:extLst>
          </p:cNvPr>
          <p:cNvSpPr/>
          <p:nvPr/>
        </p:nvSpPr>
        <p:spPr>
          <a:xfrm>
            <a:off x="2631200" y="6226820"/>
            <a:ext cx="799149" cy="480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中性</a:t>
            </a:r>
            <a:endParaRPr lang="en-C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049EEA-B5A8-E326-E7EA-A8376128B57C}"/>
              </a:ext>
            </a:extLst>
          </p:cNvPr>
          <p:cNvCxnSpPr>
            <a:stCxn id="39" idx="4"/>
            <a:endCxn id="31" idx="0"/>
          </p:cNvCxnSpPr>
          <p:nvPr/>
        </p:nvCxnSpPr>
        <p:spPr>
          <a:xfrm>
            <a:off x="3066179" y="4356280"/>
            <a:ext cx="0" cy="28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C9B017-B23A-55B1-6983-BDAE23DB4E14}"/>
              </a:ext>
            </a:extLst>
          </p:cNvPr>
          <p:cNvCxnSpPr>
            <a:stCxn id="40" idx="0"/>
            <a:endCxn id="31" idx="2"/>
          </p:cNvCxnSpPr>
          <p:nvPr/>
        </p:nvCxnSpPr>
        <p:spPr>
          <a:xfrm flipH="1" flipV="1">
            <a:off x="3066179" y="5008581"/>
            <a:ext cx="4089" cy="28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3D934CB-401E-C79B-93EB-FC84DAB17ACC}"/>
              </a:ext>
            </a:extLst>
          </p:cNvPr>
          <p:cNvCxnSpPr>
            <a:stCxn id="40" idx="6"/>
            <a:endCxn id="36" idx="2"/>
          </p:cNvCxnSpPr>
          <p:nvPr/>
        </p:nvCxnSpPr>
        <p:spPr>
          <a:xfrm flipV="1">
            <a:off x="3469842" y="5036412"/>
            <a:ext cx="1354704" cy="4952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D39EF99-2B56-5215-186F-ED1E745CB898}"/>
              </a:ext>
            </a:extLst>
          </p:cNvPr>
          <p:cNvCxnSpPr>
            <a:endCxn id="36" idx="0"/>
          </p:cNvCxnSpPr>
          <p:nvPr/>
        </p:nvCxnSpPr>
        <p:spPr>
          <a:xfrm>
            <a:off x="3489578" y="4158958"/>
            <a:ext cx="1334968" cy="5081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7CE839-1CB5-35FD-7193-B33BCF2BBE67}"/>
              </a:ext>
            </a:extLst>
          </p:cNvPr>
          <p:cNvSpPr txBox="1"/>
          <p:nvPr/>
        </p:nvSpPr>
        <p:spPr>
          <a:xfrm>
            <a:off x="8099952" y="68975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N" dirty="0"/>
              <a:t>消极情绪的影响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5CA27D-77B3-4AF1-5F09-D67B8B336AE9}"/>
              </a:ext>
            </a:extLst>
          </p:cNvPr>
          <p:cNvSpPr txBox="1"/>
          <p:nvPr/>
        </p:nvSpPr>
        <p:spPr>
          <a:xfrm>
            <a:off x="6382327" y="757382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智商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状态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健康</a:t>
            </a:r>
            <a:endParaRPr lang="en-C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97BB32-E65C-368D-5DB8-269336F3CF90}"/>
              </a:ext>
            </a:extLst>
          </p:cNvPr>
          <p:cNvSpPr txBox="1"/>
          <p:nvPr/>
        </p:nvSpPr>
        <p:spPr>
          <a:xfrm>
            <a:off x="7869120" y="3429000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CN" dirty="0"/>
              <a:t>积极情绪能带来什么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A8C869-7A7C-40E3-14CC-914828E467A7}"/>
              </a:ext>
            </a:extLst>
          </p:cNvPr>
          <p:cNvSpPr txBox="1"/>
          <p:nvPr/>
        </p:nvSpPr>
        <p:spPr>
          <a:xfrm>
            <a:off x="6351104" y="3995530"/>
            <a:ext cx="5695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CN" dirty="0"/>
              <a:t>让自己感觉良好</a:t>
            </a:r>
          </a:p>
          <a:p>
            <a:pPr marL="342900" indent="-342900">
              <a:buFont typeface="+mj-lt"/>
              <a:buAutoNum type="arabicParenR"/>
            </a:pPr>
            <a:r>
              <a:rPr lang="en-CN" dirty="0"/>
              <a:t>扩展你的思维</a:t>
            </a:r>
          </a:p>
          <a:p>
            <a:pPr marL="342900" indent="-342900">
              <a:buFont typeface="+mj-lt"/>
              <a:buAutoNum type="arabicParenR"/>
            </a:pPr>
            <a:r>
              <a:rPr lang="en-CN" dirty="0"/>
              <a:t>改变人际交往</a:t>
            </a:r>
          </a:p>
          <a:p>
            <a:pPr marL="342900" indent="-342900">
              <a:buFont typeface="+mj-lt"/>
              <a:buAutoNum type="arabicParenR"/>
            </a:pPr>
            <a:r>
              <a:rPr lang="en-CN" dirty="0">
                <a:solidFill>
                  <a:srgbClr val="00B050"/>
                </a:solidFill>
              </a:rPr>
              <a:t>能提高韧性</a:t>
            </a:r>
          </a:p>
          <a:p>
            <a:r>
              <a:rPr lang="zh-CN" altLang="en-US" sz="1600" dirty="0">
                <a:solidFill>
                  <a:srgbClr val="00B050"/>
                </a:solidFill>
              </a:rPr>
              <a:t>       </a:t>
            </a:r>
            <a:r>
              <a:rPr lang="en-CN" sz="1600" dirty="0">
                <a:solidFill>
                  <a:srgbClr val="00B050"/>
                </a:solidFill>
              </a:rPr>
              <a:t>A</a:t>
            </a:r>
            <a:r>
              <a:rPr lang="zh-CN" altLang="en-US" sz="1600" dirty="0">
                <a:solidFill>
                  <a:srgbClr val="00B050"/>
                </a:solidFill>
              </a:rPr>
              <a:t>：复原力 ：由性格、原生家庭、工作经历决定。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200" dirty="0"/>
              <a:t>生命的最大荣耀不是从来没有失败，而是每次失败后的不断奋起</a:t>
            </a:r>
            <a:r>
              <a:rPr lang="en-US" altLang="zh-CN" sz="1200" dirty="0"/>
              <a:t>..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南非总统 曼德拉</a:t>
            </a:r>
            <a:endParaRPr lang="en-US" altLang="zh-CN" sz="1200" dirty="0"/>
          </a:p>
          <a:p>
            <a:r>
              <a:rPr lang="zh-CN" altLang="en-US" sz="1600" dirty="0">
                <a:solidFill>
                  <a:srgbClr val="00B050"/>
                </a:solidFill>
              </a:rPr>
              <a:t>       </a:t>
            </a:r>
            <a:r>
              <a:rPr lang="en-US" altLang="zh-CN" sz="1600" dirty="0">
                <a:solidFill>
                  <a:srgbClr val="00B050"/>
                </a:solidFill>
              </a:rPr>
              <a:t>B</a:t>
            </a:r>
            <a:r>
              <a:rPr lang="zh-CN" altLang="en-US" sz="1600" dirty="0">
                <a:solidFill>
                  <a:srgbClr val="00B050"/>
                </a:solidFill>
              </a:rPr>
              <a:t>：耐磨力  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200" dirty="0"/>
              <a:t>最后留下的物种不是最聪明的，也不是最强壮的，而是那些最能适应环境变化。</a:t>
            </a:r>
            <a:r>
              <a:rPr lang="en-US" altLang="zh-CN" sz="1200" dirty="0"/>
              <a:t>-</a:t>
            </a:r>
            <a:r>
              <a:rPr lang="zh-CN" altLang="en-US" sz="1200" dirty="0"/>
              <a:t> 进化论 达尔文</a:t>
            </a:r>
            <a:endParaRPr lang="en-CN" altLang="zh-CN" sz="1200" dirty="0"/>
          </a:p>
          <a:p>
            <a:r>
              <a:rPr lang="zh-CN" altLang="en-US" sz="1600" dirty="0">
                <a:solidFill>
                  <a:srgbClr val="00B050"/>
                </a:solidFill>
              </a:rPr>
              <a:t>       </a:t>
            </a:r>
            <a:r>
              <a:rPr lang="en-CN" altLang="zh-CN" sz="1600" dirty="0">
                <a:solidFill>
                  <a:srgbClr val="00B050"/>
                </a:solidFill>
              </a:rPr>
              <a:t>C</a:t>
            </a:r>
            <a:r>
              <a:rPr lang="zh-CN" altLang="en-US" sz="1600" dirty="0">
                <a:solidFill>
                  <a:srgbClr val="00B050"/>
                </a:solidFill>
              </a:rPr>
              <a:t>：创伤后成长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200" dirty="0"/>
              <a:t>凡是不能杀死我的，都将让我变得强大。 </a:t>
            </a:r>
            <a:r>
              <a:rPr lang="en-US" altLang="zh-CN" sz="1200" dirty="0"/>
              <a:t>-</a:t>
            </a:r>
            <a:r>
              <a:rPr lang="zh-CN" altLang="en-US" sz="1200" dirty="0"/>
              <a:t> 哲学家 尼采</a:t>
            </a:r>
            <a:endParaRPr lang="en-US" altLang="zh-CN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559FF7-1DCC-38E6-6818-C8A2D2F7F8DA}"/>
              </a:ext>
            </a:extLst>
          </p:cNvPr>
          <p:cNvSpPr txBox="1"/>
          <p:nvPr/>
        </p:nvSpPr>
        <p:spPr>
          <a:xfrm>
            <a:off x="228600" y="2286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 哪些压力？</a:t>
            </a:r>
            <a:endParaRPr lang="en-C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CB5EEF-A714-94F3-328A-620898499941}"/>
              </a:ext>
            </a:extLst>
          </p:cNvPr>
          <p:cNvSpPr txBox="1"/>
          <p:nvPr/>
        </p:nvSpPr>
        <p:spPr>
          <a:xfrm>
            <a:off x="151226" y="34290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 压力的影响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5790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C01E9-034C-36EE-B907-FACB24F4BDDA}"/>
              </a:ext>
            </a:extLst>
          </p:cNvPr>
          <p:cNvSpPr txBox="1"/>
          <p:nvPr/>
        </p:nvSpPr>
        <p:spPr>
          <a:xfrm>
            <a:off x="168965" y="11927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 如何提高复原力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2FF8C-482F-CE2E-1794-8821F9E2F7E9}"/>
              </a:ext>
            </a:extLst>
          </p:cNvPr>
          <p:cNvSpPr txBox="1"/>
          <p:nvPr/>
        </p:nvSpPr>
        <p:spPr>
          <a:xfrm>
            <a:off x="208722" y="596348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归因于外法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记录自己的进步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做能让自己开心的事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1466B-F4A5-24BF-71B5-1A51E1730C7E}"/>
              </a:ext>
            </a:extLst>
          </p:cNvPr>
          <p:cNvSpPr txBox="1"/>
          <p:nvPr/>
        </p:nvSpPr>
        <p:spPr>
          <a:xfrm>
            <a:off x="228600" y="353833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 如何提升积极情绪？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BB852-6B9F-05F0-D1BA-1CA348344E6B}"/>
              </a:ext>
            </a:extLst>
          </p:cNvPr>
          <p:cNvSpPr txBox="1"/>
          <p:nvPr/>
        </p:nvSpPr>
        <p:spPr>
          <a:xfrm>
            <a:off x="238539" y="4164496"/>
            <a:ext cx="558678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CN" dirty="0"/>
              <a:t>增加观察点</a:t>
            </a:r>
          </a:p>
          <a:p>
            <a:r>
              <a:rPr lang="en-CN" sz="1600" dirty="0">
                <a:solidFill>
                  <a:srgbClr val="FF0000"/>
                </a:solidFill>
              </a:rPr>
              <a:t>增加观察点</a:t>
            </a:r>
            <a:r>
              <a:rPr lang="zh-CN" altLang="en-US" sz="1600" dirty="0">
                <a:solidFill>
                  <a:srgbClr val="FF0000"/>
                </a:solidFill>
              </a:rPr>
              <a:t>，更好的化解负面情绪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dirty="0" err="1"/>
              <a:t>你的角度</a:t>
            </a:r>
            <a:r>
              <a:rPr lang="zh-CN" altLang="en-US" dirty="0"/>
              <a:t>？对方的角度？其他人的角度？事情的本身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）提升积极比</a:t>
            </a:r>
            <a:endParaRPr lang="en-US" altLang="zh-CN" dirty="0"/>
          </a:p>
          <a:p>
            <a:r>
              <a:rPr lang="en-US" dirty="0" err="1"/>
              <a:t>洛萨达控制参数</a:t>
            </a:r>
            <a:r>
              <a:rPr lang="zh-CN" altLang="en-US" dirty="0"/>
              <a:t>：神奇的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5:1</a:t>
            </a:r>
            <a:r>
              <a:rPr lang="zh-CN" altLang="en-US" dirty="0"/>
              <a:t> （好的：不好的）</a:t>
            </a:r>
            <a:endParaRPr lang="en-US" dirty="0"/>
          </a:p>
          <a:p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EF6A3-0BF9-63CB-C2B4-0B70510D496C}"/>
              </a:ext>
            </a:extLst>
          </p:cNvPr>
          <p:cNvSpPr txBox="1"/>
          <p:nvPr/>
        </p:nvSpPr>
        <p:spPr>
          <a:xfrm>
            <a:off x="6947452" y="258417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 调节情绪的“红黄蓝”法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A8957-ACA4-F140-2205-8104FC1C7B00}"/>
              </a:ext>
            </a:extLst>
          </p:cNvPr>
          <p:cNvSpPr/>
          <p:nvPr/>
        </p:nvSpPr>
        <p:spPr>
          <a:xfrm>
            <a:off x="6838122" y="1519678"/>
            <a:ext cx="815008" cy="5377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宽容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E112B-BB1A-217D-B35E-85C7E9BE9FFA}"/>
              </a:ext>
            </a:extLst>
          </p:cNvPr>
          <p:cNvSpPr/>
          <p:nvPr/>
        </p:nvSpPr>
        <p:spPr>
          <a:xfrm>
            <a:off x="8739809" y="1519678"/>
            <a:ext cx="815008" cy="53772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积极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C3C95-913F-2F47-E42C-109BC0581A7F}"/>
              </a:ext>
            </a:extLst>
          </p:cNvPr>
          <p:cNvSpPr/>
          <p:nvPr/>
        </p:nvSpPr>
        <p:spPr>
          <a:xfrm>
            <a:off x="10558670" y="1519678"/>
            <a:ext cx="815008" cy="537722"/>
          </a:xfrm>
          <a:prstGeom prst="rect">
            <a:avLst/>
          </a:prstGeom>
          <a:solidFill>
            <a:srgbClr val="334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B0AA0-52C3-D871-6AEC-56EBE7F2E82B}"/>
              </a:ext>
            </a:extLst>
          </p:cNvPr>
          <p:cNvSpPr txBox="1"/>
          <p:nvPr/>
        </p:nvSpPr>
        <p:spPr>
          <a:xfrm>
            <a:off x="6246793" y="3071192"/>
            <a:ext cx="403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200" dirty="0"/>
              <a:t>泰斯疗法</a:t>
            </a:r>
            <a:r>
              <a:rPr lang="zh-CN" altLang="en-US" sz="1200" dirty="0"/>
              <a:t>：尝试以更积极的态度对处境进行“积极重构”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09E72-A7EE-BAB1-0B37-D64A3C97F22E}"/>
              </a:ext>
            </a:extLst>
          </p:cNvPr>
          <p:cNvSpPr txBox="1"/>
          <p:nvPr/>
        </p:nvSpPr>
        <p:spPr>
          <a:xfrm>
            <a:off x="10558670" y="234563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做作自己擅长的事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尝试做利他的事</a:t>
            </a:r>
            <a:endParaRPr lang="en-C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7B658-FB37-32BE-E71C-75B12A78FD38}"/>
              </a:ext>
            </a:extLst>
          </p:cNvPr>
          <p:cNvSpPr txBox="1"/>
          <p:nvPr/>
        </p:nvSpPr>
        <p:spPr>
          <a:xfrm>
            <a:off x="6410739" y="360790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 疫情居家的自我修炼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51A45-1514-FD6D-75B9-6FB11599E28D}"/>
              </a:ext>
            </a:extLst>
          </p:cNvPr>
          <p:cNvSpPr txBox="1"/>
          <p:nvPr/>
        </p:nvSpPr>
        <p:spPr>
          <a:xfrm>
            <a:off x="6510130" y="4393096"/>
            <a:ext cx="2505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CN" sz="1400" dirty="0"/>
              <a:t>记录每天三件开心的事情</a:t>
            </a:r>
          </a:p>
          <a:p>
            <a:pPr marL="342900" indent="-342900">
              <a:buFont typeface="+mj-lt"/>
              <a:buAutoNum type="arabicParenR"/>
            </a:pPr>
            <a:r>
              <a:rPr lang="en-CN" sz="1400" dirty="0"/>
              <a:t>真诚的赞美别人</a:t>
            </a:r>
          </a:p>
          <a:p>
            <a:pPr marL="342900" indent="-342900">
              <a:buFont typeface="+mj-lt"/>
              <a:buAutoNum type="arabicParenR"/>
            </a:pPr>
            <a:r>
              <a:rPr lang="en-CN" sz="1400" dirty="0"/>
              <a:t>增加两个以上的观察点</a:t>
            </a:r>
          </a:p>
          <a:p>
            <a:pPr marL="342900" indent="-342900">
              <a:buFont typeface="+mj-lt"/>
              <a:buAutoNum type="arabicParenR"/>
            </a:pPr>
            <a:r>
              <a:rPr lang="en-CN" sz="1400" dirty="0"/>
              <a:t>积极重构</a:t>
            </a:r>
            <a:r>
              <a:rPr lang="en-US" altLang="zh-CN" sz="1400" dirty="0"/>
              <a:t>+</a:t>
            </a:r>
            <a:r>
              <a:rPr lang="zh-CN" altLang="en-US" sz="1400" dirty="0"/>
              <a:t>情绪转移</a:t>
            </a:r>
            <a:endParaRPr lang="en-US" altLang="zh-CN" sz="1400" dirty="0"/>
          </a:p>
          <a:p>
            <a:pPr marL="342900" indent="-342900">
              <a:buFont typeface="+mj-lt"/>
              <a:buAutoNum type="arabicParenR"/>
            </a:pPr>
            <a:r>
              <a:rPr lang="zh-CN" altLang="en-US" sz="1400" dirty="0"/>
              <a:t>阅读</a:t>
            </a:r>
            <a:r>
              <a:rPr lang="en-US" altLang="zh-CN" sz="1400" dirty="0"/>
              <a:t>+</a:t>
            </a:r>
            <a:r>
              <a:rPr lang="zh-CN" altLang="en-US" sz="1400" dirty="0"/>
              <a:t>运动出汗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6469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505</Words>
  <Application>Microsoft Macintosh PowerPoint</Application>
  <PresentationFormat>Widescreen</PresentationFormat>
  <Paragraphs>68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23</cp:revision>
  <dcterms:created xsi:type="dcterms:W3CDTF">2022-04-26T12:55:26Z</dcterms:created>
  <dcterms:modified xsi:type="dcterms:W3CDTF">2022-04-26T13:53:09Z</dcterms:modified>
</cp:coreProperties>
</file>