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6" r:id="rId2"/>
    <p:sldId id="265" r:id="rId3"/>
    <p:sldId id="271" r:id="rId4"/>
    <p:sldId id="277" r:id="rId5"/>
    <p:sldId id="278" r:id="rId6"/>
    <p:sldId id="279" r:id="rId7"/>
    <p:sldId id="276" r:id="rId8"/>
    <p:sldId id="269" r:id="rId9"/>
    <p:sldId id="280" r:id="rId10"/>
    <p:sldId id="270" r:id="rId11"/>
    <p:sldId id="281" r:id="rId12"/>
    <p:sldId id="273" r:id="rId13"/>
    <p:sldId id="275" r:id="rId14"/>
    <p:sldId id="274" r:id="rId15"/>
    <p:sldId id="272" r:id="rId16"/>
    <p:sldId id="259" r:id="rId1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8"/>
    <p:restoredTop sz="94689"/>
  </p:normalViewPr>
  <p:slideViewPr>
    <p:cSldViewPr snapToGrid="0" snapToObjects="1">
      <p:cViewPr varScale="1">
        <p:scale>
          <a:sx n="100" d="100"/>
          <a:sy n="100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D733E-7711-6F4E-BD2B-E316473993CA}" type="doc">
      <dgm:prSet loTypeId="urn:microsoft.com/office/officeart/2005/8/layout/pyramid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31A2B-FC95-7149-AD6F-79A8EFBB3E99}">
      <dgm:prSet custT="1"/>
      <dgm:spPr/>
      <dgm:t>
        <a:bodyPr/>
        <a:lstStyle/>
        <a:p>
          <a:r>
            <a:rPr lang="zh-CN" altLang="zh-CN" sz="4000" dirty="0"/>
            <a:t>心里想的</a:t>
          </a:r>
          <a:endParaRPr lang="en-US" sz="4000" dirty="0"/>
        </a:p>
      </dgm:t>
    </dgm:pt>
    <dgm:pt modelId="{AB411523-54F8-1E44-B60E-D2C69BEFB24D}" type="parTrans" cxnId="{E77145D3-F39E-E64C-BDD5-8660149D8D43}">
      <dgm:prSet/>
      <dgm:spPr/>
      <dgm:t>
        <a:bodyPr/>
        <a:lstStyle/>
        <a:p>
          <a:endParaRPr lang="en-US"/>
        </a:p>
      </dgm:t>
    </dgm:pt>
    <dgm:pt modelId="{0EB65E37-91B3-D144-9BD3-1C73B70AC331}" type="sibTrans" cxnId="{E77145D3-F39E-E64C-BDD5-8660149D8D43}">
      <dgm:prSet/>
      <dgm:spPr/>
      <dgm:t>
        <a:bodyPr/>
        <a:lstStyle/>
        <a:p>
          <a:endParaRPr lang="en-US"/>
        </a:p>
      </dgm:t>
    </dgm:pt>
    <dgm:pt modelId="{038B110F-8493-8D4F-AB03-DDA196D6D864}">
      <dgm:prSet custT="1"/>
      <dgm:spPr/>
      <dgm:t>
        <a:bodyPr/>
        <a:lstStyle/>
        <a:p>
          <a:r>
            <a:rPr lang="zh-CN" altLang="zh-CN" sz="3600" dirty="0"/>
            <a:t>说出来的</a:t>
          </a:r>
          <a:endParaRPr lang="en-US" sz="3600" dirty="0"/>
        </a:p>
      </dgm:t>
    </dgm:pt>
    <dgm:pt modelId="{7FA420BF-276C-7D40-96A2-F8C4EC4A3AC5}" type="parTrans" cxnId="{75E1B2BA-03AD-2542-AD3E-B1A62790C35E}">
      <dgm:prSet/>
      <dgm:spPr/>
      <dgm:t>
        <a:bodyPr/>
        <a:lstStyle/>
        <a:p>
          <a:endParaRPr lang="en-US"/>
        </a:p>
      </dgm:t>
    </dgm:pt>
    <dgm:pt modelId="{8F6097DE-99F2-2E42-B08B-977B47C1061A}" type="sibTrans" cxnId="{75E1B2BA-03AD-2542-AD3E-B1A62790C35E}">
      <dgm:prSet/>
      <dgm:spPr/>
      <dgm:t>
        <a:bodyPr/>
        <a:lstStyle/>
        <a:p>
          <a:endParaRPr lang="en-US"/>
        </a:p>
      </dgm:t>
    </dgm:pt>
    <dgm:pt modelId="{D11BBEE4-5E6E-8543-9465-75804A57D33B}">
      <dgm:prSet custT="1"/>
      <dgm:spPr/>
      <dgm:t>
        <a:bodyPr/>
        <a:lstStyle/>
        <a:p>
          <a:r>
            <a:rPr lang="zh-CN" altLang="en-US" sz="3200" dirty="0"/>
            <a:t>对方听到的</a:t>
          </a:r>
          <a:endParaRPr lang="en-US" sz="3200" dirty="0"/>
        </a:p>
      </dgm:t>
    </dgm:pt>
    <dgm:pt modelId="{55CABFCC-F76B-854A-B194-D7988875CB10}" type="parTrans" cxnId="{F30E25DE-EBFC-6C47-B34D-79FA4E26C4AE}">
      <dgm:prSet/>
      <dgm:spPr/>
      <dgm:t>
        <a:bodyPr/>
        <a:lstStyle/>
        <a:p>
          <a:endParaRPr lang="en-US"/>
        </a:p>
      </dgm:t>
    </dgm:pt>
    <dgm:pt modelId="{C24E2EB4-0232-EA45-88F4-A37C0E1BB00F}" type="sibTrans" cxnId="{F30E25DE-EBFC-6C47-B34D-79FA4E26C4AE}">
      <dgm:prSet/>
      <dgm:spPr/>
      <dgm:t>
        <a:bodyPr/>
        <a:lstStyle/>
        <a:p>
          <a:endParaRPr lang="en-US"/>
        </a:p>
      </dgm:t>
    </dgm:pt>
    <dgm:pt modelId="{4D82A7C8-8C38-1842-9EFB-AE5C5B481006}">
      <dgm:prSet custT="1"/>
      <dgm:spPr/>
      <dgm:t>
        <a:bodyPr/>
        <a:lstStyle/>
        <a:p>
          <a:r>
            <a:rPr lang="zh-CN" altLang="en-US" sz="2800" dirty="0"/>
            <a:t>对方理解的</a:t>
          </a:r>
          <a:endParaRPr lang="en-US" sz="2800" dirty="0"/>
        </a:p>
      </dgm:t>
    </dgm:pt>
    <dgm:pt modelId="{B5885576-0FAB-0640-91F2-C9EBCA842C67}" type="parTrans" cxnId="{17444773-6A1A-B74D-898B-C15E437B8CAC}">
      <dgm:prSet/>
      <dgm:spPr/>
      <dgm:t>
        <a:bodyPr/>
        <a:lstStyle/>
        <a:p>
          <a:endParaRPr lang="en-US"/>
        </a:p>
      </dgm:t>
    </dgm:pt>
    <dgm:pt modelId="{F2395988-7F40-AA4F-A04A-4860633BA3F8}" type="sibTrans" cxnId="{17444773-6A1A-B74D-898B-C15E437B8CAC}">
      <dgm:prSet/>
      <dgm:spPr/>
      <dgm:t>
        <a:bodyPr/>
        <a:lstStyle/>
        <a:p>
          <a:endParaRPr lang="en-US"/>
        </a:p>
      </dgm:t>
    </dgm:pt>
    <dgm:pt modelId="{2111EC61-6ED6-1444-BD11-3B7543407DA6}">
      <dgm:prSet custT="1"/>
      <dgm:spPr/>
      <dgm:t>
        <a:bodyPr/>
        <a:lstStyle/>
        <a:p>
          <a:r>
            <a:rPr lang="zh-CN" altLang="en-US" sz="1600" dirty="0"/>
            <a:t>行为</a:t>
          </a:r>
          <a:endParaRPr lang="en-US" altLang="zh-CN" sz="1600" dirty="0"/>
        </a:p>
        <a:p>
          <a:r>
            <a:rPr lang="zh-CN" altLang="en-US" sz="2100" dirty="0"/>
            <a:t>产生</a:t>
          </a:r>
          <a:endParaRPr lang="en-US" sz="2100" dirty="0"/>
        </a:p>
      </dgm:t>
    </dgm:pt>
    <dgm:pt modelId="{EC714077-0791-6F4C-AC04-60A375DA8BF7}" type="parTrans" cxnId="{AB4DE16D-4CF6-BA4B-8A71-124EDA4D0930}">
      <dgm:prSet/>
      <dgm:spPr/>
      <dgm:t>
        <a:bodyPr/>
        <a:lstStyle/>
        <a:p>
          <a:endParaRPr lang="en-US"/>
        </a:p>
      </dgm:t>
    </dgm:pt>
    <dgm:pt modelId="{3EE97C87-4A28-A149-B516-F2D444C479D5}" type="sibTrans" cxnId="{AB4DE16D-4CF6-BA4B-8A71-124EDA4D0930}">
      <dgm:prSet/>
      <dgm:spPr/>
      <dgm:t>
        <a:bodyPr/>
        <a:lstStyle/>
        <a:p>
          <a:endParaRPr lang="en-US"/>
        </a:p>
      </dgm:t>
    </dgm:pt>
    <dgm:pt modelId="{F8CFE6B9-5109-C144-BE0D-97E0A730B797}" type="pres">
      <dgm:prSet presAssocID="{66DD733E-7711-6F4E-BD2B-E316473993CA}" presName="Name0" presStyleCnt="0">
        <dgm:presLayoutVars>
          <dgm:dir/>
          <dgm:animLvl val="lvl"/>
          <dgm:resizeHandles val="exact"/>
        </dgm:presLayoutVars>
      </dgm:prSet>
      <dgm:spPr/>
    </dgm:pt>
    <dgm:pt modelId="{986AA9F8-9159-0C41-B915-A5C369B47095}" type="pres">
      <dgm:prSet presAssocID="{2EB31A2B-FC95-7149-AD6F-79A8EFBB3E99}" presName="Name8" presStyleCnt="0"/>
      <dgm:spPr/>
    </dgm:pt>
    <dgm:pt modelId="{6FA1AE38-1E9F-FC48-A2A3-F5C9FBEEF86D}" type="pres">
      <dgm:prSet presAssocID="{2EB31A2B-FC95-7149-AD6F-79A8EFBB3E99}" presName="level" presStyleLbl="node1" presStyleIdx="0" presStyleCnt="5">
        <dgm:presLayoutVars>
          <dgm:chMax val="1"/>
          <dgm:bulletEnabled val="1"/>
        </dgm:presLayoutVars>
      </dgm:prSet>
      <dgm:spPr/>
    </dgm:pt>
    <dgm:pt modelId="{A9CF6ED4-A96C-E44E-9234-5C4A7DB6C384}" type="pres">
      <dgm:prSet presAssocID="{2EB31A2B-FC95-7149-AD6F-79A8EFBB3E9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7CA68D6-5F05-9C41-AF88-D20788D72A57}" type="pres">
      <dgm:prSet presAssocID="{038B110F-8493-8D4F-AB03-DDA196D6D864}" presName="Name8" presStyleCnt="0"/>
      <dgm:spPr/>
    </dgm:pt>
    <dgm:pt modelId="{F375CBFD-32F3-4A43-A142-F354594BFA9D}" type="pres">
      <dgm:prSet presAssocID="{038B110F-8493-8D4F-AB03-DDA196D6D864}" presName="level" presStyleLbl="node1" presStyleIdx="1" presStyleCnt="5">
        <dgm:presLayoutVars>
          <dgm:chMax val="1"/>
          <dgm:bulletEnabled val="1"/>
        </dgm:presLayoutVars>
      </dgm:prSet>
      <dgm:spPr/>
    </dgm:pt>
    <dgm:pt modelId="{E19DDF42-860B-B446-9222-8038E4BA6200}" type="pres">
      <dgm:prSet presAssocID="{038B110F-8493-8D4F-AB03-DDA196D6D8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DEB42D0-3F73-2E41-8077-C2E5D6ED81D4}" type="pres">
      <dgm:prSet presAssocID="{D11BBEE4-5E6E-8543-9465-75804A57D33B}" presName="Name8" presStyleCnt="0"/>
      <dgm:spPr/>
    </dgm:pt>
    <dgm:pt modelId="{710B8DCD-7A93-C34E-B222-622EF6D584FE}" type="pres">
      <dgm:prSet presAssocID="{D11BBEE4-5E6E-8543-9465-75804A57D33B}" presName="level" presStyleLbl="node1" presStyleIdx="2" presStyleCnt="5">
        <dgm:presLayoutVars>
          <dgm:chMax val="1"/>
          <dgm:bulletEnabled val="1"/>
        </dgm:presLayoutVars>
      </dgm:prSet>
      <dgm:spPr/>
    </dgm:pt>
    <dgm:pt modelId="{63B6297E-6BAB-904D-A73D-6A18B5FE11DC}" type="pres">
      <dgm:prSet presAssocID="{D11BBEE4-5E6E-8543-9465-75804A57D33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F8EAD0E-CE4A-494F-AA35-D507E7D9FE4B}" type="pres">
      <dgm:prSet presAssocID="{4D82A7C8-8C38-1842-9EFB-AE5C5B481006}" presName="Name8" presStyleCnt="0"/>
      <dgm:spPr/>
    </dgm:pt>
    <dgm:pt modelId="{A66897B0-CB03-D840-9906-8F5DB7BE79E9}" type="pres">
      <dgm:prSet presAssocID="{4D82A7C8-8C38-1842-9EFB-AE5C5B481006}" presName="level" presStyleLbl="node1" presStyleIdx="3" presStyleCnt="5">
        <dgm:presLayoutVars>
          <dgm:chMax val="1"/>
          <dgm:bulletEnabled val="1"/>
        </dgm:presLayoutVars>
      </dgm:prSet>
      <dgm:spPr/>
    </dgm:pt>
    <dgm:pt modelId="{0483EECD-F085-FC4F-BF71-B8940B54FC46}" type="pres">
      <dgm:prSet presAssocID="{4D82A7C8-8C38-1842-9EFB-AE5C5B48100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267A090-5CC5-0C41-A00D-F3469C07FC49}" type="pres">
      <dgm:prSet presAssocID="{2111EC61-6ED6-1444-BD11-3B7543407DA6}" presName="Name8" presStyleCnt="0"/>
      <dgm:spPr/>
    </dgm:pt>
    <dgm:pt modelId="{6C90B98B-E490-2F41-845A-B855E4422604}" type="pres">
      <dgm:prSet presAssocID="{2111EC61-6ED6-1444-BD11-3B7543407DA6}" presName="level" presStyleLbl="node1" presStyleIdx="4" presStyleCnt="5">
        <dgm:presLayoutVars>
          <dgm:chMax val="1"/>
          <dgm:bulletEnabled val="1"/>
        </dgm:presLayoutVars>
      </dgm:prSet>
      <dgm:spPr/>
    </dgm:pt>
    <dgm:pt modelId="{1CC20962-8EC3-754E-A239-53DF1EA8698E}" type="pres">
      <dgm:prSet presAssocID="{2111EC61-6ED6-1444-BD11-3B7543407DA6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9922726-68B3-9B49-A41D-078FFA45BA81}" type="presOf" srcId="{2EB31A2B-FC95-7149-AD6F-79A8EFBB3E99}" destId="{6FA1AE38-1E9F-FC48-A2A3-F5C9FBEEF86D}" srcOrd="0" destOrd="0" presId="urn:microsoft.com/office/officeart/2005/8/layout/pyramid3"/>
    <dgm:cxn modelId="{6843A03C-C960-9F46-AC60-A15CAA14007C}" type="presOf" srcId="{2EB31A2B-FC95-7149-AD6F-79A8EFBB3E99}" destId="{A9CF6ED4-A96C-E44E-9234-5C4A7DB6C384}" srcOrd="1" destOrd="0" presId="urn:microsoft.com/office/officeart/2005/8/layout/pyramid3"/>
    <dgm:cxn modelId="{7415F23C-CF39-0B48-BA00-5179A9716AE3}" type="presOf" srcId="{2111EC61-6ED6-1444-BD11-3B7543407DA6}" destId="{6C90B98B-E490-2F41-845A-B855E4422604}" srcOrd="0" destOrd="0" presId="urn:microsoft.com/office/officeart/2005/8/layout/pyramid3"/>
    <dgm:cxn modelId="{8FEC5B4D-0E7B-7B4F-949F-1465CF0E4B67}" type="presOf" srcId="{038B110F-8493-8D4F-AB03-DDA196D6D864}" destId="{E19DDF42-860B-B446-9222-8038E4BA6200}" srcOrd="1" destOrd="0" presId="urn:microsoft.com/office/officeart/2005/8/layout/pyramid3"/>
    <dgm:cxn modelId="{FC9A5652-16BA-C949-938C-03947CC78E6B}" type="presOf" srcId="{66DD733E-7711-6F4E-BD2B-E316473993CA}" destId="{F8CFE6B9-5109-C144-BE0D-97E0A730B797}" srcOrd="0" destOrd="0" presId="urn:microsoft.com/office/officeart/2005/8/layout/pyramid3"/>
    <dgm:cxn modelId="{4FBA8164-8441-FD4C-815C-1F889D27F37C}" type="presOf" srcId="{D11BBEE4-5E6E-8543-9465-75804A57D33B}" destId="{63B6297E-6BAB-904D-A73D-6A18B5FE11DC}" srcOrd="1" destOrd="0" presId="urn:microsoft.com/office/officeart/2005/8/layout/pyramid3"/>
    <dgm:cxn modelId="{AB4DE16D-4CF6-BA4B-8A71-124EDA4D0930}" srcId="{66DD733E-7711-6F4E-BD2B-E316473993CA}" destId="{2111EC61-6ED6-1444-BD11-3B7543407DA6}" srcOrd="4" destOrd="0" parTransId="{EC714077-0791-6F4C-AC04-60A375DA8BF7}" sibTransId="{3EE97C87-4A28-A149-B516-F2D444C479D5}"/>
    <dgm:cxn modelId="{17444773-6A1A-B74D-898B-C15E437B8CAC}" srcId="{66DD733E-7711-6F4E-BD2B-E316473993CA}" destId="{4D82A7C8-8C38-1842-9EFB-AE5C5B481006}" srcOrd="3" destOrd="0" parTransId="{B5885576-0FAB-0640-91F2-C9EBCA842C67}" sibTransId="{F2395988-7F40-AA4F-A04A-4860633BA3F8}"/>
    <dgm:cxn modelId="{C2B997A8-0FCB-BB45-9145-B68A30CFE1B6}" type="presOf" srcId="{4D82A7C8-8C38-1842-9EFB-AE5C5B481006}" destId="{A66897B0-CB03-D840-9906-8F5DB7BE79E9}" srcOrd="0" destOrd="0" presId="urn:microsoft.com/office/officeart/2005/8/layout/pyramid3"/>
    <dgm:cxn modelId="{8ECA7AAD-F1F1-6943-8C1E-708B2B7BD071}" type="presOf" srcId="{038B110F-8493-8D4F-AB03-DDA196D6D864}" destId="{F375CBFD-32F3-4A43-A142-F354594BFA9D}" srcOrd="0" destOrd="0" presId="urn:microsoft.com/office/officeart/2005/8/layout/pyramid3"/>
    <dgm:cxn modelId="{215D63B0-6128-A94B-8BE9-B463FD2C79B8}" type="presOf" srcId="{2111EC61-6ED6-1444-BD11-3B7543407DA6}" destId="{1CC20962-8EC3-754E-A239-53DF1EA8698E}" srcOrd="1" destOrd="0" presId="urn:microsoft.com/office/officeart/2005/8/layout/pyramid3"/>
    <dgm:cxn modelId="{75E1B2BA-03AD-2542-AD3E-B1A62790C35E}" srcId="{66DD733E-7711-6F4E-BD2B-E316473993CA}" destId="{038B110F-8493-8D4F-AB03-DDA196D6D864}" srcOrd="1" destOrd="0" parTransId="{7FA420BF-276C-7D40-96A2-F8C4EC4A3AC5}" sibTransId="{8F6097DE-99F2-2E42-B08B-977B47C1061A}"/>
    <dgm:cxn modelId="{40BD41D0-335A-A34E-ADA0-9663EA809E84}" type="presOf" srcId="{4D82A7C8-8C38-1842-9EFB-AE5C5B481006}" destId="{0483EECD-F085-FC4F-BF71-B8940B54FC46}" srcOrd="1" destOrd="0" presId="urn:microsoft.com/office/officeart/2005/8/layout/pyramid3"/>
    <dgm:cxn modelId="{28D77AD2-3FBE-8849-B9BD-860D2BEB2D57}" type="presOf" srcId="{D11BBEE4-5E6E-8543-9465-75804A57D33B}" destId="{710B8DCD-7A93-C34E-B222-622EF6D584FE}" srcOrd="0" destOrd="0" presId="urn:microsoft.com/office/officeart/2005/8/layout/pyramid3"/>
    <dgm:cxn modelId="{E77145D3-F39E-E64C-BDD5-8660149D8D43}" srcId="{66DD733E-7711-6F4E-BD2B-E316473993CA}" destId="{2EB31A2B-FC95-7149-AD6F-79A8EFBB3E99}" srcOrd="0" destOrd="0" parTransId="{AB411523-54F8-1E44-B60E-D2C69BEFB24D}" sibTransId="{0EB65E37-91B3-D144-9BD3-1C73B70AC331}"/>
    <dgm:cxn modelId="{F30E25DE-EBFC-6C47-B34D-79FA4E26C4AE}" srcId="{66DD733E-7711-6F4E-BD2B-E316473993CA}" destId="{D11BBEE4-5E6E-8543-9465-75804A57D33B}" srcOrd="2" destOrd="0" parTransId="{55CABFCC-F76B-854A-B194-D7988875CB10}" sibTransId="{C24E2EB4-0232-EA45-88F4-A37C0E1BB00F}"/>
    <dgm:cxn modelId="{98074D41-27FB-0140-A227-F13D984EEB0B}" type="presParOf" srcId="{F8CFE6B9-5109-C144-BE0D-97E0A730B797}" destId="{986AA9F8-9159-0C41-B915-A5C369B47095}" srcOrd="0" destOrd="0" presId="urn:microsoft.com/office/officeart/2005/8/layout/pyramid3"/>
    <dgm:cxn modelId="{52D5AC90-E3EE-3C47-9969-867E497B3C67}" type="presParOf" srcId="{986AA9F8-9159-0C41-B915-A5C369B47095}" destId="{6FA1AE38-1E9F-FC48-A2A3-F5C9FBEEF86D}" srcOrd="0" destOrd="0" presId="urn:microsoft.com/office/officeart/2005/8/layout/pyramid3"/>
    <dgm:cxn modelId="{4C5E69E2-8CFC-0E42-A900-E7E938939EE3}" type="presParOf" srcId="{986AA9F8-9159-0C41-B915-A5C369B47095}" destId="{A9CF6ED4-A96C-E44E-9234-5C4A7DB6C384}" srcOrd="1" destOrd="0" presId="urn:microsoft.com/office/officeart/2005/8/layout/pyramid3"/>
    <dgm:cxn modelId="{3DB6A543-E83E-4F44-8573-2910F14972D2}" type="presParOf" srcId="{F8CFE6B9-5109-C144-BE0D-97E0A730B797}" destId="{E7CA68D6-5F05-9C41-AF88-D20788D72A57}" srcOrd="1" destOrd="0" presId="urn:microsoft.com/office/officeart/2005/8/layout/pyramid3"/>
    <dgm:cxn modelId="{18B8BEB7-549A-3841-BA6E-B413C7DA3FB5}" type="presParOf" srcId="{E7CA68D6-5F05-9C41-AF88-D20788D72A57}" destId="{F375CBFD-32F3-4A43-A142-F354594BFA9D}" srcOrd="0" destOrd="0" presId="urn:microsoft.com/office/officeart/2005/8/layout/pyramid3"/>
    <dgm:cxn modelId="{53BBEBD3-8B55-0649-9AE7-6D66AE00F901}" type="presParOf" srcId="{E7CA68D6-5F05-9C41-AF88-D20788D72A57}" destId="{E19DDF42-860B-B446-9222-8038E4BA6200}" srcOrd="1" destOrd="0" presId="urn:microsoft.com/office/officeart/2005/8/layout/pyramid3"/>
    <dgm:cxn modelId="{9B60D995-17F0-9F4C-94CC-C1F4D7AD7398}" type="presParOf" srcId="{F8CFE6B9-5109-C144-BE0D-97E0A730B797}" destId="{3DEB42D0-3F73-2E41-8077-C2E5D6ED81D4}" srcOrd="2" destOrd="0" presId="urn:microsoft.com/office/officeart/2005/8/layout/pyramid3"/>
    <dgm:cxn modelId="{B5B37326-C058-644B-B078-32942E0487DD}" type="presParOf" srcId="{3DEB42D0-3F73-2E41-8077-C2E5D6ED81D4}" destId="{710B8DCD-7A93-C34E-B222-622EF6D584FE}" srcOrd="0" destOrd="0" presId="urn:microsoft.com/office/officeart/2005/8/layout/pyramid3"/>
    <dgm:cxn modelId="{038422F8-D5C7-2841-BE42-0B088ED67C11}" type="presParOf" srcId="{3DEB42D0-3F73-2E41-8077-C2E5D6ED81D4}" destId="{63B6297E-6BAB-904D-A73D-6A18B5FE11DC}" srcOrd="1" destOrd="0" presId="urn:microsoft.com/office/officeart/2005/8/layout/pyramid3"/>
    <dgm:cxn modelId="{0EFFE132-5DAD-1548-BEEC-FBD8E7E89160}" type="presParOf" srcId="{F8CFE6B9-5109-C144-BE0D-97E0A730B797}" destId="{CF8EAD0E-CE4A-494F-AA35-D507E7D9FE4B}" srcOrd="3" destOrd="0" presId="urn:microsoft.com/office/officeart/2005/8/layout/pyramid3"/>
    <dgm:cxn modelId="{BF8B5E92-6F83-E44D-B1EC-32693D495744}" type="presParOf" srcId="{CF8EAD0E-CE4A-494F-AA35-D507E7D9FE4B}" destId="{A66897B0-CB03-D840-9906-8F5DB7BE79E9}" srcOrd="0" destOrd="0" presId="urn:microsoft.com/office/officeart/2005/8/layout/pyramid3"/>
    <dgm:cxn modelId="{4CE933D6-5706-8A47-843B-5C5828224D9D}" type="presParOf" srcId="{CF8EAD0E-CE4A-494F-AA35-D507E7D9FE4B}" destId="{0483EECD-F085-FC4F-BF71-B8940B54FC46}" srcOrd="1" destOrd="0" presId="urn:microsoft.com/office/officeart/2005/8/layout/pyramid3"/>
    <dgm:cxn modelId="{B353E124-CE9F-0D4A-88BB-53EB5899CFC9}" type="presParOf" srcId="{F8CFE6B9-5109-C144-BE0D-97E0A730B797}" destId="{9267A090-5CC5-0C41-A00D-F3469C07FC49}" srcOrd="4" destOrd="0" presId="urn:microsoft.com/office/officeart/2005/8/layout/pyramid3"/>
    <dgm:cxn modelId="{7AF92314-BD89-A246-A77B-403F2F8E5023}" type="presParOf" srcId="{9267A090-5CC5-0C41-A00D-F3469C07FC49}" destId="{6C90B98B-E490-2F41-845A-B855E4422604}" srcOrd="0" destOrd="0" presId="urn:microsoft.com/office/officeart/2005/8/layout/pyramid3"/>
    <dgm:cxn modelId="{E8E12401-3916-5E4C-A1DF-2856ED89A357}" type="presParOf" srcId="{9267A090-5CC5-0C41-A00D-F3469C07FC49}" destId="{1CC20962-8EC3-754E-A239-53DF1EA8698E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1AE38-1E9F-FC48-A2A3-F5C9FBEEF86D}">
      <dsp:nvSpPr>
        <dsp:cNvPr id="0" name=""/>
        <dsp:cNvSpPr/>
      </dsp:nvSpPr>
      <dsp:spPr>
        <a:xfrm rot="10800000">
          <a:off x="0" y="0"/>
          <a:ext cx="6438899" cy="975995"/>
        </a:xfrm>
        <a:prstGeom prst="trapezoid">
          <a:avLst>
            <a:gd name="adj" fmla="val 6597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4000" kern="1200" dirty="0"/>
            <a:t>心里想的</a:t>
          </a:r>
          <a:endParaRPr lang="en-US" sz="4000" kern="1200" dirty="0"/>
        </a:p>
      </dsp:txBody>
      <dsp:txXfrm rot="-10800000">
        <a:off x="1126807" y="0"/>
        <a:ext cx="4185285" cy="975995"/>
      </dsp:txXfrm>
    </dsp:sp>
    <dsp:sp modelId="{F375CBFD-32F3-4A43-A142-F354594BFA9D}">
      <dsp:nvSpPr>
        <dsp:cNvPr id="0" name=""/>
        <dsp:cNvSpPr/>
      </dsp:nvSpPr>
      <dsp:spPr>
        <a:xfrm rot="10800000">
          <a:off x="643890" y="975995"/>
          <a:ext cx="5151119" cy="975995"/>
        </a:xfrm>
        <a:prstGeom prst="trapezoid">
          <a:avLst>
            <a:gd name="adj" fmla="val 6597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3600" kern="1200" dirty="0"/>
            <a:t>说出来的</a:t>
          </a:r>
          <a:endParaRPr lang="en-US" sz="3600" kern="1200" dirty="0"/>
        </a:p>
      </dsp:txBody>
      <dsp:txXfrm rot="-10800000">
        <a:off x="1545335" y="975995"/>
        <a:ext cx="3348228" cy="975995"/>
      </dsp:txXfrm>
    </dsp:sp>
    <dsp:sp modelId="{710B8DCD-7A93-C34E-B222-622EF6D584FE}">
      <dsp:nvSpPr>
        <dsp:cNvPr id="0" name=""/>
        <dsp:cNvSpPr/>
      </dsp:nvSpPr>
      <dsp:spPr>
        <a:xfrm rot="10800000">
          <a:off x="1287780" y="1951990"/>
          <a:ext cx="3863339" cy="975995"/>
        </a:xfrm>
        <a:prstGeom prst="trapezoid">
          <a:avLst>
            <a:gd name="adj" fmla="val 6597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对方听到的</a:t>
          </a:r>
          <a:endParaRPr lang="en-US" sz="3200" kern="1200" dirty="0"/>
        </a:p>
      </dsp:txBody>
      <dsp:txXfrm rot="-10800000">
        <a:off x="1963864" y="1951990"/>
        <a:ext cx="2511171" cy="975995"/>
      </dsp:txXfrm>
    </dsp:sp>
    <dsp:sp modelId="{A66897B0-CB03-D840-9906-8F5DB7BE79E9}">
      <dsp:nvSpPr>
        <dsp:cNvPr id="0" name=""/>
        <dsp:cNvSpPr/>
      </dsp:nvSpPr>
      <dsp:spPr>
        <a:xfrm rot="10800000">
          <a:off x="1931670" y="2927985"/>
          <a:ext cx="2575559" cy="975995"/>
        </a:xfrm>
        <a:prstGeom prst="trapezoid">
          <a:avLst>
            <a:gd name="adj" fmla="val 6597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对方理解的</a:t>
          </a:r>
          <a:endParaRPr lang="en-US" sz="2800" kern="1200" dirty="0"/>
        </a:p>
      </dsp:txBody>
      <dsp:txXfrm rot="-10800000">
        <a:off x="2382393" y="2927985"/>
        <a:ext cx="1674114" cy="975995"/>
      </dsp:txXfrm>
    </dsp:sp>
    <dsp:sp modelId="{6C90B98B-E490-2F41-845A-B855E4422604}">
      <dsp:nvSpPr>
        <dsp:cNvPr id="0" name=""/>
        <dsp:cNvSpPr/>
      </dsp:nvSpPr>
      <dsp:spPr>
        <a:xfrm rot="10800000">
          <a:off x="2575559" y="3903980"/>
          <a:ext cx="1287779" cy="975995"/>
        </a:xfrm>
        <a:prstGeom prst="trapezoid">
          <a:avLst>
            <a:gd name="adj" fmla="val 6597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行为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产生</a:t>
          </a:r>
          <a:endParaRPr lang="en-US" sz="2100" kern="1200" dirty="0"/>
        </a:p>
      </dsp:txBody>
      <dsp:txXfrm rot="-10800000">
        <a:off x="2575559" y="3903980"/>
        <a:ext cx="1287779" cy="975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0E91-0E89-3546-BF86-1C0A1CAC15E2}" type="datetimeFigureOut">
              <a:rPr lang="en-CN" smtClean="0"/>
              <a:t>2022/2/7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CAB71-D0C4-3E47-AC84-6469F68EEEC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86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CAB71-D0C4-3E47-AC84-6469F68EEECC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156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CAB71-D0C4-3E47-AC84-6469F68EEECC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87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CAB71-D0C4-3E47-AC84-6469F68EEECC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7070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CAB71-D0C4-3E47-AC84-6469F68EEECC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575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5E51-768C-894D-BE8F-A00306B6F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78A6E-C941-6546-8B59-46D5DBF04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ACD3B-70FD-A14E-AE4F-D4D84584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F4B-F5D2-194F-B75B-F4A4B4E9BE19}" type="datetimeFigureOut">
              <a:rPr lang="en-CN" smtClean="0"/>
              <a:t>2022/2/7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8D8C-469E-B443-AD31-4E2704CA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75D9-C969-A449-9C9D-C9F7F9E1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637-B15C-624D-BEDB-7EF118F1D7C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83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205B-D04E-7448-A4B5-1F63DEE3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A029C-D2B7-9D4D-A2AD-97BC6A08A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047F4-0143-A64B-BE87-865F0036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F4B-F5D2-194F-B75B-F4A4B4E9BE19}" type="datetimeFigureOut">
              <a:rPr lang="en-CN" smtClean="0"/>
              <a:t>2022/2/7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068A6-218F-7843-8364-6533B0B8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1B76-34DE-3346-A4FE-2D6591F5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637-B15C-624D-BEDB-7EF118F1D7C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253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AB172-448F-7243-931D-072699EE0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2E802-8C47-DB4C-A334-64DB91BF1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4C47-62E8-6043-B2BE-0DE1D8D6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F4B-F5D2-194F-B75B-F4A4B4E9BE19}" type="datetimeFigureOut">
              <a:rPr lang="en-CN" smtClean="0"/>
              <a:t>2022/2/7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0249-E09D-F047-B2E4-796FD15B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6C59-41B4-D345-B16A-909F7D43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637-B15C-624D-BEDB-7EF118F1D7C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009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1084-4A7E-1D4C-8F9B-C7B71299F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5C61-92CA-3248-AC12-9AD8BE78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BDC31-3E77-AA4E-A199-8D40B08D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F4B-F5D2-194F-B75B-F4A4B4E9BE19}" type="datetimeFigureOut">
              <a:rPr lang="en-CN" smtClean="0"/>
              <a:t>2022/2/7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ECD0-890D-004C-BDA9-406134B8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6C04-C433-9843-BA69-74D8BB11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637-B15C-624D-BEDB-7EF118F1D7C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07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1FC8-814B-DE4E-9C86-BA2A33B7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D795F-1A6E-B94F-949A-87EC4D2CC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9AF49-8B68-2F44-8B95-2A56742F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F4B-F5D2-194F-B75B-F4A4B4E9BE19}" type="datetimeFigureOut">
              <a:rPr lang="en-CN" smtClean="0"/>
              <a:t>2022/2/7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64A17-CA1E-6340-8F37-74CABC08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6800-17DC-8D46-87DC-C5318C6A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637-B15C-624D-BEDB-7EF118F1D7C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83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7411-FCFF-2242-9FD9-B7A53191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76E4-13DA-4543-964F-D1537E261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CEA06-27C2-1947-8B6D-F9720624A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82B15-E966-5641-B80F-F349A346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F4B-F5D2-194F-B75B-F4A4B4E9BE19}" type="datetimeFigureOut">
              <a:rPr lang="en-CN" smtClean="0"/>
              <a:t>2022/2/7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E08A6-8231-D448-BC24-6F6F94DA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B5A96-04A3-5441-86B0-B13DFA47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637-B15C-624D-BEDB-7EF118F1D7C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528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4284-C6AA-D14E-8A0A-66D3CE56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FB6B-D566-3A40-B081-FAB37BA63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C8C5-3E07-684F-BCDE-3FAA4B03B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35B81-FC44-E543-B44D-1EEF31F7A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2DE72-054E-7741-A954-3704F221F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D2E26-C266-1E47-9442-8E1F7A57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F4B-F5D2-194F-B75B-F4A4B4E9BE19}" type="datetimeFigureOut">
              <a:rPr lang="en-CN" smtClean="0"/>
              <a:t>2022/2/7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592F8-7694-3943-AFAF-E8EFD414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1F068-33F1-8145-A61A-50B2E99A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637-B15C-624D-BEDB-7EF118F1D7C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806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2409-B172-F24A-A542-0E60FA9E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34336-D6C6-3F48-AA87-AED0CB6A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F4B-F5D2-194F-B75B-F4A4B4E9BE19}" type="datetimeFigureOut">
              <a:rPr lang="en-CN" smtClean="0"/>
              <a:t>2022/2/7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25FF-5A95-9041-90CB-4293EF8E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1D281-6CD4-C14A-810F-FAE68DB8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637-B15C-624D-BEDB-7EF118F1D7C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864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EBEE1-26BC-3441-B620-B115CC57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F4B-F5D2-194F-B75B-F4A4B4E9BE19}" type="datetimeFigureOut">
              <a:rPr lang="en-CN" smtClean="0"/>
              <a:t>2022/2/7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CC218-0E1D-2047-BDF6-6107908C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6460B-7E2D-9249-A364-02A08937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637-B15C-624D-BEDB-7EF118F1D7C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274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F084-43E1-1940-81EC-E9532E98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C4936-B69F-2646-ACD8-E1B224B1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282BB-6DFC-A64E-8653-6AD99AF5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C821B-BBB1-1443-8118-508760A6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F4B-F5D2-194F-B75B-F4A4B4E9BE19}" type="datetimeFigureOut">
              <a:rPr lang="en-CN" smtClean="0"/>
              <a:t>2022/2/7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938D5-0E00-2F4A-AD32-EB5F0012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F7F7B-A831-F548-8527-8184B15D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637-B15C-624D-BEDB-7EF118F1D7C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876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F064-5DD5-904C-909B-A7CA1296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285C7-427C-3341-B874-8858D5FFA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147DB-962F-1041-97E7-366FCD8B3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52585-0764-3C42-9AD6-1DCD934E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4F4B-F5D2-194F-B75B-F4A4B4E9BE19}" type="datetimeFigureOut">
              <a:rPr lang="en-CN" smtClean="0"/>
              <a:t>2022/2/7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80DA-3953-504F-B998-FF987FD6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09AA7-D668-2D4F-A5BB-2B37A69F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DF637-B15C-624D-BEDB-7EF118F1D7C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749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E93FA-C9D6-CD4A-A3E7-5ADBEAA7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3893A-BC8E-8244-A4F4-6054BCCB5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AB0E1-F414-A141-9A55-D73A527B9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E4F4B-F5D2-194F-B75B-F4A4B4E9BE19}" type="datetimeFigureOut">
              <a:rPr lang="en-CN" smtClean="0"/>
              <a:t>2022/2/7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60D1-C1EC-7E49-A426-96DDEE4F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04F2C-B32D-3B46-88A6-DEBC45472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F637-B15C-624D-BEDB-7EF118F1D7C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19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5F41-6E27-6D4C-B1CA-45840FA5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职场沟通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601A1-A22D-F640-9DD8-96D5335B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模块一</a:t>
            </a:r>
            <a:r>
              <a:rPr lang="zh-CN" altLang="en-US" dirty="0"/>
              <a:t>：了解情商</a:t>
            </a:r>
            <a:endParaRPr lang="en-US" altLang="zh-CN" dirty="0"/>
          </a:p>
          <a:p>
            <a:r>
              <a:rPr lang="en-US" dirty="0" err="1"/>
              <a:t>模块二</a:t>
            </a:r>
            <a:r>
              <a:rPr lang="zh-CN" altLang="en-US" dirty="0"/>
              <a:t>：情绪管理</a:t>
            </a:r>
            <a:endParaRPr lang="en-US" altLang="zh-CN" dirty="0"/>
          </a:p>
          <a:p>
            <a:r>
              <a:rPr lang="en-US" dirty="0" err="1"/>
              <a:t>模块三</a:t>
            </a:r>
            <a:r>
              <a:rPr lang="zh-CN" altLang="en-US" dirty="0"/>
              <a:t>：人际关系</a:t>
            </a:r>
            <a:endParaRPr lang="en-US" altLang="zh-CN" dirty="0"/>
          </a:p>
          <a:p>
            <a:r>
              <a:rPr lang="en-US" dirty="0" err="1"/>
              <a:t>模块四</a:t>
            </a:r>
            <a:r>
              <a:rPr lang="zh-CN" altLang="en-US" dirty="0"/>
              <a:t>：影响沟通的因素</a:t>
            </a:r>
            <a:endParaRPr lang="en-US" altLang="zh-CN" dirty="0"/>
          </a:p>
          <a:p>
            <a:r>
              <a:rPr lang="zh-CN" altLang="en-US" dirty="0"/>
              <a:t>模块五：冲突处理的策略和方法</a:t>
            </a:r>
            <a:endParaRPr lang="en-US" altLang="zh-CN" dirty="0"/>
          </a:p>
          <a:p>
            <a:r>
              <a:rPr lang="zh-CN" altLang="en-US" dirty="0"/>
              <a:t>模块六：处理冲突的有效工具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8452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B47C-53A2-1E4D-A1FD-2EFA585F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0099"/>
          </a:xfrm>
        </p:spPr>
        <p:txBody>
          <a:bodyPr/>
          <a:lstStyle/>
          <a:p>
            <a:r>
              <a:rPr lang="en-CN" dirty="0"/>
              <a:t>模块三</a:t>
            </a:r>
            <a:r>
              <a:rPr lang="zh-CN" altLang="en-US" dirty="0"/>
              <a:t>、人际关系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4FC2-02E9-5A48-9684-82AF8C7C9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800" y="596900"/>
            <a:ext cx="5791200" cy="62611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良好人际关系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）从对方的角度看问题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）尽力满足他人的需要，为他人的利益尽责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）有良好的互相满意的人际关系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）贡献自己所能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）需要帮助时也接受并乐意接受帮助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同理心 </a:t>
            </a:r>
            <a:r>
              <a:rPr lang="en-US" altLang="zh-CN" dirty="0"/>
              <a:t>!= </a:t>
            </a:r>
            <a:r>
              <a:rPr lang="zh-CN" altLang="en-US" dirty="0"/>
              <a:t>待人友好、</a:t>
            </a:r>
            <a:r>
              <a:rPr lang="en-US" altLang="zh-CN" dirty="0"/>
              <a:t>!=</a:t>
            </a:r>
            <a:r>
              <a:rPr lang="zh-CN" altLang="en-US" dirty="0"/>
              <a:t>同情心、</a:t>
            </a:r>
            <a:r>
              <a:rPr lang="en-US" altLang="zh-CN" dirty="0"/>
              <a:t>!=</a:t>
            </a:r>
            <a:r>
              <a:rPr lang="zh-CN" altLang="en-US" dirty="0"/>
              <a:t>同意或赞同对方</a:t>
            </a:r>
            <a:endParaRPr lang="en-US" altLang="zh-CN" dirty="0"/>
          </a:p>
          <a:p>
            <a:r>
              <a:rPr lang="en-US" altLang="zh-CN" dirty="0"/>
              <a:t>3 </a:t>
            </a:r>
            <a:r>
              <a:rPr lang="zh-CN" altLang="en-US" dirty="0"/>
              <a:t>高情商领导行为</a:t>
            </a:r>
            <a:r>
              <a:rPr lang="en-US" altLang="zh-CN" dirty="0"/>
              <a:t>:</a:t>
            </a:r>
            <a:r>
              <a:rPr lang="zh-CN" altLang="en-US" dirty="0"/>
              <a:t>提高个人影响力、促进跨部门协作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）乐观、热情、有活力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乐观：面对不确定性，要往好的一面想。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）看到别人的优点并告诉对方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）讨论解决办法而不是问题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）使用积极正面的语言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）创造积极正面的经历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）同理心表达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）多一些关怀的举动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/>
              <a:t>）帮助他人成长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/>
              <a:t>）主动沟通，保持联系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10</a:t>
            </a:r>
            <a:r>
              <a:rPr lang="zh-CN" altLang="en-US" dirty="0"/>
              <a:t>）分享一些自己的信息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9B9119-29A0-1641-809A-1A11386C91D9}"/>
              </a:ext>
            </a:extLst>
          </p:cNvPr>
          <p:cNvSpPr txBox="1"/>
          <p:nvPr/>
        </p:nvSpPr>
        <p:spPr>
          <a:xfrm>
            <a:off x="5969000" y="596900"/>
            <a:ext cx="6223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职场中的同理心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认识、理解、意识到他人的（情绪）和（观点）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能设身处地明了当事人的（感受），却又不失去自我的（原则），并同时将自己的（理解）传达给当事人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5 </a:t>
            </a:r>
            <a:r>
              <a:rPr lang="zh-CN" altLang="en-US" dirty="0"/>
              <a:t>建立情感账户</a:t>
            </a:r>
          </a:p>
          <a:p>
            <a:r>
              <a:rPr lang="zh-CN" altLang="en-US" dirty="0"/>
              <a:t>情感账户：用来存储人际关系中的信任和安全感。</a:t>
            </a:r>
          </a:p>
          <a:p>
            <a:r>
              <a:rPr lang="zh-CN" altLang="en-US" dirty="0"/>
              <a:t>存款行为。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6 </a:t>
            </a:r>
            <a:r>
              <a:rPr lang="zh-CN" altLang="en-US" dirty="0"/>
              <a:t>提高人际关系？</a:t>
            </a:r>
            <a:endParaRPr lang="en-US" altLang="zh-CN" dirty="0"/>
          </a:p>
          <a:p>
            <a:r>
              <a:rPr lang="zh-CN" altLang="en-US" dirty="0"/>
              <a:t>说“有什么我能帮到你的吗？</a:t>
            </a:r>
            <a:endParaRPr lang="en-US" altLang="zh-CN" dirty="0"/>
          </a:p>
          <a:p>
            <a:r>
              <a:rPr lang="en-US" altLang="zh-CN" dirty="0"/>
              <a:t>=&gt; </a:t>
            </a:r>
            <a:r>
              <a:rPr lang="zh-CN" altLang="en-US" dirty="0"/>
              <a:t>对方听到很暖。对你的感受也不一样，对方和你的人际关系也不一样。 </a:t>
            </a:r>
          </a:p>
          <a:p>
            <a:r>
              <a:rPr lang="zh-CN" altLang="en-US" dirty="0"/>
              <a:t>帮助对方的热情 ！</a:t>
            </a:r>
            <a:r>
              <a:rPr lang="en-US" altLang="zh-CN" dirty="0"/>
              <a:t>= </a:t>
            </a:r>
            <a:r>
              <a:rPr lang="zh-CN" altLang="en-US" dirty="0"/>
              <a:t>帮助对方。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7</a:t>
            </a:r>
            <a:r>
              <a:rPr lang="en-US" altLang="zh-CN"/>
              <a:t> </a:t>
            </a:r>
            <a:r>
              <a:rPr lang="zh-CN" altLang="en-US" dirty="0"/>
              <a:t>人们喜欢和 让自己感觉很好 的人在一起。</a:t>
            </a:r>
            <a:r>
              <a:rPr lang="en-US" b="1" dirty="0"/>
              <a:t>- Karen Leong</a:t>
            </a:r>
            <a:endParaRPr lang="en-US" altLang="zh-CN" dirty="0"/>
          </a:p>
          <a:p>
            <a:r>
              <a:rPr lang="en-US" altLang="zh-CN" dirty="0"/>
              <a:t>=&gt; </a:t>
            </a:r>
            <a:r>
              <a:rPr lang="zh-CN" altLang="en-US" dirty="0"/>
              <a:t>每个人喜欢的不一样，有的人喜欢对方鼓励自己，有的人却认为是拍马屁；性格相似；没有架子；兼容；没有距离；颜值高；热情；互动好的 </a:t>
            </a:r>
            <a:r>
              <a:rPr lang="en-US" altLang="zh-CN" dirty="0"/>
              <a:t>...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833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CED8-0064-D74F-BB2C-A493244B11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66700"/>
            <a:ext cx="12192000" cy="6324600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8</a:t>
            </a:r>
            <a:r>
              <a:rPr lang="zh-CN" altLang="en-US" dirty="0">
                <a:latin typeface="+mn-ea"/>
              </a:rPr>
              <a:t> 沟通行为模式 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/>
              <a:t>73855</a:t>
            </a:r>
            <a:r>
              <a:rPr lang="zh-CN" altLang="en-US" dirty="0"/>
              <a:t>原则</a:t>
            </a:r>
            <a:endParaRPr lang="zh-CN" altLang="en-US" dirty="0">
              <a:latin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55ACD-2973-6248-AEE6-7E35889C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04" y="3634310"/>
            <a:ext cx="2932296" cy="1863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E7CBE2-C404-0A49-ADF7-C93363165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29"/>
          <a:stretch/>
        </p:blipFill>
        <p:spPr>
          <a:xfrm>
            <a:off x="7012462" y="2405491"/>
            <a:ext cx="4226379" cy="2457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0E054F-74D7-394F-919A-092B9DE29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451" y="288346"/>
            <a:ext cx="1854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33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3A21-14A9-904B-81CF-C537CCCB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118"/>
          </a:xfrm>
        </p:spPr>
        <p:txBody>
          <a:bodyPr/>
          <a:lstStyle/>
          <a:p>
            <a:r>
              <a:rPr lang="zh-CN" altLang="en-US" dirty="0"/>
              <a:t>模块四：影响沟通的因素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0DEA-5C03-9146-90DB-B843C4B4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20"/>
            <a:ext cx="5600700" cy="609188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什么是沟通？ 表达内容，说出对方的心里话，从而影响对方的行为。</a:t>
            </a:r>
          </a:p>
          <a:p>
            <a:pPr marL="0" indent="0">
              <a:buNone/>
            </a:pPr>
            <a:r>
              <a:rPr lang="zh-CN" altLang="en-US" dirty="0"/>
              <a:t>何为有效的沟通？影响对方的行为</a:t>
            </a:r>
          </a:p>
          <a:p>
            <a:pPr marL="0" indent="0">
              <a:buNone/>
            </a:pPr>
            <a:r>
              <a:rPr lang="zh-CN" altLang="en-US" dirty="0"/>
              <a:t>何为无效的沟通？对方的行为没有任何改变。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 性格会改变？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底色不会变。但可以学习其他颜色来武装自己或适应目前的工作岗位。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会。随着时间的阅历，性格逐渐改变。</a:t>
            </a:r>
          </a:p>
          <a:p>
            <a:pPr marL="0" indent="0">
              <a:buNone/>
            </a:pPr>
            <a:r>
              <a:rPr lang="zh-CN" altLang="en-US" dirty="0"/>
              <a:t>性格会随着岗位或角色不同，不同颜色会慢慢增加。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有自己的底色，幸福感会比较强。   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 我应该变成什么颜色最好？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取决于职业。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蓝</a:t>
            </a:r>
            <a:r>
              <a:rPr lang="en-US" altLang="zh-CN" dirty="0"/>
              <a:t>+</a:t>
            </a:r>
            <a:r>
              <a:rPr lang="zh-CN" altLang="en-US" dirty="0"/>
              <a:t>红：跨部门沟通没有问题，但易出错。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PM</a:t>
            </a:r>
            <a:r>
              <a:rPr lang="zh-CN" altLang="en-US" dirty="0"/>
              <a:t>：红</a:t>
            </a:r>
            <a:r>
              <a:rPr lang="en-US" altLang="zh-CN" dirty="0"/>
              <a:t>+</a:t>
            </a:r>
            <a:r>
              <a:rPr lang="zh-CN" altLang="en-US" dirty="0"/>
              <a:t>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客服：绿</a:t>
            </a:r>
            <a:r>
              <a:rPr lang="en-US" altLang="zh-CN" dirty="0"/>
              <a:t>+</a:t>
            </a:r>
            <a:r>
              <a:rPr lang="zh-CN" altLang="en-US" dirty="0"/>
              <a:t>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技术：蓝 </a:t>
            </a:r>
            <a:r>
              <a:rPr lang="en-US" altLang="zh-CN" dirty="0"/>
              <a:t>+</a:t>
            </a:r>
            <a:r>
              <a:rPr lang="zh-CN" altLang="en-US" dirty="0"/>
              <a:t> 绿 </a:t>
            </a:r>
            <a:r>
              <a:rPr lang="en-US" altLang="zh-CN" dirty="0"/>
              <a:t>=&gt; </a:t>
            </a:r>
            <a:r>
              <a:rPr lang="zh-CN" altLang="en-US" dirty="0"/>
              <a:t>资深专家。诺贝尔理科奖。</a:t>
            </a:r>
            <a:endParaRPr lang="en-US" altLang="zh-CN" dirty="0"/>
          </a:p>
          <a:p>
            <a:pPr marL="0" indent="0">
              <a:buNone/>
            </a:pPr>
            <a:r>
              <a:rPr lang="en-CN" dirty="0"/>
              <a:t>老员工需求</a:t>
            </a:r>
            <a:r>
              <a:rPr lang="zh-CN" altLang="en-US" dirty="0"/>
              <a:t>：认同，利益，锻炼（</a:t>
            </a:r>
            <a:r>
              <a:rPr lang="en-US" altLang="zh-CN" dirty="0"/>
              <a:t>no</a:t>
            </a:r>
            <a:r>
              <a:rPr lang="zh-CN" altLang="en-US" dirty="0"/>
              <a:t>），新员工需求：锻炼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B67EC-930B-DE48-BF15-82A0FB8117F7}"/>
              </a:ext>
            </a:extLst>
          </p:cNvPr>
          <p:cNvSpPr txBox="1"/>
          <p:nvPr/>
        </p:nvSpPr>
        <p:spPr>
          <a:xfrm>
            <a:off x="6311900" y="1690688"/>
            <a:ext cx="58801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</a:t>
            </a:r>
            <a:r>
              <a:rPr lang="zh-CN" altLang="en-US" dirty="0"/>
              <a:t>  跨部门沟通中多做“取款”行为。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5</a:t>
            </a:r>
            <a:r>
              <a:rPr lang="zh-CN" altLang="en-US" dirty="0"/>
              <a:t> 风险</a:t>
            </a:r>
            <a:endParaRPr lang="en-US" altLang="zh-CN" dirty="0"/>
          </a:p>
          <a:p>
            <a:r>
              <a:rPr lang="zh-CN" altLang="en-US" dirty="0"/>
              <a:t>错误：尝试用最短时间内把话讲完，认为这样就是效率高</a:t>
            </a:r>
            <a:endParaRPr lang="en-US" dirty="0"/>
          </a:p>
          <a:p>
            <a:r>
              <a:rPr lang="zh-CN" altLang="en-US" dirty="0"/>
              <a:t>沟通不是以时间长短来决定。</a:t>
            </a:r>
            <a:endParaRPr lang="en-US" altLang="zh-CN" dirty="0"/>
          </a:p>
          <a:p>
            <a:r>
              <a:rPr lang="zh-CN" altLang="en-US" dirty="0"/>
              <a:t>认知：是否知道事情的背景</a:t>
            </a:r>
            <a:endParaRPr lang="en-US" altLang="zh-CN" dirty="0"/>
          </a:p>
          <a:p>
            <a:r>
              <a:rPr lang="zh-CN" altLang="en-US" dirty="0"/>
              <a:t>情绪：听着当时的状态。</a:t>
            </a:r>
            <a:endParaRPr lang="en-US" altLang="zh-CN" dirty="0"/>
          </a:p>
          <a:p>
            <a:r>
              <a:rPr lang="en-CN" dirty="0"/>
              <a:t>认知与情绪互相影响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6</a:t>
            </a:r>
            <a:r>
              <a:rPr lang="zh-CN" altLang="en-US" dirty="0"/>
              <a:t> 有效沟通的公式</a:t>
            </a:r>
          </a:p>
          <a:p>
            <a:r>
              <a:rPr lang="en-US" dirty="0"/>
              <a:t>Effectiveness = Content </a:t>
            </a:r>
            <a:r>
              <a:rPr lang="zh-CN" altLang="en-US" dirty="0"/>
              <a:t> </a:t>
            </a:r>
            <a:r>
              <a:rPr lang="en-US" dirty="0"/>
              <a:t>X</a:t>
            </a:r>
            <a:r>
              <a:rPr lang="zh-CN" altLang="en-US" dirty="0"/>
              <a:t>  </a:t>
            </a:r>
            <a:r>
              <a:rPr lang="en-US" dirty="0"/>
              <a:t>Acceptance</a:t>
            </a:r>
          </a:p>
          <a:p>
            <a:r>
              <a:rPr lang="zh-CN" altLang="en-US" dirty="0"/>
              <a:t>沟通效果 </a:t>
            </a:r>
            <a:r>
              <a:rPr lang="en-US" altLang="zh-CN" dirty="0"/>
              <a:t>=</a:t>
            </a:r>
            <a:r>
              <a:rPr lang="zh-CN" altLang="en-US" dirty="0"/>
              <a:t> 内容 </a:t>
            </a:r>
            <a:r>
              <a:rPr lang="en-US" altLang="zh-CN" dirty="0"/>
              <a:t>X</a:t>
            </a:r>
            <a:r>
              <a:rPr lang="zh-CN" altLang="en-US" dirty="0"/>
              <a:t>  接受度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）沟通中用他人能理解的方式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）沟通中用他人能接受的方式</a:t>
            </a:r>
            <a:endParaRPr lang="en-CN" dirty="0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361ADCE-FB16-9141-B5BF-E675364C0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407" y="365125"/>
            <a:ext cx="3954593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0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9F33-F2CB-364E-8FB9-1CC5F83A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沟通漏斗模型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FB7C8AC-1419-0C4F-8D9F-468D0C51E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209518"/>
              </p:ext>
            </p:extLst>
          </p:nvPr>
        </p:nvGraphicFramePr>
        <p:xfrm>
          <a:off x="2120900" y="1787524"/>
          <a:ext cx="6438900" cy="4879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3D7EC5D8-7F4E-044B-93D7-70C6722CEACE}"/>
              </a:ext>
            </a:extLst>
          </p:cNvPr>
          <p:cNvGrpSpPr/>
          <p:nvPr/>
        </p:nvGrpSpPr>
        <p:grpSpPr>
          <a:xfrm>
            <a:off x="1879600" y="1905000"/>
            <a:ext cx="8915400" cy="4495800"/>
            <a:chOff x="1879600" y="1905000"/>
            <a:chExt cx="8915400" cy="44958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41353E-0F0A-F545-8DA7-0129C71583B6}"/>
                </a:ext>
              </a:extLst>
            </p:cNvPr>
            <p:cNvGrpSpPr/>
            <p:nvPr/>
          </p:nvGrpSpPr>
          <p:grpSpPr>
            <a:xfrm>
              <a:off x="9499600" y="1905000"/>
              <a:ext cx="1295400" cy="4495800"/>
              <a:chOff x="9499600" y="1905000"/>
              <a:chExt cx="1295400" cy="44958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68BCD1-5F3C-2641-9BF2-0869CD222EFC}"/>
                  </a:ext>
                </a:extLst>
              </p:cNvPr>
              <p:cNvCxnSpPr/>
              <p:nvPr/>
            </p:nvCxnSpPr>
            <p:spPr>
              <a:xfrm>
                <a:off x="10795000" y="1905000"/>
                <a:ext cx="0" cy="44958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CF47DF-205E-E444-80C6-C9B8C230D07F}"/>
                  </a:ext>
                </a:extLst>
              </p:cNvPr>
              <p:cNvSpPr txBox="1"/>
              <p:nvPr/>
            </p:nvSpPr>
            <p:spPr>
              <a:xfrm>
                <a:off x="9499600" y="2093445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/>
                  <a:t>100%</a:t>
                </a:r>
                <a:endParaRPr lang="en-CN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633B7F-1F43-0441-B101-77918F43E93E}"/>
                  </a:ext>
                </a:extLst>
              </p:cNvPr>
              <p:cNvSpPr txBox="1"/>
              <p:nvPr/>
            </p:nvSpPr>
            <p:spPr>
              <a:xfrm>
                <a:off x="9563100" y="3058169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/>
                  <a:t>100%</a:t>
                </a:r>
                <a:endParaRPr lang="en-CN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63F7D5-0A57-074A-9B8D-2ABA0527CA31}"/>
                  </a:ext>
                </a:extLst>
              </p:cNvPr>
              <p:cNvSpPr txBox="1"/>
              <p:nvPr/>
            </p:nvSpPr>
            <p:spPr>
              <a:xfrm>
                <a:off x="9499600" y="3968234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/>
                  <a:t>100%</a:t>
                </a:r>
                <a:endParaRPr lang="en-CN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FC61AE-4131-D440-84F0-34291299554A}"/>
                  </a:ext>
                </a:extLst>
              </p:cNvPr>
              <p:cNvSpPr txBox="1"/>
              <p:nvPr/>
            </p:nvSpPr>
            <p:spPr>
              <a:xfrm>
                <a:off x="9499600" y="4872285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/>
                  <a:t>100%</a:t>
                </a:r>
                <a:endParaRPr lang="en-CN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B402CE-21BF-2B49-920C-3FB50696E2BA}"/>
                  </a:ext>
                </a:extLst>
              </p:cNvPr>
              <p:cNvSpPr txBox="1"/>
              <p:nvPr/>
            </p:nvSpPr>
            <p:spPr>
              <a:xfrm>
                <a:off x="9499600" y="5658357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dirty="0"/>
                  <a:t>100%</a:t>
                </a:r>
                <a:endParaRPr lang="en-CN" dirty="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B82555-D49C-3A46-BE3D-B65914DE4C61}"/>
                </a:ext>
              </a:extLst>
            </p:cNvPr>
            <p:cNvSpPr/>
            <p:nvPr/>
          </p:nvSpPr>
          <p:spPr>
            <a:xfrm>
              <a:off x="2533650" y="3572760"/>
              <a:ext cx="1460500" cy="5381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不感兴趣</a:t>
              </a:r>
              <a:endParaRPr lang="en-C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61350E-7F62-7E46-8361-7DBBEAADE0C8}"/>
                </a:ext>
              </a:extLst>
            </p:cNvPr>
            <p:cNvSpPr/>
            <p:nvPr/>
          </p:nvSpPr>
          <p:spPr>
            <a:xfrm>
              <a:off x="6921500" y="2449054"/>
              <a:ext cx="1460500" cy="5381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环境影响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AC99D3-BDE2-8345-8040-C266266DCB8B}"/>
                </a:ext>
              </a:extLst>
            </p:cNvPr>
            <p:cNvSpPr/>
            <p:nvPr/>
          </p:nvSpPr>
          <p:spPr>
            <a:xfrm>
              <a:off x="1879600" y="2615177"/>
              <a:ext cx="1460500" cy="5381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准备不足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D07348-31A4-C940-925A-A06D2B5EC6C9}"/>
                </a:ext>
              </a:extLst>
            </p:cNvPr>
            <p:cNvSpPr/>
            <p:nvPr/>
          </p:nvSpPr>
          <p:spPr>
            <a:xfrm>
              <a:off x="2921000" y="4464882"/>
              <a:ext cx="1460500" cy="5381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晦涩难懂</a:t>
              </a:r>
              <a:endParaRPr lang="en-C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5577447-12D9-5D44-937C-41E5A2A6B3BE}"/>
                </a:ext>
              </a:extLst>
            </p:cNvPr>
            <p:cNvSpPr/>
            <p:nvPr/>
          </p:nvSpPr>
          <p:spPr>
            <a:xfrm>
              <a:off x="3492500" y="5489555"/>
              <a:ext cx="1460500" cy="5381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没有重现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8FD33C-9EAB-DC49-B508-DC323350CCB7}"/>
                </a:ext>
              </a:extLst>
            </p:cNvPr>
            <p:cNvSpPr/>
            <p:nvPr/>
          </p:nvSpPr>
          <p:spPr>
            <a:xfrm>
              <a:off x="6838950" y="3440970"/>
              <a:ext cx="1460500" cy="5381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时机不好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548241-4478-6343-B4F1-9F5043844F3D}"/>
                </a:ext>
              </a:extLst>
            </p:cNvPr>
            <p:cNvSpPr/>
            <p:nvPr/>
          </p:nvSpPr>
          <p:spPr>
            <a:xfrm>
              <a:off x="6191250" y="4452503"/>
              <a:ext cx="1460500" cy="5381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造成歧义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FA4768A-9EB3-DB40-8A52-9A75403F5389}"/>
                </a:ext>
              </a:extLst>
            </p:cNvPr>
            <p:cNvSpPr/>
            <p:nvPr/>
          </p:nvSpPr>
          <p:spPr>
            <a:xfrm>
              <a:off x="5613400" y="5389290"/>
              <a:ext cx="1460500" cy="53813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内心抵触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BC35B1-1DF0-3B4A-90F6-670600C01C25}"/>
                </a:ext>
              </a:extLst>
            </p:cNvPr>
            <p:cNvSpPr txBox="1"/>
            <p:nvPr/>
          </p:nvSpPr>
          <p:spPr>
            <a:xfrm>
              <a:off x="8534400" y="2482334"/>
              <a:ext cx="96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>
                  <a:solidFill>
                    <a:srgbClr val="FF0000"/>
                  </a:solidFill>
                </a:rPr>
                <a:t>列大纲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E8C413-9811-634E-A667-F02FD54F2039}"/>
                </a:ext>
              </a:extLst>
            </p:cNvPr>
            <p:cNvSpPr txBox="1"/>
            <p:nvPr/>
          </p:nvSpPr>
          <p:spPr>
            <a:xfrm>
              <a:off x="8534400" y="3498660"/>
              <a:ext cx="96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>
                  <a:solidFill>
                    <a:srgbClr val="FF0000"/>
                  </a:solidFill>
                </a:rPr>
                <a:t>列大纲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C0E29C-C9AA-794B-AE6C-2D9E23414892}"/>
                </a:ext>
              </a:extLst>
            </p:cNvPr>
            <p:cNvSpPr txBox="1"/>
            <p:nvPr/>
          </p:nvSpPr>
          <p:spPr>
            <a:xfrm>
              <a:off x="8534400" y="4514986"/>
              <a:ext cx="96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>
                  <a:solidFill>
                    <a:srgbClr val="FF0000"/>
                  </a:solidFill>
                </a:rPr>
                <a:t>列大纲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61AC893-AC80-D547-9563-ADB995266F2A}"/>
                </a:ext>
              </a:extLst>
            </p:cNvPr>
            <p:cNvSpPr txBox="1"/>
            <p:nvPr/>
          </p:nvSpPr>
          <p:spPr>
            <a:xfrm>
              <a:off x="8534400" y="5351190"/>
              <a:ext cx="96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>
                  <a:solidFill>
                    <a:srgbClr val="FF0000"/>
                  </a:solidFill>
                </a:rPr>
                <a:t>列大纲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E0C762-B64E-7444-89B0-C30ADDED5928}"/>
              </a:ext>
            </a:extLst>
          </p:cNvPr>
          <p:cNvSpPr txBox="1"/>
          <p:nvPr/>
        </p:nvSpPr>
        <p:spPr>
          <a:xfrm>
            <a:off x="5702300" y="1137478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听明白了</a:t>
            </a:r>
            <a:r>
              <a:rPr lang="zh-CN" altLang="en-US" dirty="0"/>
              <a:t> </a:t>
            </a:r>
            <a:r>
              <a:rPr lang="en-US" altLang="zh-CN" dirty="0"/>
              <a:t>-&gt; </a:t>
            </a:r>
            <a:r>
              <a:rPr lang="zh-CN" altLang="en-US" dirty="0"/>
              <a:t>理解了</a:t>
            </a:r>
            <a:r>
              <a:rPr lang="en-US" altLang="zh-CN" dirty="0"/>
              <a:t>-&gt; </a:t>
            </a:r>
            <a:r>
              <a:rPr lang="zh-CN" altLang="en-US" dirty="0"/>
              <a:t>愿意做，才能有好结果。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3008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3518-BB2E-4746-983F-C79F1440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模块五：冲突处理的策略和方法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3C62-495F-6C42-9A22-DB9C2077E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990600"/>
            <a:ext cx="5181600" cy="553243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 低效率沟通</a:t>
            </a:r>
          </a:p>
          <a:p>
            <a:pPr marL="0" indent="0">
              <a:buNone/>
            </a:pPr>
            <a:r>
              <a:rPr lang="zh-CN" altLang="en-US" dirty="0"/>
              <a:t>特点一 缺乏对沟通效果的</a:t>
            </a:r>
            <a:r>
              <a:rPr lang="zh-CN" altLang="en-US" dirty="0">
                <a:solidFill>
                  <a:srgbClr val="0070C0"/>
                </a:solidFill>
              </a:rPr>
              <a:t>自我评估 </a:t>
            </a:r>
            <a:r>
              <a:rPr lang="en-US" altLang="zh-CN" dirty="0"/>
              <a:t>=&gt; </a:t>
            </a:r>
            <a:r>
              <a:rPr lang="zh-CN" altLang="en-US" dirty="0"/>
              <a:t>提前评估、铺垫、提前演练</a:t>
            </a:r>
          </a:p>
          <a:p>
            <a:pPr marL="0" indent="0">
              <a:buNone/>
            </a:pPr>
            <a:r>
              <a:rPr lang="en-US" altLang="zh-CN" dirty="0"/>
              <a:t>(a)</a:t>
            </a:r>
            <a:r>
              <a:rPr lang="zh-CN" altLang="en-US" dirty="0"/>
              <a:t>我的观点对方接受的程度？</a:t>
            </a:r>
          </a:p>
          <a:p>
            <a:pPr marL="0" indent="0">
              <a:buNone/>
            </a:pPr>
            <a:r>
              <a:rPr lang="en-US" altLang="zh-CN" dirty="0"/>
              <a:t>(b)</a:t>
            </a:r>
            <a:r>
              <a:rPr lang="zh-CN" altLang="en-US" dirty="0"/>
              <a:t>适合对方的传递方式？沟通氛围？讲话策略 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特点二 没有把握对方传递的</a:t>
            </a:r>
            <a:r>
              <a:rPr lang="zh-CN" altLang="en-US" dirty="0">
                <a:solidFill>
                  <a:srgbClr val="0070C0"/>
                </a:solidFill>
              </a:rPr>
              <a:t>客观完整的信息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 “格式塔效应”的启示</a:t>
            </a:r>
            <a:r>
              <a:rPr lang="en-US" altLang="zh-CN" dirty="0"/>
              <a:t>-&gt; </a:t>
            </a:r>
            <a:r>
              <a:rPr lang="zh-CN" altLang="en-US" dirty="0"/>
              <a:t>“心理场”（想法）和“同型论</a:t>
            </a:r>
            <a:r>
              <a:rPr lang="en-US" altLang="zh-CN" dirty="0"/>
              <a:t>”(</a:t>
            </a:r>
            <a:r>
              <a:rPr lang="zh-CN" altLang="en-US" dirty="0"/>
              <a:t>背景</a:t>
            </a:r>
            <a:r>
              <a:rPr lang="en-US" altLang="zh-CN" dirty="0"/>
              <a:t>)</a:t>
            </a:r>
            <a:r>
              <a:rPr lang="zh-CN" altLang="en-US" dirty="0"/>
              <a:t> </a:t>
            </a:r>
          </a:p>
          <a:p>
            <a:pPr marL="0" indent="0">
              <a:buNone/>
            </a:pPr>
            <a:r>
              <a:rPr lang="en-US" altLang="zh-CN" dirty="0"/>
              <a:t>(a)</a:t>
            </a:r>
            <a:r>
              <a:rPr lang="zh-CN" altLang="en-US" dirty="0"/>
              <a:t>我们帮自己主观添加线索</a:t>
            </a:r>
          </a:p>
          <a:p>
            <a:pPr marL="0" indent="0">
              <a:buNone/>
            </a:pPr>
            <a:r>
              <a:rPr lang="en-US" altLang="zh-CN" dirty="0"/>
              <a:t>(b)</a:t>
            </a:r>
            <a:r>
              <a:rPr lang="zh-CN" altLang="en-US" dirty="0"/>
              <a:t>过早判断，导致客观信息少，误解的概率高。 </a:t>
            </a:r>
          </a:p>
          <a:p>
            <a:pPr marL="0" indent="0">
              <a:buNone/>
            </a:pPr>
            <a:r>
              <a:rPr lang="en-US" altLang="zh-CN" dirty="0"/>
              <a:t>(c)</a:t>
            </a:r>
            <a:r>
              <a:rPr lang="zh-CN" altLang="en-US" dirty="0"/>
              <a:t>误解对方到底是偶然的，还是必然的？ 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沟通频道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沟通频道是指在沟通的过程中，双方以下四个方面的一致性。</a:t>
            </a:r>
            <a:endParaRPr lang="en-US" altLang="zh-CN" dirty="0"/>
          </a:p>
          <a:p>
            <a:pPr marL="0" indent="0">
              <a:buNone/>
            </a:pPr>
            <a:r>
              <a:rPr lang="en-CN" dirty="0"/>
              <a:t>内容</a:t>
            </a:r>
            <a:r>
              <a:rPr lang="zh-CN" altLang="en-US" dirty="0"/>
              <a:t>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方向（立场、目标）</a:t>
            </a:r>
            <a:r>
              <a:rPr lang="en-US" altLang="zh-CN" dirty="0"/>
              <a:t>=&gt; </a:t>
            </a:r>
            <a:r>
              <a:rPr lang="zh-CN" altLang="en-US" dirty="0"/>
              <a:t>拍到一个</a:t>
            </a:r>
            <a:r>
              <a:rPr lang="en-US" altLang="zh-CN" dirty="0"/>
              <a:t>8888</a:t>
            </a:r>
            <a:r>
              <a:rPr lang="zh-CN" altLang="en-US" dirty="0"/>
              <a:t>车牌？“你看错了”</a:t>
            </a:r>
            <a:r>
              <a:rPr lang="en-US" altLang="zh-CN" dirty="0"/>
              <a:t>/</a:t>
            </a:r>
            <a:r>
              <a:rPr lang="zh-CN" altLang="en-US" dirty="0"/>
              <a:t>“系统出故障了”：对方想赚钱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方式（行为方式</a:t>
            </a:r>
            <a:r>
              <a:rPr lang="en-US" altLang="zh-CN" dirty="0"/>
              <a:t>/</a:t>
            </a:r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处事</a:t>
            </a:r>
            <a:r>
              <a:rPr lang="en-US" altLang="zh-CN" dirty="0"/>
              <a:t>/</a:t>
            </a:r>
            <a:r>
              <a:rPr lang="zh-CN" altLang="en-US" dirty="0"/>
              <a:t>表达方式） 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节奏（反应速度</a:t>
            </a:r>
            <a:r>
              <a:rPr lang="en-US" altLang="zh-CN" dirty="0"/>
              <a:t>/</a:t>
            </a:r>
            <a:r>
              <a:rPr lang="zh-CN" altLang="en-US" dirty="0"/>
              <a:t>思考时间，红黄快，绿蓝慢）。</a:t>
            </a:r>
            <a:endParaRPr lang="en-US" altLang="zh-C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2CE803-163D-6A48-997D-DD87B7AD9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0600"/>
            <a:ext cx="5588000" cy="58673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职场中常见现象：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）关闭频道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现象：没有在接受信息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原因：内心抵触，觉得和自己无关。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影响：不欢而散，走神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 争夺频道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现象：打断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原因：意见不一致 </a:t>
            </a:r>
            <a:r>
              <a:rPr lang="en-US" altLang="zh-CN" dirty="0"/>
              <a:t> =&gt; </a:t>
            </a:r>
            <a:r>
              <a:rPr lang="zh-CN" altLang="en-US" dirty="0"/>
              <a:t>双方了解的背景不同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dirty="0"/>
              <a:t>影响：争论、争执、争吵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 分叉频道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现象：无语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原因：理解完全不正确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影响：效率低下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 职场沟通中如何“调频”？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a) </a:t>
            </a:r>
            <a:r>
              <a:rPr lang="zh-CN" altLang="en-US" dirty="0"/>
              <a:t>了解和表达对方的需求。</a:t>
            </a:r>
            <a:r>
              <a:rPr lang="en-US" altLang="zh-CN" dirty="0"/>
              <a:t>=&gt;</a:t>
            </a:r>
            <a:r>
              <a:rPr lang="zh-CN" altLang="en-US" dirty="0"/>
              <a:t>讲到对方心里话（你很懂我），对方才愿意听。蓝</a:t>
            </a:r>
            <a:r>
              <a:rPr lang="en-US" altLang="zh-CN" dirty="0"/>
              <a:t>+</a:t>
            </a:r>
            <a:r>
              <a:rPr lang="zh-CN" altLang="en-US" dirty="0"/>
              <a:t>绿：了解，但不会表达。红</a:t>
            </a:r>
            <a:r>
              <a:rPr lang="en-US" altLang="zh-CN" dirty="0"/>
              <a:t>+</a:t>
            </a:r>
            <a:r>
              <a:rPr lang="zh-CN" altLang="en-US" dirty="0"/>
              <a:t>黄反之。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b)</a:t>
            </a:r>
            <a:r>
              <a:rPr lang="zh-CN" altLang="en-US" dirty="0"/>
              <a:t> 合理的提问。</a:t>
            </a:r>
            <a:r>
              <a:rPr lang="en-US" altLang="zh-CN" dirty="0"/>
              <a:t>=&gt;  </a:t>
            </a:r>
            <a:r>
              <a:rPr lang="zh-CN" altLang="en-US" dirty="0"/>
              <a:t>让对方说出答案，对方才不抵触。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c)</a:t>
            </a:r>
            <a:r>
              <a:rPr lang="zh-CN" altLang="en-US" dirty="0"/>
              <a:t> 给予适当的肯定</a:t>
            </a:r>
            <a:r>
              <a:rPr lang="en-US" altLang="zh-CN" dirty="0"/>
              <a:t> =&gt; </a:t>
            </a:r>
            <a:r>
              <a:rPr lang="zh-CN" altLang="en-US" dirty="0"/>
              <a:t>先讲做的好，让对方有安全感</a:t>
            </a:r>
          </a:p>
        </p:txBody>
      </p:sp>
    </p:spTree>
    <p:extLst>
      <p:ext uri="{BB962C8B-B14F-4D97-AF65-F5344CB8AC3E}">
        <p14:creationId xmlns:p14="http://schemas.microsoft.com/office/powerpoint/2010/main" val="2766307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5B20-D842-7E4B-80B5-31660EAA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2615"/>
          </a:xfrm>
        </p:spPr>
        <p:txBody>
          <a:bodyPr/>
          <a:lstStyle/>
          <a:p>
            <a:r>
              <a:rPr lang="zh-CN" altLang="en-US" dirty="0"/>
              <a:t>模块六、处理冲突的有效工具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C367-F58B-194A-AF3C-245933437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134" y="852616"/>
            <a:ext cx="5772665" cy="6005383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 同理心的三个维度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换位思考</a:t>
            </a:r>
            <a:r>
              <a:rPr lang="en-US" altLang="zh-CN" dirty="0"/>
              <a:t>-&gt;</a:t>
            </a:r>
            <a:r>
              <a:rPr lang="zh-CN" altLang="en-US" dirty="0"/>
              <a:t>认同对方的情感</a:t>
            </a:r>
            <a:r>
              <a:rPr lang="en-US" altLang="zh-CN" dirty="0"/>
              <a:t>-&gt;</a:t>
            </a:r>
            <a:r>
              <a:rPr lang="zh-CN" altLang="en-US" dirty="0"/>
              <a:t>主动讲出对方的关心或顾虑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职场沟通中的自我管理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 主人翁精神 </a:t>
            </a:r>
            <a:r>
              <a:rPr lang="en-US" altLang="zh-CN" dirty="0"/>
              <a:t>and</a:t>
            </a:r>
            <a:r>
              <a:rPr lang="zh-CN" altLang="en-US" dirty="0"/>
              <a:t> 主动承担精神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）以解决问题为出发点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 主动学习 </a:t>
            </a:r>
            <a:r>
              <a:rPr lang="en-US" altLang="zh-CN" dirty="0"/>
              <a:t>+</a:t>
            </a:r>
            <a:r>
              <a:rPr lang="zh-CN" altLang="en-US" dirty="0"/>
              <a:t> 虚心态度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 愿意付出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 深度影响他人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乐观、关心、自信、奉献、真诚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 促进融洽关系：聊聊工作、想法、家庭。</a:t>
            </a:r>
            <a:r>
              <a:rPr lang="en-US" altLang="zh-CN" dirty="0"/>
              <a:t>=&gt; </a:t>
            </a:r>
            <a:r>
              <a:rPr lang="zh-CN" altLang="en-US" dirty="0"/>
              <a:t>与不熟悉的人工作，不要天聊工作，先聊工作以外的话题来提高对方聊的情愿。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  </a:t>
            </a:r>
            <a:r>
              <a:rPr lang="zh-CN" altLang="en-US" b="1" dirty="0"/>
              <a:t>跨部门沟通的工具 </a:t>
            </a:r>
            <a:r>
              <a:rPr lang="en-US" altLang="zh-CN" b="1" dirty="0"/>
              <a:t>1</a:t>
            </a:r>
            <a:endParaRPr lang="en-US" b="1" dirty="0"/>
          </a:p>
          <a:p>
            <a:pPr marL="0" indent="0">
              <a:buNone/>
            </a:pPr>
            <a:r>
              <a:rPr lang="en-CN" dirty="0"/>
              <a:t>前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 确定目标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 分析任务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 风险评估  </a:t>
            </a:r>
            <a:r>
              <a:rPr lang="en-US" altLang="zh-CN" dirty="0"/>
              <a:t>=&gt;</a:t>
            </a:r>
            <a:r>
              <a:rPr lang="zh-CN" altLang="en-US" dirty="0"/>
              <a:t> 哪些对方能做，哪些不能做，哪些不想做？听懂别人的话很重要。率先牵头的，要付出更多的精力。嘴上不说不代表没有想法。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 评估方法</a:t>
            </a:r>
            <a:r>
              <a:rPr lang="en-US" altLang="zh-CN" dirty="0"/>
              <a:t> =&gt; Email</a:t>
            </a:r>
            <a:r>
              <a:rPr lang="zh-CN" altLang="en-US" dirty="0"/>
              <a:t>？电话？开会前先评估一下，否则还会可能让事情更复杂。</a:t>
            </a:r>
            <a:endParaRPr lang="en-US" dirty="0"/>
          </a:p>
          <a:p>
            <a:pPr marL="0" indent="0">
              <a:buNone/>
            </a:pPr>
            <a:r>
              <a:rPr lang="zh-CN" altLang="en-US" dirty="0"/>
              <a:t>中：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 沟通氛围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 沟通方式 </a:t>
            </a:r>
            <a:r>
              <a:rPr lang="en-US" altLang="zh-CN" dirty="0"/>
              <a:t>=&gt; </a:t>
            </a:r>
            <a:r>
              <a:rPr lang="zh-CN" altLang="en-US" dirty="0"/>
              <a:t>红绿：非正式。蓝：正式场合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 建立共识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）确认问题 </a:t>
            </a:r>
            <a:r>
              <a:rPr lang="en-US" altLang="zh-CN" dirty="0"/>
              <a:t>=&gt; </a:t>
            </a:r>
            <a:r>
              <a:rPr lang="zh-CN" altLang="en-US" dirty="0"/>
              <a:t>跟本原因他不想讲，讲一个其他的原因。</a:t>
            </a:r>
            <a:endParaRPr lang="en-US" altLang="zh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E9EF-1818-8543-B2EC-29D51F12B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52616"/>
            <a:ext cx="6019800" cy="600538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/>
              <a:t>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）任务跟进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 提供支持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 上报改善 </a:t>
            </a:r>
            <a:r>
              <a:rPr lang="en-US" altLang="zh-CN" dirty="0"/>
              <a:t>=&gt; </a:t>
            </a:r>
            <a:r>
              <a:rPr lang="zh-CN" altLang="en-US" dirty="0"/>
              <a:t>自己帮助不了，找上司要资源。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）分享成果  </a:t>
            </a:r>
            <a:r>
              <a:rPr lang="en-US" altLang="zh-CN" dirty="0"/>
              <a:t>=&gt; </a:t>
            </a:r>
            <a:r>
              <a:rPr lang="zh-CN" altLang="en-US" dirty="0"/>
              <a:t>事情做的好：感谢支持和帮助。做的不好：主动承担自己应该担的责任。不要互相甩锅。</a:t>
            </a:r>
            <a:endParaRPr lang="en-US" altLang="zh-CN" b="1" dirty="0"/>
          </a:p>
          <a:p>
            <a:r>
              <a:rPr lang="en-US" altLang="zh-CN" b="1" dirty="0"/>
              <a:t>3</a:t>
            </a:r>
            <a:r>
              <a:rPr lang="zh-CN" altLang="en-US" b="1" dirty="0"/>
              <a:t>  跨部门沟通的工具 </a:t>
            </a:r>
            <a:r>
              <a:rPr lang="en-US" altLang="zh-CN" b="1" dirty="0"/>
              <a:t>2</a:t>
            </a:r>
          </a:p>
          <a:p>
            <a:pPr marL="0" indent="0">
              <a:buNone/>
            </a:pPr>
            <a:r>
              <a:rPr lang="en-US" altLang="zh-CN" dirty="0"/>
              <a:t>Step 1 : </a:t>
            </a:r>
            <a:r>
              <a:rPr lang="zh-CN" altLang="en-US" dirty="0"/>
              <a:t>沟通前的准备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a) </a:t>
            </a:r>
            <a:r>
              <a:rPr lang="zh-CN" altLang="en-US" dirty="0"/>
              <a:t>希望对方做哪些配合？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b) </a:t>
            </a:r>
            <a:r>
              <a:rPr lang="zh-CN" altLang="en-US" dirty="0"/>
              <a:t>你认为他会要求你做什么？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c) </a:t>
            </a:r>
            <a:r>
              <a:rPr lang="zh-CN" altLang="en-US" dirty="0"/>
              <a:t>如果对方不同意你提出来的做法，有没有其他选择方案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d) </a:t>
            </a:r>
            <a:r>
              <a:rPr lang="zh-CN" altLang="en-US" dirty="0"/>
              <a:t>如果双方没共识，对方又会有什么后果？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Step 2 :</a:t>
            </a:r>
            <a:r>
              <a:rPr lang="zh-CN" altLang="en-US" dirty="0"/>
              <a:t>用对方的语言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a) </a:t>
            </a:r>
            <a:r>
              <a:rPr lang="zh-CN" altLang="en-US" dirty="0"/>
              <a:t>通俗易懂的表达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b) </a:t>
            </a:r>
            <a:r>
              <a:rPr lang="zh-CN" altLang="en-US" dirty="0"/>
              <a:t>举对方熟悉的例子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c) </a:t>
            </a:r>
            <a:r>
              <a:rPr lang="zh-CN" altLang="en-US" dirty="0"/>
              <a:t>尽量多用对方熟悉的术语和符号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Step 3 : </a:t>
            </a:r>
            <a:r>
              <a:rPr lang="zh-CN" altLang="en-US" dirty="0"/>
              <a:t>尽量创造共同目标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多用不确定来表达否定</a:t>
            </a:r>
            <a:r>
              <a:rPr lang="en-US" altLang="zh-CN" dirty="0"/>
              <a:t> =&gt;   </a:t>
            </a:r>
            <a:r>
              <a:rPr lang="zh-CN" altLang="en-US" dirty="0"/>
              <a:t>我不知道这个方案有没有其他影响？有没有其他方案？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Step 4 : </a:t>
            </a:r>
            <a:r>
              <a:rPr lang="zh-CN" altLang="en-US" dirty="0"/>
              <a:t>商量着来体现尊重</a:t>
            </a:r>
            <a:endParaRPr lang="en-US" altLang="zh-CN" dirty="0"/>
          </a:p>
          <a:p>
            <a:pPr marL="0" indent="0">
              <a:buNone/>
            </a:pPr>
            <a:r>
              <a:rPr lang="en-CN" dirty="0"/>
              <a:t>a) </a:t>
            </a:r>
            <a:r>
              <a:rPr lang="zh-CN" altLang="en-US" dirty="0"/>
              <a:t>双方的共同目标是什么？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b) </a:t>
            </a:r>
            <a:r>
              <a:rPr lang="zh-CN" altLang="en-US" dirty="0"/>
              <a:t>有什么阻碍双方目标？ </a:t>
            </a:r>
            <a:r>
              <a:rPr lang="en-US" altLang="zh-CN" dirty="0"/>
              <a:t>=&gt; </a:t>
            </a:r>
            <a:r>
              <a:rPr lang="zh-CN" altLang="en-US" dirty="0"/>
              <a:t>列出来，需要的东西</a:t>
            </a:r>
            <a:r>
              <a:rPr lang="en-US" altLang="zh-CN" dirty="0"/>
              <a:t>/</a:t>
            </a:r>
            <a:r>
              <a:rPr lang="zh-CN" altLang="en-US" dirty="0"/>
              <a:t>找资源？帮助对方消除障碍。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c) </a:t>
            </a:r>
            <a:r>
              <a:rPr lang="zh-CN" altLang="en-US" dirty="0"/>
              <a:t>创造共同目标的资源是什么？</a:t>
            </a: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38610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B836-7922-284F-B1CE-5965A374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自我评价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4BD07-CF73-FE49-9E8A-41123904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性格特质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CN" dirty="0"/>
              <a:t>沟通中的优势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沟通中的劣势？</a:t>
            </a:r>
            <a:endParaRPr lang="en-US" altLang="zh-CN" dirty="0"/>
          </a:p>
          <a:p>
            <a:r>
              <a:rPr lang="zh-CN" altLang="en-US" dirty="0"/>
              <a:t>要提升的点？需要的时间、</a:t>
            </a:r>
            <a:r>
              <a:rPr lang="zh-CN" altLang="en-CN" dirty="0"/>
              <a:t>以及</a:t>
            </a:r>
            <a:r>
              <a:rPr lang="zh-CN" altLang="en-US" dirty="0"/>
              <a:t>使用的方法</a:t>
            </a:r>
            <a:r>
              <a:rPr lang="en-US" altLang="zh-CN" dirty="0"/>
              <a:t>/</a:t>
            </a:r>
            <a:r>
              <a:rPr lang="zh-CN" altLang="en-US" dirty="0"/>
              <a:t>关键行为</a:t>
            </a:r>
            <a:r>
              <a:rPr lang="en-US" altLang="zh-CN" dirty="0"/>
              <a:t>/</a:t>
            </a:r>
            <a:r>
              <a:rPr lang="zh-CN" altLang="en-US" dirty="0"/>
              <a:t>资源</a:t>
            </a:r>
            <a:r>
              <a:rPr lang="en-US" altLang="zh-CN" dirty="0"/>
              <a:t>/</a:t>
            </a:r>
            <a:r>
              <a:rPr lang="zh-CN" altLang="en-US" dirty="0"/>
              <a:t>习惯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色眼识人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428062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A7D7-6754-0047-9C0E-EC9E0994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3599"/>
          </a:xfrm>
        </p:spPr>
        <p:txBody>
          <a:bodyPr>
            <a:noAutofit/>
          </a:bodyPr>
          <a:lstStyle/>
          <a:p>
            <a:r>
              <a:rPr lang="en-US" dirty="0" err="1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模块一</a:t>
            </a:r>
            <a:r>
              <a:rPr lang="zh-CN" altLang="en-US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：了解情商</a:t>
            </a:r>
            <a:endParaRPr lang="en-US" altLang="zh-CN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D5DBF-957D-7C4B-B0D3-1A3CE1889305}"/>
              </a:ext>
            </a:extLst>
          </p:cNvPr>
          <p:cNvSpPr txBox="1"/>
          <p:nvPr/>
        </p:nvSpPr>
        <p:spPr>
          <a:xfrm>
            <a:off x="391068" y="959483"/>
            <a:ext cx="101144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 情商的误区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</a:t>
            </a:r>
            <a:r>
              <a:rPr lang="en-CN" dirty="0">
                <a:latin typeface="+mn-ea"/>
              </a:rPr>
              <a:t>不发脾气</a:t>
            </a:r>
            <a:r>
              <a:rPr lang="en-US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 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）保持随和 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）八面玲珑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 高情商的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大特征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控制情绪、激励他人、营造氛围、处理冲突、热爱生活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 何为情商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影响人们的一系列情绪能力和社交能力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）了解和表达自己，</a:t>
            </a:r>
          </a:p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）建立和维护人际关系，</a:t>
            </a:r>
          </a:p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）应对挑战，</a:t>
            </a:r>
          </a:p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）有效使用情绪信息的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 影响情商的重要因素 </a:t>
            </a:r>
            <a:r>
              <a:rPr lang="en-US" altLang="zh-CN" dirty="0">
                <a:latin typeface="+mn-ea"/>
              </a:rPr>
              <a:t>–</a:t>
            </a:r>
            <a:r>
              <a:rPr lang="zh-CN" altLang="en-US" dirty="0">
                <a:latin typeface="+mn-ea"/>
              </a:rPr>
              <a:t> 性格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）沟通方式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）工作方式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）思维模式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）个人习惯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性格是由遗传基因以及外在环境（原生家庭（主要））决定。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性格不是单色。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 情商要素 “九宫格”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自我意识、 独立性、有效性表达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同理心、自我肯定、灵活性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人际关系、责任感、乐观</a:t>
            </a:r>
            <a:endParaRPr lang="en-US" altLang="zh-CN" dirty="0">
              <a:latin typeface="+mn-ea"/>
            </a:endParaRPr>
          </a:p>
        </p:txBody>
      </p:sp>
      <p:pic>
        <p:nvPicPr>
          <p:cNvPr id="13" name="Content Placeholder 12" descr="A picture containing text&#10;&#10;Description automatically generated">
            <a:extLst>
              <a:ext uri="{FF2B5EF4-FFF2-40B4-BE49-F238E27FC236}">
                <a16:creationId xmlns:a16="http://schemas.microsoft.com/office/drawing/2014/main" id="{3F20F067-2B67-2746-B85C-C13131F51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67"/>
          <a:stretch/>
        </p:blipFill>
        <p:spPr>
          <a:xfrm>
            <a:off x="7526320" y="745031"/>
            <a:ext cx="4665680" cy="2595069"/>
          </a:xfrm>
        </p:spPr>
      </p:pic>
    </p:spTree>
    <p:extLst>
      <p:ext uri="{BB962C8B-B14F-4D97-AF65-F5344CB8AC3E}">
        <p14:creationId xmlns:p14="http://schemas.microsoft.com/office/powerpoint/2010/main" val="230813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66E6-05E5-8F4A-98AF-EA955AF5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+mn-ea"/>
                <a:ea typeface="+mn-ea"/>
              </a:rPr>
              <a:t>6</a:t>
            </a:r>
            <a:r>
              <a:rPr lang="zh-CN" altLang="en-US" sz="1800" dirty="0">
                <a:latin typeface="+mn-ea"/>
                <a:ea typeface="+mn-ea"/>
              </a:rPr>
              <a:t> 如何与不同性格的人沟通和相处？</a:t>
            </a:r>
            <a:endParaRPr lang="en-CN" sz="1800" dirty="0">
              <a:latin typeface="+mn-ea"/>
              <a:ea typeface="+mn-ea"/>
            </a:endParaRP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A84A2D5-6793-034B-BA92-66A1D24B6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62000"/>
            <a:ext cx="10160000" cy="6049837"/>
          </a:xfrm>
        </p:spPr>
      </p:pic>
    </p:spTree>
    <p:extLst>
      <p:ext uri="{BB962C8B-B14F-4D97-AF65-F5344CB8AC3E}">
        <p14:creationId xmlns:p14="http://schemas.microsoft.com/office/powerpoint/2010/main" val="12456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00FB-E1C1-D748-AF40-21C511DD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CN" dirty="0"/>
              <a:t>类型一</a:t>
            </a:r>
            <a:r>
              <a:rPr lang="zh-CN" altLang="en-US" dirty="0"/>
              <a:t>：红色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4E84-D1B9-B949-AD14-E4F13EFA6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300" y="923924"/>
            <a:ext cx="7213600" cy="5667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少做或不做。红色抵触的沟通方式：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不表扬，不认可，不被关注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不让其参与，让其失去自身价值感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客观的就事论事；争论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严格的日程，严苛的细节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公开场合指责或批评对方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没有情感流露的沟通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BAA1E-1A13-5247-9C60-86D73AF4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4900" y="681037"/>
            <a:ext cx="4495800" cy="617696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CN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我们要多做</a:t>
            </a:r>
            <a:r>
              <a:rPr lang="zh-CN" altLang="en-US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。红色易于接受的沟通方式：</a:t>
            </a:r>
            <a:endParaRPr lang="en-US" altLang="zh-CN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认可其语言表达能力、人际关系、创造力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跨部门沟通：找点对方擅长的工作。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思维容易发散。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倾听对方的想法和感受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被批评？先怀疑情义，其次是能力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先肯定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，再说出问题的所在</a:t>
            </a:r>
            <a:endParaRPr lang="en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en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描述改进方案后的好处</a:t>
            </a:r>
          </a:p>
          <a:p>
            <a:pPr>
              <a:lnSpc>
                <a:spcPct val="170000"/>
              </a:lnSpc>
            </a:pPr>
            <a:r>
              <a:rPr lang="en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关注于能够提升绩效的行为</a:t>
            </a:r>
          </a:p>
          <a:p>
            <a:pPr>
              <a:lnSpc>
                <a:spcPct val="170000"/>
              </a:lnSpc>
            </a:pPr>
            <a:r>
              <a:rPr lang="en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预留足够的讨论时间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，但不允许跑题</a:t>
            </a:r>
            <a:endParaRPr lang="en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确保其了解你的建议和请求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 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让对方总结、阐述想法，对方真的听懂了。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0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00FB-E1C1-D748-AF40-21C511DD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类型二</a:t>
            </a:r>
            <a:r>
              <a:rPr lang="zh-CN" altLang="en-US" dirty="0"/>
              <a:t>：蓝色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4E84-D1B9-B949-AD14-E4F13EFA6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1768" y="1253330"/>
            <a:ext cx="4495800" cy="560466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少做或不做。蓝色色抵触的沟通方式：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公开的、夸张的认可（不自然）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非正式场合谈工作（随意）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70000"/>
              </a:lnSpc>
              <a:buFont typeface="Symbol" pitchFamily="2" charset="2"/>
              <a:buChar char="Þ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庄重的场合，否则不重视。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不够精确（事实陈述不到位、没有数字、不够精确）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目标不够明确（任务标准、最后期限、权限范围）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7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不要绕太久（最好先陈述谈话的目的，然后有条不紊的讨论每个要点）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BAA1E-1A13-5247-9C60-86D73AF4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67568" y="365125"/>
            <a:ext cx="2924432" cy="612775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CN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我们要多做</a:t>
            </a:r>
            <a:r>
              <a:rPr lang="zh-CN" altLang="en-US" dirty="0">
                <a:solidFill>
                  <a:srgbClr val="00B05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。蓝色易于接受的沟通方式：</a:t>
            </a:r>
            <a:endParaRPr lang="en-US" altLang="zh-CN" dirty="0">
              <a:solidFill>
                <a:srgbClr val="00B05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认可其理性、冷静、分析和细节处理能力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需要相对多一点的时间去思考改进计划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讨论要基于事实和数字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）清晰严谨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）数据实例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）尊重规则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条理清晰地讲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事先预料到对方的防备性反应（做好风险评估）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=&gt;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584F8-7563-C849-8C8A-AEACB9F212D9}"/>
              </a:ext>
            </a:extLst>
          </p:cNvPr>
          <p:cNvSpPr txBox="1"/>
          <p:nvPr/>
        </p:nvSpPr>
        <p:spPr>
          <a:xfrm>
            <a:off x="241300" y="2916195"/>
            <a:ext cx="158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优点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2018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7642-9A31-6147-9E61-889CE4EB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r>
              <a:rPr lang="en-CN" dirty="0"/>
              <a:t>类型三</a:t>
            </a:r>
            <a:r>
              <a:rPr lang="zh-CN" altLang="en-US" dirty="0"/>
              <a:t>：黄色：控制（听我的）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0E05-3756-C949-AF36-C2257335C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681036"/>
            <a:ext cx="5181600" cy="6176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CN" dirty="0"/>
              <a:t>坚定</a:t>
            </a:r>
            <a:r>
              <a:rPr lang="zh-CN" altLang="en-US" dirty="0"/>
              <a:t>：自己有主意，他人无法动摇他的想法</a:t>
            </a:r>
            <a:endParaRPr lang="en-US" altLang="zh-CN" dirty="0"/>
          </a:p>
          <a:p>
            <a:r>
              <a:rPr lang="zh-CN" altLang="en-US" dirty="0"/>
              <a:t>直率：得罪人也不知道。</a:t>
            </a:r>
            <a:endParaRPr lang="en-US" altLang="zh-CN" dirty="0"/>
          </a:p>
          <a:p>
            <a:r>
              <a:rPr lang="zh-CN" altLang="en-US" dirty="0"/>
              <a:t>有主见</a:t>
            </a:r>
            <a:endParaRPr lang="en-US" altLang="zh-CN" dirty="0"/>
          </a:p>
          <a:p>
            <a:r>
              <a:rPr lang="zh-CN" altLang="en-US" dirty="0"/>
              <a:t>有主意：给他背景，让他帮你主意，判断主意是否合适。</a:t>
            </a:r>
            <a:endParaRPr lang="en-US" altLang="zh-CN" dirty="0"/>
          </a:p>
          <a:p>
            <a:r>
              <a:rPr lang="zh-CN" altLang="en-US" dirty="0"/>
              <a:t>独立：根据自己的想法做判断。不依赖他人的想法，没有选择困难症。</a:t>
            </a:r>
            <a:endParaRPr lang="en-US" altLang="zh-CN" dirty="0"/>
          </a:p>
          <a:p>
            <a:r>
              <a:rPr lang="zh-CN" altLang="en-US" dirty="0"/>
              <a:t>权威：说得不一定对，但很自信，很容易让人信服。</a:t>
            </a:r>
            <a:endParaRPr lang="en-CN" dirty="0"/>
          </a:p>
          <a:p>
            <a:pPr marL="0" indent="0">
              <a:buNone/>
            </a:pPr>
            <a:r>
              <a:rPr lang="en-CN" dirty="0"/>
              <a:t>=&gt;只在乎重要的</a:t>
            </a:r>
            <a:r>
              <a:rPr lang="zh-CN" altLang="en-US" dirty="0"/>
              <a:t>、在意的人对他的肯定。</a:t>
            </a:r>
            <a:endParaRPr lang="en-US" altLang="zh-CN" dirty="0"/>
          </a:p>
          <a:p>
            <a:pPr>
              <a:buFont typeface="Symbol" pitchFamily="2" charset="2"/>
              <a:buChar char="Þ"/>
            </a:pPr>
            <a:r>
              <a:rPr lang="en-CN" dirty="0"/>
              <a:t>态度明确</a:t>
            </a:r>
            <a:r>
              <a:rPr lang="zh-CN" altLang="en-US" dirty="0"/>
              <a:t>：做或不做。</a:t>
            </a:r>
            <a:endParaRPr lang="en-US" altLang="zh-CN" dirty="0"/>
          </a:p>
          <a:p>
            <a:pPr>
              <a:buFont typeface="Symbol" pitchFamily="2" charset="2"/>
              <a:buChar char="Þ"/>
            </a:pPr>
            <a:r>
              <a:rPr lang="en-CN" dirty="0"/>
              <a:t>任务</a:t>
            </a:r>
            <a:r>
              <a:rPr lang="zh-CN" altLang="en-US" dirty="0"/>
              <a:t>？设置节点和标准，中间让黄自己处理和掌控，方法</a:t>
            </a:r>
            <a:r>
              <a:rPr lang="en-US" altLang="zh-CN" dirty="0"/>
              <a:t>/</a:t>
            </a:r>
            <a:r>
              <a:rPr lang="zh-CN" altLang="en-US" dirty="0"/>
              <a:t>时间自己定。</a:t>
            </a:r>
            <a:endParaRPr lang="en-US" altLang="zh-CN" dirty="0"/>
          </a:p>
          <a:p>
            <a:pPr>
              <a:buFont typeface="Symbol" pitchFamily="2" charset="2"/>
              <a:buChar char="Þ"/>
            </a:pPr>
            <a:r>
              <a:rPr lang="zh-CN" altLang="en-US" dirty="0"/>
              <a:t>否定？用不确定表示否定黄。</a:t>
            </a:r>
            <a:endParaRPr lang="en-US" altLang="zh-CN" dirty="0"/>
          </a:p>
          <a:p>
            <a:pPr>
              <a:buFont typeface="Symbol" pitchFamily="2" charset="2"/>
              <a:buChar char="Þ"/>
            </a:pPr>
            <a:r>
              <a:rPr lang="zh-CN" altLang="en-US" dirty="0"/>
              <a:t>变革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红黄：好。蓝绿：追求稳。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给员工一些短期胜利</a:t>
            </a:r>
            <a:r>
              <a:rPr lang="en-US" altLang="zh-CN" dirty="0"/>
              <a:t>/</a:t>
            </a:r>
            <a:r>
              <a:rPr lang="zh-CN" altLang="en-US" dirty="0"/>
              <a:t>阶段性的结果。帮助对方在阶段中适应变革。</a:t>
            </a:r>
            <a:endParaRPr lang="en-US" altLang="zh-CN" dirty="0"/>
          </a:p>
          <a:p>
            <a:pPr>
              <a:buFont typeface="Symbol" pitchFamily="2" charset="2"/>
              <a:buChar char="Þ"/>
            </a:pPr>
            <a:r>
              <a:rPr lang="zh-CN" altLang="en-US" dirty="0"/>
              <a:t>帮助不了对方也可以问。态度更重要。</a:t>
            </a:r>
            <a:endParaRPr lang="en-US" altLang="zh-CN" dirty="0"/>
          </a:p>
          <a:p>
            <a:pPr>
              <a:buFont typeface="Symbol" pitchFamily="2" charset="2"/>
              <a:buChar char="Þ"/>
            </a:pPr>
            <a:r>
              <a:rPr lang="zh-CN" altLang="en-US" dirty="0"/>
              <a:t>抑郁症。绿</a:t>
            </a:r>
            <a:r>
              <a:rPr lang="en-US" altLang="zh-CN" dirty="0"/>
              <a:t>47%&gt;</a:t>
            </a:r>
            <a:r>
              <a:rPr lang="zh-CN" altLang="en-US" dirty="0"/>
              <a:t>蓝</a:t>
            </a:r>
            <a:r>
              <a:rPr lang="en-US" altLang="zh-CN" dirty="0"/>
              <a:t>38%&gt; </a:t>
            </a:r>
            <a:r>
              <a:rPr lang="zh-CN" altLang="en-US" dirty="0"/>
              <a:t>黄</a:t>
            </a:r>
            <a:r>
              <a:rPr lang="en-US" altLang="zh-CN" dirty="0"/>
              <a:t>&gt;</a:t>
            </a:r>
            <a:r>
              <a:rPr lang="zh-CN" altLang="en-US" dirty="0"/>
              <a:t>红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绿：预期低，容易满足，想得开。想不开，憋着不说。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蓝：容易内耗，悲观。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黄：让别人不愉快。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内向：蓝、绿。外向：黄、红。</a:t>
            </a:r>
            <a:endParaRPr lang="en-US" altLang="zh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70A30-DB01-1149-9D08-8FC09DD37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681036"/>
            <a:ext cx="6019800" cy="6176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N" dirty="0"/>
              <a:t>缺点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没有亲和力，没有同理心</a:t>
            </a:r>
            <a:endParaRPr lang="en-US" altLang="zh-CN" dirty="0"/>
          </a:p>
          <a:p>
            <a:r>
              <a:rPr lang="zh-CN" altLang="en-US" dirty="0"/>
              <a:t>认为人际很简单，实际不简单。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人员最差。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=&gt;</a:t>
            </a:r>
            <a:r>
              <a:rPr lang="zh-CN" altLang="en-US" dirty="0"/>
              <a:t>社交能力：黄、红</a:t>
            </a:r>
            <a:r>
              <a:rPr lang="en-US" altLang="zh-CN" dirty="0"/>
              <a:t>&gt;</a:t>
            </a:r>
            <a:r>
              <a:rPr lang="zh-CN" altLang="en-US" dirty="0"/>
              <a:t>绿</a:t>
            </a:r>
            <a:r>
              <a:rPr lang="en-US" altLang="zh-CN" dirty="0"/>
              <a:t>&gt;</a:t>
            </a:r>
            <a:r>
              <a:rPr lang="zh-CN" altLang="en-US" dirty="0"/>
              <a:t>蓝。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黄色要评估要不要讲。只跟自己有用的人说话。目的性很强。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红：积极主动，任何人。广撒网。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黄、蓝：不好沟通</a:t>
            </a:r>
            <a:r>
              <a:rPr lang="en-US" altLang="zh-CN" dirty="0"/>
              <a:t>/</a:t>
            </a:r>
            <a:r>
              <a:rPr lang="zh-CN" altLang="en-US" dirty="0"/>
              <a:t>给了一个不正确的方案，怎么办？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黄：再对也不听，讲了也是白讲。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先按黄说的做，然后有了小进展时请教黄，让黄自己发现问题。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蓝：一条条进行讲，就能说服蓝。</a:t>
            </a:r>
            <a:endParaRPr lang="en-US" altLang="zh-CN" dirty="0"/>
          </a:p>
          <a:p>
            <a:r>
              <a:rPr lang="zh-CN" altLang="en-US" dirty="0"/>
              <a:t>冷冰冰不交心。</a:t>
            </a:r>
            <a:endParaRPr lang="en-US" altLang="zh-CN" dirty="0"/>
          </a:p>
          <a:p>
            <a:r>
              <a:rPr lang="zh-CN" altLang="en-US" dirty="0"/>
              <a:t>不表达情感，认为工作中朋友没有工作重要。认为成功才是最重要的。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这种领导：离职率很高。不关注对方的情感。</a:t>
            </a:r>
            <a:endParaRPr lang="en-US" altLang="zh-CN" dirty="0"/>
          </a:p>
          <a:p>
            <a:r>
              <a:rPr lang="zh-CN" altLang="en-US" dirty="0"/>
              <a:t>不道歉：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=&gt;</a:t>
            </a:r>
            <a:r>
              <a:rPr lang="zh-CN" altLang="en-US" dirty="0"/>
              <a:t>好的黄：自己错误，嘴上不说，心里会内疚，但不道歉。用其他方式补偿。</a:t>
            </a:r>
            <a:endParaRPr lang="en-US" altLang="zh-CN" dirty="0"/>
          </a:p>
          <a:p>
            <a:pPr marL="0" indent="0">
              <a:buNone/>
            </a:pPr>
            <a:r>
              <a:rPr lang="en-CN" dirty="0"/>
              <a:t>讨厌的黄</a:t>
            </a:r>
            <a:r>
              <a:rPr lang="zh-CN" altLang="en-US" dirty="0"/>
              <a:t>：二次伤害。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=&gt;</a:t>
            </a:r>
            <a:r>
              <a:rPr lang="zh-CN" altLang="en-US" dirty="0"/>
              <a:t>开国皇帝都是黄色。规章制度：红色（容易完）、绿色（容忍）、蓝（遵守），黄色（不遵守不听）</a:t>
            </a:r>
            <a:endParaRPr lang="en-US" altLang="zh-CN" dirty="0"/>
          </a:p>
          <a:p>
            <a:pPr marL="0" indent="0">
              <a:buNone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42417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00FB-E1C1-D748-AF40-21C511DD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299"/>
          </a:xfrm>
        </p:spPr>
        <p:txBody>
          <a:bodyPr/>
          <a:lstStyle/>
          <a:p>
            <a:r>
              <a:rPr lang="en-CN" dirty="0">
                <a:latin typeface="+mn-ea"/>
                <a:ea typeface="+mn-ea"/>
              </a:rPr>
              <a:t>类型四</a:t>
            </a:r>
            <a:r>
              <a:rPr lang="zh-CN" altLang="en-US" dirty="0">
                <a:latin typeface="+mn-ea"/>
                <a:ea typeface="+mn-ea"/>
              </a:rPr>
              <a:t>：绿色 （支持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zh-CN" altLang="en-US" dirty="0">
                <a:latin typeface="+mn-ea"/>
                <a:ea typeface="+mn-ea"/>
              </a:rPr>
              <a:t> 稳健，“都可以”）</a:t>
            </a:r>
            <a:endParaRPr lang="en-CN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C4E84-D1B9-B949-AD14-E4F13EFA6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76300"/>
            <a:ext cx="2781300" cy="59817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altLang="en-US" dirty="0">
                <a:latin typeface="+mn-ea"/>
              </a:rPr>
              <a:t>优点：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+mn-ea"/>
              </a:rPr>
              <a:t>耐心倾听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=&gt;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红：容易插嘴，跑题。黄：</a:t>
            </a:r>
            <a:r>
              <a:rPr lang="zh-CN" altLang="en-CN" dirty="0">
                <a:solidFill>
                  <a:srgbClr val="00B050"/>
                </a:solidFill>
                <a:latin typeface="+mn-ea"/>
              </a:rPr>
              <a:t>听不下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去。</a:t>
            </a:r>
            <a:endParaRPr lang="en-US" altLang="zh-CN" dirty="0">
              <a:solidFill>
                <a:srgbClr val="00B05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人际导向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换位思考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善良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无侵害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宽容处事</a:t>
            </a:r>
            <a:r>
              <a:rPr lang="en-US" altLang="zh-CN" dirty="0">
                <a:latin typeface="+mn-ea"/>
              </a:rPr>
              <a:t>=&gt;</a:t>
            </a:r>
            <a:r>
              <a:rPr lang="zh-CN" altLang="en-US" dirty="0">
                <a:latin typeface="+mn-ea"/>
              </a:rPr>
              <a:t>不超过原则都可以。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调节矛盾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有耐心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朋友多</a:t>
            </a:r>
            <a:r>
              <a:rPr lang="en-US" altLang="zh-CN" dirty="0">
                <a:latin typeface="+mn-ea"/>
              </a:rPr>
              <a:t>=&gt;</a:t>
            </a:r>
            <a:r>
              <a:rPr lang="zh-CN" altLang="en-US" dirty="0">
                <a:latin typeface="+mn-ea"/>
              </a:rPr>
              <a:t>绿：被动。红：主动</a:t>
            </a:r>
            <a:endParaRPr lang="en-US" altLang="zh-CN" dirty="0">
              <a:latin typeface="+mn-ea"/>
            </a:endParaRPr>
          </a:p>
          <a:p>
            <a:r>
              <a:rPr lang="en-CN" dirty="0">
                <a:latin typeface="+mn-ea"/>
              </a:rPr>
              <a:t>幽默</a:t>
            </a:r>
          </a:p>
          <a:p>
            <a:r>
              <a:rPr lang="en-CN" dirty="0">
                <a:latin typeface="+mn-ea"/>
              </a:rPr>
              <a:t>不动声色</a:t>
            </a:r>
          </a:p>
          <a:p>
            <a:r>
              <a:rPr lang="en-CN" dirty="0">
                <a:latin typeface="+mn-ea"/>
              </a:rPr>
              <a:t>亲和力的好领导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BAA1E-1A13-5247-9C60-86D73AF4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9500" y="876299"/>
            <a:ext cx="3009900" cy="59817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N" dirty="0">
                <a:latin typeface="+mn-ea"/>
              </a:rPr>
              <a:t>不足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刻意和谐</a:t>
            </a:r>
            <a:r>
              <a:rPr lang="en-US" altLang="zh-CN" dirty="0">
                <a:latin typeface="+mn-ea"/>
              </a:rPr>
              <a:t>=&gt;</a:t>
            </a:r>
            <a:r>
              <a:rPr lang="zh-CN" altLang="en-US" dirty="0">
                <a:latin typeface="+mn-ea"/>
              </a:rPr>
              <a:t>绿：放弃主见，听从他人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黄色：被推或被决定，会很生气。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避免冲突</a:t>
            </a:r>
            <a:endParaRPr lang="en-US" altLang="zh-CN" dirty="0">
              <a:latin typeface="+mn-ea"/>
            </a:endParaRPr>
          </a:p>
          <a:p>
            <a:r>
              <a:rPr lang="en-CN" dirty="0">
                <a:latin typeface="+mn-ea"/>
              </a:rPr>
              <a:t>害怕说No</a:t>
            </a:r>
          </a:p>
          <a:p>
            <a:r>
              <a:rPr lang="en-CN" dirty="0">
                <a:latin typeface="+mn-ea"/>
              </a:rPr>
              <a:t>放弃原则</a:t>
            </a:r>
          </a:p>
          <a:p>
            <a:r>
              <a:rPr lang="en-CN" dirty="0">
                <a:latin typeface="+mn-ea"/>
              </a:rPr>
              <a:t>难以决定</a:t>
            </a:r>
          </a:p>
          <a:p>
            <a:r>
              <a:rPr lang="en-CN" dirty="0">
                <a:latin typeface="+mn-ea"/>
              </a:rPr>
              <a:t>不够快速</a:t>
            </a:r>
          </a:p>
          <a:p>
            <a:r>
              <a:rPr lang="zh-CN" altLang="en-US" dirty="0">
                <a:latin typeface="+mn-ea"/>
              </a:rPr>
              <a:t>没有主见</a:t>
            </a:r>
            <a:r>
              <a:rPr lang="en-US" altLang="zh-CN" dirty="0">
                <a:latin typeface="+mn-ea"/>
              </a:rPr>
              <a:t>=&gt;</a:t>
            </a:r>
            <a:r>
              <a:rPr lang="zh-CN" altLang="en-US" dirty="0">
                <a:latin typeface="+mn-ea"/>
              </a:rPr>
              <a:t>难以决定，需要推着走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追求稳定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上进心：黄，野心、成绩最高。绿最低。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CN" dirty="0">
                <a:latin typeface="+mn-ea"/>
              </a:rPr>
              <a:t>幸福指数</a:t>
            </a:r>
            <a:r>
              <a:rPr lang="zh-CN" altLang="en-US" dirty="0">
                <a:latin typeface="+mn-ea"/>
              </a:rPr>
              <a:t>：绿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红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黄</a:t>
            </a:r>
            <a:r>
              <a:rPr lang="en-US" altLang="zh-CN" dirty="0">
                <a:latin typeface="+mn-ea"/>
              </a:rPr>
              <a:t>&gt;</a:t>
            </a:r>
            <a:r>
              <a:rPr lang="zh-CN" altLang="en-US" dirty="0">
                <a:latin typeface="+mn-ea"/>
              </a:rPr>
              <a:t>蓝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dirty="0" err="1">
                <a:latin typeface="+mn-ea"/>
              </a:rPr>
              <a:t>蓝</a:t>
            </a:r>
            <a:r>
              <a:rPr lang="zh-CN" altLang="en-US" dirty="0">
                <a:latin typeface="+mn-ea"/>
              </a:rPr>
              <a:t>：完美主义。偏悲观。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绿：无欲无求，容易满足。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能不开口尽量不开头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搬家半天：绿多给，蓝色：半天。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对别人不要求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leader</a:t>
            </a:r>
            <a:r>
              <a:rPr lang="zh-CN" altLang="en-US" dirty="0">
                <a:latin typeface="+mn-ea"/>
              </a:rPr>
              <a:t>：黄：看好你，任务给你更多，更难的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红色：团建。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蓝：保守。中等难度，但要求很多细节。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对自己不苛求</a:t>
            </a:r>
            <a:endParaRPr lang="en-CN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5261E-60D9-804B-89D0-C53E67430746}"/>
              </a:ext>
            </a:extLst>
          </p:cNvPr>
          <p:cNvSpPr txBox="1"/>
          <p:nvPr/>
        </p:nvSpPr>
        <p:spPr>
          <a:xfrm>
            <a:off x="6629400" y="1825625"/>
            <a:ext cx="2781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00B050"/>
                </a:solidFill>
                <a:latin typeface="+mn-ea"/>
              </a:rPr>
              <a:t>我们要多做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。绿色易于接受的沟通方式</a:t>
            </a:r>
            <a:endParaRPr lang="en-US" altLang="zh-CN" dirty="0">
              <a:solidFill>
                <a:srgbClr val="00B050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latin typeface="+mn-ea"/>
              </a:rPr>
              <a:t>认可对方的出色工作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latin typeface="+mn-ea"/>
              </a:rPr>
              <a:t>认可其合作意识</a:t>
            </a:r>
            <a:r>
              <a:rPr lang="zh-CN" altLang="en-US" dirty="0">
                <a:latin typeface="+mn-ea"/>
              </a:rPr>
              <a:t>、支持精神、稳定与忠诚的品质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反馈方式要温和友善，抚慰人心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和</a:t>
            </a:r>
            <a:r>
              <a:rPr lang="en-US" altLang="zh-CN" dirty="0">
                <a:latin typeface="+mn-ea"/>
              </a:rPr>
              <a:t>TA</a:t>
            </a:r>
            <a:r>
              <a:rPr lang="zh-CN" altLang="en-US" dirty="0">
                <a:latin typeface="+mn-ea"/>
              </a:rPr>
              <a:t>共同制定一个具体的改进计划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多鼓励对方问问题的表达看法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循环渐进的解释你的需求</a:t>
            </a:r>
            <a:endParaRPr lang="en-US" altLang="zh-CN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7F200-8306-0E4C-9D26-0039EE87E717}"/>
              </a:ext>
            </a:extLst>
          </p:cNvPr>
          <p:cNvSpPr txBox="1"/>
          <p:nvPr/>
        </p:nvSpPr>
        <p:spPr>
          <a:xfrm>
            <a:off x="9410700" y="873124"/>
            <a:ext cx="2781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  <a:latin typeface="+mn-ea"/>
              </a:rPr>
              <a:t>少做或不做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latin typeface="+mn-ea"/>
              </a:rPr>
              <a:t>直</a:t>
            </a:r>
            <a:r>
              <a:rPr lang="zh-CN" altLang="en-US" dirty="0">
                <a:latin typeface="+mn-ea"/>
              </a:rPr>
              <a:t>截</a:t>
            </a:r>
            <a:r>
              <a:rPr lang="en-CN" dirty="0">
                <a:latin typeface="+mn-ea"/>
              </a:rPr>
              <a:t>了当的告诉对方问题在哪里</a:t>
            </a:r>
            <a:r>
              <a:rPr lang="zh-CN" altLang="en-US" dirty="0">
                <a:latin typeface="+mn-ea"/>
              </a:rPr>
              <a:t>（没有认可）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命令和督促对方（态度冷漠、缺少聆听）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改变常规或环境（快速无法预测的变化）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</a:rPr>
              <a:t>缺少支持（没有帮助的热情）</a:t>
            </a:r>
            <a:endParaRPr lang="en-US" altLang="zh-CN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dirty="0">
                <a:latin typeface="+mn-ea"/>
              </a:rPr>
              <a:t>涉及到人际冲突方面的事宜</a:t>
            </a:r>
          </a:p>
          <a:p>
            <a:endParaRPr lang="en-CN" dirty="0">
              <a:latin typeface="+mn-ea"/>
            </a:endParaRPr>
          </a:p>
          <a:p>
            <a:endParaRPr lang="en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398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CEC7-F16E-284F-85CD-13006320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68579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模块二</a:t>
            </a:r>
            <a:r>
              <a:rPr lang="zh-CN" altLang="en-US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：情绪管理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4D8E2-3E3D-B945-8348-3FA683505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87400"/>
            <a:ext cx="5181600" cy="60706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1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</a:t>
            </a:r>
            <a:r>
              <a:rPr lang="en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有情绪正常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。</a:t>
            </a:r>
            <a:endParaRPr lang="en-US" altLang="zh-CN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2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情绪的影响：踢猫效应。</a:t>
            </a:r>
            <a:endParaRPr lang="en-US" altLang="zh-CN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3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情绪</a:t>
            </a:r>
            <a:endParaRPr lang="en-US" altLang="zh-CN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当个体已经处于烦躁的状态时 一旦被某种东西触发了情绪失控，不管是愤怒还是焦虑 情绪的强度都会特别大。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--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兹尔曼</a:t>
            </a:r>
            <a:endParaRPr lang="en-US" altLang="zh-CN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en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情绪是一种能量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，守恒。</a:t>
            </a:r>
            <a:endParaRPr lang="en-US" altLang="zh-CN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en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情绪不会莫名其妙出现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。情绪由内在或外在的事情引起；对每一件事情，每个人有不同的体验或感受。</a:t>
            </a:r>
            <a:endParaRPr lang="en-CN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情绪的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5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个特征：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a) 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由某件事物所引起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b) 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主观感受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c) 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表情是其外在表现形式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d) 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行为表现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e)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生理变化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(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爱、快乐能量最高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)</a:t>
            </a:r>
            <a:endParaRPr lang="en-CN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4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</a:t>
            </a:r>
            <a:r>
              <a:rPr lang="en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情绪管理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：</a:t>
            </a:r>
            <a:r>
              <a:rPr lang="en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感知情绪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、自我疏导、自我控制</a:t>
            </a:r>
            <a:endParaRPr lang="en-US" altLang="zh-CN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5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自我控制：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Control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。</a:t>
            </a:r>
            <a:endParaRPr lang="en-US" altLang="zh-CN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6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控制情绪、</a:t>
            </a:r>
            <a:r>
              <a:rPr lang="zh-CN" altLang="en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自我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疏导？</a:t>
            </a:r>
            <a:endParaRPr lang="en-US" altLang="zh-CN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什么引起“负面”反应？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ABC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法则中的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B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。</a:t>
            </a:r>
            <a:endParaRPr lang="en-US" altLang="zh-CN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控制情绪的方法：</a:t>
            </a:r>
            <a:endParaRPr lang="en-US" altLang="zh-CN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（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1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）意识到并接受自己的情绪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=&gt;C</a:t>
            </a:r>
            <a:endParaRPr lang="zh-CN" altLang="en-US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（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2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）弄清情绪产生的真正原因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=&gt;B</a:t>
            </a:r>
            <a:endParaRPr lang="zh-CN" altLang="en-US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 (3)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做出愤怒的反应之前，停一下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=&gt; C</a:t>
            </a:r>
            <a:endParaRPr lang="zh-CN" altLang="en-US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 (4)ABCDE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法则 </a:t>
            </a:r>
            <a:endParaRPr lang="en-US" altLang="zh-CN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en-CN" sz="1800" dirty="0"/>
              <a:t>泰斯疗法</a:t>
            </a:r>
            <a:r>
              <a:rPr lang="zh-CN" altLang="en-US" sz="1800" dirty="0"/>
              <a:t>：</a:t>
            </a:r>
            <a:r>
              <a:rPr lang="en-CN" sz="1800" dirty="0"/>
              <a:t>尝试用更积极的态度对处境进行</a:t>
            </a:r>
            <a:r>
              <a:rPr lang="zh-CN" altLang="en-US" sz="1800" dirty="0"/>
              <a:t>“积极构建”。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最好：直接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A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</a:t>
            </a:r>
            <a:r>
              <a:rPr lang="en-US" altLang="zh-CN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-&gt; D -&gt; E</a:t>
            </a:r>
            <a:r>
              <a:rPr lang="zh-CN" altLang="en-US" sz="1800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。</a:t>
            </a:r>
            <a:endParaRPr lang="en-US" altLang="zh-CN" sz="1800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E0DA90-1108-684B-9767-2BB4BF769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87400"/>
            <a:ext cx="6019800" cy="5389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zh-CN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r>
              <a:rPr lang="en-US" altLang="zh-CN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7</a:t>
            </a:r>
            <a:r>
              <a:rPr lang="zh-CN" altLang="en-US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调节情绪？</a:t>
            </a:r>
            <a:endParaRPr lang="en-US" altLang="zh-CN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</a:t>
            </a:r>
            <a:r>
              <a:rPr lang="en-US" altLang="zh-CN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a)</a:t>
            </a:r>
            <a:r>
              <a:rPr lang="zh-CN" altLang="en-US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宽容、</a:t>
            </a:r>
            <a:endParaRPr lang="en-US" altLang="zh-CN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b)</a:t>
            </a:r>
            <a:r>
              <a:rPr lang="zh-CN" altLang="en-US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积极、</a:t>
            </a:r>
            <a:endParaRPr lang="en-US" altLang="zh-CN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c)</a:t>
            </a:r>
            <a:r>
              <a:rPr lang="zh-CN" altLang="en-US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转移</a:t>
            </a:r>
            <a:endParaRPr lang="en-US" altLang="zh-CN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转移？</a:t>
            </a:r>
            <a:endParaRPr lang="en-US" altLang="zh-CN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(1)</a:t>
            </a:r>
            <a:r>
              <a:rPr lang="zh-CN" altLang="en-US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做自己擅长的事</a:t>
            </a:r>
            <a:r>
              <a:rPr lang="en-US" altLang="zh-CN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(2)</a:t>
            </a:r>
            <a:r>
              <a:rPr lang="zh-CN" altLang="en-US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尝试做利他的事</a:t>
            </a:r>
            <a:endParaRPr lang="en-US" altLang="zh-CN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当生气时，越想越</a:t>
            </a:r>
            <a:r>
              <a:rPr lang="zh-CN" altLang="en-US" dirty="0">
                <a:solidFill>
                  <a:srgbClr val="FF0000"/>
                </a:solidFill>
                <a:latin typeface="Microsoft YaHei UI" panose="020B0703020204020201" pitchFamily="34" charset="-122"/>
                <a:ea typeface="Microsoft YaHei UI" panose="020B0703020204020201" pitchFamily="34" charset="-122"/>
              </a:rPr>
              <a:t>生气</a:t>
            </a:r>
            <a:r>
              <a:rPr lang="zh-CN" altLang="en-US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，生气的理由</a:t>
            </a:r>
            <a:r>
              <a:rPr lang="zh-CN" altLang="en-US" dirty="0">
                <a:solidFill>
                  <a:srgbClr val="FF0000"/>
                </a:solidFill>
                <a:latin typeface="Microsoft YaHei UI" panose="020B0703020204020201" pitchFamily="34" charset="-122"/>
                <a:ea typeface="Microsoft YaHei UI" panose="020B0703020204020201" pitchFamily="34" charset="-122"/>
              </a:rPr>
              <a:t>“正当理由”</a:t>
            </a:r>
            <a:r>
              <a:rPr lang="zh-CN" altLang="en-US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Microsoft YaHei UI" panose="020B0703020204020201" pitchFamily="34" charset="-122"/>
                <a:ea typeface="Microsoft YaHei UI" panose="020B0703020204020201" pitchFamily="34" charset="-122"/>
              </a:rPr>
              <a:t>“自我辩护”</a:t>
            </a:r>
            <a:r>
              <a:rPr lang="zh-CN" altLang="en-US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越多，陷入沉思会让怒火烧的越来越旺。</a:t>
            </a:r>
            <a:endParaRPr lang="en-US" altLang="zh-CN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Microsoft YaHei UI" panose="020B0703020204020201" pitchFamily="34" charset="-122"/>
              <a:ea typeface="Microsoft YaHei UI" panose="020B0703020204020201" pitchFamily="34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Microsoft YaHei UI" panose="020B0703020204020201" pitchFamily="34" charset="-122"/>
                <a:ea typeface="Microsoft YaHei UI" panose="020B0703020204020201" pitchFamily="34" charset="-122"/>
              </a:rPr>
              <a:t>心灵方程式中积极情绪和消极情绪的比例决定了人的幸福感。</a:t>
            </a:r>
            <a:r>
              <a:rPr lang="zh-CN" altLang="en-US" dirty="0"/>
              <a:t> </a:t>
            </a:r>
            <a:r>
              <a:rPr lang="en-US" altLang="zh-CN" dirty="0"/>
              <a:t>--</a:t>
            </a:r>
            <a:r>
              <a:rPr lang="zh-CN" altLang="en-US" dirty="0"/>
              <a:t>丹尼</a:t>
            </a:r>
            <a:r>
              <a:rPr lang="en-US" altLang="zh-CN" dirty="0"/>
              <a:t>. </a:t>
            </a:r>
            <a:r>
              <a:rPr lang="zh-CN" altLang="en-US" dirty="0"/>
              <a:t>格尔曼</a:t>
            </a:r>
          </a:p>
        </p:txBody>
      </p:sp>
    </p:spTree>
    <p:extLst>
      <p:ext uri="{BB962C8B-B14F-4D97-AF65-F5344CB8AC3E}">
        <p14:creationId xmlns:p14="http://schemas.microsoft.com/office/powerpoint/2010/main" val="252878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C48A-A248-9C43-92F3-22622D25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65A1AD6-0892-B342-A211-3F9E466F9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55" y="3878475"/>
            <a:ext cx="4400689" cy="2614400"/>
          </a:xfrm>
          <a:prstGeom prst="rect">
            <a:avLst/>
          </a:prstGeom>
        </p:spPr>
      </p:pic>
      <p:pic>
        <p:nvPicPr>
          <p:cNvPr id="9" name="Content Placeholder 8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4925F72C-1670-294D-9AE5-5D583407B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65125"/>
            <a:ext cx="4720444" cy="1859756"/>
          </a:xfrm>
        </p:spPr>
      </p:pic>
    </p:spTree>
    <p:extLst>
      <p:ext uri="{BB962C8B-B14F-4D97-AF65-F5344CB8AC3E}">
        <p14:creationId xmlns:p14="http://schemas.microsoft.com/office/powerpoint/2010/main" val="333263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3196</Words>
  <Application>Microsoft Macintosh PowerPoint</Application>
  <PresentationFormat>Widescreen</PresentationFormat>
  <Paragraphs>360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等线</vt:lpstr>
      <vt:lpstr>Microsoft YaHei UI</vt:lpstr>
      <vt:lpstr>Arial</vt:lpstr>
      <vt:lpstr>Calibri</vt:lpstr>
      <vt:lpstr>Calibri Light</vt:lpstr>
      <vt:lpstr>Symbol</vt:lpstr>
      <vt:lpstr>Office Theme</vt:lpstr>
      <vt:lpstr>职场沟通</vt:lpstr>
      <vt:lpstr>模块一：了解情商</vt:lpstr>
      <vt:lpstr>6 如何与不同性格的人沟通和相处？</vt:lpstr>
      <vt:lpstr>类型一：红色</vt:lpstr>
      <vt:lpstr>类型二：蓝色</vt:lpstr>
      <vt:lpstr>类型三：黄色：控制（听我的）</vt:lpstr>
      <vt:lpstr>类型四：绿色 （支持/ 稳健，“都可以”）</vt:lpstr>
      <vt:lpstr>模块二：情绪管理</vt:lpstr>
      <vt:lpstr>PowerPoint Presentation</vt:lpstr>
      <vt:lpstr>模块三、人际关系</vt:lpstr>
      <vt:lpstr>PowerPoint Presentation</vt:lpstr>
      <vt:lpstr>模块四：影响沟通的因素</vt:lpstr>
      <vt:lpstr>沟通漏斗模型</vt:lpstr>
      <vt:lpstr>模块五：冲突处理的策略和方法</vt:lpstr>
      <vt:lpstr>模块六、处理冲突的有效工具</vt:lpstr>
      <vt:lpstr>自我评价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kf</cp:lastModifiedBy>
  <cp:revision>321</cp:revision>
  <dcterms:created xsi:type="dcterms:W3CDTF">2022-01-12T09:49:54Z</dcterms:created>
  <dcterms:modified xsi:type="dcterms:W3CDTF">2022-02-07T14:17:00Z</dcterms:modified>
</cp:coreProperties>
</file>