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2" r:id="rId4"/>
    <p:sldId id="260" r:id="rId5"/>
    <p:sldId id="264" r:id="rId6"/>
    <p:sldId id="258" r:id="rId7"/>
    <p:sldId id="257" r:id="rId8"/>
    <p:sldId id="259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4" r:id="rId17"/>
    <p:sldId id="273" r:id="rId18"/>
    <p:sldId id="272" r:id="rId19"/>
    <p:sldId id="275" r:id="rId20"/>
    <p:sldId id="276" r:id="rId21"/>
    <p:sldId id="277" r:id="rId22"/>
    <p:sldId id="279" r:id="rId23"/>
    <p:sldId id="278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5"/>
    <p:restoredTop sz="94671"/>
  </p:normalViewPr>
  <p:slideViewPr>
    <p:cSldViewPr snapToGrid="0" snapToObjects="1">
      <p:cViewPr varScale="1">
        <p:scale>
          <a:sx n="54" d="100"/>
          <a:sy n="54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635F0-A645-8043-9A77-88F012D5281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2F6EC-32D8-374A-A5C3-7D5A81B3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4C2D-914F-CC46-BC3F-9F8F5B3C9CA0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A936D-4F28-814C-8BFE-A6DD1F84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206 – Intro to Software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 – Working with Strings</a:t>
            </a:r>
          </a:p>
          <a:p>
            <a:r>
              <a:rPr lang="en-US" dirty="0" smtClean="0"/>
              <a:t>Sept 26,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the correct operations? Break down the string into its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To compare or change a string, we want to think about the characters inside. We will typically write loops that iterate char by char</a:t>
            </a:r>
          </a:p>
          <a:p>
            <a:endParaRPr lang="en-US" dirty="0"/>
          </a:p>
          <a:p>
            <a:r>
              <a:rPr lang="en-US" dirty="0" smtClean="0"/>
              <a:t>Let’s build up to that, first off, print a string one char at a time: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str_var</a:t>
            </a:r>
            <a:r>
              <a:rPr lang="en-US" dirty="0" smtClean="0"/>
              <a:t>[100] = ”hello”;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=0; </a:t>
            </a:r>
            <a:r>
              <a:rPr lang="en-US" dirty="0" err="1" smtClean="0"/>
              <a:t>pos</a:t>
            </a:r>
            <a:r>
              <a:rPr lang="en-US" dirty="0" smtClean="0"/>
              <a:t>&lt;100; </a:t>
            </a:r>
            <a:r>
              <a:rPr lang="en-US" dirty="0" err="1" smtClean="0"/>
              <a:t>pos</a:t>
            </a:r>
            <a:r>
              <a:rPr lang="en-US" dirty="0" smtClean="0"/>
              <a:t>++ 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 </a:t>
            </a:r>
            <a:r>
              <a:rPr lang="en-US" dirty="0" err="1" smtClean="0"/>
              <a:t>str_var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] == ‘\0’ ) break;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 “%c”, </a:t>
            </a:r>
            <a:r>
              <a:rPr lang="en-US" dirty="0" err="1" smtClean="0"/>
              <a:t>str_var</a:t>
            </a:r>
            <a:r>
              <a:rPr lang="en-US" dirty="0" smtClean="0"/>
              <a:t>[</a:t>
            </a:r>
            <a:r>
              <a:rPr lang="en-US" dirty="0" err="1" smtClean="0"/>
              <a:t>pos</a:t>
            </a:r>
            <a:r>
              <a:rPr lang="en-US" dirty="0" smtClean="0"/>
              <a:t>] 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42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up, what about finding length?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7213" r="16425" b="57595"/>
          <a:stretch/>
        </p:blipFill>
        <p:spPr>
          <a:xfrm>
            <a:off x="2004763" y="1690688"/>
            <a:ext cx="9349037" cy="48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5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 Young Programmer!</a:t>
            </a:r>
            <a:br>
              <a:rPr lang="en-US" dirty="0" smtClean="0"/>
            </a:br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the \0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We get \0 at the end of our string for free when we create it with the “</a:t>
            </a:r>
            <a:r>
              <a:rPr lang="is-IS" dirty="0" smtClean="0"/>
              <a:t>…” syntax.</a:t>
            </a:r>
            <a:endParaRPr lang="is-IS" dirty="0"/>
          </a:p>
          <a:p>
            <a:r>
              <a:rPr lang="is-IS" dirty="0" smtClean="0"/>
              <a:t>This can lead us to start forgetting to add it when we create, e.g., 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[10];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[0] = ‘h’;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[1] = ‘</a:t>
            </a:r>
            <a:r>
              <a:rPr lang="en-US" dirty="0" err="1" smtClean="0"/>
              <a:t>i</a:t>
            </a:r>
            <a:r>
              <a:rPr lang="en-US" dirty="0" smtClean="0"/>
              <a:t>’;</a:t>
            </a:r>
            <a:endParaRPr lang="is-IS" dirty="0" smtClean="0"/>
          </a:p>
          <a:p>
            <a:endParaRPr lang="is-IS" dirty="0"/>
          </a:p>
          <a:p>
            <a:r>
              <a:rPr lang="is-IS" dirty="0" smtClean="0"/>
              <a:t>Hopefully you can see from our previous examples, this is not safe, we can get the wrong length and may print garbage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0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 Young Programmer!</a:t>
            </a:r>
            <a:br>
              <a:rPr lang="en-US" dirty="0" smtClean="0"/>
            </a:br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the \0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We get \0 at the end of our string for free when we create it with the “</a:t>
            </a:r>
            <a:r>
              <a:rPr lang="is-IS" dirty="0" smtClean="0"/>
              <a:t>…” syntax.</a:t>
            </a:r>
            <a:endParaRPr lang="is-IS" dirty="0"/>
          </a:p>
          <a:p>
            <a:r>
              <a:rPr lang="is-IS" dirty="0" smtClean="0"/>
              <a:t>This can lead us to start forgetting to add it when we create, e.g., 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[10];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[0] = ‘h’;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[1] = ‘</a:t>
            </a:r>
            <a:r>
              <a:rPr lang="en-US" dirty="0" err="1" smtClean="0"/>
              <a:t>i</a:t>
            </a:r>
            <a:r>
              <a:rPr lang="en-US" dirty="0" smtClean="0"/>
              <a:t>’;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[2] = ‘\0’;</a:t>
            </a:r>
            <a:endParaRPr lang="is-IS" dirty="0" smtClean="0">
              <a:solidFill>
                <a:srgbClr val="FF0000"/>
              </a:solidFill>
            </a:endParaRPr>
          </a:p>
          <a:p>
            <a:endParaRPr lang="is-IS" dirty="0"/>
          </a:p>
          <a:p>
            <a:r>
              <a:rPr lang="is-IS" dirty="0" smtClean="0"/>
              <a:t>Hopefully you can see from our previous examples, this is not safe, we can get the wrong length and may print garbage data.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0342" y="4352276"/>
            <a:ext cx="1781068" cy="5084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Correction!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52274" y="4523874"/>
            <a:ext cx="866273" cy="24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You can do everything you’d like with the array representation of strings</a:t>
            </a:r>
          </a:p>
          <a:p>
            <a:endParaRPr lang="en-US" dirty="0"/>
          </a:p>
          <a:p>
            <a:r>
              <a:rPr lang="en-US" dirty="0" smtClean="0"/>
              <a:t>However, they become a bit difficult to work with as we always need to keep the array index. Breaking up the string and moving around different parts of it requires many variables for book-keeping.</a:t>
            </a:r>
          </a:p>
          <a:p>
            <a:endParaRPr lang="en-US" dirty="0"/>
          </a:p>
          <a:p>
            <a:r>
              <a:rPr lang="en-US" dirty="0" smtClean="0"/>
              <a:t>The ”Thinking in C” approach starts now, it’s easier to work with addresses!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1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strings are </a:t>
            </a:r>
            <a:r>
              <a:rPr lang="en-CA" dirty="0" smtClean="0"/>
              <a:t>also pointers</a:t>
            </a:r>
            <a:r>
              <a:rPr lang="en-CA" dirty="0"/>
              <a:t>.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Wait</a:t>
            </a:r>
            <a:r>
              <a:rPr lang="is-IS" dirty="0" smtClean="0"/>
              <a:t>… </a:t>
            </a:r>
            <a:r>
              <a:rPr lang="en-CA" dirty="0" smtClean="0"/>
              <a:t>what </a:t>
            </a:r>
            <a:r>
              <a:rPr lang="en-CA" dirty="0"/>
              <a:t>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4" y="1825625"/>
            <a:ext cx="510022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pointer is variable that stores an address.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</a:t>
            </a:r>
            <a:r>
              <a:rPr lang="en-CA" dirty="0" smtClean="0"/>
              <a:t>ointers allow us to move around our strings (think iterators, lists indices):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c</a:t>
            </a:r>
            <a:r>
              <a:rPr lang="en-CA" dirty="0" smtClean="0"/>
              <a:t>har </a:t>
            </a:r>
            <a:r>
              <a:rPr lang="en-CA" dirty="0" err="1" smtClean="0"/>
              <a:t>str_var</a:t>
            </a:r>
            <a:r>
              <a:rPr lang="en-CA" dirty="0" smtClean="0"/>
              <a:t>[100] = “Hello”;;</a:t>
            </a:r>
          </a:p>
          <a:p>
            <a:pPr marL="457200" lvl="1" indent="0">
              <a:buNone/>
            </a:pPr>
            <a:r>
              <a:rPr lang="en-CA" dirty="0" smtClean="0"/>
              <a:t>char </a:t>
            </a:r>
            <a:r>
              <a:rPr lang="en-CA" dirty="0"/>
              <a:t>*</a:t>
            </a:r>
            <a:r>
              <a:rPr lang="en-CA" dirty="0" smtClean="0"/>
              <a:t>start = </a:t>
            </a:r>
            <a:r>
              <a:rPr lang="en-CA" dirty="0" err="1" smtClean="0"/>
              <a:t>str_var</a:t>
            </a:r>
            <a:r>
              <a:rPr lang="en-CA" dirty="0" smtClean="0"/>
              <a:t>;</a:t>
            </a:r>
          </a:p>
          <a:p>
            <a:pPr marL="457200" lvl="1" indent="0">
              <a:buNone/>
            </a:pPr>
            <a:r>
              <a:rPr lang="en-CA" dirty="0"/>
              <a:t>c</a:t>
            </a:r>
            <a:r>
              <a:rPr lang="en-CA" dirty="0" smtClean="0"/>
              <a:t>har *mid = str_var+3;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In future lectures: we will think about how pointers can be used with other types of variables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6" r="32371" b="41896"/>
          <a:stretch/>
        </p:blipFill>
        <p:spPr>
          <a:xfrm>
            <a:off x="8173268" y="3074457"/>
            <a:ext cx="2876204" cy="2678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2374" y="3525513"/>
            <a:ext cx="287091" cy="2358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12AFA63-675F-4272-97C1-086716E3EA70}"/>
              </a:ext>
            </a:extLst>
          </p:cNvPr>
          <p:cNvSpPr/>
          <p:nvPr/>
        </p:nvSpPr>
        <p:spPr>
          <a:xfrm>
            <a:off x="8706092" y="3518177"/>
            <a:ext cx="271549" cy="2420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BCA3921-BCB5-4FC9-9E83-C505BFC50351}"/>
              </a:ext>
            </a:extLst>
          </p:cNvPr>
          <p:cNvSpPr/>
          <p:nvPr/>
        </p:nvSpPr>
        <p:spPr>
          <a:xfrm>
            <a:off x="9004238" y="3525513"/>
            <a:ext cx="287091" cy="2346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B841BFF-2BEC-4C60-8C3C-D286492E6E19}"/>
              </a:ext>
            </a:extLst>
          </p:cNvPr>
          <p:cNvSpPr/>
          <p:nvPr/>
        </p:nvSpPr>
        <p:spPr>
          <a:xfrm>
            <a:off x="9314004" y="3527591"/>
            <a:ext cx="293887" cy="228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A5A0108-5C2E-42B5-99CC-839842C49E90}"/>
              </a:ext>
            </a:extLst>
          </p:cNvPr>
          <p:cNvSpPr/>
          <p:nvPr/>
        </p:nvSpPr>
        <p:spPr>
          <a:xfrm>
            <a:off x="9640970" y="3525860"/>
            <a:ext cx="279156" cy="230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2FF1243-237A-47DD-85F9-9DEA857A7E5D}"/>
              </a:ext>
            </a:extLst>
          </p:cNvPr>
          <p:cNvSpPr/>
          <p:nvPr/>
        </p:nvSpPr>
        <p:spPr>
          <a:xfrm>
            <a:off x="9947459" y="3522396"/>
            <a:ext cx="253677" cy="238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prstClr val="white"/>
                </a:solidFill>
              </a:rPr>
              <a:t>\0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12B3720B-0AAA-49AF-948C-8FF2DCBF5A36}"/>
              </a:ext>
            </a:extLst>
          </p:cNvPr>
          <p:cNvSpPr/>
          <p:nvPr/>
        </p:nvSpPr>
        <p:spPr>
          <a:xfrm>
            <a:off x="10231174" y="3523089"/>
            <a:ext cx="259384" cy="2407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CC6536C-3E3B-48DB-B2E8-30FAC940EFC2}"/>
              </a:ext>
            </a:extLst>
          </p:cNvPr>
          <p:cNvSpPr/>
          <p:nvPr/>
        </p:nvSpPr>
        <p:spPr>
          <a:xfrm>
            <a:off x="10513806" y="3528630"/>
            <a:ext cx="276010" cy="2327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6529642" y="2353470"/>
            <a:ext cx="72787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90F02FE-FAF5-4E0F-8FAB-74FBE7AF2D22}"/>
              </a:ext>
            </a:extLst>
          </p:cNvPr>
          <p:cNvSpPr/>
          <p:nvPr/>
        </p:nvSpPr>
        <p:spPr>
          <a:xfrm>
            <a:off x="6524080" y="1696399"/>
            <a:ext cx="1581886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Address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3DE267BD-CFB4-4DFB-9752-3292205671F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257521" y="2605103"/>
            <a:ext cx="1144853" cy="7622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9BA45F6-8092-4767-943A-763945652351}"/>
              </a:ext>
            </a:extLst>
          </p:cNvPr>
          <p:cNvSpPr/>
          <p:nvPr/>
        </p:nvSpPr>
        <p:spPr>
          <a:xfrm>
            <a:off x="6523401" y="3006768"/>
            <a:ext cx="72787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  <a:stCxn id="47" idx="3"/>
            <a:endCxn id="5" idx="1"/>
          </p:cNvCxnSpPr>
          <p:nvPr/>
        </p:nvCxnSpPr>
        <p:spPr>
          <a:xfrm>
            <a:off x="7251280" y="3258401"/>
            <a:ext cx="1151094" cy="3850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8E373FE-63C8-46EA-9D5E-40B09A0C0CC8}"/>
              </a:ext>
            </a:extLst>
          </p:cNvPr>
          <p:cNvSpPr/>
          <p:nvPr/>
        </p:nvSpPr>
        <p:spPr>
          <a:xfrm>
            <a:off x="6511695" y="3663360"/>
            <a:ext cx="72787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16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D8A3383B-6CBA-4546-A8B9-DBD4F4F8D7C5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7239574" y="3871814"/>
            <a:ext cx="1108534" cy="431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9500CBCF-D971-424C-8757-04AD7C785535}"/>
              </a:ext>
            </a:extLst>
          </p:cNvPr>
          <p:cNvSpPr/>
          <p:nvPr/>
        </p:nvSpPr>
        <p:spPr>
          <a:xfrm>
            <a:off x="8399724" y="4051065"/>
            <a:ext cx="2379215" cy="2220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5940B26E-6C97-4B45-A681-13684CBAE7A4}"/>
              </a:ext>
            </a:extLst>
          </p:cNvPr>
          <p:cNvSpPr/>
          <p:nvPr/>
        </p:nvSpPr>
        <p:spPr>
          <a:xfrm>
            <a:off x="6523401" y="4316658"/>
            <a:ext cx="72787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24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4D71229-A58E-4748-BFAF-FA04C22F2FB7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7251280" y="4163051"/>
            <a:ext cx="1096828" cy="4052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10C2F88-7A9F-4EEA-B7D0-FA3812C1F531}"/>
              </a:ext>
            </a:extLst>
          </p:cNvPr>
          <p:cNvSpPr/>
          <p:nvPr/>
        </p:nvSpPr>
        <p:spPr>
          <a:xfrm>
            <a:off x="6511694" y="4968985"/>
            <a:ext cx="72787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32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6D75CACD-0371-44B2-BBD0-83464CCE1596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239573" y="4450074"/>
            <a:ext cx="1127934" cy="77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208AE197-7907-4747-ADBA-DFACEBD02C8A}"/>
              </a:ext>
            </a:extLst>
          </p:cNvPr>
          <p:cNvSpPr/>
          <p:nvPr/>
        </p:nvSpPr>
        <p:spPr>
          <a:xfrm>
            <a:off x="8460279" y="1706693"/>
            <a:ext cx="72787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C6456595-424F-4049-94D1-4A2613A2E7D4}"/>
              </a:ext>
            </a:extLst>
          </p:cNvPr>
          <p:cNvSpPr/>
          <p:nvPr/>
        </p:nvSpPr>
        <p:spPr>
          <a:xfrm>
            <a:off x="10260725" y="1690688"/>
            <a:ext cx="72787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7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B357652B-E2C9-4F4A-8969-4E8C497E63C4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8824219" y="2209959"/>
            <a:ext cx="0" cy="10445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4740D230-3462-4903-BA73-1A877E648835}"/>
              </a:ext>
            </a:extLst>
          </p:cNvPr>
          <p:cNvCxnSpPr>
            <a:cxnSpLocks/>
          </p:cNvCxnSpPr>
          <p:nvPr/>
        </p:nvCxnSpPr>
        <p:spPr>
          <a:xfrm>
            <a:off x="10624665" y="2193954"/>
            <a:ext cx="0" cy="10445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23A6CE12-B672-46BE-86EA-847EBE4C200A}"/>
              </a:ext>
            </a:extLst>
          </p:cNvPr>
          <p:cNvSpPr/>
          <p:nvPr/>
        </p:nvSpPr>
        <p:spPr>
          <a:xfrm>
            <a:off x="11246345" y="3411727"/>
            <a:ext cx="72787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15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060BA7A0-B40C-479C-B03B-8D9301EBC80E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10789816" y="3663360"/>
            <a:ext cx="45652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xmlns="" id="{C262AC2C-F028-4393-B6A7-2335E11EB91E}"/>
              </a:ext>
            </a:extLst>
          </p:cNvPr>
          <p:cNvSpPr txBox="1">
            <a:spLocks/>
          </p:cNvSpPr>
          <p:nvPr/>
        </p:nvSpPr>
        <p:spPr>
          <a:xfrm>
            <a:off x="7534189" y="5950829"/>
            <a:ext cx="4500649" cy="159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CA" sz="1800" dirty="0"/>
              <a:t>Note: all data is of course binary, but we display chars or </a:t>
            </a:r>
            <a:r>
              <a:rPr lang="en-CA" sz="1800" dirty="0" err="1"/>
              <a:t>ints</a:t>
            </a:r>
            <a:r>
              <a:rPr lang="en-CA" sz="1800" dirty="0"/>
              <a:t> in each byte to make life easier.</a:t>
            </a:r>
          </a:p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500CBCF-D971-424C-8757-04AD7C785535}"/>
              </a:ext>
            </a:extLst>
          </p:cNvPr>
          <p:cNvSpPr/>
          <p:nvPr/>
        </p:nvSpPr>
        <p:spPr>
          <a:xfrm>
            <a:off x="8410602" y="4311189"/>
            <a:ext cx="1200989" cy="2296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                                                 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500CBCF-D971-424C-8757-04AD7C785535}"/>
              </a:ext>
            </a:extLst>
          </p:cNvPr>
          <p:cNvSpPr/>
          <p:nvPr/>
        </p:nvSpPr>
        <p:spPr>
          <a:xfrm>
            <a:off x="8389819" y="4563067"/>
            <a:ext cx="2379215" cy="2220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32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187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Syntax for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non-pointer variable with:</a:t>
            </a:r>
          </a:p>
          <a:p>
            <a:pPr lvl="1"/>
            <a:r>
              <a:rPr lang="en-US" dirty="0" smtClean="0"/>
              <a:t>TYPE VARNAME;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a pointer with:</a:t>
            </a:r>
          </a:p>
          <a:p>
            <a:pPr lvl="1"/>
            <a:r>
              <a:rPr lang="en-US" dirty="0" smtClean="0"/>
              <a:t>TYPE * VARNAME;</a:t>
            </a:r>
          </a:p>
          <a:p>
            <a:pPr lvl="1"/>
            <a:r>
              <a:rPr lang="en-US" dirty="0" smtClean="0"/>
              <a:t>Star can be anywhere between the type and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VARNAME holds the value “the address of a variable or array of TYPE”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1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2800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In some ways, they are interchangeable</a:t>
            </a:r>
          </a:p>
          <a:p>
            <a:endParaRPr lang="en-CA" dirty="0" smtClean="0"/>
          </a:p>
          <a:p>
            <a:r>
              <a:rPr lang="en-CA" dirty="0" smtClean="0"/>
              <a:t>An array in C is implemented as the address of its first entry. So, we “point to” the array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Example:</a:t>
            </a:r>
          </a:p>
          <a:p>
            <a:pPr marL="457200" lvl="1" indent="0">
              <a:buNone/>
            </a:pPr>
            <a:r>
              <a:rPr lang="en-CA" dirty="0"/>
              <a:t>c</a:t>
            </a:r>
            <a:r>
              <a:rPr lang="en-CA" dirty="0" smtClean="0"/>
              <a:t>har array[4] = “</a:t>
            </a:r>
            <a:r>
              <a:rPr lang="en-CA" dirty="0" err="1" smtClean="0"/>
              <a:t>abc</a:t>
            </a:r>
            <a:r>
              <a:rPr lang="en-CA" dirty="0" smtClean="0"/>
              <a:t>”;</a:t>
            </a:r>
          </a:p>
          <a:p>
            <a:pPr marL="457200" lvl="1" indent="0">
              <a:buNone/>
            </a:pPr>
            <a:r>
              <a:rPr lang="en-CA" dirty="0"/>
              <a:t>c</a:t>
            </a:r>
            <a:r>
              <a:rPr lang="en-CA" dirty="0" smtClean="0"/>
              <a:t>har *</a:t>
            </a:r>
            <a:r>
              <a:rPr lang="en-CA" dirty="0" err="1" smtClean="0"/>
              <a:t>ptr</a:t>
            </a:r>
            <a:r>
              <a:rPr lang="en-CA" dirty="0" smtClean="0"/>
              <a:t> = array;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6" r="32371" b="41896"/>
          <a:stretch/>
        </p:blipFill>
        <p:spPr>
          <a:xfrm>
            <a:off x="8477193" y="1690688"/>
            <a:ext cx="3920836" cy="3651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783645" y="3017934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prstClr val="white"/>
                </a:solidFill>
              </a:rPr>
              <a:t>a</a:t>
            </a:r>
            <a:r>
              <a:rPr lang="en-CA" smtClean="0">
                <a:solidFill>
                  <a:prstClr val="white"/>
                </a:solidFill>
              </a:rPr>
              <a:t>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6853523" y="2923047"/>
            <a:ext cx="118275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array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8036282" y="3174680"/>
            <a:ext cx="74736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200738" y="301028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09809" y="3001893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42949" y="3001892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583787" y="1825625"/>
            <a:ext cx="118275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 smtClean="0">
                <a:solidFill>
                  <a:prstClr val="white"/>
                </a:solidFill>
              </a:rPr>
              <a:t>ptr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</p:cNvCxnSpPr>
          <p:nvPr/>
        </p:nvCxnSpPr>
        <p:spPr>
          <a:xfrm flipH="1">
            <a:off x="8975778" y="2112791"/>
            <a:ext cx="1365587" cy="8891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766546" y="1942321"/>
            <a:ext cx="3168779" cy="2942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24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10696" cy="486393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In some ways they differ:</a:t>
            </a:r>
          </a:p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array variable holds the address to the start of this memory </a:t>
            </a:r>
            <a:r>
              <a:rPr lang="en-CA" dirty="0" smtClean="0"/>
              <a:t>always</a:t>
            </a:r>
            <a:r>
              <a:rPr lang="en-CA" dirty="0" smtClean="0"/>
              <a:t>, while the pointer is more flexible</a:t>
            </a:r>
            <a:endParaRPr lang="en-CA" dirty="0"/>
          </a:p>
          <a:p>
            <a:endParaRPr lang="en-CA" dirty="0"/>
          </a:p>
          <a:p>
            <a:r>
              <a:rPr lang="en-CA" dirty="0"/>
              <a:t>Example:</a:t>
            </a:r>
          </a:p>
          <a:p>
            <a:pPr marL="457200" lvl="1" indent="0">
              <a:buNone/>
            </a:pPr>
            <a:r>
              <a:rPr lang="en-CA" dirty="0"/>
              <a:t>c</a:t>
            </a:r>
            <a:r>
              <a:rPr lang="en-CA" dirty="0" smtClean="0"/>
              <a:t>har array[4] = “</a:t>
            </a:r>
            <a:r>
              <a:rPr lang="en-CA" dirty="0" err="1" smtClean="0"/>
              <a:t>abc</a:t>
            </a:r>
            <a:r>
              <a:rPr lang="en-CA" dirty="0" smtClean="0"/>
              <a:t>”;</a:t>
            </a:r>
          </a:p>
          <a:p>
            <a:pPr marL="457200" lvl="1" indent="0">
              <a:buNone/>
            </a:pPr>
            <a:r>
              <a:rPr lang="en-CA" dirty="0" smtClean="0"/>
              <a:t>char *</a:t>
            </a:r>
            <a:r>
              <a:rPr lang="en-CA" dirty="0" err="1" smtClean="0"/>
              <a:t>ptr</a:t>
            </a:r>
            <a:r>
              <a:rPr lang="en-CA" dirty="0" smtClean="0"/>
              <a:t> = array;</a:t>
            </a:r>
          </a:p>
          <a:p>
            <a:pPr marL="457200" lvl="1" indent="0">
              <a:buNone/>
            </a:pPr>
            <a:r>
              <a:rPr lang="en-CA" dirty="0" err="1"/>
              <a:t>p</a:t>
            </a:r>
            <a:r>
              <a:rPr lang="en-CA" dirty="0" err="1" smtClean="0"/>
              <a:t>tr</a:t>
            </a:r>
            <a:r>
              <a:rPr lang="en-CA" dirty="0" smtClean="0"/>
              <a:t>++; </a:t>
            </a:r>
            <a:r>
              <a:rPr lang="en-CA" dirty="0" err="1" smtClean="0"/>
              <a:t>ptr</a:t>
            </a:r>
            <a:r>
              <a:rPr lang="en-CA" dirty="0" smtClean="0"/>
              <a:t>++; </a:t>
            </a:r>
            <a:r>
              <a:rPr lang="en-CA" dirty="0" err="1" smtClean="0"/>
              <a:t>ptr</a:t>
            </a:r>
            <a:r>
              <a:rPr lang="en-CA" dirty="0" smtClean="0"/>
              <a:t>++; </a:t>
            </a:r>
            <a:r>
              <a:rPr lang="en-CA" dirty="0" err="1" smtClean="0"/>
              <a:t>ptr</a:t>
            </a:r>
            <a:r>
              <a:rPr lang="en-CA" dirty="0" smtClean="0"/>
              <a:t>++; // These work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array++; // This is an error!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6" r="32371" b="41896"/>
          <a:stretch/>
        </p:blipFill>
        <p:spPr>
          <a:xfrm>
            <a:off x="8477193" y="1690688"/>
            <a:ext cx="3920836" cy="3651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783645" y="3017934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prstClr val="white"/>
                </a:solidFill>
              </a:rPr>
              <a:t>a</a:t>
            </a:r>
            <a:r>
              <a:rPr lang="en-CA" smtClean="0">
                <a:solidFill>
                  <a:prstClr val="white"/>
                </a:solidFill>
              </a:rPr>
              <a:t>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6853523" y="2923047"/>
            <a:ext cx="118275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array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8036282" y="3174680"/>
            <a:ext cx="74736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200738" y="301028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09809" y="3001893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42949" y="3001892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</p:cNvCxnSpPr>
          <p:nvPr/>
        </p:nvCxnSpPr>
        <p:spPr>
          <a:xfrm flipH="1">
            <a:off x="8979798" y="2328891"/>
            <a:ext cx="1038493" cy="594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</p:cNvCxnSpPr>
          <p:nvPr/>
        </p:nvCxnSpPr>
        <p:spPr>
          <a:xfrm flipH="1">
            <a:off x="9357541" y="2328891"/>
            <a:ext cx="660750" cy="594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</p:cNvCxnSpPr>
          <p:nvPr/>
        </p:nvCxnSpPr>
        <p:spPr>
          <a:xfrm flipH="1">
            <a:off x="9761044" y="2328891"/>
            <a:ext cx="257247" cy="594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</p:cNvCxnSpPr>
          <p:nvPr/>
        </p:nvCxnSpPr>
        <p:spPr>
          <a:xfrm>
            <a:off x="10018291" y="2328891"/>
            <a:ext cx="247600" cy="594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583787" y="1825625"/>
            <a:ext cx="118275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 smtClean="0">
                <a:solidFill>
                  <a:prstClr val="white"/>
                </a:solidFill>
              </a:rPr>
              <a:t>ptr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766546" y="1942321"/>
            <a:ext cx="3168779" cy="2942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24, 25, 26, 27</a:t>
            </a:r>
            <a:r>
              <a:rPr lang="is-IS" dirty="0" smtClean="0">
                <a:solidFill>
                  <a:prstClr val="white"/>
                </a:solidFill>
              </a:rPr>
              <a:t>…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5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0696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In some ways they differ:</a:t>
            </a:r>
          </a:p>
          <a:p>
            <a:pPr lvl="1"/>
            <a:r>
              <a:rPr lang="en-CA" dirty="0" smtClean="0"/>
              <a:t>An array says how much memory it requires at the beginning</a:t>
            </a:r>
            <a:endParaRPr lang="en-CA" dirty="0"/>
          </a:p>
          <a:p>
            <a:pPr lvl="1"/>
            <a:r>
              <a:rPr lang="en-CA" dirty="0" smtClean="0"/>
              <a:t>A </a:t>
            </a:r>
            <a:r>
              <a:rPr lang="en-CA" dirty="0" err="1" smtClean="0"/>
              <a:t>ptr</a:t>
            </a:r>
            <a:r>
              <a:rPr lang="en-CA" dirty="0" smtClean="0"/>
              <a:t> declaration alone does not request memory to store real data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Example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c</a:t>
            </a:r>
            <a:r>
              <a:rPr lang="en-CA" dirty="0" smtClean="0"/>
              <a:t>har array[4];</a:t>
            </a:r>
          </a:p>
          <a:p>
            <a:pPr marL="457200" lvl="1" indent="0">
              <a:buNone/>
            </a:pPr>
            <a:r>
              <a:rPr lang="en-CA" dirty="0"/>
              <a:t>a</a:t>
            </a:r>
            <a:r>
              <a:rPr lang="en-CA" dirty="0" smtClean="0"/>
              <a:t>rray[0] = ‘a’; // This line is OK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Char *</a:t>
            </a:r>
            <a:r>
              <a:rPr lang="en-CA" dirty="0" err="1" smtClean="0"/>
              <a:t>ptr</a:t>
            </a:r>
            <a:r>
              <a:rPr lang="en-CA" dirty="0" smtClean="0"/>
              <a:t>;</a:t>
            </a:r>
          </a:p>
          <a:p>
            <a:pPr marL="457200" lvl="1" indent="0">
              <a:buNone/>
            </a:pPr>
            <a:r>
              <a:rPr lang="en-CA" dirty="0" err="1"/>
              <a:t>p</a:t>
            </a:r>
            <a:r>
              <a:rPr lang="en-CA" dirty="0" err="1" smtClean="0"/>
              <a:t>tr</a:t>
            </a:r>
            <a:r>
              <a:rPr lang="en-CA" dirty="0" smtClean="0"/>
              <a:t>[0] = ‘a’;     // This line may </a:t>
            </a:r>
            <a:r>
              <a:rPr lang="en-CA" dirty="0" err="1" smtClean="0"/>
              <a:t>seg</a:t>
            </a:r>
            <a:r>
              <a:rPr lang="en-CA" dirty="0" smtClean="0"/>
              <a:t> fault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6" r="32371" b="41896"/>
          <a:stretch/>
        </p:blipFill>
        <p:spPr>
          <a:xfrm>
            <a:off x="8477193" y="1690688"/>
            <a:ext cx="3920836" cy="3651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783645" y="3017934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prstClr val="white"/>
                </a:solidFill>
              </a:rPr>
              <a:t>a</a:t>
            </a:r>
            <a:r>
              <a:rPr lang="en-CA" smtClean="0">
                <a:solidFill>
                  <a:prstClr val="white"/>
                </a:solidFill>
              </a:rPr>
              <a:t>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6853523" y="2923047"/>
            <a:ext cx="118275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array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8036282" y="3174680"/>
            <a:ext cx="74736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200738" y="301028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09809" y="3001893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42949" y="3001892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583787" y="1825625"/>
            <a:ext cx="1182759" cy="503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 smtClean="0">
                <a:solidFill>
                  <a:prstClr val="white"/>
                </a:solidFill>
              </a:rPr>
              <a:t>ptr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766546" y="1942321"/>
            <a:ext cx="3168779" cy="2942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???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</p:cNvCxnSpPr>
          <p:nvPr/>
        </p:nvCxnSpPr>
        <p:spPr>
          <a:xfrm flipV="1">
            <a:off x="10258113" y="1130968"/>
            <a:ext cx="193318" cy="8177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814050" y="72189"/>
            <a:ext cx="1744580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Where do I point??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how text data is stored</a:t>
            </a:r>
          </a:p>
          <a:p>
            <a:pPr lvl="1"/>
            <a:r>
              <a:rPr lang="en-US" dirty="0" smtClean="0"/>
              <a:t>How to represent single characters</a:t>
            </a:r>
          </a:p>
          <a:p>
            <a:pPr lvl="1"/>
            <a:r>
              <a:rPr lang="en-US" dirty="0" smtClean="0"/>
              <a:t>How to build them into strings</a:t>
            </a:r>
          </a:p>
          <a:p>
            <a:pPr lvl="1"/>
            <a:endParaRPr lang="en-US" dirty="0"/>
          </a:p>
          <a:p>
            <a:r>
              <a:rPr lang="en-US" dirty="0" smtClean="0"/>
              <a:t>Practice doing useful things with strings</a:t>
            </a:r>
          </a:p>
          <a:p>
            <a:pPr lvl="1"/>
            <a:r>
              <a:rPr lang="en-US" dirty="0" smtClean="0"/>
              <a:t>Via basic C commands on the data itself</a:t>
            </a:r>
          </a:p>
          <a:p>
            <a:pPr lvl="1"/>
            <a:r>
              <a:rPr lang="en-US" dirty="0" smtClean="0"/>
              <a:t>Using pointers.</a:t>
            </a:r>
          </a:p>
        </p:txBody>
      </p:sp>
    </p:spTree>
    <p:extLst>
      <p:ext uri="{BB962C8B-B14F-4D97-AF65-F5344CB8AC3E}">
        <p14:creationId xmlns:p14="http://schemas.microsoft.com/office/powerpoint/2010/main" val="27996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 again, this time “the C way”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" t="12281" r="18793" b="51579"/>
          <a:stretch/>
        </p:blipFill>
        <p:spPr>
          <a:xfrm>
            <a:off x="1548063" y="1690687"/>
            <a:ext cx="8996062" cy="49026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685839" y="2959769"/>
            <a:ext cx="3228182" cy="1636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Note: Only the \0 character </a:t>
            </a:r>
            <a:r>
              <a:rPr lang="en-US" sz="2400" dirty="0" err="1" smtClean="0"/>
              <a:t>evals</a:t>
            </a:r>
            <a:r>
              <a:rPr lang="en-US" sz="2400" dirty="0" smtClean="0"/>
              <a:t> to “false”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13D55AF-EEC9-40E3-BF84-B3CFA24AD7F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27621" y="3777917"/>
            <a:ext cx="2258218" cy="2406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 again, this time “the C way”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" t="12281" r="18793" b="51579"/>
          <a:stretch/>
        </p:blipFill>
        <p:spPr>
          <a:xfrm>
            <a:off x="1548063" y="1690687"/>
            <a:ext cx="8996062" cy="49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4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stings using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Pointing to start of literal works</a:t>
            </a:r>
          </a:p>
          <a:p>
            <a:pPr lvl="1"/>
            <a:endParaRPr lang="en-US" dirty="0"/>
          </a:p>
          <a:p>
            <a:r>
              <a:rPr lang="en-US" dirty="0" smtClean="0"/>
              <a:t>Pointer math moves us around the string and computes distances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Logic is based on the pointer position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2526"/>
            <a:ext cx="6019800" cy="5214437"/>
          </a:xfrm>
        </p:spPr>
        <p:txBody>
          <a:bodyPr>
            <a:normAutofit lnSpcReduction="10000"/>
          </a:bodyPr>
          <a:lstStyle/>
          <a:p>
            <a:pPr marL="0" indent="-457200"/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str_array</a:t>
            </a:r>
            <a:r>
              <a:rPr lang="en-US" dirty="0" smtClean="0"/>
              <a:t>[100] = “hello”;</a:t>
            </a:r>
          </a:p>
          <a:p>
            <a:pPr marL="0" indent="-457200"/>
            <a:r>
              <a:rPr lang="en-US" dirty="0" smtClean="0"/>
              <a:t>char *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str_array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 + 3;  // Now points to lo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 – 1; // Back to </a:t>
            </a:r>
            <a:r>
              <a:rPr lang="en-US" dirty="0" err="1" smtClean="0"/>
              <a:t>llo</a:t>
            </a:r>
            <a:endParaRPr lang="en-US" dirty="0" smtClean="0"/>
          </a:p>
          <a:p>
            <a:r>
              <a:rPr lang="en-US" dirty="0" smtClean="0"/>
              <a:t>char *ptr2 = </a:t>
            </a:r>
            <a:r>
              <a:rPr lang="en-US" dirty="0" err="1" smtClean="0"/>
              <a:t>str_array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– ptr2;  // Gives position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// difference, 2 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ptr2; // False, not same spots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&gt; ptr2; // True, </a:t>
            </a:r>
            <a:r>
              <a:rPr lang="en-US" dirty="0" err="1" smtClean="0"/>
              <a:t>ptr</a:t>
            </a:r>
            <a:r>
              <a:rPr lang="en-US" dirty="0" smtClean="0"/>
              <a:t> is farther along</a:t>
            </a:r>
          </a:p>
        </p:txBody>
      </p:sp>
    </p:spTree>
    <p:extLst>
      <p:ext uri="{BB962C8B-B14F-4D97-AF65-F5344CB8AC3E}">
        <p14:creationId xmlns:p14="http://schemas.microsoft.com/office/powerpoint/2010/main" val="32324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step (for 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manipulate our strings ourselves</a:t>
            </a:r>
          </a:p>
          <a:p>
            <a:endParaRPr lang="en-US" dirty="0"/>
          </a:p>
          <a:p>
            <a:r>
              <a:rPr lang="en-US" dirty="0" smtClean="0"/>
              <a:t>For you, take a look at &lt;</a:t>
            </a:r>
            <a:r>
              <a:rPr lang="en-US" dirty="0" err="1" smtClean="0"/>
              <a:t>string.h</a:t>
            </a:r>
            <a:r>
              <a:rPr lang="en-US" dirty="0" smtClean="0"/>
              <a:t>&gt; library. These functions let you do things the easy 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C program to reverse the characters in its first argument and output to terminal</a:t>
            </a:r>
          </a:p>
          <a:p>
            <a:r>
              <a:rPr lang="en-US" dirty="0" smtClean="0"/>
              <a:t>Assignment 2 2</a:t>
            </a:r>
            <a:r>
              <a:rPr lang="en-US" baseline="30000" dirty="0" smtClean="0"/>
              <a:t>nd</a:t>
            </a:r>
            <a:r>
              <a:rPr lang="en-US" dirty="0" smtClean="0"/>
              <a:t>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Recall, different variable types. Char for text.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33938" y="1458220"/>
          <a:ext cx="10324124" cy="523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10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810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810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6765">
                <a:tc>
                  <a:txBody>
                    <a:bodyPr/>
                    <a:lstStyle/>
                    <a:p>
                      <a:r>
                        <a:rPr lang="en-CA" sz="2600" dirty="0"/>
                        <a:t>Description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Type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Bits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Range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59523">
                <a:tc>
                  <a:txBody>
                    <a:bodyPr/>
                    <a:lstStyle/>
                    <a:p>
                      <a:r>
                        <a:rPr lang="en-CA" sz="2600" dirty="0"/>
                        <a:t>Integer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short</a:t>
                      </a:r>
                      <a:br>
                        <a:rPr lang="en-CA" sz="2600" dirty="0"/>
                      </a:br>
                      <a:r>
                        <a:rPr lang="en-CA" sz="2600" dirty="0" err="1"/>
                        <a:t>int</a:t>
                      </a:r>
                      <a:r>
                        <a:rPr lang="en-CA" sz="2600" dirty="0"/>
                        <a:t/>
                      </a:r>
                      <a:br>
                        <a:rPr lang="en-CA" sz="2600" dirty="0"/>
                      </a:br>
                      <a:r>
                        <a:rPr lang="en-CA" sz="2600" dirty="0"/>
                        <a:t>long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16</a:t>
                      </a:r>
                      <a:br>
                        <a:rPr lang="en-CA" sz="2600" dirty="0"/>
                      </a:br>
                      <a:r>
                        <a:rPr lang="en-CA" sz="2600" dirty="0"/>
                        <a:t>32</a:t>
                      </a:r>
                      <a:br>
                        <a:rPr lang="en-CA" sz="2600" dirty="0"/>
                      </a:br>
                      <a:r>
                        <a:rPr lang="en-CA" sz="2600" dirty="0"/>
                        <a:t>64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+/-32</a:t>
                      </a:r>
                      <a:r>
                        <a:rPr lang="en-CA" sz="2600" baseline="0" dirty="0"/>
                        <a:t> thousand</a:t>
                      </a:r>
                      <a:r>
                        <a:rPr lang="en-CA" sz="2600" dirty="0"/>
                        <a:t/>
                      </a:r>
                      <a:br>
                        <a:rPr lang="en-CA" sz="2600" dirty="0"/>
                      </a:br>
                      <a:r>
                        <a:rPr lang="en-CA" sz="2600" dirty="0"/>
                        <a:t>+/-2.1</a:t>
                      </a:r>
                      <a:r>
                        <a:rPr lang="en-CA" sz="2600" baseline="0" dirty="0"/>
                        <a:t> billion</a:t>
                      </a:r>
                      <a:br>
                        <a:rPr lang="en-CA" sz="2600" baseline="0" dirty="0"/>
                      </a:br>
                      <a:r>
                        <a:rPr lang="en-CA" sz="2600" baseline="0" dirty="0"/>
                        <a:t>+- 9.2 x 10</a:t>
                      </a:r>
                      <a:r>
                        <a:rPr lang="en-CA" sz="2600" baseline="30000" dirty="0"/>
                        <a:t>18</a:t>
                      </a:r>
                      <a:endParaRPr lang="en-US" sz="2600" baseline="30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89185">
                <a:tc>
                  <a:txBody>
                    <a:bodyPr/>
                    <a:lstStyle/>
                    <a:p>
                      <a:r>
                        <a:rPr lang="en-CA" sz="2600" dirty="0"/>
                        <a:t>Floating point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float</a:t>
                      </a:r>
                      <a:br>
                        <a:rPr lang="en-CA" sz="2600" dirty="0"/>
                      </a:br>
                      <a:r>
                        <a:rPr lang="en-CA" sz="2600" dirty="0"/>
                        <a:t>double</a:t>
                      </a:r>
                      <a:br>
                        <a:rPr lang="en-CA" sz="2600" dirty="0"/>
                      </a:br>
                      <a:r>
                        <a:rPr lang="en-CA" sz="2600" dirty="0"/>
                        <a:t>long double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32</a:t>
                      </a:r>
                      <a:br>
                        <a:rPr lang="en-CA" sz="2600" dirty="0"/>
                      </a:br>
                      <a:r>
                        <a:rPr lang="en-CA" sz="2600" dirty="0"/>
                        <a:t>64</a:t>
                      </a:r>
                      <a:br>
                        <a:rPr lang="en-CA" sz="2600" dirty="0"/>
                      </a:br>
                      <a:r>
                        <a:rPr lang="en-CA" sz="2600" dirty="0"/>
                        <a:t>128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+/-</a:t>
                      </a:r>
                      <a:r>
                        <a:rPr lang="en-CA" sz="2600" baseline="0" dirty="0"/>
                        <a:t> 10</a:t>
                      </a:r>
                      <a:r>
                        <a:rPr lang="en-CA" sz="2600" baseline="30000" dirty="0"/>
                        <a:t>38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600" dirty="0"/>
                        <a:t>+/- </a:t>
                      </a:r>
                      <a:r>
                        <a:rPr lang="en-CA" sz="2600" baseline="0" dirty="0"/>
                        <a:t>10</a:t>
                      </a:r>
                      <a:r>
                        <a:rPr lang="en-CA" sz="2600" baseline="30000" dirty="0"/>
                        <a:t>308</a:t>
                      </a:r>
                      <a:br>
                        <a:rPr lang="en-CA" sz="2600" baseline="30000" dirty="0"/>
                      </a:br>
                      <a:r>
                        <a:rPr lang="en-CA" sz="2600" dirty="0"/>
                        <a:t>+/- </a:t>
                      </a:r>
                      <a:r>
                        <a:rPr lang="en-CA" sz="2600" baseline="0" dirty="0"/>
                        <a:t>10</a:t>
                      </a:r>
                      <a:r>
                        <a:rPr lang="en-CA" sz="2600" baseline="30000" dirty="0"/>
                        <a:t>4932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r>
                        <a:rPr lang="en-CA" sz="2600" dirty="0"/>
                        <a:t>Character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char</a:t>
                      </a:r>
                      <a:br>
                        <a:rPr lang="en-CA" sz="2600" dirty="0"/>
                      </a:br>
                      <a:r>
                        <a:rPr lang="en-CA" sz="2600" dirty="0"/>
                        <a:t>unsigned char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8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-127 to 128</a:t>
                      </a:r>
                      <a:br>
                        <a:rPr lang="en-CA" sz="2600" dirty="0"/>
                      </a:br>
                      <a:r>
                        <a:rPr lang="en-CA" sz="2600" dirty="0"/>
                        <a:t>0 to 255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8215">
                <a:tc>
                  <a:txBody>
                    <a:bodyPr/>
                    <a:lstStyle/>
                    <a:p>
                      <a:r>
                        <a:rPr lang="en-CA" sz="2600" dirty="0"/>
                        <a:t>Pointer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char*</a:t>
                      </a:r>
                      <a:br>
                        <a:rPr lang="en-CA" sz="2600" dirty="0"/>
                      </a:br>
                      <a:r>
                        <a:rPr lang="en-CA" sz="2600" dirty="0" err="1"/>
                        <a:t>int</a:t>
                      </a:r>
                      <a:r>
                        <a:rPr lang="en-CA" sz="2600" dirty="0"/>
                        <a:t>* (</a:t>
                      </a:r>
                      <a:r>
                        <a:rPr lang="en-CA" sz="2600" dirty="0" err="1"/>
                        <a:t>etc</a:t>
                      </a:r>
                      <a:r>
                        <a:rPr lang="en-CA" sz="2600" dirty="0"/>
                        <a:t>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64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600" dirty="0"/>
                        <a:t>0 to 1.8 </a:t>
                      </a:r>
                      <a:r>
                        <a:rPr lang="en-CA" sz="2600" baseline="0" dirty="0"/>
                        <a:t>x 10</a:t>
                      </a:r>
                      <a:r>
                        <a:rPr lang="en-CA" sz="2600" baseline="30000" dirty="0"/>
                        <a:t>19 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0" y="4646951"/>
            <a:ext cx="11572406" cy="13491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5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</a:t>
            </a:r>
            <a:br>
              <a:rPr lang="en-CA" dirty="0"/>
            </a:br>
            <a:r>
              <a:rPr lang="en-CA" dirty="0"/>
              <a:t>is binary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96492" cy="4351338"/>
          </a:xfrm>
        </p:spPr>
        <p:txBody>
          <a:bodyPr/>
          <a:lstStyle/>
          <a:p>
            <a:r>
              <a:rPr lang="en-CA" dirty="0"/>
              <a:t>Char type is really an 8-bit integer</a:t>
            </a:r>
          </a:p>
          <a:p>
            <a:r>
              <a:rPr lang="en-CA" dirty="0"/>
              <a:t>The mapping to text characters is defined by </a:t>
            </a:r>
            <a:r>
              <a:rPr lang="en-CA" dirty="0" smtClean="0"/>
              <a:t>a </a:t>
            </a:r>
            <a:r>
              <a:rPr lang="en-CA" dirty="0"/>
              <a:t>standard!</a:t>
            </a:r>
            <a:endParaRPr lang="en-US" dirty="0"/>
          </a:p>
        </p:txBody>
      </p:sp>
      <p:pic>
        <p:nvPicPr>
          <p:cNvPr id="3074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72" y="0"/>
            <a:ext cx="8339528" cy="677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3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Code to work with single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quotes for literals:</a:t>
            </a:r>
          </a:p>
          <a:p>
            <a:pPr lvl="1"/>
            <a:endParaRPr lang="en-US" dirty="0"/>
          </a:p>
          <a:p>
            <a:r>
              <a:rPr lang="en-US" dirty="0" smtClean="0"/>
              <a:t>Math allows moving alphabetically forward or backwards, finding relative positions</a:t>
            </a:r>
          </a:p>
          <a:p>
            <a:endParaRPr lang="en-US" dirty="0"/>
          </a:p>
          <a:p>
            <a:r>
              <a:rPr lang="en-US" dirty="0" smtClean="0"/>
              <a:t>Logic works via alphabetical order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-457200"/>
            <a:r>
              <a:rPr lang="en-US" dirty="0" smtClean="0"/>
              <a:t>char </a:t>
            </a:r>
            <a:r>
              <a:rPr lang="en-US" dirty="0" err="1" smtClean="0"/>
              <a:t>char_variable</a:t>
            </a:r>
            <a:r>
              <a:rPr lang="en-US" dirty="0" smtClean="0"/>
              <a:t> = ‘w’;</a:t>
            </a:r>
          </a:p>
          <a:p>
            <a:endParaRPr lang="en-US" dirty="0" smtClean="0"/>
          </a:p>
          <a:p>
            <a:r>
              <a:rPr lang="en-US" dirty="0" err="1" smtClean="0"/>
              <a:t>char_variable</a:t>
            </a:r>
            <a:r>
              <a:rPr lang="en-US" dirty="0" smtClean="0"/>
              <a:t>++; (it now = ‘x’);</a:t>
            </a:r>
          </a:p>
          <a:p>
            <a:r>
              <a:rPr lang="en-US" dirty="0" err="1" smtClean="0"/>
              <a:t>char_variable</a:t>
            </a:r>
            <a:r>
              <a:rPr lang="en-US" dirty="0" smtClean="0"/>
              <a:t> - ‘a’ (tells you what position in alphabet, 23 here)</a:t>
            </a:r>
          </a:p>
          <a:p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har_variable</a:t>
            </a:r>
            <a:r>
              <a:rPr lang="en-US" dirty="0" smtClean="0"/>
              <a:t> == ‘x’ (</a:t>
            </a:r>
            <a:r>
              <a:rPr lang="en-US" dirty="0" err="1" smtClean="0"/>
              <a:t>evals</a:t>
            </a:r>
            <a:r>
              <a:rPr lang="en-US" dirty="0" smtClean="0"/>
              <a:t> true)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har_variable</a:t>
            </a:r>
            <a:r>
              <a:rPr lang="en-US" dirty="0" smtClean="0"/>
              <a:t> &gt; ‘z’ (</a:t>
            </a:r>
            <a:r>
              <a:rPr lang="en-US" dirty="0" err="1" smtClean="0"/>
              <a:t>evals</a:t>
            </a:r>
            <a:r>
              <a:rPr lang="en-US" dirty="0" smtClean="0"/>
              <a:t>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Arrays </a:t>
            </a:r>
            <a:r>
              <a:rPr lang="en-CA" dirty="0" smtClean="0"/>
              <a:t>of characters</a:t>
            </a:r>
          </a:p>
          <a:p>
            <a:pPr lvl="1"/>
            <a:r>
              <a:rPr lang="en-CA" dirty="0" smtClean="0"/>
              <a:t>E.g. char name[100] = “David”;</a:t>
            </a:r>
          </a:p>
          <a:p>
            <a:r>
              <a:rPr lang="en-CA" dirty="0"/>
              <a:t>E</a:t>
            </a:r>
            <a:r>
              <a:rPr lang="en-CA" dirty="0" smtClean="0"/>
              <a:t>ach </a:t>
            </a:r>
            <a:r>
              <a:rPr lang="en-CA" dirty="0"/>
              <a:t>element is a character stored using the ASCII </a:t>
            </a:r>
            <a:r>
              <a:rPr lang="en-CA" dirty="0" smtClean="0"/>
              <a:t>table</a:t>
            </a:r>
          </a:p>
          <a:p>
            <a:pPr lvl="1"/>
            <a:r>
              <a:rPr lang="en-CA" dirty="0" smtClean="0"/>
              <a:t>A mapping between our printable letters and the 0’s and 1’s in memory</a:t>
            </a:r>
            <a:endParaRPr lang="en-CA" dirty="0"/>
          </a:p>
          <a:p>
            <a:r>
              <a:rPr lang="en-CA" dirty="0"/>
              <a:t>Must be “null terminated” with the special ‘\0’ NULL value, with </a:t>
            </a:r>
            <a:r>
              <a:rPr lang="en-CA" dirty="0" smtClean="0"/>
              <a:t>ASCII </a:t>
            </a:r>
            <a:r>
              <a:rPr lang="en-CA" dirty="0" smtClean="0"/>
              <a:t>integer </a:t>
            </a:r>
            <a:r>
              <a:rPr lang="en-CA" dirty="0"/>
              <a:t>representation 0</a:t>
            </a:r>
          </a:p>
          <a:p>
            <a:endParaRPr lang="en-CA" dirty="0" smtClean="0"/>
          </a:p>
          <a:p>
            <a:r>
              <a:rPr lang="en-CA" dirty="0" smtClean="0"/>
              <a:t>Claim: </a:t>
            </a:r>
            <a:r>
              <a:rPr lang="en-CA" dirty="0" smtClean="0"/>
              <a:t>Without the \0, </a:t>
            </a:r>
            <a:r>
              <a:rPr lang="en-CA" dirty="0" err="1" smtClean="0"/>
              <a:t>printf</a:t>
            </a:r>
            <a:r>
              <a:rPr lang="en-CA" dirty="0" smtClean="0"/>
              <a:t> could not work.</a:t>
            </a:r>
            <a:endParaRPr lang="en-CA" dirty="0"/>
          </a:p>
          <a:p>
            <a:pPr lvl="1"/>
            <a:r>
              <a:rPr lang="en-CA" dirty="0" smtClean="0"/>
              <a:t>Do you agree? 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0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5420" cy="4351338"/>
          </a:xfrm>
        </p:spPr>
        <p:txBody>
          <a:bodyPr/>
          <a:lstStyle/>
          <a:p>
            <a:r>
              <a:rPr lang="en-CA" dirty="0"/>
              <a:t>Arrays take multiple “slots”, each of the underlying </a:t>
            </a:r>
            <a:r>
              <a:rPr lang="en-CA" dirty="0" smtClean="0"/>
              <a:t>type</a:t>
            </a:r>
          </a:p>
          <a:p>
            <a:pPr lvl="1"/>
            <a:r>
              <a:rPr lang="en-CA" dirty="0" smtClean="0"/>
              <a:t>E.g. float array[2];</a:t>
            </a:r>
            <a:endParaRPr lang="en-CA" dirty="0"/>
          </a:p>
          <a:p>
            <a:r>
              <a:rPr lang="en-CA" dirty="0"/>
              <a:t>They are guaranteed to be stored in order</a:t>
            </a:r>
          </a:p>
          <a:p>
            <a:r>
              <a:rPr lang="en-CA" dirty="0"/>
              <a:t>The number as you specify on array creation and does not change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02" y="3182815"/>
            <a:ext cx="6649222" cy="36751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5129" y="3956323"/>
            <a:ext cx="1933810" cy="176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89267" y="4161477"/>
            <a:ext cx="1933810" cy="176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 in memory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3" y="1690688"/>
            <a:ext cx="8340969" cy="46102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5206" y="2831613"/>
            <a:ext cx="333609" cy="3692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8815" y="2831613"/>
            <a:ext cx="333609" cy="3692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5659" y="2832102"/>
            <a:ext cx="333609" cy="3692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6033" y="2831613"/>
            <a:ext cx="333609" cy="3692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342" y="2831613"/>
            <a:ext cx="333609" cy="3692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8719" y="2831613"/>
            <a:ext cx="307542" cy="3692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\0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066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Code to work with char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quotes for literals: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Doesn’t work with math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operators don</a:t>
            </a:r>
            <a:r>
              <a:rPr lang="uk-UA" dirty="0" smtClean="0"/>
              <a:t>’</a:t>
            </a:r>
            <a:r>
              <a:rPr lang="en-US" dirty="0" smtClean="0"/>
              <a:t>t work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str_var</a:t>
            </a:r>
            <a:r>
              <a:rPr lang="en-US" dirty="0" smtClean="0"/>
              <a:t>[100] = “hello”;</a:t>
            </a:r>
          </a:p>
          <a:p>
            <a:endParaRPr lang="en-US" dirty="0"/>
          </a:p>
          <a:p>
            <a:r>
              <a:rPr lang="en-US" dirty="0" err="1" smtClean="0"/>
              <a:t>str_var</a:t>
            </a:r>
            <a:r>
              <a:rPr lang="en-US" dirty="0" smtClean="0"/>
              <a:t>++; (error);</a:t>
            </a:r>
          </a:p>
          <a:p>
            <a:r>
              <a:rPr lang="en-US" dirty="0" err="1" smtClean="0"/>
              <a:t>str_var</a:t>
            </a:r>
            <a:r>
              <a:rPr lang="en-US" dirty="0" smtClean="0"/>
              <a:t> – “</a:t>
            </a:r>
            <a:r>
              <a:rPr lang="en-US" dirty="0" err="1" smtClean="0"/>
              <a:t>jello</a:t>
            </a:r>
            <a:r>
              <a:rPr lang="en-US" dirty="0" smtClean="0"/>
              <a:t>” (nothing related to ’h’ – ‘j’)</a:t>
            </a:r>
          </a:p>
          <a:p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tr_var</a:t>
            </a:r>
            <a:r>
              <a:rPr lang="en-US" dirty="0" smtClean="0"/>
              <a:t> == “hello” (incorrect)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tr_var</a:t>
            </a:r>
            <a:r>
              <a:rPr lang="en-US" dirty="0" smtClean="0"/>
              <a:t> &gt; “</a:t>
            </a:r>
            <a:r>
              <a:rPr lang="en-US" dirty="0" err="1" smtClean="0"/>
              <a:t>jello</a:t>
            </a:r>
            <a:r>
              <a:rPr lang="en-US" dirty="0" smtClean="0"/>
              <a:t>” (incorrect)</a:t>
            </a:r>
          </a:p>
        </p:txBody>
      </p:sp>
    </p:spTree>
    <p:extLst>
      <p:ext uri="{BB962C8B-B14F-4D97-AF65-F5344CB8AC3E}">
        <p14:creationId xmlns:p14="http://schemas.microsoft.com/office/powerpoint/2010/main" val="10150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1292</Words>
  <Application>Microsoft Macintosh PowerPoint</Application>
  <PresentationFormat>Widescreen</PresentationFormat>
  <Paragraphs>239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COMP 206 – Intro to Software Systems</vt:lpstr>
      <vt:lpstr>Plan today</vt:lpstr>
      <vt:lpstr>Recall, different variable types. Char for text.</vt:lpstr>
      <vt:lpstr>Memory is binary</vt:lpstr>
      <vt:lpstr>C Code to work with single characters</vt:lpstr>
      <vt:lpstr>C Strings</vt:lpstr>
      <vt:lpstr>Arrays and Memory</vt:lpstr>
      <vt:lpstr>Strings in memory</vt:lpstr>
      <vt:lpstr>C Code to work with char arrays</vt:lpstr>
      <vt:lpstr>So what are the correct operations? Break down the string into its characters</vt:lpstr>
      <vt:lpstr>Building up, what about finding length?</vt:lpstr>
      <vt:lpstr>Danger Young Programmer! Don’t forget the \0</vt:lpstr>
      <vt:lpstr>Danger Young Programmer! Don’t forget the \0</vt:lpstr>
      <vt:lpstr>More tools</vt:lpstr>
      <vt:lpstr>C strings are also pointers.  Wait… what is a pointer?</vt:lpstr>
      <vt:lpstr>C Syntax for pointers</vt:lpstr>
      <vt:lpstr>Pointers and Arrays</vt:lpstr>
      <vt:lpstr>Pointers and Arrays</vt:lpstr>
      <vt:lpstr>Pointers and Arrays</vt:lpstr>
      <vt:lpstr>String length again, this time “the C way”</vt:lpstr>
      <vt:lpstr>String length again, this time “the C way”</vt:lpstr>
      <vt:lpstr>C stings using pointers</vt:lpstr>
      <vt:lpstr>The final step (for today)</vt:lpstr>
      <vt:lpstr>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206 – Intro to Software Systems</dc:title>
  <dc:creator>David Meger, Professor</dc:creator>
  <cp:lastModifiedBy>David Meger, Professor</cp:lastModifiedBy>
  <cp:revision>9</cp:revision>
  <dcterms:created xsi:type="dcterms:W3CDTF">2018-09-26T14:14:23Z</dcterms:created>
  <dcterms:modified xsi:type="dcterms:W3CDTF">2018-09-26T15:35:07Z</dcterms:modified>
</cp:coreProperties>
</file>