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316" r:id="rId3"/>
    <p:sldId id="303" r:id="rId4"/>
    <p:sldId id="270" r:id="rId5"/>
    <p:sldId id="298" r:id="rId6"/>
    <p:sldId id="271" r:id="rId7"/>
    <p:sldId id="300" r:id="rId8"/>
    <p:sldId id="301" r:id="rId9"/>
    <p:sldId id="274" r:id="rId10"/>
    <p:sldId id="275" r:id="rId11"/>
    <p:sldId id="296" r:id="rId12"/>
    <p:sldId id="310" r:id="rId13"/>
    <p:sldId id="277" r:id="rId14"/>
    <p:sldId id="302" r:id="rId15"/>
    <p:sldId id="278" r:id="rId16"/>
    <p:sldId id="279" r:id="rId17"/>
    <p:sldId id="312" r:id="rId18"/>
    <p:sldId id="325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  <a:srgbClr val="66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05" autoAdjust="0"/>
    <p:restoredTop sz="90444" autoAdjust="0"/>
  </p:normalViewPr>
  <p:slideViewPr>
    <p:cSldViewPr>
      <p:cViewPr varScale="1">
        <p:scale>
          <a:sx n="98" d="100"/>
          <a:sy n="98" d="100"/>
        </p:scale>
        <p:origin x="14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72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79" rIns="93161" bIns="465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79" rIns="93161" bIns="465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79" rIns="93161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79" rIns="93161" bIns="465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79" rIns="93161" bIns="465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70843D1E-0D71-4CB8-B7EA-08EF12A17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983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56295D-F0DD-4942-8F9A-195C72128B74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13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ABA963-48CB-406D-BBC2-F5F50852A20E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2717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879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892C9-1208-4C38-B389-9211043E95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6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7DBA1-B4EF-4BEE-976D-E8B369FAE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44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64515-2425-4202-9186-096F8A4AE1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610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03575-F358-4952-8BED-E91941966E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58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4BED6-32EA-4B43-BFC1-BDFE5C3D1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62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23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9DD78-AF94-49BD-8E8A-55DC8DF47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B9750-FD8C-4B7E-A07E-DA4629ADDB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18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F0228-0C51-4A4C-A00D-0472A8020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8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0FC52-2427-4357-9666-D999EF9888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9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3507-6FC7-4D6C-88AD-CB104C8E1E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65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371C-9208-47E4-8F26-702EC8E8E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72B8-F817-4116-A634-3F060F0C3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9832"/>
            <a:ext cx="9144000" cy="120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14284"/>
            <a:ext cx="9144000" cy="480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447800"/>
            <a:ext cx="8001000" cy="205740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PERFORMANCE VALUATION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PROJECT</a:t>
            </a:r>
            <a:endParaRPr lang="en-US" altLang="en-US" sz="3200" b="1" dirty="0">
              <a:solidFill>
                <a:srgbClr val="FF0000"/>
              </a:solidFill>
            </a:endParaRPr>
          </a:p>
          <a:p>
            <a:endParaRPr lang="en-US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6DFCC0-824B-4ACD-B1AB-865F33C91C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04106"/>
            <a:ext cx="4572000" cy="38973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Modigliani-Modigliani ~ M</a:t>
            </a:r>
            <a:r>
              <a:rPr lang="en-US" altLang="en-US" sz="2400" baseline="30000" dirty="0">
                <a:latin typeface="+mn-lt"/>
              </a:rPr>
              <a:t>2</a:t>
            </a:r>
            <a:r>
              <a:rPr lang="en-US" altLang="en-US" sz="2400" dirty="0">
                <a:latin typeface="+mn-lt"/>
              </a:rPr>
              <a:t> 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97123"/>
            <a:ext cx="2590800" cy="504824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R</a:t>
            </a:r>
            <a:r>
              <a:rPr lang="en-US" altLang="en-US" baseline="-25000" dirty="0"/>
              <a:t>M</a:t>
            </a:r>
            <a:r>
              <a:rPr lang="en-US" altLang="en-US" dirty="0"/>
              <a:t> </a:t>
            </a:r>
            <a:r>
              <a:rPr lang="en-US" altLang="en-US" dirty="0">
                <a:ea typeface="Lucida Sans Unicode" panose="020B0602030504020204" pitchFamily="34" charset="0"/>
                <a:cs typeface="Lucida Sans Unicode" panose="020B0602030504020204" pitchFamily="34" charset="0"/>
              </a:rPr>
              <a:t>≶</a:t>
            </a:r>
            <a:r>
              <a:rPr lang="en-US" altLang="en-US" dirty="0"/>
              <a:t> R</a:t>
            </a:r>
            <a:r>
              <a:rPr lang="en-US" altLang="en-US" baseline="-25000" dirty="0">
                <a:solidFill>
                  <a:srgbClr val="C00000"/>
                </a:solidFill>
              </a:rPr>
              <a:t>HP</a:t>
            </a:r>
            <a:r>
              <a:rPr lang="en-US" altLang="en-US" dirty="0"/>
              <a:t> 		</a:t>
            </a:r>
          </a:p>
          <a:p>
            <a:pPr>
              <a:lnSpc>
                <a:spcPct val="90000"/>
              </a:lnSpc>
              <a:buFontTx/>
              <a:buNone/>
            </a:pPr>
            <a:endParaRPr lang="el-GR" altLang="en-US" sz="3600" baseline="-250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32894" y="1594115"/>
            <a:ext cx="3554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= y R</a:t>
            </a:r>
            <a:r>
              <a:rPr lang="en-US" altLang="en-US" baseline="-25000" dirty="0"/>
              <a:t>P</a:t>
            </a:r>
            <a:r>
              <a:rPr lang="en-US" altLang="en-US" dirty="0"/>
              <a:t> +(1-y) R</a:t>
            </a:r>
            <a:r>
              <a:rPr lang="en-US" altLang="en-US" baseline="-25000" dirty="0"/>
              <a:t>F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88988" y="2079773"/>
            <a:ext cx="2411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given </a:t>
            </a:r>
            <a:r>
              <a:rPr lang="el-GR" altLang="en-US" dirty="0"/>
              <a:t>σ</a:t>
            </a:r>
            <a:r>
              <a:rPr lang="en-US" altLang="en-US" baseline="-25000" dirty="0"/>
              <a:t>M</a:t>
            </a:r>
            <a:r>
              <a:rPr lang="en-US" altLang="en-US" dirty="0"/>
              <a:t> = </a:t>
            </a:r>
            <a:r>
              <a:rPr lang="el-GR" altLang="en-US" dirty="0"/>
              <a:t>σ</a:t>
            </a:r>
            <a:r>
              <a:rPr lang="en-US" altLang="en-US" baseline="-25000" dirty="0"/>
              <a:t>HP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251857" y="2584597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or </a:t>
            </a:r>
            <a:r>
              <a:rPr lang="el-GR" altLang="en-US" dirty="0">
                <a:solidFill>
                  <a:schemeClr val="accent2"/>
                </a:solidFill>
              </a:rPr>
              <a:t>σ</a:t>
            </a:r>
            <a:r>
              <a:rPr lang="en-US" altLang="en-US" baseline="-25000" dirty="0">
                <a:solidFill>
                  <a:schemeClr val="accent2"/>
                </a:solidFill>
              </a:rPr>
              <a:t>M</a:t>
            </a:r>
            <a:r>
              <a:rPr lang="en-US" altLang="en-US" dirty="0">
                <a:solidFill>
                  <a:schemeClr val="accent2"/>
                </a:solidFill>
              </a:rPr>
              <a:t> = y </a:t>
            </a:r>
            <a:r>
              <a:rPr lang="el-GR" altLang="en-US" dirty="0">
                <a:solidFill>
                  <a:schemeClr val="accent2"/>
                </a:solidFill>
              </a:rPr>
              <a:t>σ</a:t>
            </a:r>
            <a:r>
              <a:rPr lang="en-US" altLang="en-US" baseline="-25000" dirty="0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88988" y="3347190"/>
            <a:ext cx="5715000" cy="41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CC3300"/>
                </a:solidFill>
              </a:rPr>
              <a:t>If 	R</a:t>
            </a:r>
            <a:r>
              <a:rPr lang="en-US" altLang="en-US" baseline="-25000" dirty="0">
                <a:solidFill>
                  <a:srgbClr val="CC3300"/>
                </a:solidFill>
              </a:rPr>
              <a:t>M</a:t>
            </a:r>
            <a:r>
              <a:rPr lang="en-US" altLang="en-US" dirty="0">
                <a:solidFill>
                  <a:srgbClr val="CC3300"/>
                </a:solidFill>
              </a:rPr>
              <a:t> </a:t>
            </a:r>
            <a:r>
              <a:rPr lang="en-US" altLang="en-US" dirty="0">
                <a:solidFill>
                  <a:srgbClr val="CC3300"/>
                </a:solidFill>
                <a:ea typeface="Lucida Sans Unicode" panose="020B0602030504020204" pitchFamily="34" charset="0"/>
                <a:cs typeface="Lucida Sans Unicode" panose="020B0602030504020204" pitchFamily="34" charset="0"/>
              </a:rPr>
              <a:t>&lt; </a:t>
            </a:r>
            <a:r>
              <a:rPr lang="en-US" altLang="en-US" dirty="0">
                <a:solidFill>
                  <a:srgbClr val="CC3300"/>
                </a:solidFill>
              </a:rPr>
              <a:t>R</a:t>
            </a:r>
            <a:r>
              <a:rPr lang="en-US" altLang="en-US" baseline="-25000" dirty="0">
                <a:solidFill>
                  <a:srgbClr val="CC3300"/>
                </a:solidFill>
              </a:rPr>
              <a:t>HP</a:t>
            </a:r>
            <a:r>
              <a:rPr lang="en-US" altLang="en-US" dirty="0">
                <a:solidFill>
                  <a:srgbClr val="CC3300"/>
                </a:solidFill>
              </a:rPr>
              <a:t>  outperform the market		</a:t>
            </a:r>
          </a:p>
          <a:p>
            <a:pPr>
              <a:lnSpc>
                <a:spcPct val="90000"/>
              </a:lnSpc>
              <a:buFontTx/>
              <a:buNone/>
            </a:pPr>
            <a:endParaRPr lang="el-GR" altLang="en-US" baseline="-25000" dirty="0">
              <a:solidFill>
                <a:srgbClr val="CC3300"/>
              </a:solidFill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95051" y="3786681"/>
            <a:ext cx="56388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66"/>
                </a:solidFill>
              </a:rPr>
              <a:t>If 	R</a:t>
            </a:r>
            <a:r>
              <a:rPr lang="en-US" altLang="en-US" baseline="-25000" dirty="0">
                <a:solidFill>
                  <a:srgbClr val="660066"/>
                </a:solidFill>
              </a:rPr>
              <a:t>M</a:t>
            </a:r>
            <a:r>
              <a:rPr lang="en-US" altLang="en-US" dirty="0">
                <a:solidFill>
                  <a:srgbClr val="660066"/>
                </a:solidFill>
              </a:rPr>
              <a:t> </a:t>
            </a:r>
            <a:r>
              <a:rPr lang="en-US" altLang="en-US" dirty="0">
                <a:solidFill>
                  <a:srgbClr val="660066"/>
                </a:solidFill>
                <a:ea typeface="Lucida Sans Unicode" panose="020B0602030504020204" pitchFamily="34" charset="0"/>
                <a:cs typeface="Lucida Sans Unicode" panose="020B0602030504020204" pitchFamily="34" charset="0"/>
              </a:rPr>
              <a:t>&gt; </a:t>
            </a:r>
            <a:r>
              <a:rPr lang="en-US" altLang="en-US" dirty="0">
                <a:solidFill>
                  <a:srgbClr val="660066"/>
                </a:solidFill>
              </a:rPr>
              <a:t>R</a:t>
            </a:r>
            <a:r>
              <a:rPr lang="en-US" altLang="en-US" baseline="-25000" dirty="0">
                <a:solidFill>
                  <a:srgbClr val="660066"/>
                </a:solidFill>
              </a:rPr>
              <a:t>HP</a:t>
            </a:r>
            <a:r>
              <a:rPr lang="en-US" altLang="en-US" dirty="0">
                <a:solidFill>
                  <a:srgbClr val="660066"/>
                </a:solidFill>
              </a:rPr>
              <a:t>  underperform the market		</a:t>
            </a:r>
          </a:p>
          <a:p>
            <a:pPr>
              <a:lnSpc>
                <a:spcPct val="90000"/>
              </a:lnSpc>
              <a:buFontTx/>
              <a:buNone/>
            </a:pPr>
            <a:endParaRPr lang="el-GR" altLang="en-US" baseline="-25000" dirty="0">
              <a:solidFill>
                <a:srgbClr val="660066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Valuation (cont’d)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D2329F-3F57-43C2-9E9E-2DDB89CD44C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52400" y="1681049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660066"/>
                </a:solidFill>
              </a:rPr>
              <a:t>P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978206" y="1596458"/>
            <a:ext cx="419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Solve for y  using  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baseline="-25000" dirty="0">
                <a:cs typeface="Arial" panose="020B0604020202020204" pitchFamily="34" charset="0"/>
              </a:rPr>
              <a:t>M</a:t>
            </a:r>
            <a:r>
              <a:rPr lang="en-US" altLang="en-US" dirty="0">
                <a:cs typeface="Arial" panose="020B0604020202020204" pitchFamily="34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baseline="-25000" dirty="0">
                <a:cs typeface="Arial" panose="020B0604020202020204" pitchFamily="34" charset="0"/>
              </a:rPr>
              <a:t>P</a:t>
            </a:r>
            <a:endParaRPr lang="el-GR" altLang="en-US" baseline="-25000" dirty="0">
              <a:cs typeface="Arial" panose="020B0604020202020204" pitchFamily="34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978206" y="1986469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l-GR" altLang="en-US" dirty="0">
                <a:cs typeface="Arial" panose="020B0604020202020204" pitchFamily="34" charset="0"/>
              </a:rPr>
              <a:t>►</a:t>
            </a:r>
            <a:r>
              <a:rPr lang="en-US" altLang="en-US" dirty="0">
                <a:cs typeface="Arial" panose="020B0604020202020204" pitchFamily="34" charset="0"/>
              </a:rPr>
              <a:t> 0.10 =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y </a:t>
            </a:r>
            <a:r>
              <a:rPr lang="en-US" altLang="en-US" dirty="0">
                <a:cs typeface="Arial" panose="020B0604020202020204" pitchFamily="34" charset="0"/>
              </a:rPr>
              <a:t>0.08</a:t>
            </a:r>
            <a:endParaRPr lang="en-US" altLang="en-US" baseline="-25000" dirty="0">
              <a:cs typeface="Arial" panose="020B0604020202020204" pitchFamily="34" charset="0"/>
            </a:endParaRP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978206" y="2378050"/>
            <a:ext cx="2474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Compare returns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978205" y="2810439"/>
            <a:ext cx="6946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R</a:t>
            </a:r>
            <a:r>
              <a:rPr lang="en-US" altLang="en-US" baseline="-25000" dirty="0"/>
              <a:t>M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chemeClr val="accent2"/>
                </a:solidFill>
              </a:rPr>
              <a:t> 0.14    </a:t>
            </a:r>
            <a:r>
              <a:rPr lang="en-US" altLang="en-US" dirty="0">
                <a:solidFill>
                  <a:srgbClr val="FF0000"/>
                </a:solidFill>
              </a:rPr>
              <a:t>&gt;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R</a:t>
            </a:r>
            <a:r>
              <a:rPr lang="en-US" altLang="en-US" baseline="-25000" dirty="0"/>
              <a:t>HP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chemeClr val="accent2"/>
                </a:solidFill>
              </a:rPr>
              <a:t>1.25 *0.12-0.25*0.06 = 0.135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152400" y="3699392"/>
            <a:ext cx="51320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660066"/>
                </a:solidFill>
              </a:rPr>
              <a:t>Q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928707" y="3699392"/>
            <a:ext cx="427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Solve for y  using  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baseline="-25000" dirty="0">
                <a:cs typeface="Arial" panose="020B0604020202020204" pitchFamily="34" charset="0"/>
              </a:rPr>
              <a:t>M</a:t>
            </a:r>
            <a:r>
              <a:rPr lang="en-US" altLang="en-US" dirty="0">
                <a:cs typeface="Arial" panose="020B0604020202020204" pitchFamily="34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baseline="-25000" dirty="0">
                <a:cs typeface="Arial" panose="020B0604020202020204" pitchFamily="34" charset="0"/>
              </a:rPr>
              <a:t>Q</a:t>
            </a:r>
            <a:endParaRPr lang="el-GR" altLang="en-US" baseline="-25000" dirty="0">
              <a:cs typeface="Arial" panose="020B0604020202020204" pitchFamily="34" charset="0"/>
            </a:endParaRP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938982" y="4201842"/>
            <a:ext cx="2368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l-GR" altLang="en-US" dirty="0">
                <a:cs typeface="Arial" panose="020B0604020202020204" pitchFamily="34" charset="0"/>
              </a:rPr>
              <a:t>►</a:t>
            </a:r>
            <a:r>
              <a:rPr lang="en-US" altLang="en-US" dirty="0">
                <a:cs typeface="Arial" panose="020B0604020202020204" pitchFamily="34" charset="0"/>
              </a:rPr>
              <a:t> 0.10 =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en-US" dirty="0">
                <a:cs typeface="Arial" panose="020B0604020202020204" pitchFamily="34" charset="0"/>
              </a:rPr>
              <a:t> 0.11</a:t>
            </a:r>
            <a:endParaRPr lang="en-US" altLang="en-US" baseline="-25000" dirty="0">
              <a:cs typeface="Arial" panose="020B0604020202020204" pitchFamily="34" charset="0"/>
            </a:endParaRP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904095" y="4622722"/>
            <a:ext cx="2557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Compare returns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960762" y="5043191"/>
            <a:ext cx="7116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R</a:t>
            </a:r>
            <a:r>
              <a:rPr lang="en-US" altLang="en-US" baseline="-25000" dirty="0"/>
              <a:t>M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chemeClr val="accent2"/>
                </a:solidFill>
              </a:rPr>
              <a:t>0.14    </a:t>
            </a:r>
            <a:r>
              <a:rPr lang="en-US" altLang="en-US" dirty="0">
                <a:solidFill>
                  <a:srgbClr val="FF0000"/>
                </a:solidFill>
              </a:rPr>
              <a:t>&lt;</a:t>
            </a:r>
            <a:r>
              <a:rPr lang="en-US" altLang="en-US" dirty="0"/>
              <a:t> R</a:t>
            </a:r>
            <a:r>
              <a:rPr lang="en-US" altLang="en-US" baseline="-25000" dirty="0"/>
              <a:t>HP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chemeClr val="accent2"/>
                </a:solidFill>
              </a:rPr>
              <a:t>0.91*0.20+0.09*0.06 = 0.1874 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025081" y="2014709"/>
            <a:ext cx="35949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►y=1.25     (1-y)= -0.25</a:t>
            </a:r>
            <a:endParaRPr lang="en-US" altLang="en-US" baseline="-25000" dirty="0">
              <a:cs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113982" y="4232026"/>
            <a:ext cx="36584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►y= 0.91     (1-y)= 0.09</a:t>
            </a:r>
            <a:endParaRPr lang="en-US" altLang="en-US" baseline="-25000" dirty="0">
              <a:cs typeface="Arial" panose="020B0604020202020204" pitchFamily="34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Valuation (cont’d)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28071" y="1022355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Example revisited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2A2971C0-367B-C34F-A5FC-BE9E52D74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69" y="3275513"/>
            <a:ext cx="2474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Underperform M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88941050-4AC0-6F44-955B-558A0460E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762" y="5504856"/>
            <a:ext cx="2474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Outperform 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55E334-28A4-4A27-90DD-44C8406EBA1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848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 E(R)</a:t>
            </a:r>
          </a:p>
          <a:p>
            <a:pPr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						 </a:t>
            </a: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						</a:t>
            </a:r>
          </a:p>
          <a:p>
            <a:pPr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                                                                         </a:t>
            </a:r>
            <a:r>
              <a:rPr lang="el-GR" altLang="en-US">
                <a:cs typeface="Arial" panose="020B0604020202020204" pitchFamily="34" charset="0"/>
              </a:rPr>
              <a:t>σ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752600" y="1524000"/>
            <a:ext cx="76200" cy="3352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1828800" y="4876800"/>
            <a:ext cx="533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 flipV="1">
            <a:off x="1828800" y="1828800"/>
            <a:ext cx="5029200" cy="175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211263" y="3267075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F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071813" y="48529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0.08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3581400" y="3200400"/>
            <a:ext cx="0" cy="1600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V="1">
            <a:off x="1905000" y="3200400"/>
            <a:ext cx="1676400" cy="3810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440363" y="4843463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0.11</a:t>
            </a: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5867400" y="14478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V="1">
            <a:off x="1752600" y="1447800"/>
            <a:ext cx="4038600" cy="2133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033713" y="32766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</a:t>
            </a: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5837238" y="111918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Q</a:t>
            </a:r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V="1">
            <a:off x="4572000" y="259080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4724400" y="25908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M</a:t>
            </a:r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 flipH="1">
            <a:off x="4495800" y="1447800"/>
            <a:ext cx="1295400" cy="685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V="1">
            <a:off x="4572000" y="2057400"/>
            <a:ext cx="0" cy="533400"/>
          </a:xfrm>
          <a:prstGeom prst="line">
            <a:avLst/>
          </a:prstGeom>
          <a:noFill/>
          <a:ln w="57150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3581400" y="2971800"/>
            <a:ext cx="990600" cy="2286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H="1">
            <a:off x="1752600" y="2590800"/>
            <a:ext cx="274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H="1">
            <a:off x="1752600" y="2057400"/>
            <a:ext cx="2819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H="1">
            <a:off x="1752600" y="2971800"/>
            <a:ext cx="27432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838200" y="1801813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.1874</a:t>
            </a: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1135063" y="2292350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.14</a:t>
            </a: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982663" y="271145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CC3300"/>
                </a:solidFill>
              </a:rPr>
              <a:t>.135</a:t>
            </a:r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4284663" y="48529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0.1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Valuation (cont’d)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CB824-123B-4A88-9757-57BCBC98BCC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2590800"/>
          </a:xfrm>
        </p:spPr>
        <p:txBody>
          <a:bodyPr/>
          <a:lstStyle/>
          <a:p>
            <a:r>
              <a:rPr lang="en-US" altLang="en-US" dirty="0"/>
              <a:t>Look at the decisions 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that result in </a:t>
            </a:r>
            <a:r>
              <a:rPr lang="en-US" altLang="en-US" b="1" dirty="0"/>
              <a:t>superior</a:t>
            </a:r>
            <a:r>
              <a:rPr lang="en-US" altLang="en-US" dirty="0"/>
              <a:t> or </a:t>
            </a:r>
            <a:r>
              <a:rPr lang="en-US" altLang="en-US" b="1" dirty="0"/>
              <a:t>inferior</a:t>
            </a:r>
            <a:r>
              <a:rPr lang="en-US" altLang="en-US" dirty="0"/>
              <a:t> performance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Asset Allocation, Stock Selection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2. Performance Attribution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A9C161-FED6-4BBC-B6A6-1F04934B117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70309"/>
            <a:ext cx="9144000" cy="23578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			  Actual		</a:t>
            </a:r>
            <a:r>
              <a:rPr lang="en-US" altLang="en-US" dirty="0" err="1">
                <a:solidFill>
                  <a:srgbClr val="C00000"/>
                </a:solidFill>
              </a:rPr>
              <a:t>Benchmark”I</a:t>
            </a:r>
            <a:r>
              <a:rPr lang="en-US" altLang="en-US" dirty="0">
                <a:solidFill>
                  <a:srgbClr val="C00000"/>
                </a:solidFill>
              </a:rPr>
              <a:t>”</a:t>
            </a:r>
          </a:p>
          <a:p>
            <a:pPr>
              <a:buFontTx/>
              <a:buNone/>
            </a:pPr>
            <a:r>
              <a:rPr lang="en-US" altLang="en-US" dirty="0"/>
              <a:t>Assets	</a:t>
            </a:r>
            <a:r>
              <a:rPr lang="en-US" altLang="en-US" dirty="0" err="1"/>
              <a:t>R</a:t>
            </a:r>
            <a:r>
              <a:rPr lang="en-US" altLang="en-US" baseline="30000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	</a:t>
            </a:r>
            <a:r>
              <a:rPr lang="en-US" altLang="en-US" dirty="0" err="1"/>
              <a:t>W</a:t>
            </a:r>
            <a:r>
              <a:rPr lang="en-US" altLang="en-US" baseline="30000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		</a:t>
            </a:r>
            <a:r>
              <a:rPr lang="en-US" altLang="en-US" dirty="0" err="1">
                <a:solidFill>
                  <a:srgbClr val="C00000"/>
                </a:solidFill>
              </a:rPr>
              <a:t>R</a:t>
            </a:r>
            <a:r>
              <a:rPr lang="en-US" altLang="en-US" baseline="30000" dirty="0" err="1">
                <a:solidFill>
                  <a:srgbClr val="C00000"/>
                </a:solidFill>
              </a:rPr>
              <a:t>I</a:t>
            </a:r>
            <a:r>
              <a:rPr lang="en-US" altLang="en-US" baseline="-25000" dirty="0" err="1">
                <a:solidFill>
                  <a:srgbClr val="C00000"/>
                </a:solidFill>
              </a:rPr>
              <a:t>i</a:t>
            </a:r>
            <a:r>
              <a:rPr lang="en-US" altLang="en-US" dirty="0">
                <a:solidFill>
                  <a:srgbClr val="C00000"/>
                </a:solidFill>
              </a:rPr>
              <a:t>	</a:t>
            </a:r>
            <a:r>
              <a:rPr lang="en-US" altLang="en-US" dirty="0" err="1">
                <a:solidFill>
                  <a:srgbClr val="C00000"/>
                </a:solidFill>
              </a:rPr>
              <a:t>W</a:t>
            </a:r>
            <a:r>
              <a:rPr lang="en-US" altLang="en-US" baseline="30000" dirty="0" err="1">
                <a:solidFill>
                  <a:srgbClr val="C00000"/>
                </a:solidFill>
              </a:rPr>
              <a:t>I</a:t>
            </a:r>
            <a:r>
              <a:rPr lang="en-US" altLang="en-US" baseline="-25000" dirty="0" err="1">
                <a:solidFill>
                  <a:srgbClr val="C00000"/>
                </a:solidFill>
              </a:rPr>
              <a:t>i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en-US" dirty="0"/>
              <a:t>S			2%	.7		</a:t>
            </a:r>
            <a:r>
              <a:rPr lang="en-US" altLang="en-US" dirty="0">
                <a:solidFill>
                  <a:srgbClr val="C00000"/>
                </a:solidFill>
              </a:rPr>
              <a:t>2.5%	.6</a:t>
            </a:r>
          </a:p>
          <a:p>
            <a:pPr>
              <a:buFontTx/>
              <a:buNone/>
            </a:pPr>
            <a:r>
              <a:rPr lang="en-US" altLang="en-US" dirty="0"/>
              <a:t>B			1	.2		</a:t>
            </a:r>
            <a:r>
              <a:rPr lang="en-US" altLang="en-US" dirty="0">
                <a:solidFill>
                  <a:srgbClr val="C00000"/>
                </a:solidFill>
              </a:rPr>
              <a:t>1.2	.3</a:t>
            </a:r>
          </a:p>
          <a:p>
            <a:pPr>
              <a:buFontTx/>
              <a:buNone/>
            </a:pPr>
            <a:r>
              <a:rPr lang="en-US" altLang="en-US" dirty="0"/>
              <a:t>Cash		.5	.1		</a:t>
            </a:r>
            <a:r>
              <a:rPr lang="en-US" altLang="en-US" dirty="0">
                <a:solidFill>
                  <a:srgbClr val="C00000"/>
                </a:solidFill>
              </a:rPr>
              <a:t>.5	.1</a:t>
            </a:r>
          </a:p>
          <a:p>
            <a:pPr>
              <a:buFontTx/>
              <a:buNone/>
            </a:pPr>
            <a:endParaRPr lang="en-US" altLang="en-US" b="1" dirty="0"/>
          </a:p>
          <a:p>
            <a:pPr>
              <a:buFontTx/>
              <a:buNone/>
            </a:pPr>
            <a:r>
              <a:rPr lang="en-US" altLang="en-US" b="1" dirty="0"/>
              <a:t>Performance?</a:t>
            </a:r>
            <a:r>
              <a:rPr lang="en-US" altLang="en-US" dirty="0"/>
              <a:t>	</a:t>
            </a:r>
          </a:p>
          <a:p>
            <a:endParaRPr lang="en-US" altLang="en-US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41312" y="3954544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Actual Return=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41312" y="4288636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Bench Return=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Attribution (cont’d)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B16E38-2282-4EA2-803D-15253774F15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118327"/>
            <a:ext cx="2971800" cy="569205"/>
          </a:xfrm>
        </p:spPr>
        <p:txBody>
          <a:bodyPr/>
          <a:lstStyle/>
          <a:p>
            <a:pPr algn="l"/>
            <a:r>
              <a:rPr lang="en-US" altLang="en-US" sz="2400" dirty="0"/>
              <a:t>Security Selection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02929"/>
            <a:ext cx="8801100" cy="237330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		</a:t>
            </a:r>
          </a:p>
          <a:p>
            <a:pPr>
              <a:buFontTx/>
              <a:buNone/>
            </a:pPr>
            <a:r>
              <a:rPr lang="en-US" altLang="en-US" dirty="0"/>
              <a:t>Assets	</a:t>
            </a:r>
            <a:r>
              <a:rPr lang="en-US" altLang="en-US" dirty="0" err="1">
                <a:solidFill>
                  <a:srgbClr val="FF0000"/>
                </a:solidFill>
              </a:rPr>
              <a:t>R</a:t>
            </a:r>
            <a:r>
              <a:rPr lang="en-US" altLang="en-US" baseline="30000" dirty="0" err="1">
                <a:solidFill>
                  <a:srgbClr val="FF0000"/>
                </a:solidFill>
              </a:rPr>
              <a:t>A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 err="1">
                <a:solidFill>
                  <a:srgbClr val="FF0000"/>
                </a:solidFill>
              </a:rPr>
              <a:t>-R</a:t>
            </a:r>
            <a:r>
              <a:rPr lang="en-US" altLang="en-US" baseline="30000" dirty="0" err="1">
                <a:solidFill>
                  <a:srgbClr val="FF0000"/>
                </a:solidFill>
              </a:rPr>
              <a:t>I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		W</a:t>
            </a:r>
            <a:r>
              <a:rPr lang="en-US" altLang="en-US" baseline="-25000" dirty="0"/>
              <a:t>i</a:t>
            </a:r>
            <a:r>
              <a:rPr lang="en-US" altLang="en-US" dirty="0"/>
              <a:t>			</a:t>
            </a:r>
          </a:p>
          <a:p>
            <a:pPr>
              <a:buFontTx/>
              <a:buNone/>
            </a:pPr>
            <a:r>
              <a:rPr lang="en-US" altLang="en-US" dirty="0"/>
              <a:t>S			</a:t>
            </a:r>
            <a:r>
              <a:rPr lang="en-US" altLang="en-US" dirty="0">
                <a:solidFill>
                  <a:srgbClr val="FF0000"/>
                </a:solidFill>
              </a:rPr>
              <a:t>2%-2.5% </a:t>
            </a:r>
            <a:r>
              <a:rPr lang="en-US" altLang="en-US" dirty="0"/>
              <a:t>	.7			</a:t>
            </a:r>
          </a:p>
          <a:p>
            <a:pPr>
              <a:buFontTx/>
              <a:buNone/>
            </a:pPr>
            <a:r>
              <a:rPr lang="en-US" altLang="en-US" dirty="0"/>
              <a:t>B			</a:t>
            </a:r>
            <a:r>
              <a:rPr lang="en-US" altLang="en-US" dirty="0">
                <a:solidFill>
                  <a:srgbClr val="FF0000"/>
                </a:solidFill>
              </a:rPr>
              <a:t>1%-1.2%</a:t>
            </a:r>
            <a:r>
              <a:rPr lang="en-US" altLang="en-US" dirty="0"/>
              <a:t>	.2			</a:t>
            </a:r>
          </a:p>
          <a:p>
            <a:pPr>
              <a:buFontTx/>
              <a:buNone/>
            </a:pPr>
            <a:r>
              <a:rPr lang="en-US" altLang="en-US" dirty="0"/>
              <a:t>Cash		</a:t>
            </a:r>
            <a:r>
              <a:rPr lang="en-US" altLang="en-US" dirty="0">
                <a:solidFill>
                  <a:srgbClr val="FF0000"/>
                </a:solidFill>
              </a:rPr>
              <a:t>.5-.5	</a:t>
            </a:r>
            <a:r>
              <a:rPr lang="en-US" altLang="en-US" dirty="0"/>
              <a:t>	.1			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67159" y="3776232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Security Selection =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Attribution (cont’d)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D61354-5824-491A-9CFC-9CBA95A84CA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39634"/>
            <a:ext cx="3886200" cy="436562"/>
          </a:xfrm>
        </p:spPr>
        <p:txBody>
          <a:bodyPr/>
          <a:lstStyle/>
          <a:p>
            <a:pPr algn="l"/>
            <a:r>
              <a:rPr lang="en-US" altLang="en-US" sz="2400" dirty="0"/>
              <a:t>Asset Allocation Selection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0608"/>
            <a:ext cx="7760465" cy="2466992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Assets	</a:t>
            </a:r>
            <a:r>
              <a:rPr lang="en-US" altLang="en-US" dirty="0" err="1">
                <a:solidFill>
                  <a:srgbClr val="FF0000"/>
                </a:solidFill>
              </a:rPr>
              <a:t>W</a:t>
            </a:r>
            <a:r>
              <a:rPr lang="en-US" altLang="en-US" baseline="30000" dirty="0" err="1">
                <a:solidFill>
                  <a:srgbClr val="FF0000"/>
                </a:solidFill>
              </a:rPr>
              <a:t>A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 err="1">
                <a:solidFill>
                  <a:srgbClr val="FF0000"/>
                </a:solidFill>
              </a:rPr>
              <a:t>-W</a:t>
            </a:r>
            <a:r>
              <a:rPr lang="en-US" altLang="en-US" baseline="30000" dirty="0" err="1">
                <a:solidFill>
                  <a:srgbClr val="FF0000"/>
                </a:solidFill>
              </a:rPr>
              <a:t>I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	</a:t>
            </a:r>
            <a:r>
              <a:rPr lang="en-US" altLang="en-US" dirty="0" err="1"/>
              <a:t>R</a:t>
            </a:r>
            <a:r>
              <a:rPr lang="en-US" altLang="en-US" baseline="30000" dirty="0" err="1"/>
              <a:t>I</a:t>
            </a:r>
            <a:r>
              <a:rPr lang="en-US" altLang="en-US" baseline="-25000" dirty="0" err="1"/>
              <a:t>i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S			</a:t>
            </a:r>
            <a:r>
              <a:rPr lang="en-US" altLang="en-US" dirty="0">
                <a:solidFill>
                  <a:srgbClr val="FF0000"/>
                </a:solidFill>
              </a:rPr>
              <a:t>.7-.6	</a:t>
            </a:r>
            <a:r>
              <a:rPr lang="en-US" altLang="en-US" dirty="0"/>
              <a:t>	2.5%	</a:t>
            </a:r>
          </a:p>
          <a:p>
            <a:pPr>
              <a:buFontTx/>
              <a:buNone/>
            </a:pPr>
            <a:r>
              <a:rPr lang="en-US" altLang="en-US" dirty="0"/>
              <a:t>B			</a:t>
            </a:r>
            <a:r>
              <a:rPr lang="en-US" altLang="en-US" dirty="0">
                <a:solidFill>
                  <a:srgbClr val="FF0000"/>
                </a:solidFill>
              </a:rPr>
              <a:t>.2-.3 	</a:t>
            </a:r>
            <a:r>
              <a:rPr lang="en-US" altLang="en-US" dirty="0"/>
              <a:t>	1.2	</a:t>
            </a:r>
          </a:p>
          <a:p>
            <a:pPr>
              <a:buFontTx/>
              <a:buNone/>
            </a:pPr>
            <a:r>
              <a:rPr lang="en-US" altLang="en-US" dirty="0"/>
              <a:t>Cash		</a:t>
            </a:r>
            <a:r>
              <a:rPr lang="en-US" altLang="en-US" dirty="0">
                <a:solidFill>
                  <a:srgbClr val="FF0000"/>
                </a:solidFill>
              </a:rPr>
              <a:t>.1-.1 	</a:t>
            </a:r>
            <a:r>
              <a:rPr lang="en-US" altLang="en-US" dirty="0"/>
              <a:t>	.5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4335" y="3686192"/>
            <a:ext cx="723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Asset Selection =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Attribution (cont’d)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52BE5-1B93-4D1F-8864-71D6065BF36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371600" y="2057400"/>
            <a:ext cx="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1371600" y="5029200"/>
            <a:ext cx="594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V="1">
            <a:off x="1371600" y="1676400"/>
            <a:ext cx="617220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7" name="Arc 7"/>
          <p:cNvSpPr>
            <a:spLocks/>
          </p:cNvSpPr>
          <p:nvPr/>
        </p:nvSpPr>
        <p:spPr bwMode="auto">
          <a:xfrm flipH="1">
            <a:off x="3352800" y="2286000"/>
            <a:ext cx="3429000" cy="2514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3924300" y="3932238"/>
            <a:ext cx="3810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● Current Position</a:t>
            </a: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4665663" y="4200525"/>
            <a:ext cx="214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V="1">
            <a:off x="4152900" y="3086100"/>
            <a:ext cx="0" cy="838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362450" y="3305175"/>
            <a:ext cx="2743200" cy="461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CC3300"/>
                </a:solidFill>
              </a:rPr>
              <a:t>Rebalancing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3924300" y="270986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714500" y="1917700"/>
            <a:ext cx="3276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Efficient Portfolio</a:t>
            </a:r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3390900" y="2379663"/>
            <a:ext cx="762000" cy="439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3. Project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Project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Steps to solve for </a:t>
            </a:r>
            <a:r>
              <a:rPr lang="en-US" b="1" dirty="0">
                <a:solidFill>
                  <a:srgbClr val="C00000"/>
                </a:solidFill>
              </a:rPr>
              <a:t>the optimal risky portfolio weights</a:t>
            </a:r>
            <a:r>
              <a:rPr lang="en-US" dirty="0"/>
              <a:t> using </a:t>
            </a:r>
            <a:r>
              <a:rPr lang="en-US" b="1" i="1" dirty="0"/>
              <a:t>Solver </a:t>
            </a:r>
            <a:r>
              <a:rPr lang="en-US" dirty="0"/>
              <a:t>in </a:t>
            </a:r>
            <a:r>
              <a:rPr lang="en-US" b="1" i="1" dirty="0"/>
              <a:t>Microsoft Excel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2286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2400" kern="0" dirty="0"/>
              <a:t>Example using </a:t>
            </a:r>
            <a:r>
              <a:rPr lang="en-US" sz="2400" b="1" kern="0" dirty="0"/>
              <a:t>3 stocks</a:t>
            </a:r>
            <a:br>
              <a:rPr lang="en-US" sz="2400" b="1" kern="0" dirty="0"/>
            </a:br>
            <a:endParaRPr lang="en-US" altLang="en-US" sz="2400" kern="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72598" y="2450335"/>
            <a:ext cx="6429260" cy="42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kern="0" dirty="0">
                <a:latin typeface="+mn-lt"/>
              </a:rPr>
              <a:t>1. Compute the average return for each stock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0122"/>
            <a:ext cx="5309212" cy="341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26332"/>
            <a:ext cx="8229600" cy="1325562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400" dirty="0">
                <a:latin typeface="+mn-lt"/>
              </a:rPr>
              <a:t>2. Compute the variance covariance matrix  using excel function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3. Define an initial portfolio weight  with a constraint  equal to 1.</a:t>
            </a:r>
          </a:p>
        </p:txBody>
      </p:sp>
      <p:pic>
        <p:nvPicPr>
          <p:cNvPr id="481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81201"/>
            <a:ext cx="5085220" cy="40800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B7B4A-E8B7-4C2E-A99E-2FF36624D44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630" y="1214039"/>
            <a:ext cx="3895725" cy="4699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Jensen Index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~ </a:t>
            </a:r>
            <a:r>
              <a:rPr lang="el-GR" altLang="en-US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or J</a:t>
            </a:r>
            <a:r>
              <a:rPr lang="en-US" altLang="en-US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P</a:t>
            </a: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cs typeface="Times New Roman" panose="02020603050405020304" pitchFamily="18" charset="0"/>
              </a:rPr>
              <a:t>	</a:t>
            </a:r>
            <a:r>
              <a:rPr lang="el-GR" altLang="en-US" dirty="0">
                <a:solidFill>
                  <a:srgbClr val="CC3300"/>
                </a:solidFill>
                <a:cs typeface="Arial" panose="020B0604020202020204" pitchFamily="34" charset="0"/>
              </a:rPr>
              <a:t>α</a:t>
            </a:r>
            <a:r>
              <a:rPr lang="en-US" altLang="en-US" baseline="-25000" dirty="0">
                <a:solidFill>
                  <a:srgbClr val="CC3300"/>
                </a:solidFill>
                <a:cs typeface="Arial" panose="020B0604020202020204" pitchFamily="34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 = 	</a:t>
            </a:r>
            <a:endParaRPr lang="en-US" altLang="en-US" dirty="0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1388269" y="2132147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2059274" y="2132147"/>
            <a:ext cx="381000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 flipV="1">
            <a:off x="3460750" y="2087411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186101" y="3280568"/>
            <a:ext cx="1202501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Actual Return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2109945" y="3377269"/>
            <a:ext cx="13017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660066"/>
                </a:solidFill>
              </a:rPr>
              <a:t>Av T-bill</a:t>
            </a:r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2187860" y="2579098"/>
            <a:ext cx="244761" cy="816039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683000" y="3608251"/>
            <a:ext cx="15240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l-GR" altLang="en-US" dirty="0">
                <a:solidFill>
                  <a:srgbClr val="663300"/>
                </a:solidFill>
                <a:cs typeface="Times New Roman" panose="02020603050405020304" pitchFamily="18" charset="0"/>
              </a:rPr>
              <a:t>∑</a:t>
            </a:r>
            <a:r>
              <a:rPr lang="en-US" altLang="en-US" dirty="0">
                <a:solidFill>
                  <a:srgbClr val="663300"/>
                </a:solidFill>
                <a:cs typeface="Times New Roman" panose="02020603050405020304" pitchFamily="18" charset="0"/>
              </a:rPr>
              <a:t> W</a:t>
            </a:r>
            <a:r>
              <a:rPr lang="en-US" altLang="en-US" baseline="-25000" dirty="0">
                <a:solidFill>
                  <a:srgbClr val="663300"/>
                </a:solidFill>
                <a:cs typeface="Times New Roman" panose="02020603050405020304" pitchFamily="18" charset="0"/>
              </a:rPr>
              <a:t>i</a:t>
            </a:r>
            <a:r>
              <a:rPr lang="el-GR" altLang="en-US" dirty="0">
                <a:solidFill>
                  <a:srgbClr val="663300"/>
                </a:solidFill>
                <a:cs typeface="Times New Roman" panose="02020603050405020304" pitchFamily="18" charset="0"/>
              </a:rPr>
              <a:t>β</a:t>
            </a:r>
            <a:r>
              <a:rPr lang="en-US" altLang="en-US" baseline="-25000" dirty="0" err="1">
                <a:solidFill>
                  <a:srgbClr val="663300"/>
                </a:solidFill>
                <a:cs typeface="Times New Roman" panose="02020603050405020304" pitchFamily="18" charset="0"/>
              </a:rPr>
              <a:t>i</a:t>
            </a:r>
            <a:endParaRPr lang="el-GR" altLang="en-US" baseline="-25000" dirty="0">
              <a:solidFill>
                <a:srgbClr val="6633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2844577" y="2591993"/>
            <a:ext cx="1186483" cy="986082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H="1">
            <a:off x="777081" y="2557463"/>
            <a:ext cx="685800" cy="6762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4630454" y="3002756"/>
            <a:ext cx="2057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Av MRP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3737516" y="2557463"/>
            <a:ext cx="855122" cy="67627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1874838" y="2124040"/>
            <a:ext cx="26122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[</a:t>
            </a:r>
            <a:r>
              <a:rPr lang="en-US" altLang="en-US" dirty="0">
                <a:solidFill>
                  <a:srgbClr val="660066"/>
                </a:solidFill>
              </a:rPr>
              <a:t>R</a:t>
            </a:r>
            <a:r>
              <a:rPr lang="en-US" altLang="en-US" baseline="-25000" dirty="0">
                <a:solidFill>
                  <a:srgbClr val="660066"/>
                </a:solidFill>
              </a:rPr>
              <a:t>F</a:t>
            </a:r>
            <a:r>
              <a:rPr lang="en-US" altLang="en-US" dirty="0"/>
              <a:t>+ </a:t>
            </a:r>
            <a:r>
              <a:rPr lang="el-GR" altLang="en-US" dirty="0">
                <a:solidFill>
                  <a:srgbClr val="663300"/>
                </a:solidFill>
              </a:rPr>
              <a:t>β</a:t>
            </a:r>
            <a:r>
              <a:rPr lang="en-US" altLang="en-US" baseline="-25000" dirty="0">
                <a:solidFill>
                  <a:srgbClr val="663300"/>
                </a:solidFill>
              </a:rPr>
              <a:t>P</a:t>
            </a:r>
            <a:r>
              <a:rPr lang="en-US" altLang="en-US" dirty="0"/>
              <a:t> * MRP]</a:t>
            </a:r>
            <a:endParaRPr lang="el-GR" altLang="en-US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/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1273969" y="2095501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R</a:t>
            </a:r>
            <a:r>
              <a:rPr lang="en-US" altLang="en-US" baseline="-25000" dirty="0">
                <a:solidFill>
                  <a:schemeClr val="accent2"/>
                </a:solidFill>
              </a:rPr>
              <a:t>P </a:t>
            </a:r>
            <a:r>
              <a:rPr lang="en-US" alt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1. Performance 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7391400" cy="533400"/>
          </a:xfrm>
        </p:spPr>
        <p:txBody>
          <a:bodyPr/>
          <a:lstStyle/>
          <a:p>
            <a:r>
              <a:rPr lang="en-US" altLang="en-US" sz="2400" dirty="0">
                <a:latin typeface="+mn-lt"/>
              </a:rPr>
              <a:t>4. Compute the expected return of the initial portfolio</a:t>
            </a:r>
          </a:p>
        </p:txBody>
      </p:sp>
      <p:pic>
        <p:nvPicPr>
          <p:cNvPr id="491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5210529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" y="900362"/>
            <a:ext cx="5627783" cy="675968"/>
          </a:xfrm>
        </p:spPr>
        <p:txBody>
          <a:bodyPr/>
          <a:lstStyle/>
          <a:p>
            <a:r>
              <a:rPr lang="en-US" altLang="en-US" sz="2400" dirty="0">
                <a:latin typeface="+mn-lt"/>
              </a:rPr>
              <a:t>5. Compute the variance of the portfolio</a:t>
            </a:r>
          </a:p>
        </p:txBody>
      </p:sp>
      <p:pic>
        <p:nvPicPr>
          <p:cNvPr id="501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0"/>
            <a:ext cx="5867400" cy="4232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7162800" cy="533400"/>
          </a:xfrm>
        </p:spPr>
        <p:txBody>
          <a:bodyPr/>
          <a:lstStyle/>
          <a:p>
            <a:r>
              <a:rPr lang="en-US" altLang="en-US" sz="2400" dirty="0">
                <a:latin typeface="+mn-lt"/>
              </a:rPr>
              <a:t>6. Compute the standard deviation of the portfolio</a:t>
            </a:r>
          </a:p>
        </p:txBody>
      </p:sp>
      <p:pic>
        <p:nvPicPr>
          <p:cNvPr id="512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5181600" cy="45099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4267200" cy="533400"/>
          </a:xfrm>
        </p:spPr>
        <p:txBody>
          <a:bodyPr/>
          <a:lstStyle/>
          <a:p>
            <a:pPr algn="l"/>
            <a:r>
              <a:rPr lang="en-US" altLang="en-US" sz="2400" dirty="0">
                <a:latin typeface="+mn-lt"/>
              </a:rPr>
              <a:t>7. Compute the Sharpe Ratio</a:t>
            </a:r>
          </a:p>
        </p:txBody>
      </p:sp>
      <p:pic>
        <p:nvPicPr>
          <p:cNvPr id="522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529379"/>
            <a:ext cx="4572000" cy="4894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458200" cy="990600"/>
          </a:xfrm>
        </p:spPr>
        <p:txBody>
          <a:bodyPr/>
          <a:lstStyle/>
          <a:p>
            <a:pPr algn="l"/>
            <a:r>
              <a:rPr lang="en-US" altLang="en-US" sz="2400" dirty="0">
                <a:latin typeface="+mn-lt"/>
              </a:rPr>
              <a:t>8. Under “data” click on Solver and input the cells of </a:t>
            </a:r>
            <a:r>
              <a:rPr lang="en-US" altLang="en-US" sz="2400" dirty="0" err="1">
                <a:latin typeface="+mn-lt"/>
              </a:rPr>
              <a:t>sharpe</a:t>
            </a:r>
            <a:r>
              <a:rPr lang="en-US" altLang="en-US" sz="2400" dirty="0">
                <a:latin typeface="+mn-lt"/>
              </a:rPr>
              <a:t> ratio and initial set weights</a:t>
            </a:r>
          </a:p>
        </p:txBody>
      </p:sp>
      <p:pic>
        <p:nvPicPr>
          <p:cNvPr id="532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133600"/>
            <a:ext cx="6618348" cy="36002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1290810"/>
            <a:ext cx="3477658" cy="457200"/>
          </a:xfrm>
        </p:spPr>
        <p:txBody>
          <a:bodyPr/>
          <a:lstStyle/>
          <a:p>
            <a:pPr algn="l"/>
            <a:r>
              <a:rPr lang="en-US" altLang="en-US" sz="2400" dirty="0">
                <a:latin typeface="+mn-lt"/>
              </a:rPr>
              <a:t>9. Add the constraint </a:t>
            </a:r>
          </a:p>
        </p:txBody>
      </p:sp>
      <p:pic>
        <p:nvPicPr>
          <p:cNvPr id="542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05000"/>
            <a:ext cx="828675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52400" y="1037747"/>
            <a:ext cx="2667000" cy="447368"/>
          </a:xfrm>
        </p:spPr>
        <p:txBody>
          <a:bodyPr/>
          <a:lstStyle/>
          <a:p>
            <a:pPr algn="l"/>
            <a:r>
              <a:rPr lang="en-US" altLang="en-US" sz="2400" dirty="0">
                <a:latin typeface="+mn-lt"/>
              </a:rPr>
              <a:t>10. Click on Solve</a:t>
            </a:r>
          </a:p>
        </p:txBody>
      </p:sp>
      <p:pic>
        <p:nvPicPr>
          <p:cNvPr id="552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00200"/>
            <a:ext cx="7359650" cy="4003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0" y="988764"/>
            <a:ext cx="5943600" cy="599768"/>
          </a:xfrm>
        </p:spPr>
        <p:txBody>
          <a:bodyPr/>
          <a:lstStyle/>
          <a:p>
            <a:pPr algn="l"/>
            <a:r>
              <a:rPr lang="en-US" altLang="en-US" sz="2400" dirty="0">
                <a:latin typeface="+mn-lt"/>
              </a:rPr>
              <a:t>11.The optimal portfolio of risky assets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42768"/>
            <a:ext cx="580231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0" y="1214284"/>
            <a:ext cx="9144000" cy="244331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The efficient Set</a:t>
            </a:r>
          </a:p>
          <a:p>
            <a:r>
              <a:rPr lang="en-US" altLang="en-US" dirty="0"/>
              <a:t>Draw the efficient set by combing the risk free asset and the optimal portfolio of risky assets</a:t>
            </a:r>
          </a:p>
          <a:p>
            <a:r>
              <a:rPr lang="en-US" altLang="en-US" dirty="0"/>
              <a:t>Pick any portfolio of your choice on the efficient set and solve for the weights (target)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3092A-50F8-44C2-85CC-B40CE200E6C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0198" y="1219200"/>
            <a:ext cx="9107277" cy="2895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 b="1" dirty="0"/>
              <a:t>Final Report</a:t>
            </a:r>
          </a:p>
          <a:p>
            <a:pPr marL="533400" indent="-533400">
              <a:buFontTx/>
              <a:buNone/>
            </a:pPr>
            <a:r>
              <a:rPr lang="en-US" altLang="en-US" b="1" dirty="0"/>
              <a:t>	Trading Report</a:t>
            </a:r>
            <a:r>
              <a:rPr lang="en-US" altLang="en-US" dirty="0"/>
              <a:t> </a:t>
            </a:r>
          </a:p>
          <a:p>
            <a:pPr marL="533400" indent="-533400">
              <a:buFontTx/>
              <a:buNone/>
            </a:pPr>
            <a:r>
              <a:rPr lang="en-US" altLang="en-US" dirty="0"/>
              <a:t>		Buying and selling, </a:t>
            </a:r>
            <a:r>
              <a:rPr lang="en-US" altLang="en-US" dirty="0" err="1"/>
              <a:t>Shortsale</a:t>
            </a:r>
            <a:r>
              <a:rPr lang="en-US" altLang="en-US" dirty="0"/>
              <a:t>, Margin, Options</a:t>
            </a:r>
          </a:p>
          <a:p>
            <a:pPr marL="533400" indent="-533400">
              <a:buFontTx/>
              <a:buNone/>
            </a:pPr>
            <a:r>
              <a:rPr lang="en-US" altLang="en-US" b="1" dirty="0"/>
              <a:t>	Performance Valuation (6 stocks)</a:t>
            </a:r>
          </a:p>
          <a:p>
            <a:pPr marL="533400" indent="-533400">
              <a:buFontTx/>
              <a:buNone/>
            </a:pPr>
            <a:r>
              <a:rPr lang="en-US" altLang="en-US" dirty="0"/>
              <a:t>		Jensen, </a:t>
            </a:r>
            <a:r>
              <a:rPr lang="en-US" altLang="en-US" dirty="0" err="1"/>
              <a:t>Treynor</a:t>
            </a:r>
            <a:r>
              <a:rPr lang="en-US" altLang="en-US" dirty="0"/>
              <a:t> and Sharpe</a:t>
            </a:r>
          </a:p>
          <a:p>
            <a:pPr marL="533400" indent="-533400">
              <a:buFontTx/>
              <a:buNone/>
            </a:pPr>
            <a:r>
              <a:rPr lang="en-US" altLang="en-US" b="1" dirty="0"/>
              <a:t>	Efficient Portfolio (6 stocks)</a:t>
            </a:r>
          </a:p>
          <a:p>
            <a:pPr marL="533400" indent="-533400">
              <a:buFontTx/>
              <a:buNone/>
            </a:pPr>
            <a:r>
              <a:rPr lang="en-US" altLang="en-US" b="1" dirty="0"/>
              <a:t>	Appendix</a:t>
            </a:r>
          </a:p>
          <a:p>
            <a:pPr marL="533400" indent="-533400">
              <a:buFontTx/>
              <a:buNone/>
            </a:pP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Project (cont’d)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C58410-708A-4AA0-8AC2-EE2D9E7B394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665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Can use Regression over the trading period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70000" y="19939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err="1"/>
              <a:t>R</a:t>
            </a:r>
            <a:r>
              <a:rPr lang="en-US" altLang="en-US" baseline="-25000" dirty="0" err="1"/>
              <a:t>Pt</a:t>
            </a:r>
            <a:r>
              <a:rPr lang="en-US" altLang="en-US" dirty="0"/>
              <a:t> -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Ft</a:t>
            </a:r>
            <a:endParaRPr lang="en-US" altLang="en-US" baseline="-25000" dirty="0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895600" y="1981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vs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267200" y="19050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Mt</a:t>
            </a:r>
            <a:r>
              <a:rPr lang="en-US" altLang="en-US"/>
              <a:t>-R</a:t>
            </a:r>
            <a:r>
              <a:rPr lang="en-US" altLang="en-US" baseline="-25000"/>
              <a:t>Ft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143000" y="1676400"/>
            <a:ext cx="0" cy="1524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2590800" y="1676400"/>
            <a:ext cx="0" cy="1524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4191000" y="1676400"/>
            <a:ext cx="0" cy="1524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791200" y="1676400"/>
            <a:ext cx="0" cy="1524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609600" y="3200400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Regression Model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1143000" y="37338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err="1"/>
              <a:t>R</a:t>
            </a:r>
            <a:r>
              <a:rPr lang="en-US" altLang="en-US" baseline="-25000" dirty="0" err="1"/>
              <a:t>Pt</a:t>
            </a:r>
            <a:r>
              <a:rPr lang="en-US" altLang="en-US" dirty="0"/>
              <a:t> –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Ft</a:t>
            </a:r>
            <a:r>
              <a:rPr lang="en-US" altLang="en-US" baseline="-25000" dirty="0"/>
              <a:t> </a:t>
            </a:r>
            <a:r>
              <a:rPr lang="en-US" altLang="en-US" dirty="0"/>
              <a:t>=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352800" y="3733800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Mt</a:t>
            </a:r>
            <a:r>
              <a:rPr lang="en-US" altLang="en-US" dirty="0" err="1"/>
              <a:t>-R</a:t>
            </a:r>
            <a:r>
              <a:rPr lang="en-US" altLang="en-US" baseline="-25000" dirty="0" err="1"/>
              <a:t>Ft</a:t>
            </a:r>
            <a:r>
              <a:rPr lang="en-US" altLang="en-US" baseline="-25000" dirty="0"/>
              <a:t> </a:t>
            </a:r>
            <a:r>
              <a:rPr lang="en-US" altLang="en-US" dirty="0"/>
              <a:t>) + e</a:t>
            </a:r>
            <a:r>
              <a:rPr lang="en-US" altLang="en-US" baseline="-25000" dirty="0"/>
              <a:t>t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2743200" y="36576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l-GR" altLang="en-US">
                <a:solidFill>
                  <a:srgbClr val="CC3300"/>
                </a:solidFill>
                <a:cs typeface="Arial" panose="020B0604020202020204" pitchFamily="34" charset="0"/>
              </a:rPr>
              <a:t>α</a:t>
            </a:r>
            <a:r>
              <a:rPr lang="en-US" altLang="en-US" baseline="-25000">
                <a:solidFill>
                  <a:srgbClr val="CC3300"/>
                </a:solidFill>
                <a:cs typeface="Arial" panose="020B0604020202020204" pitchFamily="34" charset="0"/>
              </a:rPr>
              <a:t>P</a:t>
            </a:r>
            <a:endParaRPr lang="el-GR" altLang="en-US" baseline="-25000">
              <a:solidFill>
                <a:srgbClr val="CC3300"/>
              </a:solidFill>
              <a:cs typeface="Arial" panose="020B0604020202020204" pitchFamily="34" charset="0"/>
            </a:endParaRP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143000" y="419735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cs typeface="Arial" panose="020B0604020202020204" pitchFamily="34" charset="0"/>
              </a:rPr>
              <a:t>If </a:t>
            </a:r>
            <a:r>
              <a:rPr lang="el-GR" altLang="en-US" dirty="0">
                <a:solidFill>
                  <a:srgbClr val="CC3300"/>
                </a:solidFill>
                <a:cs typeface="Arial" panose="020B0604020202020204" pitchFamily="34" charset="0"/>
              </a:rPr>
              <a:t>α</a:t>
            </a:r>
            <a:r>
              <a:rPr lang="en-US" altLang="en-US" baseline="-25000" dirty="0">
                <a:solidFill>
                  <a:srgbClr val="CC3300"/>
                </a:solidFill>
                <a:cs typeface="Arial" panose="020B0604020202020204" pitchFamily="34" charset="0"/>
              </a:rPr>
              <a:t>P </a:t>
            </a:r>
            <a:r>
              <a:rPr lang="en-US" altLang="en-US" dirty="0">
                <a:solidFill>
                  <a:srgbClr val="CC3300"/>
                </a:solidFill>
                <a:cs typeface="Arial" panose="020B0604020202020204" pitchFamily="34" charset="0"/>
              </a:rPr>
              <a:t>&gt; 0</a:t>
            </a:r>
            <a:endParaRPr lang="el-GR" altLang="en-US" dirty="0">
              <a:solidFill>
                <a:srgbClr val="CC3300"/>
              </a:solidFill>
              <a:cs typeface="Arial" panose="020B0604020202020204" pitchFamily="34" charset="0"/>
            </a:endParaRP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2400300" y="4164013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Earn more than expected 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2376488" y="4583113"/>
            <a:ext cx="502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~ </a:t>
            </a:r>
            <a:r>
              <a:rPr lang="en-US" altLang="en-US" dirty="0"/>
              <a:t>able to beat the market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1167558" y="4603899"/>
            <a:ext cx="1435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cs typeface="Arial" panose="020B0604020202020204" pitchFamily="34" charset="0"/>
              </a:rPr>
              <a:t>If </a:t>
            </a:r>
            <a:r>
              <a:rPr lang="el-GR" altLang="en-US" dirty="0">
                <a:solidFill>
                  <a:srgbClr val="CC3300"/>
                </a:solidFill>
                <a:cs typeface="Arial" panose="020B0604020202020204" pitchFamily="34" charset="0"/>
              </a:rPr>
              <a:t>α</a:t>
            </a:r>
            <a:r>
              <a:rPr lang="en-US" altLang="en-US" baseline="-25000" dirty="0">
                <a:solidFill>
                  <a:srgbClr val="CC3300"/>
                </a:solidFill>
                <a:cs typeface="Arial" panose="020B0604020202020204" pitchFamily="34" charset="0"/>
              </a:rPr>
              <a:t>P </a:t>
            </a:r>
            <a:r>
              <a:rPr lang="en-US" altLang="en-US" dirty="0">
                <a:solidFill>
                  <a:srgbClr val="CC3300"/>
                </a:solidFill>
                <a:cs typeface="Arial" panose="020B0604020202020204" pitchFamily="34" charset="0"/>
              </a:rPr>
              <a:t>&lt; 0</a:t>
            </a:r>
            <a:endParaRPr lang="el-GR" altLang="en-US" dirty="0">
              <a:solidFill>
                <a:srgbClr val="CC330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Valuation (cont’d)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7C25B-5395-4F3D-BD6B-EC38588BEEA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5863"/>
            <a:ext cx="91440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 	MRP =8%,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= 10%, R</a:t>
            </a:r>
            <a:r>
              <a:rPr lang="en-US" altLang="en-US" baseline="-25000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=6%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“P”	R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= 12%,  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= .5,    </a:t>
            </a:r>
            <a:r>
              <a:rPr lang="en-US" altLang="en-US" baseline="-25000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= 3%,   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=8%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“Q” 	R</a:t>
            </a:r>
            <a:r>
              <a:rPr lang="en-US" altLang="en-US" baseline="-25000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= 20%,  </a:t>
            </a:r>
            <a:r>
              <a:rPr lang="en-US" altLang="en-US" baseline="-25000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= 1.5,  </a:t>
            </a:r>
            <a:r>
              <a:rPr lang="en-US" altLang="en-US" baseline="-25000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= 0%,   </a:t>
            </a:r>
            <a:r>
              <a:rPr lang="en-US" altLang="en-US" baseline="-25000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=11%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2000" y="2729698"/>
            <a:ext cx="6172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	</a:t>
            </a:r>
            <a:r>
              <a:rPr lang="el-GR" altLang="en-US" dirty="0">
                <a:cs typeface="Arial" panose="020B0604020202020204" pitchFamily="34" charset="0"/>
              </a:rPr>
              <a:t>α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n-US" altLang="en-US" dirty="0">
                <a:cs typeface="Arial" panose="020B0604020202020204" pitchFamily="34" charset="0"/>
              </a:rPr>
              <a:t>=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638300" y="3177426"/>
            <a:ext cx="548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l-GR" altLang="en-US" dirty="0">
                <a:cs typeface="Arial" panose="020B0604020202020204" pitchFamily="34" charset="0"/>
              </a:rPr>
              <a:t>α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US" altLang="en-US" dirty="0">
                <a:cs typeface="Arial" panose="020B0604020202020204" pitchFamily="34" charset="0"/>
              </a:rPr>
              <a:t>=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8100" y="4112838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Critique?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Valuation (cont’d)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FD226-11F8-40EC-A110-A506C0A4BCB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9" y="1106010"/>
            <a:ext cx="83820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dirty="0"/>
              <a:t>   </a:t>
            </a:r>
            <a:r>
              <a:rPr lang="en-US" altLang="en-US" dirty="0"/>
              <a:t>E(R 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								</a:t>
            </a:r>
          </a:p>
          <a:p>
            <a:pPr>
              <a:buFontTx/>
              <a:buNone/>
            </a:pPr>
            <a:r>
              <a:rPr lang="en-US" altLang="en-US" dirty="0"/>
              <a:t>								</a:t>
            </a:r>
          </a:p>
          <a:p>
            <a:pPr>
              <a:buFontTx/>
              <a:buNone/>
            </a:pPr>
            <a:r>
              <a:rPr lang="en-US" altLang="en-US" dirty="0"/>
              <a:t>								</a:t>
            </a:r>
            <a:r>
              <a:rPr lang="el-GR" altLang="en-US" dirty="0"/>
              <a:t>β</a:t>
            </a:r>
          </a:p>
          <a:p>
            <a:pPr>
              <a:buFontTx/>
              <a:buNone/>
            </a:pPr>
            <a:r>
              <a:rPr lang="en-US" altLang="en-US" dirty="0"/>
              <a:t>										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1905000" y="4572000"/>
            <a:ext cx="480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1905000" y="1295400"/>
            <a:ext cx="0" cy="3276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V="1">
            <a:off x="1905000" y="2057400"/>
            <a:ext cx="472440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833813" y="2692400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M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333500" y="3140075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F</a:t>
            </a: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4343400" y="2743200"/>
            <a:ext cx="0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792413" y="4518025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0.5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870450" y="4525963"/>
            <a:ext cx="1295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1.5</a:t>
            </a: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3124200" y="2971800"/>
            <a:ext cx="0" cy="1524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V="1">
            <a:off x="5257800" y="2438400"/>
            <a:ext cx="0" cy="2133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V="1">
            <a:off x="3124200" y="2590800"/>
            <a:ext cx="0" cy="381000"/>
          </a:xfrm>
          <a:prstGeom prst="line">
            <a:avLst/>
          </a:prstGeom>
          <a:noFill/>
          <a:ln w="5715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2538413" y="312102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838700" y="25146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Q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5257800" y="1981200"/>
            <a:ext cx="0" cy="38100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>
            <a:off x="1828800" y="2659063"/>
            <a:ext cx="1219200" cy="0"/>
          </a:xfrm>
          <a:prstGeom prst="line">
            <a:avLst/>
          </a:prstGeom>
          <a:noFill/>
          <a:ln w="5715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1905000" y="2057400"/>
            <a:ext cx="32766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H="1">
            <a:off x="1905000" y="2971800"/>
            <a:ext cx="1219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1905000" y="2438400"/>
            <a:ext cx="3352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1211263" y="1771650"/>
            <a:ext cx="1143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20%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1173163" y="2135188"/>
            <a:ext cx="1143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18%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1173163" y="24431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CC3300"/>
                </a:solidFill>
              </a:rPr>
              <a:t>12%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1143000" y="2782888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10%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Valuation (cont’d)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0A6A9-F0B1-41F1-954F-B78AA028B0B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xfrm>
            <a:off x="287356" y="1088260"/>
            <a:ext cx="2882881" cy="45002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Treynor</a:t>
            </a:r>
            <a:r>
              <a:rPr lang="en-US" altLang="en-US" sz="2400" dirty="0"/>
              <a:t> Index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4709" y="1970844"/>
            <a:ext cx="1219200" cy="619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T</a:t>
            </a:r>
            <a:r>
              <a:rPr lang="en-US" altLang="en-US" baseline="-25000" dirty="0"/>
              <a:t>P</a:t>
            </a:r>
            <a:r>
              <a:rPr lang="en-US" altLang="en-US" dirty="0"/>
              <a:t> = </a:t>
            </a:r>
          </a:p>
        </p:txBody>
      </p:sp>
      <p:graphicFrame>
        <p:nvGraphicFramePr>
          <p:cNvPr id="83968" name="Object 102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4920158"/>
              </p:ext>
            </p:extLst>
          </p:nvPr>
        </p:nvGraphicFramePr>
        <p:xfrm>
          <a:off x="1797050" y="1728669"/>
          <a:ext cx="13398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3" imgW="583947" imgH="444307" progId="Equation.3">
                  <p:embed/>
                </p:oleObj>
              </mc:Choice>
              <mc:Fallback>
                <p:oleObj name="Equation" r:id="rId3" imgW="583947" imgH="444307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1728669"/>
                        <a:ext cx="13398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170237" y="2427000"/>
            <a:ext cx="5478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Risk Premium per Unit of Market Risk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170237" y="2956673"/>
            <a:ext cx="4716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Assume </a:t>
            </a:r>
            <a:r>
              <a:rPr lang="en-US" altLang="en-US" dirty="0">
                <a:solidFill>
                  <a:srgbClr val="FF0000"/>
                </a:solidFill>
              </a:rPr>
              <a:t>well diversified portfolio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365194" y="1889684"/>
            <a:ext cx="2286000" cy="461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Slope of SML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Valuation (cont’d)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4609" y="3536535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Example revisited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74252"/>
              </p:ext>
            </p:extLst>
          </p:nvPr>
        </p:nvGraphicFramePr>
        <p:xfrm>
          <a:off x="1677988" y="4156075"/>
          <a:ext cx="736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Equation" r:id="rId5" imgW="317160" imgH="215640" progId="Equation.3">
                  <p:embed/>
                </p:oleObj>
              </mc:Choice>
              <mc:Fallback>
                <p:oleObj name="Equation" r:id="rId5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4156075"/>
                        <a:ext cx="736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330056"/>
              </p:ext>
            </p:extLst>
          </p:nvPr>
        </p:nvGraphicFramePr>
        <p:xfrm>
          <a:off x="4757738" y="4125913"/>
          <a:ext cx="7397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Equation" r:id="rId7" imgW="317160" imgH="241200" progId="Equation.3">
                  <p:embed/>
                </p:oleObj>
              </mc:Choice>
              <mc:Fallback>
                <p:oleObj name="Equation" r:id="rId7" imgW="317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4125913"/>
                        <a:ext cx="7397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76923-8FE2-49B4-8A19-A9B27E43477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E(R)</a:t>
            </a:r>
          </a:p>
          <a:p>
            <a:pPr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						 </a:t>
            </a: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						</a:t>
            </a:r>
          </a:p>
          <a:p>
            <a:pPr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						</a:t>
            </a:r>
            <a:r>
              <a:rPr lang="el-GR" altLang="en-US" dirty="0">
                <a:cs typeface="Times New Roman" panose="02020603050405020304" pitchFamily="18" charset="0"/>
              </a:rPr>
              <a:t>β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1752600" y="1524000"/>
            <a:ext cx="76200" cy="3352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1828800" y="4876800"/>
            <a:ext cx="533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V="1">
            <a:off x="1828800" y="2209800"/>
            <a:ext cx="51816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257300" y="321945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F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933700" y="4873625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0.5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V="1">
            <a:off x="3276600" y="274320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1828800" y="2819400"/>
            <a:ext cx="1447800" cy="6858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5486400" y="4830763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1.5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V="1">
            <a:off x="5867400" y="2057400"/>
            <a:ext cx="0" cy="2819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1752600" y="2057400"/>
            <a:ext cx="4114800" cy="1524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086100" y="219233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943599" y="1804579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Q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0" y="33773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Valuation (cont’d)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7DDD53-3718-2848-A4D6-EBFFA3C9F75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1565276"/>
            <a:ext cx="2590800" cy="1254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 Box 16">
            <a:extLst>
              <a:ext uri="{FF2B5EF4-FFF2-40B4-BE49-F238E27FC236}">
                <a16:creationId xmlns:a16="http://schemas.microsoft.com/office/drawing/2014/main" id="{10118D59-E766-E648-BBB9-157699B2A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6" y="2559784"/>
            <a:ext cx="224788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can leverage P by </a:t>
            </a:r>
            <a:r>
              <a:rPr lang="en-US" altLang="en-US" sz="2000" dirty="0" err="1"/>
              <a:t>shortselling</a:t>
            </a:r>
            <a:r>
              <a:rPr lang="en-US" altLang="en-US" sz="2000" dirty="0"/>
              <a:t> R</a:t>
            </a:r>
            <a:r>
              <a:rPr lang="en-US" altLang="en-US" sz="2000" baseline="-25000" dirty="0"/>
              <a:t>F</a:t>
            </a:r>
            <a:r>
              <a:rPr lang="en-US" altLang="en-US" sz="2000" dirty="0"/>
              <a:t> and go long P such that P’ do </a:t>
            </a:r>
            <a:r>
              <a:rPr lang="en-US" altLang="en-US" sz="2000" dirty="0" err="1"/>
              <a:t>minates</a:t>
            </a:r>
            <a:r>
              <a:rPr lang="en-US" altLang="en-US" sz="2000" dirty="0"/>
              <a:t> Q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8F53F6-E4F6-604C-B51A-6BF268560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333" y="1199357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CA9D4D-E205-4CEC-B08F-5CAD6F806EA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4" y="1306862"/>
            <a:ext cx="2514600" cy="4127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Sharpe Index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623" y="2001991"/>
            <a:ext cx="1752600" cy="533400"/>
          </a:xfrm>
        </p:spPr>
        <p:txBody>
          <a:bodyPr/>
          <a:lstStyle/>
          <a:p>
            <a:pPr lvl="2">
              <a:buFontTx/>
              <a:buNone/>
            </a:pPr>
            <a:r>
              <a:rPr lang="en-US" altLang="en-US" dirty="0" err="1"/>
              <a:t>Sp</a:t>
            </a:r>
            <a:r>
              <a:rPr lang="en-US" altLang="en-US" dirty="0"/>
              <a:t> =  </a:t>
            </a:r>
          </a:p>
          <a:p>
            <a:endParaRPr lang="en-US" altLang="en-US" dirty="0"/>
          </a:p>
        </p:txBody>
      </p:sp>
      <p:graphicFrame>
        <p:nvGraphicFramePr>
          <p:cNvPr id="31749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4881251"/>
              </p:ext>
            </p:extLst>
          </p:nvPr>
        </p:nvGraphicFramePr>
        <p:xfrm>
          <a:off x="1870665" y="1786426"/>
          <a:ext cx="14509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3" imgW="583947" imgH="444307" progId="Equation.3">
                  <p:embed/>
                </p:oleObj>
              </mc:Choice>
              <mc:Fallback>
                <p:oleObj name="Equation" r:id="rId3" imgW="583947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665" y="1786426"/>
                        <a:ext cx="14509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382827" y="1682262"/>
            <a:ext cx="3657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Excess return per unit of </a:t>
            </a:r>
            <a:r>
              <a:rPr lang="en-US" altLang="en-US" dirty="0">
                <a:solidFill>
                  <a:srgbClr val="CC3300"/>
                </a:solidFill>
              </a:rPr>
              <a:t>total risk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505200" y="2616745"/>
            <a:ext cx="3884613" cy="461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663300"/>
                </a:solidFill>
                <a:latin typeface="Arial" charset="0"/>
              </a:rPr>
              <a:t>Use CML  as benchmark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Valuation (cont’d)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7799" y="3164670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Example revisited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380640"/>
              </p:ext>
            </p:extLst>
          </p:nvPr>
        </p:nvGraphicFramePr>
        <p:xfrm>
          <a:off x="1762125" y="3825876"/>
          <a:ext cx="981075" cy="64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Equation" r:id="rId5" imgW="330120" imgH="215640" progId="Equation.3">
                  <p:embed/>
                </p:oleObj>
              </mc:Choice>
              <mc:Fallback>
                <p:oleObj name="Equation" r:id="rId5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825876"/>
                        <a:ext cx="981075" cy="64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58493"/>
              </p:ext>
            </p:extLst>
          </p:nvPr>
        </p:nvGraphicFramePr>
        <p:xfrm>
          <a:off x="4800600" y="3825876"/>
          <a:ext cx="704850" cy="580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Equation" r:id="rId7" imgW="291960" imgH="241200" progId="Equation.3">
                  <p:embed/>
                </p:oleObj>
              </mc:Choice>
              <mc:Fallback>
                <p:oleObj name="Equation" r:id="rId7" imgW="291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25876"/>
                        <a:ext cx="704850" cy="580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D768DF-3ECD-4544-A034-E3D8507EC72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293661"/>
            <a:ext cx="2857500" cy="3825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Appraisal Ratio</a:t>
            </a:r>
          </a:p>
        </p:txBody>
      </p:sp>
      <p:graphicFrame>
        <p:nvGraphicFramePr>
          <p:cNvPr id="22539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80077289"/>
              </p:ext>
            </p:extLst>
          </p:nvPr>
        </p:nvGraphicFramePr>
        <p:xfrm>
          <a:off x="2053939" y="3462304"/>
          <a:ext cx="765461" cy="50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name="Equation" r:id="rId3" imgW="330120" imgH="215640" progId="Equation.3">
                  <p:embed/>
                </p:oleObj>
              </mc:Choice>
              <mc:Fallback>
                <p:oleObj name="Equation" r:id="rId3" imgW="33012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939" y="3462304"/>
                        <a:ext cx="765461" cy="500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305376"/>
              </p:ext>
            </p:extLst>
          </p:nvPr>
        </p:nvGraphicFramePr>
        <p:xfrm>
          <a:off x="4572000" y="3435523"/>
          <a:ext cx="746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Equation" r:id="rId5" imgW="342720" imgH="241200" progId="Equation.3">
                  <p:embed/>
                </p:oleObj>
              </mc:Choice>
              <mc:Fallback>
                <p:oleObj name="Equation" r:id="rId5" imgW="34272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35523"/>
                        <a:ext cx="7461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11143"/>
              </p:ext>
            </p:extLst>
          </p:nvPr>
        </p:nvGraphicFramePr>
        <p:xfrm>
          <a:off x="2053939" y="1598613"/>
          <a:ext cx="142157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7" imgW="596641" imgH="444307" progId="Equation.3">
                  <p:embed/>
                </p:oleObj>
              </mc:Choice>
              <mc:Fallback>
                <p:oleObj name="Equation" r:id="rId7" imgW="596641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939" y="1598613"/>
                        <a:ext cx="142157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876300" y="4178199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Critique?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kern="0" dirty="0"/>
              <a:t>Performance Valuation (cont’d)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18501" y="2693255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Example revisited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18192</TotalTime>
  <Words>619</Words>
  <Application>Microsoft Macintosh PowerPoint</Application>
  <PresentationFormat>On-screen Show (4:3)</PresentationFormat>
  <Paragraphs>222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Treynor Index</vt:lpstr>
      <vt:lpstr>PowerPoint Presentation</vt:lpstr>
      <vt:lpstr>Sharpe Index</vt:lpstr>
      <vt:lpstr>Appraisal Ratio</vt:lpstr>
      <vt:lpstr>Modigliani-Modigliani ~ M2  </vt:lpstr>
      <vt:lpstr>PowerPoint Presentation</vt:lpstr>
      <vt:lpstr>PowerPoint Presentation</vt:lpstr>
      <vt:lpstr>PowerPoint Presentation</vt:lpstr>
      <vt:lpstr>PowerPoint Presentation</vt:lpstr>
      <vt:lpstr>Security Selection</vt:lpstr>
      <vt:lpstr>Asset Allocation Selection</vt:lpstr>
      <vt:lpstr>PowerPoint Presentation</vt:lpstr>
      <vt:lpstr>Project (cont’d)</vt:lpstr>
      <vt:lpstr>2. Compute the variance covariance matrix  using excel function  3. Define an initial portfolio weight  with a constraint  equal to 1.</vt:lpstr>
      <vt:lpstr>4. Compute the expected return of the initial portfolio</vt:lpstr>
      <vt:lpstr>5. Compute the variance of the portfolio</vt:lpstr>
      <vt:lpstr>6. Compute the standard deviation of the portfolio</vt:lpstr>
      <vt:lpstr>7. Compute the Sharpe Ratio</vt:lpstr>
      <vt:lpstr>8. Under “data” click on Solver and input the cells of sharpe ratio and initial set weights</vt:lpstr>
      <vt:lpstr>9. Add the constraint </vt:lpstr>
      <vt:lpstr>10. Click on Solve</vt:lpstr>
      <vt:lpstr>11.The optimal portfolio of risky assets</vt:lpstr>
      <vt:lpstr>Project (cont’d)</vt:lpstr>
      <vt:lpstr>PowerPoint Presentation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hammami</dc:creator>
  <cp:lastModifiedBy>Ying Wang</cp:lastModifiedBy>
  <cp:revision>210</cp:revision>
  <cp:lastPrinted>2002-05-27T18:10:49Z</cp:lastPrinted>
  <dcterms:created xsi:type="dcterms:W3CDTF">2002-05-17T16:53:00Z</dcterms:created>
  <dcterms:modified xsi:type="dcterms:W3CDTF">2019-06-06T14:56:55Z</dcterms:modified>
</cp:coreProperties>
</file>