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46"/>
  </p:handoutMasterIdLst>
  <p:sldIdLst>
    <p:sldId id="259" r:id="rId3"/>
    <p:sldId id="277" r:id="rId5"/>
    <p:sldId id="285" r:id="rId6"/>
    <p:sldId id="382" r:id="rId7"/>
    <p:sldId id="278" r:id="rId8"/>
    <p:sldId id="283" r:id="rId9"/>
    <p:sldId id="287" r:id="rId10"/>
    <p:sldId id="288" r:id="rId11"/>
    <p:sldId id="289" r:id="rId12"/>
    <p:sldId id="294" r:id="rId13"/>
    <p:sldId id="290" r:id="rId14"/>
    <p:sldId id="291" r:id="rId15"/>
    <p:sldId id="298" r:id="rId16"/>
    <p:sldId id="299" r:id="rId17"/>
    <p:sldId id="279" r:id="rId18"/>
    <p:sldId id="300" r:id="rId19"/>
    <p:sldId id="440" r:id="rId20"/>
    <p:sldId id="301" r:id="rId21"/>
    <p:sldId id="306" r:id="rId22"/>
    <p:sldId id="307" r:id="rId23"/>
    <p:sldId id="360" r:id="rId24"/>
    <p:sldId id="310" r:id="rId25"/>
    <p:sldId id="420" r:id="rId26"/>
    <p:sldId id="327" r:id="rId27"/>
    <p:sldId id="318" r:id="rId28"/>
    <p:sldId id="358" r:id="rId29"/>
    <p:sldId id="323" r:id="rId30"/>
    <p:sldId id="359" r:id="rId31"/>
    <p:sldId id="325" r:id="rId32"/>
    <p:sldId id="326" r:id="rId33"/>
    <p:sldId id="321" r:id="rId34"/>
    <p:sldId id="328" r:id="rId35"/>
    <p:sldId id="330" r:id="rId36"/>
    <p:sldId id="349" r:id="rId37"/>
    <p:sldId id="350" r:id="rId38"/>
    <p:sldId id="351" r:id="rId39"/>
    <p:sldId id="261" r:id="rId40"/>
    <p:sldId id="280" r:id="rId41"/>
    <p:sldId id="281" r:id="rId42"/>
    <p:sldId id="296" r:id="rId43"/>
    <p:sldId id="297" r:id="rId44"/>
    <p:sldId id="295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 userDrawn="1">
          <p15:clr>
            <a:srgbClr val="A4A3A4"/>
          </p15:clr>
        </p15:guide>
        <p15:guide id="2" pos="287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ona" initials="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417"/>
    <a:srgbClr val="6C7373"/>
    <a:srgbClr val="E1E1E1"/>
    <a:srgbClr val="566568"/>
    <a:srgbClr val="C41039"/>
    <a:srgbClr val="69787B"/>
    <a:srgbClr val="69780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9" autoAdjust="0"/>
    <p:restoredTop sz="94643"/>
  </p:normalViewPr>
  <p:slideViewPr>
    <p:cSldViewPr snapToGrid="0" snapToObjects="1" showGuides="1">
      <p:cViewPr varScale="1">
        <p:scale>
          <a:sx n="105" d="100"/>
          <a:sy n="105" d="100"/>
        </p:scale>
        <p:origin x="1212" y="96"/>
      </p:cViewPr>
      <p:guideLst>
        <p:guide orient="horz" pos="2163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commentAuthors" Target="commentAuthors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30T13:31:27.019" idx="1">
    <p:pos x="10" y="10"/>
    <p:text>Add the illustration for the GCL, like the imgaes. 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AD09-9720-9047-BB14-484CD98DBB2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8380D64-6F43-4C4D-BE6A-3F3482AA516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6C73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33" y="2253751"/>
            <a:ext cx="4987877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3" y="3596777"/>
            <a:ext cx="4987877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1linerev(1c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8" y="5851976"/>
            <a:ext cx="3608228" cy="563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>
            <a:fillRect/>
          </a:stretch>
        </p:blipFill>
        <p:spPr>
          <a:xfrm>
            <a:off x="5654452" y="436622"/>
            <a:ext cx="3262720" cy="60258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A514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>
            <a:fillRect/>
          </a:stretch>
        </p:blipFill>
        <p:spPr>
          <a:xfrm>
            <a:off x="5654452" y="436622"/>
            <a:ext cx="3262720" cy="6025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33" y="2253751"/>
            <a:ext cx="4987877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3" y="3596777"/>
            <a:ext cx="4987877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pic>
        <p:nvPicPr>
          <p:cNvPr id="7" name="Picture 6" descr="1linerev(1c)1000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8" y="5851976"/>
            <a:ext cx="3608228" cy="5636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  <a:lvl2pPr>
              <a:defRPr>
                <a:solidFill>
                  <a:srgbClr val="6C7373"/>
                </a:solidFill>
              </a:defRPr>
            </a:lvl2pPr>
            <a:lvl3pPr>
              <a:defRPr>
                <a:solidFill>
                  <a:srgbClr val="6C7373"/>
                </a:solidFill>
              </a:defRPr>
            </a:lvl3pPr>
            <a:lvl4pPr>
              <a:defRPr>
                <a:solidFill>
                  <a:srgbClr val="6C7373"/>
                </a:solidFill>
              </a:defRPr>
            </a:lvl4pPr>
            <a:lvl5pPr>
              <a:defRPr>
                <a:solidFill>
                  <a:srgbClr val="6C737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2" y="437444"/>
            <a:ext cx="795528" cy="920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_U_PPT_Template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E1E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89" y="1600200"/>
            <a:ext cx="8142111" cy="4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2" y="437444"/>
            <a:ext cx="795528" cy="920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6C7373"/>
          </a:solidFill>
          <a:latin typeface="Times New Roman" panose="02020603050405020304" charset="0"/>
          <a:ea typeface="Times New Roman" panose="02020603050405020304" charset="0"/>
          <a:cs typeface="Times New Roman" panose="0202060305040502030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2800" b="0" i="0" kern="1200">
          <a:solidFill>
            <a:srgbClr val="6C7373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400" b="0" i="0" kern="1200">
          <a:solidFill>
            <a:srgbClr val="6C7373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b="0" i="0" kern="1200">
          <a:solidFill>
            <a:srgbClr val="6C7373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800" b="0" i="0" kern="1200">
          <a:solidFill>
            <a:srgbClr val="6C7373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800" b="0" i="0" kern="1200">
          <a:solidFill>
            <a:srgbClr val="6C7373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hyperlink" Target="https://zhouchenlin.github.io/Publications/2021-NIPS-Dissecting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hyperlink" Target="https://link.springer.com/book/10.1007/978-3-031-01580-9" TargetMode="Externa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hyperlink" Target="https://link.springer.com/book/10.1007/978-3-031-01580-9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huggingface.co/datasets/Rowan/hellaswa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hyperlink" Target="https://www.vectorstock.com/royalty-free-vector/social-network-concept-vector-5669600%0d" TargetMode="External"/><Relationship Id="rId3" Type="http://schemas.openxmlformats.org/officeDocument/2006/relationships/hyperlink" Target="https://bdtechtalks.com/2021/10/11/what-is-graph-neural-network/%0d" TargetMode="Externa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github.com/YingXu001/Attack_Graph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545" y="1617980"/>
            <a:ext cx="4987925" cy="1735455"/>
          </a:xfrm>
        </p:spPr>
        <p:txBody>
          <a:bodyPr/>
          <a:lstStyle/>
          <a:p>
            <a:pPr algn="ctr"/>
            <a:r>
              <a:rPr lang="en-US"/>
              <a:t>Adversarial Attacks on Graph Embeddings Based on Text Dataset</a:t>
            </a:r>
            <a:endParaRPr lang="en-US"/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550545" y="5463540"/>
            <a:ext cx="1573530" cy="413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808355" y="4516120"/>
            <a:ext cx="4641215" cy="141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b="0" i="0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50545" y="3844925"/>
            <a:ext cx="4987925" cy="1626870"/>
          </a:xfrm>
        </p:spPr>
        <p:txBody>
          <a:bodyPr>
            <a:normAutofit fontScale="60000" lnSpcReduction="20000"/>
          </a:bodyPr>
          <a:lstStyle/>
          <a:p>
            <a:r>
              <a:rPr lang="en-US">
                <a:sym typeface="+mn-ea"/>
              </a:rPr>
              <a:t>Reporter: Fiona (Ying Xu)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Advisor: Prof. Yevgeniy (Eugene) Vorobeychik</a:t>
            </a:r>
            <a:endParaRPr lang="en-US">
              <a:sym typeface="+mn-ea"/>
            </a:endParaRPr>
          </a:p>
          <a:p>
            <a:r>
              <a:rPr lang="en-US"/>
              <a:t>Committee Member: </a:t>
            </a:r>
            <a:endParaRPr lang="en-US"/>
          </a:p>
          <a:p>
            <a:r>
              <a:rPr lang="en-US">
                <a:sym typeface="+mn-ea"/>
              </a:rPr>
              <a:t>Prof. Nathan Jacobs</a:t>
            </a:r>
            <a:endParaRPr lang="en-US"/>
          </a:p>
          <a:p>
            <a:r>
              <a:rPr lang="en-US">
                <a:sym typeface="+mn-ea"/>
              </a:rPr>
              <a:t>Prof. Ning Zhang</a:t>
            </a:r>
            <a:endParaRPr lang="zh-CN" altLang="en-US">
              <a:ea typeface="SimSun" panose="02010600030101010101" pitchFamily="2" charset="-122"/>
              <a:sym typeface="+mn-ea"/>
            </a:endParaRPr>
          </a:p>
          <a:p>
            <a:r>
              <a:rPr lang="en-US"/>
              <a:t>Date: 12/06/2023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Neural Network (GNNs)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actually more GNNs.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400" dirty="0"/>
              <a:t>Paper link: </a:t>
            </a:r>
            <a:r>
              <a:rPr lang="en-US" sz="1400" dirty="0">
                <a:hlinkClick r:id="rId1"/>
              </a:rPr>
              <a:t>https://zhouchenlin.github.io/Publications/2021-NIPS-Dissecting.pdf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32" y="2492027"/>
            <a:ext cx="8421624" cy="27657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Language Processing (NLP)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Natural Language Processing (NLP) has been propelled forward by the advent of models like BERT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LLM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i="0" dirty="0">
                <a:effectLst/>
                <a:latin typeface="Arial" panose="020B0604020202020204" pitchFamily="34" charset="0"/>
              </a:rPr>
              <a:t>BERT’s fundamental mechanism relies on the Transformer architecture.</a:t>
            </a:r>
            <a:endParaRPr lang="en-US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Pre-trained on a vast corpus of text, BERT captures deep language context through bidirectional training.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310" y="5349522"/>
            <a:ext cx="5695950" cy="10287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572250" y="5172075"/>
            <a:ext cx="24771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dirty="0">
                <a:solidFill>
                  <a:srgbClr val="6C737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Q: Query</a:t>
            </a:r>
            <a:endParaRPr lang="en-US" sz="2800" dirty="0">
              <a:solidFill>
                <a:srgbClr val="6C7373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rgbClr val="6C737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K: Key</a:t>
            </a:r>
            <a:endParaRPr lang="en-US" sz="2800" dirty="0">
              <a:solidFill>
                <a:srgbClr val="6C7373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rgbClr val="6C737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V: Value</a:t>
            </a:r>
            <a:endParaRPr lang="en-US" sz="2800" dirty="0">
              <a:solidFill>
                <a:srgbClr val="6C7373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Adversarial Machine Learning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machine learning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input space,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output space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altLang="zh-CN" dirty="0"/>
                  <a:t>Attack target: 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max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Adversarial ML: </a:t>
                </a:r>
                <a:endParaRPr lang="en-US" dirty="0"/>
              </a:p>
              <a:p>
                <a:pPr lvl="1"/>
                <a:r>
                  <a:rPr lang="en-US" dirty="0"/>
                  <a:t>1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6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16" y="4497737"/>
            <a:ext cx="3295284" cy="826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dimensions of attacks on 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We will try both Decision-time Attack &amp; Poisoning Attack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Table source: </a:t>
            </a:r>
            <a:r>
              <a:rPr lang="en-US" sz="1400" dirty="0">
                <a:hlinkClick r:id="rId1"/>
              </a:rPr>
              <a:t>Adversarial Machine Learning (Yevgeniy </a:t>
            </a:r>
            <a:r>
              <a:rPr lang="en-US" sz="1400" dirty="0" err="1">
                <a:hlinkClick r:id="rId1"/>
              </a:rPr>
              <a:t>Vorobeychik</a:t>
            </a:r>
            <a:r>
              <a:rPr lang="en-US" sz="1400" dirty="0">
                <a:hlinkClick r:id="rId1"/>
              </a:rPr>
              <a:t>, Murat </a:t>
            </a:r>
            <a:r>
              <a:rPr lang="en-US" sz="1400" dirty="0" err="1">
                <a:hlinkClick r:id="rId1"/>
              </a:rPr>
              <a:t>Kantarcioglu</a:t>
            </a:r>
            <a:r>
              <a:rPr lang="en-US" sz="1400" dirty="0">
                <a:hlinkClick r:id="rId1"/>
              </a:rPr>
              <a:t>)</a:t>
            </a:r>
            <a:endParaRPr lang="en-US" sz="14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05" y="2386867"/>
            <a:ext cx="8142287" cy="1602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Decision-time Attack vs Poisoning Attack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Table source: </a:t>
            </a:r>
            <a:r>
              <a:rPr lang="en-US" sz="1400" dirty="0">
                <a:hlinkClick r:id="rId1"/>
              </a:rPr>
              <a:t>Adversarial Machine Learning (Yevgeniy </a:t>
            </a:r>
            <a:r>
              <a:rPr lang="en-US" sz="1400" dirty="0" err="1">
                <a:hlinkClick r:id="rId1"/>
              </a:rPr>
              <a:t>Vorobeychik</a:t>
            </a:r>
            <a:r>
              <a:rPr lang="en-US" sz="1400" dirty="0">
                <a:hlinkClick r:id="rId1"/>
              </a:rPr>
              <a:t>, Murat </a:t>
            </a:r>
            <a:r>
              <a:rPr lang="en-US" sz="1400" dirty="0" err="1">
                <a:hlinkClick r:id="rId1"/>
              </a:rPr>
              <a:t>Kantarcioglu</a:t>
            </a:r>
            <a:r>
              <a:rPr lang="en-US" sz="1400" dirty="0">
                <a:hlinkClick r:id="rId1"/>
              </a:rPr>
              <a:t>)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2" y="2437253"/>
            <a:ext cx="8134350" cy="3019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Methodology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Experiment Workflow</a:t>
            </a:r>
            <a:endParaRPr lang="en-US" dirty="0"/>
          </a:p>
        </p:txBody>
      </p:sp>
      <p:pic>
        <p:nvPicPr>
          <p:cNvPr id="5" name="Picture 4" descr="work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30" y="2183130"/>
            <a:ext cx="8294370" cy="382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Text Dataset: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Hellaswag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Graph Dataset: Cora, CiteSeer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sz="1800" dirty="0">
                <a:effectLst/>
                <a:sym typeface="+mn-ea"/>
              </a:rPr>
              <a:t>Hellaswag: </a:t>
            </a:r>
            <a:r>
              <a:rPr lang="en-US" sz="1800" dirty="0">
                <a:effectLst/>
                <a:sym typeface="+mn-ea"/>
                <a:hlinkClick r:id="rId1"/>
              </a:rPr>
              <a:t>https://huggingface.co/datasets/Rowan/hellaswag</a:t>
            </a:r>
            <a:endParaRPr lang="en-US" sz="1800" b="0" i="0" dirty="0">
              <a:effectLst/>
              <a:latin typeface="Arial" panose="020B0604020202020204" pitchFamily="34" charset="0"/>
            </a:endParaRPr>
          </a:p>
          <a:p>
            <a:endParaRPr lang="en-US" sz="18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300857" y="2598649"/>
            <a:ext cx="1295491" cy="895317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  <a:endParaRPr lang="en-US" dirty="0"/>
          </a:p>
        </p:txBody>
      </p:sp>
      <p:sp>
        <p:nvSpPr>
          <p:cNvPr id="6" name="Arrow: Right 5"/>
          <p:cNvSpPr/>
          <p:nvPr/>
        </p:nvSpPr>
        <p:spPr>
          <a:xfrm>
            <a:off x="1812240" y="2458108"/>
            <a:ext cx="1413879" cy="1035858"/>
          </a:xfrm>
          <a:prstGeom prst="rightArrow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BERT</a:t>
            </a:r>
            <a:endParaRPr lang="en-US" dirty="0"/>
          </a:p>
        </p:txBody>
      </p:sp>
      <p:sp>
        <p:nvSpPr>
          <p:cNvPr id="7" name="Flowchart: Terminator 6"/>
          <p:cNvSpPr/>
          <p:nvPr/>
        </p:nvSpPr>
        <p:spPr>
          <a:xfrm>
            <a:off x="3419371" y="2500690"/>
            <a:ext cx="1839378" cy="916386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  <a:endParaRPr lang="en-US" dirty="0"/>
          </a:p>
          <a:p>
            <a:pPr algn="ctr"/>
            <a:r>
              <a:rPr lang="en-US" dirty="0"/>
              <a:t>Embeddings</a:t>
            </a:r>
            <a:endParaRPr lang="en-US" dirty="0"/>
          </a:p>
        </p:txBody>
      </p:sp>
      <p:sp>
        <p:nvSpPr>
          <p:cNvPr id="8" name="Arrow: Right 7"/>
          <p:cNvSpPr/>
          <p:nvPr/>
        </p:nvSpPr>
        <p:spPr>
          <a:xfrm>
            <a:off x="5474641" y="2365675"/>
            <a:ext cx="1582691" cy="1220724"/>
          </a:xfrm>
          <a:prstGeom prst="rightArrow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Cosine similarity</a:t>
            </a:r>
            <a:endParaRPr lang="en-US" dirty="0"/>
          </a:p>
        </p:txBody>
      </p:sp>
      <p:sp>
        <p:nvSpPr>
          <p:cNvPr id="11" name="Flowchart: Terminator 10"/>
          <p:cNvSpPr/>
          <p:nvPr/>
        </p:nvSpPr>
        <p:spPr>
          <a:xfrm>
            <a:off x="7232972" y="2517844"/>
            <a:ext cx="1839378" cy="916386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Hellaswag Data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10" y="1873250"/>
            <a:ext cx="8694420" cy="4008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Decision-time Attack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FGSM:</a:t>
            </a:r>
            <a:endParaRPr lang="en-US" dirty="0"/>
          </a:p>
          <a:p>
            <a:r>
              <a:rPr lang="en-US" dirty="0"/>
              <a:t>PGD: </a:t>
            </a:r>
            <a:endParaRPr lang="en-US" dirty="0"/>
          </a:p>
        </p:txBody>
      </p:sp>
      <p:pic>
        <p:nvPicPr>
          <p:cNvPr id="16" name="Picture 15" descr="A square with a square in it&#10;&#10;Description automatically generated with medium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340" y="2855595"/>
            <a:ext cx="7513955" cy="29273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1583246"/>
            <a:ext cx="2933700" cy="6191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644" y="1999170"/>
            <a:ext cx="5419725" cy="771525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5407661" y="1600200"/>
            <a:ext cx="334073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Weaker - One Step</a:t>
            </a:r>
            <a:endParaRPr lang="en-US" altLang="zh-CN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6676708" y="2122170"/>
            <a:ext cx="2360930" cy="9531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Stronger</a:t>
            </a:r>
            <a:endParaRPr lang="en-US" altLang="zh-CN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- Multi Steps</a:t>
            </a:r>
            <a:endParaRPr lang="en-US" altLang="zh-CN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493395" y="5782945"/>
            <a:ext cx="8479155" cy="9531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We choose to attack the whole graph using PGD, and also attack the Top-K degree nodes.</a:t>
            </a:r>
            <a:endParaRPr lang="en-US" altLang="zh-CN" sz="2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Poisoning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Applying Gaussian Random Noises to Poison Node Embeddings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Deviating the Distribution of Node Embeddings</a:t>
            </a:r>
            <a:endParaRPr lang="en-US" dirty="0"/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Applying Graph Contrastive Learning to Poison Node Embeddings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890" y="3718560"/>
            <a:ext cx="3177540" cy="7867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970" y="3761740"/>
            <a:ext cx="1890395" cy="599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Introduction</a:t>
            </a:r>
            <a:endParaRPr lang="en-US"/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695960" y="1482090"/>
            <a:ext cx="5378450" cy="42595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1455420" y="1600835"/>
            <a:ext cx="7214235" cy="40582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695960" y="5923280"/>
            <a:ext cx="76504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pictures from:</a:t>
            </a:r>
            <a:r>
              <a:rPr lang="en-US" sz="1400" i="1" dirty="0">
                <a:sym typeface="+mn-ea"/>
              </a:rPr>
              <a:t> </a:t>
            </a:r>
            <a:r>
              <a:rPr lang="en-US" sz="1400" i="1" dirty="0">
                <a:sym typeface="+mn-ea"/>
                <a:hlinkClick r:id="rId3" action="ppaction://hlinkfile"/>
              </a:rPr>
              <a:t>https://bdtechtalks.com/2021/10/11/what-is-graph-neural-network/</a:t>
            </a:r>
            <a:endParaRPr lang="en-US" sz="1400" i="1" dirty="0"/>
          </a:p>
          <a:p>
            <a:r>
              <a:rPr lang="en-US" sz="1400" i="1" dirty="0">
                <a:sym typeface="+mn-ea"/>
                <a:hlinkClick r:id="rId4" action="ppaction://hlinkfile"/>
              </a:rPr>
              <a:t>https://www.vectorstock.com/royalty-free-vector/social-network-concept-vector-5669600</a:t>
            </a:r>
            <a:endParaRPr lang="en-US" sz="1400" i="1" dirty="0">
              <a:sym typeface="+mn-ea"/>
              <a:hlinkClick r:id="rId4" action="ppaction://hlinkfil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GCL Poisoning Attack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8615" y="1669858"/>
            <a:ext cx="5244893" cy="258210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11" y="4168967"/>
            <a:ext cx="4762500" cy="1019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161" y="5188142"/>
            <a:ext cx="4495800" cy="1209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GCL Poisoning Attack</a:t>
            </a:r>
            <a:endParaRPr lang="en-US" dirty="0"/>
          </a:p>
        </p:txBody>
      </p:sp>
      <p:sp>
        <p:nvSpPr>
          <p:cNvPr id="4" name="Rectangles 3"/>
          <p:cNvSpPr/>
          <p:nvPr/>
        </p:nvSpPr>
        <p:spPr>
          <a:xfrm>
            <a:off x="467360" y="1705610"/>
            <a:ext cx="7746365" cy="452310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Turn </a:t>
            </a:r>
            <a:r>
              <a:rPr lang="en-US" altLang="zh-CN" sz="7200" b="1">
                <a:ln w="9525" cmpd="sng">
                  <a:solidFill>
                    <a:schemeClr val="accent1"/>
                  </a:solidFill>
                  <a:prstDash val="solid"/>
                </a:ln>
                <a:noFill/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multi-class classification</a:t>
            </a:r>
            <a:r>
              <a:rPr lang="en-US" altLang="zh-CN" sz="72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To </a:t>
            </a:r>
            <a:r>
              <a:rPr lang="en-US" altLang="zh-CN" sz="7200" b="1">
                <a:ln w="9525" cmpd="sng">
                  <a:solidFill>
                    <a:schemeClr val="accent1"/>
                  </a:solidFill>
                  <a:prstDash val="solid"/>
                </a:ln>
                <a:noFill/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binary classification</a:t>
            </a:r>
            <a:endParaRPr lang="en-US" altLang="zh-CN" sz="7200" b="1">
              <a:ln w="9525" cmpd="sng">
                <a:solidFill>
                  <a:schemeClr val="accent1"/>
                </a:solidFill>
                <a:prstDash val="solid"/>
              </a:ln>
              <a:noFill/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Settings &amp; Results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93889" y="1600200"/>
            <a:ext cx="8142111" cy="4778022"/>
          </a:xfrm>
        </p:spPr>
        <p:txBody>
          <a:bodyPr/>
          <a:lstStyle/>
          <a:p>
            <a:r>
              <a:rPr lang="en-US" dirty="0">
                <a:sym typeface="+mn-ea"/>
              </a:rPr>
              <a:t>Pure Dataset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2465070"/>
            <a:ext cx="8901430" cy="3345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Settings &amp; Results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93889" y="1600200"/>
            <a:ext cx="8142111" cy="4778022"/>
          </a:xfrm>
        </p:spPr>
        <p:txBody>
          <a:bodyPr/>
          <a:lstStyle/>
          <a:p>
            <a:r>
              <a:rPr lang="en-US" dirty="0"/>
              <a:t>PGD under Different Norms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" y="2376170"/>
            <a:ext cx="9022080" cy="2809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Settings &amp;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889" y="1600200"/>
            <a:ext cx="8142111" cy="4778022"/>
          </a:xfrm>
        </p:spPr>
        <p:txBody>
          <a:bodyPr/>
          <a:lstStyle/>
          <a:p>
            <a:r>
              <a:rPr lang="en-US" dirty="0">
                <a:sym typeface="+mn-ea"/>
              </a:rPr>
              <a:t>epsilon </a:t>
            </a:r>
            <a:r>
              <a:rPr lang="en-US" altLang="zh-CN" dirty="0">
                <a:sym typeface="+mn-ea"/>
              </a:rPr>
              <a:t>PGD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hellaswag</a:t>
            </a:r>
            <a:r>
              <a:rPr lang="en-US" dirty="0">
                <a:sym typeface="+mn-ea"/>
              </a:rPr>
              <a:t> result</a:t>
            </a:r>
            <a:endParaRPr lang="en-US" dirty="0"/>
          </a:p>
        </p:txBody>
      </p:sp>
      <p:pic>
        <p:nvPicPr>
          <p:cNvPr id="4" name="Picture 3" descr="A graph of a graph&#10;&#10;Description automatically generated with medium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261" y="2471281"/>
            <a:ext cx="7873478" cy="39069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Settings &amp;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889" y="1600200"/>
            <a:ext cx="8142111" cy="4778022"/>
          </a:xfrm>
        </p:spPr>
        <p:txBody>
          <a:bodyPr/>
          <a:lstStyle/>
          <a:p>
            <a:r>
              <a:rPr lang="en-US" dirty="0">
                <a:sym typeface="+mn-ea"/>
              </a:rPr>
              <a:t>epsilon </a:t>
            </a:r>
            <a:r>
              <a:rPr lang="en-US" altLang="zh-CN" dirty="0">
                <a:sym typeface="+mn-ea"/>
              </a:rPr>
              <a:t>PGD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hellaswag</a:t>
            </a:r>
            <a:r>
              <a:rPr lang="en-US" dirty="0">
                <a:sym typeface="+mn-ea"/>
              </a:rPr>
              <a:t>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275" y="2511072"/>
            <a:ext cx="7791450" cy="3867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Attack -SOTA Baseline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9225" y="2268855"/>
            <a:ext cx="5011420" cy="8553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p>
                <a:r>
                  <a:rPr lang="en-US" b="0" i="0" dirty="0">
                    <a:effectLst/>
                    <a:latin typeface="Arial" panose="020B0604020202020204" pitchFamily="34" charset="0"/>
                  </a:rPr>
                  <a:t>Key idea:</a:t>
                </a:r>
                <a:endParaRPr lang="en-US" b="0" i="0" dirty="0">
                  <a:effectLst/>
                  <a:latin typeface="Arial" panose="020B0604020202020204" pitchFamily="34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Based on stopping creteria, we will update: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edge_perturbations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feature_perturbations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Choose the bigger one to update G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0" y="4185920"/>
            <a:ext cx="4349750" cy="622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100" y="4747895"/>
            <a:ext cx="4152900" cy="562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Attack</a:t>
            </a:r>
            <a:endParaRPr lang="en-US" dirty="0"/>
          </a:p>
        </p:txBody>
      </p:sp>
      <p:pic>
        <p:nvPicPr>
          <p:cNvPr id="4" name="Picture 3" descr="A graph of different sizes and colors&#10;&#10;Description automatically generated with medium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192" y="4082325"/>
            <a:ext cx="8234172" cy="2693421"/>
          </a:xfrm>
          <a:prstGeom prst="rect">
            <a:avLst/>
          </a:prstGeom>
        </p:spPr>
      </p:pic>
      <p:pic>
        <p:nvPicPr>
          <p:cNvPr id="7" name="Picture 6" descr="A graph chart with green and grey bars&#10;&#10;Description automatically generated with medium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6" y="1354508"/>
            <a:ext cx="8339328" cy="27278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69591" y="1824335"/>
            <a:ext cx="20701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Only features</a:t>
            </a:r>
            <a:endParaRPr lang="en-US" sz="2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80656" y="4611156"/>
            <a:ext cx="207015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Both</a:t>
            </a:r>
            <a:endParaRPr lang="en-US" sz="20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Attack- SOTA Baseline</a:t>
            </a:r>
            <a:endParaRPr lang="en-US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en-US"/>
              <a:t>Gradient Descent</a:t>
            </a:r>
            <a:endParaRPr lang="en-US"/>
          </a:p>
          <a:p>
            <a:endParaRPr lang="en-US"/>
          </a:p>
          <a:p>
            <a:r>
              <a:rPr lang="en-US"/>
              <a:t>Poisoning attack on graph neural networks with meta gradients and self-training</a:t>
            </a:r>
            <a:endParaRPr lang="en-US"/>
          </a:p>
          <a:p>
            <a:endParaRPr lang="en-US"/>
          </a:p>
          <a:p>
            <a:r>
              <a:rPr lang="en-US"/>
              <a:t>Poisoning attack on graph neural networks with approximate meta gradients and self-training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" y="5020310"/>
            <a:ext cx="7807325" cy="549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30" y="3580765"/>
            <a:ext cx="6964045" cy="466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30" y="2141220"/>
            <a:ext cx="4114800" cy="466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Attack</a:t>
            </a:r>
            <a:endParaRPr lang="en-US" dirty="0"/>
          </a:p>
        </p:txBody>
      </p:sp>
      <p:pic>
        <p:nvPicPr>
          <p:cNvPr id="7" name="Content Placeholder 6" descr="A comparison of a diagram&#10;&#10;Description automatically generated with medium confidence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3713" y="1727019"/>
            <a:ext cx="8142287" cy="4524737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Introduction</a:t>
            </a:r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2346643" y="1874520"/>
            <a:ext cx="39217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What if?</a:t>
            </a:r>
            <a:endParaRPr lang="en-US" altLang="zh-CN" sz="72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30810" y="3611880"/>
            <a:ext cx="8881745" cy="11068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66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We Attack the Graph!</a:t>
            </a:r>
            <a:endParaRPr lang="en-US" altLang="zh-CN" sz="66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Poisoning Attack</a:t>
            </a:r>
            <a:endParaRPr lang="en-US" dirty="0"/>
          </a:p>
        </p:txBody>
      </p:sp>
      <p:sp>
        <p:nvSpPr>
          <p:cNvPr id="3" name="Rectangles 2"/>
          <p:cNvSpPr/>
          <p:nvPr/>
        </p:nvSpPr>
        <p:spPr>
          <a:xfrm>
            <a:off x="744353" y="3127248"/>
            <a:ext cx="7654660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60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Meta Attack! Failed</a:t>
            </a:r>
            <a:endParaRPr lang="en-US" altLang="zh-CN" sz="6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441329" y="4513093"/>
            <a:ext cx="8260715" cy="1938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We Only Attack Node </a:t>
            </a:r>
            <a:endParaRPr lang="en-US" altLang="zh-CN" sz="6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altLang="zh-CN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Embeddings!</a:t>
            </a:r>
            <a:endParaRPr lang="en-US" altLang="zh-CN" sz="6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Rectangles 2"/>
          <p:cNvSpPr/>
          <p:nvPr/>
        </p:nvSpPr>
        <p:spPr>
          <a:xfrm>
            <a:off x="1064954" y="1777660"/>
            <a:ext cx="7013458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6000" b="1" dirty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Net Attack! Failed</a:t>
            </a:r>
            <a:endParaRPr lang="en-US" altLang="zh-CN" sz="60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Poisoning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889" y="1600200"/>
            <a:ext cx="8142111" cy="4778022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λ-mean embeddings Cora result</a:t>
            </a:r>
            <a:endParaRPr lang="en-US" dirty="0"/>
          </a:p>
        </p:txBody>
      </p:sp>
      <p:pic>
        <p:nvPicPr>
          <p:cNvPr id="7" name="Picture 6" descr="A graph of a graph&#10;&#10;Description automatically generated with medium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944" y="2413031"/>
            <a:ext cx="7428261" cy="36860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Poisoning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889" y="1600200"/>
            <a:ext cx="8142111" cy="4778022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λ-mean embeddings Cora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2368197"/>
            <a:ext cx="7734300" cy="401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Poisoning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889" y="1600200"/>
            <a:ext cx="8142111" cy="4778022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Applying Graph Contrastive Learning to Poison Node Embeddings</a:t>
            </a:r>
            <a:endParaRPr lang="en-US" dirty="0"/>
          </a:p>
        </p:txBody>
      </p:sp>
      <p:pic>
        <p:nvPicPr>
          <p:cNvPr id="4" name="Picture 3" descr="accuracy_comparison_with_poisoned_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6505" y="2600325"/>
            <a:ext cx="6636385" cy="3982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889" y="1600200"/>
            <a:ext cx="8142111" cy="4778022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This study introduced a state-of-art problem: attacking graph datasets with node embeddings derived from text data, a scenario particularly relevant to Social Network analysis and Citation Networks. 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Our investigation encompassed both decision-time and poisoning attacks, paying more attention on the latter by strictly altering only node embeddings without simultaneously perturbing the graph structure and embeddings.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Constrains &amp;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889" y="1600200"/>
            <a:ext cx="8142111" cy="4778022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Only higher ε or λ values, might be necessary to achieve more pronounced adversarial impacts. 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PGD &gt;&gt; Poisoning Attacks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Linkage contains information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889" y="1600200"/>
            <a:ext cx="8142111" cy="4778022"/>
          </a:xfrm>
        </p:spPr>
        <p:txBody>
          <a:bodyPr/>
          <a:lstStyle/>
          <a:p>
            <a:r>
              <a:rPr lang="en-US" sz="3600" b="1" i="0" dirty="0">
                <a:effectLst/>
                <a:latin typeface="Arial" panose="020B0604020202020204" pitchFamily="34" charset="0"/>
              </a:rPr>
              <a:t>Backdoor Attacks for Graph Data</a:t>
            </a:r>
            <a:endParaRPr lang="en-US" sz="3600" b="0" i="0" dirty="0">
              <a:effectLst/>
              <a:latin typeface="Arial" panose="020B0604020202020204" pitchFamily="34" charset="0"/>
            </a:endParaRPr>
          </a:p>
          <a:p>
            <a:endParaRPr lang="en-US" sz="3600" b="1" i="0" dirty="0">
              <a:effectLst/>
              <a:latin typeface="Arial" panose="020B0604020202020204" pitchFamily="34" charset="0"/>
            </a:endParaRPr>
          </a:p>
          <a:p>
            <a:r>
              <a:rPr lang="en-US" sz="3600" b="1" i="0" dirty="0">
                <a:effectLst/>
                <a:latin typeface="Arial" panose="020B0604020202020204" pitchFamily="34" charset="0"/>
              </a:rPr>
              <a:t>Textual Embedding Revision</a:t>
            </a:r>
            <a:endParaRPr lang="en-US" sz="3600" b="1" i="0" dirty="0">
              <a:effectLst/>
              <a:latin typeface="Arial" panose="020B0604020202020204" pitchFamily="34" charset="0"/>
            </a:endParaRPr>
          </a:p>
          <a:p>
            <a:endParaRPr lang="en-US" sz="3600" b="0" i="0" dirty="0">
              <a:effectLst/>
              <a:latin typeface="Arial" panose="020B0604020202020204" pitchFamily="34" charset="0"/>
            </a:endParaRPr>
          </a:p>
          <a:p>
            <a:r>
              <a:rPr lang="en-US" sz="3600" b="1" i="0" dirty="0">
                <a:effectLst/>
                <a:latin typeface="Arial" panose="020B0604020202020204" pitchFamily="34" charset="0"/>
              </a:rPr>
              <a:t>Exploring Defensive Strategies</a:t>
            </a:r>
            <a:endParaRPr lang="en-US" sz="3600" b="1" i="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Acknowledgement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Advisor: Prof. Yevgeniy Vorobeychik</a:t>
            </a:r>
            <a:endParaRPr lang="en-US"/>
          </a:p>
          <a:p>
            <a:r>
              <a:rPr lang="en-US">
                <a:sym typeface="+mn-ea"/>
              </a:rPr>
              <a:t>Committee Member: Prof. Nathan Jacobs, Prof. Ning Zhang</a:t>
            </a:r>
            <a:endParaRPr lang="en-US"/>
          </a:p>
          <a:p>
            <a:r>
              <a:rPr lang="en-US">
                <a:sym typeface="+mn-ea"/>
              </a:rPr>
              <a:t>Lab Members: Michael Lanier, Anindya Sarkar, Junlin Wu, Andrew Estornell, Jinghan Yang, and Rajagopal Venkatasaramani</a:t>
            </a:r>
            <a:endParaRPr lang="en-US"/>
          </a:p>
          <a:p>
            <a:r>
              <a:rPr lang="en-US">
                <a:sym typeface="+mn-ea"/>
              </a:rPr>
              <a:t>Special Thanks: Prof. Donsub Rim</a:t>
            </a:r>
            <a:endParaRPr lang="en-US"/>
          </a:p>
          <a:p>
            <a:r>
              <a:rPr lang="en-US">
                <a:sym typeface="+mn-ea"/>
              </a:rPr>
              <a:t>...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Resource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Github repo: </a:t>
            </a:r>
            <a:r>
              <a:rPr lang="en-US">
                <a:sym typeface="+mn-ea"/>
                <a:hlinkClick r:id="rId1" action="ppaction://hlinkfile"/>
              </a:rPr>
              <a:t>https://github.com/YingXu001/Attack_Graph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 rtl="0"/>
            <a:r>
              <a:rPr lang="en-US" dirty="0">
                <a:effectLst/>
                <a:latin typeface="Arial" panose="020B0604020202020204" pitchFamily="34" charset="0"/>
              </a:rPr>
              <a:t>[1] T. Balaji, C. S. R. </a:t>
            </a:r>
            <a:r>
              <a:rPr lang="en-US" dirty="0" err="1">
                <a:effectLst/>
                <a:latin typeface="Arial" panose="020B0604020202020204" pitchFamily="34" charset="0"/>
              </a:rPr>
              <a:t>Annavarapu</a:t>
            </a:r>
            <a:r>
              <a:rPr lang="en-US" dirty="0">
                <a:effectLst/>
                <a:latin typeface="Arial" panose="020B0604020202020204" pitchFamily="34" charset="0"/>
              </a:rPr>
              <a:t>, and A. </a:t>
            </a:r>
            <a:r>
              <a:rPr lang="en-US" dirty="0" err="1">
                <a:effectLst/>
                <a:latin typeface="Arial" panose="020B0604020202020204" pitchFamily="34" charset="0"/>
              </a:rPr>
              <a:t>Bablani</a:t>
            </a:r>
            <a:r>
              <a:rPr lang="en-US" dirty="0">
                <a:effectLst/>
                <a:latin typeface="Arial" panose="020B0604020202020204" pitchFamily="34" charset="0"/>
              </a:rPr>
              <a:t>. Machine learning algorithms for social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</a:rPr>
              <a:t>media analysis: A survey. Computer Science Review, 40:100395, 2021.</a:t>
            </a:r>
            <a:endParaRPr lang="en-US" dirty="0">
              <a:latin typeface="Arial" panose="020B0604020202020204" pitchFamily="34" charset="0"/>
            </a:endParaRPr>
          </a:p>
          <a:p>
            <a:pPr algn="l" rtl="0"/>
            <a:r>
              <a:rPr lang="en-US" dirty="0">
                <a:effectLst/>
                <a:latin typeface="Arial" panose="020B0604020202020204" pitchFamily="34" charset="0"/>
              </a:rPr>
              <a:t>[2] B. </a:t>
            </a:r>
            <a:r>
              <a:rPr lang="en-US" dirty="0" err="1">
                <a:effectLst/>
                <a:latin typeface="Arial" panose="020B0604020202020204" pitchFamily="34" charset="0"/>
              </a:rPr>
              <a:t>Biggio</a:t>
            </a:r>
            <a:r>
              <a:rPr lang="en-US" dirty="0">
                <a:effectLst/>
                <a:latin typeface="Arial" panose="020B0604020202020204" pitchFamily="34" charset="0"/>
              </a:rPr>
              <a:t> and F. </a:t>
            </a:r>
            <a:r>
              <a:rPr lang="en-US" dirty="0" err="1">
                <a:effectLst/>
                <a:latin typeface="Arial" panose="020B0604020202020204" pitchFamily="34" charset="0"/>
              </a:rPr>
              <a:t>Roli</a:t>
            </a:r>
            <a:r>
              <a:rPr lang="en-US" dirty="0">
                <a:effectLst/>
                <a:latin typeface="Arial" panose="020B0604020202020204" pitchFamily="34" charset="0"/>
              </a:rPr>
              <a:t>. Wild patterns: Ten years after the rise of adversarial machine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</a:rPr>
              <a:t>learning. In Pattern Recognition. Elsevier, 2018.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dirty="0">
                <a:effectLst/>
                <a:latin typeface="Arial" panose="020B0604020202020204" pitchFamily="34" charset="0"/>
              </a:rPr>
              <a:t>[3] C. M. Bishop. Pattern recognition and machine learning. 2006.</a:t>
            </a:r>
            <a:endParaRPr lang="en-US" dirty="0">
              <a:latin typeface="Arial" panose="020B0604020202020204" pitchFamily="34" charset="0"/>
            </a:endParaRPr>
          </a:p>
          <a:p>
            <a:pPr algn="l" rtl="0"/>
            <a:r>
              <a:rPr lang="en-US" dirty="0">
                <a:effectLst/>
                <a:latin typeface="Arial" panose="020B0604020202020204" pitchFamily="34" charset="0"/>
              </a:rPr>
              <a:t>[4] J. Chen, Y. Wu, X. Xu, Y. Chen, H. Zheng, and Q. Xuan. Fast gradient attack on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</a:rPr>
              <a:t>network embedding. </a:t>
            </a:r>
            <a:r>
              <a:rPr lang="en-US" dirty="0" err="1">
                <a:effectLst/>
                <a:latin typeface="Arial" panose="020B0604020202020204" pitchFamily="34" charset="0"/>
              </a:rPr>
              <a:t>arXiv</a:t>
            </a:r>
            <a:r>
              <a:rPr lang="en-US" dirty="0">
                <a:effectLst/>
                <a:latin typeface="Arial" panose="020B0604020202020204" pitchFamily="34" charset="0"/>
              </a:rPr>
              <a:t> preprint arXiv:1809.02797, 2018.</a:t>
            </a:r>
            <a:endParaRPr lang="en-US" dirty="0">
              <a:latin typeface="Arial" panose="020B0604020202020204" pitchFamily="34" charset="0"/>
            </a:endParaRPr>
          </a:p>
          <a:p>
            <a:pPr algn="l" rtl="0"/>
            <a:r>
              <a:rPr lang="en-US" dirty="0">
                <a:effectLst/>
                <a:latin typeface="Arial" panose="020B0604020202020204" pitchFamily="34" charset="0"/>
              </a:rPr>
              <a:t>[5] H. Dai, H. Li, T. Tian, X. Huang, L. Wang, J. Zhu, and L. Song. Adversarial attack on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</a:rPr>
              <a:t>graph structured data. In International conference on machine learning, pages 1115–1124. PMLR, 2018.</a:t>
            </a:r>
            <a:endParaRPr lang="en-US" dirty="0">
              <a:latin typeface="Arial" panose="020B0604020202020204" pitchFamily="34" charset="0"/>
            </a:endParaRPr>
          </a:p>
          <a:p>
            <a:pPr algn="l" rtl="0"/>
            <a:r>
              <a:rPr lang="en-US" dirty="0">
                <a:effectLst/>
                <a:latin typeface="Arial" panose="020B0604020202020204" pitchFamily="34" charset="0"/>
              </a:rPr>
              <a:t>[6] J. Devlin, M. Chang, K. Lee, and K. Toutanova. BERT: pre-training of deep bidirectional transformers for language understanding. </a:t>
            </a:r>
            <a:r>
              <a:rPr lang="en-US" dirty="0" err="1">
                <a:effectLst/>
                <a:latin typeface="Arial" panose="020B0604020202020204" pitchFamily="34" charset="0"/>
              </a:rPr>
              <a:t>CoRR</a:t>
            </a:r>
            <a:r>
              <a:rPr lang="en-US" dirty="0">
                <a:effectLst/>
                <a:latin typeface="Arial" panose="020B0604020202020204" pitchFamily="34" charset="0"/>
              </a:rPr>
              <a:t>, abs/1810.04805, 2018.</a:t>
            </a:r>
            <a:endParaRPr lang="en-US" dirty="0">
              <a:latin typeface="Arial" panose="020B0604020202020204" pitchFamily="34" charset="0"/>
            </a:endParaRPr>
          </a:p>
          <a:p>
            <a:pPr algn="l" rtl="0"/>
            <a:r>
              <a:rPr lang="en-US" dirty="0">
                <a:effectLst/>
                <a:latin typeface="Arial" panose="020B0604020202020204" pitchFamily="34" charset="0"/>
              </a:rPr>
              <a:t>[7] I. Goodfellow, J. </a:t>
            </a:r>
            <a:r>
              <a:rPr lang="en-US" dirty="0" err="1">
                <a:effectLst/>
                <a:latin typeface="Arial" panose="020B0604020202020204" pitchFamily="34" charset="0"/>
              </a:rPr>
              <a:t>Shlens</a:t>
            </a:r>
            <a:r>
              <a:rPr lang="en-US" dirty="0">
                <a:effectLst/>
                <a:latin typeface="Arial" panose="020B0604020202020204" pitchFamily="34" charset="0"/>
              </a:rPr>
              <a:t>, and C. </a:t>
            </a:r>
            <a:r>
              <a:rPr lang="en-US" dirty="0" err="1">
                <a:effectLst/>
                <a:latin typeface="Arial" panose="020B0604020202020204" pitchFamily="34" charset="0"/>
              </a:rPr>
              <a:t>Szegedy</a:t>
            </a:r>
            <a:r>
              <a:rPr lang="en-US" dirty="0">
                <a:effectLst/>
                <a:latin typeface="Arial" panose="020B0604020202020204" pitchFamily="34" charset="0"/>
              </a:rPr>
              <a:t>. Explaining and harnessing adversarial examples. In International Conference on Learning Representations, 2015.</a:t>
            </a:r>
            <a:endParaRPr lang="en-US" dirty="0">
              <a:latin typeface="Arial" panose="020B0604020202020204" pitchFamily="34" charset="0"/>
            </a:endParaRPr>
          </a:p>
          <a:p>
            <a:pPr algn="l" rtl="0"/>
            <a:r>
              <a:rPr lang="en-US" dirty="0">
                <a:effectLst/>
                <a:latin typeface="Arial" panose="020B0604020202020204" pitchFamily="34" charset="0"/>
              </a:rPr>
              <a:t>[8] L. Huang, D. Ma, S. Li, X. Zhang, and H. Wang. Text level graph neural network for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</a:rPr>
              <a:t>text classification. </a:t>
            </a:r>
            <a:r>
              <a:rPr lang="en-US" dirty="0" err="1">
                <a:effectLst/>
                <a:latin typeface="Arial" panose="020B0604020202020204" pitchFamily="34" charset="0"/>
              </a:rPr>
              <a:t>arXiv</a:t>
            </a:r>
            <a:r>
              <a:rPr lang="en-US" dirty="0">
                <a:effectLst/>
                <a:latin typeface="Arial" panose="020B0604020202020204" pitchFamily="34" charset="0"/>
              </a:rPr>
              <a:t> preprint arXiv:1910.02356, 2019.</a:t>
            </a:r>
            <a:endParaRPr lang="en-US" dirty="0">
              <a:latin typeface="Arial" panose="020B0604020202020204" pitchFamily="34" charset="0"/>
            </a:endParaRPr>
          </a:p>
          <a:p>
            <a:pPr algn="l" rtl="0"/>
            <a:r>
              <a:rPr lang="en-US" dirty="0">
                <a:effectLst/>
                <a:latin typeface="Arial" panose="020B0604020202020204" pitchFamily="34" charset="0"/>
              </a:rPr>
              <a:t>[9] T. N. </a:t>
            </a:r>
            <a:r>
              <a:rPr lang="en-US" dirty="0" err="1">
                <a:effectLst/>
                <a:latin typeface="Arial" panose="020B0604020202020204" pitchFamily="34" charset="0"/>
              </a:rPr>
              <a:t>Kipf</a:t>
            </a:r>
            <a:r>
              <a:rPr lang="en-US" dirty="0">
                <a:effectLst/>
                <a:latin typeface="Arial" panose="020B0604020202020204" pitchFamily="34" charset="0"/>
              </a:rPr>
              <a:t> and M. Welling. Semi-supervised classification with graph convolutional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</a:rPr>
              <a:t>networks. </a:t>
            </a:r>
            <a:r>
              <a:rPr lang="en-US" dirty="0" err="1">
                <a:effectLst/>
                <a:latin typeface="Arial" panose="020B0604020202020204" pitchFamily="34" charset="0"/>
              </a:rPr>
              <a:t>arXiv</a:t>
            </a:r>
            <a:r>
              <a:rPr lang="en-US" dirty="0">
                <a:effectLst/>
                <a:latin typeface="Arial" panose="020B0604020202020204" pitchFamily="34" charset="0"/>
              </a:rPr>
              <a:t> preprint arXiv:1609.02907, 2016.</a:t>
            </a:r>
            <a:endParaRPr lang="en-US" dirty="0">
              <a:latin typeface="Arial" panose="020B0604020202020204" pitchFamily="34" charset="0"/>
            </a:endParaRPr>
          </a:p>
          <a:p>
            <a:pPr algn="l" rtl="0"/>
            <a:r>
              <a:rPr lang="en-US" dirty="0">
                <a:effectLst/>
                <a:latin typeface="Arial" panose="020B0604020202020204" pitchFamily="34" charset="0"/>
              </a:rPr>
              <a:t>[10] A. </a:t>
            </a:r>
            <a:r>
              <a:rPr lang="en-US" dirty="0" err="1">
                <a:effectLst/>
                <a:latin typeface="Arial" panose="020B0604020202020204" pitchFamily="34" charset="0"/>
              </a:rPr>
              <a:t>Madry</a:t>
            </a:r>
            <a:r>
              <a:rPr lang="en-US" dirty="0">
                <a:effectLst/>
                <a:latin typeface="Arial" panose="020B0604020202020204" pitchFamily="34" charset="0"/>
              </a:rPr>
              <a:t>, A. </a:t>
            </a:r>
            <a:r>
              <a:rPr lang="en-US" dirty="0" err="1">
                <a:effectLst/>
                <a:latin typeface="Arial" panose="020B0604020202020204" pitchFamily="34" charset="0"/>
              </a:rPr>
              <a:t>Makelov</a:t>
            </a:r>
            <a:r>
              <a:rPr lang="en-US" dirty="0">
                <a:effectLst/>
                <a:latin typeface="Arial" panose="020B0604020202020204" pitchFamily="34" charset="0"/>
              </a:rPr>
              <a:t>, L. Schmidt, D. Tsipras, and A. </a:t>
            </a:r>
            <a:r>
              <a:rPr lang="en-US" dirty="0" err="1">
                <a:effectLst/>
                <a:latin typeface="Arial" panose="020B0604020202020204" pitchFamily="34" charset="0"/>
              </a:rPr>
              <a:t>Vladu</a:t>
            </a:r>
            <a:r>
              <a:rPr lang="en-US" dirty="0">
                <a:effectLst/>
                <a:latin typeface="Arial" panose="020B0604020202020204" pitchFamily="34" charset="0"/>
              </a:rPr>
              <a:t>. Towards deep learning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</a:rPr>
              <a:t>models resistant to adversarial attacks. In 6th International Conference on Learning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</a:rPr>
              <a:t>Representations, ICLR 2018, Vancouver, BC, Canada, April 30 - May 3, 2018, Conference Track Proceedings, 2018.</a:t>
            </a:r>
            <a:endParaRPr lang="en-US" dirty="0">
              <a:latin typeface="Arial" panose="020B0604020202020204" pitchFamily="34" charset="0"/>
            </a:endParaRPr>
          </a:p>
          <a:p>
            <a:pPr algn="l" rtl="0"/>
            <a:r>
              <a:rPr lang="en-US" dirty="0">
                <a:effectLst/>
                <a:latin typeface="Arial" panose="020B0604020202020204" pitchFamily="34" charset="0"/>
              </a:rPr>
              <a:t>[11] I. Portugal, P. </a:t>
            </a:r>
            <a:r>
              <a:rPr lang="en-US" dirty="0" err="1">
                <a:effectLst/>
                <a:latin typeface="Arial" panose="020B0604020202020204" pitchFamily="34" charset="0"/>
              </a:rPr>
              <a:t>Alencar</a:t>
            </a:r>
            <a:r>
              <a:rPr lang="en-US" dirty="0">
                <a:effectLst/>
                <a:latin typeface="Arial" panose="020B0604020202020204" pitchFamily="34" charset="0"/>
              </a:rPr>
              <a:t>, and D. Cowan. The use of machine learning algorithms in</a:t>
            </a:r>
            <a:br>
              <a:rPr lang="en-US" dirty="0">
                <a:effectLst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recommender systems: A systematic review. Expert Systems with Applications, 97:205–227, 2018.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dirty="0">
                <a:effectLst/>
                <a:sym typeface="+mn-ea"/>
              </a:rPr>
              <a:t>[12] A. Radford, J. W. Kim, C. </a:t>
            </a:r>
            <a:r>
              <a:rPr lang="en-US" dirty="0" err="1">
                <a:effectLst/>
                <a:sym typeface="+mn-ea"/>
              </a:rPr>
              <a:t>Hallacy</a:t>
            </a:r>
            <a:r>
              <a:rPr lang="en-US" dirty="0">
                <a:effectLst/>
                <a:sym typeface="+mn-ea"/>
              </a:rPr>
              <a:t>, A. Ramesh, G. Goh, S. Agarwal, G. Sastry, A. </a:t>
            </a:r>
            <a:r>
              <a:rPr lang="en-US" dirty="0" err="1">
                <a:effectLst/>
                <a:sym typeface="+mn-ea"/>
              </a:rPr>
              <a:t>Askell</a:t>
            </a:r>
            <a:r>
              <a:rPr lang="en-US" dirty="0">
                <a:effectLst/>
                <a:sym typeface="+mn-ea"/>
              </a:rPr>
              <a:t>, P. Mishkin, J. Clark, et al. Learning transferable visual models from natural language supervision. In International conference on machine learning, pages 8748–8763. PMLR, 2021.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/>
            <a:endParaRPr lang="en-US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rk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30" y="2552065"/>
            <a:ext cx="8294370" cy="3825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Motivation</a:t>
            </a:r>
            <a:endParaRPr 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ffectLst/>
                <a:sym typeface="+mn-ea"/>
              </a:rPr>
              <a:t>Figure out the how the text embeddings change will influence the result of the groups in the social network &amp; </a:t>
            </a:r>
            <a:r>
              <a:rPr lang="en-US" dirty="0">
                <a:effectLst/>
                <a:sym typeface="+mn-ea"/>
              </a:rPr>
              <a:t>citation network.</a:t>
            </a:r>
            <a:endParaRPr lang="en-US" dirty="0">
              <a:effectLst/>
              <a:sym typeface="+mn-ea"/>
            </a:endParaRPr>
          </a:p>
          <a:p>
            <a:endParaRPr lang="en-US" dirty="0">
              <a:effectLst/>
              <a:sym typeface="+mn-ea"/>
            </a:endParaRP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 rtl="0"/>
            <a:r>
              <a:rPr lang="en-US" b="0" i="0" dirty="0">
                <a:effectLst/>
                <a:latin typeface="Arial" panose="020B0604020202020204" pitchFamily="34" charset="0"/>
              </a:rPr>
              <a:t>[13] Y. Sun, S. Wang, X. Tang, T.-Y. Hsieh, and V.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Honavar</a:t>
            </a:r>
            <a:r>
              <a:rPr lang="en-US" b="0" i="0" dirty="0">
                <a:effectLst/>
                <a:latin typeface="Arial" panose="020B0604020202020204" pitchFamily="34" charset="0"/>
              </a:rPr>
              <a:t>. Adversarial attacks on graph neural networks via node injections: A hierarchical reinforcement learning approach. In Proceedings of the Web Conference 2020, pages 673–683, 2020.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b="0" i="0" dirty="0">
                <a:effectLst/>
                <a:latin typeface="Arial" panose="020B0604020202020204" pitchFamily="34" charset="0"/>
              </a:rPr>
              <a:t>[14] A. Vaswani, N.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Shazeer</a:t>
            </a:r>
            <a:r>
              <a:rPr lang="en-US" b="0" i="0" dirty="0">
                <a:effectLst/>
                <a:latin typeface="Arial" panose="020B0604020202020204" pitchFamily="34" charset="0"/>
              </a:rPr>
              <a:t>, N. Parmar, J.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Uszkoreit</a:t>
            </a:r>
            <a:r>
              <a:rPr lang="en-US" b="0" i="0" dirty="0">
                <a:effectLst/>
                <a:latin typeface="Arial" panose="020B0604020202020204" pitchFamily="34" charset="0"/>
              </a:rPr>
              <a:t>, L. Jones, A. N. Gomez, L. Kaiser, and I.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Polosukhin</a:t>
            </a:r>
            <a:r>
              <a:rPr lang="en-US" b="0" i="0" dirty="0">
                <a:effectLst/>
                <a:latin typeface="Arial" panose="020B0604020202020204" pitchFamily="34" charset="0"/>
              </a:rPr>
              <a:t>. Attention is all you need. In Advances in neural information processing systems, pages 5998–6008, 2017.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b="0" i="0" dirty="0">
                <a:effectLst/>
                <a:latin typeface="Arial" panose="020B0604020202020204" pitchFamily="34" charset="0"/>
              </a:rPr>
              <a:t>[15] P.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Veliˇckovi</a:t>
            </a:r>
            <a:r>
              <a:rPr lang="en-US" b="0" i="0" dirty="0">
                <a:effectLst/>
                <a:latin typeface="Arial" panose="020B0604020202020204" pitchFamily="34" charset="0"/>
              </a:rPr>
              <a:t> ́c, G.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Cucurull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A. Casanova, A. Romero, P.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Li`o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and Y. Bengio. Graph attention networks, 2018.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b="0" i="0" dirty="0">
                <a:effectLst/>
                <a:latin typeface="Arial" panose="020B0604020202020204" pitchFamily="34" charset="0"/>
              </a:rPr>
              <a:t>[16] Y.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Vorobeychik</a:t>
            </a:r>
            <a:r>
              <a:rPr lang="en-US" b="0" i="0" dirty="0">
                <a:effectLst/>
                <a:latin typeface="Arial" panose="020B0604020202020204" pitchFamily="34" charset="0"/>
              </a:rPr>
              <a:t> and M.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Kantarcioglu</a:t>
            </a:r>
            <a:r>
              <a:rPr lang="en-US" b="0" i="0" dirty="0">
                <a:effectLst/>
                <a:latin typeface="Arial" panose="020B0604020202020204" pitchFamily="34" charset="0"/>
              </a:rPr>
              <a:t>. Adversarial machine learning / Yevgeniy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Vorobeychik</a:t>
            </a:r>
            <a:r>
              <a:rPr lang="en-US" b="0" i="0" dirty="0">
                <a:effectLst/>
                <a:latin typeface="Arial" panose="020B0604020202020204" pitchFamily="34" charset="0"/>
              </a:rPr>
              <a:t>, Murat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Kantarcioglu</a:t>
            </a:r>
            <a:r>
              <a:rPr lang="en-US" b="0" i="0" dirty="0">
                <a:effectLst/>
                <a:latin typeface="Arial" panose="020B0604020202020204" pitchFamily="34" charset="0"/>
              </a:rPr>
              <a:t>. Synthesis lectures on artificial intelligence and machine learning, 38. Morgan Claypool, San Rafael, California, 2018.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b="0" i="0" dirty="0">
                <a:effectLst/>
                <a:latin typeface="Arial" panose="020B0604020202020204" pitchFamily="34" charset="0"/>
              </a:rPr>
              <a:t>[17] H. Wu, C. Wang, Y.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Tyshetskiy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A. Docherty, K. Lu, and L. Zhu. Adversarial examples on graph data: Deep insights into attack and defense.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US" b="0" i="0" dirty="0">
                <a:effectLst/>
                <a:latin typeface="Arial" panose="020B0604020202020204" pitchFamily="34" charset="0"/>
              </a:rPr>
              <a:t> preprint arXiv:1903.01610, 2019.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b="0" i="0" dirty="0">
                <a:effectLst/>
                <a:latin typeface="Arial" panose="020B0604020202020204" pitchFamily="34" charset="0"/>
              </a:rPr>
              <a:t>[18] Z. Wu, S. Pan, F. Chen, G. Long, C. Zhang, and P. S. Yu. A comprehensive survey on graph neural networks. IEEE Transactions on Neural Networks and Learning Systems, 2020.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b="0" i="0" dirty="0">
                <a:effectLst/>
                <a:latin typeface="Arial" panose="020B0604020202020204" pitchFamily="34" charset="0"/>
              </a:rPr>
              <a:t>[19] T. Young, D. Hazarika, S.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Poria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and E. Cambria. Recent trends in deep learning based natural language processing.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ieee</a:t>
            </a:r>
            <a:r>
              <a:rPr lang="en-US" b="0" i="0" dirty="0">
                <a:effectLst/>
                <a:latin typeface="Arial" panose="020B0604020202020204" pitchFamily="34" charset="0"/>
              </a:rPr>
              <a:t> Computational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intelligenCe</a:t>
            </a:r>
            <a:r>
              <a:rPr lang="en-US" b="0" i="0" dirty="0">
                <a:effectLst/>
                <a:latin typeface="Arial" panose="020B0604020202020204" pitchFamily="34" charset="0"/>
              </a:rPr>
              <a:t> magazine, 13(3):55–75, 2018.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b="0" i="0" dirty="0">
                <a:effectLst/>
                <a:latin typeface="Arial" panose="020B0604020202020204" pitchFamily="34" charset="0"/>
              </a:rPr>
              <a:t>[20] R. Zellers, A. Holtzman, Y. Bisk, A. Farhadi, and Y. Choi.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Hellaswag</a:t>
            </a:r>
            <a:r>
              <a:rPr lang="en-US" b="0" i="0" dirty="0">
                <a:effectLst/>
                <a:latin typeface="Arial" panose="020B0604020202020204" pitchFamily="34" charset="0"/>
              </a:rPr>
              <a:t>: Can a machine really finish your sentence?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arXiv</a:t>
            </a:r>
            <a:r>
              <a:rPr lang="en-US" b="0" i="0" dirty="0">
                <a:effectLst/>
                <a:latin typeface="Arial" panose="020B0604020202020204" pitchFamily="34" charset="0"/>
              </a:rPr>
              <a:t> preprint arXiv:1905.07830, 2019.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b="0" i="0" dirty="0">
                <a:effectLst/>
                <a:latin typeface="Arial" panose="020B0604020202020204" pitchFamily="34" charset="0"/>
              </a:rPr>
              <a:t>[21] J. Zhou, G. Cui, S. Hu, Z. Zhang, C. Yang, Z. Liu, L. Wang, C. Li, and M. Sun. Graph neural networks: A review of methods and applications. AI open, 1:57–81, 2020.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b="0" i="0" dirty="0">
                <a:effectLst/>
                <a:latin typeface="Arial" panose="020B0604020202020204" pitchFamily="34" charset="0"/>
              </a:rPr>
              <a:t>[22] Y. Zhu, X. Ai, Y.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Vorobeychik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and K. Zhou. Homophily-driven sanitation view for robust graph contrastive learning, 2023.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1400" b="0" i="0" dirty="0">
                <a:effectLst/>
                <a:latin typeface="Arial" panose="020B0604020202020204" pitchFamily="34" charset="0"/>
              </a:rPr>
              <a:t>[23] D. Z ̈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ugner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A.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Akbarnejad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and S. G ̈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unnemann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. Adversarial attacks on neural networks for graph data. Proceedings of the 24th ACM SIGKDD International Conference on Knowledge Discovery &amp; Data Mining, pages 2847–2856, 2018.</a:t>
            </a:r>
            <a:endParaRPr lang="en-US" sz="1400" b="0" i="0" dirty="0"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sz="1400" b="0" i="0" dirty="0">
                <a:effectLst/>
                <a:latin typeface="Arial" panose="020B0604020202020204" pitchFamily="34" charset="0"/>
              </a:rPr>
              <a:t>[24] D. Z ̈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ugner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S. G ̈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unnemann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. Adversarial attacks on graph neural networks via meta learning. In International Conference on Learning Representations, 2019.</a:t>
            </a:r>
            <a:endParaRPr lang="en-US" sz="1400" b="0" i="0" dirty="0"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20574" y="1924919"/>
            <a:ext cx="724916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solidFill>
                  <a:schemeClr val="accent4"/>
                </a:solidFill>
                <a:effectLst/>
              </a:rPr>
              <a:t>Thanks for listening.</a:t>
            </a:r>
            <a:endParaRPr lang="en-US" sz="5400" b="1" cap="none" spc="0" dirty="0">
              <a:solidFill>
                <a:schemeClr val="accent4"/>
              </a:solidFill>
              <a:effectLst/>
            </a:endParaRPr>
          </a:p>
          <a:p>
            <a:pPr algn="ctr"/>
            <a:endParaRPr lang="en-US" sz="5400" b="1" dirty="0">
              <a:solidFill>
                <a:schemeClr val="accent4"/>
              </a:solidFill>
            </a:endParaRPr>
          </a:p>
          <a:p>
            <a:pPr algn="ctr"/>
            <a:r>
              <a:rPr lang="en-US" sz="5400" b="1" dirty="0">
                <a:solidFill>
                  <a:schemeClr val="accent4"/>
                </a:solidFill>
              </a:rPr>
              <a:t>Any Questions?</a:t>
            </a:r>
            <a:endParaRPr lang="en-US" sz="5400" b="1" cap="none" spc="0" dirty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Related Work &amp; Prelimilaries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Machine Learning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Graph Neural Networks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Nature Language Processing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Adversarial Machine Learning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Supervised Learning</a:t>
            </a:r>
            <a:endParaRPr lang="en-US">
              <a:sym typeface="+mn-ea"/>
            </a:endParaRPr>
          </a:p>
          <a:p>
            <a:pPr lvl="1"/>
            <a:r>
              <a:rPr lang="en-US" sz="2400">
                <a:sym typeface="+mn-ea"/>
              </a:rPr>
              <a:t>Regression</a:t>
            </a:r>
            <a:endParaRPr lang="en-US" sz="2400">
              <a:sym typeface="+mn-ea"/>
            </a:endParaRPr>
          </a:p>
          <a:p>
            <a:pPr lvl="1"/>
            <a:endParaRPr lang="en-US" sz="2400">
              <a:sym typeface="+mn-ea"/>
            </a:endParaRPr>
          </a:p>
          <a:p>
            <a:pPr lvl="1"/>
            <a:r>
              <a:rPr lang="en-US" sz="2400">
                <a:sym typeface="+mn-ea"/>
              </a:rPr>
              <a:t>Multi-class classification</a:t>
            </a:r>
            <a:endParaRPr lang="en-US" sz="2400">
              <a:sym typeface="+mn-ea"/>
            </a:endParaRPr>
          </a:p>
          <a:p>
            <a:pPr lvl="1"/>
            <a:endParaRPr lang="en-US"/>
          </a:p>
          <a:p>
            <a:r>
              <a:rPr lang="en-US">
                <a:sym typeface="+mn-ea"/>
              </a:rPr>
              <a:t>Unsupervised Learning</a:t>
            </a:r>
            <a:endParaRPr lang="en-US">
              <a:sym typeface="+mn-ea"/>
            </a:endParaRPr>
          </a:p>
          <a:p>
            <a:endParaRPr lang="en-US"/>
          </a:p>
          <a:p>
            <a:r>
              <a:rPr lang="en-US">
                <a:sym typeface="+mn-ea"/>
              </a:rPr>
              <a:t>Semi-supervised Learning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s 6"/>
              <p:cNvSpPr/>
              <p:nvPr/>
            </p:nvSpPr>
            <p:spPr>
              <a:xfrm>
                <a:off x="892810" y="5622925"/>
                <a:ext cx="7127875" cy="8299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  <a:scene3d>
                  <a:camera prst="orthographicFront"/>
                  <a:lightRig rig="threePt" dir="t"/>
                </a:scene3d>
              </a:bodyPr>
              <a:lstStyle/>
              <a:p>
                <a:pPr algn="ctr"/>
                <a:r>
                  <a:rPr lang="en-US" altLang="zh-CN" sz="4800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Differences: Labels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800" b="1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800" b="1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4800" b="1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4800" b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)</a:t>
                </a:r>
                <a:endParaRPr lang="en-US" altLang="zh-CN" sz="4800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</p:txBody>
          </p:sp>
        </mc:Choice>
        <mc:Fallback>
          <p:sp>
            <p:nvSpPr>
              <p:cNvPr id="7" name="Rectangles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10" y="5622925"/>
                <a:ext cx="7127875" cy="829945"/>
              </a:xfrm>
              <a:prstGeom prst="rect">
                <a:avLst/>
              </a:prstGeom>
              <a:blipFill rotWithShape="1">
                <a:blip r:embed="rId1"/>
                <a:stretch>
                  <a:fillRect r="-17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221" y="3695704"/>
            <a:ext cx="2696147" cy="9144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773" y="2823782"/>
            <a:ext cx="4318635" cy="7825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602" y="1964982"/>
            <a:ext cx="2696147" cy="8108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Neural Network (GNNs)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20000"/>
              </a:bodyPr>
              <a:lstStyle/>
              <a:p>
                <a:r>
                  <a:rPr lang="en-US" dirty="0">
                    <a:sym typeface="+mn-ea"/>
                  </a:rPr>
                  <a:t>What is a Graph? G=(V, E)</a:t>
                </a:r>
                <a:endParaRPr lang="en-US" dirty="0">
                  <a:sym typeface="+mn-ea"/>
                </a:endParaRPr>
              </a:p>
              <a:p>
                <a:pPr lvl="1"/>
                <a:r>
                  <a:rPr lang="en-US" dirty="0">
                    <a:sym typeface="+mn-ea"/>
                  </a:rPr>
                  <a:t>V: the set of nodes</a:t>
                </a:r>
                <a:endParaRPr lang="en-US" dirty="0">
                  <a:sym typeface="+mn-ea"/>
                </a:endParaRPr>
              </a:p>
              <a:p>
                <a:pPr lvl="1"/>
                <a:r>
                  <a:rPr lang="en-US" dirty="0">
                    <a:sym typeface="+mn-ea"/>
                  </a:rPr>
                  <a:t>E :the set of edges.</a:t>
                </a:r>
                <a:endParaRPr lang="en-US" dirty="0">
                  <a:sym typeface="+mn-ea"/>
                </a:endParaRPr>
              </a:p>
              <a:p>
                <a:pPr lvl="0"/>
                <a:r>
                  <a:rPr lang="en-US" dirty="0">
                    <a:sym typeface="+mn-ea"/>
                  </a:rPr>
                  <a:t>An undirected graph, A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ym typeface="+mn-ea"/>
                  </a:rPr>
                  <a:t> is symmetric</a:t>
                </a:r>
                <a:endParaRPr lang="en-US" dirty="0">
                  <a:sym typeface="+mn-ea"/>
                </a:endParaRPr>
              </a:p>
              <a:p>
                <a:pPr lvl="0"/>
                <a:endParaRPr lang="en-US" dirty="0">
                  <a:sym typeface="+mn-ea"/>
                </a:endParaRPr>
              </a:p>
              <a:p>
                <a:pPr lvl="0"/>
                <a:r>
                  <a:rPr lang="en-US" dirty="0">
                    <a:sym typeface="+mn-ea"/>
                  </a:rPr>
                  <a:t>Graph Convolutional Network</a:t>
                </a:r>
                <a:endParaRPr lang="en-US" dirty="0">
                  <a:sym typeface="+mn-ea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Graph Attention Network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6" t="-213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3987165"/>
            <a:ext cx="3633470" cy="922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270" y="5206906"/>
            <a:ext cx="4004348" cy="1651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Neural Network (GNNs)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ym typeface="+mn-ea"/>
              </a:rPr>
              <a:t>Graph Convolutional Network (GCN)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Propogation function:</a:t>
            </a:r>
            <a:endParaRPr lang="en-US">
              <a:sym typeface="+mn-ea"/>
            </a:endParaRPr>
          </a:p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1523" y="1984007"/>
            <a:ext cx="3479165" cy="883276"/>
          </a:xfrm>
          <a:prstGeom prst="rect">
            <a:avLst/>
          </a:prstGeom>
        </p:spPr>
      </p:pic>
      <p:pic>
        <p:nvPicPr>
          <p:cNvPr id="5" name="Picture 4" descr="gcn_networ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35" y="2744470"/>
            <a:ext cx="7452360" cy="3864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Neural Network (GNNs)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Graph Attention Network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280" y="2199640"/>
            <a:ext cx="6806565" cy="4289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880" y="1417638"/>
            <a:ext cx="4004348" cy="1651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8982</Words>
  <Application>WPS Presentation</Application>
  <PresentationFormat>On-screen Show (4:3)</PresentationFormat>
  <Paragraphs>329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Arial</vt:lpstr>
      <vt:lpstr>SimSun</vt:lpstr>
      <vt:lpstr>Wingdings</vt:lpstr>
      <vt:lpstr>Times New Roman</vt:lpstr>
      <vt:lpstr>Arial</vt:lpstr>
      <vt:lpstr>Cambria Math</vt:lpstr>
      <vt:lpstr>Rockwell</vt:lpstr>
      <vt:lpstr>Microsoft YaHei</vt:lpstr>
      <vt:lpstr>Arial Unicode MS</vt:lpstr>
      <vt:lpstr>Calibri</vt:lpstr>
      <vt:lpstr>STXinwei</vt:lpstr>
      <vt:lpstr>Office Theme</vt:lpstr>
      <vt:lpstr>Adversarial Attacks on Graph Embeddings Based on Text Dataset</vt:lpstr>
      <vt:lpstr>Introduction</vt:lpstr>
      <vt:lpstr>Introduction</vt:lpstr>
      <vt:lpstr>Motivation</vt:lpstr>
      <vt:lpstr>Related Work &amp; Prelimilaries</vt:lpstr>
      <vt:lpstr>Machine Learning</vt:lpstr>
      <vt:lpstr>Graph Neural Network (GNNs)</vt:lpstr>
      <vt:lpstr>Graph Neural Network (GNNs)</vt:lpstr>
      <vt:lpstr>Graph Neural Network (GNNs)</vt:lpstr>
      <vt:lpstr>Graph Neural Network (GNNs)</vt:lpstr>
      <vt:lpstr>Natural Language Processing (NLP)</vt:lpstr>
      <vt:lpstr>Adversarial Machine Learning</vt:lpstr>
      <vt:lpstr>Adversarial Machine Learning</vt:lpstr>
      <vt:lpstr>Adversarial Machine Learning</vt:lpstr>
      <vt:lpstr>Methodology</vt:lpstr>
      <vt:lpstr>Data Source</vt:lpstr>
      <vt:lpstr>Data Source</vt:lpstr>
      <vt:lpstr>Decision-time Attack</vt:lpstr>
      <vt:lpstr>Poisoning Attack</vt:lpstr>
      <vt:lpstr>GCL Poisoning Attack</vt:lpstr>
      <vt:lpstr>GCL Poisoning Attack</vt:lpstr>
      <vt:lpstr>Experiment Settings &amp; Results</vt:lpstr>
      <vt:lpstr>Experiment Settings &amp; Results</vt:lpstr>
      <vt:lpstr>Experiment Settings &amp; Results</vt:lpstr>
      <vt:lpstr>Experiment Settings &amp; Results</vt:lpstr>
      <vt:lpstr>Net Attack</vt:lpstr>
      <vt:lpstr>Net Attack</vt:lpstr>
      <vt:lpstr>Meta Attack</vt:lpstr>
      <vt:lpstr>Meta Attack</vt:lpstr>
      <vt:lpstr>Poisoning Attack</vt:lpstr>
      <vt:lpstr>Poisoning Attack</vt:lpstr>
      <vt:lpstr>Poisoning Attack</vt:lpstr>
      <vt:lpstr>Poisoning Attack</vt:lpstr>
      <vt:lpstr>Conclusion</vt:lpstr>
      <vt:lpstr>Constrains &amp; Reflection</vt:lpstr>
      <vt:lpstr>Future Work</vt:lpstr>
      <vt:lpstr>Acknowledgement</vt:lpstr>
      <vt:lpstr>Resource</vt:lpstr>
      <vt:lpstr>References</vt:lpstr>
      <vt:lpstr>References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fiona</cp:lastModifiedBy>
  <cp:revision>142</cp:revision>
  <dcterms:created xsi:type="dcterms:W3CDTF">2013-07-09T17:46:00Z</dcterms:created>
  <dcterms:modified xsi:type="dcterms:W3CDTF">2023-12-06T17:51:49Z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C54F576BEF4F4EF483635CF51C9C4F39_12</vt:lpwstr>
  </property>
  <property fmtid="{D5CDD505-2E9C-101B-9397-08002B2CF9AE}" pid="3" name="KSOProductBuildVer">
    <vt:lpwstr>1033-12.2.0.13306</vt:lpwstr>
  </property>
</Properties>
</file>