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461" r:id="rId2"/>
    <p:sldId id="568" r:id="rId3"/>
    <p:sldId id="565" r:id="rId4"/>
    <p:sldId id="563" r:id="rId5"/>
    <p:sldId id="569" r:id="rId6"/>
    <p:sldId id="545" r:id="rId7"/>
    <p:sldId id="557" r:id="rId8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4D4D4D"/>
    <a:srgbClr val="000000"/>
    <a:srgbClr val="FF00FF"/>
    <a:srgbClr val="FF0000"/>
    <a:srgbClr val="FFCCFF"/>
    <a:srgbClr val="66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9" autoAdjust="0"/>
    <p:restoredTop sz="85099" autoAdjust="0"/>
  </p:normalViewPr>
  <p:slideViewPr>
    <p:cSldViewPr snapToGrid="0">
      <p:cViewPr varScale="1">
        <p:scale>
          <a:sx n="56" d="100"/>
          <a:sy n="56" d="100"/>
        </p:scale>
        <p:origin x="19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1512" y="45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7075"/>
            <a:ext cx="47879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D89B6B-8893-4CD6-BE9B-3C530859C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87363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7472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46367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951038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617BE9-5603-4F3E-AF33-9BD6A1B1F3A9}" type="slidenum">
              <a:rPr lang="en-US" altLang="zh-CN" sz="1100" smtClean="0"/>
              <a:pPr>
                <a:spcBef>
                  <a:spcPct val="0"/>
                </a:spcBef>
              </a:pPr>
              <a:t>2</a:t>
            </a:fld>
            <a:endParaRPr lang="en-US" altLang="zh-CN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5238" y="727075"/>
            <a:ext cx="4784725" cy="3587750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39813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039813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2620BC-B790-4729-9452-0202A2DD42A9}" type="slidenum">
              <a:rPr lang="en-US" altLang="zh-CN" sz="1100" smtClean="0"/>
              <a:pPr>
                <a:spcBef>
                  <a:spcPct val="0"/>
                </a:spcBef>
              </a:pPr>
              <a:t>3</a:t>
            </a:fld>
            <a:endParaRPr lang="en-US" altLang="zh-CN" sz="11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5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29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3472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5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3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08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960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/>
        </p:nvSpPr>
        <p:spPr bwMode="auto">
          <a:xfrm>
            <a:off x="2754313" y="2691052"/>
            <a:ext cx="44323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课程总学时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12"/>
          <p:cNvSpPr>
            <a:spLocks noChangeArrowheads="1"/>
          </p:cNvSpPr>
          <p:nvPr/>
        </p:nvSpPr>
        <p:spPr bwMode="auto">
          <a:xfrm>
            <a:off x="2754313" y="3326052"/>
            <a:ext cx="34290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课程学分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13"/>
          <p:cNvSpPr>
            <a:spLocks noChangeArrowheads="1"/>
          </p:cNvSpPr>
          <p:nvPr/>
        </p:nvSpPr>
        <p:spPr bwMode="auto">
          <a:xfrm>
            <a:off x="2754312" y="4569384"/>
            <a:ext cx="5103812" cy="35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教师：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李朝海、梁莹林、皇晓辉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2754311" y="5212321"/>
            <a:ext cx="48450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助教：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宋月</a:t>
            </a:r>
            <a:endParaRPr kumimoji="1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8843" y="1678849"/>
            <a:ext cx="5999281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ts val="2000"/>
              </a:lnSpc>
              <a:defRPr kumimoji="1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工程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实践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创新项目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754312" y="3901256"/>
            <a:ext cx="4168775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：集中实践教学</a:t>
            </a:r>
            <a:endParaRPr kumimoji="1"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13"/>
          <p:cNvSpPr>
            <a:spLocks noChangeArrowheads="1"/>
          </p:cNvSpPr>
          <p:nvPr/>
        </p:nvSpPr>
        <p:spPr bwMode="auto">
          <a:xfrm>
            <a:off x="1141709" y="1236840"/>
            <a:ext cx="7692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英才学院定制的集中实践课程，分三个学期开设：</a:t>
            </a:r>
            <a:endParaRPr kumimoji="1"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black">
          <a:xfrm>
            <a:off x="1741488" y="530225"/>
            <a:ext cx="57816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一、课程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18059" y="1748367"/>
            <a:ext cx="318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工程实践创新项目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I: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891182" y="5246414"/>
            <a:ext cx="7942729" cy="1015663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60</a:t>
            </a:r>
            <a:r>
              <a:rPr lang="zh-CN" altLang="en-US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学时，</a:t>
            </a:r>
            <a:r>
              <a:rPr lang="en-US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学分。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创业模拟实训为基础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，提出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一个产品或方法的想法并制定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具体商业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计划，包括：项目确定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、市场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分析、营销策略、资金规划、销售管理、风险评估、创业计划等。</a:t>
            </a:r>
            <a:endParaRPr lang="en-US" altLang="zh-CN" sz="2000" b="1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66763" y="3283753"/>
            <a:ext cx="3286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工程实践创新项目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II: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66763" y="4803239"/>
            <a:ext cx="3389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工程实践创新项目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III: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885" y="3707790"/>
            <a:ext cx="79550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32</a:t>
            </a:r>
            <a:r>
              <a:rPr lang="zh-CN" altLang="en-US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学时、</a:t>
            </a:r>
            <a:r>
              <a:rPr lang="en-US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个学分。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采用有限元数值分析方法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探究复杂场的物理规律，如电子散热设计</a:t>
            </a:r>
            <a:r>
              <a:rPr lang="zh-CN" altLang="en-US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有限元物理分析软件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进行特定研究项目的建模、求解、分析、优化设计</a:t>
            </a:r>
            <a:r>
              <a:rPr lang="zh-CN" altLang="en-US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891183" y="2202778"/>
            <a:ext cx="7692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32</a:t>
            </a:r>
            <a:r>
              <a:rPr lang="zh-CN" altLang="en-US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学时、</a:t>
            </a:r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个学分。强调</a:t>
            </a:r>
            <a:r>
              <a:rPr lang="zh-CN" altLang="en-US" sz="2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小型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系统设计与实现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给出工程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约束条件（尤其是成本约束），自主完成一个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有趣味性、展示强、具有特定应用的小型电子系统的设计与工程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black">
          <a:xfrm>
            <a:off x="1741488" y="530225"/>
            <a:ext cx="57816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一、课程简介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56081" y="1308100"/>
            <a:ext cx="31838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工程实践创新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I: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9205" y="1854763"/>
            <a:ext cx="33670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508218" y="2300715"/>
            <a:ext cx="33670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便携式电子手提秤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1508218" y="2776500"/>
            <a:ext cx="33670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电子握力计</a:t>
            </a:r>
            <a:endParaRPr lang="zh-CN" altLang="en-US" dirty="0"/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1508218" y="3252285"/>
            <a:ext cx="33670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题目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光学心率计</a:t>
            </a:r>
            <a:endParaRPr lang="zh-CN" altLang="en-US" dirty="0"/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508218" y="3728070"/>
            <a:ext cx="33670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zh-CN" altLang="zh-CN" dirty="0"/>
              <a:t>简易</a:t>
            </a:r>
            <a:r>
              <a:rPr lang="zh-CN" altLang="zh-CN" dirty="0" smtClean="0"/>
              <a:t>心率</a:t>
            </a:r>
            <a:r>
              <a:rPr lang="en-US" altLang="zh-CN" dirty="0" smtClean="0"/>
              <a:t>-</a:t>
            </a:r>
            <a:r>
              <a:rPr lang="zh-CN" altLang="zh-CN" dirty="0" smtClean="0"/>
              <a:t>血氧计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48" y="671533"/>
            <a:ext cx="1980952" cy="32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27" y="2363275"/>
            <a:ext cx="3909563" cy="27086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752" y="2311291"/>
            <a:ext cx="2076190" cy="305714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029205" y="4368469"/>
            <a:ext cx="50340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涉及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控制器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的应用、电子产品的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机械结构设计与</a:t>
            </a:r>
            <a:r>
              <a:rPr lang="en-US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zh-CN" sz="2000" b="1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打印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b="1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电子电路</a:t>
            </a:r>
            <a:r>
              <a:rPr lang="zh-CN" altLang="zh-CN" sz="2000" b="1" kern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zh-CN" altLang="zh-CN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知识</a:t>
            </a:r>
            <a:r>
              <a:rPr lang="zh-CN" altLang="en-US" sz="2000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812138" y="5608723"/>
            <a:ext cx="625792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可以自拟题目，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反对直接购买成品套件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>
            <a:spLocks noChangeArrowheads="1"/>
          </p:cNvSpPr>
          <p:nvPr/>
        </p:nvSpPr>
        <p:spPr bwMode="black">
          <a:xfrm>
            <a:off x="1741488" y="530225"/>
            <a:ext cx="57816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二、课程时间安排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4816"/>
              </p:ext>
            </p:extLst>
          </p:nvPr>
        </p:nvGraphicFramePr>
        <p:xfrm>
          <a:off x="948905" y="1308100"/>
          <a:ext cx="7729267" cy="40021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2204">
                  <a:extLst>
                    <a:ext uri="{9D8B030D-6E8A-4147-A177-3AD203B41FA5}">
                      <a16:colId xmlns:a16="http://schemas.microsoft.com/office/drawing/2014/main" val="2515000427"/>
                    </a:ext>
                  </a:extLst>
                </a:gridCol>
                <a:gridCol w="3398807">
                  <a:extLst>
                    <a:ext uri="{9D8B030D-6E8A-4147-A177-3AD203B41FA5}">
                      <a16:colId xmlns:a16="http://schemas.microsoft.com/office/drawing/2014/main" val="3786113762"/>
                    </a:ext>
                  </a:extLst>
                </a:gridCol>
                <a:gridCol w="3088256">
                  <a:extLst>
                    <a:ext uri="{9D8B030D-6E8A-4147-A177-3AD203B41FA5}">
                      <a16:colId xmlns:a16="http://schemas.microsoft.com/office/drawing/2014/main" val="3521472463"/>
                    </a:ext>
                  </a:extLst>
                </a:gridCol>
              </a:tblGrid>
              <a:tr h="364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31858"/>
                  </a:ext>
                </a:extLst>
              </a:tr>
              <a:tr h="61797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课程介绍、题目解析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课后作业：完成组队</a:t>
                      </a:r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2-3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人，完成选题以及方案设计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3595"/>
                  </a:ext>
                </a:extLst>
              </a:tr>
              <a:tr h="36491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每组方案汇报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采用腾讯会议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98610"/>
                  </a:ext>
                </a:extLst>
              </a:tr>
              <a:tr h="73076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电路设计工具</a:t>
                      </a:r>
                      <a:r>
                        <a:rPr lang="en-US" altLang="zh-CN" sz="1800" b="1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Protel</a:t>
                      </a:r>
                      <a:r>
                        <a:rPr lang="en-US" altLang="zh-C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800" b="1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Altium</a:t>
                      </a:r>
                      <a:r>
                        <a:rPr lang="en-US" altLang="zh-C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i="0" kern="120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Desginer</a:t>
                      </a:r>
                      <a:r>
                        <a:rPr lang="en-US" altLang="zh-C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……</a:t>
                      </a:r>
                      <a:endParaRPr lang="en-US" altLang="zh-CN" sz="1800" b="1" i="0" kern="12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提前安装相应软件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034757"/>
                  </a:ext>
                </a:extLst>
              </a:tr>
              <a:tr h="629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zh-CN" altLang="en-US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简介；</a:t>
                      </a:r>
                      <a:endParaRPr lang="en-US" altLang="zh-CN" sz="1800" b="1" i="0" kern="12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sz="1800" b="1" i="0" kern="12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打印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提前安装相应软件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07051"/>
                  </a:ext>
                </a:extLst>
              </a:tr>
              <a:tr h="629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设计文件检查（</a:t>
                      </a:r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sch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b="1" dirty="0" err="1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pcb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完成相应设计文件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834606"/>
                  </a:ext>
                </a:extLst>
              </a:tr>
              <a:tr h="62985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周以后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答疑</a:t>
                      </a:r>
                      <a:r>
                        <a:rPr lang="en-US" altLang="zh-CN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 dirty="0" smtClean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测评</a:t>
                      </a:r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578119"/>
                  </a:ext>
                </a:extLst>
              </a:tr>
            </a:tbl>
          </a:graphicData>
        </a:graphic>
      </p:graphicFrame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948904" y="5465537"/>
            <a:ext cx="7729267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说明：项目的完成更多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需要借助课余时间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，元件采购以及制版等后续事项根据疫情情况再通知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/>
          <p:cNvSpPr>
            <a:spLocks noChangeArrowheads="1"/>
          </p:cNvSpPr>
          <p:nvPr/>
        </p:nvSpPr>
        <p:spPr bwMode="black">
          <a:xfrm>
            <a:off x="1793247" y="667752"/>
            <a:ext cx="57816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三、元件采购以及</a:t>
            </a: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打印安排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000660" y="1533283"/>
            <a:ext cx="7729267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元件采购：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153061" y="2098412"/>
            <a:ext cx="772926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统一采购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板、液晶显示屏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等共性元件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53060" y="2602877"/>
            <a:ext cx="7729267" cy="7078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个性化元件建议将清单发给助教审批后在指定地点采购（便于统一结算）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000660" y="3393395"/>
            <a:ext cx="772926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制版：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53060" y="3949143"/>
            <a:ext cx="772926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为培养控制成本意识，每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制版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费限报销一次，限额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元；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00660" y="4588439"/>
            <a:ext cx="772926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53060" y="5210006"/>
            <a:ext cx="7729267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根据设计进度以及疫情情况另行安排！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0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black">
          <a:xfrm>
            <a:off x="1741488" y="530225"/>
            <a:ext cx="57816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四、课程成绩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7988"/>
              </p:ext>
            </p:extLst>
          </p:nvPr>
        </p:nvGraphicFramePr>
        <p:xfrm>
          <a:off x="863217" y="1449237"/>
          <a:ext cx="7538216" cy="4469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7644">
                  <a:extLst>
                    <a:ext uri="{9D8B030D-6E8A-4147-A177-3AD203B41FA5}">
                      <a16:colId xmlns:a16="http://schemas.microsoft.com/office/drawing/2014/main" val="3645191254"/>
                    </a:ext>
                  </a:extLst>
                </a:gridCol>
                <a:gridCol w="3692106">
                  <a:extLst>
                    <a:ext uri="{9D8B030D-6E8A-4147-A177-3AD203B41FA5}">
                      <a16:colId xmlns:a16="http://schemas.microsoft.com/office/drawing/2014/main" val="796592893"/>
                    </a:ext>
                  </a:extLst>
                </a:gridCol>
                <a:gridCol w="1328466">
                  <a:extLst>
                    <a:ext uri="{9D8B030D-6E8A-4147-A177-3AD203B41FA5}">
                      <a16:colId xmlns:a16="http://schemas.microsoft.com/office/drawing/2014/main" val="4054788575"/>
                    </a:ext>
                  </a:extLst>
                </a:gridCol>
              </a:tblGrid>
              <a:tr h="46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考核内容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考核方式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分数占比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6321"/>
                  </a:ext>
                </a:extLst>
              </a:tr>
              <a:tr h="489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模块进度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“附录</a:t>
                      </a:r>
                      <a:r>
                        <a:rPr lang="en-US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：模块完成评测表” 评分记录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800" b="1" kern="100" dirty="0"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65626"/>
                  </a:ext>
                </a:extLst>
              </a:tr>
              <a:tr h="978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作品实施过程情况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（团队合作情况）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“附录</a:t>
                      </a:r>
                      <a:r>
                        <a:rPr lang="en-US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：过程评价表”的记录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sz="1800" b="1" kern="100"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710714"/>
                  </a:ext>
                </a:extLst>
              </a:tr>
              <a:tr h="7326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作品基本功能完成情况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“附录</a:t>
                      </a:r>
                      <a:r>
                        <a:rPr lang="en-US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：测评表”的评分记录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30%</a:t>
                      </a:r>
                      <a:endParaRPr lang="zh-CN" sz="1800" b="1" kern="100"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9880"/>
                  </a:ext>
                </a:extLst>
              </a:tr>
              <a:tr h="489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作品最终完成情况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“大众评审团”投票结果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800" b="1" kern="100" dirty="0"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970057"/>
                  </a:ext>
                </a:extLst>
              </a:tr>
              <a:tr h="9786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实验报告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实验报告内容的完整性、科学性、规范性、条理性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sz="1800" b="1" kern="100" dirty="0"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054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8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FA3DB"/>
                    </a:gs>
                    <a:gs pos="100000">
                      <a:srgbClr val="0099FF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3FA3DB"/>
                  </a:gs>
                  <a:gs pos="100000">
                    <a:srgbClr val="0099FF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ltGray">
          <a:xfrm>
            <a:off x="1547813" y="3716338"/>
            <a:ext cx="6059487" cy="127000"/>
          </a:xfrm>
          <a:prstGeom prst="rect">
            <a:avLst/>
          </a:prstGeom>
          <a:solidFill>
            <a:srgbClr val="3FA3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ko-KR" altLang="en-US" sz="2400" b="1"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4451</TotalTime>
  <Words>560</Words>
  <Application>Microsoft Office PowerPoint</Application>
  <PresentationFormat>全屏显示(4:3)</PresentationFormat>
  <Paragraphs>77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Gulim</vt:lpstr>
      <vt:lpstr>宋体</vt:lpstr>
      <vt:lpstr>微软雅黑</vt:lpstr>
      <vt:lpstr>Arial</vt:lpstr>
      <vt:lpstr>Times New Roman</vt:lpstr>
      <vt:lpstr>Wingdings</vt:lpstr>
      <vt:lpstr>诗情画意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he- lijing</dc:creator>
  <cp:lastModifiedBy>ibm</cp:lastModifiedBy>
  <cp:revision>869</cp:revision>
  <cp:lastPrinted>1997-11-23T03:25:00Z</cp:lastPrinted>
  <dcterms:created xsi:type="dcterms:W3CDTF">1995-06-17T23:31:02Z</dcterms:created>
  <dcterms:modified xsi:type="dcterms:W3CDTF">2020-05-06T09:54:32Z</dcterms:modified>
</cp:coreProperties>
</file>