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6"/>
  </p:notesMasterIdLst>
  <p:handoutMasterIdLst>
    <p:handoutMasterId r:id="rId27"/>
  </p:handoutMasterIdLst>
  <p:sldIdLst>
    <p:sldId id="301" r:id="rId2"/>
    <p:sldId id="304" r:id="rId3"/>
    <p:sldId id="361" r:id="rId4"/>
    <p:sldId id="302" r:id="rId5"/>
    <p:sldId id="358" r:id="rId6"/>
    <p:sldId id="376" r:id="rId7"/>
    <p:sldId id="377" r:id="rId8"/>
    <p:sldId id="364" r:id="rId9"/>
    <p:sldId id="362" r:id="rId10"/>
    <p:sldId id="372" r:id="rId11"/>
    <p:sldId id="374" r:id="rId12"/>
    <p:sldId id="367" r:id="rId13"/>
    <p:sldId id="375" r:id="rId14"/>
    <p:sldId id="378" r:id="rId15"/>
    <p:sldId id="379" r:id="rId16"/>
    <p:sldId id="380" r:id="rId17"/>
    <p:sldId id="381" r:id="rId18"/>
    <p:sldId id="373" r:id="rId19"/>
    <p:sldId id="369" r:id="rId20"/>
    <p:sldId id="366" r:id="rId21"/>
    <p:sldId id="382" r:id="rId22"/>
    <p:sldId id="383" r:id="rId23"/>
    <p:sldId id="384" r:id="rId24"/>
    <p:sldId id="370" r:id="rId25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3E0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80" autoAdjust="0"/>
    <p:restoredTop sz="99637" autoAdjust="0"/>
  </p:normalViewPr>
  <p:slideViewPr>
    <p:cSldViewPr>
      <p:cViewPr varScale="1">
        <p:scale>
          <a:sx n="91" d="100"/>
          <a:sy n="91" d="100"/>
        </p:scale>
        <p:origin x="152" y="52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D8A1-9298-4266-AD15-A6713FA1FB6F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E400A-0F73-4B87-9950-314660DCCA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61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2020/5/6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99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750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4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55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48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790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923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310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399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17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86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361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887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475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92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372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65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83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46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7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07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23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92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42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3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19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771550"/>
            <a:ext cx="9144000" cy="43719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6000"/>
                </a:schemeClr>
              </a:gs>
              <a:gs pos="19000">
                <a:schemeClr val="tx2">
                  <a:shade val="67500"/>
                  <a:satMod val="115000"/>
                  <a:lumMod val="61000"/>
                  <a:lumOff val="39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6512" y="4902295"/>
            <a:ext cx="9289032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shingle">
          <a:fgClr>
            <a:schemeClr val="bg1"/>
          </a:fgClr>
          <a:bgClr>
            <a:schemeClr val="bg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975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9672" y="915566"/>
            <a:ext cx="595227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spc="55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工程实践创新项目</a:t>
            </a:r>
            <a:r>
              <a:rPr lang="en-US" altLang="zh-CN" sz="4500" b="1" spc="55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en-US" altLang="zh-CN" sz="4500" b="1" spc="5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</a:t>
            </a:r>
            <a:endParaRPr lang="zh-CN" altLang="en-US" sz="4500" b="1" spc="55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3983" y="1995686"/>
            <a:ext cx="3483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55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2800" b="1" spc="55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800" b="1" spc="55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讲：题目解悉</a:t>
            </a:r>
          </a:p>
        </p:txBody>
      </p:sp>
      <p:sp>
        <p:nvSpPr>
          <p:cNvPr id="45" name="矩形 44"/>
          <p:cNvSpPr/>
          <p:nvPr/>
        </p:nvSpPr>
        <p:spPr>
          <a:xfrm>
            <a:off x="2801083" y="3243195"/>
            <a:ext cx="35894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550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梁莹</a:t>
            </a:r>
            <a:r>
              <a:rPr lang="zh-CN" altLang="en-US" sz="2400" b="1" spc="550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林</a:t>
            </a:r>
            <a:r>
              <a:rPr lang="zh-CN" altLang="en-US" sz="2400" b="1" spc="550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/>
            </a:r>
            <a:br>
              <a:rPr lang="zh-CN" altLang="en-US" sz="2400" b="1" spc="550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2400" b="1" spc="550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机械与电气工程学院</a:t>
            </a:r>
          </a:p>
        </p:txBody>
      </p:sp>
    </p:spTree>
    <p:extLst>
      <p:ext uri="{BB962C8B-B14F-4D97-AF65-F5344CB8AC3E}">
        <p14:creationId xmlns:p14="http://schemas.microsoft.com/office/powerpoint/2010/main" val="389739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475567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059582"/>
            <a:ext cx="231986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便携式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电子手提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41914"/>
            <a:ext cx="7056784" cy="29384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149734"/>
            <a:ext cx="1656184" cy="11396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23928" y="1567215"/>
            <a:ext cx="470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分钟时间，上网查一下，称重传感器的原理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47980" y="1058228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收集信息</a:t>
            </a:r>
            <a:endParaRPr lang="en-US" altLang="zh-CN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39952" y="3075806"/>
            <a:ext cx="1728192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5667" y="4117277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必须自制！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必须自行设计放大电路！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6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475567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059582"/>
            <a:ext cx="231986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便携式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电子手提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/>
          <a:srcRect t="27055"/>
          <a:stretch/>
        </p:blipFill>
        <p:spPr>
          <a:xfrm>
            <a:off x="251520" y="2237359"/>
            <a:ext cx="4473614" cy="22454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78583" y="1177605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电桥（全桥）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，具体的测量原理？）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47980" y="1058228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收集信息</a:t>
            </a:r>
            <a:endParaRPr lang="en-US" altLang="zh-CN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08"/>
          <a:stretch/>
        </p:blipFill>
        <p:spPr>
          <a:xfrm>
            <a:off x="5436096" y="1986626"/>
            <a:ext cx="2901295" cy="25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3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475567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059582"/>
            <a:ext cx="231986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便携式电子手提秤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92020"/>
            <a:ext cx="6194425" cy="319405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12" name="矩形 11"/>
          <p:cNvSpPr/>
          <p:nvPr/>
        </p:nvSpPr>
        <p:spPr>
          <a:xfrm>
            <a:off x="3247980" y="1058228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收集信息</a:t>
            </a:r>
            <a:endParaRPr lang="en-US" altLang="zh-CN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4048" y="1056874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一种接口电路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（查查看，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还有其他调理电路吗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7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475567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059582"/>
            <a:ext cx="231986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便携式电子手提秤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47980" y="1058228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收集信息</a:t>
            </a:r>
            <a:endParaRPr lang="en-US" altLang="zh-CN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67774" y="1491187"/>
            <a:ext cx="516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分钟时间，上网查一下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，有哪些单片机可以用？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86" y="2067694"/>
            <a:ext cx="7056784" cy="29384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778" y="2175514"/>
            <a:ext cx="1656184" cy="1139626"/>
          </a:xfrm>
          <a:prstGeom prst="rect">
            <a:avLst/>
          </a:prstGeom>
        </p:spPr>
      </p:pic>
      <p:pic>
        <p:nvPicPr>
          <p:cNvPr id="11" name="图片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854" y="3778758"/>
            <a:ext cx="2380295" cy="122735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9" name="矩形 8"/>
          <p:cNvSpPr/>
          <p:nvPr/>
        </p:nvSpPr>
        <p:spPr>
          <a:xfrm>
            <a:off x="7266694" y="2553963"/>
            <a:ext cx="18998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原则：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能用就行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你会用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容易学会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92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475567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059582"/>
            <a:ext cx="1627369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电子握力计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47980" y="1058228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收集信息</a:t>
            </a:r>
            <a:endParaRPr lang="en-US" altLang="zh-CN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23728" y="1792020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分钟时间，上网查一下：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怎么测力？用什么传感器？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130848"/>
            <a:ext cx="4514438" cy="18797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04523" y="1792020"/>
            <a:ext cx="34163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原则：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得符合量程要求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（什么？！还要考虑量程？！）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64288" y="37475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提示：人体秤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04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475567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059582"/>
            <a:ext cx="1627369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电子握力计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8583" y="1177605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电桥（半桥）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，具体的测量原理？）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47980" y="1058228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收集信息</a:t>
            </a:r>
            <a:endParaRPr lang="en-US" altLang="zh-CN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78850"/>
            <a:ext cx="3435527" cy="260998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436096" y="1986626"/>
            <a:ext cx="2901295" cy="2510144"/>
            <a:chOff x="5436096" y="1986626"/>
            <a:chExt cx="2901295" cy="251014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508"/>
            <a:stretch/>
          </p:blipFill>
          <p:spPr>
            <a:xfrm>
              <a:off x="5436096" y="1986626"/>
              <a:ext cx="2901295" cy="251014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444207" y="2242421"/>
              <a:ext cx="1800201" cy="15541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30170" y="3862030"/>
              <a:ext cx="648072" cy="5819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72085" y="3235332"/>
              <a:ext cx="648072" cy="5819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11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475567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47980" y="1058228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收集信息</a:t>
            </a:r>
            <a:endParaRPr lang="en-US" altLang="zh-CN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23678"/>
            <a:ext cx="7056784" cy="2938423"/>
          </a:xfrm>
          <a:prstGeom prst="rect">
            <a:avLst/>
          </a:prstGeom>
        </p:spPr>
      </p:pic>
      <p:pic>
        <p:nvPicPr>
          <p:cNvPr id="11" name="图片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52" y="3634742"/>
            <a:ext cx="2380295" cy="122735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10" name="矩形 9"/>
          <p:cNvSpPr/>
          <p:nvPr/>
        </p:nvSpPr>
        <p:spPr>
          <a:xfrm>
            <a:off x="539552" y="1059582"/>
            <a:ext cx="1627369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电子握力计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64088" y="102917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查查看，还有其他调理电路吗？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532" y="2116980"/>
            <a:ext cx="1422896" cy="108098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38866" y="1476426"/>
            <a:ext cx="470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思考一下，只用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个传感器，够吗？为什么？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31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453901"/>
            <a:ext cx="201622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1 / </a:t>
            </a:r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0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850478"/>
            <a:ext cx="2319866" cy="8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便携式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电子手提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电子握力计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7864" y="1035112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收集信息</a:t>
            </a:r>
            <a:endParaRPr lang="en-US" altLang="zh-CN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318" y="2355725"/>
            <a:ext cx="1800200" cy="22397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0" r="30100"/>
          <a:stretch/>
        </p:blipFill>
        <p:spPr>
          <a:xfrm>
            <a:off x="683568" y="2136399"/>
            <a:ext cx="936105" cy="26784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436096" y="112468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机械结构有什么特点？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089848" y="1891946"/>
            <a:ext cx="3185487" cy="2677830"/>
            <a:chOff x="5089848" y="1891946"/>
            <a:chExt cx="3185487" cy="2677830"/>
          </a:xfrm>
        </p:grpSpPr>
        <p:sp>
          <p:nvSpPr>
            <p:cNvPr id="15" name="矩形 14"/>
            <p:cNvSpPr/>
            <p:nvPr/>
          </p:nvSpPr>
          <p:spPr>
            <a:xfrm>
              <a:off x="5089848" y="1891946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结构体：手握、传感器。。。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28593" y="254874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装配关系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897761" y="3218320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力的传递关系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5" idx="2"/>
              <a:endCxn id="16" idx="0"/>
            </p:cNvCxnSpPr>
            <p:nvPr/>
          </p:nvCxnSpPr>
          <p:spPr>
            <a:xfrm flipH="1">
              <a:off x="6682591" y="2261278"/>
              <a:ext cx="1" cy="287463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6" idx="2"/>
              <a:endCxn id="18" idx="0"/>
            </p:cNvCxnSpPr>
            <p:nvPr/>
          </p:nvCxnSpPr>
          <p:spPr>
            <a:xfrm>
              <a:off x="6682591" y="2918073"/>
              <a:ext cx="0" cy="300247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5782344" y="4200444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用了什么材料？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3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453901"/>
            <a:ext cx="201622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1 / </a:t>
            </a:r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0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850478"/>
            <a:ext cx="2319866" cy="8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便携式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电子手提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电子握力计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7864" y="1035112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收集信息</a:t>
            </a:r>
            <a:endParaRPr lang="en-US" altLang="zh-CN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7664" y="1792020"/>
            <a:ext cx="632096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课后尝试回答：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、还有哪些传感器可以用？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、每一种传感器的原理？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、这些传感器的每一项参数是啥意思？对你来说有什么用？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、这些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传感器的调理电路？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怎么用？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、我希望传感器符合什么条件？尺寸、量程、接口。。。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0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707904" y="277764"/>
            <a:ext cx="17913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怎么</a:t>
            </a:r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endParaRPr lang="en-US" altLang="zh-CN" sz="2000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工程设计问题</a:t>
            </a:r>
            <a:endParaRPr lang="zh-CN" altLang="en-US" sz="20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03598"/>
            <a:ext cx="4032448" cy="3452065"/>
          </a:xfrm>
          <a:prstGeom prst="rect">
            <a:avLst/>
          </a:prstGeom>
        </p:spPr>
      </p:pic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88024" y="1275606"/>
            <a:ext cx="4355976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几条原则：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连续的迭代过程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不同的解决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可以在任何一点上回到上一步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的解决方案可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能行不通（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很多），可能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需要重新定义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收集更多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707904" y="3147814"/>
            <a:ext cx="216024" cy="21602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7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475567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要做什么事情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1131590"/>
            <a:ext cx="2319866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道题：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便携式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电子手提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电子握力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光学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心率计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简易心率血氧计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22593" y="843558"/>
            <a:ext cx="4710140" cy="3646627"/>
            <a:chOff x="3722593" y="843558"/>
            <a:chExt cx="4710140" cy="3646627"/>
          </a:xfrm>
        </p:grpSpPr>
        <p:sp>
          <p:nvSpPr>
            <p:cNvPr id="15" name="椭圆 14"/>
            <p:cNvSpPr/>
            <p:nvPr/>
          </p:nvSpPr>
          <p:spPr>
            <a:xfrm>
              <a:off x="5292080" y="843558"/>
              <a:ext cx="1423450" cy="142345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863073" y="3439914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控制成本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合理开发过程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128580" y="992550"/>
              <a:ext cx="17504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符合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用户需求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国家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行业标准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5" idx="3"/>
              <a:endCxn id="17" idx="7"/>
            </p:cNvCxnSpPr>
            <p:nvPr/>
          </p:nvCxnSpPr>
          <p:spPr>
            <a:xfrm flipH="1">
              <a:off x="4937584" y="2058549"/>
              <a:ext cx="562955" cy="1216645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722593" y="3066735"/>
              <a:ext cx="1423450" cy="142345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936177" y="3066735"/>
              <a:ext cx="1423450" cy="142345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1" name="直接箭头连接符 20"/>
            <p:cNvCxnSpPr>
              <a:stCxn id="15" idx="5"/>
              <a:endCxn id="18" idx="1"/>
            </p:cNvCxnSpPr>
            <p:nvPr/>
          </p:nvCxnSpPr>
          <p:spPr>
            <a:xfrm>
              <a:off x="6507071" y="2058549"/>
              <a:ext cx="637565" cy="1216645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6"/>
            </p:cNvCxnSpPr>
            <p:nvPr/>
          </p:nvCxnSpPr>
          <p:spPr>
            <a:xfrm>
              <a:off x="5146043" y="3778460"/>
              <a:ext cx="179013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3880320" y="3301415"/>
              <a:ext cx="110799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达到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技术指标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功能要求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06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475567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1 / </a:t>
            </a:r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882004"/>
            <a:ext cx="2319866" cy="8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便携式电子手提秤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电子握力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17148" y="1058228"/>
            <a:ext cx="1569660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形成若干方案</a:t>
            </a:r>
            <a:endParaRPr lang="en-US" altLang="zh-CN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2155998"/>
            <a:ext cx="4104456" cy="2556883"/>
            <a:chOff x="251520" y="2155998"/>
            <a:chExt cx="4104456" cy="255688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0" y="3003798"/>
              <a:ext cx="4104456" cy="1709083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364755" y="2155998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电路系统：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若干传感器、接口电路、单片机方案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82742" y="2155998"/>
            <a:ext cx="2518469" cy="2949381"/>
            <a:chOff x="5882742" y="2155998"/>
            <a:chExt cx="2518469" cy="2949381"/>
          </a:xfrm>
        </p:grpSpPr>
        <p:sp>
          <p:nvSpPr>
            <p:cNvPr id="12" name="矩形 11"/>
            <p:cNvSpPr/>
            <p:nvPr/>
          </p:nvSpPr>
          <p:spPr>
            <a:xfrm>
              <a:off x="5882742" y="2155998"/>
              <a:ext cx="226215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机械结构：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若干力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的传递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关系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若干可用的工程材料</a:t>
              </a:r>
              <a:endParaRPr lang="zh-CN" altLang="en-US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8264" y="3166629"/>
              <a:ext cx="1452947" cy="180773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50" r="30100"/>
            <a:stretch/>
          </p:blipFill>
          <p:spPr>
            <a:xfrm>
              <a:off x="6012160" y="3181701"/>
              <a:ext cx="672319" cy="1923678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4139952" y="165190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都列出来，组合</a:t>
            </a:r>
            <a:endParaRPr lang="en-US" altLang="zh-CN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92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8621"/>
          <a:stretch/>
        </p:blipFill>
        <p:spPr>
          <a:xfrm>
            <a:off x="1115616" y="36346"/>
            <a:ext cx="1728192" cy="508359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275856" y="2217167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哦豁。。。列出来这么多，肿么选择？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3563888" y="475567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1 / </a:t>
            </a:r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17148" y="1058228"/>
            <a:ext cx="1569660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形成若干方案</a:t>
            </a:r>
            <a:endParaRPr lang="en-US" altLang="zh-CN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06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707904" y="277764"/>
            <a:ext cx="17913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怎么</a:t>
            </a:r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endParaRPr lang="en-US" altLang="zh-CN" sz="2000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工程设计问题</a:t>
            </a:r>
            <a:endParaRPr lang="zh-CN" altLang="en-US" sz="20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03598"/>
            <a:ext cx="4032448" cy="3452065"/>
          </a:xfrm>
          <a:prstGeom prst="rect">
            <a:avLst/>
          </a:prstGeom>
        </p:spPr>
      </p:pic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88024" y="1275606"/>
            <a:ext cx="4355976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几条原则：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连续的迭代过程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不同的解决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可以在任何一点上回到上一步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的解决方案可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能行不通（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很多），可能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需要重新定义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收集更多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195736" y="4168415"/>
            <a:ext cx="216024" cy="21602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9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3087"/>
            <a:ext cx="4176464" cy="508359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20072" y="2639983"/>
            <a:ext cx="111120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勉强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一般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较好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特别好</a:t>
            </a:r>
          </a:p>
        </p:txBody>
      </p:sp>
      <p:sp>
        <p:nvSpPr>
          <p:cNvPr id="14" name="矩形 13"/>
          <p:cNvSpPr/>
          <p:nvPr/>
        </p:nvSpPr>
        <p:spPr>
          <a:xfrm>
            <a:off x="5448975" y="915566"/>
            <a:ext cx="21659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步骤：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，完成方案列表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，列出可能的组合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，排序总分数</a:t>
            </a:r>
          </a:p>
        </p:txBody>
      </p:sp>
      <p:sp>
        <p:nvSpPr>
          <p:cNvPr id="15" name="矩形 14"/>
          <p:cNvSpPr/>
          <p:nvPr/>
        </p:nvSpPr>
        <p:spPr>
          <a:xfrm>
            <a:off x="6531964" y="3075806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ea typeface="黑体" panose="02010609060101010101" pitchFamily="49" charset="-122"/>
              </a:rPr>
              <a:t>尝试</a:t>
            </a:r>
            <a:r>
              <a:rPr lang="zh-CN" altLang="en-US" dirty="0" smtClean="0">
                <a:solidFill>
                  <a:schemeClr val="accent5"/>
                </a:solidFill>
                <a:ea typeface="黑体" panose="02010609060101010101" pitchFamily="49" charset="-122"/>
              </a:rPr>
              <a:t>完成？</a:t>
            </a:r>
            <a:endParaRPr lang="en-US" altLang="zh-CN" dirty="0" smtClean="0">
              <a:solidFill>
                <a:schemeClr val="accent5"/>
              </a:solidFill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选出一个可能的方案</a:t>
            </a:r>
            <a:endParaRPr lang="zh-CN" altLang="en-US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160" y="1227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评分法</a:t>
            </a:r>
            <a:endParaRPr lang="zh-CN" altLang="en-US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09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707904" y="411510"/>
            <a:ext cx="1791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设计用的工具</a:t>
            </a:r>
            <a:endParaRPr lang="zh-CN" altLang="en-US" sz="20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1835696" y="1275606"/>
            <a:ext cx="435597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自己到网上找吧，你懂的。。。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Altium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Designer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Arduino IDE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Solidworks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99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475567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要做什么事情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1131590"/>
            <a:ext cx="2319866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道题：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便携式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电子手提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电子握力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光学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心率计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简易心率血氧计</a:t>
            </a:r>
          </a:p>
        </p:txBody>
      </p:sp>
      <p:sp>
        <p:nvSpPr>
          <p:cNvPr id="14" name="矩形 13"/>
          <p:cNvSpPr/>
          <p:nvPr/>
        </p:nvSpPr>
        <p:spPr>
          <a:xfrm>
            <a:off x="5075039" y="3022029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做得更好，更便宜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52120" y="22551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做出来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59622" y="384691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同样功能，新的技术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30661" y="1028279"/>
            <a:ext cx="2492990" cy="8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都已经有这样的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产品了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我还能做什么？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/>
          <p:cNvCxnSpPr>
            <a:stCxn id="19" idx="2"/>
            <a:endCxn id="14" idx="0"/>
          </p:cNvCxnSpPr>
          <p:nvPr/>
        </p:nvCxnSpPr>
        <p:spPr>
          <a:xfrm>
            <a:off x="6090702" y="2624528"/>
            <a:ext cx="0" cy="397501"/>
          </a:xfrm>
          <a:prstGeom prst="straightConnector1">
            <a:avLst/>
          </a:prstGeom>
          <a:ln w="19050">
            <a:solidFill>
              <a:schemeClr val="accent5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2"/>
            <a:endCxn id="20" idx="0"/>
          </p:cNvCxnSpPr>
          <p:nvPr/>
        </p:nvCxnSpPr>
        <p:spPr>
          <a:xfrm flipH="1">
            <a:off x="6090701" y="3391361"/>
            <a:ext cx="1" cy="455556"/>
          </a:xfrm>
          <a:prstGeom prst="straightConnector1">
            <a:avLst/>
          </a:prstGeom>
          <a:ln w="19050">
            <a:solidFill>
              <a:schemeClr val="accent5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4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707904" y="277764"/>
            <a:ext cx="17913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怎么</a:t>
            </a:r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endParaRPr lang="en-US" altLang="zh-CN" sz="2000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工程设计问题</a:t>
            </a:r>
            <a:endParaRPr lang="zh-CN" altLang="en-US" sz="20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03598"/>
            <a:ext cx="4032448" cy="3452065"/>
          </a:xfrm>
          <a:prstGeom prst="rect">
            <a:avLst/>
          </a:prstGeom>
        </p:spPr>
      </p:pic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88024" y="1275606"/>
            <a:ext cx="4355976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几条原则：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连续的迭代过程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不同的解决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可以在任何一点上回到上一步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的解决方案可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能行不通（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很多），可能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需要重新定义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收集更多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971600" y="1347614"/>
            <a:ext cx="216024" cy="21602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4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475567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059582"/>
            <a:ext cx="231986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便携式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电子手提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2322" y="1806522"/>
            <a:ext cx="8771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成年人</a:t>
            </a:r>
            <a:endParaRPr lang="en-US" altLang="zh-CN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便携式</a:t>
            </a:r>
            <a:endParaRPr lang="en-US" altLang="zh-CN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电子秤</a:t>
            </a:r>
            <a:endParaRPr lang="en-US" altLang="zh-CN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4355976" y="4147298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先做一个调研？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47980" y="1058228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定义问题</a:t>
            </a:r>
            <a:endParaRPr lang="en-US" altLang="zh-CN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78194" y="1817744"/>
            <a:ext cx="6048621" cy="1449043"/>
            <a:chOff x="2878194" y="1817744"/>
            <a:chExt cx="6048621" cy="1449043"/>
          </a:xfrm>
        </p:grpSpPr>
        <p:grpSp>
          <p:nvGrpSpPr>
            <p:cNvPr id="5" name="组合 4"/>
            <p:cNvGrpSpPr/>
            <p:nvPr/>
          </p:nvGrpSpPr>
          <p:grpSpPr>
            <a:xfrm>
              <a:off x="4041764" y="2758956"/>
              <a:ext cx="4713805" cy="507831"/>
              <a:chOff x="4041764" y="2758956"/>
              <a:chExt cx="4713805" cy="507831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057394" y="2787774"/>
                <a:ext cx="269817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不能太丑，会影响我开兰博基尼</a:t>
                </a:r>
                <a:endParaRPr lang="en-US" altLang="zh-CN" sz="1400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041764" y="2758956"/>
                <a:ext cx="1800494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干啥用的？？？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878194" y="1817744"/>
              <a:ext cx="6048621" cy="507831"/>
              <a:chOff x="2878194" y="1817744"/>
              <a:chExt cx="6048621" cy="507831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878194" y="1817744"/>
                <a:ext cx="180049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手有多大？？？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002258" y="1817744"/>
                <a:ext cx="2031325" cy="458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力气有多大？？？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357155" y="1817744"/>
                <a:ext cx="1569660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多少钱？？？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603182" y="2251124"/>
              <a:ext cx="4604367" cy="507831"/>
              <a:chOff x="3603182" y="2251124"/>
              <a:chExt cx="4604367" cy="50783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603182" y="2251124"/>
                <a:ext cx="133882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能放进口袋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466784" y="2251124"/>
                <a:ext cx="110799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不能太重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099553" y="2251124"/>
                <a:ext cx="110799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好像见过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68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475567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059582"/>
            <a:ext cx="1627369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电子握力计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2322" y="1806522"/>
            <a:ext cx="877163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成年人</a:t>
            </a:r>
            <a:endParaRPr lang="en-US" altLang="zh-CN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握力</a:t>
            </a:r>
            <a:endParaRPr lang="en-US" altLang="zh-CN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78194" y="1817744"/>
            <a:ext cx="6071778" cy="1952416"/>
            <a:chOff x="2994365" y="1784181"/>
            <a:chExt cx="6071778" cy="1952416"/>
          </a:xfrm>
        </p:grpSpPr>
        <p:sp>
          <p:nvSpPr>
            <p:cNvPr id="14" name="矩形 13"/>
            <p:cNvSpPr/>
            <p:nvPr/>
          </p:nvSpPr>
          <p:spPr>
            <a:xfrm>
              <a:off x="2994365" y="1784182"/>
              <a:ext cx="180049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手有多大？？？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356828" y="1784181"/>
              <a:ext cx="2031326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握力有多大？？？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73565" y="2771559"/>
              <a:ext cx="26981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不能太丑，会影响我开兰博基尼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34769" y="2222020"/>
              <a:ext cx="1107996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手感得好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02191" y="2217562"/>
              <a:ext cx="110799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不能太大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57935" y="2725393"/>
              <a:ext cx="1800493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干啥用的？？？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496483" y="1784181"/>
              <a:ext cx="1569660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多少钱？？？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215724" y="2217561"/>
              <a:ext cx="110799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好像见过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73967" y="3228766"/>
              <a:ext cx="203132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得保证不会被捏烂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Box 23"/>
          <p:cNvSpPr txBox="1"/>
          <p:nvPr/>
        </p:nvSpPr>
        <p:spPr>
          <a:xfrm>
            <a:off x="4355976" y="4147298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先做一个调研？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47980" y="1058228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定义问题</a:t>
            </a:r>
            <a:endParaRPr lang="en-US" altLang="zh-CN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92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67744" y="1491630"/>
            <a:ext cx="285847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你可能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要回答这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个问题：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、测啥物理量？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、使用范围？条件？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、怎么使用？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2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707904" y="277764"/>
            <a:ext cx="17913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怎么</a:t>
            </a:r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endParaRPr lang="en-US" altLang="zh-CN" sz="2000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工程设计问题</a:t>
            </a:r>
            <a:endParaRPr lang="zh-CN" altLang="en-US" sz="20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03598"/>
            <a:ext cx="4032448" cy="3452065"/>
          </a:xfrm>
          <a:prstGeom prst="rect">
            <a:avLst/>
          </a:prstGeom>
        </p:spPr>
      </p:pic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88024" y="1275606"/>
            <a:ext cx="4355976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几条原则：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连续的迭代过程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不同的解决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可以在任何一点上回到上一步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的解决方案可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能行不通（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很多），可能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需要重新定义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收集更多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059832" y="1347614"/>
            <a:ext cx="216024" cy="21602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8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475567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en-US" altLang="zh-CN" sz="2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000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059582"/>
            <a:ext cx="231986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便携式电子手提秤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47980" y="1058228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收集信息</a:t>
            </a:r>
            <a:endParaRPr lang="en-US" altLang="zh-CN" b="1" dirty="0" smtClean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23728" y="1792020"/>
            <a:ext cx="3781805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分钟时间，上网查一下：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、怎么称重？用什么传感器？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、一个测量系统有哪些部分组成？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ULTRA_SCORM_COURSE_ID" val="C36DBCC7-0F47-40B2-9C73-1D6F18D23BD8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B2Dp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dg6Z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B2Dpk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HYOm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HYOm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HYOm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HYOmS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HYOmS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HYOmSG7UU1AADQAAvxwAABcAAAB1bml2ZXJzYWwvdW5pdmVyc2FsLnBuZ+2YeVyS+fbHn8pW0/k5jWmmch2nvJXjVmpm6pRbNeOWmSuQmaOloia4Iert1miTS7cyZ8Jkrjaoqag5biw6jaMYKKiIGwIZgySIpoSoINyHu71+f9+//YMXz3k/3+0czjnfz4v7gf6+evtM9gEAoHfxgtdlANhRBgDb3+/ZBZL3MSOZ4Ne2tMu+5wECw3QeNHTizvmdA4CWUl1V9E7Q3ptyITwNAPR7tZ9t1OTaGwBgeuWi17krmTApN6D+C/kUdTbLrzufnJ94z/rO4VQri/C6/7M4531K99DOc58afxp6yesz50+3p/5Nx1LnMwOvL4j2h/Z4ZfhUjwYsCmRYFZ7B1XRjsitYaYZRH12gIVAom1ujZIVwRbRbJu4alYxthct5tfG+upRBVvDQ4IlmZn0sr9pedWb0FteqqB7qEcZ+kLaKqfYV3sIaXO60/x7Qfi4eaK1VrdBtOXtB69pj8ZsTqG8SnT8FDae6SvLK692QXyy3/fsNVztj8l6tDgD86ehxkBbevwSS61Xg8PwftvAW3sJbeAtv4S28hbfwFt7CW3gLb+Et/D/jUPXmUl4T+PQni/9hDe+g9ak4XCMsb1POTmO6dWS/u2919RO3j8NJNYRQaA+xEoUhycGZ2bIE9aJ8NTZoooe8QjuBRp3zi5QVrZPo3dbiDUjrg9USmmSiqSlXLcN1hK6mh0x0EDI63AHg1yF39ZqAky4asXipe4tLRFWyT5U3ZqUHdczbSHqaKNUr94xg8U1vpQTt+ILsdWE5Eyl4ap67Nsv2hWCQiyoPzTqzPg6HWR1MzpVh0wQulRl8jKK/XcNdys1gda6n183PpbYSh/qRGpXII9nEmcGXp0MzIF2FsYnYxTdWuJnOyoJnfCm50OqYryXwa+oY44fg/bTZiR41isRrfYbHKj4bS0KPuM6APtAjFlAUktzFi3K6R0IgMWC1GYLyRdJSd5oo5OH4uqGdUMnXqKfmb58pqW7H9N1IkuFUf1g5//bqt6SZg8LdHmuvp511bnWfacxKINoTFo0MbzkiVGeZnPlFS6OWIj8WmzgunMB09TNl0CcxkNnAcmm8DnA6ihKElovZq+urT5ASd8mcyxHUYfgf2BW0b2zGzzYPEJjL8s/JsJmJm5QLS/gfQx4ibdcSmGOq8902CeV0QUobV/RVPQVp+EgucyCL9e4SG8WibMtrM99aXqIiUXnGaMKJ0TnK93wlTzFtZzbO9R2NHTtThHP2C5WcXWRSv6dFpt7tbSnxAfJdL5ptG3NjVj5DcOO4Z2vwCAmCe6DK4ZT+gRnH7ScuzdmFUStpkTWIx8Kk0OWQGvpkE44K+31fjwHKMC7mmcPiJ4aJdEqJXInnpHMxX0B9NqMUrCRWcWcFkxTf8W5PQYxpMQBkPNpogCpM0d8T5TiUrOJZthQZhGv6rGy3ie0HUmrr9IFTS8fEVwaKKNGm8AxOcW3Urqub5P2tDnhIf2w6K/lBO0rxN8/yFgmSQ+BbEKkCeyR9F9Be72kRsJ725Guu0w/golVn9rdHajD3aTuKjda4nVMr3psN56v6dWmR9SRpN712waankMZFaSe6Cm3x80jOtfGhtJdiPh58glStfCXYmeuMqPU0mfALPheOi5W4f01NZVs0pA0wcXUNMqoFIVb9jbABDykofbqcRT2THDXePH+yDLtoWWATMzHvdQSY+ZGXIxtazZI/QXGiwbVpvFylNN11Qez6gCZslnR6IiVptdCqV3dSuT23agMPwR86WMMX0kzbnp8g9CcFd/TtoX7fToQe3/BdKx1oYBnAZWdRLmkNIQNDMuteRLvU/ZF19WK5Mqqc8+XxPI2S3yFK3sAOf3kYCFua5A/nksTtfQ1Y0ROzDb8N0B35dgw5DB6X9X7WTh8NnU7PiqqYHkdl3jxk4NIfMlCc2paRUuGRF8Tcw7Dn5nCKgQaZBBnczJbynsPBZIktCeQKiYn7OJ6oUipKXDrNV692tJVuokTliCng1+wClfJh9o7M+XURrse+GxY5KIChpW1s27x1OpsV4EGR36Yl5yk5h8uDPJiyJ8QGk9AaeioHybk+PtTqBy2PoK6TU80S3MSKiNINSrAgQclmytKtUV2oXIr/M1H4pfa+lAHRCe8jKUiuoCU4b4+HRiXT5P2B05DscOnE2B0AZcMaqsgh1qN699Rnw+DO2r84I21reDcIy4K217dLxWDRKlplvs3Sao55K6Iyqd+uAHqPl8PLFJAP38rZmaHXxojBnLBLMObEsALp9Tcvz/9nv9TJU9Y12ABX7qtt+TJenmZztQsJcSwaPmb4WJZleVw0XAeoPrICmAyIfVhvjsvXeZsSOBP/o2L7ONnxShiDtfiSc/SfOwZKnBmRRmUxOXGDwRJotEtV9iFmjBIxnX6fmIzk3DgQtNcUqsg0ddKLycmYnn+qB1RkGPBXI3od4vt5vRtdD2grVA/18oLKIMIxcV91iwKhP2DQzI1uIb1vf9OAjcNmGUsqvGIPcVK/6Zn5ThgWFK4oRmATPz/+l2qJeWkvPrpoyf9fThBFIxh24HJwarCP9Xhlm4mHb4B3ULj/SZuaw3MPTdDOVJG9L/LLT+5zQzr8vuWe5YwFSiImGsebVq0J2tTd32sw6jiIdo8DG8do0mM/L+EuCNitxaE9G+wps+tXRexOhPlb8uLy6UST/rXFX1hgTp5uQptzJ4jROW8GCysN7jpeSWSLjkkc5TkuqNy+kUSersv1X/wTeCbiD8P2uXCu048oWWKwJ3SphddWKam6DWNeljjCx3MmE4pxVL2qlZ6nvQSB/khjQM2dlsUGMCqloT1rfbZXmWdlg37meapl9qaCn+dU3HlXCvaH5pvGAhLLvyMReEu2qsyswthwffVklTQD/97CyhZqqs64w0+3Jg/6yIwmizzh5fyHxFIEdpCY1V4X3UBdM43fhPVOOgkUWd3+O2/qWQ6ImI/1Y5Qw5JVxTDXnKLaQdk/7k9fvNs98a20qKSEy2hImGPi6mwmVi6/yk8GCiWY1VyDcpdouxUALip2nRaOYseZj8U+Dwvuj6+nJedwjRXNulRL9vf+NuN14DI8V1useFI6OT6i9KfrBvECtD8b735nSFYj+PG+DhWu3mPp/+zAyd6ftl3UuK0//c69sppsiSgkWhYnTTj+jMsEw28Qnnj1spiaSF1oKXn0n5DEwKE6MtgT1ZCjCVeNeh+MilOlxkwTlWPuf5WlDJ8dJd3Ki0l18QE+rOOacQtrFTYHiTAPqUAlnBtQK9aFwDErOcF1KeUP+OPp1XIFLK2zzLxJzW+V781LJGGRgmQFzzuWu/xzpBAwrF1qZ72yJxwxPYt8RYJ5jp+jJ8Y0XXsp8E8eZkkFZyI1imW/Kz0SpvWRuCk+YuI0ei25GqSfpYQLqGWv2qTY/sUg4SxDcfunWnxWjNDeZ9OQaid1HkkqTvIQvuvNr3D27ivqJqZqPNR7P63DlAgh6oYVtWXp21Ee3o8fmRWe4InPKV5E580Jdy4a8Qczge/Zqi0Fu804TAvPhtmsvDWIHP5fEPUhaY1StkIYbmQu+HhsjU7BHLsYS6J3Yu2NZslNt2LUCD9Vs13ynKbHw3bdcQSyEK1g21vYgLEW9IZHKxMck7b3azkv58JuuNH2yrLZiBhQszn3X5z9/YV1DUi6SOPOdmyiDviEile7+3/uLlC2/pZzJfklMsgMFQIg8qWk+uumvtRWFNNdgo6CZBjR5oRp91twTTONrJFBqQT6u0+h4zi6wtwTLl6mQDu29dXvUTB2B+3uUz8BKWpl+HmXmP4fseHfx5dMRsBIn/TB4ArrEzZu7wSRm+Y9gk7unCJpuMIhqxwsKb7e8tV4IQufCJtkUDh8L1kTc0De0KbWp+lf8zGr4bkdtR/+O2wkAiKG0VelPkYpwZ2Zd18CEP9pXGMv9spsOK+pRCW3jbH8qH+kcoih4pOzlPiPOtdnV1fHI5Oe6f0asvv3rJ+2l5RhT5cNnxIUIH61DHgVqDY0DxXzXHLkU7scaQh8f1fh2MXhBWeF8ymTb73mrrbhGbWE7mbs6Jg2xoAc/eKDIavvKF2IH23etoMzs8N+UlZGQr48ttbj1Y5e1pyE/lrbOuq//8biVedV94311kpf+BAHqisXjG7OI9O1APr2W1+zW1zzTpuvv2JDwvGT5WxUvKLykjTpr/IhibHhfvk47s9DkX35ufSw44LnZwTCBzhEAqHnvQJnj93VDU2qaNO5VteRg8nL/4XorXM7KArx4UEw2mRjaAQApVgZloG7+HZQCAGAftBcAvlqgGcFzRkpAO9/vpVUTqFY1N323g4c/yn4c2r0+h03/AnyXeNktK1bOf83TCvbVILPw3vAr4x/YofC2A9qxDRup+52rXn3X1KPOlgvL4e0nQRmfElcPa0Co+M0Rm5DJXy+rPV2/OQ/OBi56+3sRzl+78w9QSwMEFAACAAgAHYOmSLE0Q2lKAAAAagAAABsAAAB1bml2ZXJzYWwvdW5pdmVyc2FsLnBuZy54bWyzsa/IzVEoSy0qzszPs1Uy1DNQsrfj5bIpKEoty0wtV6gAihnpGUCAkkIlKrc8M6Ukw1bJwtIYIZaRmpmeUWKrZGZuABfUBxoJAFBLAQIAABQAAgAIAB2DpkgVDq0oZAQAAAcRAAAdAAAAAAAAAAEAAAAAAAAAAAB1bml2ZXJzYWwvY29tbW9uX21lc3NhZ2VzLmxuZ1BLAQIAABQAAgAIAB2DpkgIfgsjKQMAAIYMAAAnAAAAAAAAAAEAAAAAAJ8EAAB1bml2ZXJzYWwvZmxhc2hfcHVibGlzaGluZ19zZXR0aW5ncy54bWxQSwECAAAUAAIACAAdg6ZItfwJZLoCAABVCgAAIQAAAAAAAAABAAAAAAANCAAAdW5pdmVyc2FsL2ZsYXNoX3NraW5fc2V0dGluZ3MueG1sUEsBAgAAFAACAAgAHYOmSCqWD2f+AgAAlwsAACYAAAAAAAAAAQAAAAAABgsAAHVuaXZlcnNhbC9odG1sX3B1Ymxpc2hpbmdfc2V0dGluZ3MueG1sUEsBAgAAFAACAAgAHYOmSGhxUpGaAQAAHwYAAB8AAAAAAAAAAQAAAAAASA4AAHVuaXZlcnNhbC9odG1sX3NraW5fc2V0dGluZ3MuanNQSwECAAAUAAIACAAdg6ZIPTwv0cEAAADlAQAAGgAAAAAAAAABAAAAAAAfEAAAdW5pdmVyc2FsL2kxOG5fcHJlc2V0cy54bWxQSwECAAAUAAIACAAdg6ZImvmWZGsAAABrAAAAHAAAAAAAAAABAAAAAAAYEQAAdW5pdmVyc2FsL2xvY2FsX3NldHRpbmdzLnhtbFBLAQIAABQAAgAIAESUV0cjtE77+wIAALAIAAAUAAAAAAAAAAEAAAAAAL0RAAB1bml2ZXJzYWwvcGxheWVyLnhtbFBLAQIAABQAAgAIAB2DpkiwhyP0bAEAAPcCAAApAAAAAAAAAAEAAAAAAOoUAAB1bml2ZXJzYWwvc2tpbl9jdXN0b21pemF0aW9uX3NldHRpbmdzLnhtbFBLAQIAABQAAgAIAB2Dpkhu1FNQAA0AAL8cAAAXAAAAAAAAAAAAAAAAAJ0WAAB1bml2ZXJzYWwvdW5pdmVyc2FsLnBuZ1BLAQIAABQAAgAIAB2DpkixNENpSgAAAGoAAAAbAAAAAAAAAAEAAAAAANIjAAB1bml2ZXJzYWwvdW5pdmVyc2FsLnBuZy54bWxQSwUGAAAAAAsACwBJAwAAVSQAAAAA"/>
  <p:tag name="ISPRING_PRESENTATION_TITLE" val="HG00042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solidFill>
            <a:schemeClr val="accent5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8111</TotalTime>
  <Words>932</Words>
  <Application>Microsoft Office PowerPoint</Application>
  <PresentationFormat>全屏显示(16:9)</PresentationFormat>
  <Paragraphs>218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黑体</vt:lpstr>
      <vt:lpstr>宋体</vt:lpstr>
      <vt:lpstr>微软雅黑</vt:lpstr>
      <vt:lpstr>Arial</vt:lpstr>
      <vt:lpstr>Calibri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HG000420</dc:title>
  <dc:creator>kingpub</dc:creator>
  <cp:lastModifiedBy>LEUNG EANLIN</cp:lastModifiedBy>
  <cp:revision>924</cp:revision>
  <dcterms:created xsi:type="dcterms:W3CDTF">2015-04-24T01:01:13Z</dcterms:created>
  <dcterms:modified xsi:type="dcterms:W3CDTF">2020-05-06T09:04:56Z</dcterms:modified>
</cp:coreProperties>
</file>