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8" r:id="rId3"/>
    <p:sldId id="259" r:id="rId4"/>
    <p:sldId id="257" r:id="rId5"/>
    <p:sldId id="260" r:id="rId6"/>
    <p:sldId id="277" r:id="rId7"/>
    <p:sldId id="261" r:id="rId8"/>
    <p:sldId id="262" r:id="rId9"/>
    <p:sldId id="279" r:id="rId10"/>
    <p:sldId id="280" r:id="rId11"/>
    <p:sldId id="264" r:id="rId12"/>
    <p:sldId id="265" r:id="rId13"/>
    <p:sldId id="266" r:id="rId14"/>
    <p:sldId id="268" r:id="rId15"/>
    <p:sldId id="269" r:id="rId16"/>
    <p:sldId id="272" r:id="rId17"/>
    <p:sldId id="273" r:id="rId18"/>
    <p:sldId id="263" r:id="rId19"/>
    <p:sldId id="274" r:id="rId20"/>
    <p:sldId id="275" r:id="rId21"/>
    <p:sldId id="276" r:id="rId22"/>
    <p:sldId id="278" r:id="rId23"/>
  </p:sldIdLst>
  <p:sldSz cx="9144000" cy="6858000" type="screen4x3"/>
  <p:notesSz cx="9144000" cy="6858000"/>
  <p:defaultTextStyle>
    <a:defPPr>
      <a:defRPr lang="en-US"/>
    </a:defPPr>
    <a:lvl1pPr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1pPr>
    <a:lvl2pPr marL="4572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2pPr>
    <a:lvl3pPr marL="9144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3pPr>
    <a:lvl4pPr marL="13716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4pPr>
    <a:lvl5pPr marL="1828800" algn="ctr" rtl="0" eaLnBrk="0" fontAlgn="base" hangingPunct="0">
      <a:spcBef>
        <a:spcPct val="0"/>
      </a:spcBef>
      <a:spcAft>
        <a:spcPct val="0"/>
      </a:spcAft>
      <a:defRPr sz="2000" b="1" kern="1200">
        <a:solidFill>
          <a:srgbClr val="000066"/>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000066"/>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000066"/>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000066"/>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000066"/>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66"/>
    <a:srgbClr val="FF0000"/>
    <a:srgbClr val="FFFF00"/>
    <a:srgbClr val="000099"/>
    <a:srgbClr val="032C75"/>
    <a:srgbClr val="012D78"/>
    <a:srgbClr val="174B8B"/>
    <a:srgbClr val="194A8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2542" autoAdjust="0"/>
  </p:normalViewPr>
  <p:slideViewPr>
    <p:cSldViewPr>
      <p:cViewPr varScale="1">
        <p:scale>
          <a:sx n="115" d="100"/>
          <a:sy n="115" d="100"/>
        </p:scale>
        <p:origin x="14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2046" y="-10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3C463C-CEA3-4DDB-8003-2C75EEC9036F}" type="doc">
      <dgm:prSet loTypeId="urn:microsoft.com/office/officeart/2005/8/layout/equation1" loCatId="relationship" qsTypeId="urn:microsoft.com/office/officeart/2005/8/quickstyle/3d1" qsCatId="3D" csTypeId="urn:microsoft.com/office/officeart/2005/8/colors/colorful3" csCatId="colorful" phldr="1"/>
      <dgm:spPr/>
    </dgm:pt>
    <dgm:pt modelId="{773BBCBA-5A0A-4C19-9AEF-0C2E01B5F811}">
      <dgm:prSet phldrT="[文本]" custT="1"/>
      <dgm:spPr>
        <a:solidFill>
          <a:schemeClr val="accent6">
            <a:lumMod val="50000"/>
          </a:schemeClr>
        </a:solidFill>
      </dgm:spPr>
      <dgm:t>
        <a:bodyPr/>
        <a:lstStyle/>
        <a:p>
          <a:r>
            <a:rPr lang="zh-CN" altLang="en-US" sz="2400" b="1" dirty="0" smtClean="0">
              <a:latin typeface="楷体" panose="02010609060101010101" pitchFamily="49" charset="-122"/>
              <a:ea typeface="楷体" panose="02010609060101010101" pitchFamily="49" charset="-122"/>
            </a:rPr>
            <a:t>程序</a:t>
          </a:r>
          <a:endParaRPr lang="zh-CN" altLang="en-US" sz="2400" b="1" dirty="0">
            <a:latin typeface="楷体" panose="02010609060101010101" pitchFamily="49" charset="-122"/>
            <a:ea typeface="楷体" panose="02010609060101010101" pitchFamily="49" charset="-122"/>
          </a:endParaRPr>
        </a:p>
      </dgm:t>
    </dgm:pt>
    <dgm:pt modelId="{8BE3FDA4-EB6B-4D0E-B6C8-24A522B86B4A}" type="parTrans" cxnId="{6B44FC3B-4680-4380-AA2E-C4CE355DAE5F}">
      <dgm:prSet/>
      <dgm:spPr/>
      <dgm:t>
        <a:bodyPr/>
        <a:lstStyle/>
        <a:p>
          <a:endParaRPr lang="zh-CN" altLang="en-US" sz="2400">
            <a:latin typeface="楷体" panose="02010609060101010101" pitchFamily="49" charset="-122"/>
            <a:ea typeface="楷体" panose="02010609060101010101" pitchFamily="49" charset="-122"/>
          </a:endParaRPr>
        </a:p>
      </dgm:t>
    </dgm:pt>
    <dgm:pt modelId="{6A861049-1BC1-4DF2-B3E7-F1A4B01CDD3B}" type="sibTrans" cxnId="{6B44FC3B-4680-4380-AA2E-C4CE355DAE5F}">
      <dgm:prSet custT="1"/>
      <dgm:spPr>
        <a:solidFill>
          <a:srgbClr val="00B0F0"/>
        </a:solidFill>
      </dgm:spPr>
      <dgm:t>
        <a:bodyPr/>
        <a:lstStyle/>
        <a:p>
          <a:endParaRPr lang="zh-CN" altLang="en-US" sz="2400">
            <a:latin typeface="楷体" panose="02010609060101010101" pitchFamily="49" charset="-122"/>
            <a:ea typeface="楷体" panose="02010609060101010101" pitchFamily="49" charset="-122"/>
          </a:endParaRPr>
        </a:p>
      </dgm:t>
    </dgm:pt>
    <dgm:pt modelId="{5560B770-65C5-4C92-8239-E1DA4D2ADEB1}">
      <dgm:prSet phldrT="[文本]" custT="1"/>
      <dgm:spPr>
        <a:solidFill>
          <a:srgbClr val="0070C0"/>
        </a:solidFill>
      </dgm:spPr>
      <dgm:t>
        <a:bodyPr/>
        <a:lstStyle/>
        <a:p>
          <a:r>
            <a:rPr lang="zh-CN" altLang="en-US" sz="2400" b="1" dirty="0" smtClean="0">
              <a:latin typeface="楷体" panose="02010609060101010101" pitchFamily="49" charset="-122"/>
              <a:ea typeface="楷体" panose="02010609060101010101" pitchFamily="49" charset="-122"/>
            </a:rPr>
            <a:t>数据结构</a:t>
          </a:r>
          <a:endParaRPr lang="zh-CN" altLang="en-US" sz="2400" b="1" dirty="0">
            <a:latin typeface="楷体" panose="02010609060101010101" pitchFamily="49" charset="-122"/>
            <a:ea typeface="楷体" panose="02010609060101010101" pitchFamily="49" charset="-122"/>
          </a:endParaRPr>
        </a:p>
      </dgm:t>
    </dgm:pt>
    <dgm:pt modelId="{FCA096F8-504C-498E-9FAF-2A978986749A}" type="parTrans" cxnId="{667C6C6F-A167-4477-9923-6E0AE071EDE5}">
      <dgm:prSet/>
      <dgm:spPr/>
      <dgm:t>
        <a:bodyPr/>
        <a:lstStyle/>
        <a:p>
          <a:endParaRPr lang="zh-CN" altLang="en-US" sz="2400">
            <a:latin typeface="楷体" panose="02010609060101010101" pitchFamily="49" charset="-122"/>
            <a:ea typeface="楷体" panose="02010609060101010101" pitchFamily="49" charset="-122"/>
          </a:endParaRPr>
        </a:p>
      </dgm:t>
    </dgm:pt>
    <dgm:pt modelId="{33A65327-D713-427C-8260-730031B91A2E}" type="sibTrans" cxnId="{667C6C6F-A167-4477-9923-6E0AE071EDE5}">
      <dgm:prSet custT="1"/>
      <dgm:spPr>
        <a:solidFill>
          <a:srgbClr val="00B0F0"/>
        </a:solidFill>
      </dgm:spPr>
      <dgm:t>
        <a:bodyPr/>
        <a:lstStyle/>
        <a:p>
          <a:endParaRPr lang="zh-CN" altLang="en-US" sz="2400">
            <a:latin typeface="楷体" panose="02010609060101010101" pitchFamily="49" charset="-122"/>
            <a:ea typeface="楷体" panose="02010609060101010101" pitchFamily="49" charset="-122"/>
          </a:endParaRPr>
        </a:p>
      </dgm:t>
    </dgm:pt>
    <dgm:pt modelId="{1EE8151C-B308-421F-B3FD-D50A92CD2CC4}">
      <dgm:prSet phldrT="[文本]" custT="1"/>
      <dgm:spPr/>
      <dgm:t>
        <a:bodyPr/>
        <a:lstStyle/>
        <a:p>
          <a:r>
            <a:rPr lang="zh-CN" altLang="en-US" sz="2400" b="1" dirty="0" smtClean="0">
              <a:latin typeface="楷体" panose="02010609060101010101" pitchFamily="49" charset="-122"/>
              <a:ea typeface="楷体" panose="02010609060101010101" pitchFamily="49" charset="-122"/>
            </a:rPr>
            <a:t>算法</a:t>
          </a:r>
          <a:endParaRPr lang="zh-CN" altLang="en-US" sz="2400" b="1" dirty="0">
            <a:latin typeface="楷体" panose="02010609060101010101" pitchFamily="49" charset="-122"/>
            <a:ea typeface="楷体" panose="02010609060101010101" pitchFamily="49" charset="-122"/>
          </a:endParaRPr>
        </a:p>
      </dgm:t>
    </dgm:pt>
    <dgm:pt modelId="{409F6C3B-6BAC-4651-AF89-93B90085A6CA}" type="parTrans" cxnId="{9195BEB4-F6FB-472F-9C04-90BA4E0FA938}">
      <dgm:prSet/>
      <dgm:spPr/>
      <dgm:t>
        <a:bodyPr/>
        <a:lstStyle/>
        <a:p>
          <a:endParaRPr lang="zh-CN" altLang="en-US" sz="2400">
            <a:latin typeface="楷体" panose="02010609060101010101" pitchFamily="49" charset="-122"/>
            <a:ea typeface="楷体" panose="02010609060101010101" pitchFamily="49" charset="-122"/>
          </a:endParaRPr>
        </a:p>
      </dgm:t>
    </dgm:pt>
    <dgm:pt modelId="{A9329C36-B22B-4F75-9A39-369776A7445C}" type="sibTrans" cxnId="{9195BEB4-F6FB-472F-9C04-90BA4E0FA938}">
      <dgm:prSet/>
      <dgm:spPr/>
      <dgm:t>
        <a:bodyPr/>
        <a:lstStyle/>
        <a:p>
          <a:endParaRPr lang="zh-CN" altLang="en-US" sz="2400">
            <a:latin typeface="楷体" panose="02010609060101010101" pitchFamily="49" charset="-122"/>
            <a:ea typeface="楷体" panose="02010609060101010101" pitchFamily="49" charset="-122"/>
          </a:endParaRPr>
        </a:p>
      </dgm:t>
    </dgm:pt>
    <dgm:pt modelId="{89C1AD1E-B6BC-4CA8-BD81-F502F8182318}" type="pres">
      <dgm:prSet presAssocID="{403C463C-CEA3-4DDB-8003-2C75EEC9036F}" presName="linearFlow" presStyleCnt="0">
        <dgm:presLayoutVars>
          <dgm:dir/>
          <dgm:resizeHandles val="exact"/>
        </dgm:presLayoutVars>
      </dgm:prSet>
      <dgm:spPr/>
    </dgm:pt>
    <dgm:pt modelId="{A4C61B60-4D83-47D5-841A-3EE71348A4D3}" type="pres">
      <dgm:prSet presAssocID="{773BBCBA-5A0A-4C19-9AEF-0C2E01B5F811}" presName="node" presStyleLbl="node1" presStyleIdx="0" presStyleCnt="3">
        <dgm:presLayoutVars>
          <dgm:bulletEnabled val="1"/>
        </dgm:presLayoutVars>
      </dgm:prSet>
      <dgm:spPr/>
      <dgm:t>
        <a:bodyPr/>
        <a:lstStyle/>
        <a:p>
          <a:endParaRPr lang="zh-CN" altLang="en-US"/>
        </a:p>
      </dgm:t>
    </dgm:pt>
    <dgm:pt modelId="{43899683-47AD-45E1-BFB0-255F8E302F1F}" type="pres">
      <dgm:prSet presAssocID="{6A861049-1BC1-4DF2-B3E7-F1A4B01CDD3B}" presName="spacerL" presStyleCnt="0"/>
      <dgm:spPr/>
    </dgm:pt>
    <dgm:pt modelId="{738B7805-258C-43FB-A2A5-1F67E42B5443}" type="pres">
      <dgm:prSet presAssocID="{6A861049-1BC1-4DF2-B3E7-F1A4B01CDD3B}" presName="sibTrans" presStyleLbl="sibTrans2D1" presStyleIdx="0" presStyleCnt="2" custLinFactX="261056" custLinFactNeighborX="300000" custLinFactNeighborY="1474"/>
      <dgm:spPr/>
      <dgm:t>
        <a:bodyPr/>
        <a:lstStyle/>
        <a:p>
          <a:endParaRPr lang="zh-CN" altLang="en-US"/>
        </a:p>
      </dgm:t>
    </dgm:pt>
    <dgm:pt modelId="{9E93CFA3-F6C6-4017-B360-AD3134311FAE}" type="pres">
      <dgm:prSet presAssocID="{6A861049-1BC1-4DF2-B3E7-F1A4B01CDD3B}" presName="spacerR" presStyleCnt="0"/>
      <dgm:spPr/>
    </dgm:pt>
    <dgm:pt modelId="{21C21E7F-0B1B-4969-A618-09A616036993}" type="pres">
      <dgm:prSet presAssocID="{5560B770-65C5-4C92-8239-E1DA4D2ADEB1}" presName="node" presStyleLbl="node1" presStyleIdx="1" presStyleCnt="3">
        <dgm:presLayoutVars>
          <dgm:bulletEnabled val="1"/>
        </dgm:presLayoutVars>
      </dgm:prSet>
      <dgm:spPr/>
      <dgm:t>
        <a:bodyPr/>
        <a:lstStyle/>
        <a:p>
          <a:endParaRPr lang="zh-CN" altLang="en-US"/>
        </a:p>
      </dgm:t>
    </dgm:pt>
    <dgm:pt modelId="{A8F504E2-4D53-4EFF-8AEB-7A8AAF924517}" type="pres">
      <dgm:prSet presAssocID="{33A65327-D713-427C-8260-730031B91A2E}" presName="spacerL" presStyleCnt="0"/>
      <dgm:spPr/>
    </dgm:pt>
    <dgm:pt modelId="{D0C93CB8-D612-4AA9-AD4B-154180CABA14}" type="pres">
      <dgm:prSet presAssocID="{33A65327-D713-427C-8260-730031B91A2E}" presName="sibTrans" presStyleLbl="sibTrans2D1" presStyleIdx="1" presStyleCnt="2" custLinFactX="-266011" custLinFactNeighborX="-300000" custLinFactNeighborY="1474"/>
      <dgm:spPr/>
      <dgm:t>
        <a:bodyPr/>
        <a:lstStyle/>
        <a:p>
          <a:endParaRPr lang="zh-CN" altLang="en-US"/>
        </a:p>
      </dgm:t>
    </dgm:pt>
    <dgm:pt modelId="{298F1919-1A22-4226-A94A-1E5FC3F3155F}" type="pres">
      <dgm:prSet presAssocID="{33A65327-D713-427C-8260-730031B91A2E}" presName="spacerR" presStyleCnt="0"/>
      <dgm:spPr/>
    </dgm:pt>
    <dgm:pt modelId="{DE95B6F3-7B3B-4ED4-9A5F-97D321952A4F}" type="pres">
      <dgm:prSet presAssocID="{1EE8151C-B308-421F-B3FD-D50A92CD2CC4}" presName="node" presStyleLbl="node1" presStyleIdx="2" presStyleCnt="3">
        <dgm:presLayoutVars>
          <dgm:bulletEnabled val="1"/>
        </dgm:presLayoutVars>
      </dgm:prSet>
      <dgm:spPr/>
      <dgm:t>
        <a:bodyPr/>
        <a:lstStyle/>
        <a:p>
          <a:endParaRPr lang="zh-CN" altLang="en-US"/>
        </a:p>
      </dgm:t>
    </dgm:pt>
  </dgm:ptLst>
  <dgm:cxnLst>
    <dgm:cxn modelId="{6B44FC3B-4680-4380-AA2E-C4CE355DAE5F}" srcId="{403C463C-CEA3-4DDB-8003-2C75EEC9036F}" destId="{773BBCBA-5A0A-4C19-9AEF-0C2E01B5F811}" srcOrd="0" destOrd="0" parTransId="{8BE3FDA4-EB6B-4D0E-B6C8-24A522B86B4A}" sibTransId="{6A861049-1BC1-4DF2-B3E7-F1A4B01CDD3B}"/>
    <dgm:cxn modelId="{18C4A9C4-6E08-47CF-9ED2-9F4A26D7FE6B}" type="presOf" srcId="{5560B770-65C5-4C92-8239-E1DA4D2ADEB1}" destId="{21C21E7F-0B1B-4969-A618-09A616036993}" srcOrd="0" destOrd="0" presId="urn:microsoft.com/office/officeart/2005/8/layout/equation1"/>
    <dgm:cxn modelId="{F854EA9B-F0A9-4318-80B4-F41C5AD58B0B}" type="presOf" srcId="{403C463C-CEA3-4DDB-8003-2C75EEC9036F}" destId="{89C1AD1E-B6BC-4CA8-BD81-F502F8182318}" srcOrd="0" destOrd="0" presId="urn:microsoft.com/office/officeart/2005/8/layout/equation1"/>
    <dgm:cxn modelId="{667C6C6F-A167-4477-9923-6E0AE071EDE5}" srcId="{403C463C-CEA3-4DDB-8003-2C75EEC9036F}" destId="{5560B770-65C5-4C92-8239-E1DA4D2ADEB1}" srcOrd="1" destOrd="0" parTransId="{FCA096F8-504C-498E-9FAF-2A978986749A}" sibTransId="{33A65327-D713-427C-8260-730031B91A2E}"/>
    <dgm:cxn modelId="{1E85C72D-F70F-42FC-9893-DBD4851A955E}" type="presOf" srcId="{33A65327-D713-427C-8260-730031B91A2E}" destId="{D0C93CB8-D612-4AA9-AD4B-154180CABA14}" srcOrd="0" destOrd="0" presId="urn:microsoft.com/office/officeart/2005/8/layout/equation1"/>
    <dgm:cxn modelId="{B6265266-84A5-447E-8D31-797DDA57A7B4}" type="presOf" srcId="{773BBCBA-5A0A-4C19-9AEF-0C2E01B5F811}" destId="{A4C61B60-4D83-47D5-841A-3EE71348A4D3}" srcOrd="0" destOrd="0" presId="urn:microsoft.com/office/officeart/2005/8/layout/equation1"/>
    <dgm:cxn modelId="{302D3128-18CB-4571-92A6-6F0FD111133C}" type="presOf" srcId="{1EE8151C-B308-421F-B3FD-D50A92CD2CC4}" destId="{DE95B6F3-7B3B-4ED4-9A5F-97D321952A4F}" srcOrd="0" destOrd="0" presId="urn:microsoft.com/office/officeart/2005/8/layout/equation1"/>
    <dgm:cxn modelId="{9195BEB4-F6FB-472F-9C04-90BA4E0FA938}" srcId="{403C463C-CEA3-4DDB-8003-2C75EEC9036F}" destId="{1EE8151C-B308-421F-B3FD-D50A92CD2CC4}" srcOrd="2" destOrd="0" parTransId="{409F6C3B-6BAC-4651-AF89-93B90085A6CA}" sibTransId="{A9329C36-B22B-4F75-9A39-369776A7445C}"/>
    <dgm:cxn modelId="{0A473E49-6B03-4F12-8789-C6EDBE8ECB01}" type="presOf" srcId="{6A861049-1BC1-4DF2-B3E7-F1A4B01CDD3B}" destId="{738B7805-258C-43FB-A2A5-1F67E42B5443}" srcOrd="0" destOrd="0" presId="urn:microsoft.com/office/officeart/2005/8/layout/equation1"/>
    <dgm:cxn modelId="{E0D1439C-B13A-4B7D-8889-4D2182937EBB}" type="presParOf" srcId="{89C1AD1E-B6BC-4CA8-BD81-F502F8182318}" destId="{A4C61B60-4D83-47D5-841A-3EE71348A4D3}" srcOrd="0" destOrd="0" presId="urn:microsoft.com/office/officeart/2005/8/layout/equation1"/>
    <dgm:cxn modelId="{51BF8F94-00D7-4267-8914-EFD87FC276B5}" type="presParOf" srcId="{89C1AD1E-B6BC-4CA8-BD81-F502F8182318}" destId="{43899683-47AD-45E1-BFB0-255F8E302F1F}" srcOrd="1" destOrd="0" presId="urn:microsoft.com/office/officeart/2005/8/layout/equation1"/>
    <dgm:cxn modelId="{A825211E-59A1-4645-A1A5-A0989ADD58DA}" type="presParOf" srcId="{89C1AD1E-B6BC-4CA8-BD81-F502F8182318}" destId="{738B7805-258C-43FB-A2A5-1F67E42B5443}" srcOrd="2" destOrd="0" presId="urn:microsoft.com/office/officeart/2005/8/layout/equation1"/>
    <dgm:cxn modelId="{7DEB6635-AEA1-4A18-8C1E-B5A0682CB2B3}" type="presParOf" srcId="{89C1AD1E-B6BC-4CA8-BD81-F502F8182318}" destId="{9E93CFA3-F6C6-4017-B360-AD3134311FAE}" srcOrd="3" destOrd="0" presId="urn:microsoft.com/office/officeart/2005/8/layout/equation1"/>
    <dgm:cxn modelId="{21C4D267-7915-43FC-ACCB-3EA19023B205}" type="presParOf" srcId="{89C1AD1E-B6BC-4CA8-BD81-F502F8182318}" destId="{21C21E7F-0B1B-4969-A618-09A616036993}" srcOrd="4" destOrd="0" presId="urn:microsoft.com/office/officeart/2005/8/layout/equation1"/>
    <dgm:cxn modelId="{366ACAFC-9B60-46FE-99C1-D9C2FD2E2634}" type="presParOf" srcId="{89C1AD1E-B6BC-4CA8-BD81-F502F8182318}" destId="{A8F504E2-4D53-4EFF-8AEB-7A8AAF924517}" srcOrd="5" destOrd="0" presId="urn:microsoft.com/office/officeart/2005/8/layout/equation1"/>
    <dgm:cxn modelId="{08535C8B-42E8-4D1F-AB54-6AA76A4C17E8}" type="presParOf" srcId="{89C1AD1E-B6BC-4CA8-BD81-F502F8182318}" destId="{D0C93CB8-D612-4AA9-AD4B-154180CABA14}" srcOrd="6" destOrd="0" presId="urn:microsoft.com/office/officeart/2005/8/layout/equation1"/>
    <dgm:cxn modelId="{74EA9BF3-66E3-4A3A-83CD-C7CA6F14CDAD}" type="presParOf" srcId="{89C1AD1E-B6BC-4CA8-BD81-F502F8182318}" destId="{298F1919-1A22-4226-A94A-1E5FC3F3155F}" srcOrd="7" destOrd="0" presId="urn:microsoft.com/office/officeart/2005/8/layout/equation1"/>
    <dgm:cxn modelId="{3A1E3BB0-59DB-448B-9EC2-4EC739517053}" type="presParOf" srcId="{89C1AD1E-B6BC-4CA8-BD81-F502F8182318}" destId="{DE95B6F3-7B3B-4ED4-9A5F-97D321952A4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61B60-4D83-47D5-841A-3EE71348A4D3}">
      <dsp:nvSpPr>
        <dsp:cNvPr id="0" name=""/>
        <dsp:cNvSpPr/>
      </dsp:nvSpPr>
      <dsp:spPr>
        <a:xfrm>
          <a:off x="171173" y="210"/>
          <a:ext cx="1079698" cy="1079698"/>
        </a:xfrm>
        <a:prstGeom prst="ellipse">
          <a:avLst/>
        </a:prstGeom>
        <a:solidFill>
          <a:schemeClr val="accent6">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楷体" panose="02010609060101010101" pitchFamily="49" charset="-122"/>
              <a:ea typeface="楷体" panose="02010609060101010101" pitchFamily="49" charset="-122"/>
            </a:rPr>
            <a:t>程序</a:t>
          </a:r>
          <a:endParaRPr lang="zh-CN" altLang="en-US" sz="2400" b="1" kern="1200" dirty="0">
            <a:latin typeface="楷体" panose="02010609060101010101" pitchFamily="49" charset="-122"/>
            <a:ea typeface="楷体" panose="02010609060101010101" pitchFamily="49" charset="-122"/>
          </a:endParaRPr>
        </a:p>
      </dsp:txBody>
      <dsp:txXfrm>
        <a:off x="329291" y="158328"/>
        <a:ext cx="763462" cy="763462"/>
      </dsp:txXfrm>
    </dsp:sp>
    <dsp:sp modelId="{738B7805-258C-43FB-A2A5-1F67E42B5443}">
      <dsp:nvSpPr>
        <dsp:cNvPr id="0" name=""/>
        <dsp:cNvSpPr/>
      </dsp:nvSpPr>
      <dsp:spPr>
        <a:xfrm>
          <a:off x="3236354" y="236178"/>
          <a:ext cx="626224" cy="626224"/>
        </a:xfrm>
        <a:prstGeom prst="mathPlus">
          <a:avLst/>
        </a:prstGeom>
        <a:solidFill>
          <a:srgbClr val="00B0F0"/>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latin typeface="楷体" panose="02010609060101010101" pitchFamily="49" charset="-122"/>
            <a:ea typeface="楷体" panose="02010609060101010101" pitchFamily="49" charset="-122"/>
          </a:endParaRPr>
        </a:p>
      </dsp:txBody>
      <dsp:txXfrm>
        <a:off x="3319360" y="475646"/>
        <a:ext cx="460212" cy="147288"/>
      </dsp:txXfrm>
    </dsp:sp>
    <dsp:sp modelId="{21C21E7F-0B1B-4969-A618-09A616036993}">
      <dsp:nvSpPr>
        <dsp:cNvPr id="0" name=""/>
        <dsp:cNvSpPr/>
      </dsp:nvSpPr>
      <dsp:spPr>
        <a:xfrm>
          <a:off x="2052438" y="210"/>
          <a:ext cx="1079698" cy="1079698"/>
        </a:xfrm>
        <a:prstGeom prst="ellipse">
          <a:avLst/>
        </a:prstGeom>
        <a:solidFill>
          <a:srgbClr val="0070C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楷体" panose="02010609060101010101" pitchFamily="49" charset="-122"/>
              <a:ea typeface="楷体" panose="02010609060101010101" pitchFamily="49" charset="-122"/>
            </a:rPr>
            <a:t>数据结构</a:t>
          </a:r>
          <a:endParaRPr lang="zh-CN" altLang="en-US" sz="2400" b="1" kern="1200" dirty="0">
            <a:latin typeface="楷体" panose="02010609060101010101" pitchFamily="49" charset="-122"/>
            <a:ea typeface="楷体" panose="02010609060101010101" pitchFamily="49" charset="-122"/>
          </a:endParaRPr>
        </a:p>
      </dsp:txBody>
      <dsp:txXfrm>
        <a:off x="2210556" y="158328"/>
        <a:ext cx="763462" cy="763462"/>
      </dsp:txXfrm>
    </dsp:sp>
    <dsp:sp modelId="{D0C93CB8-D612-4AA9-AD4B-154180CABA14}">
      <dsp:nvSpPr>
        <dsp:cNvPr id="0" name=""/>
        <dsp:cNvSpPr/>
      </dsp:nvSpPr>
      <dsp:spPr>
        <a:xfrm>
          <a:off x="1290966" y="236178"/>
          <a:ext cx="626224" cy="626224"/>
        </a:xfrm>
        <a:prstGeom prst="mathEqual">
          <a:avLst/>
        </a:prstGeom>
        <a:solidFill>
          <a:srgbClr val="00B0F0"/>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latin typeface="楷体" panose="02010609060101010101" pitchFamily="49" charset="-122"/>
            <a:ea typeface="楷体" panose="02010609060101010101" pitchFamily="49" charset="-122"/>
          </a:endParaRPr>
        </a:p>
      </dsp:txBody>
      <dsp:txXfrm>
        <a:off x="1373972" y="365180"/>
        <a:ext cx="460212" cy="368220"/>
      </dsp:txXfrm>
    </dsp:sp>
    <dsp:sp modelId="{DE95B6F3-7B3B-4ED4-9A5F-97D321952A4F}">
      <dsp:nvSpPr>
        <dsp:cNvPr id="0" name=""/>
        <dsp:cNvSpPr/>
      </dsp:nvSpPr>
      <dsp:spPr>
        <a:xfrm>
          <a:off x="3933704" y="210"/>
          <a:ext cx="1079698" cy="1079698"/>
        </a:xfrm>
        <a:prstGeom prst="ellipse">
          <a:avLst/>
        </a:prstGeom>
        <a:gradFill rotWithShape="0">
          <a:gsLst>
            <a:gs pos="0">
              <a:schemeClr val="accent3">
                <a:hueOff val="-1137357"/>
                <a:satOff val="-4689"/>
                <a:lumOff val="-983"/>
                <a:alphaOff val="0"/>
                <a:shade val="51000"/>
                <a:satMod val="130000"/>
              </a:schemeClr>
            </a:gs>
            <a:gs pos="80000">
              <a:schemeClr val="accent3">
                <a:hueOff val="-1137357"/>
                <a:satOff val="-4689"/>
                <a:lumOff val="-983"/>
                <a:alphaOff val="0"/>
                <a:shade val="93000"/>
                <a:satMod val="130000"/>
              </a:schemeClr>
            </a:gs>
            <a:gs pos="100000">
              <a:schemeClr val="accent3">
                <a:hueOff val="-1137357"/>
                <a:satOff val="-4689"/>
                <a:lumOff val="-98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楷体" panose="02010609060101010101" pitchFamily="49" charset="-122"/>
              <a:ea typeface="楷体" panose="02010609060101010101" pitchFamily="49" charset="-122"/>
            </a:rPr>
            <a:t>算法</a:t>
          </a:r>
          <a:endParaRPr lang="zh-CN" altLang="en-US" sz="2400" b="1" kern="1200" dirty="0">
            <a:latin typeface="楷体" panose="02010609060101010101" pitchFamily="49" charset="-122"/>
            <a:ea typeface="楷体" panose="02010609060101010101" pitchFamily="49" charset="-122"/>
          </a:endParaRPr>
        </a:p>
      </dsp:txBody>
      <dsp:txXfrm>
        <a:off x="4091822" y="158328"/>
        <a:ext cx="763462" cy="76346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4"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fld id="{08C43E4A-405F-4447-BE2A-A76340DBD11B}" type="slidenum">
              <a:rPr lang="zh-CN" altLang="en-US"/>
              <a:pPr>
                <a:defRPr/>
              </a:pPr>
              <a:t>‹#›</a:t>
            </a:fld>
            <a:endParaRPr lang="en-US" altLang="zh-CN"/>
          </a:p>
        </p:txBody>
      </p:sp>
    </p:spTree>
    <p:extLst>
      <p:ext uri="{BB962C8B-B14F-4D97-AF65-F5344CB8AC3E}">
        <p14:creationId xmlns:p14="http://schemas.microsoft.com/office/powerpoint/2010/main" val="1069597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备注占位符 7"/>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幻灯片图像占位符 8"/>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37970255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1pPr>
    <a:lvl2pPr marL="4572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2pPr>
    <a:lvl3pPr marL="9144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3pPr>
    <a:lvl4pPr marL="13716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4pPr>
    <a:lvl5pPr marL="1828800" algn="l" rtl="0" eaLnBrk="0" fontAlgn="base" hangingPunct="0">
      <a:spcBef>
        <a:spcPct val="30000"/>
      </a:spcBef>
      <a:spcAft>
        <a:spcPct val="0"/>
      </a:spcAft>
      <a:defRPr sz="1200" kern="1200" baseline="0">
        <a:solidFill>
          <a:schemeClr val="tx1"/>
        </a:solidFill>
        <a:latin typeface="Times New Roman" pitchFamily="18" charset="0"/>
        <a:ea typeface="楷体" pitchFamily="49" charset="-122"/>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4041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41059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38"/>
          <p:cNvSpPr>
            <a:spLocks noChangeArrowheads="1"/>
          </p:cNvSpPr>
          <p:nvPr userDrawn="1"/>
        </p:nvSpPr>
        <p:spPr bwMode="auto">
          <a:xfrm>
            <a:off x="373063" y="942976"/>
            <a:ext cx="8405812" cy="5133975"/>
          </a:xfrm>
          <a:prstGeom prst="rect">
            <a:avLst/>
          </a:prstGeom>
          <a:noFill/>
          <a:ln w="38100">
            <a:solidFill>
              <a:srgbClr val="012D78"/>
            </a:solidFill>
            <a:miter lim="800000"/>
            <a:headEnd/>
            <a:tailEnd/>
          </a:ln>
          <a:effectLst/>
        </p:spPr>
        <p:txBody>
          <a:bodyPr wrap="none" anchor="ctr"/>
          <a:lstStyle/>
          <a:p>
            <a:pPr>
              <a:defRPr/>
            </a:pPr>
            <a:endParaRPr lang="zh-CN" altLang="en-US"/>
          </a:p>
        </p:txBody>
      </p:sp>
      <p:sp>
        <p:nvSpPr>
          <p:cNvPr id="5" name="Line 71"/>
          <p:cNvSpPr>
            <a:spLocks noChangeShapeType="1"/>
          </p:cNvSpPr>
          <p:nvPr userDrawn="1"/>
        </p:nvSpPr>
        <p:spPr bwMode="auto">
          <a:xfrm>
            <a:off x="949127" y="3506788"/>
            <a:ext cx="4751388" cy="0"/>
          </a:xfrm>
          <a:prstGeom prst="line">
            <a:avLst/>
          </a:prstGeom>
          <a:noFill/>
          <a:ln w="19050">
            <a:solidFill>
              <a:srgbClr val="012D78"/>
            </a:solidFill>
            <a:round/>
            <a:headEnd/>
            <a:tailEnd/>
          </a:ln>
          <a:effectLst/>
        </p:spPr>
        <p:txBody>
          <a:bodyPr/>
          <a:lstStyle/>
          <a:p>
            <a:pPr>
              <a:defRPr/>
            </a:pPr>
            <a:endParaRPr lang="zh-CN" altLang="en-US" baseline="0">
              <a:solidFill>
                <a:srgbClr val="000099"/>
              </a:solidFill>
              <a:latin typeface="Times New Roman" panose="02020603050405020304" pitchFamily="18" charset="0"/>
              <a:ea typeface="楷体" panose="02010609060101010101" pitchFamily="49" charset="-122"/>
            </a:endParaRPr>
          </a:p>
        </p:txBody>
      </p:sp>
      <p:sp>
        <p:nvSpPr>
          <p:cNvPr id="3142" name="Rectangle 70"/>
          <p:cNvSpPr>
            <a:spLocks noGrp="1" noChangeArrowheads="1"/>
          </p:cNvSpPr>
          <p:nvPr>
            <p:ph type="subTitle" idx="1" hasCustomPrompt="1"/>
          </p:nvPr>
        </p:nvSpPr>
        <p:spPr>
          <a:xfrm>
            <a:off x="949128" y="3596301"/>
            <a:ext cx="4751387" cy="11147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a:lstStyle>
            <a:lvl1pPr marL="0" marR="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defRPr sz="2400" b="1" baseline="0">
                <a:solidFill>
                  <a:srgbClr val="000099"/>
                </a:solidFill>
                <a:effectLst/>
                <a:latin typeface="Times New Roman" panose="02020603050405020304" pitchFamily="18" charset="0"/>
                <a:ea typeface="楷体" pitchFamily="49" charset="-122"/>
              </a:defRPr>
            </a:lvl1pPr>
          </a:lstStyle>
          <a:p>
            <a:r>
              <a:rPr lang="zh-CN" altLang="en-US" dirty="0" smtClean="0"/>
              <a:t>计算机科学与工程学院</a:t>
            </a:r>
            <a:endParaRPr lang="en-US" altLang="zh-CN" dirty="0" smtClean="0"/>
          </a:p>
          <a:p>
            <a:r>
              <a:rPr lang="zh-CN" altLang="en-US" dirty="0" smtClean="0"/>
              <a:t>周益民 博士 副教授</a:t>
            </a:r>
            <a:endParaRPr lang="en-US" altLang="zh-CN" dirty="0" smtClean="0"/>
          </a:p>
        </p:txBody>
      </p:sp>
      <p:pic>
        <p:nvPicPr>
          <p:cNvPr id="32769" name="Picture 1" descr="C:\Users\YiminZHOU\电子科技大学校徽.bmp"/>
          <p:cNvPicPr>
            <a:picLocks noChangeAspect="1" noChangeArrowheads="1"/>
          </p:cNvPicPr>
          <p:nvPr userDrawn="1"/>
        </p:nvPicPr>
        <p:blipFill>
          <a:blip r:embed="rId2" cstate="print"/>
          <a:srcRect/>
          <a:stretch>
            <a:fillRect/>
          </a:stretch>
        </p:blipFill>
        <p:spPr bwMode="auto">
          <a:xfrm>
            <a:off x="6090171" y="3333131"/>
            <a:ext cx="2476500" cy="2457450"/>
          </a:xfrm>
          <a:prstGeom prst="rect">
            <a:avLst/>
          </a:prstGeom>
          <a:noFill/>
        </p:spPr>
      </p:pic>
      <p:sp>
        <p:nvSpPr>
          <p:cNvPr id="9" name="灯片编号占位符 1"/>
          <p:cNvSpPr>
            <a:spLocks noGrp="1"/>
          </p:cNvSpPr>
          <p:nvPr>
            <p:ph type="sldNum" sz="quarter" idx="4"/>
          </p:nvPr>
        </p:nvSpPr>
        <p:spPr>
          <a:xfrm>
            <a:off x="373063" y="5790581"/>
            <a:ext cx="576064" cy="281954"/>
          </a:xfrm>
          <a:prstGeom prst="rect">
            <a:avLst/>
          </a:prstGeom>
          <a:solidFill>
            <a:srgbClr val="012D78"/>
          </a:solidFill>
          <a:ln>
            <a:solidFill>
              <a:srgbClr val="012D78"/>
            </a:solidFill>
          </a:ln>
        </p:spPr>
        <p:txBody>
          <a:bodyPr vert="horz" lIns="0" tIns="0" rIns="0" bIns="0" rtlCol="0" anchor="ctr"/>
          <a:lstStyle>
            <a:lvl1pPr algn="ctr">
              <a:defRPr sz="1200">
                <a:solidFill>
                  <a:schemeClr val="bg1"/>
                </a:solidFill>
                <a:latin typeface="等线" panose="02010600030101010101" pitchFamily="2" charset="-122"/>
                <a:ea typeface="等线" panose="02010600030101010101" pitchFamily="2" charset="-122"/>
              </a:defRPr>
            </a:lvl1pPr>
          </a:lstStyle>
          <a:p>
            <a:fld id="{BFC21862-C570-43FE-93A1-CE1DA7921C6E}" type="slidenum">
              <a:rPr lang="zh-CN" altLang="en-US" smtClean="0"/>
              <a:pPr/>
              <a:t>‹#›</a:t>
            </a:fld>
            <a:r>
              <a:rPr lang="en-US" altLang="zh-CN" smtClean="0"/>
              <a:t>/20</a:t>
            </a:r>
            <a:endParaRPr lang="zh-CN" altLang="en-US" dirty="0"/>
          </a:p>
        </p:txBody>
      </p:sp>
      <p:sp>
        <p:nvSpPr>
          <p:cNvPr id="2" name="标题 1"/>
          <p:cNvSpPr>
            <a:spLocks noGrp="1"/>
          </p:cNvSpPr>
          <p:nvPr>
            <p:ph type="title"/>
          </p:nvPr>
        </p:nvSpPr>
        <p:spPr>
          <a:xfrm>
            <a:off x="949127" y="2343326"/>
            <a:ext cx="7617544" cy="985389"/>
          </a:xfr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0" tIns="0" rIns="0" bIns="0" numCol="1" anchor="ctr" anchorCtr="0" compatLnSpc="1">
            <a:prstTxWarp prst="textNoShape">
              <a:avLst/>
            </a:prstTxWarp>
          </a:bodyPr>
          <a:lstStyle>
            <a:lvl1pPr>
              <a:defRPr lang="zh-CN" altLang="en-US" sz="4000" kern="0" baseline="0">
                <a:solidFill>
                  <a:srgbClr val="000099"/>
                </a:solidFill>
                <a:effectLst/>
              </a:defRPr>
            </a:lvl1pPr>
          </a:lstStyle>
          <a:p>
            <a:pPr lvl="0" algn="l"/>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662348" y="1573653"/>
            <a:ext cx="573558" cy="573558"/>
          </a:xfrm>
          <a:prstGeom prst="rect">
            <a:avLst/>
          </a:prstGeom>
        </p:spPr>
      </p:pic>
      <p:sp>
        <p:nvSpPr>
          <p:cNvPr id="8" name="灯片编号占位符 7"/>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smtClean="0"/>
              <a:t>/20</a:t>
            </a:r>
            <a:endParaRPr lang="zh-CN" altLang="en-US" dirty="0"/>
          </a:p>
        </p:txBody>
      </p:sp>
      <p:sp>
        <p:nvSpPr>
          <p:cNvPr id="9" name="Line 71"/>
          <p:cNvSpPr>
            <a:spLocks noChangeShapeType="1"/>
          </p:cNvSpPr>
          <p:nvPr userDrawn="1"/>
        </p:nvSpPr>
        <p:spPr bwMode="auto">
          <a:xfrm>
            <a:off x="949127" y="3506788"/>
            <a:ext cx="4751388" cy="0"/>
          </a:xfrm>
          <a:prstGeom prst="line">
            <a:avLst/>
          </a:prstGeom>
          <a:noFill/>
          <a:ln w="19050">
            <a:solidFill>
              <a:srgbClr val="012D78"/>
            </a:solidFill>
            <a:round/>
            <a:headEnd/>
            <a:tailEnd/>
          </a:ln>
          <a:effectLst/>
        </p:spPr>
        <p:txBody>
          <a:bodyPr/>
          <a:lstStyle/>
          <a:p>
            <a:pPr>
              <a:defRPr/>
            </a:pPr>
            <a:endParaRPr lang="zh-CN" altLang="en-US" baseline="0">
              <a:solidFill>
                <a:srgbClr val="000099"/>
              </a:solidFill>
              <a:latin typeface="Times New Roman" panose="02020603050405020304" pitchFamily="18" charset="0"/>
              <a:ea typeface="楷体" panose="02010609060101010101" pitchFamily="49" charset="-122"/>
            </a:endParaRPr>
          </a:p>
        </p:txBody>
      </p:sp>
      <p:sp>
        <p:nvSpPr>
          <p:cNvPr id="10" name="Rectangle 70"/>
          <p:cNvSpPr>
            <a:spLocks noGrp="1" noChangeArrowheads="1"/>
          </p:cNvSpPr>
          <p:nvPr>
            <p:ph type="subTitle" idx="1" hasCustomPrompt="1"/>
          </p:nvPr>
        </p:nvSpPr>
        <p:spPr>
          <a:xfrm>
            <a:off x="949128" y="3596301"/>
            <a:ext cx="4751387" cy="11147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rIns="0"/>
          <a:lstStyle>
            <a:lvl1pPr marL="0" marR="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defRPr sz="2400" b="1" baseline="0">
                <a:solidFill>
                  <a:srgbClr val="000099"/>
                </a:solidFill>
                <a:effectLst/>
                <a:latin typeface="Times New Roman" panose="02020603050405020304" pitchFamily="18" charset="0"/>
                <a:ea typeface="楷体" pitchFamily="49" charset="-122"/>
              </a:defRPr>
            </a:lvl1pPr>
          </a:lstStyle>
          <a:p>
            <a:r>
              <a:rPr lang="zh-CN" altLang="en-US" dirty="0" smtClean="0"/>
              <a:t>计算机科学与工程学院</a:t>
            </a:r>
            <a:endParaRPr lang="en-US" altLang="zh-CN" dirty="0" smtClean="0"/>
          </a:p>
          <a:p>
            <a:r>
              <a:rPr lang="zh-CN" altLang="en-US" dirty="0" smtClean="0"/>
              <a:t>周益民 博士 副教授</a:t>
            </a:r>
            <a:endParaRPr lang="en-US" altLang="zh-CN" dirty="0" smtClean="0"/>
          </a:p>
        </p:txBody>
      </p:sp>
      <p:sp>
        <p:nvSpPr>
          <p:cNvPr id="11" name="标题 1"/>
          <p:cNvSpPr>
            <a:spLocks noGrp="1"/>
          </p:cNvSpPr>
          <p:nvPr>
            <p:ph type="title"/>
          </p:nvPr>
        </p:nvSpPr>
        <p:spPr>
          <a:xfrm>
            <a:off x="949127" y="2334305"/>
            <a:ext cx="7617544" cy="985389"/>
          </a:xfr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0" tIns="45720" rIns="0" bIns="45720" numCol="1" anchor="ctr" anchorCtr="0" compatLnSpc="1">
            <a:prstTxWarp prst="textNoShape">
              <a:avLst/>
            </a:prstTxWarp>
          </a:bodyPr>
          <a:lstStyle>
            <a:lvl1pPr>
              <a:defRPr lang="zh-CN" altLang="en-US" sz="4000" kern="0" baseline="0">
                <a:solidFill>
                  <a:srgbClr val="000099"/>
                </a:solidFill>
                <a:effectLst/>
              </a:defRPr>
            </a:lvl1pPr>
          </a:lstStyle>
          <a:p>
            <a:pPr lvl="0" algn="l"/>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black">
          <a:xfrm>
            <a:off x="323528" y="115888"/>
            <a:ext cx="84600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aseline="0">
                <a:solidFill>
                  <a:srgbClr val="000099"/>
                </a:solidFill>
                <a:latin typeface="Times New Roman" panose="02020603050405020304" pitchFamily="18" charset="0"/>
              </a:defRPr>
            </a:lvl1pPr>
          </a:lstStyle>
          <a:p>
            <a:pPr lvl="0"/>
            <a:r>
              <a:rPr lang="zh-CN" altLang="en-US" smtClean="0"/>
              <a:t>单击此处编辑母版标题样式</a:t>
            </a:r>
            <a:endParaRPr lang="zh-CN" altLang="en-US" dirty="0" smtClean="0"/>
          </a:p>
        </p:txBody>
      </p:sp>
      <p:sp>
        <p:nvSpPr>
          <p:cNvPr id="4" name="Rectangle 3"/>
          <p:cNvSpPr>
            <a:spLocks noGrp="1" noChangeArrowheads="1"/>
          </p:cNvSpPr>
          <p:nvPr>
            <p:ph idx="1"/>
          </p:nvPr>
        </p:nvSpPr>
        <p:spPr bwMode="gray">
          <a:xfrm>
            <a:off x="395536" y="836712"/>
            <a:ext cx="8280920" cy="5616624"/>
          </a:xfrm>
          <a:prstGeom prst="rect">
            <a:avLst/>
          </a:prstGeom>
          <a:noFill/>
          <a:ln w="9525">
            <a:noFill/>
            <a:miter lim="800000"/>
            <a:headEnd/>
            <a:tailEnd/>
          </a:ln>
        </p:spPr>
        <p:txBody>
          <a:bodyPr vert="horz" wrap="square" lIns="91440" tIns="90000" rIns="91440" bIns="90000" numCol="1" anchor="t" anchorCtr="0" compatLnSpc="1">
            <a:prstTxWarp prst="textNoShape">
              <a:avLst/>
            </a:prstTxWarp>
          </a:bodyPr>
          <a:lstStyle>
            <a:lvl1pPr>
              <a:defRPr baseline="0"/>
            </a:lvl1pPr>
            <a:lvl2pPr>
              <a:defRPr baseline="0"/>
            </a:lvl2pPr>
          </a:lstStyle>
          <a:p>
            <a:pPr lvl="0"/>
            <a:r>
              <a:rPr lang="zh-CN" altLang="en-US" smtClean="0"/>
              <a:t>编辑母版文本样式</a:t>
            </a:r>
          </a:p>
          <a:p>
            <a:pPr lvl="1"/>
            <a:r>
              <a:rPr lang="zh-CN" altLang="en-US" smtClean="0"/>
              <a:t>第二级</a:t>
            </a:r>
          </a:p>
        </p:txBody>
      </p:sp>
      <p:sp>
        <p:nvSpPr>
          <p:cNvPr id="2" name="灯片编号占位符 1"/>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smtClean="0"/>
              <a:t>/20</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灯片编号占位符 2"/>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smtClean="0"/>
              <a:t>/20</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85417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457201" y="1493936"/>
            <a:ext cx="4040188" cy="4959400"/>
          </a:xfrm>
        </p:spPr>
        <p:txBody>
          <a:bodyPr/>
          <a:lstStyle>
            <a:lvl1pPr>
              <a:defRPr sz="2000"/>
            </a:lvl1pPr>
            <a:lvl2pPr marL="108000" indent="0">
              <a:defRPr sz="1800"/>
            </a:lvl2pPr>
            <a:lvl3pPr marL="108000" indent="0">
              <a:defRPr sz="1600"/>
            </a:lvl3pPr>
            <a:lvl4pPr marL="108000" indent="0">
              <a:defRPr sz="1400"/>
            </a:lvl4pPr>
            <a:lvl5pPr marL="108000" indent="0">
              <a:defRPr sz="14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 第二级</a:t>
            </a:r>
          </a:p>
        </p:txBody>
      </p:sp>
      <p:sp>
        <p:nvSpPr>
          <p:cNvPr id="5" name="文本占位符 4"/>
          <p:cNvSpPr>
            <a:spLocks noGrp="1"/>
          </p:cNvSpPr>
          <p:nvPr>
            <p:ph type="body" sz="quarter" idx="3"/>
          </p:nvPr>
        </p:nvSpPr>
        <p:spPr>
          <a:xfrm>
            <a:off x="4645026" y="85417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4645026" y="1493936"/>
            <a:ext cx="4041775" cy="4959400"/>
          </a:xfrm>
        </p:spPr>
        <p:txBody>
          <a:bodyPr/>
          <a:lstStyle>
            <a:lvl1pPr>
              <a:defRPr sz="2000"/>
            </a:lvl1pPr>
            <a:lvl2pPr marL="108000" indent="0">
              <a:defRPr sz="1800"/>
            </a:lvl2pPr>
            <a:lvl3pPr marL="108000" indent="0">
              <a:defRPr sz="1600"/>
            </a:lvl3pPr>
            <a:lvl4pPr marL="108000" indent="0">
              <a:defRPr sz="1400"/>
            </a:lvl4pPr>
            <a:lvl5pPr marL="108000" indent="0">
              <a:defRPr sz="14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 第二级</a:t>
            </a:r>
          </a:p>
        </p:txBody>
      </p:sp>
      <p:sp>
        <p:nvSpPr>
          <p:cNvPr id="9" name="标题 1"/>
          <p:cNvSpPr>
            <a:spLocks noGrp="1"/>
          </p:cNvSpPr>
          <p:nvPr>
            <p:ph type="title"/>
          </p:nvPr>
        </p:nvSpPr>
        <p:spPr>
          <a:xfrm>
            <a:off x="323528" y="115888"/>
            <a:ext cx="8460000" cy="563562"/>
          </a:xfrm>
        </p:spPr>
        <p:txBody>
          <a:bodyPr/>
          <a:lstStyle/>
          <a:p>
            <a:r>
              <a:rPr lang="zh-CN" altLang="en-US" smtClean="0"/>
              <a:t>单击此处编辑母版标题样式</a:t>
            </a:r>
            <a:endParaRPr lang="zh-CN" altLang="en-US" dirty="0"/>
          </a:p>
        </p:txBody>
      </p:sp>
      <p:sp>
        <p:nvSpPr>
          <p:cNvPr id="2" name="灯片编号占位符 1"/>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smtClean="0"/>
              <a:t>/20</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2" name="TextBox 1"/>
          <p:cNvSpPr txBox="1">
            <a:spLocks noChangeArrowheads="1"/>
          </p:cNvSpPr>
          <p:nvPr userDrawn="1"/>
        </p:nvSpPr>
        <p:spPr bwMode="auto">
          <a:xfrm>
            <a:off x="323528"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a:t>
            </a:r>
            <a:r>
              <a:rPr lang="en-US" altLang="zh-CN" sz="1700" b="0" cap="none" spc="0" baseline="0" dirty="0" smtClean="0">
                <a:ln>
                  <a:noFill/>
                </a:ln>
                <a:solidFill>
                  <a:srgbClr val="000099"/>
                </a:solidFill>
                <a:effectLst/>
                <a:latin typeface="Times New Roman" panose="02020603050405020304" pitchFamily="18" charset="0"/>
                <a:ea typeface="楷体" pitchFamily="49" charset="-122"/>
                <a:cs typeface="Calibri" pitchFamily="34" charset="0"/>
              </a:rPr>
              <a:t> 1</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3" name="TextBox 1"/>
          <p:cNvSpPr txBox="1">
            <a:spLocks noChangeArrowheads="1"/>
          </p:cNvSpPr>
          <p:nvPr userDrawn="1"/>
        </p:nvSpPr>
        <p:spPr bwMode="auto">
          <a:xfrm>
            <a:off x="2015716"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2</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4" name="TextBox 1"/>
          <p:cNvSpPr txBox="1">
            <a:spLocks noChangeArrowheads="1"/>
          </p:cNvSpPr>
          <p:nvPr userDrawn="1"/>
        </p:nvSpPr>
        <p:spPr bwMode="auto">
          <a:xfrm>
            <a:off x="3707904"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3</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5" name="TextBox 1"/>
          <p:cNvSpPr txBox="1">
            <a:spLocks noChangeArrowheads="1"/>
          </p:cNvSpPr>
          <p:nvPr userDrawn="1"/>
        </p:nvSpPr>
        <p:spPr bwMode="auto">
          <a:xfrm>
            <a:off x="5400092"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4</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6" name="TextBox 1"/>
          <p:cNvSpPr txBox="1">
            <a:spLocks noChangeArrowheads="1"/>
          </p:cNvSpPr>
          <p:nvPr userDrawn="1"/>
        </p:nvSpPr>
        <p:spPr bwMode="auto">
          <a:xfrm>
            <a:off x="7092280" y="404664"/>
            <a:ext cx="1692000" cy="3600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eaLnBrk="1" hangingPunct="1">
              <a:defRPr/>
            </a:pPr>
            <a:r>
              <a:rPr lang="en-US" altLang="zh-CN" sz="1700" b="0" cap="none" spc="0" dirty="0" smtClean="0">
                <a:ln>
                  <a:noFill/>
                </a:ln>
                <a:solidFill>
                  <a:srgbClr val="000099"/>
                </a:solidFill>
                <a:effectLst/>
                <a:latin typeface="Times New Roman" panose="02020603050405020304" pitchFamily="18" charset="0"/>
                <a:ea typeface="楷体" pitchFamily="49" charset="-122"/>
                <a:cs typeface="Calibri" pitchFamily="34" charset="0"/>
              </a:rPr>
              <a:t>Item 5</a:t>
            </a:r>
            <a:endParaRPr lang="en-US" altLang="zh-CN" sz="1700" b="0" cap="none" spc="0" dirty="0">
              <a:ln>
                <a:noFill/>
              </a:ln>
              <a:solidFill>
                <a:srgbClr val="000099"/>
              </a:solidFill>
              <a:effectLst/>
              <a:latin typeface="Times New Roman" panose="02020603050405020304" pitchFamily="18" charset="0"/>
              <a:ea typeface="楷体" pitchFamily="49" charset="-122"/>
              <a:cs typeface="Calibri" pitchFamily="34" charset="0"/>
            </a:endParaRPr>
          </a:p>
        </p:txBody>
      </p:sp>
      <p:sp>
        <p:nvSpPr>
          <p:cNvPr id="17" name="Rectangle 190"/>
          <p:cNvSpPr>
            <a:spLocks noChangeArrowheads="1"/>
          </p:cNvSpPr>
          <p:nvPr userDrawn="1"/>
        </p:nvSpPr>
        <p:spPr bwMode="auto">
          <a:xfrm>
            <a:off x="323528" y="404664"/>
            <a:ext cx="1692000" cy="360000"/>
          </a:xfrm>
          <a:prstGeom prst="round2SameRect">
            <a:avLst/>
          </a:prstGeom>
          <a:solidFill>
            <a:srgbClr val="012D78"/>
          </a:solidFill>
          <a:ln w="38100">
            <a:solidFill>
              <a:srgbClr val="012D78"/>
            </a:solidFill>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altLang="zh-CN" sz="1800" dirty="0" smtClean="0">
                <a:solidFill>
                  <a:schemeClr val="bg1"/>
                </a:solidFill>
                <a:latin typeface="Times New Roman" panose="02020603050405020304" pitchFamily="18" charset="0"/>
                <a:ea typeface="楷体" pitchFamily="49" charset="-122"/>
                <a:cs typeface="Calibri" pitchFamily="34" charset="0"/>
              </a:rPr>
              <a:t>ITEM</a:t>
            </a:r>
            <a:endParaRPr lang="zh-CN" altLang="en-US" sz="1800" dirty="0">
              <a:solidFill>
                <a:schemeClr val="bg1"/>
              </a:solidFill>
              <a:latin typeface="Times New Roman" panose="02020603050405020304" pitchFamily="18" charset="0"/>
              <a:ea typeface="楷体" pitchFamily="49" charset="-122"/>
              <a:cs typeface="Calibri" pitchFamily="34" charset="0"/>
            </a:endParaRPr>
          </a:p>
        </p:txBody>
      </p:sp>
      <p:sp>
        <p:nvSpPr>
          <p:cNvPr id="9" name="内容占位符 2"/>
          <p:cNvSpPr>
            <a:spLocks noGrp="1"/>
          </p:cNvSpPr>
          <p:nvPr>
            <p:ph idx="1" hasCustomPrompt="1"/>
          </p:nvPr>
        </p:nvSpPr>
        <p:spPr>
          <a:xfrm>
            <a:off x="395536" y="836713"/>
            <a:ext cx="8280920" cy="5616623"/>
          </a:xfrm>
        </p:spPr>
        <p:txBody>
          <a:bodyPr/>
          <a:lstStyle>
            <a:lvl1pPr>
              <a:buFont typeface="Wingdings" pitchFamily="2" charset="2"/>
              <a:buNone/>
              <a:defRPr sz="2400">
                <a:solidFill>
                  <a:srgbClr val="000099"/>
                </a:solidFill>
                <a:latin typeface="Times New Roman" panose="02020603050405020304" pitchFamily="18" charset="0"/>
                <a:cs typeface="Calibri" pitchFamily="34" charset="0"/>
              </a:defRPr>
            </a:lvl1pPr>
            <a:lvl2pPr marL="180000" indent="0">
              <a:spcBef>
                <a:spcPts val="600"/>
              </a:spcBef>
              <a:spcAft>
                <a:spcPts val="600"/>
              </a:spcAft>
              <a:buFont typeface="Arial" panose="020B0604020202020204" pitchFamily="34" charset="0"/>
              <a:buNone/>
              <a:defRPr sz="1800">
                <a:solidFill>
                  <a:srgbClr val="000099"/>
                </a:solidFill>
                <a:latin typeface="Times New Roman" panose="02020603050405020304" pitchFamily="18" charset="0"/>
                <a:cs typeface="Calibri" pitchFamily="34" charset="0"/>
              </a:defRPr>
            </a:lvl2pPr>
            <a:lvl3pPr marL="914400" indent="0">
              <a:buFont typeface="Arial" panose="020B0604020202020204" pitchFamily="34" charset="0"/>
              <a:buNone/>
              <a:defRPr sz="1600">
                <a:solidFill>
                  <a:srgbClr val="000099"/>
                </a:solidFill>
                <a:latin typeface="Times New Roman" panose="02020603050405020304" pitchFamily="18" charset="0"/>
                <a:cs typeface="Calibri" pitchFamily="34" charset="0"/>
              </a:defRPr>
            </a:lvl3pPr>
            <a:lvl4pPr marL="1371600" indent="0">
              <a:buFont typeface="Arial" panose="020B0604020202020204" pitchFamily="34" charset="0"/>
              <a:buNone/>
              <a:defRPr sz="1600">
                <a:solidFill>
                  <a:srgbClr val="000099"/>
                </a:solidFill>
                <a:latin typeface="Times New Roman" panose="02020603050405020304" pitchFamily="18" charset="0"/>
                <a:cs typeface="Calibri" pitchFamily="34" charset="0"/>
              </a:defRPr>
            </a:lvl4pPr>
            <a:lvl5pPr marL="1828800" indent="0">
              <a:buFont typeface="Arial" panose="020B0604020202020204" pitchFamily="34" charset="0"/>
              <a:buNone/>
              <a:defRPr sz="1600">
                <a:solidFill>
                  <a:srgbClr val="000099"/>
                </a:solidFill>
                <a:latin typeface="Times New Roman" panose="02020603050405020304" pitchFamily="18" charset="0"/>
                <a:cs typeface="Calibri" pitchFamily="34" charset="0"/>
              </a:defRPr>
            </a:lvl5pPr>
          </a:lstStyle>
          <a:p>
            <a:pPr lvl="0"/>
            <a:r>
              <a:rPr lang="zh-CN" altLang="en-US" dirty="0" smtClean="0"/>
              <a:t>单击此处编辑母版文本样式</a:t>
            </a:r>
          </a:p>
          <a:p>
            <a:pPr lvl="1"/>
            <a:r>
              <a:rPr lang="zh-CN" altLang="en-US" dirty="0" smtClean="0"/>
              <a:t> 第二级</a:t>
            </a:r>
          </a:p>
        </p:txBody>
      </p:sp>
      <p:sp>
        <p:nvSpPr>
          <p:cNvPr id="2" name="灯片编号占位符 1"/>
          <p:cNvSpPr>
            <a:spLocks noGrp="1"/>
          </p:cNvSpPr>
          <p:nvPr>
            <p:ph type="sldNum" sz="quarter" idx="10"/>
          </p:nvPr>
        </p:nvSpPr>
        <p:spPr/>
        <p:txBody>
          <a:bodyPr/>
          <a:lstStyle>
            <a:lvl1pPr algn="ctr">
              <a:defRPr/>
            </a:lvl1pPr>
          </a:lstStyle>
          <a:p>
            <a:fld id="{BFC21862-C570-43FE-93A1-CE1DA7921C6E}" type="slidenum">
              <a:rPr lang="zh-CN" altLang="en-US" smtClean="0"/>
              <a:pPr/>
              <a:t>‹#›</a:t>
            </a:fld>
            <a:r>
              <a:rPr lang="en-US" altLang="zh-CN" smtClean="0"/>
              <a:t>/20</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77" name="Rectangle 53"/>
          <p:cNvSpPr>
            <a:spLocks noChangeArrowheads="1"/>
          </p:cNvSpPr>
          <p:nvPr/>
        </p:nvSpPr>
        <p:spPr bwMode="auto">
          <a:xfrm>
            <a:off x="323529" y="765175"/>
            <a:ext cx="8460000" cy="5760000"/>
          </a:xfrm>
          <a:prstGeom prst="rect">
            <a:avLst/>
          </a:prstGeom>
          <a:solidFill>
            <a:schemeClr val="bg1"/>
          </a:solidFill>
          <a:ln w="38100">
            <a:solidFill>
              <a:srgbClr val="012D78"/>
            </a:solidFill>
            <a:miter lim="800000"/>
            <a:headEnd/>
            <a:tailEnd/>
          </a:ln>
          <a:effectLst/>
        </p:spPr>
        <p:txBody>
          <a:bodyPr wrap="none" lIns="0" tIns="0" rIns="0" bIns="0" anchor="ctr"/>
          <a:lstStyle/>
          <a:p>
            <a:pPr algn="just">
              <a:defRPr/>
            </a:pPr>
            <a:endParaRPr lang="zh-CN" altLang="en-US" sz="1800" baseline="0" dirty="0">
              <a:ea typeface="楷体" panose="02010609060101010101" pitchFamily="49" charset="-122"/>
            </a:endParaRPr>
          </a:p>
        </p:txBody>
      </p:sp>
      <p:sp>
        <p:nvSpPr>
          <p:cNvPr id="6147" name="Rectangle 3"/>
          <p:cNvSpPr>
            <a:spLocks noGrp="1" noChangeArrowheads="1"/>
          </p:cNvSpPr>
          <p:nvPr>
            <p:ph type="body" idx="1"/>
          </p:nvPr>
        </p:nvSpPr>
        <p:spPr bwMode="gray">
          <a:xfrm>
            <a:off x="395536" y="836712"/>
            <a:ext cx="8280920" cy="5616624"/>
          </a:xfrm>
          <a:prstGeom prst="rect">
            <a:avLst/>
          </a:prstGeom>
          <a:noFill/>
          <a:ln w="9525">
            <a:noFill/>
            <a:miter lim="800000"/>
            <a:headEnd/>
            <a:tailEnd/>
          </a:ln>
        </p:spPr>
        <p:txBody>
          <a:bodyPr vert="horz" wrap="square" lIns="91440" tIns="90000" rIns="91440" bIns="9000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p:txBody>
      </p:sp>
      <p:sp>
        <p:nvSpPr>
          <p:cNvPr id="6148" name="Rectangle 2"/>
          <p:cNvSpPr>
            <a:spLocks noGrp="1" noChangeArrowheads="1"/>
          </p:cNvSpPr>
          <p:nvPr>
            <p:ph type="title"/>
          </p:nvPr>
        </p:nvSpPr>
        <p:spPr bwMode="black">
          <a:xfrm>
            <a:off x="323528" y="115888"/>
            <a:ext cx="8460000" cy="5635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zh-CN" altLang="en-US" dirty="0" smtClean="0"/>
              <a:t>单击此处编辑母版标题样式</a:t>
            </a:r>
          </a:p>
        </p:txBody>
      </p:sp>
      <p:sp>
        <p:nvSpPr>
          <p:cNvPr id="2" name="灯片编号占位符 1"/>
          <p:cNvSpPr>
            <a:spLocks noGrp="1"/>
          </p:cNvSpPr>
          <p:nvPr>
            <p:ph type="sldNum" sz="quarter" idx="4"/>
          </p:nvPr>
        </p:nvSpPr>
        <p:spPr>
          <a:xfrm>
            <a:off x="323528" y="6238181"/>
            <a:ext cx="576064" cy="281954"/>
          </a:xfrm>
          <a:prstGeom prst="rect">
            <a:avLst/>
          </a:prstGeom>
          <a:solidFill>
            <a:srgbClr val="012D78"/>
          </a:solidFill>
          <a:ln>
            <a:solidFill>
              <a:srgbClr val="032C75"/>
            </a:solidFill>
          </a:ln>
        </p:spPr>
        <p:txBody>
          <a:bodyPr vert="horz" lIns="0" tIns="0" rIns="0" bIns="0" rtlCol="0" anchor="ctr"/>
          <a:lstStyle>
            <a:lvl1pPr algn="ctr">
              <a:defRPr sz="1200">
                <a:solidFill>
                  <a:schemeClr val="bg1"/>
                </a:solidFill>
                <a:latin typeface="等线" panose="02010600030101010101" pitchFamily="2" charset="-122"/>
                <a:ea typeface="等线" panose="02010600030101010101" pitchFamily="2" charset="-122"/>
              </a:defRPr>
            </a:lvl1pPr>
          </a:lstStyle>
          <a:p>
            <a:fld id="{BFC21862-C570-43FE-93A1-CE1DA7921C6E}" type="slidenum">
              <a:rPr lang="zh-CN" altLang="en-US" smtClean="0"/>
              <a:pPr/>
              <a:t>‹#›</a:t>
            </a:fld>
            <a:r>
              <a:rPr lang="en-US" altLang="zh-CN" smtClean="0"/>
              <a:t>/20</a:t>
            </a:r>
            <a:endParaRPr lang="zh-CN" altLang="en-US" dirty="0"/>
          </a:p>
        </p:txBody>
      </p:sp>
      <p:pic>
        <p:nvPicPr>
          <p:cNvPr id="7" name="Picture 1" descr="C:\Users\YiminZHOU\电子科技大学校徽.bmp"/>
          <p:cNvPicPr>
            <a:picLocks noChangeAspect="1" noChangeArrowheads="1"/>
          </p:cNvPicPr>
          <p:nvPr userDrawn="1"/>
        </p:nvPicPr>
        <p:blipFill rotWithShape="1">
          <a:blip r:embed="rId8" cstate="print">
            <a:extLst>
              <a:ext uri="{BEBA8EAE-BF5A-486C-A8C5-ECC9F3942E4B}">
                <a14:imgProps xmlns:a14="http://schemas.microsoft.com/office/drawing/2010/main">
                  <a14:imgLayer r:embed="rId9">
                    <a14:imgEffect>
                      <a14:sharpenSoften amount="50000"/>
                    </a14:imgEffect>
                  </a14:imgLayer>
                </a14:imgProps>
              </a:ext>
            </a:extLst>
          </a:blip>
          <a:srcRect l="3694" t="3833" r="3932" b="3100"/>
          <a:stretch/>
        </p:blipFill>
        <p:spPr bwMode="auto">
          <a:xfrm>
            <a:off x="8289494" y="6021288"/>
            <a:ext cx="836909" cy="836712"/>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85" r:id="rId2"/>
    <p:sldLayoutId id="2147483684" r:id="rId3"/>
    <p:sldLayoutId id="2147483688" r:id="rId4"/>
    <p:sldLayoutId id="2147483687" r:id="rId5"/>
    <p:sldLayoutId id="2147483689" r:id="rId6"/>
  </p:sldLayoutIdLst>
  <p:timing>
    <p:tnLst>
      <p:par>
        <p:cTn id="1" dur="indefinite" restart="never" nodeType="tmRoot"/>
      </p:par>
    </p:tnLst>
  </p:timing>
  <p:hf hdr="0" ftr="0" dt="0"/>
  <p:txStyles>
    <p:titleStyle>
      <a:lvl1pPr algn="just" rtl="0" eaLnBrk="1" fontAlgn="base" hangingPunct="1">
        <a:spcBef>
          <a:spcPct val="0"/>
        </a:spcBef>
        <a:spcAft>
          <a:spcPct val="0"/>
        </a:spcAft>
        <a:defRPr sz="3200" b="1" u="none" baseline="0">
          <a:solidFill>
            <a:srgbClr val="000099"/>
          </a:solidFill>
          <a:effectLst>
            <a:outerShdw blurRad="60007" dist="200025" dir="15000000" sy="30000" kx="-1800000" algn="bl" rotWithShape="0">
              <a:prstClr val="black">
                <a:alpha val="32000"/>
              </a:prstClr>
            </a:outerShdw>
          </a:effectLst>
          <a:uFill>
            <a:solidFill>
              <a:srgbClr val="0033CC"/>
            </a:solidFill>
          </a:uFill>
          <a:latin typeface="Times New Roman" panose="02020603050405020304" pitchFamily="18" charset="0"/>
          <a:ea typeface="楷体" pitchFamily="49" charset="-122"/>
          <a:cs typeface="+mj-cs"/>
        </a:defRPr>
      </a:lvl1pPr>
      <a:lvl2pPr algn="ctr" rtl="0" eaLnBrk="1" fontAlgn="base" hangingPunct="1">
        <a:spcBef>
          <a:spcPct val="0"/>
        </a:spcBef>
        <a:spcAft>
          <a:spcPct val="0"/>
        </a:spcAft>
        <a:defRPr sz="2800" b="1">
          <a:solidFill>
            <a:srgbClr val="4D4D4D"/>
          </a:solidFill>
          <a:latin typeface="Verdana" pitchFamily="34" charset="0"/>
          <a:ea typeface="楷体_GB2312" pitchFamily="49" charset="-122"/>
        </a:defRPr>
      </a:lvl2pPr>
      <a:lvl3pPr algn="ctr" rtl="0" eaLnBrk="1" fontAlgn="base" hangingPunct="1">
        <a:spcBef>
          <a:spcPct val="0"/>
        </a:spcBef>
        <a:spcAft>
          <a:spcPct val="0"/>
        </a:spcAft>
        <a:defRPr sz="2800" b="1">
          <a:solidFill>
            <a:srgbClr val="4D4D4D"/>
          </a:solidFill>
          <a:latin typeface="Verdana" pitchFamily="34" charset="0"/>
          <a:ea typeface="楷体_GB2312" pitchFamily="49" charset="-122"/>
        </a:defRPr>
      </a:lvl3pPr>
      <a:lvl4pPr algn="ctr" rtl="0" eaLnBrk="1" fontAlgn="base" hangingPunct="1">
        <a:spcBef>
          <a:spcPct val="0"/>
        </a:spcBef>
        <a:spcAft>
          <a:spcPct val="0"/>
        </a:spcAft>
        <a:defRPr sz="2800" b="1">
          <a:solidFill>
            <a:srgbClr val="4D4D4D"/>
          </a:solidFill>
          <a:latin typeface="Verdana" pitchFamily="34" charset="0"/>
          <a:ea typeface="楷体_GB2312" pitchFamily="49" charset="-122"/>
        </a:defRPr>
      </a:lvl4pPr>
      <a:lvl5pPr algn="ctr" rtl="0" eaLnBrk="1" fontAlgn="base" hangingPunct="1">
        <a:spcBef>
          <a:spcPct val="0"/>
        </a:spcBef>
        <a:spcAft>
          <a:spcPct val="0"/>
        </a:spcAft>
        <a:defRPr sz="2800" b="1">
          <a:solidFill>
            <a:srgbClr val="4D4D4D"/>
          </a:solidFill>
          <a:latin typeface="Verdana" pitchFamily="34" charset="0"/>
          <a:ea typeface="楷体_GB2312" pitchFamily="49" charset="-122"/>
        </a:defRPr>
      </a:lvl5pPr>
      <a:lvl6pPr marL="457200" algn="ctr" rtl="0" eaLnBrk="1" fontAlgn="base" hangingPunct="1">
        <a:spcBef>
          <a:spcPct val="0"/>
        </a:spcBef>
        <a:spcAft>
          <a:spcPct val="0"/>
        </a:spcAft>
        <a:defRPr sz="2800" b="1">
          <a:solidFill>
            <a:srgbClr val="4D4D4D"/>
          </a:solidFill>
          <a:latin typeface="Verdana" pitchFamily="34" charset="0"/>
          <a:ea typeface="楷体_GB2312" pitchFamily="49" charset="-122"/>
        </a:defRPr>
      </a:lvl6pPr>
      <a:lvl7pPr marL="914400" algn="ctr" rtl="0" eaLnBrk="1" fontAlgn="base" hangingPunct="1">
        <a:spcBef>
          <a:spcPct val="0"/>
        </a:spcBef>
        <a:spcAft>
          <a:spcPct val="0"/>
        </a:spcAft>
        <a:defRPr sz="2800" b="1">
          <a:solidFill>
            <a:srgbClr val="4D4D4D"/>
          </a:solidFill>
          <a:latin typeface="Verdana" pitchFamily="34" charset="0"/>
          <a:ea typeface="楷体_GB2312" pitchFamily="49" charset="-122"/>
        </a:defRPr>
      </a:lvl7pPr>
      <a:lvl8pPr marL="1371600" algn="ctr" rtl="0" eaLnBrk="1" fontAlgn="base" hangingPunct="1">
        <a:spcBef>
          <a:spcPct val="0"/>
        </a:spcBef>
        <a:spcAft>
          <a:spcPct val="0"/>
        </a:spcAft>
        <a:defRPr sz="2800" b="1">
          <a:solidFill>
            <a:srgbClr val="4D4D4D"/>
          </a:solidFill>
          <a:latin typeface="Verdana" pitchFamily="34" charset="0"/>
          <a:ea typeface="楷体_GB2312" pitchFamily="49" charset="-122"/>
        </a:defRPr>
      </a:lvl8pPr>
      <a:lvl9pPr marL="1828800" algn="ctr" rtl="0" eaLnBrk="1" fontAlgn="base" hangingPunct="1">
        <a:spcBef>
          <a:spcPct val="0"/>
        </a:spcBef>
        <a:spcAft>
          <a:spcPct val="0"/>
        </a:spcAft>
        <a:defRPr sz="2800" b="1">
          <a:solidFill>
            <a:srgbClr val="4D4D4D"/>
          </a:solidFill>
          <a:latin typeface="Verdana" pitchFamily="34" charset="0"/>
          <a:ea typeface="楷体_GB2312" pitchFamily="49" charset="-122"/>
        </a:defRPr>
      </a:lvl9pPr>
    </p:titleStyle>
    <p:bodyStyle>
      <a:lvl1pPr marL="0" indent="0" algn="l" rtl="0" eaLnBrk="1" fontAlgn="ctr" hangingPunct="1">
        <a:spcBef>
          <a:spcPts val="600"/>
        </a:spcBef>
        <a:spcAft>
          <a:spcPts val="600"/>
        </a:spcAft>
        <a:buClr>
          <a:schemeClr val="tx1"/>
        </a:buClr>
        <a:buSzPct val="70000"/>
        <a:buFont typeface="Wingdings" pitchFamily="2" charset="2"/>
        <a:buNone/>
        <a:defRPr sz="2000" b="0" u="none" strike="noStrike" cap="none" spc="0" baseline="0">
          <a:ln>
            <a:noFill/>
          </a:ln>
          <a:solidFill>
            <a:srgbClr val="000099"/>
          </a:solidFill>
          <a:effectLst/>
          <a:uFill>
            <a:solidFill>
              <a:srgbClr val="0033CC"/>
            </a:solidFill>
          </a:uFill>
          <a:latin typeface="Times New Roman" pitchFamily="18" charset="0"/>
          <a:ea typeface="楷体" pitchFamily="49" charset="-122"/>
          <a:cs typeface="Times New Roman" pitchFamily="18" charset="0"/>
        </a:defRPr>
      </a:lvl1pPr>
      <a:lvl2pPr marL="0" indent="457200" algn="l" rtl="0" eaLnBrk="1" fontAlgn="base" hangingPunct="1">
        <a:spcBef>
          <a:spcPts val="300"/>
        </a:spcBef>
        <a:spcAft>
          <a:spcPts val="300"/>
        </a:spcAft>
        <a:buClr>
          <a:schemeClr val="accent1"/>
        </a:buClr>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2pPr>
      <a:lvl3pPr marL="914400" indent="0" algn="l" rtl="0" eaLnBrk="1" fontAlgn="base" hangingPunct="1">
        <a:spcBef>
          <a:spcPts val="300"/>
        </a:spcBef>
        <a:spcAft>
          <a:spcPts val="300"/>
        </a:spcAft>
        <a:buClr>
          <a:schemeClr val="tx1"/>
        </a:buClr>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3pPr>
      <a:lvl4pPr marL="1371600" indent="0" algn="l" rtl="0" eaLnBrk="1" fontAlgn="base" hangingPunct="1">
        <a:spcBef>
          <a:spcPts val="300"/>
        </a:spcBef>
        <a:spcAft>
          <a:spcPts val="300"/>
        </a:spcAft>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4pPr>
      <a:lvl5pPr marL="1828800" indent="0" algn="l" rtl="0" eaLnBrk="1" fontAlgn="base" hangingPunct="1">
        <a:spcBef>
          <a:spcPts val="300"/>
        </a:spcBef>
        <a:spcAft>
          <a:spcPts val="300"/>
        </a:spcAft>
        <a:buFont typeface="Arial" panose="020B0604020202020204" pitchFamily="34" charset="0"/>
        <a:buNone/>
        <a:defRPr sz="1800" b="0" u="none" baseline="0">
          <a:solidFill>
            <a:srgbClr val="000099"/>
          </a:solidFill>
          <a:effectLst/>
          <a:uFill>
            <a:solidFill>
              <a:srgbClr val="0033CC"/>
            </a:solidFill>
          </a:uFill>
          <a:latin typeface="Times New Roman" pitchFamily="18" charset="0"/>
          <a:ea typeface="楷体" pitchFamily="49" charset="-122"/>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emf"/><Relationship Id="rId1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6.emf"/><Relationship Id="rId12" Type="http://schemas.openxmlformats.org/officeDocument/2006/relationships/oleObject" Target="../embeddings/oleObject5.bin"/><Relationship Id="rId17" Type="http://schemas.openxmlformats.org/officeDocument/2006/relationships/image" Target="../media/image11.emf"/><Relationship Id="rId2" Type="http://schemas.openxmlformats.org/officeDocument/2006/relationships/slideLayout" Target="../slideLayouts/slideLayout4.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emf"/><Relationship Id="rId5" Type="http://schemas.openxmlformats.org/officeDocument/2006/relationships/image" Target="../media/image5.emf"/><Relationship Id="rId1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e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g"/><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949128" y="3596300"/>
            <a:ext cx="4751388" cy="1416875"/>
          </a:xfrm>
        </p:spPr>
        <p:txBody>
          <a:bodyPr/>
          <a:lstStyle/>
          <a:p>
            <a:r>
              <a:rPr lang="zh-CN" altLang="en-US" dirty="0" smtClean="0"/>
              <a:t>第一章　绪论</a:t>
            </a:r>
            <a:endParaRPr lang="en-US" altLang="zh-CN" dirty="0" smtClean="0"/>
          </a:p>
          <a:p>
            <a:endParaRPr lang="en-US" altLang="zh-CN" dirty="0"/>
          </a:p>
        </p:txBody>
      </p:sp>
      <p:sp>
        <p:nvSpPr>
          <p:cNvPr id="4" name="灯片编号占位符 3"/>
          <p:cNvSpPr>
            <a:spLocks noGrp="1"/>
          </p:cNvSpPr>
          <p:nvPr>
            <p:ph type="sldNum" sz="quarter" idx="4"/>
          </p:nvPr>
        </p:nvSpPr>
        <p:spPr/>
        <p:txBody>
          <a:bodyPr/>
          <a:lstStyle/>
          <a:p>
            <a:fld id="{BFC21862-C570-43FE-93A1-CE1DA7921C6E}" type="slidenum">
              <a:rPr lang="zh-CN" altLang="en-US" smtClean="0"/>
              <a:pPr/>
              <a:t>1</a:t>
            </a:fld>
            <a:r>
              <a:rPr lang="en-US" altLang="zh-CN" smtClean="0"/>
              <a:t>/20</a:t>
            </a:r>
            <a:endParaRPr lang="zh-CN" altLang="en-US" dirty="0"/>
          </a:p>
        </p:txBody>
      </p:sp>
      <p:sp>
        <p:nvSpPr>
          <p:cNvPr id="3" name="标题 2"/>
          <p:cNvSpPr>
            <a:spLocks noGrp="1"/>
          </p:cNvSpPr>
          <p:nvPr>
            <p:ph type="title"/>
          </p:nvPr>
        </p:nvSpPr>
        <p:spPr/>
        <p:txBody>
          <a:bodyPr/>
          <a:lstStyle/>
          <a:p>
            <a:r>
              <a:rPr lang="zh-CN" altLang="en-US" dirty="0" smtClean="0"/>
              <a:t>数据结构与算法</a:t>
            </a:r>
            <a:endParaRPr lang="zh-CN" altLang="en-US" dirty="0"/>
          </a:p>
        </p:txBody>
      </p:sp>
    </p:spTree>
    <p:extLst>
      <p:ext uri="{BB962C8B-B14F-4D97-AF65-F5344CB8AC3E}">
        <p14:creationId xmlns:p14="http://schemas.microsoft.com/office/powerpoint/2010/main" val="787155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英才实验班 挑战性课程 信息总述</a:t>
            </a:r>
            <a:endParaRPr lang="zh-CN" altLang="en-US" dirty="0"/>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10</a:t>
            </a:fld>
            <a:r>
              <a:rPr lang="en-US" altLang="zh-CN" smtClean="0"/>
              <a:t>/20</a:t>
            </a:r>
            <a:endParaRPr lang="zh-CN" altLang="en-US" dirty="0"/>
          </a:p>
        </p:txBody>
      </p:sp>
      <p:grpSp>
        <p:nvGrpSpPr>
          <p:cNvPr id="27" name="组合 26"/>
          <p:cNvGrpSpPr/>
          <p:nvPr/>
        </p:nvGrpSpPr>
        <p:grpSpPr>
          <a:xfrm>
            <a:off x="607506" y="1052736"/>
            <a:ext cx="4453539" cy="4319081"/>
            <a:chOff x="607506" y="1052736"/>
            <a:chExt cx="4453539" cy="4319081"/>
          </a:xfrm>
        </p:grpSpPr>
        <p:sp>
          <p:nvSpPr>
            <p:cNvPr id="4" name="圆角矩形 3"/>
            <p:cNvSpPr/>
            <p:nvPr/>
          </p:nvSpPr>
          <p:spPr bwMode="auto">
            <a:xfrm>
              <a:off x="611560" y="1052736"/>
              <a:ext cx="1512168" cy="509042"/>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理论课时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40</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圆角矩形 4"/>
            <p:cNvSpPr/>
            <p:nvPr/>
          </p:nvSpPr>
          <p:spPr bwMode="auto">
            <a:xfrm>
              <a:off x="607507" y="2952288"/>
              <a:ext cx="2736306" cy="509042"/>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挑战性题目</a:t>
              </a:r>
              <a:r>
                <a:rPr kumimoji="1"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题全提交</a:t>
              </a:r>
              <a:endPar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圆角矩形 5"/>
            <p:cNvSpPr/>
            <p:nvPr/>
          </p:nvSpPr>
          <p:spPr bwMode="auto">
            <a:xfrm>
              <a:off x="3419872" y="2960583"/>
              <a:ext cx="1638260" cy="509042"/>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实验报告 </a:t>
              </a:r>
              <a:r>
                <a:rPr kumimoji="1"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 </a:t>
              </a:r>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份</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圆角矩形 6"/>
            <p:cNvSpPr/>
            <p:nvPr/>
          </p:nvSpPr>
          <p:spPr bwMode="auto">
            <a:xfrm>
              <a:off x="2294787" y="1052736"/>
              <a:ext cx="1512168" cy="509042"/>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实验课时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8</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圆角矩形 7"/>
            <p:cNvSpPr/>
            <p:nvPr/>
          </p:nvSpPr>
          <p:spPr bwMode="auto">
            <a:xfrm>
              <a:off x="611559" y="1688685"/>
              <a:ext cx="4446573" cy="5090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期末考试</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时间</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2018-11-27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2019-01-04</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圆角矩形 8"/>
            <p:cNvSpPr/>
            <p:nvPr/>
          </p:nvSpPr>
          <p:spPr bwMode="auto">
            <a:xfrm>
              <a:off x="3978014" y="1052736"/>
              <a:ext cx="1080119" cy="509042"/>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学分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圆角矩形 9"/>
            <p:cNvSpPr/>
            <p:nvPr/>
          </p:nvSpPr>
          <p:spPr bwMode="auto">
            <a:xfrm>
              <a:off x="3674421" y="2324634"/>
              <a:ext cx="1386624" cy="50904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实验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圆角矩形 10"/>
            <p:cNvSpPr/>
            <p:nvPr/>
          </p:nvSpPr>
          <p:spPr bwMode="auto">
            <a:xfrm>
              <a:off x="611560" y="2324634"/>
              <a:ext cx="1386624" cy="50904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平时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60%</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圆角矩形 11"/>
            <p:cNvSpPr/>
            <p:nvPr/>
          </p:nvSpPr>
          <p:spPr bwMode="auto">
            <a:xfrm>
              <a:off x="2122507" y="2324634"/>
              <a:ext cx="1427592" cy="50904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期末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圆角矩形 12"/>
            <p:cNvSpPr/>
            <p:nvPr/>
          </p:nvSpPr>
          <p:spPr bwMode="auto">
            <a:xfrm>
              <a:off x="611559" y="3579401"/>
              <a:ext cx="4446573" cy="509042"/>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52</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页作业</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A4</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纸打印自己做不提交</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圆角矩形 13"/>
            <p:cNvSpPr/>
            <p:nvPr/>
          </p:nvSpPr>
          <p:spPr bwMode="auto">
            <a:xfrm>
              <a:off x="2393834" y="4221088"/>
              <a:ext cx="2664298" cy="50904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课程代码 </a:t>
              </a:r>
              <a:r>
                <a:rPr kumimoji="1"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P2700530.01</a:t>
              </a:r>
              <a:endParaRPr kumimoji="1"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圆角矩形 14"/>
            <p:cNvSpPr/>
            <p:nvPr/>
          </p:nvSpPr>
          <p:spPr bwMode="auto">
            <a:xfrm>
              <a:off x="607507" y="4216044"/>
              <a:ext cx="1660069" cy="50904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学科</a:t>
              </a:r>
              <a:r>
                <a:rPr kumimoji="1"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基础课</a:t>
              </a:r>
            </a:p>
          </p:txBody>
        </p:sp>
        <p:sp>
          <p:nvSpPr>
            <p:cNvPr id="16" name="圆角矩形 15"/>
            <p:cNvSpPr/>
            <p:nvPr/>
          </p:nvSpPr>
          <p:spPr bwMode="auto">
            <a:xfrm>
              <a:off x="607506" y="4846811"/>
              <a:ext cx="2236301" cy="50904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选课 </a:t>
              </a:r>
              <a:r>
                <a:rPr kumimoji="1"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88 </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人</a:t>
              </a:r>
              <a:endPar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圆角矩形 16"/>
            <p:cNvSpPr/>
            <p:nvPr/>
          </p:nvSpPr>
          <p:spPr bwMode="auto">
            <a:xfrm>
              <a:off x="2942875" y="4862775"/>
              <a:ext cx="2115257" cy="50904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每次课签到</a:t>
              </a:r>
              <a:endPar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6" name="组合 25"/>
          <p:cNvGrpSpPr/>
          <p:nvPr/>
        </p:nvGrpSpPr>
        <p:grpSpPr>
          <a:xfrm>
            <a:off x="5157200" y="4603935"/>
            <a:ext cx="3600000" cy="1411953"/>
            <a:chOff x="5157200" y="4603935"/>
            <a:chExt cx="3600000" cy="1411953"/>
          </a:xfrm>
        </p:grpSpPr>
        <p:pic>
          <p:nvPicPr>
            <p:cNvPr id="20" name="图片 19"/>
            <p:cNvPicPr>
              <a:picLocks noChangeAspect="1"/>
            </p:cNvPicPr>
            <p:nvPr/>
          </p:nvPicPr>
          <p:blipFill>
            <a:blip r:embed="rId2"/>
            <a:stretch>
              <a:fillRect/>
            </a:stretch>
          </p:blipFill>
          <p:spPr>
            <a:xfrm>
              <a:off x="5157200" y="4603935"/>
              <a:ext cx="3600000" cy="1129321"/>
            </a:xfrm>
            <a:prstGeom prst="rect">
              <a:avLst/>
            </a:prstGeom>
          </p:spPr>
        </p:pic>
        <p:sp>
          <p:nvSpPr>
            <p:cNvPr id="21" name="圆角矩形 20"/>
            <p:cNvSpPr/>
            <p:nvPr/>
          </p:nvSpPr>
          <p:spPr bwMode="auto">
            <a:xfrm>
              <a:off x="6300192" y="5748917"/>
              <a:ext cx="1656184" cy="26697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2016-2017-1 2015</a:t>
              </a:r>
              <a:r>
                <a:rPr lang="zh-CN" altLang="en-US"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级</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5" name="组合 24"/>
          <p:cNvGrpSpPr/>
          <p:nvPr/>
        </p:nvGrpSpPr>
        <p:grpSpPr>
          <a:xfrm>
            <a:off x="5157200" y="2854656"/>
            <a:ext cx="3600000" cy="1430772"/>
            <a:chOff x="5157200" y="2854656"/>
            <a:chExt cx="3600000" cy="1430772"/>
          </a:xfrm>
        </p:grpSpPr>
        <p:pic>
          <p:nvPicPr>
            <p:cNvPr id="19" name="图片 18"/>
            <p:cNvPicPr>
              <a:picLocks noChangeAspect="1"/>
            </p:cNvPicPr>
            <p:nvPr/>
          </p:nvPicPr>
          <p:blipFill>
            <a:blip r:embed="rId3"/>
            <a:stretch>
              <a:fillRect/>
            </a:stretch>
          </p:blipFill>
          <p:spPr>
            <a:xfrm>
              <a:off x="5157200" y="2854656"/>
              <a:ext cx="3600000" cy="1145267"/>
            </a:xfrm>
            <a:prstGeom prst="rect">
              <a:avLst/>
            </a:prstGeom>
          </p:spPr>
        </p:pic>
        <p:sp>
          <p:nvSpPr>
            <p:cNvPr id="22" name="圆角矩形 21"/>
            <p:cNvSpPr/>
            <p:nvPr/>
          </p:nvSpPr>
          <p:spPr bwMode="auto">
            <a:xfrm>
              <a:off x="6300192" y="4018457"/>
              <a:ext cx="1656184" cy="26697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2015-2016-1 2014</a:t>
              </a:r>
              <a:r>
                <a:rPr lang="zh-CN" altLang="en-US"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级</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4" name="组合 23"/>
          <p:cNvGrpSpPr/>
          <p:nvPr/>
        </p:nvGrpSpPr>
        <p:grpSpPr>
          <a:xfrm>
            <a:off x="5157200" y="1126726"/>
            <a:ext cx="3600000" cy="1395262"/>
            <a:chOff x="5157200" y="1126726"/>
            <a:chExt cx="3600000" cy="1395262"/>
          </a:xfrm>
        </p:grpSpPr>
        <p:pic>
          <p:nvPicPr>
            <p:cNvPr id="18" name="图片 17"/>
            <p:cNvPicPr>
              <a:picLocks noChangeAspect="1"/>
            </p:cNvPicPr>
            <p:nvPr/>
          </p:nvPicPr>
          <p:blipFill>
            <a:blip r:embed="rId4"/>
            <a:stretch>
              <a:fillRect/>
            </a:stretch>
          </p:blipFill>
          <p:spPr>
            <a:xfrm>
              <a:off x="5157200" y="1126726"/>
              <a:ext cx="3600000" cy="1123918"/>
            </a:xfrm>
            <a:prstGeom prst="rect">
              <a:avLst/>
            </a:prstGeom>
          </p:spPr>
        </p:pic>
        <p:sp>
          <p:nvSpPr>
            <p:cNvPr id="23" name="圆角矩形 22"/>
            <p:cNvSpPr/>
            <p:nvPr/>
          </p:nvSpPr>
          <p:spPr bwMode="auto">
            <a:xfrm>
              <a:off x="6300192" y="2255017"/>
              <a:ext cx="1656184" cy="26697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2014-2015-1 2013</a:t>
              </a:r>
              <a:r>
                <a:rPr lang="zh-CN" altLang="en-US"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级</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15819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500"/>
                                        <p:tgtEl>
                                          <p:spTgt spid="2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500"/>
                                        <p:tgtEl>
                                          <p:spTgt spid="24"/>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数据结构二元组表达</a:t>
            </a:r>
            <a:endParaRPr lang="zh-CN" altLang="en-US" dirty="0"/>
          </a:p>
        </p:txBody>
      </p:sp>
      <p:sp>
        <p:nvSpPr>
          <p:cNvPr id="3" name="内容占位符 2"/>
          <p:cNvSpPr>
            <a:spLocks noGrp="1"/>
          </p:cNvSpPr>
          <p:nvPr>
            <p:ph idx="1"/>
          </p:nvPr>
        </p:nvSpPr>
        <p:spPr/>
        <p:txBody>
          <a:bodyPr/>
          <a:lstStyle/>
          <a:p>
            <a:r>
              <a:rPr lang="zh-CN" altLang="en-US" b="1" dirty="0">
                <a:solidFill>
                  <a:schemeClr val="tx1"/>
                </a:solidFill>
              </a:rPr>
              <a:t>数据结构：带结构的数据元素的</a:t>
            </a:r>
            <a:r>
              <a:rPr lang="zh-CN" altLang="en-US" b="1" dirty="0" smtClean="0">
                <a:solidFill>
                  <a:schemeClr val="tx1"/>
                </a:solidFill>
              </a:rPr>
              <a:t>集合。</a:t>
            </a:r>
            <a:endParaRPr lang="zh-CN" altLang="en-US" b="1" dirty="0">
              <a:solidFill>
                <a:schemeClr val="tx1"/>
              </a:solidFill>
            </a:endParaRPr>
          </a:p>
          <a:p>
            <a:r>
              <a:rPr lang="zh-CN" altLang="en-US" dirty="0" smtClean="0">
                <a:solidFill>
                  <a:srgbClr val="0033CC"/>
                </a:solidFill>
              </a:rPr>
              <a:t>“</a:t>
            </a:r>
            <a:r>
              <a:rPr lang="zh-CN" altLang="en-US" dirty="0">
                <a:solidFill>
                  <a:srgbClr val="0033CC"/>
                </a:solidFill>
              </a:rPr>
              <a:t>结构</a:t>
            </a:r>
            <a:r>
              <a:rPr lang="zh-CN" altLang="en-US" dirty="0" smtClean="0">
                <a:solidFill>
                  <a:srgbClr val="0033CC"/>
                </a:solidFill>
              </a:rPr>
              <a:t>” 是</a:t>
            </a:r>
            <a:r>
              <a:rPr lang="zh-CN" altLang="en-US" dirty="0">
                <a:solidFill>
                  <a:srgbClr val="0033CC"/>
                </a:solidFill>
              </a:rPr>
              <a:t>数据元素之间的关系</a:t>
            </a:r>
            <a:r>
              <a:rPr lang="zh-CN" altLang="en-US" dirty="0" smtClean="0">
                <a:solidFill>
                  <a:srgbClr val="0033CC"/>
                </a:solidFill>
              </a:rPr>
              <a:t>，描述</a:t>
            </a:r>
            <a:r>
              <a:rPr lang="zh-CN" altLang="en-US" dirty="0">
                <a:solidFill>
                  <a:srgbClr val="0033CC"/>
                </a:solidFill>
              </a:rPr>
              <a:t>数据元素之间的运算及运算规则。</a:t>
            </a:r>
          </a:p>
          <a:p>
            <a:endParaRPr lang="zh-CN" altLang="en-US" dirty="0"/>
          </a:p>
          <a:p>
            <a:r>
              <a:rPr lang="zh-CN" altLang="en-US" b="1" dirty="0">
                <a:solidFill>
                  <a:schemeClr val="tx1"/>
                </a:solidFill>
              </a:rPr>
              <a:t>用集合的形式描述，数据结构是一个二元组：</a:t>
            </a:r>
          </a:p>
          <a:p>
            <a:pPr algn="ctr"/>
            <a:r>
              <a:rPr lang="en-US" altLang="zh-CN" b="1" dirty="0" smtClean="0">
                <a:solidFill>
                  <a:schemeClr val="tx1"/>
                </a:solidFill>
              </a:rPr>
              <a:t>DS = ( </a:t>
            </a:r>
            <a:r>
              <a:rPr lang="en-US" altLang="zh-CN" b="1" i="1" dirty="0" smtClean="0">
                <a:solidFill>
                  <a:schemeClr val="tx1"/>
                </a:solidFill>
              </a:rPr>
              <a:t>D</a:t>
            </a:r>
            <a:r>
              <a:rPr lang="zh-CN" altLang="en-US" b="1" dirty="0">
                <a:solidFill>
                  <a:schemeClr val="tx1"/>
                </a:solidFill>
              </a:rPr>
              <a:t>，</a:t>
            </a:r>
            <a:r>
              <a:rPr lang="en-US" altLang="zh-CN" b="1" i="1" dirty="0" smtClean="0">
                <a:solidFill>
                  <a:schemeClr val="tx1"/>
                </a:solidFill>
              </a:rPr>
              <a:t>R</a:t>
            </a:r>
            <a:r>
              <a:rPr lang="en-US" altLang="zh-CN" b="1" dirty="0" smtClean="0">
                <a:solidFill>
                  <a:schemeClr val="tx1"/>
                </a:solidFill>
              </a:rPr>
              <a:t> )</a:t>
            </a:r>
            <a:r>
              <a:rPr lang="zh-CN" altLang="en-US" b="1" dirty="0">
                <a:solidFill>
                  <a:schemeClr val="tx1"/>
                </a:solidFill>
              </a:rPr>
              <a:t>　　</a:t>
            </a:r>
          </a:p>
          <a:p>
            <a:r>
              <a:rPr lang="zh-CN" altLang="en-US" b="1" dirty="0">
                <a:solidFill>
                  <a:schemeClr val="tx1"/>
                </a:solidFill>
              </a:rPr>
              <a:t>其中：</a:t>
            </a:r>
            <a:r>
              <a:rPr lang="en-US" altLang="zh-CN" b="1" i="1" dirty="0" smtClean="0">
                <a:solidFill>
                  <a:schemeClr val="tx1"/>
                </a:solidFill>
              </a:rPr>
              <a:t>D</a:t>
            </a:r>
            <a:r>
              <a:rPr lang="en-US" altLang="zh-CN" b="1" dirty="0" smtClean="0">
                <a:solidFill>
                  <a:schemeClr val="tx1"/>
                </a:solidFill>
              </a:rPr>
              <a:t> </a:t>
            </a:r>
            <a:r>
              <a:rPr lang="zh-CN" altLang="en-US" b="1" dirty="0" smtClean="0">
                <a:solidFill>
                  <a:schemeClr val="tx1"/>
                </a:solidFill>
              </a:rPr>
              <a:t>是</a:t>
            </a:r>
            <a:r>
              <a:rPr lang="zh-CN" altLang="en-US" b="1" dirty="0">
                <a:solidFill>
                  <a:schemeClr val="tx1"/>
                </a:solidFill>
              </a:rPr>
              <a:t>数据元素的集合，</a:t>
            </a:r>
            <a:r>
              <a:rPr lang="en-US" altLang="zh-CN" b="1" i="1" dirty="0" smtClean="0">
                <a:solidFill>
                  <a:schemeClr val="tx1"/>
                </a:solidFill>
              </a:rPr>
              <a:t>R</a:t>
            </a:r>
            <a:r>
              <a:rPr lang="en-US" altLang="zh-CN" b="1" dirty="0" smtClean="0">
                <a:solidFill>
                  <a:schemeClr val="tx1"/>
                </a:solidFill>
              </a:rPr>
              <a:t> </a:t>
            </a:r>
            <a:r>
              <a:rPr lang="zh-CN" altLang="en-US" b="1" dirty="0" smtClean="0">
                <a:solidFill>
                  <a:schemeClr val="tx1"/>
                </a:solidFill>
              </a:rPr>
              <a:t>是 </a:t>
            </a:r>
            <a:r>
              <a:rPr lang="en-US" altLang="zh-CN" b="1" i="1" dirty="0" smtClean="0">
                <a:solidFill>
                  <a:schemeClr val="tx1"/>
                </a:solidFill>
              </a:rPr>
              <a:t>D</a:t>
            </a:r>
            <a:r>
              <a:rPr lang="en-US" altLang="zh-CN" b="1" dirty="0" smtClean="0">
                <a:solidFill>
                  <a:schemeClr val="tx1"/>
                </a:solidFill>
              </a:rPr>
              <a:t> </a:t>
            </a:r>
            <a:r>
              <a:rPr lang="zh-CN" altLang="en-US" b="1" dirty="0" smtClean="0">
                <a:solidFill>
                  <a:schemeClr val="tx1"/>
                </a:solidFill>
              </a:rPr>
              <a:t>上</a:t>
            </a:r>
            <a:r>
              <a:rPr lang="zh-CN" altLang="en-US" b="1" dirty="0">
                <a:solidFill>
                  <a:schemeClr val="tx1"/>
                </a:solidFill>
              </a:rPr>
              <a:t>关系的集合</a:t>
            </a:r>
            <a:r>
              <a:rPr lang="zh-CN" altLang="en-US" b="1" dirty="0" smtClean="0">
                <a:solidFill>
                  <a:schemeClr val="tx1"/>
                </a:solidFill>
              </a:rPr>
              <a:t>。</a:t>
            </a:r>
            <a:endParaRPr lang="zh-CN" altLang="en-US" b="1" dirty="0">
              <a:solidFill>
                <a:schemeClr val="tx1"/>
              </a:solidFill>
            </a:endParaRPr>
          </a:p>
        </p:txBody>
      </p:sp>
      <p:sp>
        <p:nvSpPr>
          <p:cNvPr id="4" name="灯片编号占位符 3"/>
          <p:cNvSpPr>
            <a:spLocks noGrp="1"/>
          </p:cNvSpPr>
          <p:nvPr>
            <p:ph type="sldNum" sz="quarter" idx="10"/>
          </p:nvPr>
        </p:nvSpPr>
        <p:spPr/>
        <p:txBody>
          <a:bodyPr/>
          <a:lstStyle/>
          <a:p>
            <a:fld id="{BFC21862-C570-43FE-93A1-CE1DA7921C6E}" type="slidenum">
              <a:rPr lang="zh-CN" altLang="en-US" smtClean="0"/>
              <a:pPr/>
              <a:t>11</a:t>
            </a:fld>
            <a:r>
              <a:rPr lang="en-US" altLang="zh-CN" smtClean="0"/>
              <a:t>/20</a:t>
            </a:r>
            <a:endParaRPr lang="zh-CN" altLang="en-US" dirty="0"/>
          </a:p>
        </p:txBody>
      </p:sp>
      <p:sp>
        <p:nvSpPr>
          <p:cNvPr id="5" name="剪去对角的矩形 4"/>
          <p:cNvSpPr/>
          <p:nvPr/>
        </p:nvSpPr>
        <p:spPr bwMode="auto">
          <a:xfrm>
            <a:off x="1763688" y="4365104"/>
            <a:ext cx="5400600" cy="648072"/>
          </a:xfrm>
          <a:prstGeom prst="snip2DiagRect">
            <a:avLst/>
          </a:prstGeom>
          <a:ln/>
        </p:spPr>
        <p:style>
          <a:lnRef idx="1">
            <a:schemeClr val="accent3"/>
          </a:lnRef>
          <a:fillRef idx="2">
            <a:schemeClr val="accent3"/>
          </a:fillRef>
          <a:effectRef idx="1">
            <a:schemeClr val="accent3"/>
          </a:effectRef>
          <a:fontRef idx="minor">
            <a:schemeClr val="dk1"/>
          </a:fontRef>
        </p:style>
        <p:txBody>
          <a:bodyPr vert="horz" wrap="square" lIns="36000" tIns="0" rIns="36000" bIns="0" numCol="1" rtlCol="0" anchor="ctr" anchorCtr="0" compatLnSpc="1"/>
          <a:lstStyle/>
          <a:p>
            <a:pPr>
              <a:spcBef>
                <a:spcPts val="600"/>
              </a:spcBef>
              <a:spcAft>
                <a:spcPts val="600"/>
              </a:spcAft>
            </a:pP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a:t>
            </a:r>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元素及其相互</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关系称为数据结构</a:t>
            </a:r>
            <a:endParaRPr kumimoji="0" lang="zh-CN" altLang="en-US" sz="2400" i="0" u="none" strike="noStrike" normalizeH="0" baseline="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60677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数据结构四元组表达</a:t>
            </a:r>
            <a:endParaRPr lang="zh-CN" altLang="en-US" dirty="0"/>
          </a:p>
        </p:txBody>
      </p:sp>
      <p:sp>
        <p:nvSpPr>
          <p:cNvPr id="4" name="灯片编号占位符 3"/>
          <p:cNvSpPr>
            <a:spLocks noGrp="1"/>
          </p:cNvSpPr>
          <p:nvPr>
            <p:ph type="sldNum" sz="quarter" idx="10"/>
          </p:nvPr>
        </p:nvSpPr>
        <p:spPr/>
        <p:txBody>
          <a:bodyPr/>
          <a:lstStyle/>
          <a:p>
            <a:fld id="{BFC21862-C570-43FE-93A1-CE1DA7921C6E}" type="slidenum">
              <a:rPr lang="zh-CN" altLang="en-US" smtClean="0"/>
              <a:pPr/>
              <a:t>12</a:t>
            </a:fld>
            <a:r>
              <a:rPr lang="en-US" altLang="zh-CN" smtClean="0"/>
              <a:t>/20</a:t>
            </a:r>
            <a:endParaRPr lang="zh-CN" altLang="en-US" dirty="0"/>
          </a:p>
        </p:txBody>
      </p:sp>
      <p:sp>
        <p:nvSpPr>
          <p:cNvPr id="6" name="内容占位符 2"/>
          <p:cNvSpPr>
            <a:spLocks noGrp="1"/>
          </p:cNvSpPr>
          <p:nvPr>
            <p:ph idx="1"/>
          </p:nvPr>
        </p:nvSpPr>
        <p:spPr>
          <a:xfrm>
            <a:off x="395536" y="836713"/>
            <a:ext cx="8280920" cy="5616623"/>
          </a:xfrm>
        </p:spPr>
        <p:txBody>
          <a:bodyPr/>
          <a:lstStyle/>
          <a:p>
            <a:r>
              <a:rPr lang="en-US" altLang="zh-CN" b="1" dirty="0" err="1" smtClean="0">
                <a:solidFill>
                  <a:schemeClr val="tx1"/>
                </a:solidFill>
              </a:rPr>
              <a:t>Data_Structure</a:t>
            </a:r>
            <a:r>
              <a:rPr lang="en-US" altLang="zh-CN" b="1" dirty="0" smtClean="0">
                <a:solidFill>
                  <a:schemeClr val="tx1"/>
                </a:solidFill>
              </a:rPr>
              <a:t> </a:t>
            </a:r>
            <a:r>
              <a:rPr lang="zh-CN" altLang="en-US" b="1" dirty="0" smtClean="0">
                <a:solidFill>
                  <a:schemeClr val="tx1"/>
                </a:solidFill>
              </a:rPr>
              <a:t>＝</a:t>
            </a:r>
            <a:r>
              <a:rPr lang="en-US" altLang="zh-CN" b="1" dirty="0" smtClean="0">
                <a:solidFill>
                  <a:schemeClr val="tx1"/>
                </a:solidFill>
              </a:rPr>
              <a:t>( </a:t>
            </a:r>
            <a:r>
              <a:rPr lang="en-US" altLang="zh-CN" b="1" i="1" dirty="0" smtClean="0">
                <a:solidFill>
                  <a:schemeClr val="tx1"/>
                </a:solidFill>
              </a:rPr>
              <a:t>D</a:t>
            </a:r>
            <a:r>
              <a:rPr lang="zh-CN" altLang="en-US" b="1" dirty="0" smtClean="0">
                <a:solidFill>
                  <a:schemeClr val="tx1"/>
                </a:solidFill>
              </a:rPr>
              <a:t>，</a:t>
            </a:r>
            <a:r>
              <a:rPr lang="en-US" altLang="zh-CN" b="1" i="1" dirty="0" smtClean="0">
                <a:solidFill>
                  <a:schemeClr val="tx1"/>
                </a:solidFill>
              </a:rPr>
              <a:t>L</a:t>
            </a:r>
            <a:r>
              <a:rPr lang="zh-CN" altLang="en-US" b="1" dirty="0" smtClean="0">
                <a:solidFill>
                  <a:schemeClr val="tx1"/>
                </a:solidFill>
              </a:rPr>
              <a:t>，</a:t>
            </a:r>
            <a:r>
              <a:rPr lang="en-US" altLang="zh-CN" b="1" i="1" dirty="0" smtClean="0">
                <a:solidFill>
                  <a:schemeClr val="tx1"/>
                </a:solidFill>
              </a:rPr>
              <a:t>S</a:t>
            </a:r>
            <a:r>
              <a:rPr lang="zh-CN" altLang="en-US" b="1" dirty="0" smtClean="0">
                <a:solidFill>
                  <a:schemeClr val="tx1"/>
                </a:solidFill>
              </a:rPr>
              <a:t>，</a:t>
            </a:r>
            <a:r>
              <a:rPr lang="en-US" altLang="zh-CN" b="1" i="1" dirty="0" smtClean="0">
                <a:solidFill>
                  <a:schemeClr val="tx1"/>
                </a:solidFill>
              </a:rPr>
              <a:t>O</a:t>
            </a:r>
            <a:r>
              <a:rPr lang="en-US" altLang="zh-CN" b="1" dirty="0" smtClean="0">
                <a:solidFill>
                  <a:schemeClr val="tx1"/>
                </a:solidFill>
              </a:rPr>
              <a:t> )</a:t>
            </a:r>
            <a:endParaRPr lang="zh-CN" altLang="en-US" b="1" dirty="0" smtClean="0">
              <a:solidFill>
                <a:schemeClr val="tx1"/>
              </a:solidFill>
            </a:endParaRPr>
          </a:p>
          <a:p>
            <a:pPr marL="457200" lvl="3" fontAlgn="ctr">
              <a:spcBef>
                <a:spcPts val="1200"/>
              </a:spcBef>
              <a:spcAft>
                <a:spcPts val="1200"/>
              </a:spcAft>
              <a:buSzPct val="70000"/>
            </a:pPr>
            <a:r>
              <a:rPr lang="en-US" altLang="zh-CN" sz="2000" b="1" i="1" dirty="0" smtClean="0">
                <a:solidFill>
                  <a:schemeClr val="tx1"/>
                </a:solidFill>
                <a:cs typeface="楷体" pitchFamily="49" charset="-122"/>
              </a:rPr>
              <a:t>D</a:t>
            </a:r>
            <a:r>
              <a:rPr lang="en-US" altLang="zh-CN" sz="2000" dirty="0" smtClean="0">
                <a:solidFill>
                  <a:srgbClr val="0033CC"/>
                </a:solidFill>
                <a:cs typeface="楷体" pitchFamily="49" charset="-122"/>
              </a:rPr>
              <a:t> (Data)</a:t>
            </a:r>
            <a:r>
              <a:rPr lang="zh-CN" altLang="en-US" sz="2000" dirty="0" smtClean="0">
                <a:solidFill>
                  <a:srgbClr val="0033CC"/>
                </a:solidFill>
                <a:cs typeface="楷体" pitchFamily="49" charset="-122"/>
              </a:rPr>
              <a:t>是数据元素的有限集，是存储和操作的对象；</a:t>
            </a:r>
          </a:p>
          <a:p>
            <a:pPr marL="457200" lvl="3" fontAlgn="ctr">
              <a:spcBef>
                <a:spcPts val="1200"/>
              </a:spcBef>
              <a:spcAft>
                <a:spcPts val="1200"/>
              </a:spcAft>
              <a:buSzPct val="70000"/>
            </a:pPr>
            <a:r>
              <a:rPr lang="en-US" altLang="zh-CN" sz="2000" b="1" i="1" dirty="0" smtClean="0">
                <a:solidFill>
                  <a:schemeClr val="tx1"/>
                </a:solidFill>
                <a:cs typeface="楷体" pitchFamily="49" charset="-122"/>
              </a:rPr>
              <a:t>L</a:t>
            </a:r>
            <a:r>
              <a:rPr lang="en-US" altLang="zh-CN" sz="2000" dirty="0" smtClean="0">
                <a:solidFill>
                  <a:srgbClr val="0033CC"/>
                </a:solidFill>
                <a:cs typeface="楷体" pitchFamily="49" charset="-122"/>
              </a:rPr>
              <a:t> (Logical Structure)</a:t>
            </a:r>
            <a:r>
              <a:rPr lang="zh-CN" altLang="en-US" sz="2000" dirty="0" smtClean="0">
                <a:solidFill>
                  <a:srgbClr val="0033CC"/>
                </a:solidFill>
                <a:cs typeface="楷体" pitchFamily="49" charset="-122"/>
              </a:rPr>
              <a:t>是数据元素集合</a:t>
            </a:r>
            <a:r>
              <a:rPr lang="en-US" altLang="zh-CN" sz="2000" dirty="0" smtClean="0">
                <a:solidFill>
                  <a:srgbClr val="0033CC"/>
                </a:solidFill>
                <a:cs typeface="楷体" pitchFamily="49" charset="-122"/>
              </a:rPr>
              <a:t>D</a:t>
            </a:r>
            <a:r>
              <a:rPr lang="zh-CN" altLang="en-US" sz="2000" dirty="0" smtClean="0">
                <a:solidFill>
                  <a:srgbClr val="0033CC"/>
                </a:solidFill>
                <a:cs typeface="楷体" pitchFamily="49" charset="-122"/>
              </a:rPr>
              <a:t>中数据元素之间客观存在的关系的有限集，称为逻辑结构；</a:t>
            </a:r>
          </a:p>
          <a:p>
            <a:pPr marL="457200" lvl="3" fontAlgn="ctr">
              <a:spcBef>
                <a:spcPts val="1200"/>
              </a:spcBef>
              <a:spcAft>
                <a:spcPts val="1200"/>
              </a:spcAft>
              <a:buSzPct val="70000"/>
            </a:pPr>
            <a:r>
              <a:rPr lang="en-US" altLang="zh-CN" sz="2000" b="1" i="1" dirty="0" smtClean="0">
                <a:solidFill>
                  <a:schemeClr val="tx1"/>
                </a:solidFill>
                <a:cs typeface="楷体" pitchFamily="49" charset="-122"/>
              </a:rPr>
              <a:t>S</a:t>
            </a:r>
            <a:r>
              <a:rPr lang="en-US" altLang="zh-CN" sz="2000" dirty="0" smtClean="0">
                <a:solidFill>
                  <a:srgbClr val="0033CC"/>
                </a:solidFill>
                <a:cs typeface="楷体" pitchFamily="49" charset="-122"/>
              </a:rPr>
              <a:t> (Storage Structure)</a:t>
            </a:r>
            <a:r>
              <a:rPr lang="zh-CN" altLang="en-US" sz="2000" dirty="0" smtClean="0">
                <a:solidFill>
                  <a:srgbClr val="0033CC"/>
                </a:solidFill>
                <a:cs typeface="楷体" pitchFamily="49" charset="-122"/>
              </a:rPr>
              <a:t>是数据元素集合</a:t>
            </a:r>
            <a:r>
              <a:rPr lang="en-US" altLang="zh-CN" sz="2000" dirty="0" smtClean="0">
                <a:solidFill>
                  <a:srgbClr val="0033CC"/>
                </a:solidFill>
                <a:cs typeface="楷体" pitchFamily="49" charset="-122"/>
              </a:rPr>
              <a:t>D</a:t>
            </a:r>
            <a:r>
              <a:rPr lang="zh-CN" altLang="en-US" sz="2000" dirty="0" smtClean="0">
                <a:solidFill>
                  <a:srgbClr val="0033CC"/>
                </a:solidFill>
                <a:cs typeface="楷体" pitchFamily="49" charset="-122"/>
              </a:rPr>
              <a:t>和数据元素之间的关系集合</a:t>
            </a:r>
            <a:r>
              <a:rPr lang="en-US" altLang="zh-CN" sz="2000" dirty="0" smtClean="0">
                <a:solidFill>
                  <a:srgbClr val="0033CC"/>
                </a:solidFill>
                <a:cs typeface="楷体" pitchFamily="49" charset="-122"/>
              </a:rPr>
              <a:t>L</a:t>
            </a:r>
            <a:r>
              <a:rPr lang="zh-CN" altLang="en-US" sz="2000" dirty="0" smtClean="0">
                <a:solidFill>
                  <a:srgbClr val="0033CC"/>
                </a:solidFill>
                <a:cs typeface="楷体" pitchFamily="49" charset="-122"/>
              </a:rPr>
              <a:t>在计算机中的存储表示，称为存储结构或物理结构；</a:t>
            </a:r>
          </a:p>
          <a:p>
            <a:pPr marL="457200" lvl="3" fontAlgn="ctr">
              <a:spcBef>
                <a:spcPts val="1200"/>
              </a:spcBef>
              <a:spcAft>
                <a:spcPts val="1200"/>
              </a:spcAft>
              <a:buSzPct val="70000"/>
            </a:pPr>
            <a:r>
              <a:rPr lang="en-US" altLang="zh-CN" sz="2000" b="1" i="1" dirty="0" smtClean="0">
                <a:solidFill>
                  <a:schemeClr val="tx1"/>
                </a:solidFill>
                <a:cs typeface="楷体" pitchFamily="49" charset="-122"/>
              </a:rPr>
              <a:t>O</a:t>
            </a:r>
            <a:r>
              <a:rPr lang="en-US" altLang="zh-CN" sz="2000" dirty="0" smtClean="0">
                <a:solidFill>
                  <a:srgbClr val="0033CC"/>
                </a:solidFill>
                <a:cs typeface="楷体" pitchFamily="49" charset="-122"/>
              </a:rPr>
              <a:t> (Operation)</a:t>
            </a:r>
            <a:r>
              <a:rPr lang="zh-CN" altLang="en-US" sz="2000" dirty="0" smtClean="0">
                <a:solidFill>
                  <a:srgbClr val="0033CC"/>
                </a:solidFill>
                <a:cs typeface="楷体" pitchFamily="49" charset="-122"/>
              </a:rPr>
              <a:t>是在数据元素集合</a:t>
            </a:r>
            <a:r>
              <a:rPr lang="en-US" altLang="zh-CN" sz="2000" dirty="0" smtClean="0">
                <a:solidFill>
                  <a:srgbClr val="0033CC"/>
                </a:solidFill>
                <a:cs typeface="楷体" pitchFamily="49" charset="-122"/>
              </a:rPr>
              <a:t>D</a:t>
            </a:r>
            <a:r>
              <a:rPr lang="zh-CN" altLang="en-US" sz="2000" dirty="0" smtClean="0">
                <a:solidFill>
                  <a:srgbClr val="0033CC"/>
                </a:solidFill>
                <a:cs typeface="楷体" pitchFamily="49" charset="-122"/>
              </a:rPr>
              <a:t>上规定的一组操作。</a:t>
            </a:r>
          </a:p>
        </p:txBody>
      </p:sp>
      <p:sp>
        <p:nvSpPr>
          <p:cNvPr id="7" name="剪去对角的矩形 6"/>
          <p:cNvSpPr/>
          <p:nvPr/>
        </p:nvSpPr>
        <p:spPr bwMode="auto">
          <a:xfrm>
            <a:off x="617066" y="4539371"/>
            <a:ext cx="7920880" cy="905853"/>
          </a:xfrm>
          <a:prstGeom prst="snip2DiagRect">
            <a:avLst/>
          </a:prstGeom>
          <a:ln/>
        </p:spPr>
        <p:style>
          <a:lnRef idx="1">
            <a:schemeClr val="accent3"/>
          </a:lnRef>
          <a:fillRef idx="2">
            <a:schemeClr val="accent3"/>
          </a:fillRef>
          <a:effectRef idx="1">
            <a:schemeClr val="accent3"/>
          </a:effectRef>
          <a:fontRef idx="minor">
            <a:schemeClr val="dk1"/>
          </a:fontRef>
        </p:style>
        <p:txBody>
          <a:bodyPr vert="horz" wrap="square" lIns="36000" tIns="0" rIns="36000" bIns="0" numCol="1" rtlCol="0" anchor="ctr" anchorCtr="0" compatLnSpc="1"/>
          <a:lstStyle/>
          <a:p>
            <a:pPr algn="just" eaLnBrk="1" latinLnBrk="1" hangingPunct="1">
              <a:spcBef>
                <a:spcPts val="600"/>
              </a:spcBef>
              <a:spcAft>
                <a:spcPts val="600"/>
              </a:spcAft>
            </a:pP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数据结构包含：数据元素、数据元素之间的逻辑关系、逻辑关系在计算机中的存储表示、以及所规定的操作这四</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部分。</a:t>
            </a:r>
            <a:endParaRPr kumimoji="0" lang="zh-CN" altLang="en-US" i="0" u="none" strike="noStrike" normalizeH="0" baseline="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44924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数据 </a:t>
            </a:r>
            <a:r>
              <a:rPr lang="en-US" altLang="zh-CN" dirty="0" smtClean="0"/>
              <a:t>D</a:t>
            </a:r>
            <a:endParaRPr lang="zh-CN" altLang="en-US" dirty="0"/>
          </a:p>
        </p:txBody>
      </p:sp>
      <p:sp>
        <p:nvSpPr>
          <p:cNvPr id="9" name="内容占位符 8"/>
          <p:cNvSpPr>
            <a:spLocks noGrp="1"/>
          </p:cNvSpPr>
          <p:nvPr>
            <p:ph idx="1"/>
          </p:nvPr>
        </p:nvSpPr>
        <p:spPr/>
        <p:txBody>
          <a:bodyPr/>
          <a:lstStyle/>
          <a:p>
            <a:r>
              <a:rPr lang="zh-CN" altLang="en-US" b="1" dirty="0" smtClean="0">
                <a:solidFill>
                  <a:schemeClr val="tx1"/>
                </a:solidFill>
              </a:rPr>
              <a:t>数据</a:t>
            </a:r>
            <a:r>
              <a:rPr lang="en-US" altLang="zh-CN" b="1" dirty="0" smtClean="0">
                <a:solidFill>
                  <a:schemeClr val="tx1"/>
                </a:solidFill>
              </a:rPr>
              <a:t>(Data)</a:t>
            </a:r>
          </a:p>
          <a:p>
            <a:pPr lvl="2"/>
            <a:r>
              <a:rPr lang="zh-CN" altLang="en-US" dirty="0" smtClean="0">
                <a:solidFill>
                  <a:srgbClr val="0033CC"/>
                </a:solidFill>
              </a:rPr>
              <a:t>数据是对客观事物的符号表示，是信息的载体；</a:t>
            </a:r>
          </a:p>
          <a:p>
            <a:pPr lvl="2"/>
            <a:r>
              <a:rPr lang="zh-CN" altLang="en-US" dirty="0" smtClean="0">
                <a:solidFill>
                  <a:srgbClr val="0033CC"/>
                </a:solidFill>
              </a:rPr>
              <a:t>在计算机科学中数据指所有能够被计算机识别的符号集合；</a:t>
            </a:r>
            <a:endParaRPr lang="en-US" altLang="zh-CN" dirty="0" smtClean="0">
              <a:solidFill>
                <a:srgbClr val="0033CC"/>
              </a:solidFill>
            </a:endParaRPr>
          </a:p>
          <a:p>
            <a:pPr lvl="2"/>
            <a:r>
              <a:rPr lang="zh-CN" altLang="en-US" dirty="0" smtClean="0">
                <a:solidFill>
                  <a:srgbClr val="0033CC"/>
                </a:solidFill>
              </a:rPr>
              <a:t>“识别”：输入、存储、处理、显示、输出；</a:t>
            </a:r>
          </a:p>
          <a:p>
            <a:pPr lvl="2"/>
            <a:r>
              <a:rPr lang="zh-CN" altLang="en-US" dirty="0" smtClean="0">
                <a:solidFill>
                  <a:srgbClr val="0033CC"/>
                </a:solidFill>
              </a:rPr>
              <a:t>“符号”：数字、字母、汉字、语音、图形、图像。</a:t>
            </a:r>
            <a:endParaRPr lang="en-US" altLang="zh-CN" dirty="0" smtClean="0">
              <a:solidFill>
                <a:srgbClr val="0033CC"/>
              </a:solidFill>
            </a:endParaRPr>
          </a:p>
          <a:p>
            <a:r>
              <a:rPr lang="zh-CN" altLang="en-US" b="1" dirty="0">
                <a:solidFill>
                  <a:schemeClr val="tx1"/>
                </a:solidFill>
              </a:rPr>
              <a:t>数据对象</a:t>
            </a:r>
            <a:r>
              <a:rPr lang="en-US" altLang="zh-CN" b="1" dirty="0">
                <a:solidFill>
                  <a:schemeClr val="tx1"/>
                </a:solidFill>
              </a:rPr>
              <a:t>(Data Object)</a:t>
            </a:r>
          </a:p>
          <a:p>
            <a:pPr lvl="2"/>
            <a:r>
              <a:rPr lang="zh-CN" altLang="en-US" dirty="0">
                <a:solidFill>
                  <a:srgbClr val="0033CC"/>
                </a:solidFill>
              </a:rPr>
              <a:t>数据对象是具有</a:t>
            </a:r>
            <a:r>
              <a:rPr lang="zh-CN" altLang="en-US" u="sng" dirty="0">
                <a:solidFill>
                  <a:srgbClr val="0033CC"/>
                </a:solidFill>
              </a:rPr>
              <a:t>相同性质</a:t>
            </a:r>
            <a:r>
              <a:rPr lang="zh-CN" altLang="en-US" dirty="0">
                <a:solidFill>
                  <a:srgbClr val="0033CC"/>
                </a:solidFill>
              </a:rPr>
              <a:t>的数据元素的集合，是数据的一个子集。</a:t>
            </a:r>
          </a:p>
          <a:p>
            <a:r>
              <a:rPr lang="zh-CN" altLang="en-US" b="1" dirty="0" smtClean="0">
                <a:solidFill>
                  <a:schemeClr val="tx1"/>
                </a:solidFill>
              </a:rPr>
              <a:t>数据元素</a:t>
            </a:r>
            <a:r>
              <a:rPr lang="en-US" altLang="zh-CN" b="1" dirty="0" smtClean="0">
                <a:solidFill>
                  <a:schemeClr val="tx1"/>
                </a:solidFill>
              </a:rPr>
              <a:t>(Data Element)</a:t>
            </a:r>
          </a:p>
          <a:p>
            <a:pPr lvl="2"/>
            <a:r>
              <a:rPr lang="zh-CN" altLang="en-US" dirty="0" smtClean="0">
                <a:solidFill>
                  <a:srgbClr val="0033CC"/>
                </a:solidFill>
              </a:rPr>
              <a:t>是数据</a:t>
            </a:r>
            <a:r>
              <a:rPr lang="en-US" altLang="zh-CN" dirty="0" smtClean="0">
                <a:solidFill>
                  <a:srgbClr val="0033CC"/>
                </a:solidFill>
              </a:rPr>
              <a:t>(</a:t>
            </a:r>
            <a:r>
              <a:rPr lang="zh-CN" altLang="en-US" dirty="0" smtClean="0">
                <a:solidFill>
                  <a:srgbClr val="0033CC"/>
                </a:solidFill>
              </a:rPr>
              <a:t>集合</a:t>
            </a:r>
            <a:r>
              <a:rPr lang="en-US" altLang="zh-CN" dirty="0" smtClean="0">
                <a:solidFill>
                  <a:srgbClr val="0033CC"/>
                </a:solidFill>
              </a:rPr>
              <a:t>)</a:t>
            </a:r>
            <a:r>
              <a:rPr lang="zh-CN" altLang="en-US" dirty="0" smtClean="0">
                <a:solidFill>
                  <a:srgbClr val="0033CC"/>
                </a:solidFill>
              </a:rPr>
              <a:t>中的一个“个体”，是数据结构中讨论的</a:t>
            </a:r>
            <a:r>
              <a:rPr lang="zh-CN" altLang="en-US" u="sng" dirty="0" smtClean="0">
                <a:solidFill>
                  <a:srgbClr val="0033CC"/>
                </a:solidFill>
              </a:rPr>
              <a:t>基本单位</a:t>
            </a:r>
            <a:r>
              <a:rPr lang="zh-CN" altLang="en-US" dirty="0" smtClean="0">
                <a:solidFill>
                  <a:srgbClr val="0033CC"/>
                </a:solidFill>
              </a:rPr>
              <a:t>。</a:t>
            </a:r>
          </a:p>
          <a:p>
            <a:r>
              <a:rPr lang="zh-CN" altLang="en-US" b="1" dirty="0" smtClean="0">
                <a:solidFill>
                  <a:schemeClr val="tx1"/>
                </a:solidFill>
              </a:rPr>
              <a:t>数据项</a:t>
            </a:r>
            <a:r>
              <a:rPr lang="en-US" altLang="zh-CN" b="1" dirty="0" smtClean="0">
                <a:solidFill>
                  <a:schemeClr val="tx1"/>
                </a:solidFill>
              </a:rPr>
              <a:t>(Data Item)</a:t>
            </a:r>
          </a:p>
          <a:p>
            <a:pPr lvl="2"/>
            <a:r>
              <a:rPr lang="zh-CN" altLang="en-US" dirty="0" smtClean="0">
                <a:solidFill>
                  <a:srgbClr val="0033CC"/>
                </a:solidFill>
              </a:rPr>
              <a:t>是数据结构中讨论的</a:t>
            </a:r>
            <a:r>
              <a:rPr lang="zh-CN" altLang="en-US" u="sng" dirty="0" smtClean="0">
                <a:solidFill>
                  <a:srgbClr val="0033CC"/>
                </a:solidFill>
              </a:rPr>
              <a:t>最小单位</a:t>
            </a:r>
            <a:r>
              <a:rPr lang="zh-CN" altLang="en-US" dirty="0" smtClean="0">
                <a:solidFill>
                  <a:srgbClr val="0033CC"/>
                </a:solidFill>
              </a:rPr>
              <a:t>，数据元素可以是数据项的集合。</a:t>
            </a:r>
            <a:endParaRPr lang="en-US" altLang="zh-CN" dirty="0" smtClean="0">
              <a:solidFill>
                <a:srgbClr val="0033CC"/>
              </a:solidFill>
            </a:endParaRPr>
          </a:p>
          <a:p>
            <a:pPr lvl="2"/>
            <a:endParaRPr lang="zh-CN" altLang="en-US" dirty="0"/>
          </a:p>
        </p:txBody>
      </p:sp>
      <p:sp>
        <p:nvSpPr>
          <p:cNvPr id="6" name="剪去对角的矩形 5"/>
          <p:cNvSpPr/>
          <p:nvPr/>
        </p:nvSpPr>
        <p:spPr bwMode="auto">
          <a:xfrm>
            <a:off x="1547664" y="5517232"/>
            <a:ext cx="5400600" cy="432048"/>
          </a:xfrm>
          <a:prstGeom prst="snip2DiagRect">
            <a:avLst/>
          </a:prstGeom>
          <a:ln/>
        </p:spPr>
        <p:style>
          <a:lnRef idx="1">
            <a:schemeClr val="accent3"/>
          </a:lnRef>
          <a:fillRef idx="2">
            <a:schemeClr val="accent3"/>
          </a:fillRef>
          <a:effectRef idx="1">
            <a:schemeClr val="accent3"/>
          </a:effectRef>
          <a:fontRef idx="minor">
            <a:schemeClr val="dk1"/>
          </a:fontRef>
        </p:style>
        <p:txBody>
          <a:bodyPr vert="horz" wrap="square" lIns="36000" tIns="0" rIns="36000" bIns="0" numCol="1" rtlCol="0" anchor="ctr" anchorCtr="0" compatLnSpc="1"/>
          <a:lstStyle/>
          <a:p>
            <a:pPr>
              <a:spcBef>
                <a:spcPts val="600"/>
              </a:spcBef>
              <a:spcAft>
                <a:spcPts val="600"/>
              </a:spcAft>
            </a:pP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数据项 ⊆ 数据元素 ⊆ 数据对象 ⊆ 数据</a:t>
            </a:r>
          </a:p>
        </p:txBody>
      </p:sp>
      <p:sp>
        <p:nvSpPr>
          <p:cNvPr id="4" name="灯片编号占位符 3"/>
          <p:cNvSpPr>
            <a:spLocks noGrp="1"/>
          </p:cNvSpPr>
          <p:nvPr>
            <p:ph type="sldNum" sz="quarter" idx="10"/>
          </p:nvPr>
        </p:nvSpPr>
        <p:spPr/>
        <p:txBody>
          <a:bodyPr/>
          <a:lstStyle/>
          <a:p>
            <a:fld id="{BFC21862-C570-43FE-93A1-CE1DA7921C6E}" type="slidenum">
              <a:rPr lang="zh-CN" altLang="en-US" smtClean="0"/>
              <a:pPr/>
              <a:t>13</a:t>
            </a:fld>
            <a:r>
              <a:rPr lang="en-US" altLang="zh-CN" smtClean="0"/>
              <a:t>/20</a:t>
            </a:r>
            <a:endParaRPr lang="zh-CN" altLang="en-US" dirty="0"/>
          </a:p>
        </p:txBody>
      </p:sp>
    </p:spTree>
    <p:extLst>
      <p:ext uri="{BB962C8B-B14F-4D97-AF65-F5344CB8AC3E}">
        <p14:creationId xmlns:p14="http://schemas.microsoft.com/office/powerpoint/2010/main" val="3716157029"/>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逻辑结构 </a:t>
            </a:r>
            <a:r>
              <a:rPr lang="en-US" altLang="zh-CN" dirty="0"/>
              <a:t>L</a:t>
            </a:r>
            <a:endParaRPr lang="zh-CN" altLang="en-US" dirty="0"/>
          </a:p>
        </p:txBody>
      </p:sp>
      <p:sp>
        <p:nvSpPr>
          <p:cNvPr id="55" name="灯片编号占位符 54"/>
          <p:cNvSpPr>
            <a:spLocks noGrp="1"/>
          </p:cNvSpPr>
          <p:nvPr>
            <p:ph type="sldNum" sz="quarter" idx="10"/>
          </p:nvPr>
        </p:nvSpPr>
        <p:spPr/>
        <p:txBody>
          <a:bodyPr/>
          <a:lstStyle/>
          <a:p>
            <a:fld id="{BFC21862-C570-43FE-93A1-CE1DA7921C6E}" type="slidenum">
              <a:rPr lang="zh-CN" altLang="en-US" smtClean="0"/>
              <a:pPr/>
              <a:t>14</a:t>
            </a:fld>
            <a:r>
              <a:rPr lang="en-US" altLang="zh-CN" smtClean="0"/>
              <a:t>/20</a:t>
            </a:r>
            <a:endParaRPr lang="zh-CN" altLang="en-US" dirty="0"/>
          </a:p>
        </p:txBody>
      </p:sp>
      <p:graphicFrame>
        <p:nvGraphicFramePr>
          <p:cNvPr id="46" name="对象 45"/>
          <p:cNvGraphicFramePr>
            <a:graphicFrameLocks noChangeAspect="1"/>
          </p:cNvGraphicFramePr>
          <p:nvPr>
            <p:extLst>
              <p:ext uri="{D42A27DB-BD31-4B8C-83A1-F6EECF244321}">
                <p14:modId xmlns:p14="http://schemas.microsoft.com/office/powerpoint/2010/main" val="633776595"/>
              </p:ext>
            </p:extLst>
          </p:nvPr>
        </p:nvGraphicFramePr>
        <p:xfrm>
          <a:off x="4716016" y="2297601"/>
          <a:ext cx="1594195" cy="1810919"/>
        </p:xfrm>
        <a:graphic>
          <a:graphicData uri="http://schemas.openxmlformats.org/presentationml/2006/ole">
            <mc:AlternateContent xmlns:mc="http://schemas.openxmlformats.org/markup-compatibility/2006">
              <mc:Choice xmlns:v="urn:schemas-microsoft-com:vml" Requires="v">
                <p:oleObj spid="_x0000_s2406" name="Visio" r:id="rId3" imgW="1190794" imgH="1352678" progId="Visio.Drawing.11">
                  <p:embed/>
                </p:oleObj>
              </mc:Choice>
              <mc:Fallback>
                <p:oleObj name="Visio" r:id="rId3" imgW="1190794" imgH="1352678" progId="Visio.Drawing.11">
                  <p:embed/>
                  <p:pic>
                    <p:nvPicPr>
                      <p:cNvPr id="4" name="对象 3"/>
                      <p:cNvPicPr/>
                      <p:nvPr/>
                    </p:nvPicPr>
                    <p:blipFill>
                      <a:blip r:embed="rId4"/>
                      <a:stretch>
                        <a:fillRect/>
                      </a:stretch>
                    </p:blipFill>
                    <p:spPr>
                      <a:xfrm>
                        <a:off x="4716016" y="2297601"/>
                        <a:ext cx="1594195" cy="1810919"/>
                      </a:xfrm>
                      <a:prstGeom prst="rect">
                        <a:avLst/>
                      </a:prstGeom>
                      <a:ln w="12700">
                        <a:solidFill>
                          <a:srgbClr val="C00000"/>
                        </a:solidFill>
                        <a:prstDash val="dash"/>
                      </a:ln>
                    </p:spPr>
                  </p:pic>
                </p:oleObj>
              </mc:Fallback>
            </mc:AlternateContent>
          </a:graphicData>
        </a:graphic>
      </p:graphicFrame>
      <p:graphicFrame>
        <p:nvGraphicFramePr>
          <p:cNvPr id="47" name="对象 46"/>
          <p:cNvGraphicFramePr>
            <a:graphicFrameLocks noChangeAspect="1"/>
          </p:cNvGraphicFramePr>
          <p:nvPr>
            <p:extLst>
              <p:ext uri="{D42A27DB-BD31-4B8C-83A1-F6EECF244321}">
                <p14:modId xmlns:p14="http://schemas.microsoft.com/office/powerpoint/2010/main" val="2279416599"/>
              </p:ext>
            </p:extLst>
          </p:nvPr>
        </p:nvGraphicFramePr>
        <p:xfrm>
          <a:off x="3851920" y="4235396"/>
          <a:ext cx="1594195" cy="1810919"/>
        </p:xfrm>
        <a:graphic>
          <a:graphicData uri="http://schemas.openxmlformats.org/presentationml/2006/ole">
            <mc:AlternateContent xmlns:mc="http://schemas.openxmlformats.org/markup-compatibility/2006">
              <mc:Choice xmlns:v="urn:schemas-microsoft-com:vml" Requires="v">
                <p:oleObj spid="_x0000_s2407" name="Visio" r:id="rId5" imgW="1190794" imgH="1352678" progId="Visio.Drawing.11">
                  <p:embed/>
                </p:oleObj>
              </mc:Choice>
              <mc:Fallback>
                <p:oleObj name="Visio" r:id="rId5" imgW="1190794" imgH="1352678" progId="Visio.Drawing.11">
                  <p:embed/>
                  <p:pic>
                    <p:nvPicPr>
                      <p:cNvPr id="11" name="对象 10"/>
                      <p:cNvPicPr/>
                      <p:nvPr/>
                    </p:nvPicPr>
                    <p:blipFill>
                      <a:blip r:embed="rId6"/>
                      <a:stretch>
                        <a:fillRect/>
                      </a:stretch>
                    </p:blipFill>
                    <p:spPr>
                      <a:xfrm>
                        <a:off x="3851920" y="4235396"/>
                        <a:ext cx="1594195" cy="1810919"/>
                      </a:xfrm>
                      <a:prstGeom prst="rect">
                        <a:avLst/>
                      </a:prstGeom>
                      <a:ln w="12700">
                        <a:solidFill>
                          <a:srgbClr val="C00000"/>
                        </a:solidFill>
                        <a:prstDash val="dash"/>
                      </a:ln>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3216539049"/>
              </p:ext>
            </p:extLst>
          </p:nvPr>
        </p:nvGraphicFramePr>
        <p:xfrm>
          <a:off x="5652120" y="4235397"/>
          <a:ext cx="1594195" cy="1810919"/>
        </p:xfrm>
        <a:graphic>
          <a:graphicData uri="http://schemas.openxmlformats.org/presentationml/2006/ole">
            <mc:AlternateContent xmlns:mc="http://schemas.openxmlformats.org/markup-compatibility/2006">
              <mc:Choice xmlns:v="urn:schemas-microsoft-com:vml" Requires="v">
                <p:oleObj spid="_x0000_s2408" name="Visio" r:id="rId7" imgW="1190794" imgH="1352678" progId="Visio.Drawing.11">
                  <p:embed/>
                </p:oleObj>
              </mc:Choice>
              <mc:Fallback>
                <p:oleObj name="Visio" r:id="rId7" imgW="1190794" imgH="1352678" progId="Visio.Drawing.11">
                  <p:embed/>
                  <p:pic>
                    <p:nvPicPr>
                      <p:cNvPr id="12" name="对象 11"/>
                      <p:cNvPicPr/>
                      <p:nvPr/>
                    </p:nvPicPr>
                    <p:blipFill>
                      <a:blip r:embed="rId8"/>
                      <a:stretch>
                        <a:fillRect/>
                      </a:stretch>
                    </p:blipFill>
                    <p:spPr>
                      <a:xfrm>
                        <a:off x="5652120" y="4235397"/>
                        <a:ext cx="1594195" cy="1810919"/>
                      </a:xfrm>
                      <a:prstGeom prst="rect">
                        <a:avLst/>
                      </a:prstGeom>
                      <a:ln w="12700">
                        <a:solidFill>
                          <a:srgbClr val="C00000"/>
                        </a:solidFill>
                        <a:prstDash val="dash"/>
                      </a:ln>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2758818741"/>
              </p:ext>
            </p:extLst>
          </p:nvPr>
        </p:nvGraphicFramePr>
        <p:xfrm>
          <a:off x="2771800" y="2309277"/>
          <a:ext cx="1594195" cy="1810919"/>
        </p:xfrm>
        <a:graphic>
          <a:graphicData uri="http://schemas.openxmlformats.org/presentationml/2006/ole">
            <mc:AlternateContent xmlns:mc="http://schemas.openxmlformats.org/markup-compatibility/2006">
              <mc:Choice xmlns:v="urn:schemas-microsoft-com:vml" Requires="v">
                <p:oleObj spid="_x0000_s2409" name="Visio" r:id="rId9" imgW="1190794" imgH="1352678" progId="Visio.Drawing.11">
                  <p:embed/>
                </p:oleObj>
              </mc:Choice>
              <mc:Fallback>
                <p:oleObj name="Visio" r:id="rId9" imgW="1190794" imgH="1352678" progId="Visio.Drawing.11">
                  <p:embed/>
                  <p:pic>
                    <p:nvPicPr>
                      <p:cNvPr id="15" name="对象 14"/>
                      <p:cNvPicPr/>
                      <p:nvPr/>
                    </p:nvPicPr>
                    <p:blipFill>
                      <a:blip r:embed="rId10"/>
                      <a:stretch>
                        <a:fillRect/>
                      </a:stretch>
                    </p:blipFill>
                    <p:spPr>
                      <a:xfrm>
                        <a:off x="2771800" y="2309277"/>
                        <a:ext cx="1594195" cy="1810919"/>
                      </a:xfrm>
                      <a:prstGeom prst="rect">
                        <a:avLst/>
                      </a:prstGeom>
                      <a:ln w="12700">
                        <a:solidFill>
                          <a:srgbClr val="C00000"/>
                        </a:solidFill>
                        <a:prstDash val="dash"/>
                      </a:ln>
                    </p:spPr>
                  </p:pic>
                </p:oleObj>
              </mc:Fallback>
            </mc:AlternateContent>
          </a:graphicData>
        </a:graphic>
      </p:graphicFrame>
      <p:sp>
        <p:nvSpPr>
          <p:cNvPr id="50" name="圆角矩形 49"/>
          <p:cNvSpPr/>
          <p:nvPr/>
        </p:nvSpPr>
        <p:spPr bwMode="auto">
          <a:xfrm>
            <a:off x="539552" y="955605"/>
            <a:ext cx="7920880" cy="908436"/>
          </a:xfrm>
          <a:prstGeom prst="roundRect">
            <a:avLst/>
          </a:prstGeom>
          <a:ln/>
        </p:spPr>
        <p:style>
          <a:lnRef idx="1">
            <a:schemeClr val="accent2"/>
          </a:lnRef>
          <a:fillRef idx="2">
            <a:schemeClr val="accent2"/>
          </a:fillRef>
          <a:effectRef idx="1">
            <a:schemeClr val="accent2"/>
          </a:effectRef>
          <a:fontRef idx="minor">
            <a:schemeClr val="dk1"/>
          </a:fontRef>
        </p:style>
        <p:txBody>
          <a:bodyPr vert="horz" wrap="square" lIns="36000" tIns="0" rIns="36000" bIns="0" numCol="1" rtlCol="0" anchor="ctr" anchorCtr="0" compatLnSpc="1">
            <a:prstTxWarp prst="textNoShape">
              <a:avLst/>
            </a:prstTxWarp>
          </a:bodyPr>
          <a:lstStyle/>
          <a:p>
            <a:pPr algn="just"/>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逻辑结构是指数据元素之间客观存在的关系，与数据在计算机中如何存储无关，主要用于人们理解和交流、以及指导算法的设计。</a:t>
            </a:r>
          </a:p>
        </p:txBody>
      </p:sp>
      <p:sp>
        <p:nvSpPr>
          <p:cNvPr id="51" name="圆角矩形 50"/>
          <p:cNvSpPr/>
          <p:nvPr/>
        </p:nvSpPr>
        <p:spPr bwMode="auto">
          <a:xfrm>
            <a:off x="518924" y="3859345"/>
            <a:ext cx="1188000" cy="39600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图形</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结构</a:t>
            </a:r>
          </a:p>
        </p:txBody>
      </p:sp>
      <p:sp>
        <p:nvSpPr>
          <p:cNvPr id="52" name="圆角矩形 51"/>
          <p:cNvSpPr/>
          <p:nvPr/>
        </p:nvSpPr>
        <p:spPr bwMode="auto">
          <a:xfrm>
            <a:off x="518924" y="3053575"/>
            <a:ext cx="1188000" cy="39600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线</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形</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结构</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3" name="圆角矩形 52"/>
          <p:cNvSpPr/>
          <p:nvPr/>
        </p:nvSpPr>
        <p:spPr bwMode="auto">
          <a:xfrm>
            <a:off x="518924" y="4665116"/>
            <a:ext cx="1188000" cy="39600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树形结构</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4" name="圆角矩形 53"/>
          <p:cNvSpPr/>
          <p:nvPr/>
        </p:nvSpPr>
        <p:spPr bwMode="auto">
          <a:xfrm>
            <a:off x="518924" y="2247805"/>
            <a:ext cx="1188000" cy="39600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集合结构</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5936743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out)">
                                      <p:cBhvr>
                                        <p:cTn id="7" dur="500"/>
                                        <p:tgtEl>
                                          <p:spTgt spid="46"/>
                                        </p:tgtEl>
                                      </p:cBhvr>
                                    </p:animEffect>
                                  </p:childTnLst>
                                </p:cTn>
                              </p:par>
                              <p:par>
                                <p:cTn id="8" presetID="4" presetClass="entr" presetSubtype="32"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ox(out)">
                                      <p:cBhvr>
                                        <p:cTn id="10" dur="500"/>
                                        <p:tgtEl>
                                          <p:spTgt spid="47"/>
                                        </p:tgtEl>
                                      </p:cBhvr>
                                    </p:animEffect>
                                  </p:childTnLst>
                                </p:cTn>
                              </p:par>
                              <p:par>
                                <p:cTn id="11" presetID="4" presetClass="entr" presetSubtype="32"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ox(out)">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circle(in)">
                                      <p:cBhvr>
                                        <p:cTn id="18" dur="250"/>
                                        <p:tgtEl>
                                          <p:spTgt spid="49"/>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xit" presetSubtype="32" fill="hold" nodeType="clickEffect">
                                  <p:stCondLst>
                                    <p:cond delay="0"/>
                                  </p:stCondLst>
                                  <p:childTnLst>
                                    <p:animEffect transition="out" filter="circle(out)">
                                      <p:cBhvr>
                                        <p:cTn id="22" dur="250"/>
                                        <p:tgtEl>
                                          <p:spTgt spid="49"/>
                                        </p:tgtEl>
                                      </p:cBhvr>
                                    </p:animEffect>
                                    <p:set>
                                      <p:cBhvr>
                                        <p:cTn id="23" dur="1" fill="hold">
                                          <p:stCondLst>
                                            <p:cond delay="24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逻辑结构 </a:t>
            </a:r>
            <a:r>
              <a:rPr lang="en-US" altLang="zh-CN" dirty="0" smtClean="0"/>
              <a:t>L</a:t>
            </a:r>
            <a:endParaRPr lang="zh-CN" altLang="en-US" dirty="0"/>
          </a:p>
        </p:txBody>
      </p:sp>
      <p:sp>
        <p:nvSpPr>
          <p:cNvPr id="3" name="内容占位符 2"/>
          <p:cNvSpPr>
            <a:spLocks noGrp="1"/>
          </p:cNvSpPr>
          <p:nvPr>
            <p:ph idx="1"/>
          </p:nvPr>
        </p:nvSpPr>
        <p:spPr/>
        <p:txBody>
          <a:bodyPr/>
          <a:lstStyle/>
          <a:p>
            <a:r>
              <a:rPr lang="zh-CN" altLang="zh-CN" dirty="0" smtClean="0"/>
              <a:t>从不同的角度看问题时，数据元素之间可以有不同的逻辑结构。</a:t>
            </a:r>
            <a:endParaRPr lang="en-US" altLang="zh-CN" dirty="0" smtClean="0"/>
          </a:p>
        </p:txBody>
      </p:sp>
      <p:sp>
        <p:nvSpPr>
          <p:cNvPr id="6" name="灯片编号占位符 5"/>
          <p:cNvSpPr>
            <a:spLocks noGrp="1"/>
          </p:cNvSpPr>
          <p:nvPr>
            <p:ph type="sldNum" sz="quarter" idx="10"/>
          </p:nvPr>
        </p:nvSpPr>
        <p:spPr/>
        <p:txBody>
          <a:bodyPr/>
          <a:lstStyle/>
          <a:p>
            <a:fld id="{BFC21862-C570-43FE-93A1-CE1DA7921C6E}" type="slidenum">
              <a:rPr lang="zh-CN" altLang="en-US" smtClean="0"/>
              <a:pPr/>
              <a:t>15</a:t>
            </a:fld>
            <a:r>
              <a:rPr lang="en-US" altLang="zh-CN" smtClean="0"/>
              <a:t>/20</a:t>
            </a:r>
            <a:endParaRPr lang="zh-CN" altLang="en-US" dirty="0"/>
          </a:p>
        </p:txBody>
      </p:sp>
      <p:pic>
        <p:nvPicPr>
          <p:cNvPr id="13" name="图片 12"/>
          <p:cNvPicPr>
            <a:picLocks noChangeAspect="1"/>
          </p:cNvPicPr>
          <p:nvPr/>
        </p:nvPicPr>
        <p:blipFill>
          <a:blip r:embed="rId2"/>
          <a:stretch>
            <a:fillRect/>
          </a:stretch>
        </p:blipFill>
        <p:spPr>
          <a:xfrm>
            <a:off x="442753" y="1268760"/>
            <a:ext cx="8288551" cy="4070201"/>
          </a:xfrm>
          <a:prstGeom prst="rect">
            <a:avLst/>
          </a:prstGeom>
        </p:spPr>
      </p:pic>
      <p:pic>
        <p:nvPicPr>
          <p:cNvPr id="12" name="图片 11"/>
          <p:cNvPicPr>
            <a:picLocks noChangeAspect="1"/>
          </p:cNvPicPr>
          <p:nvPr/>
        </p:nvPicPr>
        <p:blipFill>
          <a:blip r:embed="rId3"/>
          <a:stretch>
            <a:fillRect/>
          </a:stretch>
        </p:blipFill>
        <p:spPr>
          <a:xfrm>
            <a:off x="1042859" y="1233352"/>
            <a:ext cx="7088338" cy="5004829"/>
          </a:xfrm>
          <a:prstGeom prst="rect">
            <a:avLst/>
          </a:prstGeom>
        </p:spPr>
      </p:pic>
    </p:spTree>
    <p:extLst>
      <p:ext uri="{BB962C8B-B14F-4D97-AF65-F5344CB8AC3E}">
        <p14:creationId xmlns:p14="http://schemas.microsoft.com/office/powerpoint/2010/main" val="401717283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存储结构 </a:t>
            </a:r>
            <a:r>
              <a:rPr lang="en-US" altLang="zh-CN" dirty="0" smtClean="0"/>
              <a:t>S</a:t>
            </a:r>
            <a:endParaRPr lang="zh-CN" altLang="en-US" dirty="0"/>
          </a:p>
        </p:txBody>
      </p:sp>
      <p:sp>
        <p:nvSpPr>
          <p:cNvPr id="3" name="内容占位符 2"/>
          <p:cNvSpPr>
            <a:spLocks noGrp="1"/>
          </p:cNvSpPr>
          <p:nvPr>
            <p:ph idx="1"/>
          </p:nvPr>
        </p:nvSpPr>
        <p:spPr/>
        <p:txBody>
          <a:bodyPr/>
          <a:lstStyle/>
          <a:p>
            <a:pPr algn="just" latinLnBrk="1"/>
            <a:r>
              <a:rPr lang="zh-CN" altLang="en-US" b="1" dirty="0">
                <a:solidFill>
                  <a:schemeClr val="tx1"/>
                </a:solidFill>
              </a:rPr>
              <a:t>数据的存储结构也称物理结构，指数据结构在计算机中的存储表示，包括数据结构中元素的表示及元素间关系的表示。</a:t>
            </a:r>
          </a:p>
          <a:p>
            <a:pPr algn="just" latinLnBrk="1"/>
            <a:r>
              <a:rPr lang="zh-CN" altLang="en-US" b="1" dirty="0" smtClean="0">
                <a:solidFill>
                  <a:schemeClr val="tx1"/>
                </a:solidFill>
              </a:rPr>
              <a:t>顺序存储结构：</a:t>
            </a:r>
            <a:r>
              <a:rPr lang="zh-CN" altLang="en-US" dirty="0" smtClean="0">
                <a:solidFill>
                  <a:srgbClr val="0033CC"/>
                </a:solidFill>
              </a:rPr>
              <a:t>把逻辑上相邻的元素存储在物理位置相邻的存储单元中，特点是借助于数据元素在存储器中的相对位置来表示数据元素之间的逻辑关系。</a:t>
            </a:r>
          </a:p>
          <a:p>
            <a:pPr algn="just" latinLnBrk="1"/>
            <a:r>
              <a:rPr lang="zh-CN" altLang="en-US" b="1" dirty="0" smtClean="0">
                <a:solidFill>
                  <a:schemeClr val="tx1"/>
                </a:solidFill>
              </a:rPr>
              <a:t>链式存储结构：</a:t>
            </a:r>
            <a:r>
              <a:rPr lang="zh-CN" altLang="en-US" dirty="0" smtClean="0">
                <a:solidFill>
                  <a:srgbClr val="0033CC"/>
                </a:solidFill>
              </a:rPr>
              <a:t>在数据元素中添加一些地址域或辅助结构，用于存放数据元素之间的关系，特点是借助于指示数据元素地址的指针表示数据元素之间的逻辑关系，通常借助于程序设计语言中的指针来实现。 </a:t>
            </a:r>
          </a:p>
          <a:p>
            <a:pPr algn="just" latinLnBrk="1"/>
            <a:r>
              <a:rPr lang="zh-CN" altLang="en-US" b="1" dirty="0" smtClean="0">
                <a:solidFill>
                  <a:schemeClr val="tx1"/>
                </a:solidFill>
              </a:rPr>
              <a:t>散列存储结构：</a:t>
            </a:r>
            <a:r>
              <a:rPr lang="zh-CN" altLang="en-US" dirty="0" smtClean="0">
                <a:solidFill>
                  <a:srgbClr val="0033CC"/>
                </a:solidFill>
              </a:rPr>
              <a:t>也称哈希</a:t>
            </a:r>
            <a:r>
              <a:rPr lang="en-US" altLang="zh-CN" dirty="0" smtClean="0">
                <a:solidFill>
                  <a:srgbClr val="0033CC"/>
                </a:solidFill>
              </a:rPr>
              <a:t>(Hash)</a:t>
            </a:r>
            <a:r>
              <a:rPr lang="zh-CN" altLang="en-US" dirty="0" smtClean="0">
                <a:solidFill>
                  <a:srgbClr val="0033CC"/>
                </a:solidFill>
              </a:rPr>
              <a:t>结构，通过对关键字直接计算得到数据元素的存储位置，特点数据元素的存储和查找都是通过对关键字直接计算得到的。</a:t>
            </a:r>
            <a:endParaRPr lang="zh-CN" altLang="en-US" dirty="0">
              <a:solidFill>
                <a:srgbClr val="0033CC"/>
              </a:solidFill>
            </a:endParaRPr>
          </a:p>
        </p:txBody>
      </p:sp>
      <p:sp>
        <p:nvSpPr>
          <p:cNvPr id="6" name="灯片编号占位符 5"/>
          <p:cNvSpPr>
            <a:spLocks noGrp="1"/>
          </p:cNvSpPr>
          <p:nvPr>
            <p:ph type="sldNum" sz="quarter" idx="10"/>
          </p:nvPr>
        </p:nvSpPr>
        <p:spPr/>
        <p:txBody>
          <a:bodyPr/>
          <a:lstStyle/>
          <a:p>
            <a:fld id="{BFC21862-C570-43FE-93A1-CE1DA7921C6E}" type="slidenum">
              <a:rPr lang="zh-CN" altLang="en-US" smtClean="0"/>
              <a:pPr/>
              <a:t>16</a:t>
            </a:fld>
            <a:r>
              <a:rPr lang="en-US" altLang="zh-CN" smtClean="0"/>
              <a:t>/20</a:t>
            </a:r>
            <a:endParaRPr lang="zh-CN" altLang="en-US" dirty="0"/>
          </a:p>
        </p:txBody>
      </p:sp>
    </p:spTree>
    <p:extLst>
      <p:ext uri="{BB962C8B-B14F-4D97-AF65-F5344CB8AC3E}">
        <p14:creationId xmlns:p14="http://schemas.microsoft.com/office/powerpoint/2010/main" val="2606048265"/>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 </a:t>
            </a:r>
            <a:r>
              <a:rPr lang="en-US" altLang="zh-CN" dirty="0" smtClean="0"/>
              <a:t>O </a:t>
            </a:r>
            <a:r>
              <a:rPr lang="zh-CN" altLang="en-US" dirty="0" smtClean="0"/>
              <a:t>运算 </a:t>
            </a:r>
            <a:r>
              <a:rPr lang="en-US" altLang="zh-CN" dirty="0" smtClean="0"/>
              <a:t>O</a:t>
            </a:r>
            <a:endParaRPr lang="zh-CN" altLang="en-US" dirty="0"/>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17</a:t>
            </a:fld>
            <a:r>
              <a:rPr lang="en-US" altLang="zh-CN" smtClean="0"/>
              <a:t>/20</a:t>
            </a:r>
            <a:endParaRPr lang="zh-CN" altLang="en-US" dirty="0"/>
          </a:p>
        </p:txBody>
      </p:sp>
      <p:grpSp>
        <p:nvGrpSpPr>
          <p:cNvPr id="22" name="组合 21"/>
          <p:cNvGrpSpPr/>
          <p:nvPr/>
        </p:nvGrpSpPr>
        <p:grpSpPr>
          <a:xfrm>
            <a:off x="583372" y="1202158"/>
            <a:ext cx="4376725" cy="809208"/>
            <a:chOff x="611560" y="1206164"/>
            <a:chExt cx="4376725" cy="809208"/>
          </a:xfrm>
        </p:grpSpPr>
        <p:sp>
          <p:nvSpPr>
            <p:cNvPr id="4" name="圆角矩形 3"/>
            <p:cNvSpPr/>
            <p:nvPr/>
          </p:nvSpPr>
          <p:spPr bwMode="auto">
            <a:xfrm>
              <a:off x="611560" y="1340768"/>
              <a:ext cx="900000" cy="5400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插入</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圆角矩形 4"/>
            <p:cNvSpPr/>
            <p:nvPr/>
          </p:nvSpPr>
          <p:spPr bwMode="auto">
            <a:xfrm>
              <a:off x="1619672" y="1340768"/>
              <a:ext cx="900000" cy="5400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删除</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圆角矩形 5"/>
            <p:cNvSpPr/>
            <p:nvPr/>
          </p:nvSpPr>
          <p:spPr bwMode="auto">
            <a:xfrm>
              <a:off x="2648285" y="1340768"/>
              <a:ext cx="900000" cy="5400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查找</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圆角矩形 6"/>
            <p:cNvSpPr/>
            <p:nvPr/>
          </p:nvSpPr>
          <p:spPr bwMode="auto">
            <a:xfrm>
              <a:off x="3548285" y="1206164"/>
              <a:ext cx="1440000" cy="360000"/>
            </a:xfrm>
            <a:prstGeom prst="round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给值查地址</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圆角矩形 7"/>
            <p:cNvSpPr/>
            <p:nvPr/>
          </p:nvSpPr>
          <p:spPr bwMode="auto">
            <a:xfrm>
              <a:off x="3548285" y="1655372"/>
              <a:ext cx="1440000" cy="360000"/>
            </a:xfrm>
            <a:prstGeom prst="round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给地址查值</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11" name="组合 10"/>
          <p:cNvGrpSpPr/>
          <p:nvPr/>
        </p:nvGrpSpPr>
        <p:grpSpPr>
          <a:xfrm>
            <a:off x="779602" y="2795908"/>
            <a:ext cx="4033411" cy="1638963"/>
            <a:chOff x="681483" y="2076700"/>
            <a:chExt cx="4033411" cy="1638963"/>
          </a:xfrm>
        </p:grpSpPr>
        <p:sp>
          <p:nvSpPr>
            <p:cNvPr id="10" name="圆角矩形 9"/>
            <p:cNvSpPr/>
            <p:nvPr/>
          </p:nvSpPr>
          <p:spPr bwMode="auto">
            <a:xfrm>
              <a:off x="2122766" y="2634461"/>
              <a:ext cx="1152128" cy="540000"/>
            </a:xfrm>
            <a:prstGeom prst="round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最优算法</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圆角矩形 11"/>
            <p:cNvSpPr/>
            <p:nvPr/>
          </p:nvSpPr>
          <p:spPr bwMode="auto">
            <a:xfrm>
              <a:off x="3274894" y="2499857"/>
              <a:ext cx="1440000" cy="360000"/>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最短路径</a:t>
              </a:r>
              <a:endPar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圆角矩形 12"/>
            <p:cNvSpPr/>
            <p:nvPr/>
          </p:nvSpPr>
          <p:spPr bwMode="auto">
            <a:xfrm>
              <a:off x="3274894" y="2949065"/>
              <a:ext cx="1440000" cy="360000"/>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最小生成树</a:t>
              </a:r>
              <a:endPar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圆角矩形 13"/>
            <p:cNvSpPr/>
            <p:nvPr/>
          </p:nvSpPr>
          <p:spPr bwMode="auto">
            <a:xfrm>
              <a:off x="681483" y="2499857"/>
              <a:ext cx="1440000" cy="360000"/>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最优二叉树</a:t>
              </a:r>
              <a:endPar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圆角矩形 14"/>
            <p:cNvSpPr/>
            <p:nvPr/>
          </p:nvSpPr>
          <p:spPr bwMode="auto">
            <a:xfrm>
              <a:off x="681483" y="2949065"/>
              <a:ext cx="1440000" cy="360000"/>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网络最大流</a:t>
              </a:r>
              <a:endPar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圆角矩形 22"/>
            <p:cNvSpPr/>
            <p:nvPr/>
          </p:nvSpPr>
          <p:spPr bwMode="auto">
            <a:xfrm>
              <a:off x="1978828" y="2076700"/>
              <a:ext cx="1440000" cy="360000"/>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最优规划</a:t>
              </a:r>
              <a:endPar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圆角矩形 23"/>
            <p:cNvSpPr/>
            <p:nvPr/>
          </p:nvSpPr>
          <p:spPr bwMode="auto">
            <a:xfrm>
              <a:off x="1979712" y="3355663"/>
              <a:ext cx="1440000" cy="360000"/>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背包问题</a:t>
              </a:r>
              <a:endPar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7" name="组合 26"/>
          <p:cNvGrpSpPr/>
          <p:nvPr/>
        </p:nvGrpSpPr>
        <p:grpSpPr>
          <a:xfrm>
            <a:off x="2536822" y="4623690"/>
            <a:ext cx="4033411" cy="1631878"/>
            <a:chOff x="827584" y="4297655"/>
            <a:chExt cx="4033411" cy="1631878"/>
          </a:xfrm>
        </p:grpSpPr>
        <p:sp>
          <p:nvSpPr>
            <p:cNvPr id="9" name="圆角矩形 8"/>
            <p:cNvSpPr/>
            <p:nvPr/>
          </p:nvSpPr>
          <p:spPr bwMode="auto">
            <a:xfrm>
              <a:off x="2267583" y="4863435"/>
              <a:ext cx="1153411" cy="540000"/>
            </a:xfrm>
            <a:prstGeom prst="roundRect">
              <a:avLst/>
            </a:prstGeom>
            <a:solidFill>
              <a:srgbClr val="0033CC"/>
            </a:solidFill>
            <a:ln>
              <a:solidFill>
                <a:srgbClr val="0033CC"/>
              </a:solid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排序</a:t>
              </a:r>
            </a:p>
          </p:txBody>
        </p:sp>
        <p:sp>
          <p:nvSpPr>
            <p:cNvPr id="16" name="圆角矩形 15"/>
            <p:cNvSpPr/>
            <p:nvPr/>
          </p:nvSpPr>
          <p:spPr bwMode="auto">
            <a:xfrm>
              <a:off x="3420995" y="4702259"/>
              <a:ext cx="1440000" cy="360000"/>
            </a:xfrm>
            <a:prstGeom prst="roundRect">
              <a:avLst/>
            </a:prstGeom>
            <a:noFill/>
            <a:ln>
              <a:solidFill>
                <a:srgbClr val="0033CC"/>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希尔排序</a:t>
              </a:r>
              <a:endParaRPr lang="zh-CN" altLang="en-US"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圆角矩形 16"/>
            <p:cNvSpPr/>
            <p:nvPr/>
          </p:nvSpPr>
          <p:spPr bwMode="auto">
            <a:xfrm>
              <a:off x="3420995" y="5151467"/>
              <a:ext cx="1440000" cy="360000"/>
            </a:xfrm>
            <a:prstGeom prst="roundRect">
              <a:avLst/>
            </a:prstGeom>
            <a:noFill/>
            <a:ln>
              <a:solidFill>
                <a:srgbClr val="0033CC"/>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快速排序</a:t>
              </a:r>
              <a:endParaRPr lang="zh-CN" altLang="en-US"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圆角矩形 17"/>
            <p:cNvSpPr/>
            <p:nvPr/>
          </p:nvSpPr>
          <p:spPr bwMode="auto">
            <a:xfrm>
              <a:off x="827584" y="4702259"/>
              <a:ext cx="1440000" cy="360000"/>
            </a:xfrm>
            <a:prstGeom prst="roundRect">
              <a:avLst/>
            </a:prstGeom>
            <a:noFill/>
            <a:ln>
              <a:solidFill>
                <a:srgbClr val="0033CC"/>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插入排序</a:t>
              </a:r>
              <a:endParaRPr lang="zh-CN" altLang="en-US"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圆角矩形 18"/>
            <p:cNvSpPr/>
            <p:nvPr/>
          </p:nvSpPr>
          <p:spPr bwMode="auto">
            <a:xfrm>
              <a:off x="827584" y="5151467"/>
              <a:ext cx="1440000" cy="360000"/>
            </a:xfrm>
            <a:prstGeom prst="roundRect">
              <a:avLst/>
            </a:prstGeom>
            <a:noFill/>
            <a:ln>
              <a:solidFill>
                <a:srgbClr val="0033CC"/>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堆排序</a:t>
              </a:r>
              <a:endParaRPr lang="zh-CN" altLang="en-US"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圆角矩形 24"/>
            <p:cNvSpPr/>
            <p:nvPr/>
          </p:nvSpPr>
          <p:spPr bwMode="auto">
            <a:xfrm>
              <a:off x="2124288" y="4297655"/>
              <a:ext cx="1440000" cy="360000"/>
            </a:xfrm>
            <a:prstGeom prst="roundRect">
              <a:avLst/>
            </a:prstGeom>
            <a:noFill/>
            <a:ln>
              <a:solidFill>
                <a:srgbClr val="0033CC"/>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选择排序</a:t>
              </a:r>
              <a:endParaRPr lang="zh-CN" altLang="en-US"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圆角矩形 25"/>
            <p:cNvSpPr/>
            <p:nvPr/>
          </p:nvSpPr>
          <p:spPr bwMode="auto">
            <a:xfrm>
              <a:off x="2100293" y="5569533"/>
              <a:ext cx="1440000" cy="360000"/>
            </a:xfrm>
            <a:prstGeom prst="roundRect">
              <a:avLst/>
            </a:prstGeom>
            <a:noFill/>
            <a:ln>
              <a:solidFill>
                <a:srgbClr val="0033CC"/>
              </a:solidFill>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r>
                <a:rPr lang="zh-CN" altLang="en-US"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归并排序</a:t>
              </a:r>
              <a:endParaRPr lang="zh-CN" altLang="en-US"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pic>
        <p:nvPicPr>
          <p:cNvPr id="28" name="图片 27"/>
          <p:cNvPicPr>
            <a:picLocks noChangeAspect="1"/>
          </p:cNvPicPr>
          <p:nvPr/>
        </p:nvPicPr>
        <p:blipFill>
          <a:blip r:embed="rId2"/>
          <a:stretch>
            <a:fillRect/>
          </a:stretch>
        </p:blipFill>
        <p:spPr>
          <a:xfrm>
            <a:off x="5359397" y="1714111"/>
            <a:ext cx="3274849" cy="1744704"/>
          </a:xfrm>
          <a:prstGeom prst="rect">
            <a:avLst/>
          </a:prstGeom>
        </p:spPr>
      </p:pic>
    </p:spTree>
    <p:extLst>
      <p:ext uri="{BB962C8B-B14F-4D97-AF65-F5344CB8AC3E}">
        <p14:creationId xmlns:p14="http://schemas.microsoft.com/office/powerpoint/2010/main" val="851146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算法定义</a:t>
            </a:r>
            <a:endParaRPr lang="zh-CN" altLang="en-US" dirty="0"/>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18</a:t>
            </a:fld>
            <a:r>
              <a:rPr lang="en-US" altLang="zh-CN" smtClean="0"/>
              <a:t>/20</a:t>
            </a:r>
            <a:endParaRPr lang="zh-CN" altLang="en-US" dirty="0"/>
          </a:p>
        </p:txBody>
      </p:sp>
      <p:sp>
        <p:nvSpPr>
          <p:cNvPr id="4" name="圆角矩形 3"/>
          <p:cNvSpPr/>
          <p:nvPr/>
        </p:nvSpPr>
        <p:spPr bwMode="auto">
          <a:xfrm>
            <a:off x="539552" y="1052736"/>
            <a:ext cx="5328592" cy="50904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36000" tIns="0" rIns="3600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算法是计算机求解特定问题的有限步骤序列。</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0" name="组合 9"/>
          <p:cNvGrpSpPr/>
          <p:nvPr/>
        </p:nvGrpSpPr>
        <p:grpSpPr>
          <a:xfrm>
            <a:off x="827584" y="2204864"/>
            <a:ext cx="2520280" cy="1809328"/>
            <a:chOff x="827584" y="2204864"/>
            <a:chExt cx="2520280" cy="1809328"/>
          </a:xfrm>
        </p:grpSpPr>
        <p:sp>
          <p:nvSpPr>
            <p:cNvPr id="5" name="剪去对角的矩形 4"/>
            <p:cNvSpPr/>
            <p:nvPr/>
          </p:nvSpPr>
          <p:spPr bwMode="auto">
            <a:xfrm>
              <a:off x="827584" y="2204864"/>
              <a:ext cx="1512168" cy="432048"/>
            </a:xfrm>
            <a:prstGeom prst="snip2DiagRect">
              <a:avLst/>
            </a:prstGeom>
            <a:solidFill>
              <a:srgbClr val="FFFF00">
                <a:alpha val="50000"/>
              </a:srgbClr>
            </a:solidFill>
            <a:ln>
              <a:solidFill>
                <a:srgbClr val="FF0000"/>
              </a:solid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rgbClr val="C00000"/>
                  </a:solidFill>
                  <a:effectLst/>
                  <a:ea typeface="楷体" panose="02010609060101010101" pitchFamily="49" charset="-122"/>
                  <a:cs typeface="Times New Roman" panose="02020603050405020304" pitchFamily="18" charset="0"/>
                </a:rPr>
                <a:t>算法五特性</a:t>
              </a:r>
            </a:p>
          </p:txBody>
        </p:sp>
        <p:sp>
          <p:nvSpPr>
            <p:cNvPr id="7" name="单圆角矩形 6"/>
            <p:cNvSpPr/>
            <p:nvPr/>
          </p:nvSpPr>
          <p:spPr bwMode="auto">
            <a:xfrm>
              <a:off x="2339752" y="2276872"/>
              <a:ext cx="1008112" cy="1737320"/>
            </a:xfrm>
            <a:prstGeom prst="round1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0" tIns="0" rIns="0" bIns="0" numCol="1" rtlCol="0" anchor="ctr" anchorCtr="0" compatLnSpc="1">
              <a:prstTxWarp prst="textNoShape">
                <a:avLst/>
              </a:prstTxWarp>
            </a:bodyPr>
            <a:lstStyle/>
            <a:p>
              <a:r>
                <a:rPr lang="zh-CN" altLang="en-US" b="0" dirty="0">
                  <a:solidFill>
                    <a:srgbClr val="C00000"/>
                  </a:solidFill>
                  <a:ea typeface="楷体" panose="02010609060101010101" pitchFamily="49" charset="-122"/>
                  <a:cs typeface="Times New Roman" panose="02020603050405020304" pitchFamily="18" charset="0"/>
                </a:rPr>
                <a:t>有输入</a:t>
              </a:r>
            </a:p>
            <a:p>
              <a:r>
                <a:rPr lang="zh-CN" altLang="en-US" b="0" dirty="0">
                  <a:solidFill>
                    <a:srgbClr val="C00000"/>
                  </a:solidFill>
                  <a:ea typeface="楷体" panose="02010609060101010101" pitchFamily="49" charset="-122"/>
                  <a:cs typeface="Times New Roman" panose="02020603050405020304" pitchFamily="18" charset="0"/>
                </a:rPr>
                <a:t>有输出</a:t>
              </a:r>
            </a:p>
            <a:p>
              <a:r>
                <a:rPr lang="zh-CN" altLang="en-US" b="0" dirty="0">
                  <a:solidFill>
                    <a:srgbClr val="C00000"/>
                  </a:solidFill>
                  <a:ea typeface="楷体" panose="02010609060101010101" pitchFamily="49" charset="-122"/>
                  <a:cs typeface="Times New Roman" panose="02020603050405020304" pitchFamily="18" charset="0"/>
                </a:rPr>
                <a:t>有穷性</a:t>
              </a:r>
            </a:p>
            <a:p>
              <a:r>
                <a:rPr lang="zh-CN" altLang="en-US" b="0" dirty="0">
                  <a:solidFill>
                    <a:srgbClr val="C00000"/>
                  </a:solidFill>
                  <a:ea typeface="楷体" panose="02010609060101010101" pitchFamily="49" charset="-122"/>
                  <a:cs typeface="Times New Roman" panose="02020603050405020304" pitchFamily="18" charset="0"/>
                </a:rPr>
                <a:t>确定性</a:t>
              </a:r>
            </a:p>
            <a:p>
              <a:r>
                <a:rPr lang="zh-CN" altLang="en-US" b="0" dirty="0">
                  <a:solidFill>
                    <a:srgbClr val="C00000"/>
                  </a:solidFill>
                  <a:ea typeface="楷体" panose="02010609060101010101" pitchFamily="49" charset="-122"/>
                  <a:cs typeface="Times New Roman" panose="02020603050405020304" pitchFamily="18" charset="0"/>
                </a:rPr>
                <a:t>可行性</a:t>
              </a:r>
              <a:endParaRPr kumimoji="0" lang="zh-CN" altLang="en-US" b="0" i="0" u="none" strike="noStrike" cap="none" normalizeH="0" baseline="0" dirty="0" smtClean="0">
                <a:ln>
                  <a:noFill/>
                </a:ln>
                <a:solidFill>
                  <a:srgbClr val="C00000"/>
                </a:solidFill>
                <a:effectLst/>
                <a:ea typeface="楷体" panose="02010609060101010101" pitchFamily="49" charset="-122"/>
                <a:cs typeface="Times New Roman" panose="02020603050405020304" pitchFamily="18" charset="0"/>
              </a:endParaRPr>
            </a:p>
          </p:txBody>
        </p:sp>
      </p:grpSp>
      <p:grpSp>
        <p:nvGrpSpPr>
          <p:cNvPr id="11" name="组合 10"/>
          <p:cNvGrpSpPr/>
          <p:nvPr/>
        </p:nvGrpSpPr>
        <p:grpSpPr>
          <a:xfrm>
            <a:off x="4644008" y="2195736"/>
            <a:ext cx="2520280" cy="1809328"/>
            <a:chOff x="4644008" y="2195736"/>
            <a:chExt cx="2520280" cy="1809328"/>
          </a:xfrm>
        </p:grpSpPr>
        <p:sp>
          <p:nvSpPr>
            <p:cNvPr id="8" name="剪去对角的矩形 7"/>
            <p:cNvSpPr/>
            <p:nvPr/>
          </p:nvSpPr>
          <p:spPr bwMode="auto">
            <a:xfrm>
              <a:off x="4644008" y="2195736"/>
              <a:ext cx="1512168" cy="432048"/>
            </a:xfrm>
            <a:prstGeom prst="snip2DiagRect">
              <a:avLst/>
            </a:prstGeom>
            <a:solidFill>
              <a:srgbClr val="00B0F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ea typeface="楷体" panose="02010609060101010101" pitchFamily="49" charset="-122"/>
                  <a:cs typeface="Times New Roman" panose="02020603050405020304" pitchFamily="18" charset="0"/>
                </a:rPr>
                <a:t>算法</a:t>
              </a:r>
              <a:r>
                <a:rPr lang="zh-CN" altLang="en-US" b="0" dirty="0">
                  <a:solidFill>
                    <a:schemeClr val="tx1"/>
                  </a:solidFill>
                  <a:ea typeface="楷体" panose="02010609060101010101" pitchFamily="49" charset="-122"/>
                  <a:cs typeface="Times New Roman" panose="02020603050405020304" pitchFamily="18" charset="0"/>
                </a:rPr>
                <a:t>四</a:t>
              </a:r>
              <a:r>
                <a:rPr kumimoji="0" lang="zh-CN" altLang="en-US" b="0" i="0" u="none" strike="noStrike" cap="none" normalizeH="0" baseline="0" dirty="0" smtClean="0">
                  <a:ln>
                    <a:noFill/>
                  </a:ln>
                  <a:solidFill>
                    <a:schemeClr val="tx1"/>
                  </a:solidFill>
                  <a:effectLst/>
                  <a:ea typeface="楷体" panose="02010609060101010101" pitchFamily="49" charset="-122"/>
                  <a:cs typeface="Times New Roman" panose="02020603050405020304" pitchFamily="18" charset="0"/>
                </a:rPr>
                <a:t>特点</a:t>
              </a:r>
            </a:p>
          </p:txBody>
        </p:sp>
        <p:sp>
          <p:nvSpPr>
            <p:cNvPr id="9" name="单圆角矩形 8"/>
            <p:cNvSpPr/>
            <p:nvPr/>
          </p:nvSpPr>
          <p:spPr bwMode="auto">
            <a:xfrm>
              <a:off x="6156176" y="2267744"/>
              <a:ext cx="1008112" cy="1737320"/>
            </a:xfrm>
            <a:prstGeom prst="round1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0" tIns="0" rIns="0" bIns="0" numCol="1" rtlCol="0" anchor="ctr" anchorCtr="0" compatLnSpc="1">
              <a:prstTxWarp prst="textNoShape">
                <a:avLst/>
              </a:prstTxWarp>
            </a:bodyPr>
            <a:lstStyle/>
            <a:p>
              <a:pPr>
                <a:lnSpc>
                  <a:spcPct val="150000"/>
                </a:lnSpc>
              </a:pPr>
              <a:r>
                <a:rPr lang="zh-CN" altLang="en-US" b="0" dirty="0" smtClean="0">
                  <a:solidFill>
                    <a:schemeClr val="tx1"/>
                  </a:solidFill>
                  <a:ea typeface="楷体" panose="02010609060101010101" pitchFamily="49" charset="-122"/>
                  <a:cs typeface="Times New Roman" panose="02020603050405020304" pitchFamily="18" charset="0"/>
                </a:rPr>
                <a:t>正确性</a:t>
              </a:r>
              <a:endParaRPr lang="en-US" altLang="zh-CN" b="0" dirty="0" smtClean="0">
                <a:solidFill>
                  <a:schemeClr val="tx1"/>
                </a:solidFill>
                <a:ea typeface="楷体" panose="02010609060101010101" pitchFamily="49" charset="-122"/>
                <a:cs typeface="Times New Roman" panose="02020603050405020304" pitchFamily="18" charset="0"/>
              </a:endParaRPr>
            </a:p>
            <a:p>
              <a:pPr>
                <a:lnSpc>
                  <a:spcPct val="150000"/>
                </a:lnSpc>
              </a:pPr>
              <a:r>
                <a:rPr kumimoji="0" lang="zh-CN" altLang="en-US" b="0" i="0" u="none" strike="noStrike" cap="none" normalizeH="0" baseline="0" dirty="0" smtClean="0">
                  <a:ln>
                    <a:noFill/>
                  </a:ln>
                  <a:solidFill>
                    <a:schemeClr val="tx1"/>
                  </a:solidFill>
                  <a:effectLst/>
                  <a:ea typeface="楷体" panose="02010609060101010101" pitchFamily="49" charset="-122"/>
                  <a:cs typeface="Times New Roman" panose="02020603050405020304" pitchFamily="18" charset="0"/>
                </a:rPr>
                <a:t>可读性</a:t>
              </a:r>
              <a:endParaRPr kumimoji="0" lang="en-US" altLang="zh-CN" b="0" i="0" u="none" strike="noStrike" cap="none" normalizeH="0" baseline="0" dirty="0" smtClean="0">
                <a:ln>
                  <a:noFill/>
                </a:ln>
                <a:solidFill>
                  <a:schemeClr val="tx1"/>
                </a:solidFill>
                <a:effectLst/>
                <a:ea typeface="楷体" panose="02010609060101010101" pitchFamily="49" charset="-122"/>
                <a:cs typeface="Times New Roman" panose="02020603050405020304" pitchFamily="18" charset="0"/>
              </a:endParaRPr>
            </a:p>
            <a:p>
              <a:pPr>
                <a:lnSpc>
                  <a:spcPct val="150000"/>
                </a:lnSpc>
              </a:pPr>
              <a:r>
                <a:rPr lang="zh-CN" altLang="en-US" b="0" dirty="0">
                  <a:solidFill>
                    <a:schemeClr val="tx1"/>
                  </a:solidFill>
                  <a:ea typeface="楷体" panose="02010609060101010101" pitchFamily="49" charset="-122"/>
                  <a:cs typeface="Times New Roman" panose="02020603050405020304" pitchFamily="18" charset="0"/>
                </a:rPr>
                <a:t>健壮</a:t>
              </a:r>
              <a:r>
                <a:rPr lang="zh-CN" altLang="en-US" b="0" dirty="0" smtClean="0">
                  <a:solidFill>
                    <a:schemeClr val="tx1"/>
                  </a:solidFill>
                  <a:ea typeface="楷体" panose="02010609060101010101" pitchFamily="49" charset="-122"/>
                  <a:cs typeface="Times New Roman" panose="02020603050405020304" pitchFamily="18" charset="0"/>
                </a:rPr>
                <a:t>性</a:t>
              </a:r>
              <a:endParaRPr lang="en-US" altLang="zh-CN" b="0" dirty="0" smtClean="0">
                <a:solidFill>
                  <a:schemeClr val="tx1"/>
                </a:solidFill>
                <a:ea typeface="楷体" panose="02010609060101010101" pitchFamily="49" charset="-122"/>
                <a:cs typeface="Times New Roman" panose="02020603050405020304" pitchFamily="18" charset="0"/>
              </a:endParaRPr>
            </a:p>
            <a:p>
              <a:pPr>
                <a:lnSpc>
                  <a:spcPct val="150000"/>
                </a:lnSpc>
              </a:pPr>
              <a:r>
                <a:rPr kumimoji="0" lang="zh-CN" altLang="en-US" b="0" i="0" u="none" strike="noStrike" cap="none" normalizeH="0" baseline="0" dirty="0">
                  <a:ln>
                    <a:noFill/>
                  </a:ln>
                  <a:solidFill>
                    <a:schemeClr val="tx1"/>
                  </a:solidFill>
                  <a:effectLst/>
                  <a:ea typeface="楷体" panose="02010609060101010101" pitchFamily="49" charset="-122"/>
                  <a:cs typeface="Times New Roman" panose="02020603050405020304" pitchFamily="18" charset="0"/>
                </a:rPr>
                <a:t>高效性</a:t>
              </a:r>
              <a:endParaRPr kumimoji="0" lang="zh-CN" altLang="en-US" b="0" i="0" u="none" strike="noStrike" cap="none" normalizeH="0" baseline="0" dirty="0" smtClean="0">
                <a:ln>
                  <a:noFill/>
                </a:ln>
                <a:solidFill>
                  <a:schemeClr val="tx1"/>
                </a:solidFill>
                <a:effectLst/>
                <a:ea typeface="楷体" panose="02010609060101010101" pitchFamily="49" charset="-122"/>
                <a:cs typeface="Times New Roman" panose="02020603050405020304" pitchFamily="18" charset="0"/>
              </a:endParaRPr>
            </a:p>
          </p:txBody>
        </p:sp>
      </p:grpSp>
      <p:sp>
        <p:nvSpPr>
          <p:cNvPr id="12" name="圆角矩形 11"/>
          <p:cNvSpPr/>
          <p:nvPr/>
        </p:nvSpPr>
        <p:spPr bwMode="auto">
          <a:xfrm>
            <a:off x="1673208" y="4474765"/>
            <a:ext cx="5760640" cy="509042"/>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算法设计的好坏评价：时间复杂度 </a:t>
            </a:r>
            <a:r>
              <a:rPr kumimoji="1"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vs. </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空间复杂度</a:t>
            </a:r>
            <a:endPar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24015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算法时间复杂度</a:t>
            </a:r>
            <a:endParaRPr lang="zh-CN" altLang="en-US" dirty="0"/>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19</a:t>
            </a:fld>
            <a:r>
              <a:rPr lang="en-US" altLang="zh-CN" smtClean="0"/>
              <a:t>/20</a:t>
            </a:r>
            <a:endParaRPr lang="zh-CN" altLang="en-US" dirty="0"/>
          </a:p>
        </p:txBody>
      </p:sp>
      <p:sp>
        <p:nvSpPr>
          <p:cNvPr id="4" name="圆角矩形 3"/>
          <p:cNvSpPr/>
          <p:nvPr/>
        </p:nvSpPr>
        <p:spPr bwMode="auto">
          <a:xfrm>
            <a:off x="539552" y="955605"/>
            <a:ext cx="7920880" cy="745203"/>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36000" tIns="0" rIns="36000" bIns="0" numCol="1" rtlCol="0" anchor="ctr" anchorCtr="0" compatLnSpc="1">
            <a:prstTxWarp prst="textNoShape">
              <a:avLst/>
            </a:prstTxWarp>
          </a:bodyPr>
          <a:lstStyle/>
          <a:p>
            <a:pPr algn="just"/>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从算法中选取一种对于所研究的问题来说是基本操作的原操作，以该基本操作在算法中重复执行的次数作为算法运行时间的衡量准则。</a:t>
            </a:r>
          </a:p>
        </p:txBody>
      </p:sp>
      <p:sp>
        <p:nvSpPr>
          <p:cNvPr id="6" name="Text Box 3"/>
          <p:cNvSpPr txBox="1">
            <a:spLocks noChangeArrowheads="1"/>
          </p:cNvSpPr>
          <p:nvPr/>
        </p:nvSpPr>
        <p:spPr bwMode="auto">
          <a:xfrm>
            <a:off x="562459" y="1947548"/>
            <a:ext cx="8262565" cy="4154984"/>
          </a:xfrm>
          <a:prstGeom prst="rect">
            <a:avLst/>
          </a:prstGeom>
          <a:noFill/>
          <a:ln w="9525">
            <a:noFill/>
            <a:miter lim="800000"/>
            <a:headEnd/>
            <a:tailEnd/>
          </a:ln>
          <a:effectLst/>
        </p:spPr>
        <p:txBody>
          <a:bodyPr wrap="square">
            <a:spAutoFit/>
          </a:bodyPr>
          <a:lstStyle/>
          <a:p>
            <a:pPr algn="l">
              <a:lnSpc>
                <a:spcPct val="120000"/>
              </a:lnSpc>
            </a:pPr>
            <a:r>
              <a:rPr lang="en-US" altLang="zh-CN" b="1" dirty="0">
                <a:solidFill>
                  <a:schemeClr val="tx1"/>
                </a:solidFill>
                <a:latin typeface="Courier New" pitchFamily="49" charset="0"/>
                <a:cs typeface="Courier New" pitchFamily="49" charset="0"/>
              </a:rPr>
              <a:t>void </a:t>
            </a:r>
            <a:r>
              <a:rPr lang="en-US" altLang="zh-CN" dirty="0" err="1" smtClean="0">
                <a:solidFill>
                  <a:schemeClr val="tx1"/>
                </a:solidFill>
                <a:latin typeface="Courier New" pitchFamily="49" charset="0"/>
                <a:cs typeface="Courier New" pitchFamily="49" charset="0"/>
              </a:rPr>
              <a:t>mult</a:t>
            </a:r>
            <a:r>
              <a:rPr lang="en-US" altLang="zh-CN" dirty="0" smtClean="0">
                <a:solidFill>
                  <a:schemeClr val="tx1"/>
                </a:solidFill>
                <a:latin typeface="Courier New" pitchFamily="49" charset="0"/>
                <a:cs typeface="Courier New" pitchFamily="49" charset="0"/>
              </a:rPr>
              <a:t>(</a:t>
            </a:r>
            <a:r>
              <a:rPr lang="en-US" altLang="zh-CN" b="1" dirty="0" err="1" smtClean="0">
                <a:solidFill>
                  <a:schemeClr val="tx1"/>
                </a:solidFill>
                <a:latin typeface="Courier New" pitchFamily="49" charset="0"/>
                <a:cs typeface="Courier New" pitchFamily="49" charset="0"/>
              </a:rPr>
              <a:t>int</a:t>
            </a:r>
            <a:r>
              <a:rPr lang="en-US" altLang="zh-CN" dirty="0" smtClean="0">
                <a:solidFill>
                  <a:schemeClr val="tx1"/>
                </a:solidFill>
                <a:latin typeface="Courier New" pitchFamily="49" charset="0"/>
                <a:cs typeface="Courier New" pitchFamily="49" charset="0"/>
              </a:rPr>
              <a:t> </a:t>
            </a:r>
            <a:r>
              <a:rPr lang="en-US" altLang="zh-CN" dirty="0">
                <a:solidFill>
                  <a:schemeClr val="tx1"/>
                </a:solidFill>
                <a:latin typeface="Courier New" pitchFamily="49" charset="0"/>
                <a:cs typeface="Courier New" pitchFamily="49" charset="0"/>
              </a:rPr>
              <a:t>a[], </a:t>
            </a:r>
            <a:r>
              <a:rPr lang="en-US" altLang="zh-CN" b="1" dirty="0" err="1">
                <a:solidFill>
                  <a:schemeClr val="tx1"/>
                </a:solidFill>
                <a:latin typeface="Courier New" pitchFamily="49" charset="0"/>
                <a:cs typeface="Courier New" pitchFamily="49" charset="0"/>
              </a:rPr>
              <a:t>int</a:t>
            </a:r>
            <a:r>
              <a:rPr lang="en-US" altLang="zh-CN" dirty="0">
                <a:solidFill>
                  <a:schemeClr val="tx1"/>
                </a:solidFill>
                <a:latin typeface="Courier New" pitchFamily="49" charset="0"/>
                <a:cs typeface="Courier New" pitchFamily="49" charset="0"/>
              </a:rPr>
              <a:t> b[], </a:t>
            </a:r>
            <a:r>
              <a:rPr lang="en-US" altLang="zh-CN" b="1" dirty="0" err="1" smtClean="0">
                <a:solidFill>
                  <a:schemeClr val="tx1"/>
                </a:solidFill>
                <a:latin typeface="Courier New" pitchFamily="49" charset="0"/>
                <a:cs typeface="Courier New" pitchFamily="49" charset="0"/>
              </a:rPr>
              <a:t>int</a:t>
            </a:r>
            <a:r>
              <a:rPr lang="en-US" altLang="zh-CN" b="1" dirty="0" smtClean="0">
                <a:solidFill>
                  <a:schemeClr val="tx1"/>
                </a:solidFill>
                <a:latin typeface="Courier New" pitchFamily="49" charset="0"/>
                <a:cs typeface="Courier New" pitchFamily="49" charset="0"/>
              </a:rPr>
              <a:t> </a:t>
            </a:r>
            <a:r>
              <a:rPr lang="en-US" altLang="zh-CN" dirty="0" smtClean="0">
                <a:solidFill>
                  <a:schemeClr val="tx1"/>
                </a:solidFill>
                <a:latin typeface="Courier New" pitchFamily="49" charset="0"/>
                <a:cs typeface="Courier New" pitchFamily="49" charset="0"/>
              </a:rPr>
              <a:t>c[], </a:t>
            </a:r>
            <a:r>
              <a:rPr lang="en-US" altLang="zh-CN" dirty="0" err="1" smtClean="0">
                <a:solidFill>
                  <a:schemeClr val="tx1"/>
                </a:solidFill>
                <a:latin typeface="Courier New" pitchFamily="49" charset="0"/>
                <a:cs typeface="Courier New" pitchFamily="49" charset="0"/>
              </a:rPr>
              <a:t>int</a:t>
            </a:r>
            <a:r>
              <a:rPr lang="en-US" altLang="zh-CN" dirty="0" smtClean="0">
                <a:solidFill>
                  <a:schemeClr val="tx1"/>
                </a:solidFill>
                <a:latin typeface="Courier New" pitchFamily="49" charset="0"/>
                <a:cs typeface="Courier New" pitchFamily="49" charset="0"/>
              </a:rPr>
              <a:t> n) </a:t>
            </a:r>
          </a:p>
          <a:p>
            <a:pPr algn="l">
              <a:lnSpc>
                <a:spcPct val="120000"/>
              </a:lnSpc>
            </a:pPr>
            <a:r>
              <a:rPr lang="en-US" altLang="zh-CN" b="1" dirty="0" smtClean="0">
                <a:solidFill>
                  <a:schemeClr val="tx1"/>
                </a:solidFill>
                <a:latin typeface="Courier New" pitchFamily="49" charset="0"/>
                <a:cs typeface="Courier New" pitchFamily="49" charset="0"/>
              </a:rPr>
              <a:t>{</a:t>
            </a:r>
            <a:endParaRPr lang="en-US" altLang="zh-CN" dirty="0">
              <a:solidFill>
                <a:schemeClr val="tx1"/>
              </a:solidFill>
              <a:latin typeface="Courier New" pitchFamily="49" charset="0"/>
              <a:cs typeface="Courier New" pitchFamily="49" charset="0"/>
            </a:endParaRPr>
          </a:p>
          <a:p>
            <a:pPr algn="l">
              <a:lnSpc>
                <a:spcPct val="120000"/>
              </a:lnSpc>
            </a:pPr>
            <a:r>
              <a:rPr lang="en-US" altLang="zh-CN" dirty="0">
                <a:solidFill>
                  <a:schemeClr val="tx1"/>
                </a:solidFill>
                <a:latin typeface="Courier New" pitchFamily="49" charset="0"/>
                <a:cs typeface="Courier New" pitchFamily="49" charset="0"/>
              </a:rPr>
              <a:t>  // </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以二维数组存储矩阵元素，</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c </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为 </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a </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和 </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b </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的乘积</a:t>
            </a:r>
            <a:endParaRPr lang="zh-CN" altLang="en-US" b="1" dirty="0">
              <a:solidFill>
                <a:schemeClr val="tx1"/>
              </a:solidFill>
              <a:latin typeface="Courier New" panose="02070309020205020404" pitchFamily="49" charset="0"/>
              <a:ea typeface="楷体" panose="02010609060101010101" pitchFamily="49" charset="-122"/>
              <a:cs typeface="Courier New" panose="02070309020205020404" pitchFamily="49" charset="0"/>
            </a:endParaRPr>
          </a:p>
          <a:p>
            <a:pPr algn="l">
              <a:lnSpc>
                <a:spcPct val="120000"/>
              </a:lnSpc>
            </a:pPr>
            <a:r>
              <a:rPr lang="zh-CN" altLang="en-US" b="1" dirty="0">
                <a:solidFill>
                  <a:schemeClr val="tx1"/>
                </a:solidFill>
                <a:latin typeface="Courier New" pitchFamily="49" charset="0"/>
                <a:cs typeface="Courier New" pitchFamily="49" charset="0"/>
              </a:rPr>
              <a:t>   </a:t>
            </a:r>
            <a:r>
              <a:rPr lang="en-US" altLang="zh-CN" b="1" dirty="0">
                <a:solidFill>
                  <a:schemeClr val="tx1"/>
                </a:solidFill>
                <a:latin typeface="Courier New" pitchFamily="49" charset="0"/>
                <a:cs typeface="Courier New" pitchFamily="49" charset="0"/>
              </a:rPr>
              <a:t>for</a:t>
            </a:r>
            <a:r>
              <a:rPr lang="en-US" altLang="zh-CN" dirty="0">
                <a:solidFill>
                  <a:schemeClr val="tx1"/>
                </a:solidFill>
                <a:latin typeface="Courier New" pitchFamily="49" charset="0"/>
                <a:cs typeface="Courier New" pitchFamily="49" charset="0"/>
              </a:rPr>
              <a:t> </a:t>
            </a:r>
            <a:r>
              <a:rPr lang="en-US" altLang="zh-CN" dirty="0" smtClean="0">
                <a:solidFill>
                  <a:schemeClr val="tx1"/>
                </a:solidFill>
                <a:latin typeface="Courier New" pitchFamily="49" charset="0"/>
                <a:cs typeface="Courier New" pitchFamily="49" charset="0"/>
              </a:rPr>
              <a:t>(</a:t>
            </a:r>
            <a:r>
              <a:rPr lang="en-US" altLang="zh-CN" dirty="0" err="1" smtClean="0">
                <a:solidFill>
                  <a:schemeClr val="tx1"/>
                </a:solidFill>
                <a:latin typeface="Courier New" pitchFamily="49" charset="0"/>
                <a:cs typeface="Courier New" pitchFamily="49" charset="0"/>
              </a:rPr>
              <a:t>i</a:t>
            </a:r>
            <a:r>
              <a:rPr lang="en-US" altLang="zh-CN" dirty="0" smtClean="0">
                <a:solidFill>
                  <a:schemeClr val="tx1"/>
                </a:solidFill>
                <a:latin typeface="Courier New" pitchFamily="49" charset="0"/>
                <a:cs typeface="Courier New" pitchFamily="49" charset="0"/>
              </a:rPr>
              <a:t>=0; </a:t>
            </a:r>
            <a:r>
              <a:rPr lang="en-US" altLang="zh-CN" dirty="0" err="1" smtClean="0">
                <a:solidFill>
                  <a:schemeClr val="tx1"/>
                </a:solidFill>
                <a:latin typeface="Courier New" pitchFamily="49" charset="0"/>
                <a:cs typeface="Courier New" pitchFamily="49" charset="0"/>
              </a:rPr>
              <a:t>i</a:t>
            </a:r>
            <a:r>
              <a:rPr lang="en-US" altLang="zh-CN" dirty="0" smtClean="0">
                <a:solidFill>
                  <a:schemeClr val="tx1"/>
                </a:solidFill>
                <a:latin typeface="Courier New" pitchFamily="49" charset="0"/>
                <a:cs typeface="Courier New" pitchFamily="49" charset="0"/>
              </a:rPr>
              <a:t>&lt;n</a:t>
            </a:r>
            <a:r>
              <a:rPr lang="en-US" altLang="zh-CN" dirty="0">
                <a:solidFill>
                  <a:schemeClr val="tx1"/>
                </a:solidFill>
                <a:latin typeface="Courier New" pitchFamily="49" charset="0"/>
                <a:cs typeface="Courier New" pitchFamily="49" charset="0"/>
              </a:rPr>
              <a:t>; </a:t>
            </a:r>
            <a:r>
              <a:rPr lang="en-US" altLang="zh-CN" dirty="0" err="1" smtClean="0">
                <a:solidFill>
                  <a:schemeClr val="tx1"/>
                </a:solidFill>
                <a:latin typeface="Courier New" pitchFamily="49" charset="0"/>
                <a:cs typeface="Courier New" pitchFamily="49" charset="0"/>
              </a:rPr>
              <a:t>i</a:t>
            </a:r>
            <a:r>
              <a:rPr lang="en-US" altLang="zh-CN" dirty="0" smtClean="0">
                <a:solidFill>
                  <a:schemeClr val="tx1"/>
                </a:solidFill>
                <a:latin typeface="Courier New" pitchFamily="49" charset="0"/>
                <a:cs typeface="Courier New" pitchFamily="49" charset="0"/>
              </a:rPr>
              <a:t>++)</a:t>
            </a:r>
            <a:endParaRPr lang="en-US" altLang="zh-CN" dirty="0">
              <a:solidFill>
                <a:schemeClr val="tx1"/>
              </a:solidFill>
              <a:latin typeface="Courier New" pitchFamily="49" charset="0"/>
              <a:cs typeface="Courier New" pitchFamily="49" charset="0"/>
            </a:endParaRPr>
          </a:p>
          <a:p>
            <a:pPr algn="l">
              <a:lnSpc>
                <a:spcPct val="120000"/>
              </a:lnSpc>
            </a:pPr>
            <a:r>
              <a:rPr lang="en-US" altLang="zh-CN" dirty="0">
                <a:solidFill>
                  <a:schemeClr val="tx1"/>
                </a:solidFill>
                <a:latin typeface="Courier New" pitchFamily="49" charset="0"/>
                <a:cs typeface="Courier New" pitchFamily="49" charset="0"/>
              </a:rPr>
              <a:t>      </a:t>
            </a:r>
            <a:r>
              <a:rPr lang="en-US" altLang="zh-CN" b="1" dirty="0">
                <a:solidFill>
                  <a:schemeClr val="tx1"/>
                </a:solidFill>
                <a:latin typeface="Courier New" pitchFamily="49" charset="0"/>
                <a:cs typeface="Courier New" pitchFamily="49" charset="0"/>
              </a:rPr>
              <a:t>for</a:t>
            </a:r>
            <a:r>
              <a:rPr lang="en-US" altLang="zh-CN" dirty="0">
                <a:solidFill>
                  <a:schemeClr val="tx1"/>
                </a:solidFill>
                <a:latin typeface="Courier New" pitchFamily="49" charset="0"/>
                <a:cs typeface="Courier New" pitchFamily="49" charset="0"/>
              </a:rPr>
              <a:t> </a:t>
            </a:r>
            <a:r>
              <a:rPr lang="en-US" altLang="zh-CN" dirty="0" smtClean="0">
                <a:solidFill>
                  <a:schemeClr val="tx1"/>
                </a:solidFill>
                <a:latin typeface="Courier New" pitchFamily="49" charset="0"/>
                <a:cs typeface="Courier New" pitchFamily="49" charset="0"/>
              </a:rPr>
              <a:t>(j=0; j&lt;n</a:t>
            </a:r>
            <a:r>
              <a:rPr lang="en-US" altLang="zh-CN" dirty="0">
                <a:solidFill>
                  <a:schemeClr val="tx1"/>
                </a:solidFill>
                <a:latin typeface="Courier New" pitchFamily="49" charset="0"/>
                <a:cs typeface="Courier New" pitchFamily="49" charset="0"/>
              </a:rPr>
              <a:t>; </a:t>
            </a:r>
            <a:r>
              <a:rPr lang="en-US" altLang="zh-CN" dirty="0" err="1" smtClean="0">
                <a:solidFill>
                  <a:schemeClr val="tx1"/>
                </a:solidFill>
                <a:latin typeface="Courier New" pitchFamily="49" charset="0"/>
                <a:cs typeface="Courier New" pitchFamily="49" charset="0"/>
              </a:rPr>
              <a:t>j++</a:t>
            </a:r>
            <a:r>
              <a:rPr lang="en-US" altLang="zh-CN" dirty="0" smtClean="0">
                <a:solidFill>
                  <a:schemeClr val="tx1"/>
                </a:solidFill>
                <a:latin typeface="Courier New" pitchFamily="49" charset="0"/>
                <a:cs typeface="Courier New" pitchFamily="49" charset="0"/>
              </a:rPr>
              <a:t>) </a:t>
            </a:r>
          </a:p>
          <a:p>
            <a:pPr algn="l">
              <a:lnSpc>
                <a:spcPct val="120000"/>
              </a:lnSpc>
            </a:pPr>
            <a:r>
              <a:rPr lang="en-US" altLang="zh-CN" b="1" dirty="0" smtClean="0">
                <a:solidFill>
                  <a:schemeClr val="tx1"/>
                </a:solidFill>
                <a:latin typeface="Courier New" pitchFamily="49" charset="0"/>
                <a:cs typeface="Courier New" pitchFamily="49" charset="0"/>
              </a:rPr>
              <a:t>	{</a:t>
            </a:r>
            <a:endParaRPr lang="en-US" altLang="zh-CN" dirty="0">
              <a:solidFill>
                <a:schemeClr val="tx1"/>
              </a:solidFill>
              <a:latin typeface="Courier New" pitchFamily="49" charset="0"/>
              <a:cs typeface="Courier New" pitchFamily="49" charset="0"/>
            </a:endParaRPr>
          </a:p>
          <a:p>
            <a:pPr algn="l">
              <a:lnSpc>
                <a:spcPct val="120000"/>
              </a:lnSpc>
            </a:pPr>
            <a:r>
              <a:rPr lang="en-US" altLang="zh-CN" dirty="0">
                <a:solidFill>
                  <a:schemeClr val="tx1"/>
                </a:solidFill>
                <a:latin typeface="Courier New" pitchFamily="49" charset="0"/>
                <a:cs typeface="Courier New" pitchFamily="49" charset="0"/>
              </a:rPr>
              <a:t>         c[</a:t>
            </a:r>
            <a:r>
              <a:rPr lang="en-US" altLang="zh-CN" dirty="0" err="1">
                <a:solidFill>
                  <a:schemeClr val="tx1"/>
                </a:solidFill>
                <a:latin typeface="Courier New" pitchFamily="49" charset="0"/>
                <a:cs typeface="Courier New" pitchFamily="49" charset="0"/>
              </a:rPr>
              <a:t>i,j</a:t>
            </a:r>
            <a:r>
              <a:rPr lang="en-US" altLang="zh-CN" dirty="0">
                <a:solidFill>
                  <a:schemeClr val="tx1"/>
                </a:solidFill>
                <a:latin typeface="Courier New" pitchFamily="49" charset="0"/>
                <a:cs typeface="Courier New" pitchFamily="49" charset="0"/>
              </a:rPr>
              <a:t>] = 0;</a:t>
            </a:r>
          </a:p>
          <a:p>
            <a:pPr algn="l">
              <a:lnSpc>
                <a:spcPct val="120000"/>
              </a:lnSpc>
            </a:pPr>
            <a:r>
              <a:rPr lang="en-US" altLang="zh-CN" dirty="0">
                <a:solidFill>
                  <a:schemeClr val="tx1"/>
                </a:solidFill>
                <a:latin typeface="Courier New" pitchFamily="49" charset="0"/>
                <a:cs typeface="Courier New" pitchFamily="49" charset="0"/>
              </a:rPr>
              <a:t>         </a:t>
            </a:r>
            <a:r>
              <a:rPr lang="en-US" altLang="zh-CN" b="1" dirty="0">
                <a:solidFill>
                  <a:schemeClr val="tx1"/>
                </a:solidFill>
                <a:latin typeface="Courier New" pitchFamily="49" charset="0"/>
                <a:cs typeface="Courier New" pitchFamily="49" charset="0"/>
              </a:rPr>
              <a:t>for</a:t>
            </a:r>
            <a:r>
              <a:rPr lang="en-US" altLang="zh-CN" dirty="0">
                <a:solidFill>
                  <a:schemeClr val="tx1"/>
                </a:solidFill>
                <a:latin typeface="Courier New" pitchFamily="49" charset="0"/>
                <a:cs typeface="Courier New" pitchFamily="49" charset="0"/>
              </a:rPr>
              <a:t> </a:t>
            </a:r>
            <a:r>
              <a:rPr lang="en-US" altLang="zh-CN" dirty="0" smtClean="0">
                <a:solidFill>
                  <a:schemeClr val="tx1"/>
                </a:solidFill>
                <a:latin typeface="Courier New" pitchFamily="49" charset="0"/>
                <a:cs typeface="Courier New" pitchFamily="49" charset="0"/>
              </a:rPr>
              <a:t>(k=0; k&lt;n</a:t>
            </a:r>
            <a:r>
              <a:rPr lang="en-US" altLang="zh-CN" dirty="0">
                <a:solidFill>
                  <a:schemeClr val="tx1"/>
                </a:solidFill>
                <a:latin typeface="Courier New" pitchFamily="49" charset="0"/>
                <a:cs typeface="Courier New" pitchFamily="49" charset="0"/>
              </a:rPr>
              <a:t>; </a:t>
            </a:r>
            <a:r>
              <a:rPr lang="en-US" altLang="zh-CN" dirty="0" smtClean="0">
                <a:solidFill>
                  <a:schemeClr val="tx1"/>
                </a:solidFill>
                <a:latin typeface="Courier New" pitchFamily="49" charset="0"/>
                <a:cs typeface="Courier New" pitchFamily="49" charset="0"/>
              </a:rPr>
              <a:t>k++)</a:t>
            </a:r>
            <a:endParaRPr lang="en-US" altLang="zh-CN" dirty="0">
              <a:solidFill>
                <a:schemeClr val="tx1"/>
              </a:solidFill>
              <a:latin typeface="Courier New" pitchFamily="49" charset="0"/>
              <a:cs typeface="Courier New" pitchFamily="49" charset="0"/>
            </a:endParaRPr>
          </a:p>
          <a:p>
            <a:pPr algn="l">
              <a:lnSpc>
                <a:spcPct val="120000"/>
              </a:lnSpc>
            </a:pPr>
            <a:r>
              <a:rPr lang="en-US" altLang="zh-CN" dirty="0">
                <a:solidFill>
                  <a:schemeClr val="tx1"/>
                </a:solidFill>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c[</a:t>
            </a:r>
            <a:r>
              <a:rPr lang="en-US" altLang="zh-CN" dirty="0" err="1">
                <a:solidFill>
                  <a:srgbClr val="FF0000"/>
                </a:solidFill>
                <a:latin typeface="Courier New" pitchFamily="49" charset="0"/>
                <a:cs typeface="Courier New" pitchFamily="49" charset="0"/>
              </a:rPr>
              <a:t>i,j</a:t>
            </a:r>
            <a:r>
              <a:rPr lang="en-US" altLang="zh-CN" dirty="0">
                <a:solidFill>
                  <a:srgbClr val="FF0000"/>
                </a:solidFill>
                <a:latin typeface="Courier New" pitchFamily="49" charset="0"/>
                <a:cs typeface="Courier New" pitchFamily="49" charset="0"/>
              </a:rPr>
              <a:t>] += a[</a:t>
            </a:r>
            <a:r>
              <a:rPr lang="en-US" altLang="zh-CN" dirty="0" err="1">
                <a:solidFill>
                  <a:srgbClr val="FF0000"/>
                </a:solidFill>
                <a:latin typeface="Courier New" pitchFamily="49" charset="0"/>
                <a:cs typeface="Courier New" pitchFamily="49" charset="0"/>
              </a:rPr>
              <a:t>i,k</a:t>
            </a:r>
            <a:r>
              <a:rPr lang="en-US" altLang="zh-CN" dirty="0">
                <a:solidFill>
                  <a:srgbClr val="FF0000"/>
                </a:solidFill>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a:t>
            </a:r>
            <a:r>
              <a:rPr lang="en-US" altLang="zh-CN" dirty="0">
                <a:solidFill>
                  <a:srgbClr val="FF0000"/>
                </a:solidFill>
                <a:latin typeface="Courier New" pitchFamily="49" charset="0"/>
                <a:cs typeface="Courier New" pitchFamily="49" charset="0"/>
              </a:rPr>
              <a:t>b[</a:t>
            </a:r>
            <a:r>
              <a:rPr lang="en-US" altLang="zh-CN" dirty="0" err="1">
                <a:solidFill>
                  <a:srgbClr val="FF0000"/>
                </a:solidFill>
                <a:latin typeface="Courier New" pitchFamily="49" charset="0"/>
                <a:cs typeface="Courier New" pitchFamily="49" charset="0"/>
              </a:rPr>
              <a:t>k,j</a:t>
            </a:r>
            <a:r>
              <a:rPr lang="en-US" altLang="zh-CN" dirty="0">
                <a:solidFill>
                  <a:srgbClr val="FF0000"/>
                </a:solidFill>
                <a:latin typeface="Courier New" pitchFamily="49" charset="0"/>
                <a:cs typeface="Courier New" pitchFamily="49" charset="0"/>
              </a:rPr>
              <a:t>];</a:t>
            </a:r>
          </a:p>
          <a:p>
            <a:pPr algn="l">
              <a:lnSpc>
                <a:spcPct val="120000"/>
              </a:lnSpc>
            </a:pPr>
            <a:r>
              <a:rPr lang="en-US" altLang="zh-CN" dirty="0">
                <a:solidFill>
                  <a:schemeClr val="tx1"/>
                </a:solidFill>
                <a:latin typeface="Courier New" pitchFamily="49" charset="0"/>
                <a:cs typeface="Courier New" pitchFamily="49" charset="0"/>
              </a:rPr>
              <a:t>      </a:t>
            </a:r>
            <a:r>
              <a:rPr lang="en-US" altLang="zh-CN" b="1" dirty="0" smtClean="0">
                <a:solidFill>
                  <a:schemeClr val="tx1"/>
                </a:solidFill>
                <a:latin typeface="Courier New" pitchFamily="49" charset="0"/>
                <a:cs typeface="Courier New" pitchFamily="49" charset="0"/>
              </a:rPr>
              <a:t>}</a:t>
            </a:r>
            <a:endParaRPr lang="en-US" altLang="zh-CN" b="1" dirty="0">
              <a:solidFill>
                <a:schemeClr val="tx1"/>
              </a:solidFill>
              <a:latin typeface="Courier New" pitchFamily="49" charset="0"/>
              <a:cs typeface="Courier New" pitchFamily="49" charset="0"/>
            </a:endParaRPr>
          </a:p>
          <a:p>
            <a:pPr algn="l">
              <a:lnSpc>
                <a:spcPct val="120000"/>
              </a:lnSpc>
            </a:pPr>
            <a:r>
              <a:rPr lang="en-US" altLang="zh-CN" b="1" dirty="0" smtClean="0">
                <a:solidFill>
                  <a:schemeClr val="tx1"/>
                </a:solidFill>
                <a:latin typeface="Courier New" pitchFamily="49" charset="0"/>
                <a:cs typeface="Courier New" pitchFamily="49" charset="0"/>
              </a:rPr>
              <a:t>}</a:t>
            </a:r>
            <a:endParaRPr lang="en-US" altLang="zh-CN"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240097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什么是“数据结构与算法” </a:t>
            </a:r>
            <a:endParaRPr lang="zh-CN" altLang="en-US" dirty="0"/>
          </a:p>
        </p:txBody>
      </p:sp>
      <p:graphicFrame>
        <p:nvGraphicFramePr>
          <p:cNvPr id="8" name="图示 7"/>
          <p:cNvGraphicFramePr/>
          <p:nvPr>
            <p:extLst/>
          </p:nvPr>
        </p:nvGraphicFramePr>
        <p:xfrm>
          <a:off x="1043608" y="1052736"/>
          <a:ext cx="5184576"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组合 4"/>
          <p:cNvGrpSpPr/>
          <p:nvPr/>
        </p:nvGrpSpPr>
        <p:grpSpPr>
          <a:xfrm>
            <a:off x="1326181" y="2433880"/>
            <a:ext cx="6923359" cy="2132415"/>
            <a:chOff x="1326181" y="2433880"/>
            <a:chExt cx="6923359" cy="2132415"/>
          </a:xfrm>
        </p:grpSpPr>
        <p:sp>
          <p:nvSpPr>
            <p:cNvPr id="6" name="矩形 5"/>
            <p:cNvSpPr/>
            <p:nvPr/>
          </p:nvSpPr>
          <p:spPr bwMode="auto">
            <a:xfrm>
              <a:off x="5627459" y="2433880"/>
              <a:ext cx="2622081" cy="33615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0" rIns="91440" bIns="0" numCol="1" rtlCol="0" anchor="ctr" anchorCtr="0" compatLnSpc="1">
              <a:prstTxWarp prst="textNoShape">
                <a:avLst/>
              </a:prstTxWarp>
            </a:bodyPr>
            <a:lstStyle/>
            <a:p>
              <a:r>
                <a:rPr lang="en-US" altLang="zh-CN" sz="1800" b="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0" dirty="0" err="1"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Niklaus</a:t>
              </a:r>
              <a:r>
                <a:rPr lang="en-US" altLang="zh-CN" sz="1800" b="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Wirth</a:t>
              </a:r>
              <a:r>
                <a:rPr lang="en-US" altLang="zh-CN" sz="1800" b="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1976 </a:t>
              </a:r>
              <a:r>
                <a:rPr kumimoji="0" lang="en-US" altLang="zh-CN" sz="1800" b="0"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800" b="0" i="0" u="none" strike="noStrike" cap="none" normalizeH="0" baseline="0" dirty="0" smtClean="0">
                <a:ln>
                  <a:noFill/>
                </a:ln>
                <a:solidFill>
                  <a:srgbClr val="0033CC"/>
                </a:solidFill>
                <a:effectLst/>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6181" y="2433880"/>
              <a:ext cx="4275765" cy="2132415"/>
            </a:xfrm>
            <a:prstGeom prst="rect">
              <a:avLst/>
            </a:prstGeom>
          </p:spPr>
        </p:pic>
      </p:grpSp>
      <p:sp>
        <p:nvSpPr>
          <p:cNvPr id="7" name="单圆角矩形 6"/>
          <p:cNvSpPr/>
          <p:nvPr/>
        </p:nvSpPr>
        <p:spPr bwMode="auto">
          <a:xfrm>
            <a:off x="1326181" y="4867319"/>
            <a:ext cx="5107109" cy="490651"/>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36000" tIns="0" rIns="36000" bIns="0" numCol="1" rtlCol="0" anchor="ctr" anchorCtr="0" compatLnSpc="1">
            <a:prstTxWarp prst="textNoShape">
              <a:avLst/>
            </a:prstTxWarp>
          </a:bodyPr>
          <a:lstStyle/>
          <a:p>
            <a:r>
              <a:rPr lang="zh-CN" altLang="en-US" dirty="0">
                <a:ln w="0"/>
                <a:solidFill>
                  <a:schemeClr val="bg1"/>
                </a:solidFill>
                <a:latin typeface="楷体" panose="02010609060101010101" pitchFamily="49" charset="-122"/>
                <a:ea typeface="楷体" panose="02010609060101010101" pitchFamily="49" charset="-122"/>
              </a:rPr>
              <a:t>大学之道，在明明德，在亲民，在止于至</a:t>
            </a:r>
            <a:r>
              <a:rPr lang="zh-CN" altLang="en-US" dirty="0" smtClean="0">
                <a:ln w="0"/>
                <a:solidFill>
                  <a:schemeClr val="bg1"/>
                </a:solidFill>
                <a:latin typeface="楷体" panose="02010609060101010101" pitchFamily="49" charset="-122"/>
                <a:ea typeface="楷体" panose="02010609060101010101" pitchFamily="49" charset="-122"/>
              </a:rPr>
              <a:t>善</a:t>
            </a:r>
            <a:endParaRPr lang="zh-CN" altLang="en-US" dirty="0">
              <a:ln w="0"/>
              <a:solidFill>
                <a:schemeClr val="bg1"/>
              </a:solidFill>
              <a:latin typeface="楷体" panose="02010609060101010101" pitchFamily="49" charset="-122"/>
              <a:ea typeface="楷体" panose="02010609060101010101" pitchFamily="49" charset="-122"/>
            </a:endParaRPr>
          </a:p>
        </p:txBody>
      </p:sp>
      <p:sp>
        <p:nvSpPr>
          <p:cNvPr id="15" name="单圆角矩形 14"/>
          <p:cNvSpPr/>
          <p:nvPr/>
        </p:nvSpPr>
        <p:spPr bwMode="auto">
          <a:xfrm>
            <a:off x="1326180" y="5589240"/>
            <a:ext cx="5107109" cy="490651"/>
          </a:xfrm>
          <a:prstGeom prst="snip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36000" tIns="0" rIns="36000" bIns="0" numCol="1" rtlCol="0" anchor="ctr" anchorCtr="0" compatLnSpc="1">
            <a:prstTxWarp prst="textNoShape">
              <a:avLst/>
            </a:prstTxWarp>
          </a:bodyPr>
          <a:lstStyle/>
          <a:p>
            <a:pPr defTabSz="1066800">
              <a:lnSpc>
                <a:spcPct val="90000"/>
              </a:lnSpc>
              <a:spcAft>
                <a:spcPct val="35000"/>
              </a:spcAft>
            </a:pPr>
            <a:r>
              <a:rPr lang="zh-CN" altLang="en-US" dirty="0">
                <a:solidFill>
                  <a:srgbClr val="FF0000"/>
                </a:solidFill>
                <a:latin typeface="楷体" panose="02010609060101010101" pitchFamily="49" charset="-122"/>
                <a:ea typeface="楷体" panose="02010609060101010101" pitchFamily="49" charset="-122"/>
              </a:rPr>
              <a:t>程序之道，在编编码，在算法，在数据结构</a:t>
            </a:r>
          </a:p>
        </p:txBody>
      </p:sp>
      <p:sp>
        <p:nvSpPr>
          <p:cNvPr id="9" name="灯片编号占位符 8"/>
          <p:cNvSpPr>
            <a:spLocks noGrp="1"/>
          </p:cNvSpPr>
          <p:nvPr>
            <p:ph type="sldNum" sz="quarter" idx="10"/>
          </p:nvPr>
        </p:nvSpPr>
        <p:spPr/>
        <p:txBody>
          <a:bodyPr/>
          <a:lstStyle/>
          <a:p>
            <a:fld id="{BFC21862-C570-43FE-93A1-CE1DA7921C6E}" type="slidenum">
              <a:rPr lang="zh-CN" altLang="en-US" smtClean="0"/>
              <a:pPr/>
              <a:t>2</a:t>
            </a:fld>
            <a:r>
              <a:rPr lang="en-US" altLang="zh-CN" smtClean="0"/>
              <a:t>/20</a:t>
            </a:r>
            <a:endParaRPr lang="zh-CN" altLang="en-US" dirty="0"/>
          </a:p>
        </p:txBody>
      </p:sp>
    </p:spTree>
    <p:extLst>
      <p:ext uri="{BB962C8B-B14F-4D97-AF65-F5344CB8AC3E}">
        <p14:creationId xmlns:p14="http://schemas.microsoft.com/office/powerpoint/2010/main" val="2591285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out)">
                                      <p:cBhvr>
                                        <p:cTn id="11" dur="250"/>
                                        <p:tgtEl>
                                          <p:spTgt spid="5"/>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7"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算法时间复杂度</a:t>
            </a:r>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20</a:t>
            </a:fld>
            <a:r>
              <a:rPr lang="en-US" altLang="zh-CN" smtClean="0"/>
              <a:t>/20</a:t>
            </a:r>
            <a:endParaRPr lang="zh-CN" altLang="en-US" dirty="0"/>
          </a:p>
        </p:txBody>
      </p:sp>
      <p:pic>
        <p:nvPicPr>
          <p:cNvPr id="4" name="图片 3"/>
          <p:cNvPicPr>
            <a:picLocks noChangeAspect="1"/>
          </p:cNvPicPr>
          <p:nvPr/>
        </p:nvPicPr>
        <p:blipFill>
          <a:blip r:embed="rId2"/>
          <a:stretch>
            <a:fillRect/>
          </a:stretch>
        </p:blipFill>
        <p:spPr>
          <a:xfrm>
            <a:off x="421561" y="1534812"/>
            <a:ext cx="4834516" cy="4608512"/>
          </a:xfrm>
          <a:prstGeom prst="rect">
            <a:avLst/>
          </a:prstGeom>
        </p:spPr>
      </p:pic>
      <p:sp>
        <p:nvSpPr>
          <p:cNvPr id="5" name="圆角矩形 4"/>
          <p:cNvSpPr/>
          <p:nvPr/>
        </p:nvSpPr>
        <p:spPr bwMode="auto">
          <a:xfrm>
            <a:off x="4499993" y="1540296"/>
            <a:ext cx="1512168" cy="432048"/>
          </a:xfrm>
          <a:prstGeom prst="roundRect">
            <a:avLst/>
          </a:prstGeom>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线性阶 </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圆角矩形 5"/>
          <p:cNvSpPr/>
          <p:nvPr/>
        </p:nvSpPr>
        <p:spPr bwMode="auto">
          <a:xfrm>
            <a:off x="6137062" y="1540296"/>
            <a:ext cx="2501165" cy="432048"/>
          </a:xfrm>
          <a:prstGeom prst="roundRect">
            <a:avLst/>
          </a:prstGeom>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线性对数阶 </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baseline="-25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圆角矩形 6"/>
          <p:cNvSpPr/>
          <p:nvPr/>
        </p:nvSpPr>
        <p:spPr bwMode="auto">
          <a:xfrm>
            <a:off x="4499992" y="963662"/>
            <a:ext cx="1997109" cy="432048"/>
          </a:xfrm>
          <a:prstGeom prst="roundRect">
            <a:avLst/>
          </a:prstGeom>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常数阶 </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 name="圆角矩形 7"/>
          <p:cNvSpPr/>
          <p:nvPr/>
        </p:nvSpPr>
        <p:spPr bwMode="auto">
          <a:xfrm>
            <a:off x="6641118" y="963662"/>
            <a:ext cx="1987727" cy="432048"/>
          </a:xfrm>
          <a:prstGeom prst="roundRect">
            <a:avLst/>
          </a:prstGeom>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对数阶 </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baseline="-25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9" name="圆角矩形 8"/>
          <p:cNvSpPr/>
          <p:nvPr/>
        </p:nvSpPr>
        <p:spPr bwMode="auto">
          <a:xfrm>
            <a:off x="4499993" y="2089323"/>
            <a:ext cx="2501165" cy="432048"/>
          </a:xfrm>
          <a:prstGeom prst="roundRect">
            <a:avLst/>
          </a:prstGeom>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多项式阶 </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0" name="圆角矩形 9"/>
          <p:cNvSpPr/>
          <p:nvPr/>
        </p:nvSpPr>
        <p:spPr bwMode="auto">
          <a:xfrm>
            <a:off x="7116677" y="2089323"/>
            <a:ext cx="1512168" cy="432048"/>
          </a:xfrm>
          <a:prstGeom prst="roundRect">
            <a:avLst/>
          </a:prstGeom>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指数阶 </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i="1" baseline="30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8204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空间复杂度</a:t>
            </a:r>
            <a:endParaRPr lang="zh-CN" altLang="en-US" dirty="0"/>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21</a:t>
            </a:fld>
            <a:r>
              <a:rPr lang="en-US" altLang="zh-CN" smtClean="0"/>
              <a:t>/20</a:t>
            </a:r>
            <a:endParaRPr lang="zh-CN" altLang="en-US" dirty="0"/>
          </a:p>
        </p:txBody>
      </p:sp>
      <p:sp>
        <p:nvSpPr>
          <p:cNvPr id="4" name="Text Box 5"/>
          <p:cNvSpPr txBox="1">
            <a:spLocks noChangeArrowheads="1"/>
          </p:cNvSpPr>
          <p:nvPr/>
        </p:nvSpPr>
        <p:spPr bwMode="auto">
          <a:xfrm>
            <a:off x="3347864" y="1980890"/>
            <a:ext cx="2036135"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a typeface="楷体_GB2312" pitchFamily="49" charset="-122"/>
              </a:rPr>
              <a:t>S(</a:t>
            </a:r>
            <a:r>
              <a:rPr lang="en-US" altLang="zh-CN" sz="2400" b="1" i="1" dirty="0" smtClean="0">
                <a:solidFill>
                  <a:srgbClr val="FF0000"/>
                </a:solidFill>
                <a:ea typeface="楷体_GB2312" pitchFamily="49" charset="-122"/>
              </a:rPr>
              <a:t>n</a:t>
            </a:r>
            <a:r>
              <a:rPr lang="en-US" altLang="zh-CN" sz="2400" b="1" dirty="0" smtClean="0">
                <a:solidFill>
                  <a:srgbClr val="FF0000"/>
                </a:solidFill>
                <a:ea typeface="楷体_GB2312" pitchFamily="49" charset="-122"/>
              </a:rPr>
              <a:t>) </a:t>
            </a:r>
            <a:r>
              <a:rPr lang="en-US" altLang="zh-CN" sz="2400" b="1" dirty="0">
                <a:solidFill>
                  <a:srgbClr val="FF0000"/>
                </a:solidFill>
                <a:ea typeface="楷体_GB2312" pitchFamily="49" charset="-122"/>
              </a:rPr>
              <a:t>= </a:t>
            </a:r>
            <a:r>
              <a:rPr lang="en-US" altLang="zh-CN" sz="2400" b="1" dirty="0" smtClean="0">
                <a:solidFill>
                  <a:srgbClr val="FF0000"/>
                </a:solidFill>
                <a:ea typeface="楷体_GB2312" pitchFamily="49" charset="-122"/>
              </a:rPr>
              <a:t>O(g(</a:t>
            </a:r>
            <a:r>
              <a:rPr lang="en-US" altLang="zh-CN" sz="2400" b="1" i="1" dirty="0" smtClean="0">
                <a:solidFill>
                  <a:srgbClr val="FF0000"/>
                </a:solidFill>
                <a:ea typeface="楷体_GB2312" pitchFamily="49" charset="-122"/>
              </a:rPr>
              <a:t>n</a:t>
            </a:r>
            <a:r>
              <a:rPr lang="en-US" altLang="zh-CN" sz="2400" b="1" dirty="0" smtClean="0">
                <a:solidFill>
                  <a:srgbClr val="FF0000"/>
                </a:solidFill>
                <a:ea typeface="楷体_GB2312" pitchFamily="49" charset="-122"/>
              </a:rPr>
              <a:t>))</a:t>
            </a:r>
            <a:endParaRPr lang="en-US" altLang="zh-CN" sz="2400" b="1" dirty="0">
              <a:ea typeface="楷体_GB2312" pitchFamily="49" charset="-122"/>
            </a:endParaRPr>
          </a:p>
        </p:txBody>
      </p:sp>
      <p:sp>
        <p:nvSpPr>
          <p:cNvPr id="5" name="圆角矩形 4"/>
          <p:cNvSpPr/>
          <p:nvPr/>
        </p:nvSpPr>
        <p:spPr bwMode="auto">
          <a:xfrm>
            <a:off x="606268" y="1046349"/>
            <a:ext cx="7710148" cy="798475"/>
          </a:xfrm>
          <a:prstGeom prst="roundRect">
            <a:avLst/>
          </a:prstGeom>
          <a:ln/>
        </p:spPr>
        <p:style>
          <a:lnRef idx="2">
            <a:schemeClr val="dk1"/>
          </a:lnRef>
          <a:fillRef idx="1">
            <a:schemeClr val="lt1"/>
          </a:fillRef>
          <a:effectRef idx="0">
            <a:schemeClr val="dk1"/>
          </a:effectRef>
          <a:fontRef idx="minor">
            <a:schemeClr val="dk1"/>
          </a:fontRef>
        </p:style>
        <p:txBody>
          <a:bodyPr vert="horz" wrap="square" lIns="36000" tIns="0" rIns="36000" bIns="0" numCol="1" rtlCol="0" anchor="ctr" anchorCtr="0" compatLnSpc="1">
            <a:prstTxWarp prst="textNoShape">
              <a:avLst/>
            </a:prstTxWarp>
          </a:bodyPr>
          <a:lstStyle/>
          <a:p>
            <a:pPr algn="just" eaLnBrk="1" latinLnBrk="1" hangingPunct="1"/>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表示随着</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问题</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规模</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增大</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运行所需存储量的</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增长率与</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a:t>
            </a:r>
            <a:r>
              <a:rPr lang="en-US" altLang="zh-CN" i="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的增长率相同</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圆角矩形 5"/>
          <p:cNvSpPr/>
          <p:nvPr/>
        </p:nvSpPr>
        <p:spPr bwMode="auto">
          <a:xfrm>
            <a:off x="1115616" y="5013176"/>
            <a:ext cx="3173644" cy="1132532"/>
          </a:xfrm>
          <a:prstGeom prst="roundRect">
            <a:avLst/>
          </a:prstGeom>
          <a:solidFill>
            <a:srgbClr val="FFFF66">
              <a:alpha val="50000"/>
            </a:srgbClr>
          </a:solidFill>
          <a:ln>
            <a:solidFill>
              <a:srgbClr val="0033CC"/>
            </a:solid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pPr algn="just" eaLnBrk="1" latinLnBrk="1" hangingPunct="1"/>
            <a:r>
              <a:rPr kumimoji="1" lang="zh-CN" altLang="en-US"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考虑第一个例子：</a:t>
            </a:r>
            <a:endParaRPr kumimoji="1" lang="en-US" altLang="zh-CN"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just" eaLnBrk="1" latinLnBrk="1" hangingPunct="1"/>
            <a:r>
              <a:rPr kumimoji="1" lang="zh-CN" altLang="en-US"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设计算法统计一个收银柜台一天的收银总数。</a:t>
            </a:r>
            <a:endParaRPr kumimoji="1" lang="zh-CN" altLang="en-US"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圆角矩形 9"/>
          <p:cNvSpPr/>
          <p:nvPr/>
        </p:nvSpPr>
        <p:spPr bwMode="auto">
          <a:xfrm>
            <a:off x="5004048" y="5013176"/>
            <a:ext cx="3173644" cy="1132532"/>
          </a:xfrm>
          <a:prstGeom prst="roundRect">
            <a:avLst/>
          </a:prstGeom>
          <a:solidFill>
            <a:srgbClr val="FFFF66">
              <a:alpha val="50000"/>
            </a:srgbClr>
          </a:solidFill>
          <a:ln>
            <a:solidFill>
              <a:srgbClr val="0033CC"/>
            </a:solid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pPr algn="just" eaLnBrk="1" latinLnBrk="1" hangingPunct="1"/>
            <a:r>
              <a:rPr kumimoji="1" lang="zh-CN" altLang="en-US"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考虑第二个例子：</a:t>
            </a:r>
            <a:endParaRPr kumimoji="1" lang="en-US" altLang="zh-CN"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a:p>
            <a:pPr algn="just" eaLnBrk="1" latinLnBrk="1" hangingPunct="1"/>
            <a:r>
              <a:rPr kumimoji="1" lang="zh-CN" altLang="en-US"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请设计算法将一个数组中的所有元素全体逆置。</a:t>
            </a:r>
            <a:endParaRPr kumimoji="1" lang="zh-CN" altLang="en-US"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圆角矩形 7"/>
          <p:cNvSpPr/>
          <p:nvPr/>
        </p:nvSpPr>
        <p:spPr bwMode="auto">
          <a:xfrm>
            <a:off x="2730504" y="2633472"/>
            <a:ext cx="3461676" cy="1900755"/>
          </a:xfrm>
          <a:prstGeom prst="roundRect">
            <a:avLst/>
          </a:prstGeom>
          <a:ln/>
        </p:spPr>
        <p:style>
          <a:lnRef idx="2">
            <a:schemeClr val="dk1"/>
          </a:lnRef>
          <a:fillRef idx="1">
            <a:schemeClr val="lt1"/>
          </a:fillRef>
          <a:effectRef idx="0">
            <a:schemeClr val="dk1"/>
          </a:effectRef>
          <a:fontRef idx="minor">
            <a:schemeClr val="dk1"/>
          </a:fontRef>
        </p:style>
        <p:txBody>
          <a:bodyPr vert="horz" wrap="square" lIns="36000" tIns="0" rIns="36000" bIns="0" numCol="1" rtlCol="0" anchor="ctr" anchorCtr="0" compatLnSpc="1">
            <a:prstTxWarp prst="textNoShape">
              <a:avLst/>
            </a:prstTxWarp>
          </a:bodyPr>
          <a:lstStyle/>
          <a:p>
            <a:pPr algn="just" eaLnBrk="1" latinLnBrk="1" hangingPunct="1">
              <a:lnSpc>
                <a:spcPct val="150000"/>
              </a:lnSpc>
            </a:pP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算法的存储量</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包括有三：</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r" eaLnBrk="1" latinLnBrk="1" hangingPunct="1">
              <a:lnSpc>
                <a:spcPct val="150000"/>
              </a:lnSpc>
            </a:pP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① 输入数据占用空间、</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r" eaLnBrk="1" latinLnBrk="1" hangingPunct="1">
              <a:lnSpc>
                <a:spcPct val="150000"/>
              </a:lnSpc>
            </a:pP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② 程序本身占用空间、</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r" eaLnBrk="1" latinLnBrk="1" hangingPunct="1">
              <a:lnSpc>
                <a:spcPct val="150000"/>
              </a:lnSpc>
            </a:pP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③ 辅助变量占用空间。</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5902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FC21862-C570-43FE-93A1-CE1DA7921C6E}" type="slidenum">
              <a:rPr lang="zh-CN" altLang="en-US" smtClean="0"/>
              <a:pPr/>
              <a:t>22</a:t>
            </a:fld>
            <a:r>
              <a:rPr lang="en-US" altLang="zh-CN" smtClean="0"/>
              <a:t>/20</a:t>
            </a:r>
            <a:endParaRPr lang="zh-CN" altLang="en-US" dirty="0"/>
          </a:p>
        </p:txBody>
      </p:sp>
      <p:sp>
        <p:nvSpPr>
          <p:cNvPr id="3" name="副标题 2"/>
          <p:cNvSpPr>
            <a:spLocks noGrp="1"/>
          </p:cNvSpPr>
          <p:nvPr>
            <p:ph type="subTitle" idx="1"/>
          </p:nvPr>
        </p:nvSpPr>
        <p:spPr/>
        <p:txBody>
          <a:bodyPr/>
          <a:lstStyle/>
          <a:p>
            <a:r>
              <a:rPr lang="zh-CN" altLang="en-US" dirty="0" smtClean="0"/>
              <a:t>周益民</a:t>
            </a:r>
            <a:endParaRPr lang="zh-CN" altLang="en-US" dirty="0"/>
          </a:p>
        </p:txBody>
      </p:sp>
      <p:sp>
        <p:nvSpPr>
          <p:cNvPr id="4" name="标题 3"/>
          <p:cNvSpPr>
            <a:spLocks noGrp="1"/>
          </p:cNvSpPr>
          <p:nvPr>
            <p:ph type="title"/>
          </p:nvPr>
        </p:nvSpPr>
        <p:spPr/>
        <p:txBody>
          <a:bodyPr/>
          <a:lstStyle/>
          <a:p>
            <a:r>
              <a:rPr lang="zh-CN" altLang="en-US" dirty="0" smtClean="0"/>
              <a:t>第一</a:t>
            </a:r>
            <a:r>
              <a:rPr lang="zh-CN" altLang="en-US" smtClean="0"/>
              <a:t>章 绪论 结束</a:t>
            </a:r>
            <a:endParaRPr lang="zh-CN" altLang="en-US" dirty="0"/>
          </a:p>
        </p:txBody>
      </p:sp>
    </p:spTree>
    <p:extLst>
      <p:ext uri="{BB962C8B-B14F-4D97-AF65-F5344CB8AC3E}">
        <p14:creationId xmlns:p14="http://schemas.microsoft.com/office/powerpoint/2010/main" val="2400197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数据结构一张图</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51462396"/>
              </p:ext>
            </p:extLst>
          </p:nvPr>
        </p:nvGraphicFramePr>
        <p:xfrm>
          <a:off x="2789489" y="916666"/>
          <a:ext cx="1071715" cy="1217410"/>
        </p:xfrm>
        <a:graphic>
          <a:graphicData uri="http://schemas.openxmlformats.org/presentationml/2006/ole">
            <mc:AlternateContent xmlns:mc="http://schemas.openxmlformats.org/markup-compatibility/2006">
              <mc:Choice xmlns:v="urn:schemas-microsoft-com:vml" Requires="v">
                <p:oleObj spid="_x0000_s1943" name="Visio" r:id="rId4" imgW="1190794" imgH="1352678" progId="Visio.Drawing.11">
                  <p:embed/>
                </p:oleObj>
              </mc:Choice>
              <mc:Fallback>
                <p:oleObj name="Visio" r:id="rId4" imgW="1190794" imgH="1352678" progId="Visio.Drawing.11">
                  <p:embed/>
                  <p:pic>
                    <p:nvPicPr>
                      <p:cNvPr id="4" name="对象 3"/>
                      <p:cNvPicPr/>
                      <p:nvPr/>
                    </p:nvPicPr>
                    <p:blipFill>
                      <a:blip r:embed="rId5"/>
                      <a:stretch>
                        <a:fillRect/>
                      </a:stretch>
                    </p:blipFill>
                    <p:spPr>
                      <a:xfrm>
                        <a:off x="2789489" y="916666"/>
                        <a:ext cx="1071715" cy="1217410"/>
                      </a:xfrm>
                      <a:prstGeom prst="rect">
                        <a:avLst/>
                      </a:prstGeom>
                      <a:ln w="12700">
                        <a:solidFill>
                          <a:srgbClr val="C00000"/>
                        </a:solidFill>
                        <a:prstDash val="dash"/>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468390352"/>
              </p:ext>
            </p:extLst>
          </p:nvPr>
        </p:nvGraphicFramePr>
        <p:xfrm>
          <a:off x="2772002" y="2307216"/>
          <a:ext cx="1071715" cy="1217410"/>
        </p:xfrm>
        <a:graphic>
          <a:graphicData uri="http://schemas.openxmlformats.org/presentationml/2006/ole">
            <mc:AlternateContent xmlns:mc="http://schemas.openxmlformats.org/markup-compatibility/2006">
              <mc:Choice xmlns:v="urn:schemas-microsoft-com:vml" Requires="v">
                <p:oleObj spid="_x0000_s1944" name="Visio" r:id="rId6" imgW="1190794" imgH="1352678" progId="Visio.Drawing.11">
                  <p:embed/>
                </p:oleObj>
              </mc:Choice>
              <mc:Fallback>
                <p:oleObj name="Visio" r:id="rId6" imgW="1190794" imgH="1352678" progId="Visio.Drawing.11">
                  <p:embed/>
                  <p:pic>
                    <p:nvPicPr>
                      <p:cNvPr id="11" name="对象 10"/>
                      <p:cNvPicPr/>
                      <p:nvPr/>
                    </p:nvPicPr>
                    <p:blipFill>
                      <a:blip r:embed="rId7"/>
                      <a:stretch>
                        <a:fillRect/>
                      </a:stretch>
                    </p:blipFill>
                    <p:spPr>
                      <a:xfrm>
                        <a:off x="2772002" y="2307216"/>
                        <a:ext cx="1071715" cy="1217410"/>
                      </a:xfrm>
                      <a:prstGeom prst="rect">
                        <a:avLst/>
                      </a:prstGeom>
                      <a:ln w="12700">
                        <a:solidFill>
                          <a:srgbClr val="C00000"/>
                        </a:solidFill>
                        <a:prstDash val="dash"/>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39190514"/>
              </p:ext>
            </p:extLst>
          </p:nvPr>
        </p:nvGraphicFramePr>
        <p:xfrm>
          <a:off x="2772001" y="3697766"/>
          <a:ext cx="1071715" cy="1217410"/>
        </p:xfrm>
        <a:graphic>
          <a:graphicData uri="http://schemas.openxmlformats.org/presentationml/2006/ole">
            <mc:AlternateContent xmlns:mc="http://schemas.openxmlformats.org/markup-compatibility/2006">
              <mc:Choice xmlns:v="urn:schemas-microsoft-com:vml" Requires="v">
                <p:oleObj spid="_x0000_s1945" name="Visio" r:id="rId8" imgW="1190794" imgH="1352678" progId="Visio.Drawing.11">
                  <p:embed/>
                </p:oleObj>
              </mc:Choice>
              <mc:Fallback>
                <p:oleObj name="Visio" r:id="rId8" imgW="1190794" imgH="1352678" progId="Visio.Drawing.11">
                  <p:embed/>
                  <p:pic>
                    <p:nvPicPr>
                      <p:cNvPr id="12" name="对象 11"/>
                      <p:cNvPicPr/>
                      <p:nvPr/>
                    </p:nvPicPr>
                    <p:blipFill>
                      <a:blip r:embed="rId9"/>
                      <a:stretch>
                        <a:fillRect/>
                      </a:stretch>
                    </p:blipFill>
                    <p:spPr>
                      <a:xfrm>
                        <a:off x="2772001" y="3697766"/>
                        <a:ext cx="1071715" cy="1217410"/>
                      </a:xfrm>
                      <a:prstGeom prst="rect">
                        <a:avLst/>
                      </a:prstGeom>
                      <a:ln w="12700">
                        <a:solidFill>
                          <a:srgbClr val="C00000"/>
                        </a:solidFill>
                        <a:prstDash val="dash"/>
                      </a:ln>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360018767"/>
              </p:ext>
            </p:extLst>
          </p:nvPr>
        </p:nvGraphicFramePr>
        <p:xfrm>
          <a:off x="1528823" y="3711684"/>
          <a:ext cx="973137" cy="1103313"/>
        </p:xfrm>
        <a:graphic>
          <a:graphicData uri="http://schemas.openxmlformats.org/presentationml/2006/ole">
            <mc:AlternateContent xmlns:mc="http://schemas.openxmlformats.org/markup-compatibility/2006">
              <mc:Choice xmlns:v="urn:schemas-microsoft-com:vml" Requires="v">
                <p:oleObj spid="_x0000_s1946" name="Visio" r:id="rId10" imgW="1190794" imgH="1352678" progId="Visio.Drawing.11">
                  <p:embed/>
                </p:oleObj>
              </mc:Choice>
              <mc:Fallback>
                <p:oleObj name="Visio" r:id="rId10" imgW="1190794" imgH="1352678" progId="Visio.Drawing.11">
                  <p:embed/>
                  <p:pic>
                    <p:nvPicPr>
                      <p:cNvPr id="15" name="对象 14"/>
                      <p:cNvPicPr/>
                      <p:nvPr/>
                    </p:nvPicPr>
                    <p:blipFill>
                      <a:blip r:embed="rId11"/>
                      <a:stretch>
                        <a:fillRect/>
                      </a:stretch>
                    </p:blipFill>
                    <p:spPr>
                      <a:xfrm>
                        <a:off x="1528823" y="3711684"/>
                        <a:ext cx="973137" cy="1103313"/>
                      </a:xfrm>
                      <a:prstGeom prst="rect">
                        <a:avLst/>
                      </a:prstGeom>
                      <a:ln w="12700">
                        <a:solidFill>
                          <a:srgbClr val="C00000"/>
                        </a:solidFill>
                        <a:prstDash val="dash"/>
                      </a:ln>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078376928"/>
              </p:ext>
            </p:extLst>
          </p:nvPr>
        </p:nvGraphicFramePr>
        <p:xfrm>
          <a:off x="5250978" y="1249994"/>
          <a:ext cx="3343275" cy="1243012"/>
        </p:xfrm>
        <a:graphic>
          <a:graphicData uri="http://schemas.openxmlformats.org/presentationml/2006/ole">
            <mc:AlternateContent xmlns:mc="http://schemas.openxmlformats.org/markup-compatibility/2006">
              <mc:Choice xmlns:v="urn:schemas-microsoft-com:vml" Requires="v">
                <p:oleObj spid="_x0000_s1947" name="Visio" r:id="rId12" imgW="3714704" imgH="1381008" progId="Visio.Drawing.11">
                  <p:embed/>
                </p:oleObj>
              </mc:Choice>
              <mc:Fallback>
                <p:oleObj name="Visio" r:id="rId12" imgW="3714704" imgH="1381008" progId="Visio.Drawing.11">
                  <p:embed/>
                  <p:pic>
                    <p:nvPicPr>
                      <p:cNvPr id="18" name="对象 17"/>
                      <p:cNvPicPr/>
                      <p:nvPr/>
                    </p:nvPicPr>
                    <p:blipFill>
                      <a:blip r:embed="rId13"/>
                      <a:stretch>
                        <a:fillRect/>
                      </a:stretch>
                    </p:blipFill>
                    <p:spPr>
                      <a:xfrm>
                        <a:off x="5250978" y="1249994"/>
                        <a:ext cx="3343275" cy="1243012"/>
                      </a:xfrm>
                      <a:prstGeom prst="rect">
                        <a:avLst/>
                      </a:prstGeom>
                      <a:ln w="12700">
                        <a:solidFill>
                          <a:srgbClr val="0033CC"/>
                        </a:solidFill>
                        <a:prstDash val="dash"/>
                      </a:ln>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476734842"/>
              </p:ext>
            </p:extLst>
          </p:nvPr>
        </p:nvGraphicFramePr>
        <p:xfrm>
          <a:off x="5242705" y="2842308"/>
          <a:ext cx="3343234" cy="1242907"/>
        </p:xfrm>
        <a:graphic>
          <a:graphicData uri="http://schemas.openxmlformats.org/presentationml/2006/ole">
            <mc:AlternateContent xmlns:mc="http://schemas.openxmlformats.org/markup-compatibility/2006">
              <mc:Choice xmlns:v="urn:schemas-microsoft-com:vml" Requires="v">
                <p:oleObj spid="_x0000_s1948" name="Visio" r:id="rId14" imgW="3714704" imgH="1381008" progId="Visio.Drawing.11">
                  <p:embed/>
                </p:oleObj>
              </mc:Choice>
              <mc:Fallback>
                <p:oleObj name="Visio" r:id="rId14" imgW="3714704" imgH="1381008" progId="Visio.Drawing.11">
                  <p:embed/>
                  <p:pic>
                    <p:nvPicPr>
                      <p:cNvPr id="19" name="对象 18"/>
                      <p:cNvPicPr/>
                      <p:nvPr/>
                    </p:nvPicPr>
                    <p:blipFill>
                      <a:blip r:embed="rId15"/>
                      <a:stretch>
                        <a:fillRect/>
                      </a:stretch>
                    </p:blipFill>
                    <p:spPr>
                      <a:xfrm>
                        <a:off x="5242705" y="2842308"/>
                        <a:ext cx="3343234" cy="1242907"/>
                      </a:xfrm>
                      <a:prstGeom prst="rect">
                        <a:avLst/>
                      </a:prstGeom>
                      <a:ln w="12700">
                        <a:solidFill>
                          <a:srgbClr val="0033CC"/>
                        </a:solidFill>
                        <a:prstDash val="dash"/>
                      </a:ln>
                    </p:spPr>
                  </p:pic>
                </p:oleObj>
              </mc:Fallback>
            </mc:AlternateContent>
          </a:graphicData>
        </a:graphic>
      </p:graphicFrame>
      <p:cxnSp>
        <p:nvCxnSpPr>
          <p:cNvPr id="20" name="直接连接符 19"/>
          <p:cNvCxnSpPr/>
          <p:nvPr/>
        </p:nvCxnSpPr>
        <p:spPr bwMode="auto">
          <a:xfrm>
            <a:off x="3882962" y="1468325"/>
            <a:ext cx="1350666" cy="516614"/>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直接连接符 22"/>
          <p:cNvCxnSpPr/>
          <p:nvPr/>
        </p:nvCxnSpPr>
        <p:spPr bwMode="auto">
          <a:xfrm flipV="1">
            <a:off x="3893070" y="3475095"/>
            <a:ext cx="1365834" cy="74683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 name="直接连接符 24"/>
          <p:cNvCxnSpPr>
            <a:endCxn id="19" idx="1"/>
          </p:cNvCxnSpPr>
          <p:nvPr/>
        </p:nvCxnSpPr>
        <p:spPr bwMode="auto">
          <a:xfrm>
            <a:off x="3849934" y="2837433"/>
            <a:ext cx="1392771" cy="62632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9" name="直接连接符 28"/>
          <p:cNvCxnSpPr/>
          <p:nvPr/>
        </p:nvCxnSpPr>
        <p:spPr bwMode="auto">
          <a:xfrm flipV="1">
            <a:off x="3854622" y="1984939"/>
            <a:ext cx="1379006" cy="834629"/>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直接连接符 31"/>
          <p:cNvCxnSpPr>
            <a:endCxn id="19" idx="1"/>
          </p:cNvCxnSpPr>
          <p:nvPr/>
        </p:nvCxnSpPr>
        <p:spPr bwMode="auto">
          <a:xfrm>
            <a:off x="3885282" y="1475844"/>
            <a:ext cx="1357423" cy="198791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6" name="直接连接符 35"/>
          <p:cNvCxnSpPr/>
          <p:nvPr/>
        </p:nvCxnSpPr>
        <p:spPr bwMode="auto">
          <a:xfrm flipV="1">
            <a:off x="3889647" y="2019982"/>
            <a:ext cx="1343981" cy="2229443"/>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aphicFrame>
        <p:nvGraphicFramePr>
          <p:cNvPr id="39" name="对象 38"/>
          <p:cNvGraphicFramePr>
            <a:graphicFrameLocks noChangeAspect="1"/>
          </p:cNvGraphicFramePr>
          <p:nvPr>
            <p:extLst>
              <p:ext uri="{D42A27DB-BD31-4B8C-83A1-F6EECF244321}">
                <p14:modId xmlns:p14="http://schemas.microsoft.com/office/powerpoint/2010/main" val="2622756084"/>
              </p:ext>
            </p:extLst>
          </p:nvPr>
        </p:nvGraphicFramePr>
        <p:xfrm>
          <a:off x="5233516" y="4285294"/>
          <a:ext cx="3367087" cy="957262"/>
        </p:xfrm>
        <a:graphic>
          <a:graphicData uri="http://schemas.openxmlformats.org/presentationml/2006/ole">
            <mc:AlternateContent xmlns:mc="http://schemas.openxmlformats.org/markup-compatibility/2006">
              <mc:Choice xmlns:v="urn:schemas-microsoft-com:vml" Requires="v">
                <p:oleObj spid="_x0000_s1949" name="Visio" r:id="rId16" imgW="3733653" imgH="1047807" progId="Visio.Drawing.11">
                  <p:embed/>
                </p:oleObj>
              </mc:Choice>
              <mc:Fallback>
                <p:oleObj name="Visio" r:id="rId16" imgW="3733653" imgH="1047807" progId="Visio.Drawing.11">
                  <p:embed/>
                  <p:pic>
                    <p:nvPicPr>
                      <p:cNvPr id="39" name="对象 38"/>
                      <p:cNvPicPr/>
                      <p:nvPr/>
                    </p:nvPicPr>
                    <p:blipFill>
                      <a:blip r:embed="rId17"/>
                      <a:stretch>
                        <a:fillRect/>
                      </a:stretch>
                    </p:blipFill>
                    <p:spPr>
                      <a:xfrm>
                        <a:off x="5233516" y="4285294"/>
                        <a:ext cx="3367087" cy="957262"/>
                      </a:xfrm>
                      <a:prstGeom prst="rect">
                        <a:avLst/>
                      </a:prstGeom>
                      <a:ln w="12700">
                        <a:solidFill>
                          <a:srgbClr val="0033CC"/>
                        </a:solidFill>
                        <a:prstDash val="dash"/>
                      </a:ln>
                    </p:spPr>
                  </p:pic>
                </p:oleObj>
              </mc:Fallback>
            </mc:AlternateContent>
          </a:graphicData>
        </a:graphic>
      </p:graphicFrame>
      <p:sp>
        <p:nvSpPr>
          <p:cNvPr id="22" name="对角圆角矩形 21"/>
          <p:cNvSpPr/>
          <p:nvPr/>
        </p:nvSpPr>
        <p:spPr bwMode="auto">
          <a:xfrm>
            <a:off x="522808" y="5114695"/>
            <a:ext cx="2985166" cy="504056"/>
          </a:xfrm>
          <a:prstGeom prst="round2Diag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lvl="3" algn="l" fontAlgn="ctr">
              <a:spcBef>
                <a:spcPts val="1200"/>
              </a:spcBef>
              <a:spcAft>
                <a:spcPts val="1200"/>
              </a:spcAft>
              <a:buClr>
                <a:schemeClr val="tx1"/>
              </a:buClr>
              <a:buSzPct val="70000"/>
            </a:pPr>
            <a:r>
              <a:rPr lang="en-US" altLang="zh-CN" sz="2800" b="0" kern="0" dirty="0">
                <a:solidFill>
                  <a:srgbClr val="0033CC"/>
                </a:solidFill>
                <a:latin typeface="Times New Roman" panose="02020603050405020304" pitchFamily="18" charset="0"/>
                <a:cs typeface="Times New Roman" panose="02020603050405020304" pitchFamily="18" charset="0"/>
              </a:rPr>
              <a:t>DS = (D, L, S, O)</a:t>
            </a:r>
          </a:p>
        </p:txBody>
      </p:sp>
      <mc:AlternateContent xmlns:mc="http://schemas.openxmlformats.org/markup-compatibility/2006" xmlns:a14="http://schemas.microsoft.com/office/drawing/2010/main">
        <mc:Choice Requires="a14">
          <p:sp>
            <p:nvSpPr>
              <p:cNvPr id="24" name="对角圆角矩形 23"/>
              <p:cNvSpPr/>
              <p:nvPr/>
            </p:nvSpPr>
            <p:spPr bwMode="auto">
              <a:xfrm>
                <a:off x="3391776" y="5815697"/>
                <a:ext cx="4809001" cy="640394"/>
              </a:xfrm>
              <a:prstGeom prst="round2Diag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90000" rIns="91440" bIns="90000" numCol="1" anchor="t" anchorCtr="0" compatLnSpc="1">
                <a:prstTxWarp prst="textNoShape">
                  <a:avLst/>
                </a:prstTxWarp>
              </a:bodyPr>
              <a:lstStyle/>
              <a:p>
                <a:pPr marL="0" lvl="3" algn="l" eaLnBrk="1" fontAlgn="ctr" hangingPunct="1">
                  <a:spcBef>
                    <a:spcPts val="1200"/>
                  </a:spcBef>
                  <a:spcAft>
                    <a:spcPts val="1200"/>
                  </a:spcAft>
                  <a:buClr>
                    <a:schemeClr val="tx1"/>
                  </a:buClr>
                  <a:buSzPct val="70000"/>
                  <a:buFont typeface="Arial" panose="020B0604020202020204" pitchFamily="34" charset="0"/>
                  <a:buNone/>
                </a:pPr>
                <a:r>
                  <a:rPr lang="zh-CN" altLang="en-US" sz="2400" b="0" dirty="0">
                    <a:solidFill>
                      <a:srgbClr val="000099"/>
                    </a:solidFill>
                    <a:uFill>
                      <a:solidFill>
                        <a:srgbClr val="0033CC"/>
                      </a:solidFill>
                    </a:uFill>
                    <a:latin typeface="Times New Roman" pitchFamily="18" charset="0"/>
                    <a:ea typeface="楷体" pitchFamily="49" charset="-122"/>
                    <a:cs typeface="Times New Roman" pitchFamily="18" charset="0"/>
                  </a:rPr>
                  <a:t>数据结构有</a:t>
                </a:r>
                <a14:m>
                  <m:oMath xmlns:m="http://schemas.openxmlformats.org/officeDocument/2006/math">
                    <m:r>
                      <a:rPr lang="en-US" altLang="zh-CN" sz="2400" b="0">
                        <a:solidFill>
                          <a:srgbClr val="000099"/>
                        </a:solidFill>
                        <a:uFill>
                          <a:solidFill>
                            <a:srgbClr val="0033CC"/>
                          </a:solidFill>
                        </a:uFill>
                        <a:latin typeface="Cambria Math" panose="02040503050406030204" pitchFamily="18" charset="0"/>
                        <a:ea typeface="楷体" pitchFamily="49" charset="-122"/>
                        <a:cs typeface="Times New Roman" pitchFamily="18" charset="0"/>
                      </a:rPr>
                      <m:t> </m:t>
                    </m:r>
                    <m:d>
                      <m:dPr>
                        <m:ctrlPr>
                          <a:rPr lang="pt-BR" altLang="zh-CN" sz="2400" b="0" i="1">
                            <a:solidFill>
                              <a:srgbClr val="000099"/>
                            </a:solidFill>
                            <a:uFill>
                              <a:solidFill>
                                <a:srgbClr val="0033CC"/>
                              </a:solidFill>
                            </a:uFill>
                            <a:latin typeface="Cambria Math" panose="02040503050406030204" pitchFamily="18" charset="0"/>
                            <a:ea typeface="楷体" pitchFamily="49" charset="-122"/>
                            <a:cs typeface="Times New Roman" pitchFamily="18" charset="0"/>
                          </a:rPr>
                        </m:ctrlPr>
                      </m:dPr>
                      <m:e>
                        <m:f>
                          <m:fPr>
                            <m:type m:val="noBar"/>
                            <m:ctrlPr>
                              <a:rPr lang="pt-BR" altLang="zh-CN" sz="2400" b="0" i="1">
                                <a:solidFill>
                                  <a:srgbClr val="000099"/>
                                </a:solidFill>
                                <a:uFill>
                                  <a:solidFill>
                                    <a:srgbClr val="0033CC"/>
                                  </a:solidFill>
                                </a:uFill>
                                <a:latin typeface="Cambria Math" panose="02040503050406030204" pitchFamily="18" charset="0"/>
                                <a:ea typeface="楷体" pitchFamily="49" charset="-122"/>
                                <a:cs typeface="Times New Roman" pitchFamily="18" charset="0"/>
                              </a:rPr>
                            </m:ctrlPr>
                          </m:fPr>
                          <m:num>
                            <m:r>
                              <a:rPr lang="en-US" altLang="zh-CN" sz="2400" b="0">
                                <a:solidFill>
                                  <a:srgbClr val="000099"/>
                                </a:solidFill>
                                <a:uFill>
                                  <a:solidFill>
                                    <a:srgbClr val="0033CC"/>
                                  </a:solidFill>
                                </a:uFill>
                                <a:latin typeface="Cambria Math" panose="02040503050406030204" pitchFamily="18" charset="0"/>
                                <a:ea typeface="楷体" pitchFamily="49" charset="-122"/>
                                <a:cs typeface="Times New Roman" pitchFamily="18" charset="0"/>
                              </a:rPr>
                              <m:t>3</m:t>
                            </m:r>
                          </m:num>
                          <m:den>
                            <m:r>
                              <a:rPr lang="en-US" altLang="zh-CN" sz="2400" b="0">
                                <a:solidFill>
                                  <a:srgbClr val="000099"/>
                                </a:solidFill>
                                <a:uFill>
                                  <a:solidFill>
                                    <a:srgbClr val="0033CC"/>
                                  </a:solidFill>
                                </a:uFill>
                                <a:latin typeface="Cambria Math" panose="02040503050406030204" pitchFamily="18" charset="0"/>
                                <a:ea typeface="楷体" pitchFamily="49" charset="-122"/>
                                <a:cs typeface="Times New Roman" pitchFamily="18" charset="0"/>
                              </a:rPr>
                              <m:t>1</m:t>
                            </m:r>
                          </m:den>
                        </m:f>
                      </m:e>
                    </m:d>
                    <m:d>
                      <m:dPr>
                        <m:ctrlPr>
                          <a:rPr lang="pt-BR" altLang="zh-CN" sz="2400" b="0" i="1">
                            <a:solidFill>
                              <a:srgbClr val="000099"/>
                            </a:solidFill>
                            <a:uFill>
                              <a:solidFill>
                                <a:srgbClr val="0033CC"/>
                              </a:solidFill>
                            </a:uFill>
                            <a:latin typeface="Cambria Math" panose="02040503050406030204" pitchFamily="18" charset="0"/>
                            <a:ea typeface="楷体" pitchFamily="49" charset="-122"/>
                            <a:cs typeface="Times New Roman" pitchFamily="18" charset="0"/>
                          </a:rPr>
                        </m:ctrlPr>
                      </m:dPr>
                      <m:e>
                        <m:f>
                          <m:fPr>
                            <m:type m:val="noBar"/>
                            <m:ctrlPr>
                              <a:rPr lang="pt-BR" altLang="zh-CN" sz="2400" b="0" i="1">
                                <a:solidFill>
                                  <a:srgbClr val="000099"/>
                                </a:solidFill>
                                <a:uFill>
                                  <a:solidFill>
                                    <a:srgbClr val="0033CC"/>
                                  </a:solidFill>
                                </a:uFill>
                                <a:latin typeface="Cambria Math" panose="02040503050406030204" pitchFamily="18" charset="0"/>
                                <a:ea typeface="楷体" pitchFamily="49" charset="-122"/>
                                <a:cs typeface="Times New Roman" pitchFamily="18" charset="0"/>
                              </a:rPr>
                            </m:ctrlPr>
                          </m:fPr>
                          <m:num>
                            <m:r>
                              <a:rPr lang="en-US" altLang="zh-CN" sz="2400" b="0">
                                <a:solidFill>
                                  <a:srgbClr val="000099"/>
                                </a:solidFill>
                                <a:uFill>
                                  <a:solidFill>
                                    <a:srgbClr val="0033CC"/>
                                  </a:solidFill>
                                </a:uFill>
                                <a:latin typeface="Cambria Math" panose="02040503050406030204" pitchFamily="18" charset="0"/>
                                <a:ea typeface="楷体" pitchFamily="49" charset="-122"/>
                                <a:cs typeface="Times New Roman" pitchFamily="18" charset="0"/>
                              </a:rPr>
                              <m:t>2</m:t>
                            </m:r>
                          </m:num>
                          <m:den>
                            <m:r>
                              <a:rPr lang="en-US" altLang="zh-CN" sz="2400" b="0">
                                <a:solidFill>
                                  <a:srgbClr val="000099"/>
                                </a:solidFill>
                                <a:uFill>
                                  <a:solidFill>
                                    <a:srgbClr val="0033CC"/>
                                  </a:solidFill>
                                </a:uFill>
                                <a:latin typeface="Cambria Math" panose="02040503050406030204" pitchFamily="18" charset="0"/>
                                <a:ea typeface="楷体" pitchFamily="49" charset="-122"/>
                                <a:cs typeface="Times New Roman" pitchFamily="18" charset="0"/>
                              </a:rPr>
                              <m:t>1</m:t>
                            </m:r>
                          </m:den>
                        </m:f>
                      </m:e>
                    </m:d>
                    <m:r>
                      <a:rPr lang="en-US" altLang="zh-CN" sz="2400" b="0">
                        <a:solidFill>
                          <a:srgbClr val="000099"/>
                        </a:solidFill>
                        <a:uFill>
                          <a:solidFill>
                            <a:srgbClr val="0033CC"/>
                          </a:solidFill>
                        </a:uFill>
                        <a:latin typeface="Cambria Math" panose="02040503050406030204" pitchFamily="18" charset="0"/>
                        <a:ea typeface="楷体" pitchFamily="49" charset="-122"/>
                        <a:cs typeface="Times New Roman" pitchFamily="18" charset="0"/>
                      </a:rPr>
                      <m:t>=</m:t>
                    </m:r>
                  </m:oMath>
                </a14:m>
                <a:r>
                  <a:rPr lang="en-US" altLang="zh-CN" sz="2400" b="0" dirty="0">
                    <a:solidFill>
                      <a:srgbClr val="000099"/>
                    </a:solidFill>
                    <a:uFill>
                      <a:solidFill>
                        <a:srgbClr val="0033CC"/>
                      </a:solidFill>
                    </a:uFill>
                    <a:latin typeface="Times New Roman" pitchFamily="18" charset="0"/>
                    <a:ea typeface="楷体" pitchFamily="49" charset="-122"/>
                    <a:cs typeface="Times New Roman" pitchFamily="18" charset="0"/>
                  </a:rPr>
                  <a:t>6 </a:t>
                </a:r>
                <a:r>
                  <a:rPr lang="zh-CN" altLang="en-US" sz="2400" b="0" dirty="0">
                    <a:solidFill>
                      <a:srgbClr val="000099"/>
                    </a:solidFill>
                    <a:uFill>
                      <a:solidFill>
                        <a:srgbClr val="0033CC"/>
                      </a:solidFill>
                    </a:uFill>
                    <a:latin typeface="Times New Roman" pitchFamily="18" charset="0"/>
                    <a:ea typeface="楷体" pitchFamily="49" charset="-122"/>
                    <a:cs typeface="Times New Roman" pitchFamily="18" charset="0"/>
                  </a:rPr>
                  <a:t>种情况组合</a:t>
                </a:r>
                <a:endParaRPr lang="en-US" altLang="zh-CN" sz="2400" b="0" dirty="0">
                  <a:solidFill>
                    <a:srgbClr val="000099"/>
                  </a:solidFill>
                  <a:uFill>
                    <a:solidFill>
                      <a:srgbClr val="0033CC"/>
                    </a:solidFill>
                  </a:uFill>
                  <a:latin typeface="Times New Roman" pitchFamily="18" charset="0"/>
                  <a:ea typeface="楷体" pitchFamily="49" charset="-122"/>
                  <a:cs typeface="Times New Roman" pitchFamily="18" charset="0"/>
                </a:endParaRPr>
              </a:p>
            </p:txBody>
          </p:sp>
        </mc:Choice>
        <mc:Fallback xmlns="">
          <p:sp>
            <p:nvSpPr>
              <p:cNvPr id="24" name="对角圆角矩形 23"/>
              <p:cNvSpPr>
                <a:spLocks noRot="1" noChangeAspect="1" noMove="1" noResize="1" noEditPoints="1" noAdjustHandles="1" noChangeArrowheads="1" noChangeShapeType="1" noTextEdit="1"/>
              </p:cNvSpPr>
              <p:nvPr/>
            </p:nvSpPr>
            <p:spPr bwMode="auto">
              <a:xfrm>
                <a:off x="3391776" y="5815697"/>
                <a:ext cx="4809001" cy="640394"/>
              </a:xfrm>
              <a:prstGeom prst="round2DiagRect">
                <a:avLst/>
              </a:prstGeom>
              <a:blipFill>
                <a:blip r:embed="rId18"/>
                <a:stretch>
                  <a:fillRect l="-1138" b="-10280"/>
                </a:stretch>
              </a:blipFill>
              <a:ln w="9525" cap="flat" cmpd="sng" algn="ctr">
                <a:solidFill>
                  <a:schemeClr val="accent4"/>
                </a:solidFill>
                <a:prstDash val="solid"/>
                <a:round/>
                <a:headEnd type="none" w="med" len="med"/>
                <a:tailEnd type="none" w="med" len="med"/>
              </a:ln>
            </p:spPr>
            <p:txBody>
              <a:bodyPr/>
              <a:lstStyle/>
              <a:p>
                <a:r>
                  <a:rPr lang="zh-CN" altLang="en-US">
                    <a:noFill/>
                  </a:rPr>
                  <a:t> </a:t>
                </a:r>
              </a:p>
            </p:txBody>
          </p:sp>
        </mc:Fallback>
      </mc:AlternateContent>
      <p:sp>
        <p:nvSpPr>
          <p:cNvPr id="3" name="灯片编号占位符 2"/>
          <p:cNvSpPr>
            <a:spLocks noGrp="1"/>
          </p:cNvSpPr>
          <p:nvPr>
            <p:ph type="sldNum" sz="quarter" idx="10"/>
          </p:nvPr>
        </p:nvSpPr>
        <p:spPr/>
        <p:txBody>
          <a:bodyPr/>
          <a:lstStyle/>
          <a:p>
            <a:fld id="{BFC21862-C570-43FE-93A1-CE1DA7921C6E}" type="slidenum">
              <a:rPr lang="zh-CN" altLang="en-US" smtClean="0"/>
              <a:pPr/>
              <a:t>3</a:t>
            </a:fld>
            <a:r>
              <a:rPr lang="en-US" altLang="zh-CN" smtClean="0"/>
              <a:t>/20</a:t>
            </a:r>
            <a:endParaRPr lang="zh-CN" altLang="en-US" dirty="0"/>
          </a:p>
        </p:txBody>
      </p:sp>
    </p:spTree>
    <p:extLst>
      <p:ext uri="{BB962C8B-B14F-4D97-AF65-F5344CB8AC3E}">
        <p14:creationId xmlns:p14="http://schemas.microsoft.com/office/powerpoint/2010/main" val="1816396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ox(out)">
                                      <p:cBhvr>
                                        <p:cTn id="11" dur="500"/>
                                        <p:tgtEl>
                                          <p:spTgt spid="11"/>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out)">
                                      <p:cBhvr>
                                        <p:cTn id="15" dur="500"/>
                                        <p:tgtEl>
                                          <p:spTgt spid="12"/>
                                        </p:tgtEl>
                                      </p:cBhvr>
                                    </p:animEffect>
                                  </p:childTnLst>
                                </p:cTn>
                              </p:par>
                            </p:childTnLst>
                          </p:cTn>
                        </p:par>
                        <p:par>
                          <p:cTn id="16" fill="hold">
                            <p:stCondLst>
                              <p:cond delay="1500"/>
                            </p:stCondLst>
                            <p:childTnLst>
                              <p:par>
                                <p:cTn id="17" presetID="6" presetClass="entr" presetSubtype="32"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out)">
                                      <p:cBhvr>
                                        <p:cTn id="19" dur="2000"/>
                                        <p:tgtEl>
                                          <p:spTgt spid="15"/>
                                        </p:tgtEl>
                                      </p:cBhvr>
                                    </p:animEffect>
                                  </p:childTnLst>
                                </p:cTn>
                              </p:par>
                            </p:childTnLst>
                          </p:cTn>
                        </p:par>
                        <p:par>
                          <p:cTn id="20" fill="hold">
                            <p:stCondLst>
                              <p:cond delay="3500"/>
                            </p:stCondLst>
                            <p:childTnLst>
                              <p:par>
                                <p:cTn id="21" presetID="47"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anim calcmode="lin" valueType="num">
                                      <p:cBhvr>
                                        <p:cTn id="24" dur="500" fill="hold"/>
                                        <p:tgtEl>
                                          <p:spTgt spid="18"/>
                                        </p:tgtEl>
                                        <p:attrNameLst>
                                          <p:attrName>ppt_x</p:attrName>
                                        </p:attrNameLst>
                                      </p:cBhvr>
                                      <p:tavLst>
                                        <p:tav tm="0">
                                          <p:val>
                                            <p:strVal val="#ppt_x"/>
                                          </p:val>
                                        </p:tav>
                                        <p:tav tm="100000">
                                          <p:val>
                                            <p:strVal val="#ppt_x"/>
                                          </p:val>
                                        </p:tav>
                                      </p:tavLst>
                                    </p:anim>
                                    <p:anim calcmode="lin" valueType="num">
                                      <p:cBhvr>
                                        <p:cTn id="25" dur="500" fill="hold"/>
                                        <p:tgtEl>
                                          <p:spTgt spid="18"/>
                                        </p:tgtEl>
                                        <p:attrNameLst>
                                          <p:attrName>ppt_y</p:attrName>
                                        </p:attrNameLst>
                                      </p:cBhvr>
                                      <p:tavLst>
                                        <p:tav tm="0">
                                          <p:val>
                                            <p:strVal val="#ppt_y-.1"/>
                                          </p:val>
                                        </p:tav>
                                        <p:tav tm="100000">
                                          <p:val>
                                            <p:strVal val="#ppt_y"/>
                                          </p:val>
                                        </p:tav>
                                      </p:tavLst>
                                    </p:anim>
                                  </p:childTnLst>
                                </p:cTn>
                              </p:par>
                            </p:childTnLst>
                          </p:cTn>
                        </p:par>
                        <p:par>
                          <p:cTn id="26" fill="hold">
                            <p:stCondLst>
                              <p:cond delay="4000"/>
                            </p:stCondLst>
                            <p:childTnLst>
                              <p:par>
                                <p:cTn id="27" presetID="47"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anim calcmode="lin" valueType="num">
                                      <p:cBhvr>
                                        <p:cTn id="30" dur="500" fill="hold"/>
                                        <p:tgtEl>
                                          <p:spTgt spid="19"/>
                                        </p:tgtEl>
                                        <p:attrNameLst>
                                          <p:attrName>ppt_x</p:attrName>
                                        </p:attrNameLst>
                                      </p:cBhvr>
                                      <p:tavLst>
                                        <p:tav tm="0">
                                          <p:val>
                                            <p:strVal val="#ppt_x"/>
                                          </p:val>
                                        </p:tav>
                                        <p:tav tm="100000">
                                          <p:val>
                                            <p:strVal val="#ppt_x"/>
                                          </p:val>
                                        </p:tav>
                                      </p:tavLst>
                                    </p:anim>
                                    <p:anim calcmode="lin" valueType="num">
                                      <p:cBhvr>
                                        <p:cTn id="31" dur="500" fill="hold"/>
                                        <p:tgtEl>
                                          <p:spTgt spid="19"/>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6" presetClass="entr" presetSubtype="32"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circle(out)">
                                      <p:cBhvr>
                                        <p:cTn id="35" dur="2000"/>
                                        <p:tgtEl>
                                          <p:spTgt spid="39"/>
                                        </p:tgtEl>
                                      </p:cBhvr>
                                    </p:animEffect>
                                  </p:childTnLst>
                                </p:cTn>
                              </p:par>
                            </p:childTnLst>
                          </p:cTn>
                        </p:par>
                        <p:par>
                          <p:cTn id="36" fill="hold">
                            <p:stCondLst>
                              <p:cond delay="6500"/>
                            </p:stCondLst>
                            <p:childTnLst>
                              <p:par>
                                <p:cTn id="37" presetID="22" presetClass="entr" presetSubtype="4"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childTnLst>
                          </p:cTn>
                        </p:par>
                        <p:par>
                          <p:cTn id="40" fill="hold">
                            <p:stCondLst>
                              <p:cond delay="7000"/>
                            </p:stCondLst>
                            <p:childTnLst>
                              <p:par>
                                <p:cTn id="41" presetID="22" presetClass="entr" presetSubtype="4"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childTnLst>
                          </p:cTn>
                        </p:par>
                        <p:par>
                          <p:cTn id="44" fill="hold">
                            <p:stCondLst>
                              <p:cond delay="7500"/>
                            </p:stCondLst>
                            <p:childTnLst>
                              <p:par>
                                <p:cTn id="45" presetID="22" presetClass="entr" presetSubtype="4"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childTnLst>
                          </p:cTn>
                        </p:par>
                        <p:par>
                          <p:cTn id="48" fill="hold">
                            <p:stCondLst>
                              <p:cond delay="8000"/>
                            </p:stCondLst>
                            <p:childTnLst>
                              <p:par>
                                <p:cTn id="49" presetID="22" presetClass="entr" presetSubtype="4"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down)">
                                      <p:cBhvr>
                                        <p:cTn id="51" dur="500"/>
                                        <p:tgtEl>
                                          <p:spTgt spid="29"/>
                                        </p:tgtEl>
                                      </p:cBhvr>
                                    </p:animEffect>
                                  </p:childTnLst>
                                </p:cTn>
                              </p:par>
                            </p:childTnLst>
                          </p:cTn>
                        </p:par>
                        <p:par>
                          <p:cTn id="52" fill="hold">
                            <p:stCondLst>
                              <p:cond delay="8500"/>
                            </p:stCondLst>
                            <p:childTnLst>
                              <p:par>
                                <p:cTn id="53" presetID="22" presetClass="entr" presetSubtype="4"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par>
                          <p:cTn id="56" fill="hold">
                            <p:stCondLst>
                              <p:cond delay="9000"/>
                            </p:stCondLst>
                            <p:childTnLst>
                              <p:par>
                                <p:cTn id="57" presetID="22" presetClass="entr" presetSubtype="4"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500"/>
                                        <p:tgtEl>
                                          <p:spTgt spid="36"/>
                                        </p:tgtEl>
                                      </p:cBhvr>
                                    </p:animEffect>
                                  </p:childTnLst>
                                </p:cTn>
                              </p:par>
                            </p:childTnLst>
                          </p:cTn>
                        </p:par>
                        <p:par>
                          <p:cTn id="60" fill="hold">
                            <p:stCondLst>
                              <p:cond delay="9500"/>
                            </p:stCondLst>
                            <p:childTnLst>
                              <p:par>
                                <p:cTn id="61" presetID="22" presetClass="entr" presetSubtype="8"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250"/>
                                        <p:tgtEl>
                                          <p:spTgt spid="22"/>
                                        </p:tgtEl>
                                      </p:cBhvr>
                                    </p:animEffect>
                                  </p:childTnLst>
                                </p:cTn>
                              </p:par>
                            </p:childTnLst>
                          </p:cTn>
                        </p:par>
                        <p:par>
                          <p:cTn id="64" fill="hold">
                            <p:stCondLst>
                              <p:cond delay="9750"/>
                            </p:stCondLst>
                            <p:childTnLst>
                              <p:par>
                                <p:cTn id="65" presetID="22" presetClass="entr" presetSubtype="8"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什么是数据结构</a:t>
            </a:r>
            <a:endParaRPr lang="zh-CN" altLang="en-US" dirty="0"/>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4</a:t>
            </a:fld>
            <a:r>
              <a:rPr lang="en-US" altLang="zh-CN" smtClean="0"/>
              <a:t>/20</a:t>
            </a:r>
            <a:endParaRPr lang="zh-CN" altLang="en-US" dirty="0"/>
          </a:p>
        </p:txBody>
      </p:sp>
      <p:sp>
        <p:nvSpPr>
          <p:cNvPr id="2" name="圆角矩形 1"/>
          <p:cNvSpPr/>
          <p:nvPr/>
        </p:nvSpPr>
        <p:spPr bwMode="auto">
          <a:xfrm>
            <a:off x="539552" y="1052736"/>
            <a:ext cx="3326829" cy="509042"/>
          </a:xfrm>
          <a:prstGeom prst="roundRect">
            <a:avLst/>
          </a:prstGeom>
          <a:ln/>
        </p:spPr>
        <p:style>
          <a:lnRef idx="1">
            <a:schemeClr val="accent2"/>
          </a:lnRef>
          <a:fillRef idx="2">
            <a:schemeClr val="accent2"/>
          </a:fillRef>
          <a:effectRef idx="1">
            <a:schemeClr val="accent2"/>
          </a:effectRef>
          <a:fontRef idx="minor">
            <a:schemeClr val="dk1"/>
          </a:fontRef>
        </p:style>
        <p:txBody>
          <a:bodyPr vert="horz" wrap="square" lIns="36000" tIns="0" rIns="36000" bIns="0" numCol="1" rtlCol="0" anchor="ctr" anchorCtr="0" compatLnSpc="1">
            <a:prstTxWarp prst="textNoShape">
              <a:avLst/>
            </a:prstTxWarp>
          </a:bodyPr>
          <a:lstStyle/>
          <a:p>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早期</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定义：研究</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算法的科学</a:t>
            </a:r>
          </a:p>
        </p:txBody>
      </p:sp>
      <p:sp>
        <p:nvSpPr>
          <p:cNvPr id="6" name="圆角矩形 5"/>
          <p:cNvSpPr/>
          <p:nvPr/>
        </p:nvSpPr>
        <p:spPr bwMode="auto">
          <a:xfrm>
            <a:off x="539552" y="1873994"/>
            <a:ext cx="3326829" cy="509042"/>
          </a:xfrm>
          <a:prstGeom prst="roundRect">
            <a:avLst/>
          </a:prstGeo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rtlCol="0" anchor="ctr" anchorCtr="0" compatLnSpc="1">
            <a:prstTxWarp prst="textNoShape">
              <a:avLst/>
            </a:prstTxWarp>
          </a:bodyPr>
          <a:lstStyle/>
          <a:p>
            <a:r>
              <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近期</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定义：研究</a:t>
            </a:r>
            <a:r>
              <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数据的科学</a:t>
            </a:r>
          </a:p>
        </p:txBody>
      </p:sp>
      <p:sp>
        <p:nvSpPr>
          <p:cNvPr id="7" name="圆角矩形 6"/>
          <p:cNvSpPr/>
          <p:nvPr/>
        </p:nvSpPr>
        <p:spPr bwMode="auto">
          <a:xfrm>
            <a:off x="539552" y="2695252"/>
            <a:ext cx="3326829" cy="509042"/>
          </a:xfrm>
          <a:prstGeom prst="roundRect">
            <a:avLst/>
          </a:prstGeo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rtlCol="0" anchor="ctr" anchorCtr="0" compatLnSpc="1">
            <a:prstTxWarp prst="textNoShape">
              <a:avLst/>
            </a:prstTxWarp>
          </a:bodyPr>
          <a:lstStyle/>
          <a:p>
            <a:r>
              <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正在</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朝着：研究</a:t>
            </a:r>
            <a:r>
              <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服务的科学</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单圆角矩形 9"/>
          <p:cNvSpPr/>
          <p:nvPr/>
        </p:nvSpPr>
        <p:spPr bwMode="auto">
          <a:xfrm>
            <a:off x="4024114" y="1052736"/>
            <a:ext cx="4608512" cy="1728192"/>
          </a:xfrm>
          <a:prstGeom prst="round1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algn="l">
              <a:spcBef>
                <a:spcPts val="600"/>
              </a:spcBef>
              <a:spcAft>
                <a:spcPts val="600"/>
              </a:spcAft>
            </a:pPr>
            <a:r>
              <a:rPr lang="zh-CN" altLang="en-US" b="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学习</a:t>
            </a:r>
            <a:r>
              <a:rPr lang="zh-CN" altLang="en-US" b="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要求</a:t>
            </a:r>
            <a:endParaRPr lang="en-US" altLang="zh-CN" b="0" dirty="0">
              <a:solidFill>
                <a:srgbClr val="C00000"/>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gn="l">
              <a:spcBef>
                <a:spcPts val="600"/>
              </a:spcBef>
              <a:spcAft>
                <a:spcPts val="600"/>
              </a:spcAft>
              <a:buFont typeface="Arial" panose="020B0604020202020204" pitchFamily="34" charset="0"/>
              <a:buChar char="•"/>
            </a:pPr>
            <a:r>
              <a:rPr lang="zh-CN" altLang="en-US" sz="1800" b="0" dirty="0" smtClean="0">
                <a:solidFill>
                  <a:srgbClr val="000099"/>
                </a:solidFill>
                <a:latin typeface="+mn-lt"/>
                <a:ea typeface="楷体" panose="02010609060101010101" pitchFamily="49" charset="-122"/>
                <a:cs typeface="Times New Roman" panose="02020603050405020304" pitchFamily="18" charset="0"/>
              </a:rPr>
              <a:t>掌握基本</a:t>
            </a:r>
            <a:r>
              <a:rPr lang="zh-CN" altLang="en-US" sz="1800" b="0" u="sng" dirty="0">
                <a:solidFill>
                  <a:srgbClr val="000099"/>
                </a:solidFill>
                <a:latin typeface="+mn-lt"/>
                <a:ea typeface="楷体" panose="02010609060101010101" pitchFamily="49" charset="-122"/>
                <a:cs typeface="Times New Roman" panose="02020603050405020304" pitchFamily="18" charset="0"/>
              </a:rPr>
              <a:t>数据结构</a:t>
            </a:r>
            <a:r>
              <a:rPr lang="zh-CN" altLang="en-US" sz="1800" b="0" dirty="0">
                <a:solidFill>
                  <a:srgbClr val="000099"/>
                </a:solidFill>
                <a:latin typeface="+mn-lt"/>
                <a:ea typeface="楷体" panose="02010609060101010101" pitchFamily="49" charset="-122"/>
                <a:cs typeface="Times New Roman" panose="02020603050405020304" pitchFamily="18" charset="0"/>
              </a:rPr>
              <a:t>类型和相应</a:t>
            </a:r>
            <a:r>
              <a:rPr lang="zh-CN" altLang="en-US" sz="1800" b="0" dirty="0" smtClean="0">
                <a:solidFill>
                  <a:srgbClr val="000099"/>
                </a:solidFill>
                <a:latin typeface="+mn-lt"/>
                <a:ea typeface="楷体" panose="02010609060101010101" pitchFamily="49" charset="-122"/>
                <a:cs typeface="Times New Roman" panose="02020603050405020304" pitchFamily="18" charset="0"/>
              </a:rPr>
              <a:t>的操作</a:t>
            </a:r>
            <a:endParaRPr lang="en-US" altLang="zh-CN" sz="1800" b="0" dirty="0" smtClean="0">
              <a:solidFill>
                <a:srgbClr val="000099"/>
              </a:solidFill>
              <a:latin typeface="+mn-lt"/>
              <a:ea typeface="楷体" panose="02010609060101010101" pitchFamily="49" charset="-122"/>
              <a:cs typeface="Times New Roman" panose="02020603050405020304" pitchFamily="18" charset="0"/>
            </a:endParaRPr>
          </a:p>
          <a:p>
            <a:pPr marL="285750" indent="-285750" algn="l">
              <a:spcBef>
                <a:spcPts val="600"/>
              </a:spcBef>
              <a:spcAft>
                <a:spcPts val="600"/>
              </a:spcAft>
              <a:buFont typeface="Arial" panose="020B0604020202020204" pitchFamily="34" charset="0"/>
              <a:buChar char="•"/>
            </a:pPr>
            <a:r>
              <a:rPr lang="zh-CN" altLang="en-US" sz="1800" b="0" dirty="0" smtClean="0">
                <a:solidFill>
                  <a:srgbClr val="000099"/>
                </a:solidFill>
                <a:latin typeface="+mn-lt"/>
                <a:ea typeface="楷体" panose="02010609060101010101" pitchFamily="49" charset="-122"/>
                <a:cs typeface="Times New Roman" panose="02020603050405020304" pitchFamily="18" charset="0"/>
              </a:rPr>
              <a:t>提高</a:t>
            </a:r>
            <a:r>
              <a:rPr lang="zh-CN" altLang="en-US" sz="1800" b="0" dirty="0">
                <a:solidFill>
                  <a:srgbClr val="000099"/>
                </a:solidFill>
                <a:latin typeface="+mn-lt"/>
                <a:ea typeface="楷体" panose="02010609060101010101" pitchFamily="49" charset="-122"/>
                <a:cs typeface="Times New Roman" panose="02020603050405020304" pitchFamily="18" charset="0"/>
              </a:rPr>
              <a:t>阅读和编写算法的能力</a:t>
            </a:r>
            <a:endParaRPr lang="en-US" altLang="zh-CN" sz="1800" b="0" dirty="0">
              <a:solidFill>
                <a:srgbClr val="000099"/>
              </a:solidFill>
              <a:latin typeface="+mn-lt"/>
              <a:ea typeface="楷体" panose="02010609060101010101" pitchFamily="49" charset="-122"/>
              <a:cs typeface="Times New Roman" panose="02020603050405020304" pitchFamily="18" charset="0"/>
            </a:endParaRPr>
          </a:p>
          <a:p>
            <a:pPr marL="285750" indent="-285750" algn="l">
              <a:spcBef>
                <a:spcPts val="600"/>
              </a:spcBef>
              <a:spcAft>
                <a:spcPts val="600"/>
              </a:spcAft>
              <a:buFont typeface="Arial" panose="020B0604020202020204" pitchFamily="34" charset="0"/>
              <a:buChar char="•"/>
            </a:pPr>
            <a:r>
              <a:rPr lang="zh-CN" altLang="en-US" sz="1800" b="0" dirty="0" smtClean="0">
                <a:solidFill>
                  <a:srgbClr val="000099"/>
                </a:solidFill>
                <a:latin typeface="+mn-lt"/>
                <a:ea typeface="楷体" panose="02010609060101010101" pitchFamily="49" charset="-122"/>
                <a:cs typeface="Times New Roman" panose="02020603050405020304" pitchFamily="18" charset="0"/>
              </a:rPr>
              <a:t>设计</a:t>
            </a:r>
            <a:r>
              <a:rPr lang="zh-CN" altLang="en-US" sz="1800" b="0" dirty="0">
                <a:solidFill>
                  <a:srgbClr val="000099"/>
                </a:solidFill>
                <a:latin typeface="+mn-lt"/>
                <a:ea typeface="楷体" panose="02010609060101010101" pitchFamily="49" charset="-122"/>
                <a:cs typeface="Times New Roman" panose="02020603050405020304" pitchFamily="18" charset="0"/>
              </a:rPr>
              <a:t>和分析算法</a:t>
            </a:r>
          </a:p>
        </p:txBody>
      </p:sp>
      <p:sp>
        <p:nvSpPr>
          <p:cNvPr id="11" name="单圆角矩形 10"/>
          <p:cNvSpPr/>
          <p:nvPr/>
        </p:nvSpPr>
        <p:spPr bwMode="auto">
          <a:xfrm>
            <a:off x="4024114" y="3010198"/>
            <a:ext cx="4608512" cy="1701699"/>
          </a:xfrm>
          <a:prstGeom prst="round1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algn="l">
              <a:spcBef>
                <a:spcPts val="600"/>
              </a:spcBef>
              <a:spcAft>
                <a:spcPts val="600"/>
              </a:spcAft>
            </a:pPr>
            <a:r>
              <a:rPr lang="zh-CN" altLang="en-US" b="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具体而言</a:t>
            </a:r>
            <a:endParaRPr lang="en-US" altLang="zh-CN" b="0" dirty="0">
              <a:solidFill>
                <a:srgbClr val="C00000"/>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gn="l">
              <a:spcBef>
                <a:spcPts val="600"/>
              </a:spcBef>
              <a:spcAft>
                <a:spcPts val="600"/>
              </a:spcAft>
              <a:buFont typeface="Arial" panose="020B0604020202020204" pitchFamily="34" charset="0"/>
              <a:buChar char="•"/>
            </a:pPr>
            <a:r>
              <a:rPr lang="zh-CN" altLang="en-US" sz="1800" b="0" dirty="0">
                <a:solidFill>
                  <a:srgbClr val="000099"/>
                </a:solidFill>
                <a:ea typeface="楷体" panose="02010609060101010101" pitchFamily="49" charset="-122"/>
                <a:cs typeface="Times New Roman" panose="02020603050405020304" pitchFamily="18" charset="0"/>
              </a:rPr>
              <a:t>掌握典型算法思想及程序</a:t>
            </a:r>
            <a:r>
              <a:rPr lang="zh-CN" altLang="en-US" sz="1800" b="0" dirty="0" smtClean="0">
                <a:solidFill>
                  <a:srgbClr val="000099"/>
                </a:solidFill>
                <a:ea typeface="楷体" panose="02010609060101010101" pitchFamily="49" charset="-122"/>
                <a:cs typeface="Times New Roman" panose="02020603050405020304" pitchFamily="18" charset="0"/>
              </a:rPr>
              <a:t>实现</a:t>
            </a:r>
            <a:endParaRPr lang="zh-CN" altLang="en-US" sz="1800" b="0" dirty="0">
              <a:solidFill>
                <a:srgbClr val="000099"/>
              </a:solidFill>
              <a:ea typeface="楷体" panose="02010609060101010101" pitchFamily="49" charset="-122"/>
              <a:cs typeface="Times New Roman" panose="02020603050405020304" pitchFamily="18" charset="0"/>
            </a:endParaRPr>
          </a:p>
          <a:p>
            <a:pPr marL="285750" indent="-285750" algn="l">
              <a:spcBef>
                <a:spcPts val="600"/>
              </a:spcBef>
              <a:spcAft>
                <a:spcPts val="600"/>
              </a:spcAft>
              <a:buFont typeface="Arial" panose="020B0604020202020204" pitchFamily="34" charset="0"/>
              <a:buChar char="•"/>
            </a:pPr>
            <a:r>
              <a:rPr lang="zh-CN" altLang="en-US" sz="1800" b="0" dirty="0">
                <a:solidFill>
                  <a:srgbClr val="000099"/>
                </a:solidFill>
                <a:ea typeface="楷体" panose="02010609060101010101" pitchFamily="49" charset="-122"/>
                <a:cs typeface="Times New Roman" panose="02020603050405020304" pitchFamily="18" charset="0"/>
              </a:rPr>
              <a:t>培养算法设计能力及编程</a:t>
            </a:r>
            <a:r>
              <a:rPr lang="zh-CN" altLang="en-US" sz="1800" b="0" dirty="0" smtClean="0">
                <a:solidFill>
                  <a:srgbClr val="000099"/>
                </a:solidFill>
                <a:ea typeface="楷体" panose="02010609060101010101" pitchFamily="49" charset="-122"/>
                <a:cs typeface="Times New Roman" panose="02020603050405020304" pitchFamily="18" charset="0"/>
              </a:rPr>
              <a:t>能力</a:t>
            </a:r>
            <a:endParaRPr lang="zh-CN" altLang="en-US" sz="1800" b="0" dirty="0">
              <a:solidFill>
                <a:srgbClr val="000099"/>
              </a:solidFill>
              <a:ea typeface="楷体" panose="02010609060101010101" pitchFamily="49" charset="-122"/>
              <a:cs typeface="Times New Roman" panose="02020603050405020304" pitchFamily="18" charset="0"/>
            </a:endParaRPr>
          </a:p>
          <a:p>
            <a:pPr marL="285750" indent="-285750" algn="l">
              <a:spcBef>
                <a:spcPts val="600"/>
              </a:spcBef>
              <a:spcAft>
                <a:spcPts val="600"/>
              </a:spcAft>
              <a:buFont typeface="Arial" panose="020B0604020202020204" pitchFamily="34" charset="0"/>
              <a:buChar char="•"/>
            </a:pPr>
            <a:r>
              <a:rPr lang="zh-CN" altLang="en-US" sz="1800" b="0" dirty="0">
                <a:solidFill>
                  <a:srgbClr val="000099"/>
                </a:solidFill>
                <a:ea typeface="楷体" panose="02010609060101010101" pitchFamily="49" charset="-122"/>
                <a:cs typeface="Times New Roman" panose="02020603050405020304" pitchFamily="18" charset="0"/>
              </a:rPr>
              <a:t>为后继课程学习及从事软件开发打好基础</a:t>
            </a:r>
            <a:endParaRPr lang="zh-CN" altLang="en-US" sz="1800" b="0" dirty="0">
              <a:solidFill>
                <a:srgbClr val="000099"/>
              </a:solidFill>
              <a:latin typeface="+mn-lt"/>
              <a:ea typeface="楷体" panose="02010609060101010101" pitchFamily="49" charset="-122"/>
              <a:cs typeface="Times New Roman" panose="02020603050405020304" pitchFamily="18" charset="0"/>
            </a:endParaRPr>
          </a:p>
        </p:txBody>
      </p:sp>
      <p:pic>
        <p:nvPicPr>
          <p:cNvPr id="12" name="Picture 2" descr="C:\Users\YiminZHOU\Desktop\t0159c7ade1d6749d9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861048"/>
            <a:ext cx="2609039" cy="195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16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6" presetClass="entr" presetSubtype="37"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out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a:t>
            </a:r>
            <a:r>
              <a:rPr lang="zh-CN" altLang="en-US" dirty="0" smtClean="0"/>
              <a:t>灵奖</a:t>
            </a:r>
            <a:endParaRPr lang="zh-CN" altLang="en-US" dirty="0"/>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5</a:t>
            </a:fld>
            <a:r>
              <a:rPr lang="en-US" altLang="zh-CN" smtClean="0"/>
              <a:t>/20</a:t>
            </a:r>
            <a:endParaRPr lang="zh-CN" altLang="en-US" dirty="0"/>
          </a:p>
        </p:txBody>
      </p:sp>
      <p:sp>
        <p:nvSpPr>
          <p:cNvPr id="4" name="剪去对角的矩形 3"/>
          <p:cNvSpPr/>
          <p:nvPr/>
        </p:nvSpPr>
        <p:spPr bwMode="auto">
          <a:xfrm>
            <a:off x="827584" y="1053111"/>
            <a:ext cx="7704856" cy="2016224"/>
          </a:xfrm>
          <a:prstGeom prst="snip2Diag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36000" tIns="0" rIns="36000" bIns="0" numCol="1" rtlCol="0" anchor="ctr" anchorCtr="0" compatLnSpc="1">
            <a:prstTxWarp prst="textNoShape">
              <a:avLst/>
            </a:prstTxWarp>
          </a:bodyPr>
          <a:lstStyle/>
          <a:p>
            <a:pPr algn="just">
              <a:spcBef>
                <a:spcPts val="600"/>
              </a:spcBef>
              <a:spcAft>
                <a:spcPts val="600"/>
              </a:spcAft>
            </a:pPr>
            <a:r>
              <a:rPr lang="zh-CN" altLang="en-US"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图灵奖是美国计算机协会于</a:t>
            </a:r>
            <a:r>
              <a:rPr lang="en-US" altLang="zh-CN"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1966</a:t>
            </a:r>
            <a:r>
              <a:rPr lang="zh-CN" altLang="en-US"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年设立</a:t>
            </a:r>
            <a:r>
              <a:rPr lang="zh-CN" altLang="en-US" b="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ts val="600"/>
              </a:spcBef>
              <a:spcAft>
                <a:spcPts val="600"/>
              </a:spcAft>
            </a:pPr>
            <a:r>
              <a:rPr lang="zh-CN" altLang="en-US" b="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名称</a:t>
            </a:r>
            <a:r>
              <a:rPr lang="zh-CN" altLang="en-US"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取自计算机科学先驱英国科学家阿兰</a:t>
            </a:r>
            <a:r>
              <a:rPr lang="en-US" altLang="zh-CN"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图灵；</a:t>
            </a:r>
            <a:endParaRPr lang="zh-CN" altLang="en-US"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ts val="600"/>
              </a:spcBef>
              <a:spcAft>
                <a:spcPts val="600"/>
              </a:spcAft>
            </a:pPr>
            <a:r>
              <a:rPr lang="zh-CN" altLang="en-US"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获奖者的贡献必须在计算机领域具有持久而重大的</a:t>
            </a:r>
            <a:r>
              <a:rPr lang="zh-CN" altLang="en-US" b="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影响；</a:t>
            </a:r>
            <a:endParaRPr lang="zh-CN" altLang="en-US"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ts val="600"/>
              </a:spcBef>
              <a:spcAft>
                <a:spcPts val="600"/>
              </a:spcAft>
            </a:pPr>
            <a:r>
              <a:rPr lang="zh-CN" altLang="en-US"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有“计算机界诺贝尔奖”之</a:t>
            </a:r>
            <a:r>
              <a:rPr lang="zh-CN" altLang="en-US" b="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称，相当于</a:t>
            </a:r>
            <a:r>
              <a:rPr lang="zh-CN" altLang="en-US"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数学界的菲尔兹</a:t>
            </a:r>
            <a:r>
              <a:rPr lang="zh-CN" altLang="en-US" b="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奖。</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827584" y="3369335"/>
            <a:ext cx="4502274" cy="2061041"/>
          </a:xfrm>
          <a:prstGeom prst="rect">
            <a:avLst/>
          </a:prstGeom>
        </p:spPr>
      </p:pic>
    </p:spTree>
    <p:extLst>
      <p:ext uri="{BB962C8B-B14F-4D97-AF65-F5344CB8AC3E}">
        <p14:creationId xmlns:p14="http://schemas.microsoft.com/office/powerpoint/2010/main" val="198124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图灵奖</a:t>
            </a:r>
            <a:endParaRPr lang="zh-CN" altLang="en-US" dirty="0"/>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6</a:t>
            </a:fld>
            <a:r>
              <a:rPr lang="en-US" altLang="zh-CN" smtClean="0"/>
              <a:t>/20</a:t>
            </a:r>
            <a:endParaRPr lang="zh-CN" altLang="en-US" dirty="0"/>
          </a:p>
        </p:txBody>
      </p:sp>
      <p:grpSp>
        <p:nvGrpSpPr>
          <p:cNvPr id="13" name="组合 12"/>
          <p:cNvGrpSpPr/>
          <p:nvPr/>
        </p:nvGrpSpPr>
        <p:grpSpPr>
          <a:xfrm>
            <a:off x="611560" y="922000"/>
            <a:ext cx="2018689" cy="2419287"/>
            <a:chOff x="1403657" y="2000353"/>
            <a:chExt cx="2018689" cy="2419287"/>
          </a:xfrm>
        </p:grpSpPr>
        <p:sp>
          <p:nvSpPr>
            <p:cNvPr id="4" name="圆角矩形 3"/>
            <p:cNvSpPr/>
            <p:nvPr/>
          </p:nvSpPr>
          <p:spPr bwMode="auto">
            <a:xfrm>
              <a:off x="1403657" y="4160353"/>
              <a:ext cx="2018689" cy="259287"/>
            </a:xfrm>
            <a:prstGeom prst="roundRect">
              <a:avLst/>
            </a:prstGeom>
            <a:ln/>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4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1972 E.W. </a:t>
              </a:r>
              <a:r>
                <a:rPr lang="en-US" altLang="zh-CN" sz="1400" dirty="0" err="1">
                  <a:solidFill>
                    <a:srgbClr val="0033CC"/>
                  </a:solidFill>
                  <a:latin typeface="Times New Roman" panose="02020603050405020304" pitchFamily="18" charset="0"/>
                  <a:ea typeface="楷体" panose="02010609060101010101" pitchFamily="49" charset="-122"/>
                  <a:cs typeface="Times New Roman" panose="02020603050405020304" pitchFamily="18" charset="0"/>
                </a:rPr>
                <a:t>Dijkstra</a:t>
              </a:r>
              <a:endParaRPr lang="zh-CN" altLang="en-US" sz="14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57" y="2000353"/>
              <a:ext cx="2018689" cy="2160000"/>
            </a:xfrm>
            <a:prstGeom prst="rect">
              <a:avLst/>
            </a:prstGeom>
          </p:spPr>
        </p:pic>
      </p:grpSp>
      <p:grpSp>
        <p:nvGrpSpPr>
          <p:cNvPr id="17" name="组合 16"/>
          <p:cNvGrpSpPr/>
          <p:nvPr/>
        </p:nvGrpSpPr>
        <p:grpSpPr>
          <a:xfrm>
            <a:off x="2843808" y="922000"/>
            <a:ext cx="1842710" cy="2423657"/>
            <a:chOff x="2985358" y="1571625"/>
            <a:chExt cx="1842710" cy="2423657"/>
          </a:xfrm>
        </p:grpSpPr>
        <p:sp>
          <p:nvSpPr>
            <p:cNvPr id="14" name="圆角矩形 13"/>
            <p:cNvSpPr/>
            <p:nvPr/>
          </p:nvSpPr>
          <p:spPr bwMode="auto">
            <a:xfrm>
              <a:off x="2985358" y="3735995"/>
              <a:ext cx="1842710" cy="259287"/>
            </a:xfrm>
            <a:prstGeom prst="roundRect">
              <a:avLst/>
            </a:prstGeom>
            <a:ln/>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4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2006</a:t>
              </a:r>
              <a:r>
                <a:rPr lang="zh-CN" altLang="en-US" sz="14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Frances</a:t>
              </a:r>
              <a:r>
                <a:rPr lang="en-US" altLang="zh-CN" sz="14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E. Allen </a:t>
              </a:r>
            </a:p>
          </p:txBody>
        </p:sp>
        <p:pic>
          <p:nvPicPr>
            <p:cNvPr id="16" name="图片 15"/>
            <p:cNvPicPr>
              <a:picLocks noChangeAspect="1"/>
            </p:cNvPicPr>
            <p:nvPr/>
          </p:nvPicPr>
          <p:blipFill>
            <a:blip r:embed="rId3"/>
            <a:stretch>
              <a:fillRect/>
            </a:stretch>
          </p:blipFill>
          <p:spPr>
            <a:xfrm>
              <a:off x="3000375" y="1571625"/>
              <a:ext cx="1827692" cy="2160000"/>
            </a:xfrm>
            <a:prstGeom prst="rect">
              <a:avLst/>
            </a:prstGeom>
          </p:spPr>
        </p:pic>
      </p:grpSp>
      <p:grpSp>
        <p:nvGrpSpPr>
          <p:cNvPr id="19" name="组合 18"/>
          <p:cNvGrpSpPr/>
          <p:nvPr/>
        </p:nvGrpSpPr>
        <p:grpSpPr>
          <a:xfrm>
            <a:off x="2920039" y="3627336"/>
            <a:ext cx="1705263" cy="2414426"/>
            <a:chOff x="3112548" y="3838595"/>
            <a:chExt cx="1705263" cy="2414426"/>
          </a:xfrm>
        </p:grpSpPr>
        <p:sp>
          <p:nvSpPr>
            <p:cNvPr id="15" name="圆角矩形 14"/>
            <p:cNvSpPr/>
            <p:nvPr/>
          </p:nvSpPr>
          <p:spPr bwMode="auto">
            <a:xfrm>
              <a:off x="3112548" y="5993734"/>
              <a:ext cx="1705263" cy="259287"/>
            </a:xfrm>
            <a:prstGeom prst="roundRect">
              <a:avLst/>
            </a:prstGeom>
            <a:ln/>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1975 Herbert A. Simon</a:t>
              </a: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2548" y="3838595"/>
              <a:ext cx="1705263" cy="2160000"/>
            </a:xfrm>
            <a:prstGeom prst="rect">
              <a:avLst/>
            </a:prstGeom>
          </p:spPr>
        </p:pic>
      </p:grpSp>
      <p:grpSp>
        <p:nvGrpSpPr>
          <p:cNvPr id="21" name="组合 20"/>
          <p:cNvGrpSpPr/>
          <p:nvPr/>
        </p:nvGrpSpPr>
        <p:grpSpPr>
          <a:xfrm>
            <a:off x="4915093" y="942019"/>
            <a:ext cx="1661538" cy="2380597"/>
            <a:chOff x="2483768" y="3592577"/>
            <a:chExt cx="1661538" cy="2380597"/>
          </a:xfrm>
        </p:grpSpPr>
        <p:sp>
          <p:nvSpPr>
            <p:cNvPr id="8" name="圆角矩形 7"/>
            <p:cNvSpPr/>
            <p:nvPr/>
          </p:nvSpPr>
          <p:spPr bwMode="auto">
            <a:xfrm>
              <a:off x="2483768" y="5748207"/>
              <a:ext cx="1661538" cy="224967"/>
            </a:xfrm>
            <a:prstGeom prst="roundRect">
              <a:avLst/>
            </a:prstGeom>
            <a:ln/>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4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2000</a:t>
              </a:r>
              <a:r>
                <a:rPr lang="zh-CN" altLang="en-US" sz="14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姚</a:t>
              </a:r>
              <a:r>
                <a:rPr lang="zh-CN" altLang="en-US" sz="14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期智</a:t>
              </a:r>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83768" y="3592577"/>
              <a:ext cx="1661538" cy="2160000"/>
            </a:xfrm>
            <a:prstGeom prst="rect">
              <a:avLst/>
            </a:prstGeom>
          </p:spPr>
        </p:pic>
      </p:grpSp>
      <p:grpSp>
        <p:nvGrpSpPr>
          <p:cNvPr id="24" name="组合 23"/>
          <p:cNvGrpSpPr/>
          <p:nvPr/>
        </p:nvGrpSpPr>
        <p:grpSpPr>
          <a:xfrm>
            <a:off x="849073" y="3626795"/>
            <a:ext cx="1543661" cy="2393758"/>
            <a:chOff x="6412714" y="-2577303"/>
            <a:chExt cx="1543661" cy="2393758"/>
          </a:xfrm>
        </p:grpSpPr>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3518" y="-2577303"/>
              <a:ext cx="1542857" cy="2160000"/>
            </a:xfrm>
            <a:prstGeom prst="rect">
              <a:avLst/>
            </a:prstGeom>
          </p:spPr>
        </p:pic>
        <p:sp>
          <p:nvSpPr>
            <p:cNvPr id="23" name="圆角矩形 22"/>
            <p:cNvSpPr/>
            <p:nvPr/>
          </p:nvSpPr>
          <p:spPr bwMode="auto">
            <a:xfrm>
              <a:off x="6412714" y="-408512"/>
              <a:ext cx="1543661" cy="224967"/>
            </a:xfrm>
            <a:prstGeom prst="roundRect">
              <a:avLst/>
            </a:prstGeom>
            <a:ln/>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1974</a:t>
              </a:r>
              <a:r>
                <a:rPr lang="zh-CN" altLang="en-US" sz="12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dirty="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Donald </a:t>
              </a:r>
              <a:r>
                <a:rPr lang="en-US" altLang="zh-CN" sz="12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E. Knuth</a:t>
              </a:r>
              <a:endParaRPr lang="zh-CN" altLang="en-US" sz="1200" dirty="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7" name="组合 6"/>
          <p:cNvGrpSpPr/>
          <p:nvPr/>
        </p:nvGrpSpPr>
        <p:grpSpPr>
          <a:xfrm>
            <a:off x="5508104" y="3789040"/>
            <a:ext cx="2871540" cy="2620835"/>
            <a:chOff x="5300860" y="3476391"/>
            <a:chExt cx="3334499" cy="2771239"/>
          </a:xfrm>
        </p:grpSpPr>
        <p:pic>
          <p:nvPicPr>
            <p:cNvPr id="5" name="图片 4"/>
            <p:cNvPicPr>
              <a:picLocks noChangeAspect="1"/>
            </p:cNvPicPr>
            <p:nvPr/>
          </p:nvPicPr>
          <p:blipFill>
            <a:blip r:embed="rId7"/>
            <a:stretch>
              <a:fillRect/>
            </a:stretch>
          </p:blipFill>
          <p:spPr>
            <a:xfrm>
              <a:off x="5300860" y="3476391"/>
              <a:ext cx="3334499" cy="2771239"/>
            </a:xfrm>
            <a:prstGeom prst="rect">
              <a:avLst/>
            </a:prstGeom>
          </p:spPr>
        </p:pic>
        <p:sp>
          <p:nvSpPr>
            <p:cNvPr id="6" name="矩形 5"/>
            <p:cNvSpPr/>
            <p:nvPr/>
          </p:nvSpPr>
          <p:spPr>
            <a:xfrm>
              <a:off x="5749978" y="5866664"/>
              <a:ext cx="2436265" cy="307777"/>
            </a:xfrm>
            <a:prstGeom prst="rect">
              <a:avLst/>
            </a:prstGeom>
          </p:spPr>
          <p:txBody>
            <a:bodyPr wrap="square">
              <a:spAutoFit/>
            </a:bodyPr>
            <a:lstStyle/>
            <a:p>
              <a:r>
                <a:rPr lang="en-US" altLang="zh-CN" sz="1400" dirty="0">
                  <a:solidFill>
                    <a:schemeClr val="tx1"/>
                  </a:solidFill>
                </a:rPr>
                <a:t>Grace Murray Hopper</a:t>
              </a:r>
              <a:endParaRPr lang="zh-CN" altLang="en-US" sz="1400" dirty="0">
                <a:solidFill>
                  <a:schemeClr val="tx1"/>
                </a:solidFill>
              </a:endParaRPr>
            </a:p>
          </p:txBody>
        </p:sp>
      </p:grpSp>
    </p:spTree>
    <p:extLst>
      <p:ext uri="{BB962C8B-B14F-4D97-AF65-F5344CB8AC3E}">
        <p14:creationId xmlns:p14="http://schemas.microsoft.com/office/powerpoint/2010/main" val="2242465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a:t>
            </a:r>
            <a:r>
              <a:rPr lang="zh-CN" altLang="en-US" dirty="0"/>
              <a:t>书籍</a:t>
            </a:r>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7</a:t>
            </a:fld>
            <a:r>
              <a:rPr lang="en-US" altLang="zh-CN" smtClean="0"/>
              <a:t>/20</a:t>
            </a:r>
            <a:endParaRPr lang="zh-CN" altLang="en-US" dirty="0"/>
          </a:p>
        </p:txBody>
      </p:sp>
      <p:pic>
        <p:nvPicPr>
          <p:cNvPr id="4" name="图片 3"/>
          <p:cNvPicPr>
            <a:picLocks noChangeAspect="1"/>
          </p:cNvPicPr>
          <p:nvPr/>
        </p:nvPicPr>
        <p:blipFill>
          <a:blip r:embed="rId2"/>
          <a:stretch>
            <a:fillRect/>
          </a:stretch>
        </p:blipFill>
        <p:spPr>
          <a:xfrm>
            <a:off x="6300192" y="1097970"/>
            <a:ext cx="1702787" cy="2403934"/>
          </a:xfrm>
          <a:prstGeom prst="rect">
            <a:avLst/>
          </a:prstGeom>
          <a:ln>
            <a:solidFill>
              <a:schemeClr val="accent1"/>
            </a:solidFill>
          </a:ln>
        </p:spPr>
      </p:pic>
      <p:pic>
        <p:nvPicPr>
          <p:cNvPr id="5" name="图片 4"/>
          <p:cNvPicPr>
            <a:picLocks noChangeAspect="1"/>
          </p:cNvPicPr>
          <p:nvPr/>
        </p:nvPicPr>
        <p:blipFill>
          <a:blip r:embed="rId3"/>
          <a:stretch>
            <a:fillRect/>
          </a:stretch>
        </p:blipFill>
        <p:spPr>
          <a:xfrm>
            <a:off x="3419872" y="1130726"/>
            <a:ext cx="2295000" cy="3240000"/>
          </a:xfrm>
          <a:prstGeom prst="rect">
            <a:avLst/>
          </a:prstGeom>
        </p:spPr>
      </p:pic>
      <p:pic>
        <p:nvPicPr>
          <p:cNvPr id="6" name="图片 5"/>
          <p:cNvPicPr>
            <a:picLocks noChangeAspect="1"/>
          </p:cNvPicPr>
          <p:nvPr/>
        </p:nvPicPr>
        <p:blipFill>
          <a:blip r:embed="rId4"/>
          <a:stretch>
            <a:fillRect/>
          </a:stretch>
        </p:blipFill>
        <p:spPr>
          <a:xfrm>
            <a:off x="6300192" y="3735084"/>
            <a:ext cx="1702787" cy="2503097"/>
          </a:xfrm>
          <a:prstGeom prst="rect">
            <a:avLst/>
          </a:prstGeom>
        </p:spPr>
      </p:pic>
      <p:pic>
        <p:nvPicPr>
          <p:cNvPr id="8" name="图片 7"/>
          <p:cNvPicPr>
            <a:picLocks noChangeAspect="1"/>
          </p:cNvPicPr>
          <p:nvPr/>
        </p:nvPicPr>
        <p:blipFill>
          <a:blip r:embed="rId5"/>
          <a:stretch>
            <a:fillRect/>
          </a:stretch>
        </p:blipFill>
        <p:spPr>
          <a:xfrm>
            <a:off x="642111" y="908721"/>
            <a:ext cx="2080709" cy="3168352"/>
          </a:xfrm>
          <a:prstGeom prst="rect">
            <a:avLst/>
          </a:prstGeom>
        </p:spPr>
      </p:pic>
    </p:spTree>
    <p:extLst>
      <p:ext uri="{BB962C8B-B14F-4D97-AF65-F5344CB8AC3E}">
        <p14:creationId xmlns:p14="http://schemas.microsoft.com/office/powerpoint/2010/main" val="384399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计算机大类</a:t>
            </a:r>
            <a:r>
              <a:rPr lang="en-US" altLang="zh-CN" dirty="0" smtClean="0"/>
              <a:t>/</a:t>
            </a:r>
            <a:r>
              <a:rPr lang="zh-CN" altLang="en-US" dirty="0" smtClean="0"/>
              <a:t>网安 课程信息总述</a:t>
            </a:r>
            <a:endParaRPr lang="zh-CN" altLang="en-US" dirty="0"/>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8</a:t>
            </a:fld>
            <a:r>
              <a:rPr lang="en-US" altLang="zh-CN" smtClean="0"/>
              <a:t>/20</a:t>
            </a:r>
            <a:endParaRPr lang="zh-CN" altLang="en-US" dirty="0"/>
          </a:p>
        </p:txBody>
      </p:sp>
      <p:grpSp>
        <p:nvGrpSpPr>
          <p:cNvPr id="27" name="组合 26"/>
          <p:cNvGrpSpPr/>
          <p:nvPr/>
        </p:nvGrpSpPr>
        <p:grpSpPr>
          <a:xfrm>
            <a:off x="607506" y="1052736"/>
            <a:ext cx="4453539" cy="4319081"/>
            <a:chOff x="607506" y="1052736"/>
            <a:chExt cx="4453539" cy="4319081"/>
          </a:xfrm>
        </p:grpSpPr>
        <p:sp>
          <p:nvSpPr>
            <p:cNvPr id="4" name="圆角矩形 3"/>
            <p:cNvSpPr/>
            <p:nvPr/>
          </p:nvSpPr>
          <p:spPr bwMode="auto">
            <a:xfrm>
              <a:off x="611560" y="1052736"/>
              <a:ext cx="1512168" cy="509042"/>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理论课时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56</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圆角矩形 4"/>
            <p:cNvSpPr/>
            <p:nvPr/>
          </p:nvSpPr>
          <p:spPr bwMode="auto">
            <a:xfrm>
              <a:off x="607507" y="2952288"/>
              <a:ext cx="2736306" cy="509042"/>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挑战性</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题目 </a:t>
              </a:r>
              <a:r>
                <a:rPr kumimoji="1"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5 </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题</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不提交</a:t>
              </a:r>
              <a:endPar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圆角矩形 5"/>
            <p:cNvSpPr/>
            <p:nvPr/>
          </p:nvSpPr>
          <p:spPr bwMode="auto">
            <a:xfrm>
              <a:off x="3419872" y="2960583"/>
              <a:ext cx="1638260" cy="509042"/>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实验报告 </a:t>
              </a:r>
              <a:r>
                <a:rPr kumimoji="1"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 </a:t>
              </a:r>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份</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圆角矩形 6"/>
            <p:cNvSpPr/>
            <p:nvPr/>
          </p:nvSpPr>
          <p:spPr bwMode="auto">
            <a:xfrm>
              <a:off x="2294787" y="1052736"/>
              <a:ext cx="1512168" cy="509042"/>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实验课时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圆角矩形 7"/>
            <p:cNvSpPr/>
            <p:nvPr/>
          </p:nvSpPr>
          <p:spPr bwMode="auto">
            <a:xfrm>
              <a:off x="611559" y="1688685"/>
              <a:ext cx="4446573" cy="5090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期末考试</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时间</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2018-11-27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2019-01-04</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圆角矩形 8"/>
            <p:cNvSpPr/>
            <p:nvPr/>
          </p:nvSpPr>
          <p:spPr bwMode="auto">
            <a:xfrm>
              <a:off x="3978014" y="1052736"/>
              <a:ext cx="1080119" cy="509042"/>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学分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3.5</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圆角矩形 9"/>
            <p:cNvSpPr/>
            <p:nvPr/>
          </p:nvSpPr>
          <p:spPr bwMode="auto">
            <a:xfrm>
              <a:off x="3674421" y="2324634"/>
              <a:ext cx="1386624" cy="50904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实验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圆角矩形 10"/>
            <p:cNvSpPr/>
            <p:nvPr/>
          </p:nvSpPr>
          <p:spPr bwMode="auto">
            <a:xfrm>
              <a:off x="611560" y="2324634"/>
              <a:ext cx="1386624" cy="50904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平时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40%</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圆角矩形 11"/>
            <p:cNvSpPr/>
            <p:nvPr/>
          </p:nvSpPr>
          <p:spPr bwMode="auto">
            <a:xfrm>
              <a:off x="2122507" y="2324634"/>
              <a:ext cx="1427592" cy="50904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期末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60%</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圆角矩形 12"/>
            <p:cNvSpPr/>
            <p:nvPr/>
          </p:nvSpPr>
          <p:spPr bwMode="auto">
            <a:xfrm>
              <a:off x="611559" y="3579401"/>
              <a:ext cx="4446573" cy="509042"/>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52</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页作业</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A4</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纸打印交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次</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圆角矩形 13"/>
            <p:cNvSpPr/>
            <p:nvPr/>
          </p:nvSpPr>
          <p:spPr bwMode="auto">
            <a:xfrm>
              <a:off x="2393834" y="4221088"/>
              <a:ext cx="2664298" cy="50904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课程代码 </a:t>
              </a:r>
              <a:r>
                <a:rPr kumimoji="1"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P0800335.06</a:t>
              </a:r>
              <a:endParaRPr kumimoji="1"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圆角矩形 14"/>
            <p:cNvSpPr/>
            <p:nvPr/>
          </p:nvSpPr>
          <p:spPr bwMode="auto">
            <a:xfrm>
              <a:off x="607507" y="4216044"/>
              <a:ext cx="1660069" cy="50904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学科</a:t>
              </a:r>
              <a:r>
                <a:rPr kumimoji="1"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基础课</a:t>
              </a:r>
            </a:p>
          </p:txBody>
        </p:sp>
        <p:sp>
          <p:nvSpPr>
            <p:cNvPr id="16" name="圆角矩形 15"/>
            <p:cNvSpPr/>
            <p:nvPr/>
          </p:nvSpPr>
          <p:spPr bwMode="auto">
            <a:xfrm>
              <a:off x="607506" y="4846811"/>
              <a:ext cx="2236301" cy="50904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选课 </a:t>
              </a:r>
              <a:r>
                <a:rPr kumimoji="1"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123 </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人</a:t>
              </a:r>
              <a:endPar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圆角矩形 16"/>
            <p:cNvSpPr/>
            <p:nvPr/>
          </p:nvSpPr>
          <p:spPr bwMode="auto">
            <a:xfrm>
              <a:off x="2942875" y="4862775"/>
              <a:ext cx="2115257" cy="50904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每次课签到</a:t>
              </a:r>
              <a:endPar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6" name="组合 25"/>
          <p:cNvGrpSpPr/>
          <p:nvPr/>
        </p:nvGrpSpPr>
        <p:grpSpPr>
          <a:xfrm>
            <a:off x="5157200" y="4603935"/>
            <a:ext cx="3600000" cy="1411953"/>
            <a:chOff x="5157200" y="4603935"/>
            <a:chExt cx="3600000" cy="1411953"/>
          </a:xfrm>
        </p:grpSpPr>
        <p:pic>
          <p:nvPicPr>
            <p:cNvPr id="20" name="图片 19"/>
            <p:cNvPicPr>
              <a:picLocks noChangeAspect="1"/>
            </p:cNvPicPr>
            <p:nvPr/>
          </p:nvPicPr>
          <p:blipFill>
            <a:blip r:embed="rId2"/>
            <a:stretch>
              <a:fillRect/>
            </a:stretch>
          </p:blipFill>
          <p:spPr>
            <a:xfrm>
              <a:off x="5157200" y="4603935"/>
              <a:ext cx="3600000" cy="1129321"/>
            </a:xfrm>
            <a:prstGeom prst="rect">
              <a:avLst/>
            </a:prstGeom>
          </p:spPr>
        </p:pic>
        <p:sp>
          <p:nvSpPr>
            <p:cNvPr id="21" name="圆角矩形 20"/>
            <p:cNvSpPr/>
            <p:nvPr/>
          </p:nvSpPr>
          <p:spPr bwMode="auto">
            <a:xfrm>
              <a:off x="6300192" y="5748917"/>
              <a:ext cx="1656184" cy="26697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2016-2017-1 2015</a:t>
              </a:r>
              <a:r>
                <a:rPr lang="zh-CN" altLang="en-US"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级</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5" name="组合 24"/>
          <p:cNvGrpSpPr/>
          <p:nvPr/>
        </p:nvGrpSpPr>
        <p:grpSpPr>
          <a:xfrm>
            <a:off x="5157200" y="2854656"/>
            <a:ext cx="3600000" cy="1430772"/>
            <a:chOff x="5157200" y="2854656"/>
            <a:chExt cx="3600000" cy="1430772"/>
          </a:xfrm>
        </p:grpSpPr>
        <p:pic>
          <p:nvPicPr>
            <p:cNvPr id="19" name="图片 18"/>
            <p:cNvPicPr>
              <a:picLocks noChangeAspect="1"/>
            </p:cNvPicPr>
            <p:nvPr/>
          </p:nvPicPr>
          <p:blipFill>
            <a:blip r:embed="rId3"/>
            <a:stretch>
              <a:fillRect/>
            </a:stretch>
          </p:blipFill>
          <p:spPr>
            <a:xfrm>
              <a:off x="5157200" y="2854656"/>
              <a:ext cx="3600000" cy="1145267"/>
            </a:xfrm>
            <a:prstGeom prst="rect">
              <a:avLst/>
            </a:prstGeom>
          </p:spPr>
        </p:pic>
        <p:sp>
          <p:nvSpPr>
            <p:cNvPr id="22" name="圆角矩形 21"/>
            <p:cNvSpPr/>
            <p:nvPr/>
          </p:nvSpPr>
          <p:spPr bwMode="auto">
            <a:xfrm>
              <a:off x="6300192" y="4018457"/>
              <a:ext cx="1656184" cy="26697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2015-2016-1 2014</a:t>
              </a:r>
              <a:r>
                <a:rPr lang="zh-CN" altLang="en-US"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级</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4" name="组合 23"/>
          <p:cNvGrpSpPr/>
          <p:nvPr/>
        </p:nvGrpSpPr>
        <p:grpSpPr>
          <a:xfrm>
            <a:off x="5157200" y="1126726"/>
            <a:ext cx="3600000" cy="1395262"/>
            <a:chOff x="5157200" y="1126726"/>
            <a:chExt cx="3600000" cy="1395262"/>
          </a:xfrm>
        </p:grpSpPr>
        <p:pic>
          <p:nvPicPr>
            <p:cNvPr id="18" name="图片 17"/>
            <p:cNvPicPr>
              <a:picLocks noChangeAspect="1"/>
            </p:cNvPicPr>
            <p:nvPr/>
          </p:nvPicPr>
          <p:blipFill>
            <a:blip r:embed="rId4"/>
            <a:stretch>
              <a:fillRect/>
            </a:stretch>
          </p:blipFill>
          <p:spPr>
            <a:xfrm>
              <a:off x="5157200" y="1126726"/>
              <a:ext cx="3600000" cy="1123918"/>
            </a:xfrm>
            <a:prstGeom prst="rect">
              <a:avLst/>
            </a:prstGeom>
          </p:spPr>
        </p:pic>
        <p:sp>
          <p:nvSpPr>
            <p:cNvPr id="23" name="圆角矩形 22"/>
            <p:cNvSpPr/>
            <p:nvPr/>
          </p:nvSpPr>
          <p:spPr bwMode="auto">
            <a:xfrm>
              <a:off x="6300192" y="2255017"/>
              <a:ext cx="1656184" cy="26697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2014-2015-1 2013</a:t>
              </a:r>
              <a:r>
                <a:rPr lang="zh-CN" altLang="en-US"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级</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81026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500"/>
                                        <p:tgtEl>
                                          <p:spTgt spid="2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500"/>
                                        <p:tgtEl>
                                          <p:spTgt spid="24"/>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2018</a:t>
            </a:r>
            <a:r>
              <a:rPr lang="zh-CN" altLang="en-US" dirty="0" smtClean="0"/>
              <a:t>级互联网</a:t>
            </a:r>
            <a:r>
              <a:rPr lang="en-US" altLang="zh-CN" dirty="0" smtClean="0"/>
              <a:t>+ </a:t>
            </a:r>
            <a:r>
              <a:rPr lang="zh-CN" altLang="en-US" dirty="0" smtClean="0"/>
              <a:t>课程信息总述</a:t>
            </a:r>
            <a:endParaRPr lang="zh-CN" altLang="en-US" dirty="0"/>
          </a:p>
        </p:txBody>
      </p:sp>
      <p:sp>
        <p:nvSpPr>
          <p:cNvPr id="3" name="灯片编号占位符 2"/>
          <p:cNvSpPr>
            <a:spLocks noGrp="1"/>
          </p:cNvSpPr>
          <p:nvPr>
            <p:ph type="sldNum" sz="quarter" idx="10"/>
          </p:nvPr>
        </p:nvSpPr>
        <p:spPr/>
        <p:txBody>
          <a:bodyPr/>
          <a:lstStyle/>
          <a:p>
            <a:fld id="{BFC21862-C570-43FE-93A1-CE1DA7921C6E}" type="slidenum">
              <a:rPr lang="zh-CN" altLang="en-US" smtClean="0"/>
              <a:pPr/>
              <a:t>9</a:t>
            </a:fld>
            <a:r>
              <a:rPr lang="en-US" altLang="zh-CN" smtClean="0"/>
              <a:t>/20</a:t>
            </a:r>
            <a:endParaRPr lang="zh-CN" altLang="en-US" dirty="0"/>
          </a:p>
        </p:txBody>
      </p:sp>
      <p:grpSp>
        <p:nvGrpSpPr>
          <p:cNvPr id="27" name="组合 26"/>
          <p:cNvGrpSpPr/>
          <p:nvPr/>
        </p:nvGrpSpPr>
        <p:grpSpPr>
          <a:xfrm>
            <a:off x="607506" y="1052736"/>
            <a:ext cx="4453539" cy="4319081"/>
            <a:chOff x="607506" y="1052736"/>
            <a:chExt cx="4453539" cy="4319081"/>
          </a:xfrm>
        </p:grpSpPr>
        <p:sp>
          <p:nvSpPr>
            <p:cNvPr id="4" name="圆角矩形 3"/>
            <p:cNvSpPr/>
            <p:nvPr/>
          </p:nvSpPr>
          <p:spPr bwMode="auto">
            <a:xfrm>
              <a:off x="611560" y="1052736"/>
              <a:ext cx="1512168" cy="509042"/>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理论课时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40</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圆角矩形 4"/>
            <p:cNvSpPr/>
            <p:nvPr/>
          </p:nvSpPr>
          <p:spPr bwMode="auto">
            <a:xfrm>
              <a:off x="607507" y="2952288"/>
              <a:ext cx="2736306" cy="509042"/>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挑战性</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题目 </a:t>
              </a:r>
              <a:r>
                <a:rPr kumimoji="1"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5 </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题</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不提交</a:t>
              </a:r>
              <a:endPar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圆角矩形 5"/>
            <p:cNvSpPr/>
            <p:nvPr/>
          </p:nvSpPr>
          <p:spPr bwMode="auto">
            <a:xfrm>
              <a:off x="3419872" y="2960583"/>
              <a:ext cx="1638260" cy="509042"/>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实验报告 </a:t>
              </a:r>
              <a:r>
                <a:rPr kumimoji="1"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 </a:t>
              </a:r>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份</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圆角矩形 6"/>
            <p:cNvSpPr/>
            <p:nvPr/>
          </p:nvSpPr>
          <p:spPr bwMode="auto">
            <a:xfrm>
              <a:off x="2294787" y="1052736"/>
              <a:ext cx="1512168" cy="509042"/>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实验课时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8</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圆角矩形 7"/>
            <p:cNvSpPr/>
            <p:nvPr/>
          </p:nvSpPr>
          <p:spPr bwMode="auto">
            <a:xfrm>
              <a:off x="611559" y="1688685"/>
              <a:ext cx="4446573" cy="5090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期末考试</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时间</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2018-11-27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2019-01-04</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圆角矩形 8"/>
            <p:cNvSpPr/>
            <p:nvPr/>
          </p:nvSpPr>
          <p:spPr bwMode="auto">
            <a:xfrm>
              <a:off x="3978014" y="1052736"/>
              <a:ext cx="1080119" cy="509042"/>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学分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圆角矩形 9"/>
            <p:cNvSpPr/>
            <p:nvPr/>
          </p:nvSpPr>
          <p:spPr bwMode="auto">
            <a:xfrm>
              <a:off x="3674421" y="2324634"/>
              <a:ext cx="1386624" cy="50904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实验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圆角矩形 10"/>
            <p:cNvSpPr/>
            <p:nvPr/>
          </p:nvSpPr>
          <p:spPr bwMode="auto">
            <a:xfrm>
              <a:off x="611560" y="2324634"/>
              <a:ext cx="1386624" cy="50904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平时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圆角矩形 11"/>
            <p:cNvSpPr/>
            <p:nvPr/>
          </p:nvSpPr>
          <p:spPr bwMode="auto">
            <a:xfrm>
              <a:off x="2122507" y="2324634"/>
              <a:ext cx="1427592" cy="50904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期末 </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60%</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圆角矩形 12"/>
            <p:cNvSpPr/>
            <p:nvPr/>
          </p:nvSpPr>
          <p:spPr bwMode="auto">
            <a:xfrm>
              <a:off x="611559" y="3579401"/>
              <a:ext cx="4446573" cy="509042"/>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52</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页作业</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A4</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纸打印交 </a:t>
              </a:r>
              <a:r>
                <a:rPr lang="en-US" altLang="zh-CN"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次</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圆角矩形 13"/>
            <p:cNvSpPr/>
            <p:nvPr/>
          </p:nvSpPr>
          <p:spPr bwMode="auto">
            <a:xfrm>
              <a:off x="2393834" y="4221088"/>
              <a:ext cx="2664298" cy="50904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课程代码 </a:t>
              </a:r>
              <a:r>
                <a:rPr kumimoji="1"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H0816130.01</a:t>
              </a:r>
              <a:endParaRPr kumimoji="1"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圆角矩形 14"/>
            <p:cNvSpPr/>
            <p:nvPr/>
          </p:nvSpPr>
          <p:spPr bwMode="auto">
            <a:xfrm>
              <a:off x="607507" y="4216044"/>
              <a:ext cx="1660069" cy="509042"/>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学科</a:t>
              </a:r>
              <a:r>
                <a:rPr kumimoji="1"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基础课</a:t>
              </a:r>
            </a:p>
          </p:txBody>
        </p:sp>
        <p:sp>
          <p:nvSpPr>
            <p:cNvPr id="16" name="圆角矩形 15"/>
            <p:cNvSpPr/>
            <p:nvPr/>
          </p:nvSpPr>
          <p:spPr bwMode="auto">
            <a:xfrm>
              <a:off x="607506" y="4846811"/>
              <a:ext cx="2236301" cy="50904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选课 </a:t>
              </a:r>
              <a:r>
                <a:rPr kumimoji="1"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94+68 </a:t>
              </a:r>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人</a:t>
              </a:r>
              <a:endPar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圆角矩形 16"/>
            <p:cNvSpPr/>
            <p:nvPr/>
          </p:nvSpPr>
          <p:spPr bwMode="auto">
            <a:xfrm>
              <a:off x="2942875" y="4862775"/>
              <a:ext cx="2115257" cy="50904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rtlCol="0" anchor="ctr" anchorCtr="0" compatLnSpc="1">
              <a:prstTxWarp prst="textNoShape">
                <a:avLst/>
              </a:prstTxWarp>
            </a:bodyPr>
            <a:lstStyle/>
            <a:p>
              <a:r>
                <a:rPr kumimoji="1"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每次课签到</a:t>
              </a:r>
              <a:endParaRPr kumimoji="1"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6" name="组合 25"/>
          <p:cNvGrpSpPr/>
          <p:nvPr/>
        </p:nvGrpSpPr>
        <p:grpSpPr>
          <a:xfrm>
            <a:off x="5157200" y="4603935"/>
            <a:ext cx="3600000" cy="1411953"/>
            <a:chOff x="5157200" y="4603935"/>
            <a:chExt cx="3600000" cy="1411953"/>
          </a:xfrm>
        </p:grpSpPr>
        <p:pic>
          <p:nvPicPr>
            <p:cNvPr id="20" name="图片 19"/>
            <p:cNvPicPr>
              <a:picLocks noChangeAspect="1"/>
            </p:cNvPicPr>
            <p:nvPr/>
          </p:nvPicPr>
          <p:blipFill>
            <a:blip r:embed="rId2"/>
            <a:stretch>
              <a:fillRect/>
            </a:stretch>
          </p:blipFill>
          <p:spPr>
            <a:xfrm>
              <a:off x="5157200" y="4603935"/>
              <a:ext cx="3600000" cy="1129321"/>
            </a:xfrm>
            <a:prstGeom prst="rect">
              <a:avLst/>
            </a:prstGeom>
          </p:spPr>
        </p:pic>
        <p:sp>
          <p:nvSpPr>
            <p:cNvPr id="21" name="圆角矩形 20"/>
            <p:cNvSpPr/>
            <p:nvPr/>
          </p:nvSpPr>
          <p:spPr bwMode="auto">
            <a:xfrm>
              <a:off x="6300192" y="5748917"/>
              <a:ext cx="1656184" cy="26697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2016-2017-1 2015</a:t>
              </a:r>
              <a:r>
                <a:rPr lang="zh-CN" altLang="en-US"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级</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5" name="组合 24"/>
          <p:cNvGrpSpPr/>
          <p:nvPr/>
        </p:nvGrpSpPr>
        <p:grpSpPr>
          <a:xfrm>
            <a:off x="5157200" y="2854656"/>
            <a:ext cx="3600000" cy="1430772"/>
            <a:chOff x="5157200" y="2854656"/>
            <a:chExt cx="3600000" cy="1430772"/>
          </a:xfrm>
        </p:grpSpPr>
        <p:pic>
          <p:nvPicPr>
            <p:cNvPr id="19" name="图片 18"/>
            <p:cNvPicPr>
              <a:picLocks noChangeAspect="1"/>
            </p:cNvPicPr>
            <p:nvPr/>
          </p:nvPicPr>
          <p:blipFill>
            <a:blip r:embed="rId3"/>
            <a:stretch>
              <a:fillRect/>
            </a:stretch>
          </p:blipFill>
          <p:spPr>
            <a:xfrm>
              <a:off x="5157200" y="2854656"/>
              <a:ext cx="3600000" cy="1145267"/>
            </a:xfrm>
            <a:prstGeom prst="rect">
              <a:avLst/>
            </a:prstGeom>
          </p:spPr>
        </p:pic>
        <p:sp>
          <p:nvSpPr>
            <p:cNvPr id="22" name="圆角矩形 21"/>
            <p:cNvSpPr/>
            <p:nvPr/>
          </p:nvSpPr>
          <p:spPr bwMode="auto">
            <a:xfrm>
              <a:off x="6300192" y="4018457"/>
              <a:ext cx="1656184" cy="26697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2015-2016-1 2014</a:t>
              </a:r>
              <a:r>
                <a:rPr lang="zh-CN" altLang="en-US"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级</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4" name="组合 23"/>
          <p:cNvGrpSpPr/>
          <p:nvPr/>
        </p:nvGrpSpPr>
        <p:grpSpPr>
          <a:xfrm>
            <a:off x="5157200" y="1126726"/>
            <a:ext cx="3600000" cy="1395262"/>
            <a:chOff x="5157200" y="1126726"/>
            <a:chExt cx="3600000" cy="1395262"/>
          </a:xfrm>
        </p:grpSpPr>
        <p:pic>
          <p:nvPicPr>
            <p:cNvPr id="18" name="图片 17"/>
            <p:cNvPicPr>
              <a:picLocks noChangeAspect="1"/>
            </p:cNvPicPr>
            <p:nvPr/>
          </p:nvPicPr>
          <p:blipFill>
            <a:blip r:embed="rId4"/>
            <a:stretch>
              <a:fillRect/>
            </a:stretch>
          </p:blipFill>
          <p:spPr>
            <a:xfrm>
              <a:off x="5157200" y="1126726"/>
              <a:ext cx="3600000" cy="1123918"/>
            </a:xfrm>
            <a:prstGeom prst="rect">
              <a:avLst/>
            </a:prstGeom>
          </p:spPr>
        </p:pic>
        <p:sp>
          <p:nvSpPr>
            <p:cNvPr id="23" name="圆角矩形 22"/>
            <p:cNvSpPr/>
            <p:nvPr/>
          </p:nvSpPr>
          <p:spPr bwMode="auto">
            <a:xfrm>
              <a:off x="6300192" y="2255017"/>
              <a:ext cx="1656184" cy="26697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rtlCol="0" anchor="ctr" anchorCtr="0" compatLnSpc="1">
              <a:prstTxWarp prst="textNoShape">
                <a:avLst/>
              </a:prstTxWarp>
            </a:bodyPr>
            <a:lstStyle/>
            <a:p>
              <a:pPr eaLnBrk="1" latinLnBrk="1" hangingPunct="1"/>
              <a:r>
                <a:rPr lang="en-US" altLang="zh-CN"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2014-2015-1 2013</a:t>
              </a:r>
              <a:r>
                <a:rPr lang="zh-CN" altLang="en-US" sz="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级</a:t>
              </a:r>
              <a:endParaRPr lang="zh-CN" altLang="en-US" sz="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198404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500"/>
                                        <p:tgtEl>
                                          <p:spTgt spid="2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500"/>
                                        <p:tgtEl>
                                          <p:spTgt spid="24"/>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YiminZHOUTemplate">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YiminZHOUTemplate.potx" id="{BAD2110E-F7B4-48F8-8A58-BBE095D33FFB}" vid="{44E3BECB-AED5-46F5-987B-A825F578D1E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YiminZHOUTemplate</Template>
  <TotalTime>307</TotalTime>
  <Words>1394</Words>
  <Application>Microsoft Office PowerPoint</Application>
  <PresentationFormat>全屏显示(4:3)</PresentationFormat>
  <Paragraphs>221</Paragraphs>
  <Slides>22</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6" baseType="lpstr">
      <vt:lpstr>等线</vt:lpstr>
      <vt:lpstr>黑体</vt:lpstr>
      <vt:lpstr>楷体</vt:lpstr>
      <vt:lpstr>楷体_GB2312</vt:lpstr>
      <vt:lpstr>宋体</vt:lpstr>
      <vt:lpstr>Arial</vt:lpstr>
      <vt:lpstr>Calibri</vt:lpstr>
      <vt:lpstr>Cambria Math</vt:lpstr>
      <vt:lpstr>Courier New</vt:lpstr>
      <vt:lpstr>Times New Roman</vt:lpstr>
      <vt:lpstr>Verdana</vt:lpstr>
      <vt:lpstr>Wingdings</vt:lpstr>
      <vt:lpstr>YiminZHOUTemplate</vt:lpstr>
      <vt:lpstr>Visio</vt:lpstr>
      <vt:lpstr>数据结构与算法</vt:lpstr>
      <vt:lpstr>什么是“数据结构与算法” </vt:lpstr>
      <vt:lpstr>数据结构一张图</vt:lpstr>
      <vt:lpstr>什么是数据结构</vt:lpstr>
      <vt:lpstr>图灵奖</vt:lpstr>
      <vt:lpstr>图灵奖</vt:lpstr>
      <vt:lpstr>参考书籍</vt:lpstr>
      <vt:lpstr>计算机大类/网安 课程信息总述</vt:lpstr>
      <vt:lpstr>2018级互联网+ 课程信息总述</vt:lpstr>
      <vt:lpstr>英才实验班 挑战性课程 信息总述</vt:lpstr>
      <vt:lpstr>数据结构二元组表达</vt:lpstr>
      <vt:lpstr>数据结构四元组表达</vt:lpstr>
      <vt:lpstr>数据 D</vt:lpstr>
      <vt:lpstr>逻辑结构 L</vt:lpstr>
      <vt:lpstr>逻辑结构 L</vt:lpstr>
      <vt:lpstr>存储结构 S</vt:lpstr>
      <vt:lpstr>操作 O 运算 O</vt:lpstr>
      <vt:lpstr>算法定义</vt:lpstr>
      <vt:lpstr>算法时间复杂度</vt:lpstr>
      <vt:lpstr>算法时间复杂度</vt:lpstr>
      <vt:lpstr>空间复杂度</vt:lpstr>
      <vt:lpstr>第一章 绪论 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 ZHOU</dc:creator>
  <cp:lastModifiedBy>ZHOU Yimin</cp:lastModifiedBy>
  <cp:revision>108</cp:revision>
  <dcterms:created xsi:type="dcterms:W3CDTF">2017-08-10T22:37:34Z</dcterms:created>
  <dcterms:modified xsi:type="dcterms:W3CDTF">2020-09-04T03:26:51Z</dcterms:modified>
</cp:coreProperties>
</file>