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9" r:id="rId3"/>
    <p:sldId id="280" r:id="rId4"/>
    <p:sldId id="281" r:id="rId5"/>
    <p:sldId id="282" r:id="rId6"/>
    <p:sldId id="288" r:id="rId7"/>
    <p:sldId id="289" r:id="rId8"/>
    <p:sldId id="290" r:id="rId9"/>
    <p:sldId id="278" r:id="rId10"/>
    <p:sldId id="291" r:id="rId11"/>
    <p:sldId id="292" r:id="rId12"/>
    <p:sldId id="293" r:id="rId13"/>
    <p:sldId id="294" r:id="rId14"/>
    <p:sldId id="296" r:id="rId15"/>
    <p:sldId id="299" r:id="rId16"/>
    <p:sldId id="297" r:id="rId17"/>
    <p:sldId id="298" r:id="rId18"/>
    <p:sldId id="301" r:id="rId19"/>
    <p:sldId id="304" r:id="rId20"/>
    <p:sldId id="302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312" r:id="rId29"/>
    <p:sldId id="313" r:id="rId30"/>
    <p:sldId id="314" r:id="rId31"/>
    <p:sldId id="317" r:id="rId32"/>
    <p:sldId id="316" r:id="rId33"/>
    <p:sldId id="318" r:id="rId34"/>
    <p:sldId id="319" r:id="rId35"/>
    <p:sldId id="315" r:id="rId36"/>
    <p:sldId id="320" r:id="rId37"/>
    <p:sldId id="321" r:id="rId38"/>
    <p:sldId id="323" r:id="rId39"/>
    <p:sldId id="322" r:id="rId40"/>
    <p:sldId id="326" r:id="rId41"/>
    <p:sldId id="327" r:id="rId42"/>
    <p:sldId id="328" r:id="rId43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00"/>
    <a:srgbClr val="FFFF00"/>
    <a:srgbClr val="000099"/>
    <a:srgbClr val="032C75"/>
    <a:srgbClr val="012D78"/>
    <a:srgbClr val="174B8B"/>
    <a:srgbClr val="194A8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542" autoAdjust="0"/>
  </p:normalViewPr>
  <p:slideViewPr>
    <p:cSldViewPr>
      <p:cViewPr varScale="1">
        <p:scale>
          <a:sx n="115" d="100"/>
          <a:sy n="115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zh-CN" altLang="en-US" dirty="0" smtClean="0"/>
              <a:t>第二章　线性表</a:t>
            </a:r>
            <a:endParaRPr lang="en-US" altLang="zh-CN" dirty="0" smtClean="0"/>
          </a:p>
          <a:p>
            <a:r>
              <a:rPr lang="en-US" altLang="zh-CN" dirty="0" smtClean="0"/>
              <a:t>B1 </a:t>
            </a:r>
            <a:r>
              <a:rPr lang="zh-CN" altLang="en-US" dirty="0"/>
              <a:t>顺序</a:t>
            </a:r>
            <a:r>
              <a:rPr lang="zh-CN" altLang="en-US" dirty="0" smtClean="0"/>
              <a:t>表 单链表 双链表</a:t>
            </a:r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顺序映象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以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存储位置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存储位置之间某种关系表示逻辑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关系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。最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简单的一种顺序映象方法是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：令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的存储位置和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的存储位置相邻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一组地址连续的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存储单元依次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存放线性表中的数据元素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764096" y="3212976"/>
            <a:ext cx="7543800" cy="1747379"/>
            <a:chOff x="736600" y="2919413"/>
            <a:chExt cx="7543800" cy="1747379"/>
          </a:xfrm>
        </p:grpSpPr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115616" y="2919413"/>
              <a:ext cx="6399509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400" dirty="0">
                  <a:ea typeface="楷体_GB2312" panose="02010609030101010101" pitchFamily="49" charset="-122"/>
                </a:rPr>
                <a:t> </a:t>
              </a:r>
              <a:r>
                <a:rPr lang="en-US" altLang="zh-CN" sz="40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000" baseline="-25000" dirty="0">
                  <a:ea typeface="楷体_GB2312" panose="02010609030101010101" pitchFamily="49" charset="-122"/>
                </a:rPr>
                <a:t>1</a:t>
              </a:r>
              <a:r>
                <a:rPr lang="en-US" altLang="zh-CN" sz="4000" dirty="0">
                  <a:ea typeface="楷体_GB2312" panose="02010609030101010101" pitchFamily="49" charset="-122"/>
                </a:rPr>
                <a:t>  a</a:t>
              </a:r>
              <a:r>
                <a:rPr lang="en-US" altLang="zh-CN" sz="4000" baseline="-25000" dirty="0">
                  <a:ea typeface="楷体_GB2312" panose="02010609030101010101" pitchFamily="49" charset="-122"/>
                </a:rPr>
                <a:t>2</a:t>
              </a:r>
              <a:r>
                <a:rPr lang="en-US" altLang="zh-CN" sz="4000" dirty="0">
                  <a:ea typeface="楷体_GB2312" panose="02010609030101010101" pitchFamily="49" charset="-122"/>
                </a:rPr>
                <a:t>     </a:t>
              </a:r>
              <a:r>
                <a:rPr lang="en-US" altLang="zh-CN" sz="4000" b="1" dirty="0">
                  <a:ea typeface="楷体_GB2312" panose="02010609030101010101" pitchFamily="49" charset="-122"/>
                </a:rPr>
                <a:t>…</a:t>
              </a:r>
              <a:r>
                <a:rPr lang="en-US" altLang="zh-CN" sz="4000" dirty="0">
                  <a:ea typeface="楷体_GB2312" panose="02010609030101010101" pitchFamily="49" charset="-122"/>
                </a:rPr>
                <a:t>    a</a:t>
              </a:r>
              <a:r>
                <a:rPr lang="en-US" altLang="zh-CN" sz="4000" i="1" baseline="-25000" dirty="0">
                  <a:ea typeface="楷体_GB2312" panose="02010609030101010101" pitchFamily="49" charset="-122"/>
                </a:rPr>
                <a:t>i</a:t>
              </a:r>
              <a:r>
                <a:rPr lang="en-US" altLang="zh-CN" sz="4000" baseline="-25000" dirty="0">
                  <a:ea typeface="楷体_GB2312" panose="02010609030101010101" pitchFamily="49" charset="-122"/>
                </a:rPr>
                <a:t>-1</a:t>
              </a:r>
              <a:r>
                <a:rPr lang="en-US" altLang="zh-CN" sz="4000" dirty="0">
                  <a:ea typeface="楷体_GB2312" panose="02010609030101010101" pitchFamily="49" charset="-122"/>
                </a:rPr>
                <a:t>  </a:t>
              </a:r>
              <a:r>
                <a:rPr lang="en-US" altLang="zh-CN" sz="4000" dirty="0" err="1">
                  <a:ea typeface="楷体_GB2312" panose="02010609030101010101" pitchFamily="49" charset="-122"/>
                </a:rPr>
                <a:t>a</a:t>
              </a:r>
              <a:r>
                <a:rPr lang="en-US" altLang="zh-CN" sz="4000" i="1" baseline="-25000" dirty="0" err="1">
                  <a:ea typeface="楷体_GB2312" panose="02010609030101010101" pitchFamily="49" charset="-122"/>
                </a:rPr>
                <a:t>i</a:t>
              </a:r>
              <a:r>
                <a:rPr lang="en-US" altLang="zh-CN" sz="4000" dirty="0">
                  <a:ea typeface="楷体_GB2312" panose="02010609030101010101" pitchFamily="49" charset="-122"/>
                </a:rPr>
                <a:t>    </a:t>
              </a:r>
              <a:r>
                <a:rPr lang="en-US" altLang="zh-CN" sz="4000" b="1" dirty="0">
                  <a:ea typeface="楷体_GB2312" panose="02010609030101010101" pitchFamily="49" charset="-122"/>
                </a:rPr>
                <a:t>…</a:t>
              </a:r>
              <a:r>
                <a:rPr lang="en-US" altLang="zh-CN" sz="4000" dirty="0">
                  <a:ea typeface="楷体_GB2312" panose="02010609030101010101" pitchFamily="49" charset="-122"/>
                </a:rPr>
                <a:t>     a</a:t>
              </a:r>
              <a:r>
                <a:rPr lang="en-US" altLang="zh-CN" sz="4000" i="1" baseline="-25000" dirty="0">
                  <a:ea typeface="楷体_GB2312" panose="02010609030101010101" pitchFamily="49" charset="-122"/>
                </a:rPr>
                <a:t>n</a:t>
              </a:r>
            </a:p>
            <a:p>
              <a:endParaRPr lang="en-US" altLang="zh-CN" sz="2400" dirty="0"/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562516" y="3835795"/>
              <a:ext cx="264944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线性表的起始地址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称作线性表的</a:t>
              </a:r>
              <a:r>
                <a:rPr lang="zh-CN" altLang="en-US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基地址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812800" y="3071813"/>
              <a:ext cx="7467600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736600" y="3605213"/>
              <a:ext cx="7467600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11938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>
              <a:off x="18034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24892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39370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46990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53848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67564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>
              <a:off x="7442200" y="3071813"/>
              <a:ext cx="0" cy="5334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H="1">
              <a:off x="1117600" y="3605213"/>
              <a:ext cx="152400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 flipV="1">
              <a:off x="1572816" y="3605212"/>
              <a:ext cx="1984" cy="759891"/>
            </a:xfrm>
            <a:prstGeom prst="line">
              <a:avLst/>
            </a:prstGeom>
            <a:ln>
              <a:headEnd/>
              <a:tailEnd type="triangle" w="med" len="lg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3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顺序映象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3" y="908720"/>
            <a:ext cx="7109639" cy="138499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以“存储位置相邻”表示有序对</a:t>
            </a:r>
            <a:r>
              <a:rPr lang="en-US" altLang="zh-CN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000" b="0" baseline="-2500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i-1</a:t>
            </a:r>
            <a:r>
              <a:rPr lang="en-US" altLang="zh-CN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,a</a:t>
            </a:r>
            <a:r>
              <a:rPr lang="en-US" altLang="zh-CN" sz="2000" b="0" baseline="-2500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&gt;</a:t>
            </a:r>
            <a:r>
              <a:rPr lang="zh-CN" altLang="en-US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，即：</a:t>
            </a:r>
            <a:endParaRPr lang="en-US" altLang="zh-CN" sz="2000" b="0" dirty="0" smtClean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00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LOC(</a:t>
            </a:r>
            <a:r>
              <a:rPr lang="en-US" altLang="zh-CN" sz="2000" dirty="0" err="1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000" baseline="-25000" dirty="0" err="1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 = LOC(a</a:t>
            </a:r>
            <a:r>
              <a:rPr lang="en-US" altLang="zh-CN" sz="2000" baseline="-250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i-1</a:t>
            </a:r>
            <a:r>
              <a:rPr lang="en-US" altLang="zh-CN" sz="20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 + C</a:t>
            </a:r>
          </a:p>
          <a:p>
            <a:pPr>
              <a:lnSpc>
                <a:spcPct val="140000"/>
              </a:lnSpc>
            </a:pPr>
            <a:r>
              <a:rPr lang="zh-CN" altLang="en-US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一</a:t>
            </a:r>
            <a:r>
              <a:rPr lang="zh-CN" altLang="en-US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个数据元素所占存储</a:t>
            </a:r>
            <a:r>
              <a:rPr lang="zh-CN" altLang="en-US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量为</a:t>
            </a:r>
            <a:r>
              <a:rPr lang="en-US" altLang="zh-CN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</a:t>
            </a:r>
            <a:endParaRPr lang="zh-CN" altLang="en-US" sz="2000" b="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2377146"/>
            <a:ext cx="7109639" cy="13234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所有数据元素的存储位置均</a:t>
            </a:r>
            <a:r>
              <a:rPr lang="zh-CN" altLang="en-US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取决于第一</a:t>
            </a:r>
            <a:r>
              <a:rPr lang="zh-CN" altLang="en-US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个数据元素的存储位置</a:t>
            </a:r>
          </a:p>
          <a:p>
            <a:pPr algn="ctr">
              <a:lnSpc>
                <a:spcPct val="140000"/>
              </a:lnSpc>
            </a:pPr>
            <a:r>
              <a:rPr lang="en-US" altLang="zh-CN" sz="200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LOC(</a:t>
            </a:r>
            <a:r>
              <a:rPr lang="en-US" altLang="zh-CN" sz="2000" dirty="0" err="1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000" baseline="-25000" dirty="0" err="1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 = </a:t>
            </a:r>
            <a:r>
              <a:rPr lang="en-US" altLang="zh-CN" sz="2000" u="sng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LOC(a</a:t>
            </a:r>
            <a:r>
              <a:rPr lang="en-US" altLang="zh-CN" sz="2000" u="sng" baseline="-250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2000" u="sng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+ (i-1)×C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                 ↑</a:t>
            </a:r>
            <a:r>
              <a:rPr lang="zh-CN" altLang="en-US" sz="2000" b="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基地址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4377251" y="3991411"/>
            <a:ext cx="4392488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MAXSIZE 100</a:t>
            </a:r>
            <a:endParaRPr lang="zh-CN" alt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int ElemType; </a:t>
            </a:r>
          </a:p>
          <a:p>
            <a:pPr algn="l"/>
            <a:r>
              <a:rPr lang="en-US" altLang="zh-CN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 struct</a:t>
            </a:r>
            <a:endParaRPr lang="zh-CN" alt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/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ElemType  </a:t>
            </a:r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elem[MAXSIZE]</a:t>
            </a:r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CN" alt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      </a:t>
            </a:r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last;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}SeqList;</a:t>
            </a:r>
          </a:p>
        </p:txBody>
      </p:sp>
      <p:sp>
        <p:nvSpPr>
          <p:cNvPr id="8" name="矩形 7"/>
          <p:cNvSpPr/>
          <p:nvPr/>
        </p:nvSpPr>
        <p:spPr>
          <a:xfrm>
            <a:off x="434413" y="3991411"/>
            <a:ext cx="3777547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int ElemType; 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ElemType * elem;  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       length;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       listsize</a:t>
            </a:r>
            <a:r>
              <a:rPr lang="zh-CN" alt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CN" alt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}SeqList;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表查值查找 </a:t>
            </a:r>
            <a:r>
              <a:rPr lang="en-US" altLang="zh-CN" dirty="0" err="1"/>
              <a:t>ListLocate</a:t>
            </a:r>
            <a:r>
              <a:rPr lang="en-US" altLang="zh-CN" dirty="0"/>
              <a:t>(·)</a:t>
            </a:r>
            <a:endParaRPr lang="zh-CN" altLang="en-US" dirty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93725" y="1438276"/>
            <a:ext cx="7712075" cy="1004888"/>
            <a:chOff x="374" y="906"/>
            <a:chExt cx="4858" cy="633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60" y="1132"/>
              <a:ext cx="40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000099"/>
                  </a:solidFill>
                </a:rPr>
                <a:t>23   75   41  38   54   62  17</a:t>
              </a:r>
              <a:endParaRPr lang="en-US" altLang="zh-CN" sz="3600" dirty="0"/>
            </a:p>
          </p:txBody>
        </p: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374" y="906"/>
              <a:ext cx="4858" cy="582"/>
              <a:chOff x="374" y="906"/>
              <a:chExt cx="4858" cy="582"/>
            </a:xfrm>
          </p:grpSpPr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32" y="1200"/>
                <a:ext cx="4800" cy="288"/>
                <a:chOff x="432" y="1200"/>
                <a:chExt cx="4800" cy="288"/>
              </a:xfrm>
            </p:grpSpPr>
            <p:sp>
              <p:nvSpPr>
                <p:cNvPr id="9" name="Rectangle 5"/>
                <p:cNvSpPr>
                  <a:spLocks noChangeArrowheads="1"/>
                </p:cNvSpPr>
                <p:nvPr/>
              </p:nvSpPr>
              <p:spPr bwMode="auto">
                <a:xfrm>
                  <a:off x="432" y="1200"/>
                  <a:ext cx="4800" cy="288"/>
                </a:xfrm>
                <a:prstGeom prst="rect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Line 6"/>
                <p:cNvSpPr>
                  <a:spLocks noChangeShapeType="1"/>
                </p:cNvSpPr>
                <p:nvPr/>
              </p:nvSpPr>
              <p:spPr bwMode="auto">
                <a:xfrm>
                  <a:off x="91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>
                  <a:off x="139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Line 8"/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Line 9"/>
                <p:cNvSpPr>
                  <a:spLocks noChangeShapeType="1"/>
                </p:cNvSpPr>
                <p:nvPr/>
              </p:nvSpPr>
              <p:spPr bwMode="auto">
                <a:xfrm>
                  <a:off x="235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>
                  <a:off x="283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>
                  <a:off x="331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Line 12"/>
                <p:cNvSpPr>
                  <a:spLocks noChangeShapeType="1"/>
                </p:cNvSpPr>
                <p:nvPr/>
              </p:nvSpPr>
              <p:spPr bwMode="auto">
                <a:xfrm>
                  <a:off x="379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13"/>
                <p:cNvSpPr>
                  <a:spLocks noChangeShapeType="1"/>
                </p:cNvSpPr>
                <p:nvPr/>
              </p:nvSpPr>
              <p:spPr bwMode="auto">
                <a:xfrm>
                  <a:off x="475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374" y="906"/>
                <a:ext cx="7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err="1">
                    <a:solidFill>
                      <a:srgbClr val="000099"/>
                    </a:solidFill>
                  </a:rPr>
                  <a:t>L.elem</a:t>
                </a:r>
                <a:endParaRPr lang="en-US" altLang="zh-CN" dirty="0"/>
              </a:p>
            </p:txBody>
          </p:sp>
        </p:grpSp>
      </p:grp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5410200" y="2362200"/>
            <a:ext cx="1438275" cy="838200"/>
            <a:chOff x="3408" y="1488"/>
            <a:chExt cx="906" cy="528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408" y="1488"/>
              <a:ext cx="0" cy="528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446" y="1674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0099"/>
                  </a:solidFill>
                </a:rPr>
                <a:t>L.length</a:t>
              </a:r>
              <a:endParaRPr lang="en-US" altLang="zh-CN"/>
            </a:p>
          </p:txBody>
        </p:sp>
      </p:grpSp>
      <p:grpSp>
        <p:nvGrpSpPr>
          <p:cNvPr id="21" name="Group 49"/>
          <p:cNvGrpSpPr>
            <a:grpSpLocks/>
          </p:cNvGrpSpPr>
          <p:nvPr/>
        </p:nvGrpSpPr>
        <p:grpSpPr bwMode="auto">
          <a:xfrm>
            <a:off x="6477000" y="1066800"/>
            <a:ext cx="1524000" cy="838200"/>
            <a:chOff x="4080" y="672"/>
            <a:chExt cx="960" cy="528"/>
          </a:xfrm>
        </p:grpSpPr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080" y="816"/>
              <a:ext cx="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0099"/>
                  </a:solidFill>
                </a:rPr>
                <a:t>L.listsize</a:t>
              </a:r>
              <a:endParaRPr lang="en-US" altLang="zh-CN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040" y="672"/>
              <a:ext cx="0" cy="528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69925" y="4724400"/>
            <a:ext cx="890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660033"/>
                </a:solidFill>
              </a:rPr>
              <a:t>e =</a:t>
            </a:r>
            <a:endParaRPr lang="en-US" altLang="zh-CN"/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642160" y="4821238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38</a:t>
            </a:r>
            <a:endParaRPr lang="en-US" altLang="zh-CN" sz="360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1066800" y="2438400"/>
            <a:ext cx="457200" cy="838200"/>
            <a:chOff x="672" y="1488"/>
            <a:chExt cx="288" cy="528"/>
          </a:xfrm>
        </p:grpSpPr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28800" y="2438400"/>
            <a:ext cx="457200" cy="838200"/>
            <a:chOff x="672" y="1488"/>
            <a:chExt cx="288" cy="528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2590800" y="2438400"/>
            <a:ext cx="457200" cy="838200"/>
            <a:chOff x="672" y="1488"/>
            <a:chExt cx="288" cy="528"/>
          </a:xfrm>
        </p:grpSpPr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3352800" y="2438400"/>
            <a:ext cx="457200" cy="838200"/>
            <a:chOff x="672" y="1488"/>
            <a:chExt cx="288" cy="528"/>
          </a:xfrm>
        </p:grpSpPr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6324600" y="2438400"/>
            <a:ext cx="457200" cy="838200"/>
            <a:chOff x="672" y="1488"/>
            <a:chExt cx="288" cy="528"/>
          </a:xfrm>
        </p:grpSpPr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p</a:t>
              </a:r>
              <a:endParaRPr lang="en-US" altLang="zh-CN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827922" y="3768725"/>
            <a:ext cx="312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9999"/>
                </a:solidFill>
              </a:rPr>
              <a:t>i</a:t>
            </a:r>
            <a:endParaRPr lang="en-US" altLang="zh-CN" sz="360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2149475" y="3768725"/>
            <a:ext cx="685800" cy="646331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009999"/>
                </a:solidFill>
              </a:rPr>
              <a:t>1</a:t>
            </a:r>
            <a:endParaRPr lang="en-US" altLang="zh-CN" sz="3600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9475" y="3768725"/>
            <a:ext cx="685800" cy="646331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009999"/>
                </a:solidFill>
              </a:rPr>
              <a:t>2</a:t>
            </a:r>
            <a:endParaRPr lang="en-US" altLang="zh-CN" sz="3600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149475" y="3768725"/>
            <a:ext cx="685800" cy="646331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009999"/>
                </a:solidFill>
              </a:rPr>
              <a:t>3</a:t>
            </a:r>
            <a:endParaRPr lang="en-US" altLang="zh-CN" sz="3600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149475" y="3768725"/>
            <a:ext cx="685800" cy="646331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009999"/>
                </a:solidFill>
              </a:rPr>
              <a:t>4</a:t>
            </a:r>
            <a:endParaRPr lang="en-US" altLang="zh-CN" sz="3600"/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2149475" y="3768725"/>
            <a:ext cx="685800" cy="646331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009999"/>
                </a:solidFill>
              </a:rPr>
              <a:t>1</a:t>
            </a:r>
            <a:endParaRPr lang="en-US" altLang="zh-CN" sz="3600"/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149475" y="3768725"/>
            <a:ext cx="685800" cy="646331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009999"/>
                </a:solidFill>
              </a:rPr>
              <a:t>8</a:t>
            </a:r>
            <a:endParaRPr lang="en-US" altLang="zh-CN" sz="3600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2404160" y="4845050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tx2"/>
                </a:solidFill>
              </a:rPr>
              <a:t>50</a:t>
            </a:r>
            <a:endParaRPr lang="en-US" altLang="zh-CN" sz="3600"/>
          </a:p>
        </p:txBody>
      </p:sp>
      <p:sp useBgFill="1">
        <p:nvSpPr>
          <p:cNvPr id="49" name="Rectangle 51"/>
          <p:cNvSpPr>
            <a:spLocks noChangeArrowheads="1"/>
          </p:cNvSpPr>
          <p:nvPr/>
        </p:nvSpPr>
        <p:spPr bwMode="auto">
          <a:xfrm>
            <a:off x="838200" y="2438400"/>
            <a:ext cx="6096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0" name="Rectangle 52"/>
          <p:cNvSpPr>
            <a:spLocks noChangeArrowheads="1"/>
          </p:cNvSpPr>
          <p:nvPr/>
        </p:nvSpPr>
        <p:spPr bwMode="auto">
          <a:xfrm>
            <a:off x="1600200" y="2438400"/>
            <a:ext cx="6096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" name="Rectangle 53"/>
          <p:cNvSpPr>
            <a:spLocks noChangeArrowheads="1"/>
          </p:cNvSpPr>
          <p:nvPr/>
        </p:nvSpPr>
        <p:spPr bwMode="auto">
          <a:xfrm>
            <a:off x="2362200" y="2438400"/>
            <a:ext cx="6096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" name="Rectangle 54"/>
          <p:cNvSpPr>
            <a:spLocks noChangeArrowheads="1"/>
          </p:cNvSpPr>
          <p:nvPr/>
        </p:nvSpPr>
        <p:spPr bwMode="auto">
          <a:xfrm>
            <a:off x="3124200" y="2438400"/>
            <a:ext cx="6096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990600" y="2438400"/>
            <a:ext cx="457200" cy="838200"/>
            <a:chOff x="672" y="1488"/>
            <a:chExt cx="288" cy="528"/>
          </a:xfrm>
        </p:grpSpPr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p</a:t>
              </a:r>
              <a:endParaRPr lang="en-US" altLang="zh-CN"/>
            </a:p>
          </p:txBody>
        </p:sp>
      </p:grpSp>
      <p:sp useBgFill="1">
        <p:nvSpPr>
          <p:cNvPr id="56" name="Rectangle 55"/>
          <p:cNvSpPr>
            <a:spLocks noChangeArrowheads="1"/>
          </p:cNvSpPr>
          <p:nvPr/>
        </p:nvSpPr>
        <p:spPr bwMode="auto">
          <a:xfrm>
            <a:off x="838200" y="2438400"/>
            <a:ext cx="6096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746225" y="4025040"/>
            <a:ext cx="3559575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sz="24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操作是：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将顺序表中的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元素逐个</a:t>
            </a:r>
            <a:r>
              <a:rPr lang="zh-CN" altLang="en-US" sz="24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和给定值 </a:t>
            </a:r>
            <a:r>
              <a:rPr lang="en-US" altLang="zh-CN" sz="24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相比较</a:t>
            </a:r>
            <a:r>
              <a:rPr lang="zh-CN" altLang="en-US" sz="24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41" grpId="0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48" grpId="0" autoUpdateAnimBg="0"/>
      <p:bldP spid="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908720"/>
            <a:ext cx="69665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MAXSIZE 100</a:t>
            </a:r>
            <a:endParaRPr lang="zh-CN" altLang="en-US" sz="1800" b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int ElemType; </a:t>
            </a: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zh-CN" altLang="en-US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ElemType elem[MAXSIZE];</a:t>
            </a: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     last;</a:t>
            </a: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}SeqList;</a:t>
            </a:r>
          </a:p>
          <a:p>
            <a:pPr algn="l"/>
            <a:endParaRPr lang="zh-CN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zh-CN" altLang="en-US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(SeqList L, ElemType e)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i=0;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while((i&lt;=L.last)&amp;&amp;(L.elem[i]!=e))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i++;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if(i&lt;=L.last)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return(i+1);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return(-1); </a:t>
            </a:r>
          </a:p>
          <a:p>
            <a:pPr algn="l"/>
            <a:r>
              <a:rPr lang="zh-CN" altLang="en-US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顺序表查值查找 </a:t>
            </a:r>
            <a:r>
              <a:rPr lang="en-US" altLang="zh-CN" dirty="0" err="1"/>
              <a:t>ListLocate</a:t>
            </a:r>
            <a:r>
              <a:rPr lang="en-US" altLang="zh-CN" dirty="0"/>
              <a:t>(·)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940152" y="5301208"/>
            <a:ext cx="2304256" cy="93610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时间复杂度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(L))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2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98245" y="831849"/>
            <a:ext cx="81782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4000" dirty="0"/>
              <a:t> (a</a:t>
            </a:r>
            <a:r>
              <a:rPr lang="en-US" altLang="zh-CN" sz="4000" baseline="-25000" dirty="0"/>
              <a:t>1</a:t>
            </a:r>
            <a:r>
              <a:rPr lang="en-US" altLang="zh-CN" sz="4000" dirty="0"/>
              <a:t>, …, </a:t>
            </a:r>
            <a:r>
              <a:rPr lang="en-US" altLang="zh-CN" sz="4000" b="1" dirty="0"/>
              <a:t>a</a:t>
            </a:r>
            <a:r>
              <a:rPr lang="en-US" altLang="zh-CN" sz="4000" b="1" baseline="-25000" dirty="0"/>
              <a:t>i-1</a:t>
            </a:r>
            <a:r>
              <a:rPr lang="en-US" altLang="zh-CN" sz="4000" b="1" dirty="0"/>
              <a:t>, </a:t>
            </a:r>
            <a:r>
              <a:rPr lang="en-US" altLang="zh-CN" sz="4000" b="1" dirty="0" err="1"/>
              <a:t>a</a:t>
            </a:r>
            <a:r>
              <a:rPr lang="en-US" altLang="zh-CN" sz="4000" b="1" baseline="-25000" dirty="0" err="1"/>
              <a:t>i</a:t>
            </a:r>
            <a:r>
              <a:rPr lang="en-US" altLang="zh-CN" sz="4000" b="1" dirty="0"/>
              <a:t>, </a:t>
            </a:r>
            <a:r>
              <a:rPr lang="en-US" altLang="zh-CN" sz="4000" dirty="0"/>
              <a:t>…, a</a:t>
            </a:r>
            <a:r>
              <a:rPr lang="en-US" altLang="zh-CN" sz="4000" baseline="-25000" dirty="0"/>
              <a:t>n</a:t>
            </a:r>
            <a:r>
              <a:rPr lang="en-US" altLang="zh-CN" sz="4000" dirty="0"/>
              <a:t>) </a:t>
            </a:r>
            <a:r>
              <a:rPr lang="zh-CN" altLang="en-US" sz="4000" dirty="0"/>
              <a:t>改变为</a:t>
            </a:r>
          </a:p>
          <a:p>
            <a:r>
              <a:rPr lang="en-US" altLang="zh-CN" sz="4000" dirty="0" smtClean="0"/>
              <a:t>(</a:t>
            </a:r>
            <a:r>
              <a:rPr lang="en-US" altLang="zh-CN" sz="4000" dirty="0"/>
              <a:t>a</a:t>
            </a:r>
            <a:r>
              <a:rPr lang="en-US" altLang="zh-CN" sz="4000" baseline="-25000" dirty="0"/>
              <a:t>1</a:t>
            </a:r>
            <a:r>
              <a:rPr lang="en-US" altLang="zh-CN" sz="4000" dirty="0"/>
              <a:t>, …,</a:t>
            </a:r>
            <a:r>
              <a:rPr lang="en-US" altLang="zh-CN" sz="4000" b="1" dirty="0">
                <a:solidFill>
                  <a:srgbClr val="FF00FF"/>
                </a:solidFill>
              </a:rPr>
              <a:t> a</a:t>
            </a:r>
            <a:r>
              <a:rPr lang="en-US" altLang="zh-CN" sz="4000" b="1" baseline="-25000" dirty="0">
                <a:solidFill>
                  <a:srgbClr val="FF00FF"/>
                </a:solidFill>
              </a:rPr>
              <a:t>i-1</a:t>
            </a:r>
            <a:r>
              <a:rPr lang="en-US" altLang="zh-CN" sz="4000" b="1" dirty="0">
                <a:solidFill>
                  <a:srgbClr val="FF00FF"/>
                </a:solidFill>
              </a:rPr>
              <a:t>, e, </a:t>
            </a:r>
            <a:r>
              <a:rPr lang="en-US" altLang="zh-CN" sz="4000" b="1" dirty="0" err="1">
                <a:solidFill>
                  <a:srgbClr val="FF00FF"/>
                </a:solidFill>
              </a:rPr>
              <a:t>a</a:t>
            </a:r>
            <a:r>
              <a:rPr lang="en-US" altLang="zh-CN" sz="4000" b="1" baseline="-25000" dirty="0" err="1">
                <a:solidFill>
                  <a:srgbClr val="FF00FF"/>
                </a:solidFill>
              </a:rPr>
              <a:t>i</a:t>
            </a:r>
            <a:r>
              <a:rPr lang="en-US" altLang="zh-CN" sz="4000" dirty="0"/>
              <a:t>, …, a</a:t>
            </a:r>
            <a:r>
              <a:rPr lang="en-US" altLang="zh-CN" sz="4000" baseline="-25000" dirty="0"/>
              <a:t>n</a:t>
            </a:r>
            <a:r>
              <a:rPr lang="en-US" altLang="zh-CN" sz="4000" dirty="0"/>
              <a:t>)</a:t>
            </a:r>
          </a:p>
        </p:txBody>
      </p:sp>
      <p:grpSp>
        <p:nvGrpSpPr>
          <p:cNvPr id="46131" name="Group 51"/>
          <p:cNvGrpSpPr>
            <a:grpSpLocks/>
          </p:cNvGrpSpPr>
          <p:nvPr/>
        </p:nvGrpSpPr>
        <p:grpSpPr bwMode="auto">
          <a:xfrm>
            <a:off x="395537" y="3284984"/>
            <a:ext cx="8585722" cy="889001"/>
            <a:chOff x="0" y="2224"/>
            <a:chExt cx="5856" cy="560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48" y="2224"/>
              <a:ext cx="580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48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1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 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 smtClean="0">
                  <a:ea typeface="楷体_GB2312" panose="02010609030101010101" pitchFamily="49" charset="-122"/>
                </a:rPr>
                <a:t>2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 </a:t>
              </a:r>
              <a:r>
                <a:rPr lang="en-US" altLang="zh-CN" sz="4800" b="1" dirty="0" smtClean="0">
                  <a:ea typeface="楷体_GB2312" panose="02010609030101010101" pitchFamily="49" charset="-122"/>
                </a:rPr>
                <a:t>…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 a</a:t>
              </a:r>
              <a:r>
                <a:rPr lang="en-US" altLang="zh-CN" sz="4800" baseline="-25000" dirty="0" smtClean="0">
                  <a:ea typeface="楷体_GB2312" panose="02010609030101010101" pitchFamily="49" charset="-122"/>
                </a:rPr>
                <a:t>i-1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 </a:t>
              </a:r>
              <a:r>
                <a:rPr lang="en-US" altLang="zh-CN" sz="4800" dirty="0" err="1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 err="1">
                  <a:ea typeface="楷体_GB2312" panose="02010609030101010101" pitchFamily="49" charset="-122"/>
                </a:rPr>
                <a:t>i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 </a:t>
              </a:r>
              <a:r>
                <a:rPr lang="en-US" altLang="zh-CN" sz="4800" b="1" baseline="-25000" dirty="0">
                  <a:ea typeface="楷体_GB2312" panose="02010609030101010101" pitchFamily="49" charset="-122"/>
                </a:rPr>
                <a:t> </a:t>
              </a:r>
              <a:r>
                <a:rPr lang="en-US" altLang="zh-CN" sz="4800" dirty="0"/>
                <a:t> </a:t>
              </a:r>
              <a:r>
                <a:rPr lang="en-US" altLang="zh-CN" sz="4800" b="1" dirty="0" smtClean="0">
                  <a:ea typeface="楷体_GB2312" panose="02010609030101010101" pitchFamily="49" charset="-122"/>
                </a:rPr>
                <a:t>…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  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n</a:t>
              </a:r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0" y="2304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0" y="2784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273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331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489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11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4128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32" name="Group 52"/>
          <p:cNvGrpSpPr>
            <a:grpSpLocks/>
          </p:cNvGrpSpPr>
          <p:nvPr/>
        </p:nvGrpSpPr>
        <p:grpSpPr bwMode="auto">
          <a:xfrm>
            <a:off x="395537" y="4707381"/>
            <a:ext cx="4250080" cy="923925"/>
            <a:chOff x="0" y="3120"/>
            <a:chExt cx="2938" cy="582"/>
          </a:xfrm>
        </p:grpSpPr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71" y="3120"/>
              <a:ext cx="286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8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1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 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2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  </a:t>
              </a:r>
              <a:r>
                <a:rPr lang="en-US" altLang="zh-CN" sz="4800" b="1" dirty="0" smtClean="0">
                  <a:ea typeface="楷体_GB2312" panose="02010609030101010101" pitchFamily="49" charset="-122"/>
                </a:rPr>
                <a:t>…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 a</a:t>
              </a:r>
              <a:r>
                <a:rPr lang="en-US" altLang="zh-CN" sz="4800" baseline="-25000" dirty="0" smtClean="0">
                  <a:ea typeface="楷体_GB2312" panose="02010609030101010101" pitchFamily="49" charset="-122"/>
                </a:rPr>
                <a:t>i-1</a:t>
              </a:r>
              <a:r>
                <a:rPr lang="en-US" altLang="zh-CN" sz="5400" dirty="0" smtClean="0">
                  <a:ea typeface="楷体_GB2312" panose="02010609030101010101" pitchFamily="49" charset="-122"/>
                </a:rPr>
                <a:t> </a:t>
              </a:r>
              <a:endParaRPr lang="en-US" altLang="zh-CN" sz="5400" b="1" dirty="0">
                <a:ea typeface="楷体_GB2312" panose="02010609030101010101" pitchFamily="49" charset="-122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1152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196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0" y="32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0" y="36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591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273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34" name="Group 54"/>
          <p:cNvGrpSpPr>
            <a:grpSpLocks/>
          </p:cNvGrpSpPr>
          <p:nvPr/>
        </p:nvGrpSpPr>
        <p:grpSpPr bwMode="auto">
          <a:xfrm>
            <a:off x="6596203" y="4707380"/>
            <a:ext cx="1144994" cy="923925"/>
            <a:chOff x="4128" y="3120"/>
            <a:chExt cx="720" cy="582"/>
          </a:xfrm>
        </p:grpSpPr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4222" y="3120"/>
              <a:ext cx="55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5400" b="1" dirty="0">
                  <a:ea typeface="楷体_GB2312" panose="02010609030101010101" pitchFamily="49" charset="-122"/>
                </a:rPr>
                <a:t>…</a:t>
              </a: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4128" y="32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4128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412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38" name="Group 58"/>
          <p:cNvGrpSpPr>
            <a:grpSpLocks/>
          </p:cNvGrpSpPr>
          <p:nvPr/>
        </p:nvGrpSpPr>
        <p:grpSpPr bwMode="auto">
          <a:xfrm>
            <a:off x="5390529" y="4728020"/>
            <a:ext cx="1297661" cy="893763"/>
            <a:chOff x="3360" y="3133"/>
            <a:chExt cx="816" cy="563"/>
          </a:xfrm>
        </p:grpSpPr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3360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35" name="Group 55"/>
            <p:cNvGrpSpPr>
              <a:grpSpLocks/>
            </p:cNvGrpSpPr>
            <p:nvPr/>
          </p:nvGrpSpPr>
          <p:grpSpPr bwMode="auto">
            <a:xfrm>
              <a:off x="3360" y="3133"/>
              <a:ext cx="768" cy="563"/>
              <a:chOff x="3360" y="3133"/>
              <a:chExt cx="768" cy="563"/>
            </a:xfrm>
          </p:grpSpPr>
          <p:sp>
            <p:nvSpPr>
              <p:cNvPr id="46102" name="Text Box 22"/>
              <p:cNvSpPr txBox="1">
                <a:spLocks noChangeArrowheads="1"/>
              </p:cNvSpPr>
              <p:nvPr/>
            </p:nvSpPr>
            <p:spPr bwMode="auto">
              <a:xfrm>
                <a:off x="3532" y="3133"/>
                <a:ext cx="38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800" dirty="0" err="1">
                    <a:ea typeface="楷体_GB2312" panose="02010609030101010101" pitchFamily="49" charset="-122"/>
                  </a:rPr>
                  <a:t>a</a:t>
                </a:r>
                <a:r>
                  <a:rPr lang="en-US" altLang="zh-CN" sz="4800" baseline="-25000" dirty="0" err="1">
                    <a:ea typeface="楷体_GB2312" panose="02010609030101010101" pitchFamily="49" charset="-122"/>
                  </a:rPr>
                  <a:t>i</a:t>
                </a:r>
                <a:endParaRPr lang="en-US" altLang="zh-CN" sz="5400" b="1" baseline="-25000" dirty="0">
                  <a:ea typeface="楷体_GB2312" panose="02010609030101010101" pitchFamily="49" charset="-122"/>
                </a:endParaRPr>
              </a:p>
            </p:txBody>
          </p:sp>
          <p:sp>
            <p:nvSpPr>
              <p:cNvPr id="46103" name="Line 23"/>
              <p:cNvSpPr>
                <a:spLocks noChangeShapeType="1"/>
              </p:cNvSpPr>
              <p:nvPr/>
            </p:nvSpPr>
            <p:spPr bwMode="auto">
              <a:xfrm>
                <a:off x="3615" y="3696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6" name="Line 26"/>
              <p:cNvSpPr>
                <a:spLocks noChangeShapeType="1"/>
              </p:cNvSpPr>
              <p:nvPr/>
            </p:nvSpPr>
            <p:spPr bwMode="auto">
              <a:xfrm>
                <a:off x="3360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4" name="Line 34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6136" name="Group 56"/>
          <p:cNvGrpSpPr>
            <a:grpSpLocks/>
          </p:cNvGrpSpPr>
          <p:nvPr/>
        </p:nvGrpSpPr>
        <p:grpSpPr bwMode="auto">
          <a:xfrm>
            <a:off x="4372874" y="4783580"/>
            <a:ext cx="992329" cy="838200"/>
            <a:chOff x="2736" y="3168"/>
            <a:chExt cx="624" cy="528"/>
          </a:xfrm>
        </p:grpSpPr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2736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2736" y="36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2783" y="3168"/>
              <a:ext cx="38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srgbClr val="FF00FF"/>
                  </a:solidFill>
                  <a:ea typeface="楷体_GB2312" panose="02010609030101010101" pitchFamily="49" charset="-122"/>
                </a:rPr>
                <a:t> e</a:t>
              </a:r>
              <a:endParaRPr lang="en-US" altLang="zh-CN" sz="4400" b="1" dirty="0">
                <a:solidFill>
                  <a:srgbClr val="FF00FF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46133" name="Group 53"/>
          <p:cNvGrpSpPr>
            <a:grpSpLocks/>
          </p:cNvGrpSpPr>
          <p:nvPr/>
        </p:nvGrpSpPr>
        <p:grpSpPr bwMode="auto">
          <a:xfrm>
            <a:off x="7741197" y="4709292"/>
            <a:ext cx="795336" cy="1477963"/>
            <a:chOff x="4848" y="3120"/>
            <a:chExt cx="467" cy="931"/>
          </a:xfrm>
        </p:grpSpPr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4848" y="3120"/>
              <a:ext cx="465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5400" dirty="0">
                  <a:ea typeface="楷体_GB2312" panose="02010609030101010101" pitchFamily="49" charset="-122"/>
                </a:rPr>
                <a:t>a</a:t>
              </a:r>
              <a:r>
                <a:rPr lang="en-US" altLang="zh-CN" sz="5400" baseline="-25000" dirty="0">
                  <a:ea typeface="楷体_GB2312" panose="02010609030101010101" pitchFamily="49" charset="-122"/>
                </a:rPr>
                <a:t>n</a:t>
              </a:r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484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>
              <a:off x="4848" y="3216"/>
              <a:ext cx="4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>
              <a:off x="4848" y="3696"/>
              <a:ext cx="4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>
              <a:off x="5315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845252" y="2410882"/>
            <a:ext cx="22137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4000" b="1" dirty="0"/>
              <a:t>&lt;a</a:t>
            </a:r>
            <a:r>
              <a:rPr lang="en-US" altLang="zh-CN" sz="4000" b="1" baseline="-25000" dirty="0"/>
              <a:t>i-1</a:t>
            </a:r>
            <a:r>
              <a:rPr lang="en-US" altLang="zh-CN" sz="4000" b="1" dirty="0"/>
              <a:t>, </a:t>
            </a:r>
            <a:r>
              <a:rPr lang="en-US" altLang="zh-CN" sz="4000" b="1" dirty="0" err="1"/>
              <a:t>a</a:t>
            </a:r>
            <a:r>
              <a:rPr lang="en-US" altLang="zh-CN" sz="4000" b="1" baseline="-25000" dirty="0" err="1"/>
              <a:t>i</a:t>
            </a:r>
            <a:r>
              <a:rPr lang="en-US" altLang="zh-CN" sz="4000" b="1" dirty="0"/>
              <a:t>&gt;</a:t>
            </a:r>
            <a:endParaRPr lang="en-US" altLang="zh-CN" sz="4000" dirty="0"/>
          </a:p>
        </p:txBody>
      </p:sp>
      <p:sp>
        <p:nvSpPr>
          <p:cNvPr id="46123" name="AutoShape 43"/>
          <p:cNvSpPr>
            <a:spLocks noChangeArrowheads="1"/>
          </p:cNvSpPr>
          <p:nvPr/>
        </p:nvSpPr>
        <p:spPr bwMode="auto">
          <a:xfrm>
            <a:off x="3044099" y="2667000"/>
            <a:ext cx="1105692" cy="228600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endParaRPr lang="zh-CN" altLang="en-US" sz="4000"/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4381448" y="2430674"/>
            <a:ext cx="3918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4000" b="1" dirty="0"/>
              <a:t>&lt;a</a:t>
            </a:r>
            <a:r>
              <a:rPr lang="en-US" altLang="zh-CN" sz="4000" b="1" baseline="-25000" dirty="0"/>
              <a:t>i-1</a:t>
            </a:r>
            <a:r>
              <a:rPr lang="en-US" altLang="zh-CN" sz="4000" b="1" dirty="0"/>
              <a:t>, e&gt;,  &lt;e, </a:t>
            </a:r>
            <a:r>
              <a:rPr lang="en-US" altLang="zh-CN" sz="4000" b="1" dirty="0" err="1"/>
              <a:t>a</a:t>
            </a:r>
            <a:r>
              <a:rPr lang="en-US" altLang="zh-CN" sz="4000" b="1" baseline="-25000" dirty="0" err="1"/>
              <a:t>i</a:t>
            </a:r>
            <a:r>
              <a:rPr lang="en-US" altLang="zh-CN" sz="4000" b="1" dirty="0"/>
              <a:t>&gt;</a:t>
            </a:r>
            <a:endParaRPr lang="en-US" altLang="zh-CN" sz="4000" dirty="0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4401963" y="4183128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7573764" y="4164456"/>
            <a:ext cx="985246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37" name="Group 57"/>
          <p:cNvGrpSpPr>
            <a:grpSpLocks/>
          </p:cNvGrpSpPr>
          <p:nvPr/>
        </p:nvGrpSpPr>
        <p:grpSpPr bwMode="auto">
          <a:xfrm>
            <a:off x="4724400" y="5621781"/>
            <a:ext cx="3657600" cy="701675"/>
            <a:chOff x="2976" y="3696"/>
            <a:chExt cx="2304" cy="442"/>
          </a:xfrm>
        </p:grpSpPr>
        <p:sp>
          <p:nvSpPr>
            <p:cNvPr id="46129" name="Text Box 49"/>
            <p:cNvSpPr txBox="1">
              <a:spLocks noChangeArrowheads="1"/>
            </p:cNvSpPr>
            <p:nvPr/>
          </p:nvSpPr>
          <p:spPr bwMode="auto">
            <a:xfrm>
              <a:off x="2976" y="3696"/>
              <a:ext cx="20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solidFill>
                    <a:srgbClr val="9900FF"/>
                  </a:solidFill>
                  <a:ea typeface="隶书" panose="02010509060101010101" pitchFamily="49" charset="-122"/>
                </a:rPr>
                <a:t>表的长度增加</a:t>
              </a:r>
              <a:endParaRPr lang="zh-CN" altLang="en-US" sz="2400" dirty="0"/>
            </a:p>
          </p:txBody>
        </p:sp>
        <p:sp>
          <p:nvSpPr>
            <p:cNvPr id="46130" name="AutoShape 50"/>
            <p:cNvSpPr>
              <a:spLocks noChangeArrowheads="1"/>
            </p:cNvSpPr>
            <p:nvPr/>
          </p:nvSpPr>
          <p:spPr bwMode="auto">
            <a:xfrm>
              <a:off x="5184" y="3696"/>
              <a:ext cx="96" cy="43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顺序表插入操作 </a:t>
            </a:r>
            <a:r>
              <a:rPr lang="en-US" altLang="zh-CN" dirty="0" err="1"/>
              <a:t>ListInsert</a:t>
            </a:r>
            <a:r>
              <a:rPr lang="en-US" altLang="zh-CN" dirty="0"/>
              <a:t>(·)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8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121" grpId="0" autoUpdateAnimBg="0"/>
      <p:bldP spid="461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29" name="Group 25"/>
          <p:cNvGrpSpPr>
            <a:grpSpLocks/>
          </p:cNvGrpSpPr>
          <p:nvPr/>
        </p:nvGrpSpPr>
        <p:grpSpPr bwMode="auto">
          <a:xfrm>
            <a:off x="899592" y="2061259"/>
            <a:ext cx="7543800" cy="646113"/>
            <a:chOff x="576" y="2160"/>
            <a:chExt cx="4752" cy="407"/>
          </a:xfrm>
        </p:grpSpPr>
        <p:sp>
          <p:nvSpPr>
            <p:cNvPr id="123906" name="Text Box 2"/>
            <p:cNvSpPr txBox="1">
              <a:spLocks noChangeArrowheads="1"/>
            </p:cNvSpPr>
            <p:nvPr/>
          </p:nvSpPr>
          <p:spPr bwMode="auto">
            <a:xfrm>
              <a:off x="598" y="2160"/>
              <a:ext cx="30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660033"/>
                  </a:solidFill>
                </a:rPr>
                <a:t>21  18  30  75  42  56  87</a:t>
              </a:r>
              <a:endParaRPr lang="en-US" altLang="zh-CN" sz="3600" dirty="0"/>
            </a:p>
          </p:txBody>
        </p:sp>
        <p:grpSp>
          <p:nvGrpSpPr>
            <p:cNvPr id="123917" name="Group 13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123907" name="Rectangle 3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08" name="Line 4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09" name="Line 5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0" name="Line 6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1" name="Line 7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2" name="Line 8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3" name="Line 9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4" name="Line 10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5" name="Line 11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6" name="Line 12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933" name="Group 29"/>
          <p:cNvGrpSpPr>
            <a:grpSpLocks/>
          </p:cNvGrpSpPr>
          <p:nvPr/>
        </p:nvGrpSpPr>
        <p:grpSpPr bwMode="auto">
          <a:xfrm>
            <a:off x="899592" y="3477310"/>
            <a:ext cx="7543800" cy="646113"/>
            <a:chOff x="576" y="3052"/>
            <a:chExt cx="4752" cy="407"/>
          </a:xfrm>
        </p:grpSpPr>
        <p:grpSp>
          <p:nvGrpSpPr>
            <p:cNvPr id="123918" name="Group 14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123919" name="Rectangle 15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0" name="Line 16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1" name="Line 17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2" name="Line 18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3" name="Line 1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4" name="Line 20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5" name="Line 21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6" name="Line 2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7" name="Line 23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8" name="Line 24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930" name="Text Box 26"/>
            <p:cNvSpPr txBox="1">
              <a:spLocks noChangeArrowheads="1"/>
            </p:cNvSpPr>
            <p:nvPr/>
          </p:nvSpPr>
          <p:spPr bwMode="auto">
            <a:xfrm>
              <a:off x="596" y="3052"/>
              <a:ext cx="17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660033"/>
                  </a:solidFill>
                </a:rPr>
                <a:t>21  18  30  75</a:t>
              </a:r>
              <a:endParaRPr lang="en-US" altLang="zh-CN" sz="3600" dirty="0"/>
            </a:p>
          </p:txBody>
        </p: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4709592" y="2670856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</a:rPr>
              <a:t>L.length-1</a:t>
            </a:r>
            <a:endParaRPr lang="en-US" altLang="zh-CN"/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1096442" y="267085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CC0000"/>
                </a:solidFill>
              </a:rPr>
              <a:t>0</a:t>
            </a:r>
            <a:endParaRPr lang="en-US" altLang="zh-CN"/>
          </a:p>
        </p:txBody>
      </p:sp>
      <p:grpSp>
        <p:nvGrpSpPr>
          <p:cNvPr id="123939" name="Group 35"/>
          <p:cNvGrpSpPr>
            <a:grpSpLocks/>
          </p:cNvGrpSpPr>
          <p:nvPr/>
        </p:nvGrpSpPr>
        <p:grpSpPr bwMode="auto">
          <a:xfrm>
            <a:off x="5443017" y="1242106"/>
            <a:ext cx="409575" cy="819150"/>
            <a:chOff x="3302" y="1644"/>
            <a:chExt cx="258" cy="516"/>
          </a:xfrm>
        </p:grpSpPr>
        <p:sp>
          <p:nvSpPr>
            <p:cNvPr id="123937" name="Line 33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38" name="Text Box 34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3940" name="Group 36"/>
          <p:cNvGrpSpPr>
            <a:grpSpLocks/>
          </p:cNvGrpSpPr>
          <p:nvPr/>
        </p:nvGrpSpPr>
        <p:grpSpPr bwMode="auto">
          <a:xfrm>
            <a:off x="4785792" y="1242106"/>
            <a:ext cx="409575" cy="819150"/>
            <a:chOff x="3302" y="1644"/>
            <a:chExt cx="258" cy="516"/>
          </a:xfrm>
        </p:grpSpPr>
        <p:sp>
          <p:nvSpPr>
            <p:cNvPr id="123941" name="Line 3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2" name="Text Box 3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3943" name="Group 39"/>
          <p:cNvGrpSpPr>
            <a:grpSpLocks/>
          </p:cNvGrpSpPr>
          <p:nvPr/>
        </p:nvGrpSpPr>
        <p:grpSpPr bwMode="auto">
          <a:xfrm>
            <a:off x="4147617" y="1223056"/>
            <a:ext cx="409575" cy="819150"/>
            <a:chOff x="3302" y="1644"/>
            <a:chExt cx="258" cy="516"/>
          </a:xfrm>
        </p:grpSpPr>
        <p:sp>
          <p:nvSpPr>
            <p:cNvPr id="123944" name="Line 40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5" name="Text Box 41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3948" name="Group 44"/>
          <p:cNvGrpSpPr>
            <a:grpSpLocks/>
          </p:cNvGrpSpPr>
          <p:nvPr/>
        </p:nvGrpSpPr>
        <p:grpSpPr bwMode="auto">
          <a:xfrm>
            <a:off x="3461817" y="1165906"/>
            <a:ext cx="409575" cy="895350"/>
            <a:chOff x="2102" y="1596"/>
            <a:chExt cx="258" cy="564"/>
          </a:xfrm>
        </p:grpSpPr>
        <p:sp>
          <p:nvSpPr>
            <p:cNvPr id="123946" name="Line 42"/>
            <p:cNvSpPr>
              <a:spLocks noChangeShapeType="1"/>
            </p:cNvSpPr>
            <p:nvPr/>
          </p:nvSpPr>
          <p:spPr bwMode="auto">
            <a:xfrm>
              <a:off x="2352" y="1680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2102" y="159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tx2"/>
                  </a:solidFill>
                </a:rPr>
                <a:t>q</a:t>
              </a:r>
              <a:endParaRPr lang="en-US" altLang="zh-CN"/>
            </a:p>
          </p:txBody>
        </p:sp>
      </p:grpSp>
      <p:sp useBgFill="1">
        <p:nvSpPr>
          <p:cNvPr id="123949" name="Rectangle 45"/>
          <p:cNvSpPr>
            <a:spLocks noChangeArrowheads="1"/>
          </p:cNvSpPr>
          <p:nvPr/>
        </p:nvSpPr>
        <p:spPr bwMode="auto">
          <a:xfrm>
            <a:off x="5319192" y="1299256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3950" name="Rectangle 46"/>
          <p:cNvSpPr>
            <a:spLocks noChangeArrowheads="1"/>
          </p:cNvSpPr>
          <p:nvPr/>
        </p:nvSpPr>
        <p:spPr bwMode="auto">
          <a:xfrm>
            <a:off x="4709592" y="1299256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1" name="Text Box 47"/>
          <p:cNvSpPr txBox="1">
            <a:spLocks noChangeArrowheads="1"/>
          </p:cNvSpPr>
          <p:nvPr/>
        </p:nvSpPr>
        <p:spPr bwMode="auto">
          <a:xfrm>
            <a:off x="5742152" y="347730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87</a:t>
            </a:r>
            <a:endParaRPr lang="en-US" altLang="zh-CN" sz="3600"/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5056352" y="347730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56</a:t>
            </a:r>
            <a:endParaRPr lang="en-US" altLang="zh-CN" sz="3600"/>
          </a:p>
        </p:txBody>
      </p:sp>
      <p:sp>
        <p:nvSpPr>
          <p:cNvPr id="123953" name="Text Box 49"/>
          <p:cNvSpPr txBox="1">
            <a:spLocks noChangeArrowheads="1"/>
          </p:cNvSpPr>
          <p:nvPr/>
        </p:nvSpPr>
        <p:spPr bwMode="auto">
          <a:xfrm>
            <a:off x="4370552" y="347730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42</a:t>
            </a:r>
            <a:endParaRPr lang="en-US" altLang="zh-CN" sz="3600"/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3684752" y="347730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66</a:t>
            </a:r>
            <a:endParaRPr lang="en-US" altLang="zh-CN" sz="3600" dirty="0"/>
          </a:p>
        </p:txBody>
      </p:sp>
      <p:grpSp>
        <p:nvGrpSpPr>
          <p:cNvPr id="123958" name="Group 54"/>
          <p:cNvGrpSpPr>
            <a:grpSpLocks/>
          </p:cNvGrpSpPr>
          <p:nvPr/>
        </p:nvGrpSpPr>
        <p:grpSpPr bwMode="auto">
          <a:xfrm>
            <a:off x="3109392" y="1223056"/>
            <a:ext cx="409575" cy="819150"/>
            <a:chOff x="3302" y="1644"/>
            <a:chExt cx="258" cy="516"/>
          </a:xfrm>
        </p:grpSpPr>
        <p:sp>
          <p:nvSpPr>
            <p:cNvPr id="123959" name="Line 55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sp useBgFill="1">
        <p:nvSpPr>
          <p:cNvPr id="123961" name="Rectangle 57"/>
          <p:cNvSpPr>
            <a:spLocks noChangeArrowheads="1"/>
          </p:cNvSpPr>
          <p:nvPr/>
        </p:nvSpPr>
        <p:spPr bwMode="auto">
          <a:xfrm>
            <a:off x="4023792" y="1299256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62" name="AutoShape 5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457200" cy="457200"/>
          </a:xfrm>
          <a:prstGeom prst="actionButtonReturn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调用实例 </a:t>
            </a:r>
            <a:r>
              <a:rPr lang="en-US" altLang="zh-CN" dirty="0" err="1"/>
              <a:t>ListInsert</a:t>
            </a:r>
            <a:r>
              <a:rPr lang="en-US" altLang="zh-CN" dirty="0" smtClean="0"/>
              <a:t>(L</a:t>
            </a:r>
            <a:r>
              <a:rPr lang="en-US" altLang="zh-CN" dirty="0"/>
              <a:t>, 5, 66)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5" grpId="0" autoUpdateAnimBg="0"/>
      <p:bldP spid="123936" grpId="0" autoUpdateAnimBg="0"/>
      <p:bldP spid="123951" grpId="0" autoUpdateAnimBg="0"/>
      <p:bldP spid="123952" grpId="0" autoUpdateAnimBg="0"/>
      <p:bldP spid="123953" grpId="0" autoUpdateAnimBg="0"/>
      <p:bldP spid="12395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068" y="908720"/>
            <a:ext cx="8280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MAXSIZE  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         </a:t>
            </a:r>
          </a:p>
          <a:p>
            <a:pPr algn="l"/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/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endParaRPr lang="en-US" altLang="zh-CN" sz="1800" b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/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[MAXSIZE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last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altLang="zh-CN" b="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*L,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 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 || 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&gt;L-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last+2 || L-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&gt;last&gt;= 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MAXSIZE-1)</a:t>
            </a:r>
            <a:endParaRPr lang="en-US" altLang="zh-CN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return(ERROR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 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=L-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&gt;last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&gt;=pos-1; 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)</a:t>
            </a:r>
            <a:endParaRPr lang="en-US" altLang="zh-CN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L-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 = L-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zh-CN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L-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[pos-1] = e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L-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&gt;last++;</a:t>
            </a:r>
          </a:p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return(OK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顺序表插入操作 </a:t>
            </a:r>
            <a:r>
              <a:rPr lang="en-US" altLang="zh-CN" dirty="0" err="1"/>
              <a:t>ListInsert</a:t>
            </a:r>
            <a:r>
              <a:rPr lang="en-US" altLang="zh-CN" dirty="0"/>
              <a:t>(·)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4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顺序表插入</a:t>
            </a:r>
            <a:r>
              <a:rPr lang="zh-CN" altLang="en-US" dirty="0" smtClean="0"/>
              <a:t>操作时间复杂度分析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考虑移动元素的平均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zh-CN" altLang="en-US" dirty="0"/>
              <a:t>假设在第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个元素之前插入的概率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i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则</a:t>
            </a:r>
            <a:r>
              <a:rPr lang="zh-CN" altLang="en-US" dirty="0"/>
              <a:t>在长度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n </a:t>
            </a:r>
            <a:r>
              <a:rPr lang="zh-CN" altLang="en-US" dirty="0" smtClean="0"/>
              <a:t>的</a:t>
            </a:r>
            <a:r>
              <a:rPr lang="zh-CN" altLang="en-US" dirty="0"/>
              <a:t>线性表中插入一个元素所需移动元素次数的期望值为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若假定在线性表中任何一个位置上进行插入的概率都是相等的，则移动元素的期望值为：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183506"/>
            <a:ext cx="2392950" cy="67253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922967" y="3789040"/>
            <a:ext cx="3226058" cy="704868"/>
            <a:chOff x="2973815" y="4077071"/>
            <a:chExt cx="3226058" cy="704868"/>
          </a:xfrm>
        </p:grpSpPr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73815" y="4077072"/>
              <a:ext cx="2709000" cy="704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图片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54823" y="4077071"/>
              <a:ext cx="445050" cy="704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-73148" y="753765"/>
            <a:ext cx="85282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4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0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4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000" b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40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, …, a</a:t>
            </a:r>
            <a:r>
              <a:rPr lang="en-US" altLang="zh-CN" sz="4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ea typeface="楷体" panose="02010609060101010101" pitchFamily="49" charset="-122"/>
                <a:cs typeface="Times New Roman" panose="02020603050405020304" pitchFamily="18" charset="0"/>
              </a:rPr>
              <a:t>改变为</a:t>
            </a:r>
          </a:p>
          <a:p>
            <a:pPr>
              <a:lnSpc>
                <a:spcPct val="125000"/>
              </a:lnSpc>
            </a:pPr>
            <a:r>
              <a:rPr lang="zh-CN" altLang="en-US" sz="4000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4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, …,</a:t>
            </a:r>
            <a:r>
              <a:rPr lang="en-US" altLang="zh-CN" sz="40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sz="4000" b="1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40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4000" b="1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, …, a</a:t>
            </a:r>
            <a:r>
              <a:rPr lang="en-US" altLang="zh-CN" sz="4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40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3994015" y="4935242"/>
            <a:ext cx="10454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ea typeface="楷体_GB2312" panose="02010609030101010101" pitchFamily="49" charset="-122"/>
              </a:rPr>
              <a:t>a</a:t>
            </a:r>
            <a:r>
              <a:rPr lang="en-US" altLang="zh-CN" sz="4800" b="1" baseline="-25000" dirty="0">
                <a:ea typeface="楷体_GB2312" panose="02010609030101010101" pitchFamily="49" charset="-122"/>
              </a:rPr>
              <a:t>i+1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059304" y="4935241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ea typeface="楷体_GB2312" panose="02010609030101010101" pitchFamily="49" charset="-122"/>
              </a:rPr>
              <a:t>…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6211890" y="4920294"/>
            <a:ext cx="7200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ea typeface="楷体_GB2312" panose="02010609030101010101" pitchFamily="49" charset="-122"/>
              </a:rPr>
              <a:t>a</a:t>
            </a:r>
            <a:r>
              <a:rPr lang="en-US" altLang="zh-CN" sz="4800" b="1" baseline="-25000" dirty="0">
                <a:ea typeface="楷体_GB2312" panose="02010609030101010101" pitchFamily="49" charset="-122"/>
              </a:rPr>
              <a:t>n</a:t>
            </a: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583684" y="2447628"/>
            <a:ext cx="4177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&lt;a</a:t>
            </a:r>
            <a:r>
              <a:rPr lang="en-US" altLang="zh-CN" sz="40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4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000" b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&gt;, &lt;</a:t>
            </a:r>
            <a:r>
              <a:rPr lang="en-US" altLang="zh-CN" sz="4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000" b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40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66" name="AutoShape 38"/>
          <p:cNvSpPr>
            <a:spLocks noChangeArrowheads="1"/>
          </p:cNvSpPr>
          <p:nvPr/>
        </p:nvSpPr>
        <p:spPr bwMode="auto">
          <a:xfrm>
            <a:off x="4876800" y="2667000"/>
            <a:ext cx="1219200" cy="304800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6278011" y="2468562"/>
            <a:ext cx="2379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&lt;a</a:t>
            </a:r>
            <a:r>
              <a:rPr lang="en-US" altLang="zh-CN" sz="40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40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4000" b="1" dirty="0"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 flipH="1">
            <a:off x="4002088" y="4425952"/>
            <a:ext cx="948529" cy="625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6931958" y="4425952"/>
            <a:ext cx="818215" cy="625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4091409" y="586840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表的长度减少</a:t>
            </a:r>
          </a:p>
        </p:txBody>
      </p:sp>
      <p:sp>
        <p:nvSpPr>
          <p:cNvPr id="48174" name="AutoShape 46"/>
          <p:cNvSpPr>
            <a:spLocks noChangeArrowheads="1"/>
          </p:cNvSpPr>
          <p:nvPr/>
        </p:nvSpPr>
        <p:spPr bwMode="auto">
          <a:xfrm>
            <a:off x="6444208" y="5835352"/>
            <a:ext cx="152400" cy="541176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sz="28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176" name="Group 48"/>
          <p:cNvGrpSpPr>
            <a:grpSpLocks/>
          </p:cNvGrpSpPr>
          <p:nvPr/>
        </p:nvGrpSpPr>
        <p:grpSpPr bwMode="auto">
          <a:xfrm>
            <a:off x="559593" y="3522664"/>
            <a:ext cx="9271000" cy="896938"/>
            <a:chOff x="96" y="2219"/>
            <a:chExt cx="5840" cy="565"/>
          </a:xfrm>
        </p:grpSpPr>
        <p:sp>
          <p:nvSpPr>
            <p:cNvPr id="48131" name="Text Box 3"/>
            <p:cNvSpPr txBox="1">
              <a:spLocks noChangeArrowheads="1"/>
            </p:cNvSpPr>
            <p:nvPr/>
          </p:nvSpPr>
          <p:spPr bwMode="auto">
            <a:xfrm>
              <a:off x="128" y="2219"/>
              <a:ext cx="580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48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1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 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2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</a:t>
              </a:r>
              <a:r>
                <a:rPr lang="en-US" altLang="zh-CN" sz="4800" b="1" dirty="0" smtClean="0">
                  <a:ea typeface="楷体_GB2312" panose="02010609030101010101" pitchFamily="49" charset="-122"/>
                </a:rPr>
                <a:t>…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a</a:t>
              </a:r>
              <a:r>
                <a:rPr lang="en-US" altLang="zh-CN" sz="4800" baseline="-25000" dirty="0" smtClean="0">
                  <a:ea typeface="楷体_GB2312" panose="02010609030101010101" pitchFamily="49" charset="-122"/>
                </a:rPr>
                <a:t>i-1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 </a:t>
              </a:r>
              <a:r>
                <a:rPr lang="en-US" altLang="zh-CN" sz="4800" dirty="0" err="1" smtClean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 err="1" smtClean="0">
                  <a:ea typeface="楷体_GB2312" panose="02010609030101010101" pitchFamily="49" charset="-122"/>
                </a:rPr>
                <a:t>i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</a:t>
              </a:r>
              <a:r>
                <a:rPr lang="en-US" altLang="zh-CN" sz="4800" b="1" dirty="0" smtClean="0">
                  <a:ea typeface="楷体_GB2312" panose="02010609030101010101" pitchFamily="49" charset="-122"/>
                </a:rPr>
                <a:t>a</a:t>
              </a:r>
              <a:r>
                <a:rPr lang="en-US" altLang="zh-CN" sz="4800" b="1" baseline="-25000" dirty="0" smtClean="0">
                  <a:ea typeface="楷体_GB2312" panose="02010609030101010101" pitchFamily="49" charset="-122"/>
                </a:rPr>
                <a:t>i+1 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</a:t>
              </a:r>
              <a:r>
                <a:rPr lang="en-US" altLang="zh-CN" sz="4800" b="1" dirty="0" smtClean="0">
                  <a:ea typeface="楷体_GB2312" panose="02010609030101010101" pitchFamily="49" charset="-122"/>
                </a:rPr>
                <a:t>…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n</a:t>
              </a: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1629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226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2850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4120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108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H="1">
              <a:off x="3482" y="2304"/>
              <a:ext cx="3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96" y="2304"/>
              <a:ext cx="4523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596901" y="4901964"/>
            <a:ext cx="6350000" cy="911225"/>
            <a:chOff x="96" y="3078"/>
            <a:chExt cx="4000" cy="574"/>
          </a:xfrm>
        </p:grpSpPr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07" y="3078"/>
              <a:ext cx="22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8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1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 a</a:t>
              </a:r>
              <a:r>
                <a:rPr lang="en-US" altLang="zh-CN" sz="4800" baseline="-25000" dirty="0">
                  <a:ea typeface="楷体_GB2312" panose="02010609030101010101" pitchFamily="49" charset="-122"/>
                </a:rPr>
                <a:t>2</a:t>
              </a:r>
              <a:r>
                <a:rPr lang="en-US" altLang="zh-CN" sz="4800" dirty="0">
                  <a:ea typeface="楷体_GB2312" panose="02010609030101010101" pitchFamily="49" charset="-122"/>
                </a:rPr>
                <a:t> </a:t>
              </a:r>
              <a:r>
                <a:rPr lang="en-US" altLang="zh-CN" sz="4800" b="1" dirty="0" smtClean="0">
                  <a:ea typeface="楷体_GB2312" panose="02010609030101010101" pitchFamily="49" charset="-122"/>
                </a:rPr>
                <a:t>…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 a</a:t>
              </a:r>
              <a:r>
                <a:rPr lang="en-US" altLang="zh-CN" sz="4800" baseline="-25000" dirty="0" smtClean="0">
                  <a:ea typeface="楷体_GB2312" panose="02010609030101010101" pitchFamily="49" charset="-122"/>
                </a:rPr>
                <a:t>i-1</a:t>
              </a:r>
              <a:r>
                <a:rPr lang="en-US" altLang="zh-CN" sz="4800" dirty="0" smtClean="0">
                  <a:ea typeface="楷体_GB2312" panose="02010609030101010101" pitchFamily="49" charset="-122"/>
                </a:rPr>
                <a:t> </a:t>
              </a:r>
              <a:endParaRPr lang="en-US" altLang="zh-CN" sz="4800" b="1" dirty="0">
                <a:ea typeface="楷体_GB2312" panose="02010609030101010101" pitchFamily="49" charset="-122"/>
              </a:endParaRPr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1065" y="31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1602" y="31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5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2241" y="31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3458" y="31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2826" y="31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96" y="3168"/>
              <a:ext cx="40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顺序表删除操作 </a:t>
            </a:r>
            <a:r>
              <a:rPr lang="en-US" altLang="zh-CN" dirty="0" err="1"/>
              <a:t>ListDelete</a:t>
            </a:r>
            <a:r>
              <a:rPr lang="en-US" altLang="zh-CN" dirty="0"/>
              <a:t> (·)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5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8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9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300"/>
                            </p:stCondLst>
                            <p:childTnLst>
                              <p:par>
                                <p:cTn id="2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50" grpId="0" autoUpdateAnimBg="0"/>
      <p:bldP spid="48152" grpId="0" autoUpdateAnimBg="0"/>
      <p:bldP spid="48155" grpId="0" autoUpdateAnimBg="0"/>
      <p:bldP spid="48165" grpId="0" autoUpdateAnimBg="0"/>
      <p:bldP spid="48167" grpId="0" autoUpdateAnimBg="0"/>
      <p:bldP spid="481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755576" y="2023159"/>
            <a:ext cx="7543800" cy="646113"/>
            <a:chOff x="576" y="2160"/>
            <a:chExt cx="4752" cy="407"/>
          </a:xfrm>
        </p:grpSpPr>
        <p:sp>
          <p:nvSpPr>
            <p:cNvPr id="124931" name="Text Box 3"/>
            <p:cNvSpPr txBox="1">
              <a:spLocks noChangeArrowheads="1"/>
            </p:cNvSpPr>
            <p:nvPr/>
          </p:nvSpPr>
          <p:spPr bwMode="auto">
            <a:xfrm>
              <a:off x="598" y="2160"/>
              <a:ext cx="30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660033"/>
                  </a:solidFill>
                </a:rPr>
                <a:t>21  18  30  75  42  56  87</a:t>
              </a:r>
              <a:endParaRPr lang="en-US" altLang="zh-CN" sz="3600" dirty="0"/>
            </a:p>
          </p:txBody>
        </p:sp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124933" name="Rectangle 5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34" name="Line 6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35" name="Line 7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36" name="Line 8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37" name="Line 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38" name="Line 10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39" name="Line 11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40" name="Line 1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41" name="Line 13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42" name="Line 14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</p:grpSp>
      <p:grpSp>
        <p:nvGrpSpPr>
          <p:cNvPr id="124943" name="Group 15"/>
          <p:cNvGrpSpPr>
            <a:grpSpLocks/>
          </p:cNvGrpSpPr>
          <p:nvPr/>
        </p:nvGrpSpPr>
        <p:grpSpPr bwMode="auto">
          <a:xfrm>
            <a:off x="755576" y="3439210"/>
            <a:ext cx="7543800" cy="646113"/>
            <a:chOff x="576" y="3052"/>
            <a:chExt cx="4752" cy="407"/>
          </a:xfrm>
        </p:grpSpPr>
        <p:grpSp>
          <p:nvGrpSpPr>
            <p:cNvPr id="124944" name="Group 16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124945" name="Rectangle 17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46" name="Line 18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47" name="Line 19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48" name="Line 20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49" name="Line 21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50" name="Line 2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51" name="Line 23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52" name="Line 24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53" name="Line 2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4954" name="Line 26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  <p:sp>
          <p:nvSpPr>
            <p:cNvPr id="124955" name="Text Box 27"/>
            <p:cNvSpPr txBox="1">
              <a:spLocks noChangeArrowheads="1"/>
            </p:cNvSpPr>
            <p:nvPr/>
          </p:nvSpPr>
          <p:spPr bwMode="auto">
            <a:xfrm>
              <a:off x="596" y="3052"/>
              <a:ext cx="17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660033"/>
                  </a:solidFill>
                </a:rPr>
                <a:t>21  18  30  75</a:t>
              </a:r>
              <a:endParaRPr lang="en-US" altLang="zh-CN" sz="3600"/>
            </a:p>
          </p:txBody>
        </p:sp>
      </p:grp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4565576" y="2632756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</a:rPr>
              <a:t>L.length-1</a:t>
            </a:r>
            <a:endParaRPr lang="en-US" altLang="zh-CN"/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952426" y="263275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CC0000"/>
                </a:solidFill>
              </a:rPr>
              <a:t>0</a:t>
            </a:r>
            <a:endParaRPr lang="en-US" altLang="zh-CN"/>
          </a:p>
        </p:txBody>
      </p:sp>
      <p:grpSp>
        <p:nvGrpSpPr>
          <p:cNvPr id="124958" name="Group 30"/>
          <p:cNvGrpSpPr>
            <a:grpSpLocks/>
          </p:cNvGrpSpPr>
          <p:nvPr/>
        </p:nvGrpSpPr>
        <p:grpSpPr bwMode="auto">
          <a:xfrm>
            <a:off x="5022776" y="1204006"/>
            <a:ext cx="409575" cy="819150"/>
            <a:chOff x="3302" y="1644"/>
            <a:chExt cx="258" cy="516"/>
          </a:xfrm>
        </p:grpSpPr>
        <p:sp>
          <p:nvSpPr>
            <p:cNvPr id="124959" name="Line 3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4961" name="Group 33"/>
          <p:cNvGrpSpPr>
            <a:grpSpLocks/>
          </p:cNvGrpSpPr>
          <p:nvPr/>
        </p:nvGrpSpPr>
        <p:grpSpPr bwMode="auto">
          <a:xfrm>
            <a:off x="4413176" y="1204006"/>
            <a:ext cx="409575" cy="819150"/>
            <a:chOff x="3302" y="1644"/>
            <a:chExt cx="258" cy="516"/>
          </a:xfrm>
        </p:grpSpPr>
        <p:sp>
          <p:nvSpPr>
            <p:cNvPr id="124962" name="Line 34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4964" name="Group 36"/>
          <p:cNvGrpSpPr>
            <a:grpSpLocks/>
          </p:cNvGrpSpPr>
          <p:nvPr/>
        </p:nvGrpSpPr>
        <p:grpSpPr bwMode="auto">
          <a:xfrm>
            <a:off x="3775001" y="1184956"/>
            <a:ext cx="409575" cy="819150"/>
            <a:chOff x="3302" y="1644"/>
            <a:chExt cx="258" cy="516"/>
          </a:xfrm>
        </p:grpSpPr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6" name="Text Box 3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4978" name="Group 50"/>
          <p:cNvGrpSpPr>
            <a:grpSpLocks/>
          </p:cNvGrpSpPr>
          <p:nvPr/>
        </p:nvGrpSpPr>
        <p:grpSpPr bwMode="auto">
          <a:xfrm>
            <a:off x="5403776" y="1051606"/>
            <a:ext cx="409575" cy="971550"/>
            <a:chOff x="4224" y="2112"/>
            <a:chExt cx="258" cy="612"/>
          </a:xfrm>
        </p:grpSpPr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>
              <a:off x="4234" y="224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9" name="Text Box 41"/>
            <p:cNvSpPr txBox="1">
              <a:spLocks noChangeArrowheads="1"/>
            </p:cNvSpPr>
            <p:nvPr/>
          </p:nvSpPr>
          <p:spPr bwMode="auto">
            <a:xfrm>
              <a:off x="4224" y="211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tx2"/>
                  </a:solidFill>
                </a:rPr>
                <a:t>q</a:t>
              </a:r>
              <a:endParaRPr lang="en-US" altLang="zh-CN"/>
            </a:p>
          </p:txBody>
        </p:sp>
      </p:grpSp>
      <p:sp useBgFill="1">
        <p:nvSpPr>
          <p:cNvPr id="124970" name="Rectangle 42"/>
          <p:cNvSpPr>
            <a:spLocks noChangeArrowheads="1"/>
          </p:cNvSpPr>
          <p:nvPr/>
        </p:nvSpPr>
        <p:spPr bwMode="auto">
          <a:xfrm>
            <a:off x="3651176" y="1261156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4971" name="Rectangle 43"/>
          <p:cNvSpPr>
            <a:spLocks noChangeArrowheads="1"/>
          </p:cNvSpPr>
          <p:nvPr/>
        </p:nvSpPr>
        <p:spPr bwMode="auto">
          <a:xfrm>
            <a:off x="4260776" y="1261156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72" name="Text Box 44"/>
          <p:cNvSpPr txBox="1">
            <a:spLocks noChangeArrowheads="1"/>
          </p:cNvSpPr>
          <p:nvPr/>
        </p:nvSpPr>
        <p:spPr bwMode="auto">
          <a:xfrm>
            <a:off x="4226536" y="343920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87</a:t>
            </a:r>
            <a:endParaRPr lang="en-US" altLang="zh-CN" sz="3600"/>
          </a:p>
        </p:txBody>
      </p:sp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3540736" y="343920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990000"/>
                </a:solidFill>
              </a:rPr>
              <a:t>56</a:t>
            </a:r>
            <a:endParaRPr lang="en-US" altLang="zh-CN" sz="3600" dirty="0"/>
          </a:p>
        </p:txBody>
      </p:sp>
      <p:grpSp>
        <p:nvGrpSpPr>
          <p:cNvPr id="124980" name="Group 52"/>
          <p:cNvGrpSpPr>
            <a:grpSpLocks/>
          </p:cNvGrpSpPr>
          <p:nvPr/>
        </p:nvGrpSpPr>
        <p:grpSpPr bwMode="auto">
          <a:xfrm>
            <a:off x="5860976" y="1204006"/>
            <a:ext cx="409575" cy="819150"/>
            <a:chOff x="3302" y="1644"/>
            <a:chExt cx="258" cy="516"/>
          </a:xfrm>
        </p:grpSpPr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2" name="Text Box 54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/>
            </a:p>
          </p:txBody>
        </p:sp>
      </p:grpSp>
      <p:sp useBgFill="1">
        <p:nvSpPr>
          <p:cNvPr id="124983" name="Rectangle 55"/>
          <p:cNvSpPr>
            <a:spLocks noChangeArrowheads="1"/>
          </p:cNvSpPr>
          <p:nvPr/>
        </p:nvSpPr>
        <p:spPr bwMode="auto">
          <a:xfrm>
            <a:off x="4870376" y="1261156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84" name="AutoShape 5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86800" y="6400800"/>
            <a:ext cx="457200" cy="457200"/>
          </a:xfrm>
          <a:prstGeom prst="actionButtonReturn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调用实例 </a:t>
            </a:r>
            <a:r>
              <a:rPr lang="en-US" altLang="zh-CN" dirty="0" err="1"/>
              <a:t>ListDelete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L, 5, </a:t>
            </a:r>
            <a:r>
              <a:rPr lang="en-US" altLang="zh-CN" dirty="0" smtClean="0"/>
              <a:t>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3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6" grpId="0" autoUpdateAnimBg="0"/>
      <p:bldP spid="124957" grpId="0" autoUpdateAnimBg="0"/>
      <p:bldP spid="124972" grpId="0" autoUpdateAnimBg="0"/>
      <p:bldP spid="1249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第一种逻辑结构“线性表”</a:t>
            </a:r>
            <a:endParaRPr lang="zh-CN" altLang="en-US" dirty="0"/>
          </a:p>
        </p:txBody>
      </p:sp>
      <p:sp>
        <p:nvSpPr>
          <p:cNvPr id="11" name="剪去对角的矩形 10"/>
          <p:cNvSpPr/>
          <p:nvPr/>
        </p:nvSpPr>
        <p:spPr bwMode="auto">
          <a:xfrm>
            <a:off x="953128" y="980728"/>
            <a:ext cx="7200800" cy="2232248"/>
          </a:xfrm>
          <a:prstGeom prst="snip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线性表是一种最简单的线性结构。线性结构的基本特征为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结构是数据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有序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次序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．集合中必存在唯一的一个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“第一元素”；</a:t>
            </a:r>
            <a:endParaRPr lang="en-US" altLang="zh-CN" b="0" dirty="0" smtClean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．集合中必存在唯一的一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个“最后元素” ；</a:t>
            </a:r>
            <a:endParaRPr lang="zh-CN" altLang="en-US" b="0" dirty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．除最后元素在外，均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有唯一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的后继；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．除第一元素之外，均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有唯一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的前驱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547664" y="3514254"/>
            <a:ext cx="6120680" cy="232261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∈ 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ElemSet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1, 2, ... , 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≥ 0 }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lang="en-US" altLang="zh-CN" sz="2000" dirty="0">
                <a:ea typeface="楷体_GB2312" panose="02010609030101010101" pitchFamily="49" charset="-122"/>
              </a:rPr>
              <a:t>R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＝</a:t>
            </a:r>
            <a:r>
              <a:rPr lang="en-US" altLang="zh-CN" sz="2000" dirty="0">
                <a:ea typeface="楷体_GB2312" panose="02010609030101010101" pitchFamily="49" charset="-122"/>
              </a:rPr>
              <a:t>{ &lt; a</a:t>
            </a:r>
            <a:r>
              <a:rPr lang="en-US" altLang="zh-CN" sz="2000" i="1" baseline="-25000" dirty="0">
                <a:ea typeface="楷体_GB2312" panose="02010609030101010101" pitchFamily="49" charset="-122"/>
              </a:rPr>
              <a:t>i</a:t>
            </a:r>
            <a:r>
              <a:rPr lang="en-US" altLang="zh-CN" sz="2000" baseline="-25000" dirty="0">
                <a:ea typeface="楷体_GB2312" panose="02010609030101010101" pitchFamily="49" charset="-122"/>
              </a:rPr>
              <a:t>-1</a:t>
            </a:r>
            <a:r>
              <a:rPr lang="en-US" altLang="zh-CN" sz="2000" dirty="0">
                <a:ea typeface="楷体_GB2312" panose="02010609030101010101" pitchFamily="49" charset="-122"/>
              </a:rPr>
              <a:t> ,</a:t>
            </a:r>
            <a:r>
              <a:rPr lang="en-US" altLang="zh-CN" sz="2000" dirty="0" err="1">
                <a:ea typeface="楷体_GB2312" panose="02010609030101010101" pitchFamily="49" charset="-122"/>
              </a:rPr>
              <a:t>a</a:t>
            </a:r>
            <a:r>
              <a:rPr lang="en-US" altLang="zh-CN" sz="2000" i="1" baseline="-25000" dirty="0" err="1">
                <a:ea typeface="楷体_GB2312" panose="02010609030101010101" pitchFamily="49" charset="-122"/>
              </a:rPr>
              <a:t>i</a:t>
            </a:r>
            <a:r>
              <a:rPr lang="en-US" altLang="zh-CN" sz="2000" dirty="0">
                <a:ea typeface="楷体_GB2312" panose="02010609030101010101" pitchFamily="49" charset="-122"/>
              </a:rPr>
              <a:t> &gt; | a</a:t>
            </a:r>
            <a:r>
              <a:rPr lang="en-US" altLang="zh-CN" sz="2000" i="1" baseline="-25000" dirty="0">
                <a:ea typeface="楷体_GB2312" panose="02010609030101010101" pitchFamily="49" charset="-122"/>
              </a:rPr>
              <a:t>i</a:t>
            </a:r>
            <a:r>
              <a:rPr lang="en-US" altLang="zh-CN" sz="2000" baseline="-25000" dirty="0">
                <a:ea typeface="楷体_GB2312" panose="02010609030101010101" pitchFamily="49" charset="-122"/>
              </a:rPr>
              <a:t>-1</a:t>
            </a:r>
            <a:r>
              <a:rPr lang="en-US" altLang="zh-CN" sz="2000" dirty="0">
                <a:ea typeface="楷体_GB2312" panose="02010609030101010101" pitchFamily="49" charset="-122"/>
              </a:rPr>
              <a:t> , </a:t>
            </a:r>
            <a:r>
              <a:rPr lang="en-US" altLang="zh-CN" sz="2000" dirty="0" err="1">
                <a:ea typeface="楷体_GB2312" panose="02010609030101010101" pitchFamily="49" charset="-122"/>
              </a:rPr>
              <a:t>a</a:t>
            </a:r>
            <a:r>
              <a:rPr lang="en-US" altLang="zh-CN" sz="2000" i="1" baseline="-25000" dirty="0" err="1">
                <a:ea typeface="楷体_GB2312" panose="02010609030101010101" pitchFamily="49" charset="-122"/>
              </a:rPr>
              <a:t>i</a:t>
            </a:r>
            <a:r>
              <a:rPr lang="en-US" altLang="zh-CN" sz="2000" dirty="0" err="1">
                <a:ea typeface="楷体_GB2312" panose="02010609030101010101" pitchFamily="49" charset="-122"/>
              </a:rPr>
              <a:t>∈D</a:t>
            </a:r>
            <a:r>
              <a:rPr lang="en-US" altLang="zh-CN" sz="2000" dirty="0">
                <a:ea typeface="楷体_GB2312" panose="02010609030101010101" pitchFamily="49" charset="-122"/>
              </a:rPr>
              <a:t>,  </a:t>
            </a:r>
            <a:r>
              <a:rPr lang="en-US" altLang="zh-CN" sz="2000" i="1" dirty="0" err="1">
                <a:ea typeface="楷体_GB2312" panose="02010609030101010101" pitchFamily="49" charset="-122"/>
              </a:rPr>
              <a:t>i</a:t>
            </a:r>
            <a:r>
              <a:rPr lang="en-US" altLang="zh-CN" sz="2000" dirty="0">
                <a:ea typeface="楷体_GB2312" panose="02010609030101010101" pitchFamily="49" charset="-122"/>
              </a:rPr>
              <a:t> = 2, ..., </a:t>
            </a:r>
            <a:r>
              <a:rPr lang="en-US" altLang="zh-CN" sz="2000" i="1" dirty="0">
                <a:ea typeface="楷体_GB2312" panose="02010609030101010101" pitchFamily="49" charset="-122"/>
              </a:rPr>
              <a:t>n</a:t>
            </a:r>
            <a:r>
              <a:rPr lang="en-US" altLang="zh-CN" sz="2000" dirty="0">
                <a:ea typeface="楷体_GB2312" panose="02010609030101010101" pitchFamily="49" charset="-122"/>
              </a:rPr>
              <a:t>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为表长，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 0 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时的线性表称为空表。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lang="zh-CN" altLang="en-US" sz="2000" dirty="0" smtClean="0">
                <a:ea typeface="楷体_GB2312" panose="02010609030101010101" pitchFamily="49" charset="-122"/>
              </a:rPr>
              <a:t>线性表</a:t>
            </a:r>
            <a:r>
              <a:rPr lang="zh-CN" altLang="en-US" sz="2000" dirty="0">
                <a:ea typeface="楷体_GB2312" panose="02010609030101010101" pitchFamily="49" charset="-122"/>
              </a:rPr>
              <a:t>为 </a:t>
            </a:r>
            <a:r>
              <a:rPr lang="en-US" altLang="zh-CN" sz="2000" dirty="0">
                <a:ea typeface="楷体_GB2312" panose="02010609030101010101" pitchFamily="49" charset="-122"/>
              </a:rPr>
              <a:t>(a</a:t>
            </a:r>
            <a:r>
              <a:rPr lang="en-US" altLang="zh-CN" sz="2000" baseline="-25000" dirty="0">
                <a:ea typeface="楷体_GB2312" panose="02010609030101010101" pitchFamily="49" charset="-122"/>
              </a:rPr>
              <a:t>1</a:t>
            </a:r>
            <a:r>
              <a:rPr lang="zh-CN" altLang="en-US" sz="2000" dirty="0">
                <a:ea typeface="楷体_GB2312" panose="02010609030101010101" pitchFamily="49" charset="-122"/>
              </a:rPr>
              <a:t>，</a:t>
            </a:r>
            <a:r>
              <a:rPr lang="en-US" altLang="zh-CN" sz="2000" dirty="0">
                <a:ea typeface="楷体_GB2312" panose="02010609030101010101" pitchFamily="49" charset="-122"/>
              </a:rPr>
              <a:t>a</a:t>
            </a:r>
            <a:r>
              <a:rPr lang="en-US" altLang="zh-CN" sz="2000" baseline="-25000" dirty="0">
                <a:ea typeface="楷体_GB2312" panose="02010609030101010101" pitchFamily="49" charset="-122"/>
              </a:rPr>
              <a:t>2</a:t>
            </a:r>
            <a:r>
              <a:rPr lang="en-US" altLang="zh-CN" sz="2000" dirty="0">
                <a:ea typeface="楷体_GB2312" panose="02010609030101010101" pitchFamily="49" charset="-122"/>
              </a:rPr>
              <a:t>,  . . . </a:t>
            </a:r>
            <a:r>
              <a:rPr lang="zh-CN" altLang="en-US" sz="2000" dirty="0">
                <a:ea typeface="楷体_GB2312" panose="02010609030101010101" pitchFamily="49" charset="-122"/>
              </a:rPr>
              <a:t>，</a:t>
            </a:r>
            <a:r>
              <a:rPr lang="en-US" altLang="zh-CN" sz="2000" dirty="0" err="1">
                <a:ea typeface="楷体_GB2312" panose="02010609030101010101" pitchFamily="49" charset="-122"/>
              </a:rPr>
              <a:t>a</a:t>
            </a:r>
            <a:r>
              <a:rPr lang="en-US" altLang="zh-CN" sz="2000" i="1" baseline="-25000" dirty="0" err="1">
                <a:ea typeface="楷体_GB2312" panose="02010609030101010101" pitchFamily="49" charset="-122"/>
              </a:rPr>
              <a:t>i</a:t>
            </a:r>
            <a:r>
              <a:rPr lang="zh-CN" altLang="en-US" sz="2000" dirty="0">
                <a:ea typeface="楷体_GB2312" panose="02010609030101010101" pitchFamily="49" charset="-122"/>
              </a:rPr>
              <a:t>，</a:t>
            </a:r>
            <a:r>
              <a:rPr lang="en-US" altLang="zh-CN" sz="2000" dirty="0">
                <a:ea typeface="楷体_GB2312" panose="02010609030101010101" pitchFamily="49" charset="-122"/>
              </a:rPr>
              <a:t>. . . </a:t>
            </a:r>
            <a:r>
              <a:rPr lang="zh-CN" altLang="en-US" sz="2000" dirty="0">
                <a:ea typeface="楷体_GB2312" panose="02010609030101010101" pitchFamily="49" charset="-122"/>
              </a:rPr>
              <a:t>，</a:t>
            </a:r>
            <a:r>
              <a:rPr lang="en-US" altLang="zh-CN" sz="2000" dirty="0">
                <a:ea typeface="楷体_GB2312" panose="02010609030101010101" pitchFamily="49" charset="-122"/>
              </a:rPr>
              <a:t>a</a:t>
            </a:r>
            <a:r>
              <a:rPr lang="en-US" altLang="zh-CN" sz="2000" i="1" baseline="-25000" dirty="0">
                <a:ea typeface="楷体_GB2312" panose="02010609030101010101" pitchFamily="49" charset="-122"/>
              </a:rPr>
              <a:t>n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zh-CN" altLang="en-US" sz="2000" dirty="0" smtClean="0">
                <a:ea typeface="楷体_GB2312" panose="02010609030101010101" pitchFamily="49" charset="-122"/>
              </a:rPr>
              <a:t>称 </a:t>
            </a:r>
            <a:r>
              <a:rPr lang="en-US" altLang="zh-CN" sz="2000" i="1" dirty="0" err="1">
                <a:ea typeface="楷体_GB2312" panose="02010609030101010101" pitchFamily="49" charset="-122"/>
              </a:rPr>
              <a:t>i</a:t>
            </a:r>
            <a:r>
              <a:rPr lang="en-US" altLang="zh-CN" sz="2000" dirty="0">
                <a:ea typeface="楷体_GB2312" panose="02010609030101010101" pitchFamily="49" charset="-122"/>
              </a:rPr>
              <a:t> </a:t>
            </a:r>
            <a:r>
              <a:rPr lang="zh-CN" altLang="en-US" sz="2000" dirty="0">
                <a:ea typeface="楷体_GB2312" panose="02010609030101010101" pitchFamily="49" charset="-122"/>
              </a:rPr>
              <a:t>为 </a:t>
            </a:r>
            <a:r>
              <a:rPr lang="en-US" altLang="zh-CN" sz="2000" dirty="0" err="1">
                <a:ea typeface="楷体_GB2312" panose="02010609030101010101" pitchFamily="49" charset="-122"/>
              </a:rPr>
              <a:t>a</a:t>
            </a:r>
            <a:r>
              <a:rPr lang="en-US" altLang="zh-CN" sz="2000" i="1" baseline="-25000" dirty="0" err="1">
                <a:ea typeface="楷体_GB2312" panose="02010609030101010101" pitchFamily="49" charset="-122"/>
              </a:rPr>
              <a:t>i</a:t>
            </a:r>
            <a:r>
              <a:rPr lang="en-US" altLang="zh-CN" sz="2000" baseline="-25000" dirty="0">
                <a:ea typeface="楷体_GB2312" panose="02010609030101010101" pitchFamily="49" charset="-122"/>
              </a:rPr>
              <a:t> </a:t>
            </a:r>
            <a:r>
              <a:rPr lang="zh-CN" altLang="en-US" sz="2000" dirty="0">
                <a:ea typeface="楷体_GB2312" panose="02010609030101010101" pitchFamily="49" charset="-122"/>
              </a:rPr>
              <a:t>在线性表中的位序</a:t>
            </a:r>
            <a:r>
              <a:rPr lang="zh-CN" altLang="en-US" sz="2000" dirty="0" smtClean="0">
                <a:ea typeface="楷体_GB2312" panose="02010609030101010101" pitchFamily="49" charset="-122"/>
              </a:rPr>
              <a:t>。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7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068" y="908720"/>
            <a:ext cx="8280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MAXSIZE  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         </a:t>
            </a:r>
          </a:p>
          <a:p>
            <a:pPr algn="l"/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/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endParaRPr lang="en-US" altLang="zh-CN" sz="1800" b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/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[MAXSIZE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b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last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8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altLang="zh-CN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altLang="zh-CN" b="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ListDelete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altLang="zh-CN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*L,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*e)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 ||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&gt;L-&gt;last+1 )   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return(ERROR);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*e = L-&gt;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[pos-1];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&lt;=L-&gt;last; 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L-&gt;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 = L-&gt;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L-&gt;last--;	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return(OK);</a:t>
            </a:r>
          </a:p>
          <a:p>
            <a:pPr algn="l"/>
            <a:r>
              <a:rPr lang="en-US" altLang="zh-CN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表</a:t>
            </a:r>
            <a:r>
              <a:rPr lang="zh-CN" altLang="en-US" dirty="0"/>
              <a:t>删除</a:t>
            </a:r>
            <a:r>
              <a:rPr lang="zh-CN" altLang="en-US" dirty="0" smtClean="0"/>
              <a:t>操作 </a:t>
            </a:r>
            <a:r>
              <a:rPr lang="en-US" altLang="zh-CN" dirty="0" err="1"/>
              <a:t>ListDelete</a:t>
            </a:r>
            <a:r>
              <a:rPr lang="en-US" altLang="zh-CN" dirty="0"/>
              <a:t> (·)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9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表</a:t>
            </a:r>
            <a:r>
              <a:rPr lang="zh-CN" altLang="en-US" dirty="0"/>
              <a:t>删除</a:t>
            </a:r>
            <a:r>
              <a:rPr lang="zh-CN" altLang="en-US" dirty="0" smtClean="0"/>
              <a:t>操作时间复杂度分析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考虑移动元素的平均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zh-CN" altLang="en-US" dirty="0"/>
              <a:t>假设删除第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个元素的概率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i</a:t>
            </a:r>
            <a:r>
              <a:rPr lang="zh-CN" altLang="en-US" baseline="-25000" dirty="0" smtClean="0"/>
              <a:t>，</a:t>
            </a:r>
            <a:r>
              <a:rPr lang="zh-CN" altLang="en-US" dirty="0"/>
              <a:t>则在长度为</a:t>
            </a:r>
            <a:r>
              <a:rPr lang="en-US" altLang="zh-CN" dirty="0"/>
              <a:t>n </a:t>
            </a:r>
            <a:r>
              <a:rPr lang="zh-CN" altLang="en-US" dirty="0"/>
              <a:t>的线性表中删除一个元素所需移动元素次数的期望值为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若假定在线性表中任何一个位置上进行删除的概率都是相等的，则移动元素的期望值为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92" y="2204864"/>
            <a:ext cx="1980150" cy="67253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915816" y="3960498"/>
            <a:ext cx="2859890" cy="704868"/>
            <a:chOff x="2915492" y="4641432"/>
            <a:chExt cx="2859890" cy="704868"/>
          </a:xfrm>
        </p:grpSpPr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5492" y="4641433"/>
              <a:ext cx="1941450" cy="704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49782" y="4641432"/>
              <a:ext cx="825600" cy="704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表之数组和指针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3068" y="908720"/>
            <a:ext cx="828092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array[100</a:t>
            </a:r>
            <a:r>
              <a:rPr lang="en-US" altLang="zh-CN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endParaRPr lang="en-US" altLang="zh-CN" sz="1800" b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100</a:t>
            </a:r>
            <a:r>
              <a:rPr lang="en-US" altLang="zh-CN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1800" b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parr1 = new </a:t>
            </a:r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algn="l"/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delete(parr1</a:t>
            </a:r>
            <a:r>
              <a:rPr lang="en-US" altLang="zh-CN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altLang="zh-CN" sz="1800" b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parr2 = (</a:t>
            </a:r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/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free(parr2</a:t>
            </a:r>
            <a:r>
              <a:rPr lang="en-US" altLang="zh-CN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altLang="zh-CN" sz="1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8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parr3 = array;</a:t>
            </a:r>
          </a:p>
          <a:p>
            <a:pPr algn="l"/>
            <a:r>
              <a:rPr lang="en-US" altLang="zh-CN" sz="18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altLang="zh-CN" sz="18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pPr algn="l"/>
            <a:r>
              <a:rPr lang="en-US" altLang="zh-CN" sz="18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altLang="zh-CN" sz="18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(parr3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altLang="zh-CN" sz="1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str1[128] = "thisisafilename.txt";</a:t>
            </a:r>
          </a:p>
          <a:p>
            <a:pPr algn="l"/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str2[128] = "";</a:t>
            </a:r>
          </a:p>
          <a:p>
            <a:pPr algn="l"/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pst1 = str1;</a:t>
            </a:r>
          </a:p>
          <a:p>
            <a:pPr algn="l"/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pst2 = str2;</a:t>
            </a:r>
          </a:p>
          <a:p>
            <a:pPr algn="l"/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while(*pst2++ = *pst1++);</a:t>
            </a:r>
            <a:endParaRPr lang="zh-CN" altLang="en-US" b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表应用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就地逆置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就地逆置：将存放在</a:t>
            </a:r>
            <a:r>
              <a:rPr lang="zh-CN" altLang="en-US" dirty="0"/>
              <a:t>动态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中的所有元素逆置，空间复杂度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2304" y="1268760"/>
            <a:ext cx="5023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SeqListReverse(int *array, int n)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int temp;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i = 0; i &lt; n/2; i++)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temp = array[i];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array[i] = array[n-1-i];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array[n-1-i] = temp;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zh-CN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993468" y="3698325"/>
            <a:ext cx="51125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SeqListReverse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*array, 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 p = &amp;array[0];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 q = &amp;array[n-1];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while( p++ &lt; q-- )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*p += *q;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*q </a:t>
            </a:r>
            <a:r>
              <a:rPr lang="en-US" altLang="zh-C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*p - *q;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*p -= *q;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8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表应用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就地逆置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设存放在</a:t>
            </a:r>
            <a:r>
              <a:rPr lang="zh-CN" altLang="en-US" dirty="0"/>
              <a:t>动态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中的元素分为前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个和后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个，设计算法将后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个元素前置将前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个元素后置。要求时间和空间复杂度尽可能低。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223859"/>
              </p:ext>
            </p:extLst>
          </p:nvPr>
        </p:nvGraphicFramePr>
        <p:xfrm>
          <a:off x="2290762" y="1556792"/>
          <a:ext cx="3670631" cy="61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3" imgW="2730240" imgH="457200" progId="Equation.DSMT4">
                  <p:embed/>
                </p:oleObj>
              </mc:Choice>
              <mc:Fallback>
                <p:oleObj name="Equation" r:id="rId3" imgW="2730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0762" y="1556792"/>
                        <a:ext cx="3670631" cy="616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2214692"/>
            <a:ext cx="59091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SeqListReverse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*array, 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n/2; 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temp = array[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array[</a:t>
            </a:r>
            <a:r>
              <a:rPr lang="en-US" altLang="zh-CN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array[n-1-i];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array[n-1-i] = temp;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en-US" altLang="zh-C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defTabSz="360000"/>
            <a:r>
              <a:rPr lang="en-US" altLang="zh-CN" sz="16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SeqListMove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*array, 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</a:p>
          <a:p>
            <a:pPr algn="l" defTabSz="360000"/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SeqListReverse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array,n+m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360000"/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SeqListReverse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array,m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360000"/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SeqListReverse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array+m,n</a:t>
            </a:r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360000"/>
            <a:r>
              <a:rPr lang="en-US" altLang="zh-CN" sz="16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b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单链表 </a:t>
            </a:r>
            <a:r>
              <a:rPr lang="en-US" altLang="zh-CN" dirty="0" smtClean="0"/>
              <a:t>Link List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线性表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2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用一组地址任意的存储单元存放线性表中的数据元素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元素</a:t>
            </a:r>
            <a:r>
              <a:rPr lang="en-US" altLang="zh-CN" dirty="0"/>
              <a:t>(</a:t>
            </a:r>
            <a:r>
              <a:rPr lang="zh-CN" altLang="en-US" dirty="0"/>
              <a:t>数据元素的映象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/>
              <a:t>(</a:t>
            </a:r>
            <a:r>
              <a:rPr lang="zh-CN" altLang="en-US" dirty="0"/>
              <a:t>指示后继元素存储位置</a:t>
            </a:r>
            <a:r>
              <a:rPr lang="en-US" altLang="zh-CN" dirty="0" smtClean="0"/>
              <a:t>) </a:t>
            </a:r>
          </a:p>
          <a:p>
            <a:pPr algn="ctr"/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=  </a:t>
            </a:r>
            <a:r>
              <a:rPr lang="zh-CN" altLang="en-US" b="1" dirty="0" smtClean="0">
                <a:solidFill>
                  <a:srgbClr val="FF0000"/>
                </a:solidFill>
              </a:rPr>
              <a:t>节点 </a:t>
            </a:r>
            <a:r>
              <a:rPr lang="en-US" altLang="zh-CN" dirty="0" smtClean="0"/>
              <a:t>(</a:t>
            </a:r>
            <a:r>
              <a:rPr lang="zh-CN" altLang="en-US" dirty="0"/>
              <a:t>表示数据</a:t>
            </a:r>
            <a:r>
              <a:rPr lang="zh-CN" altLang="en-US" dirty="0" smtClean="0"/>
              <a:t>元素或数据</a:t>
            </a:r>
            <a:r>
              <a:rPr lang="zh-CN" altLang="en-US" dirty="0"/>
              <a:t>元素的映象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“节点的序列”</a:t>
            </a:r>
            <a:r>
              <a:rPr lang="zh-CN" altLang="en-US" dirty="0"/>
              <a:t>表示</a:t>
            </a:r>
            <a:r>
              <a:rPr lang="zh-CN" altLang="en-US" dirty="0" smtClean="0"/>
              <a:t>线性表称作链表。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Group 1060"/>
          <p:cNvGrpSpPr>
            <a:grpSpLocks/>
          </p:cNvGrpSpPr>
          <p:nvPr/>
        </p:nvGrpSpPr>
        <p:grpSpPr bwMode="auto">
          <a:xfrm>
            <a:off x="672108" y="4437806"/>
            <a:ext cx="457200" cy="790575"/>
            <a:chOff x="288" y="720"/>
            <a:chExt cx="480" cy="498"/>
          </a:xfrm>
        </p:grpSpPr>
        <p:sp>
          <p:nvSpPr>
            <p:cNvPr id="6" name="Line 1051"/>
            <p:cNvSpPr>
              <a:spLocks noChangeShapeType="1"/>
            </p:cNvSpPr>
            <p:nvPr/>
          </p:nvSpPr>
          <p:spPr bwMode="auto">
            <a:xfrm>
              <a:off x="288" y="121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52"/>
            <p:cNvSpPr>
              <a:spLocks noChangeShapeType="1"/>
            </p:cNvSpPr>
            <p:nvPr/>
          </p:nvSpPr>
          <p:spPr bwMode="auto">
            <a:xfrm>
              <a:off x="288" y="720"/>
              <a:ext cx="0" cy="4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1055"/>
          <p:cNvSpPr txBox="1">
            <a:spLocks noChangeArrowheads="1"/>
          </p:cNvSpPr>
          <p:nvPr/>
        </p:nvSpPr>
        <p:spPr bwMode="auto">
          <a:xfrm>
            <a:off x="1161868" y="4344144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</a:t>
            </a:r>
            <a:r>
              <a:rPr lang="zh-CN" altLang="en-US" sz="2400" dirty="0">
                <a:solidFill>
                  <a:srgbClr val="FF0000"/>
                </a:solidFill>
              </a:rPr>
              <a:t>节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Group 1064"/>
          <p:cNvGrpSpPr>
            <a:grpSpLocks/>
          </p:cNvGrpSpPr>
          <p:nvPr/>
        </p:nvGrpSpPr>
        <p:grpSpPr bwMode="auto">
          <a:xfrm>
            <a:off x="2881909" y="4687618"/>
            <a:ext cx="6113463" cy="1199586"/>
            <a:chOff x="1872" y="811"/>
            <a:chExt cx="3851" cy="784"/>
          </a:xfrm>
        </p:grpSpPr>
        <p:sp>
          <p:nvSpPr>
            <p:cNvPr id="10" name="Text Box 1056"/>
            <p:cNvSpPr txBox="1">
              <a:spLocks noChangeArrowheads="1"/>
            </p:cNvSpPr>
            <p:nvPr/>
          </p:nvSpPr>
          <p:spPr bwMode="auto">
            <a:xfrm>
              <a:off x="1920" y="811"/>
              <a:ext cx="3803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4800" dirty="0" smtClean="0">
                  <a:solidFill>
                    <a:srgbClr val="000099"/>
                  </a:solidFill>
                  <a:ea typeface="楷体_GB2312" panose="02010609030101010101" pitchFamily="49" charset="-122"/>
                </a:rPr>
                <a:t>a</a:t>
              </a:r>
              <a:r>
                <a:rPr lang="en-US" altLang="zh-CN" sz="4800" baseline="-25000" dirty="0" smtClean="0">
                  <a:solidFill>
                    <a:srgbClr val="000099"/>
                  </a:solidFill>
                  <a:ea typeface="楷体_GB2312" panose="02010609030101010101" pitchFamily="49" charset="-122"/>
                </a:rPr>
                <a:t>1</a:t>
              </a:r>
              <a:r>
                <a:rPr lang="en-US" altLang="zh-CN" sz="4800" dirty="0" smtClean="0">
                  <a:solidFill>
                    <a:srgbClr val="000099"/>
                  </a:solidFill>
                  <a:ea typeface="楷体_GB2312" panose="02010609030101010101" pitchFamily="49" charset="-122"/>
                </a:rPr>
                <a:t>       a</a:t>
              </a:r>
              <a:r>
                <a:rPr lang="en-US" altLang="zh-CN" sz="4800" baseline="-25000" dirty="0" smtClean="0">
                  <a:solidFill>
                    <a:srgbClr val="000099"/>
                  </a:solidFill>
                  <a:ea typeface="楷体_GB2312" panose="02010609030101010101" pitchFamily="49" charset="-122"/>
                </a:rPr>
                <a:t>2</a:t>
              </a:r>
              <a:r>
                <a:rPr lang="en-US" altLang="zh-CN" sz="4800" dirty="0" smtClean="0">
                  <a:solidFill>
                    <a:srgbClr val="000099"/>
                  </a:solidFill>
                  <a:ea typeface="楷体_GB2312" panose="02010609030101010101" pitchFamily="49" charset="-122"/>
                </a:rPr>
                <a:t>      …    a</a:t>
              </a:r>
              <a:r>
                <a:rPr lang="en-US" altLang="zh-CN" sz="4800" baseline="-25000" dirty="0" smtClean="0">
                  <a:solidFill>
                    <a:srgbClr val="000099"/>
                  </a:solidFill>
                  <a:ea typeface="楷体_GB2312" panose="02010609030101010101" pitchFamily="49" charset="-122"/>
                </a:rPr>
                <a:t>n  </a:t>
              </a:r>
              <a:r>
                <a:rPr lang="en-US" altLang="zh-CN" sz="6000" b="1" baseline="-25000" dirty="0">
                  <a:solidFill>
                    <a:srgbClr val="000099"/>
                  </a:solidFill>
                  <a:ea typeface="楷体_GB2312" panose="02010609030101010101" pitchFamily="49" charset="-122"/>
                </a:rPr>
                <a:t>^</a:t>
              </a:r>
              <a:endParaRPr lang="en-US" altLang="zh-CN" sz="4800" baseline="-25000" dirty="0">
                <a:solidFill>
                  <a:srgbClr val="000099"/>
                </a:solidFill>
                <a:ea typeface="楷体_GB2312" panose="02010609030101010101" pitchFamily="49" charset="-122"/>
              </a:endParaRPr>
            </a:p>
            <a:p>
              <a:endParaRPr lang="en-US" altLang="zh-CN" sz="2400" dirty="0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2392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>
              <a:off x="2496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41"/>
            <p:cNvSpPr>
              <a:spLocks noChangeShapeType="1"/>
            </p:cNvSpPr>
            <p:nvPr/>
          </p:nvSpPr>
          <p:spPr bwMode="auto">
            <a:xfrm>
              <a:off x="3390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42"/>
            <p:cNvSpPr>
              <a:spLocks noChangeShapeType="1"/>
            </p:cNvSpPr>
            <p:nvPr/>
          </p:nvSpPr>
          <p:spPr bwMode="auto">
            <a:xfrm>
              <a:off x="3504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48"/>
            <p:cNvSpPr>
              <a:spLocks noChangeShapeType="1"/>
            </p:cNvSpPr>
            <p:nvPr/>
          </p:nvSpPr>
          <p:spPr bwMode="auto">
            <a:xfrm>
              <a:off x="5069" y="9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49"/>
            <p:cNvSpPr>
              <a:spLocks noChangeShapeType="1"/>
            </p:cNvSpPr>
            <p:nvPr/>
          </p:nvSpPr>
          <p:spPr bwMode="auto">
            <a:xfrm>
              <a:off x="4343" y="1173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057"/>
            <p:cNvSpPr>
              <a:spLocks noChangeArrowheads="1"/>
            </p:cNvSpPr>
            <p:nvPr/>
          </p:nvSpPr>
          <p:spPr bwMode="auto">
            <a:xfrm>
              <a:off x="1872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058"/>
            <p:cNvSpPr>
              <a:spLocks noChangeArrowheads="1"/>
            </p:cNvSpPr>
            <p:nvPr/>
          </p:nvSpPr>
          <p:spPr bwMode="auto">
            <a:xfrm>
              <a:off x="2880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059"/>
            <p:cNvSpPr>
              <a:spLocks noChangeArrowheads="1"/>
            </p:cNvSpPr>
            <p:nvPr/>
          </p:nvSpPr>
          <p:spPr bwMode="auto">
            <a:xfrm>
              <a:off x="4586" y="97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063"/>
          <p:cNvGrpSpPr>
            <a:grpSpLocks/>
          </p:cNvGrpSpPr>
          <p:nvPr/>
        </p:nvGrpSpPr>
        <p:grpSpPr bwMode="auto">
          <a:xfrm>
            <a:off x="1129308" y="4923581"/>
            <a:ext cx="1143000" cy="609600"/>
            <a:chOff x="768" y="960"/>
            <a:chExt cx="720" cy="384"/>
          </a:xfrm>
        </p:grpSpPr>
        <p:sp>
          <p:nvSpPr>
            <p:cNvPr id="21" name="Rectangle 1061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062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Line 1036"/>
          <p:cNvSpPr>
            <a:spLocks noChangeShapeType="1"/>
          </p:cNvSpPr>
          <p:nvPr/>
        </p:nvSpPr>
        <p:spPr bwMode="auto">
          <a:xfrm>
            <a:off x="2119908" y="5228381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1066"/>
          <p:cNvSpPr>
            <a:spLocks noChangeArrowheads="1"/>
          </p:cNvSpPr>
          <p:nvPr/>
        </p:nvSpPr>
        <p:spPr bwMode="auto">
          <a:xfrm>
            <a:off x="2653308" y="3780581"/>
            <a:ext cx="1600200" cy="457200"/>
          </a:xfrm>
          <a:prstGeom prst="wedgeRoundRectCallout">
            <a:avLst>
              <a:gd name="adj1" fmla="val -53870"/>
              <a:gd name="adj2" fmla="val 212500"/>
              <a:gd name="adj3" fmla="val 16667"/>
            </a:avLst>
          </a:prstGeom>
          <a:solidFill>
            <a:srgbClr val="CCFFCC">
              <a:alpha val="50000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隶书" panose="02010509060101010101" pitchFamily="49" charset="-122"/>
              </a:rPr>
              <a:t>头指针</a:t>
            </a:r>
            <a:endParaRPr lang="zh-CN" altLang="en-US"/>
          </a:p>
        </p:txBody>
      </p:sp>
      <p:sp>
        <p:nvSpPr>
          <p:cNvPr id="25" name="AutoShape 1067"/>
          <p:cNvSpPr>
            <a:spLocks noChangeArrowheads="1"/>
          </p:cNvSpPr>
          <p:nvPr/>
        </p:nvSpPr>
        <p:spPr bwMode="auto">
          <a:xfrm>
            <a:off x="883221" y="3334345"/>
            <a:ext cx="1205645" cy="514499"/>
          </a:xfrm>
          <a:prstGeom prst="wedgeRoundRectCallout">
            <a:avLst>
              <a:gd name="adj1" fmla="val -61014"/>
              <a:gd name="adj2" fmla="val 195833"/>
              <a:gd name="adj3" fmla="val 16667"/>
            </a:avLst>
          </a:prstGeom>
          <a:solidFill>
            <a:srgbClr val="CCFFCC">
              <a:alpha val="50000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头指针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 useBgFill="1">
        <p:nvSpPr>
          <p:cNvPr id="26" name="AutoShape 1068"/>
          <p:cNvSpPr>
            <a:spLocks noChangeArrowheads="1"/>
          </p:cNvSpPr>
          <p:nvPr/>
        </p:nvSpPr>
        <p:spPr bwMode="auto">
          <a:xfrm>
            <a:off x="2272308" y="3704381"/>
            <a:ext cx="2057400" cy="762000"/>
          </a:xfrm>
          <a:prstGeom prst="wedgeRoundRectCallout">
            <a:avLst>
              <a:gd name="adj1" fmla="val -35417"/>
              <a:gd name="adj2" fmla="val 142500"/>
              <a:gd name="adj3" fmla="val 16667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7" name="AutoShape 1072"/>
          <p:cNvSpPr>
            <a:spLocks noChangeArrowheads="1"/>
          </p:cNvSpPr>
          <p:nvPr/>
        </p:nvSpPr>
        <p:spPr bwMode="auto">
          <a:xfrm>
            <a:off x="6664214" y="3848844"/>
            <a:ext cx="1447800" cy="533400"/>
          </a:xfrm>
          <a:prstGeom prst="wedgeRoundRectCallout">
            <a:avLst>
              <a:gd name="adj1" fmla="val 54935"/>
              <a:gd name="adj2" fmla="val 162796"/>
              <a:gd name="adj3" fmla="val 16667"/>
            </a:avLst>
          </a:prstGeom>
          <a:solidFill>
            <a:srgbClr val="CCFFFF">
              <a:alpha val="50000"/>
            </a:srgbClr>
          </a:solidFill>
          <a:ln w="1905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空指针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AutoShape 1076"/>
          <p:cNvSpPr>
            <a:spLocks noChangeArrowheads="1"/>
          </p:cNvSpPr>
          <p:nvPr/>
        </p:nvSpPr>
        <p:spPr bwMode="auto">
          <a:xfrm>
            <a:off x="2805708" y="3628181"/>
            <a:ext cx="3429000" cy="762000"/>
          </a:xfrm>
          <a:prstGeom prst="wedgeRoundRectCallout">
            <a:avLst>
              <a:gd name="adj1" fmla="val -64861"/>
              <a:gd name="adj2" fmla="val 121042"/>
              <a:gd name="adj3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线性表为空表时，</a:t>
            </a:r>
          </a:p>
          <a:p>
            <a:pPr algn="ctr"/>
            <a:r>
              <a:rPr lang="zh-CN" altLang="en-US" sz="2400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头结点的指针域为空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 useBgFill="1">
        <p:nvSpPr>
          <p:cNvPr id="29" name="Rectangle 1080"/>
          <p:cNvSpPr>
            <a:spLocks noChangeArrowheads="1"/>
          </p:cNvSpPr>
          <p:nvPr/>
        </p:nvSpPr>
        <p:spPr bwMode="auto">
          <a:xfrm>
            <a:off x="2043708" y="5152181"/>
            <a:ext cx="8382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1077"/>
          <p:cNvGrpSpPr>
            <a:grpSpLocks/>
          </p:cNvGrpSpPr>
          <p:nvPr/>
        </p:nvGrpSpPr>
        <p:grpSpPr bwMode="auto">
          <a:xfrm>
            <a:off x="1129308" y="4923581"/>
            <a:ext cx="1143000" cy="609600"/>
            <a:chOff x="768" y="960"/>
            <a:chExt cx="720" cy="384"/>
          </a:xfrm>
        </p:grpSpPr>
        <p:sp>
          <p:nvSpPr>
            <p:cNvPr id="31" name="Rectangle 1078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079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081"/>
          <p:cNvSpPr txBox="1">
            <a:spLocks noChangeArrowheads="1"/>
          </p:cNvSpPr>
          <p:nvPr/>
        </p:nvSpPr>
        <p:spPr bwMode="auto">
          <a:xfrm>
            <a:off x="1876115" y="4933962"/>
            <a:ext cx="482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99"/>
                </a:solidFill>
              </a:rPr>
              <a:t>^</a:t>
            </a:r>
            <a:endParaRPr lang="en-US" altLang="zh-CN" sz="4000" dirty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6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3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单链表节点定义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908720"/>
            <a:ext cx="55446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CN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endParaRPr lang="zh-CN" altLang="en-US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zh-CN" altLang="en-US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DataType data;</a:t>
            </a:r>
          </a:p>
          <a:p>
            <a:pPr algn="l"/>
            <a:r>
              <a:rPr lang="zh-CN" altLang="en-US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zh-CN" altLang="en-US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 </a:t>
            </a:r>
            <a:r>
              <a:rPr lang="zh-CN" altLang="en-US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algn="l"/>
            <a:r>
              <a:rPr lang="zh-CN" altLang="en-US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CN" altLang="en-US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Node,*</a:t>
            </a:r>
            <a:r>
              <a:rPr lang="en-US" altLang="zh-CN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,**List</a:t>
            </a:r>
            <a:r>
              <a:rPr lang="zh-CN" altLang="en-US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07704" y="3284984"/>
            <a:ext cx="5040560" cy="2132157"/>
            <a:chOff x="2339752" y="3025035"/>
            <a:chExt cx="5040560" cy="2132157"/>
          </a:xfrm>
        </p:grpSpPr>
        <p:grpSp>
          <p:nvGrpSpPr>
            <p:cNvPr id="5" name="组合 4"/>
            <p:cNvGrpSpPr/>
            <p:nvPr/>
          </p:nvGrpSpPr>
          <p:grpSpPr>
            <a:xfrm>
              <a:off x="2339752" y="3667690"/>
              <a:ext cx="3888432" cy="576064"/>
              <a:chOff x="1403648" y="3789040"/>
              <a:chExt cx="3888432" cy="576064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1403648" y="3789040"/>
                <a:ext cx="2952328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ea typeface="楷体_GB2312" pitchFamily="49" charset="-122"/>
                  </a:rPr>
                  <a:t>data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楷体_GB2312" pitchFamily="49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4375820" y="3789040"/>
                <a:ext cx="916260" cy="576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0" rIns="9144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0" dirty="0" smtClean="0">
                    <a:solidFill>
                      <a:srgbClr val="FF0000"/>
                    </a:solidFill>
                  </a:rPr>
                  <a:t>next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楷体_GB2312" pitchFamily="49" charset="-122"/>
                </a:endParaRPr>
              </a:p>
            </p:txBody>
          </p:sp>
        </p:grpSp>
        <p:sp>
          <p:nvSpPr>
            <p:cNvPr id="6" name="线形标注 2 5"/>
            <p:cNvSpPr/>
            <p:nvPr/>
          </p:nvSpPr>
          <p:spPr bwMode="auto">
            <a:xfrm>
              <a:off x="4553528" y="3025035"/>
              <a:ext cx="1170600" cy="360040"/>
            </a:xfrm>
            <a:prstGeom prst="borderCallout2">
              <a:avLst>
                <a:gd name="adj1" fmla="val 99880"/>
                <a:gd name="adj2" fmla="val -572"/>
                <a:gd name="adj3" fmla="val 110462"/>
                <a:gd name="adj4" fmla="val -29365"/>
                <a:gd name="adj5" fmla="val 179520"/>
                <a:gd name="adj6" fmla="val -4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0" dirty="0" smtClean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数据域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线形标注 2 41"/>
            <p:cNvSpPr/>
            <p:nvPr/>
          </p:nvSpPr>
          <p:spPr bwMode="auto">
            <a:xfrm>
              <a:off x="6228184" y="4797152"/>
              <a:ext cx="1152128" cy="360040"/>
            </a:xfrm>
            <a:prstGeom prst="borderCallout2">
              <a:avLst>
                <a:gd name="adj1" fmla="val 4641"/>
                <a:gd name="adj2" fmla="val 838"/>
                <a:gd name="adj3" fmla="val -55325"/>
                <a:gd name="adj4" fmla="val -19489"/>
                <a:gd name="adj5" fmla="val -152054"/>
                <a:gd name="adj6" fmla="val -28325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0" dirty="0" smtClean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指针域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0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47" name="Group 47"/>
          <p:cNvGrpSpPr>
            <a:grpSpLocks/>
          </p:cNvGrpSpPr>
          <p:nvPr/>
        </p:nvGrpSpPr>
        <p:grpSpPr bwMode="auto">
          <a:xfrm>
            <a:off x="460851" y="2641006"/>
            <a:ext cx="914399" cy="1296988"/>
            <a:chOff x="288" y="2063"/>
            <a:chExt cx="576" cy="817"/>
          </a:xfrm>
        </p:grpSpPr>
        <p:sp>
          <p:nvSpPr>
            <p:cNvPr id="128018" name="Rectangle 18"/>
            <p:cNvSpPr>
              <a:spLocks noChangeArrowheads="1"/>
            </p:cNvSpPr>
            <p:nvPr/>
          </p:nvSpPr>
          <p:spPr bwMode="auto">
            <a:xfrm>
              <a:off x="28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67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9" name="Text Box 29"/>
            <p:cNvSpPr txBox="1">
              <a:spLocks noChangeArrowheads="1"/>
            </p:cNvSpPr>
            <p:nvPr/>
          </p:nvSpPr>
          <p:spPr bwMode="auto">
            <a:xfrm>
              <a:off x="344" y="2063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128030" name="Arc 30"/>
            <p:cNvSpPr>
              <a:spLocks/>
            </p:cNvSpPr>
            <p:nvPr/>
          </p:nvSpPr>
          <p:spPr bwMode="auto">
            <a:xfrm rot="11140854">
              <a:off x="438" y="2263"/>
              <a:ext cx="267" cy="247"/>
            </a:xfrm>
            <a:custGeom>
              <a:avLst/>
              <a:gdLst>
                <a:gd name="G0" fmla="+- 0 0 0"/>
                <a:gd name="G1" fmla="+- 19336 0 0"/>
                <a:gd name="G2" fmla="+- 21600 0 0"/>
                <a:gd name="T0" fmla="*/ 9628 w 21600"/>
                <a:gd name="T1" fmla="*/ 0 h 20719"/>
                <a:gd name="T2" fmla="*/ 21556 w 21600"/>
                <a:gd name="T3" fmla="*/ 20719 h 20719"/>
                <a:gd name="T4" fmla="*/ 0 w 21600"/>
                <a:gd name="T5" fmla="*/ 19336 h 20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19" fill="none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</a:path>
                <a:path w="21600" h="20719" stroke="0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048" name="Group 48"/>
          <p:cNvGrpSpPr>
            <a:grpSpLocks/>
          </p:cNvGrpSpPr>
          <p:nvPr/>
        </p:nvGrpSpPr>
        <p:grpSpPr bwMode="auto">
          <a:xfrm>
            <a:off x="1223267" y="3404592"/>
            <a:ext cx="1371600" cy="533400"/>
            <a:chOff x="768" y="2544"/>
            <a:chExt cx="864" cy="336"/>
          </a:xfrm>
        </p:grpSpPr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1056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800" b="1" dirty="0">
                  <a:solidFill>
                    <a:srgbClr val="008080"/>
                  </a:solidFill>
                </a:rPr>
                <a:t>21</a:t>
              </a:r>
              <a:endParaRPr lang="en-US" altLang="zh-CN" sz="2800" dirty="0"/>
            </a:p>
          </p:txBody>
        </p:sp>
        <p:sp>
          <p:nvSpPr>
            <p:cNvPr id="128006" name="Line 6"/>
            <p:cNvSpPr>
              <a:spLocks noChangeShapeType="1"/>
            </p:cNvSpPr>
            <p:nvPr/>
          </p:nvSpPr>
          <p:spPr bwMode="auto">
            <a:xfrm>
              <a:off x="144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>
              <a:off x="76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</p:grpSp>
      <p:grpSp>
        <p:nvGrpSpPr>
          <p:cNvPr id="128049" name="Group 49"/>
          <p:cNvGrpSpPr>
            <a:grpSpLocks/>
          </p:cNvGrpSpPr>
          <p:nvPr/>
        </p:nvGrpSpPr>
        <p:grpSpPr bwMode="auto">
          <a:xfrm>
            <a:off x="2442468" y="3404592"/>
            <a:ext cx="1350963" cy="571500"/>
            <a:chOff x="1536" y="2544"/>
            <a:chExt cx="851" cy="360"/>
          </a:xfrm>
        </p:grpSpPr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1811" y="2568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800" b="1" dirty="0">
                  <a:solidFill>
                    <a:srgbClr val="008080"/>
                  </a:solidFill>
                </a:rPr>
                <a:t>18</a:t>
              </a:r>
              <a:endParaRPr lang="en-US" altLang="zh-CN" sz="2800" dirty="0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</p:grpSp>
      <p:grpSp>
        <p:nvGrpSpPr>
          <p:cNvPr id="128050" name="Group 50"/>
          <p:cNvGrpSpPr>
            <a:grpSpLocks/>
          </p:cNvGrpSpPr>
          <p:nvPr/>
        </p:nvGrpSpPr>
        <p:grpSpPr bwMode="auto">
          <a:xfrm>
            <a:off x="3661667" y="3404592"/>
            <a:ext cx="1371600" cy="533400"/>
            <a:chOff x="2304" y="2544"/>
            <a:chExt cx="864" cy="336"/>
          </a:xfrm>
        </p:grpSpPr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2592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800" b="1">
                  <a:solidFill>
                    <a:srgbClr val="008080"/>
                  </a:solidFill>
                </a:rPr>
                <a:t>30</a:t>
              </a:r>
              <a:endParaRPr lang="en-US" altLang="zh-CN" sz="2800"/>
            </a:p>
          </p:txBody>
        </p:sp>
        <p:sp>
          <p:nvSpPr>
            <p:cNvPr id="128010" name="Line 10"/>
            <p:cNvSpPr>
              <a:spLocks noChangeShapeType="1"/>
            </p:cNvSpPr>
            <p:nvPr/>
          </p:nvSpPr>
          <p:spPr bwMode="auto">
            <a:xfrm>
              <a:off x="2976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>
              <a:off x="2304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</p:grpSp>
      <p:grpSp>
        <p:nvGrpSpPr>
          <p:cNvPr id="128051" name="Group 51"/>
          <p:cNvGrpSpPr>
            <a:grpSpLocks/>
          </p:cNvGrpSpPr>
          <p:nvPr/>
        </p:nvGrpSpPr>
        <p:grpSpPr bwMode="auto">
          <a:xfrm>
            <a:off x="4880867" y="3404592"/>
            <a:ext cx="1371600" cy="533400"/>
            <a:chOff x="3072" y="2544"/>
            <a:chExt cx="864" cy="336"/>
          </a:xfrm>
        </p:grpSpPr>
        <p:sp>
          <p:nvSpPr>
            <p:cNvPr id="128011" name="Rectangle 11"/>
            <p:cNvSpPr>
              <a:spLocks noChangeArrowheads="1"/>
            </p:cNvSpPr>
            <p:nvPr/>
          </p:nvSpPr>
          <p:spPr bwMode="auto">
            <a:xfrm>
              <a:off x="3360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800" b="1">
                  <a:solidFill>
                    <a:srgbClr val="008080"/>
                  </a:solidFill>
                </a:rPr>
                <a:t>75</a:t>
              </a:r>
              <a:endParaRPr lang="en-US" altLang="zh-CN" sz="2800"/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>
              <a:off x="3744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  <p:sp>
          <p:nvSpPr>
            <p:cNvPr id="128023" name="Line 23"/>
            <p:cNvSpPr>
              <a:spLocks noChangeShapeType="1"/>
            </p:cNvSpPr>
            <p:nvPr/>
          </p:nvSpPr>
          <p:spPr bwMode="auto">
            <a:xfrm>
              <a:off x="3072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</p:grpSp>
      <p:grpSp>
        <p:nvGrpSpPr>
          <p:cNvPr id="128052" name="Group 52"/>
          <p:cNvGrpSpPr>
            <a:grpSpLocks/>
          </p:cNvGrpSpPr>
          <p:nvPr/>
        </p:nvGrpSpPr>
        <p:grpSpPr bwMode="auto">
          <a:xfrm>
            <a:off x="6100067" y="3404592"/>
            <a:ext cx="1371600" cy="533400"/>
            <a:chOff x="3840" y="2544"/>
            <a:chExt cx="864" cy="336"/>
          </a:xfrm>
        </p:grpSpPr>
        <p:sp>
          <p:nvSpPr>
            <p:cNvPr id="128013" name="Rectangle 13"/>
            <p:cNvSpPr>
              <a:spLocks noChangeArrowheads="1"/>
            </p:cNvSpPr>
            <p:nvPr/>
          </p:nvSpPr>
          <p:spPr bwMode="auto">
            <a:xfrm>
              <a:off x="412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800" b="1">
                  <a:solidFill>
                    <a:srgbClr val="008080"/>
                  </a:solidFill>
                </a:rPr>
                <a:t>42</a:t>
              </a:r>
              <a:endParaRPr lang="en-US" altLang="zh-CN" sz="2800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>
              <a:off x="451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>
              <a:off x="3840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</p:grpSp>
      <p:grpSp>
        <p:nvGrpSpPr>
          <p:cNvPr id="128053" name="Group 53"/>
          <p:cNvGrpSpPr>
            <a:grpSpLocks/>
          </p:cNvGrpSpPr>
          <p:nvPr/>
        </p:nvGrpSpPr>
        <p:grpSpPr bwMode="auto">
          <a:xfrm>
            <a:off x="7319267" y="3404592"/>
            <a:ext cx="1573213" cy="549275"/>
            <a:chOff x="4608" y="2544"/>
            <a:chExt cx="991" cy="34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4903" y="255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800" b="1" dirty="0">
                  <a:solidFill>
                    <a:srgbClr val="008080"/>
                  </a:solidFill>
                </a:rPr>
                <a:t>56</a:t>
              </a:r>
              <a:endParaRPr lang="en-US" altLang="zh-CN" sz="2800" dirty="0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>
              <a:off x="528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5193" y="2553"/>
              <a:ext cx="4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b="1" dirty="0">
                  <a:solidFill>
                    <a:srgbClr val="008080"/>
                  </a:solidFill>
                </a:rPr>
                <a:t>∧</a:t>
              </a:r>
              <a:endParaRPr lang="en-US" altLang="zh-CN" sz="1400" dirty="0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/>
            </a:p>
          </p:txBody>
        </p:sp>
      </p:grpSp>
      <p:grpSp>
        <p:nvGrpSpPr>
          <p:cNvPr id="128034" name="Group 34"/>
          <p:cNvGrpSpPr>
            <a:grpSpLocks/>
          </p:cNvGrpSpPr>
          <p:nvPr/>
        </p:nvGrpSpPr>
        <p:grpSpPr bwMode="auto">
          <a:xfrm>
            <a:off x="1959693" y="4014192"/>
            <a:ext cx="438150" cy="990600"/>
            <a:chOff x="1212" y="2880"/>
            <a:chExt cx="276" cy="624"/>
          </a:xfrm>
        </p:grpSpPr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3" name="Text Box 33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990000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8035" name="Group 35"/>
          <p:cNvGrpSpPr>
            <a:grpSpLocks/>
          </p:cNvGrpSpPr>
          <p:nvPr/>
        </p:nvGrpSpPr>
        <p:grpSpPr bwMode="auto">
          <a:xfrm>
            <a:off x="3159843" y="4014192"/>
            <a:ext cx="438150" cy="990600"/>
            <a:chOff x="1212" y="2880"/>
            <a:chExt cx="276" cy="624"/>
          </a:xfrm>
        </p:grpSpPr>
        <p:sp>
          <p:nvSpPr>
            <p:cNvPr id="128036" name="Line 36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7" name="Text Box 37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990000"/>
                  </a:solidFill>
                </a:rPr>
                <a:t>p</a:t>
              </a:r>
              <a:endParaRPr lang="en-US" altLang="zh-CN"/>
            </a:p>
          </p:txBody>
        </p:sp>
      </p:grpSp>
      <p:grpSp>
        <p:nvGrpSpPr>
          <p:cNvPr id="128038" name="Group 38"/>
          <p:cNvGrpSpPr>
            <a:grpSpLocks/>
          </p:cNvGrpSpPr>
          <p:nvPr/>
        </p:nvGrpSpPr>
        <p:grpSpPr bwMode="auto">
          <a:xfrm>
            <a:off x="4398093" y="4014192"/>
            <a:ext cx="438150" cy="990600"/>
            <a:chOff x="1212" y="2880"/>
            <a:chExt cx="276" cy="624"/>
          </a:xfrm>
        </p:grpSpPr>
        <p:sp>
          <p:nvSpPr>
            <p:cNvPr id="128039" name="Line 39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0" name="Text Box 40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990000"/>
                  </a:solidFill>
                </a:rPr>
                <a:t>p</a:t>
              </a:r>
              <a:endParaRPr lang="en-US" altLang="zh-CN"/>
            </a:p>
          </p:txBody>
        </p:sp>
      </p:grp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411143" y="4353049"/>
            <a:ext cx="284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i</a:t>
            </a:r>
            <a:endParaRPr lang="en-US" altLang="zh-CN" sz="2800" dirty="0"/>
          </a:p>
        </p:txBody>
      </p:sp>
      <p:sp>
        <p:nvSpPr>
          <p:cNvPr id="128042" name="Text Box 42"/>
          <p:cNvSpPr txBox="1">
            <a:spLocks noChangeArrowheads="1"/>
          </p:cNvSpPr>
          <p:nvPr/>
        </p:nvSpPr>
        <p:spPr bwMode="auto">
          <a:xfrm>
            <a:off x="842094" y="4387974"/>
            <a:ext cx="641350" cy="52322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660033"/>
                </a:solidFill>
              </a:rPr>
              <a:t>1</a:t>
            </a:r>
            <a:endParaRPr lang="en-US" altLang="zh-CN" sz="2800"/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842094" y="4387974"/>
            <a:ext cx="641350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660033"/>
                </a:solidFill>
              </a:rPr>
              <a:t>2</a:t>
            </a:r>
            <a:endParaRPr lang="en-US" altLang="zh-CN" sz="2800"/>
          </a:p>
        </p:txBody>
      </p: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842094" y="4387974"/>
            <a:ext cx="641350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660033"/>
                </a:solidFill>
              </a:rPr>
              <a:t>3</a:t>
            </a:r>
            <a:endParaRPr lang="en-US" altLang="zh-CN" sz="2800"/>
          </a:p>
        </p:txBody>
      </p:sp>
      <p:sp useBgFill="1">
        <p:nvSpPr>
          <p:cNvPr id="128054" name="Rectangle 54"/>
          <p:cNvSpPr>
            <a:spLocks noChangeArrowheads="1"/>
          </p:cNvSpPr>
          <p:nvPr/>
        </p:nvSpPr>
        <p:spPr bwMode="auto">
          <a:xfrm>
            <a:off x="1864443" y="4014192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8055" name="Rectangle 55"/>
          <p:cNvSpPr>
            <a:spLocks noChangeArrowheads="1"/>
          </p:cNvSpPr>
          <p:nvPr/>
        </p:nvSpPr>
        <p:spPr bwMode="auto">
          <a:xfrm>
            <a:off x="3083643" y="4014192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链表“</a:t>
            </a:r>
            <a:r>
              <a:rPr lang="zh-CN" altLang="en-US" dirty="0"/>
              <a:t>按位查值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068" y="921770"/>
            <a:ext cx="8280920" cy="1391255"/>
          </a:xfrm>
        </p:spPr>
        <p:txBody>
          <a:bodyPr/>
          <a:lstStyle/>
          <a:p>
            <a:r>
              <a:rPr lang="zh-CN" altLang="en-US" dirty="0"/>
              <a:t>单链表是一种顺序存取的结构，为找第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个数据元素，必须先找到第 </a:t>
            </a:r>
            <a:r>
              <a:rPr lang="en-US" altLang="zh-CN" dirty="0"/>
              <a:t>i-1 </a:t>
            </a:r>
            <a:r>
              <a:rPr lang="zh-CN" altLang="en-US" dirty="0"/>
              <a:t>个数据元素。因此，查找第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个数据元素的基本操作为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移动</a:t>
            </a:r>
            <a:r>
              <a:rPr lang="zh-CN" altLang="en-US" b="1" dirty="0">
                <a:solidFill>
                  <a:srgbClr val="FF0000"/>
                </a:solidFill>
              </a:rPr>
              <a:t>指针，比较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，令</a:t>
            </a:r>
            <a:r>
              <a:rPr lang="zh-CN" altLang="en-US" b="1" dirty="0">
                <a:solidFill>
                  <a:srgbClr val="FF0000"/>
                </a:solidFill>
              </a:rPr>
              <a:t>指针 </a:t>
            </a:r>
            <a:r>
              <a:rPr lang="en-US" altLang="zh-CN" b="1" dirty="0">
                <a:solidFill>
                  <a:srgbClr val="FF0000"/>
                </a:solidFill>
              </a:rPr>
              <a:t>p </a:t>
            </a:r>
            <a:r>
              <a:rPr lang="zh-CN" altLang="en-US" b="1" dirty="0">
                <a:solidFill>
                  <a:srgbClr val="FF0000"/>
                </a:solidFill>
              </a:rPr>
              <a:t>始终指向线性表中第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个数据元素。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1" grpId="0" autoUpdateAnimBg="0"/>
      <p:bldP spid="128042" grpId="0" animBg="1" autoUpdateAnimBg="0"/>
      <p:bldP spid="128043" grpId="0" animBg="1" autoUpdateAnimBg="0"/>
      <p:bldP spid="12804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单链表“按位查值”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764713"/>
            <a:ext cx="788393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0000"/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zh-CN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zh-CN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zh-CN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zh-CN" altLang="en-US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zh-CN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zh-CN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DataType data;</a:t>
            </a:r>
          </a:p>
          <a:p>
            <a:pPr algn="l"/>
            <a:r>
              <a:rPr lang="zh-CN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node * next;</a:t>
            </a:r>
          </a:p>
          <a:p>
            <a:pPr algn="l"/>
            <a:r>
              <a:rPr lang="zh-CN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CN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LinkedList;</a:t>
            </a:r>
            <a:endParaRPr lang="zh-CN" altLang="en-US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LinkedList_Locate(LinkedList *L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pos)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LinkedList 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 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L-&gt;next;</a:t>
            </a: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zh-CN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 != NULL 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zh-CN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pos-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i++;</a:t>
            </a: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p = p-&gt;next;</a:t>
            </a:r>
          </a:p>
          <a:p>
            <a:pPr algn="l" defTabSz="360000"/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p != NULL 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i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 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  <a:p>
            <a:pPr algn="l" defTabSz="360000"/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p-&gt;data;</a:t>
            </a:r>
          </a:p>
          <a:p>
            <a:pPr algn="l" defTabSz="360000"/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pPr algn="l" defTabSz="360000"/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线性表的一些基本操作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39552" y="980728"/>
            <a:ext cx="3024337" cy="5400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插入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ListInsert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(L)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39553" y="1644244"/>
            <a:ext cx="3600400" cy="5400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ListDelete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L,pos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39553" y="2307760"/>
            <a:ext cx="3744416" cy="5400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查值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ListLocate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(L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148308" y="957888"/>
            <a:ext cx="2808556" cy="5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初始化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ListInit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(L)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148308" y="1639343"/>
            <a:ext cx="3312611" cy="5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销毁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DestroyList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(L)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148308" y="2320798"/>
            <a:ext cx="2952571" cy="5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置空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ListClear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(L)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924172" y="3972296"/>
            <a:ext cx="4680764" cy="5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求前驱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PriorElem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(L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cur, 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pre)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924172" y="4632425"/>
            <a:ext cx="4680764" cy="5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求后继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NextElem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(L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cur, 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next)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148308" y="3012403"/>
            <a:ext cx="3456628" cy="5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遍历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ListTraverse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(L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39552" y="2971275"/>
            <a:ext cx="4032449" cy="5400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查地址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ListSearch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(L,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value</a:t>
            </a: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6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78" name="Group 58"/>
          <p:cNvGrpSpPr>
            <a:grpSpLocks/>
          </p:cNvGrpSpPr>
          <p:nvPr/>
        </p:nvGrpSpPr>
        <p:grpSpPr bwMode="auto">
          <a:xfrm>
            <a:off x="1231032" y="3717032"/>
            <a:ext cx="1981200" cy="609600"/>
            <a:chOff x="864" y="2880"/>
            <a:chExt cx="1248" cy="384"/>
          </a:xfrm>
        </p:grpSpPr>
        <p:sp>
          <p:nvSpPr>
            <p:cNvPr id="56360" name="Rectangle 40"/>
            <p:cNvSpPr>
              <a:spLocks noChangeArrowheads="1"/>
            </p:cNvSpPr>
            <p:nvPr/>
          </p:nvSpPr>
          <p:spPr bwMode="auto">
            <a:xfrm>
              <a:off x="144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000099"/>
                  </a:solidFill>
                </a:rPr>
                <a:t>i-1</a:t>
              </a:r>
              <a:endParaRPr lang="en-US" altLang="zh-CN" sz="3200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>
              <a:off x="192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>
              <a:off x="864" y="3072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34789" y="1052736"/>
            <a:ext cx="7464822" cy="165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r>
              <a:rPr lang="zh-CN" altLang="en-US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的操作 </a:t>
            </a:r>
            <a:r>
              <a:rPr lang="en-US" altLang="zh-CN" sz="2800" b="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lang="en-US" altLang="zh-CN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(&amp;L, </a:t>
            </a:r>
            <a:r>
              <a:rPr lang="en-US" altLang="zh-CN" sz="2800" b="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e)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单链表中的实现</a:t>
            </a:r>
            <a:r>
              <a:rPr lang="zh-CN" altLang="en-US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0" dirty="0" smtClean="0">
              <a:solidFill>
                <a:srgbClr val="00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有序对 </a:t>
            </a:r>
            <a:r>
              <a:rPr lang="en-US" altLang="zh-CN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&lt;a</a:t>
            </a:r>
            <a:r>
              <a:rPr lang="en-US" altLang="zh-CN" sz="2800" b="0" baseline="-2500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改变</a:t>
            </a:r>
            <a:r>
              <a:rPr lang="zh-CN" altLang="en-US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zh-CN" altLang="en-US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e&gt; </a:t>
            </a:r>
            <a:r>
              <a:rPr lang="zh-CN" altLang="en-US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e, </a:t>
            </a:r>
            <a:r>
              <a:rPr lang="en-US" altLang="zh-CN" sz="2800" b="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en-US" sz="2800" b="0" dirty="0">
              <a:solidFill>
                <a:srgbClr val="00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6350" name="Group 30"/>
          <p:cNvGrpSpPr>
            <a:grpSpLocks/>
          </p:cNvGrpSpPr>
          <p:nvPr/>
        </p:nvGrpSpPr>
        <p:grpSpPr bwMode="auto">
          <a:xfrm>
            <a:off x="3898032" y="4860032"/>
            <a:ext cx="1066800" cy="609600"/>
            <a:chOff x="2544" y="3600"/>
            <a:chExt cx="672" cy="384"/>
          </a:xfrm>
        </p:grpSpPr>
        <p:sp>
          <p:nvSpPr>
            <p:cNvPr id="56335" name="Rectangle 15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990000"/>
                  </a:solidFill>
                </a:rPr>
                <a:t> e</a:t>
              </a:r>
              <a:endParaRPr lang="en-US" altLang="zh-CN" sz="3200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56380" name="Group 60"/>
          <p:cNvGrpSpPr>
            <a:grpSpLocks/>
          </p:cNvGrpSpPr>
          <p:nvPr/>
        </p:nvGrpSpPr>
        <p:grpSpPr bwMode="auto">
          <a:xfrm>
            <a:off x="3059832" y="3717032"/>
            <a:ext cx="3886200" cy="609600"/>
            <a:chOff x="2016" y="2880"/>
            <a:chExt cx="2448" cy="384"/>
          </a:xfrm>
        </p:grpSpPr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>
              <a:off x="2016" y="3072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  <p:sp>
          <p:nvSpPr>
            <p:cNvPr id="56363" name="Rectangle 43"/>
            <p:cNvSpPr>
              <a:spLocks noChangeArrowheads="1"/>
            </p:cNvSpPr>
            <p:nvPr/>
          </p:nvSpPr>
          <p:spPr bwMode="auto">
            <a:xfrm>
              <a:off x="336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000099"/>
                  </a:solidFill>
                </a:rPr>
                <a:t>i</a:t>
              </a:r>
              <a:endParaRPr lang="en-US" altLang="zh-CN" sz="3200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>
              <a:off x="384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>
              <a:off x="3936" y="3072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sp useBgFill="1">
        <p:nvSpPr>
          <p:cNvPr id="56372" name="Rectangle 52"/>
          <p:cNvSpPr>
            <a:spLocks noChangeArrowheads="1"/>
          </p:cNvSpPr>
          <p:nvPr/>
        </p:nvSpPr>
        <p:spPr bwMode="auto">
          <a:xfrm>
            <a:off x="2983632" y="3869432"/>
            <a:ext cx="22098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grpSp>
        <p:nvGrpSpPr>
          <p:cNvPr id="56367" name="Group 47"/>
          <p:cNvGrpSpPr>
            <a:grpSpLocks/>
          </p:cNvGrpSpPr>
          <p:nvPr/>
        </p:nvGrpSpPr>
        <p:grpSpPr bwMode="auto">
          <a:xfrm>
            <a:off x="2145432" y="3717032"/>
            <a:ext cx="1066800" cy="609600"/>
            <a:chOff x="1440" y="3504"/>
            <a:chExt cx="672" cy="384"/>
          </a:xfrm>
        </p:grpSpPr>
        <p:sp>
          <p:nvSpPr>
            <p:cNvPr id="56365" name="Rectangle 45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000099"/>
                  </a:solidFill>
                </a:rPr>
                <a:t>i-1</a:t>
              </a:r>
              <a:endParaRPr lang="en-US" altLang="zh-CN" sz="3200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cxnSp>
        <p:nvCxnSpPr>
          <p:cNvPr id="56373" name="AutoShape 53"/>
          <p:cNvCxnSpPr>
            <a:cxnSpLocks noChangeShapeType="1"/>
            <a:stCxn id="56365" idx="3"/>
            <a:endCxn id="56335" idx="1"/>
          </p:cNvCxnSpPr>
          <p:nvPr/>
        </p:nvCxnSpPr>
        <p:spPr bwMode="auto">
          <a:xfrm>
            <a:off x="3223345" y="4021832"/>
            <a:ext cx="661987" cy="1143000"/>
          </a:xfrm>
          <a:prstGeom prst="bentConnector3">
            <a:avLst>
              <a:gd name="adj1" fmla="val 5012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74" name="AutoShape 54"/>
          <p:cNvCxnSpPr>
            <a:cxnSpLocks noChangeShapeType="1"/>
            <a:stCxn id="56335" idx="3"/>
            <a:endCxn id="56363" idx="2"/>
          </p:cNvCxnSpPr>
          <p:nvPr/>
        </p:nvCxnSpPr>
        <p:spPr bwMode="auto">
          <a:xfrm flipV="1">
            <a:off x="4977532" y="4337745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1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539552" y="972424"/>
            <a:ext cx="77223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(</a:t>
            </a:r>
            <a:r>
              <a:rPr lang="en-US" altLang="zh-CN" sz="24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4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24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4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s-</a:t>
            </a: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&gt;data = e;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s-&gt;next = p-&gt;next;      p-&gt;next = s; </a:t>
            </a:r>
            <a:endParaRPr lang="en-US" altLang="zh-CN" sz="2400" b="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sz="24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OK;</a:t>
            </a:r>
          </a:p>
        </p:txBody>
      </p:sp>
      <p:grpSp>
        <p:nvGrpSpPr>
          <p:cNvPr id="131076" name="Group 4"/>
          <p:cNvGrpSpPr>
            <a:grpSpLocks/>
          </p:cNvGrpSpPr>
          <p:nvPr/>
        </p:nvGrpSpPr>
        <p:grpSpPr bwMode="auto">
          <a:xfrm>
            <a:off x="4038600" y="5562600"/>
            <a:ext cx="1066800" cy="609600"/>
            <a:chOff x="2544" y="3600"/>
            <a:chExt cx="672" cy="384"/>
          </a:xfrm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600" b="1">
                  <a:solidFill>
                    <a:srgbClr val="990000"/>
                  </a:solidFill>
                </a:rPr>
                <a:t> e</a:t>
              </a:r>
              <a:endParaRPr lang="en-US" altLang="zh-CN" sz="3600"/>
            </a:p>
          </p:txBody>
        </p:sp>
        <p:sp>
          <p:nvSpPr>
            <p:cNvPr id="131078" name="Line 6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</p:grpSp>
      <p:grpSp>
        <p:nvGrpSpPr>
          <p:cNvPr id="131099" name="Group 27"/>
          <p:cNvGrpSpPr>
            <a:grpSpLocks/>
          </p:cNvGrpSpPr>
          <p:nvPr/>
        </p:nvGrpSpPr>
        <p:grpSpPr bwMode="auto">
          <a:xfrm>
            <a:off x="1403350" y="4419600"/>
            <a:ext cx="1949450" cy="609600"/>
            <a:chOff x="884" y="2784"/>
            <a:chExt cx="1228" cy="384"/>
          </a:xfrm>
        </p:grpSpPr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1440" y="2784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a</a:t>
              </a:r>
              <a:r>
                <a:rPr lang="en-US" altLang="zh-CN" b="1" baseline="-25000">
                  <a:solidFill>
                    <a:srgbClr val="000099"/>
                  </a:solidFill>
                </a:rPr>
                <a:t>i-1</a:t>
              </a:r>
              <a:endParaRPr lang="en-US" altLang="zh-CN"/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>
              <a:off x="1920" y="278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84" name="Line 12"/>
            <p:cNvSpPr>
              <a:spLocks noChangeShapeType="1"/>
            </p:cNvSpPr>
            <p:nvPr/>
          </p:nvSpPr>
          <p:spPr bwMode="auto">
            <a:xfrm>
              <a:off x="884" y="2784"/>
              <a:ext cx="556" cy="192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1100" name="Group 28"/>
          <p:cNvGrpSpPr>
            <a:grpSpLocks/>
          </p:cNvGrpSpPr>
          <p:nvPr/>
        </p:nvGrpSpPr>
        <p:grpSpPr bwMode="auto">
          <a:xfrm>
            <a:off x="3200400" y="4419600"/>
            <a:ext cx="3886200" cy="609600"/>
            <a:chOff x="2016" y="2784"/>
            <a:chExt cx="2448" cy="384"/>
          </a:xfrm>
        </p:grpSpPr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3360" y="2784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>
                  <a:solidFill>
                    <a:srgbClr val="000099"/>
                  </a:solidFill>
                </a:rPr>
                <a:t>i</a:t>
              </a:r>
              <a:endParaRPr lang="en-US" altLang="zh-CN" sz="3600"/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>
              <a:off x="3840" y="278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>
              <a:off x="2016" y="2976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3936" y="2976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</p:grpSp>
      <p:sp useBgFill="1">
        <p:nvSpPr>
          <p:cNvPr id="131087" name="Rectangle 15"/>
          <p:cNvSpPr>
            <a:spLocks noChangeArrowheads="1"/>
          </p:cNvSpPr>
          <p:nvPr/>
        </p:nvSpPr>
        <p:spPr bwMode="auto">
          <a:xfrm>
            <a:off x="3200400" y="4648200"/>
            <a:ext cx="21336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600"/>
          </a:p>
        </p:txBody>
      </p:sp>
      <p:grpSp>
        <p:nvGrpSpPr>
          <p:cNvPr id="131088" name="Group 16"/>
          <p:cNvGrpSpPr>
            <a:grpSpLocks/>
          </p:cNvGrpSpPr>
          <p:nvPr/>
        </p:nvGrpSpPr>
        <p:grpSpPr bwMode="auto">
          <a:xfrm>
            <a:off x="2286000" y="4419600"/>
            <a:ext cx="1066800" cy="609600"/>
            <a:chOff x="1440" y="3504"/>
            <a:chExt cx="672" cy="384"/>
          </a:xfrm>
        </p:grpSpPr>
        <p:sp>
          <p:nvSpPr>
            <p:cNvPr id="131089" name="Rectangle 17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>
                  <a:solidFill>
                    <a:srgbClr val="000099"/>
                  </a:solidFill>
                </a:rPr>
                <a:t>i-1</a:t>
              </a:r>
              <a:endParaRPr lang="en-US" altLang="zh-CN" sz="3600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</p:grpSp>
      <p:cxnSp>
        <p:nvCxnSpPr>
          <p:cNvPr id="131091" name="AutoShape 19"/>
          <p:cNvCxnSpPr>
            <a:cxnSpLocks noChangeShapeType="1"/>
            <a:stCxn id="131089" idx="3"/>
            <a:endCxn id="131077" idx="1"/>
          </p:cNvCxnSpPr>
          <p:nvPr/>
        </p:nvCxnSpPr>
        <p:spPr bwMode="auto">
          <a:xfrm>
            <a:off x="3363913" y="4724400"/>
            <a:ext cx="661987" cy="1143000"/>
          </a:xfrm>
          <a:prstGeom prst="bentConnector3">
            <a:avLst>
              <a:gd name="adj1" fmla="val 5012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92" name="AutoShape 20"/>
          <p:cNvCxnSpPr>
            <a:cxnSpLocks noChangeShapeType="1"/>
            <a:stCxn id="131077" idx="3"/>
            <a:endCxn id="131082" idx="2"/>
          </p:cNvCxnSpPr>
          <p:nvPr/>
        </p:nvCxnSpPr>
        <p:spPr bwMode="auto">
          <a:xfrm flipV="1">
            <a:off x="5118100" y="5040313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093" name="AutoShape 21"/>
          <p:cNvSpPr>
            <a:spLocks noChangeArrowheads="1"/>
          </p:cNvSpPr>
          <p:nvPr/>
        </p:nvSpPr>
        <p:spPr bwMode="auto">
          <a:xfrm>
            <a:off x="2590800" y="5943600"/>
            <a:ext cx="1371600" cy="381000"/>
          </a:xfrm>
          <a:prstGeom prst="rightArrowCallout">
            <a:avLst>
              <a:gd name="adj1" fmla="val 25000"/>
              <a:gd name="adj2" fmla="val 26667"/>
              <a:gd name="adj3" fmla="val 105000"/>
              <a:gd name="adj4" fmla="val 33333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3600" b="1">
                <a:solidFill>
                  <a:srgbClr val="660033"/>
                </a:solidFill>
              </a:rPr>
              <a:t>s</a:t>
            </a:r>
            <a:endParaRPr lang="en-US" altLang="zh-CN" sz="3600"/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1130300" y="4572000"/>
            <a:ext cx="1155700" cy="750168"/>
          </a:xfrm>
          <a:prstGeom prst="rightArrowCallout">
            <a:avLst>
              <a:gd name="adj1" fmla="val 25000"/>
              <a:gd name="adj2" fmla="val 9763"/>
              <a:gd name="adj3" fmla="val 50000"/>
              <a:gd name="adj4" fmla="val 3666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</a:rPr>
              <a:t>p</a:t>
            </a:r>
            <a:endParaRPr lang="en-US" altLang="zh-CN" dirty="0"/>
          </a:p>
        </p:txBody>
      </p:sp>
      <p:sp>
        <p:nvSpPr>
          <p:cNvPr id="131097" name="Line 25"/>
          <p:cNvSpPr>
            <a:spLocks noChangeShapeType="1"/>
          </p:cNvSpPr>
          <p:nvPr/>
        </p:nvSpPr>
        <p:spPr bwMode="auto">
          <a:xfrm>
            <a:off x="683568" y="2696220"/>
            <a:ext cx="3278832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5029200" y="2708920"/>
            <a:ext cx="21336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单链表插入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 animBg="1" autoUpdateAnimBg="0"/>
      <p:bldP spid="13109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</a:t>
            </a:r>
            <a:r>
              <a:rPr lang="zh-CN" altLang="en-US" dirty="0"/>
              <a:t>插入</a:t>
            </a:r>
          </a:p>
        </p:txBody>
      </p:sp>
      <p:sp>
        <p:nvSpPr>
          <p:cNvPr id="4" name="矩形 3"/>
          <p:cNvSpPr/>
          <p:nvPr/>
        </p:nvSpPr>
        <p:spPr>
          <a:xfrm>
            <a:off x="921792" y="785549"/>
            <a:ext cx="84747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0000"/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360000"/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LinkListInsert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 = L;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 p!=NULL &amp;&amp; k &lt; pos-1)	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 = p-&gt;next; k++;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if(k==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 = (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s-&gt;data = e</a:t>
            </a:r>
            <a:r>
              <a:rPr lang="en-US" altLang="zh-CN" sz="16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s-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&gt;next = p-&gt;next;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p-&gt;next = s;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OK;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ERROR;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8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55576" y="1045117"/>
            <a:ext cx="763284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在链表中的实现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有序对 </a:t>
            </a:r>
            <a:r>
              <a:rPr lang="en-US" altLang="zh-CN" sz="24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400" b="0" baseline="-2500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4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   </a:t>
            </a:r>
            <a:r>
              <a:rPr lang="zh-CN" altLang="en-US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改变为 </a:t>
            </a:r>
            <a:r>
              <a:rPr lang="zh-CN" altLang="en-US" sz="24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400" b="0" baseline="-2500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4400" b="0" dirty="0">
              <a:solidFill>
                <a:srgbClr val="00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8391" name="Group 23"/>
          <p:cNvGrpSpPr>
            <a:grpSpLocks/>
          </p:cNvGrpSpPr>
          <p:nvPr/>
        </p:nvGrpSpPr>
        <p:grpSpPr bwMode="auto">
          <a:xfrm>
            <a:off x="1045840" y="3645024"/>
            <a:ext cx="2057400" cy="609600"/>
            <a:chOff x="672" y="2976"/>
            <a:chExt cx="1296" cy="384"/>
          </a:xfrm>
        </p:grpSpPr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>
                  <a:solidFill>
                    <a:srgbClr val="000099"/>
                  </a:solidFill>
                </a:rPr>
                <a:t>i-1</a:t>
              </a:r>
              <a:endParaRPr lang="en-US" altLang="zh-CN" sz="3600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>
              <a:off x="672" y="3168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</p:grpSp>
      <p:grpSp>
        <p:nvGrpSpPr>
          <p:cNvPr id="58392" name="Group 24"/>
          <p:cNvGrpSpPr>
            <a:grpSpLocks/>
          </p:cNvGrpSpPr>
          <p:nvPr/>
        </p:nvGrpSpPr>
        <p:grpSpPr bwMode="auto">
          <a:xfrm>
            <a:off x="2950840" y="3645024"/>
            <a:ext cx="2133600" cy="609600"/>
            <a:chOff x="1872" y="2976"/>
            <a:chExt cx="1344" cy="384"/>
          </a:xfrm>
        </p:grpSpPr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2544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>
                  <a:solidFill>
                    <a:srgbClr val="000099"/>
                  </a:solidFill>
                </a:rPr>
                <a:t>i</a:t>
              </a:r>
              <a:endParaRPr lang="en-US" altLang="zh-CN" sz="3600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3024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1872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</p:grp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4932040" y="3645024"/>
            <a:ext cx="3048000" cy="609600"/>
            <a:chOff x="3120" y="2976"/>
            <a:chExt cx="1920" cy="384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3792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>
                  <a:solidFill>
                    <a:srgbClr val="000099"/>
                  </a:solidFill>
                </a:rPr>
                <a:t>i+1</a:t>
              </a:r>
              <a:endParaRPr lang="en-US" altLang="zh-CN" sz="3600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4272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3120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4368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</p:grpSp>
      <p:sp useBgFill="1">
        <p:nvSpPr>
          <p:cNvPr id="58385" name="Rectangle 17"/>
          <p:cNvSpPr>
            <a:spLocks noChangeArrowheads="1"/>
          </p:cNvSpPr>
          <p:nvPr/>
        </p:nvSpPr>
        <p:spPr bwMode="auto">
          <a:xfrm>
            <a:off x="2874640" y="3873624"/>
            <a:ext cx="1143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600"/>
          </a:p>
        </p:txBody>
      </p:sp>
      <p:grpSp>
        <p:nvGrpSpPr>
          <p:cNvPr id="58390" name="Group 22"/>
          <p:cNvGrpSpPr>
            <a:grpSpLocks/>
          </p:cNvGrpSpPr>
          <p:nvPr/>
        </p:nvGrpSpPr>
        <p:grpSpPr bwMode="auto">
          <a:xfrm>
            <a:off x="2036440" y="3645024"/>
            <a:ext cx="1066800" cy="609600"/>
            <a:chOff x="1296" y="2976"/>
            <a:chExt cx="672" cy="384"/>
          </a:xfrm>
        </p:grpSpPr>
        <p:sp>
          <p:nvSpPr>
            <p:cNvPr id="58386" name="Rectangle 18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>
                  <a:solidFill>
                    <a:srgbClr val="000099"/>
                  </a:solidFill>
                </a:rPr>
                <a:t>i-1</a:t>
              </a:r>
              <a:endParaRPr lang="en-US" altLang="zh-CN" sz="3600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600"/>
            </a:p>
          </p:txBody>
        </p:sp>
      </p:grpSp>
      <p:cxnSp>
        <p:nvCxnSpPr>
          <p:cNvPr id="58388" name="AutoShape 20"/>
          <p:cNvCxnSpPr>
            <a:cxnSpLocks noChangeShapeType="1"/>
            <a:stCxn id="58386" idx="3"/>
            <a:endCxn id="58378" idx="2"/>
          </p:cNvCxnSpPr>
          <p:nvPr/>
        </p:nvCxnSpPr>
        <p:spPr bwMode="auto">
          <a:xfrm>
            <a:off x="3117528" y="3949824"/>
            <a:ext cx="3414712" cy="319088"/>
          </a:xfrm>
          <a:prstGeom prst="bentConnector4">
            <a:avLst>
              <a:gd name="adj1" fmla="val 12972"/>
              <a:gd name="adj2" fmla="val 364181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58389" name="Rectangle 21"/>
          <p:cNvSpPr>
            <a:spLocks noChangeArrowheads="1"/>
          </p:cNvSpPr>
          <p:nvPr/>
        </p:nvSpPr>
        <p:spPr bwMode="auto">
          <a:xfrm>
            <a:off x="3941440" y="3568824"/>
            <a:ext cx="20574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9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611560" y="908720"/>
            <a:ext cx="7776864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>
              <a:lnSpc>
                <a:spcPct val="140000"/>
              </a:lnSpc>
            </a:pPr>
            <a:r>
              <a:rPr lang="zh-CN" altLang="en-US" sz="2400" b="0" dirty="0" smtClean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单链表中删除第 </a:t>
            </a:r>
            <a:r>
              <a:rPr lang="en-US" altLang="zh-CN" sz="2400" b="0" dirty="0" err="1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个结点的基本操作为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找到线性表中第</a:t>
            </a:r>
            <a:r>
              <a:rPr lang="en-US" altLang="zh-CN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400" b="0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个结点，修改其指向后继的指针。</a:t>
            </a:r>
          </a:p>
        </p:txBody>
      </p:sp>
      <p:grpSp>
        <p:nvGrpSpPr>
          <p:cNvPr id="132125" name="Group 29"/>
          <p:cNvGrpSpPr>
            <a:grpSpLocks/>
          </p:cNvGrpSpPr>
          <p:nvPr/>
        </p:nvGrpSpPr>
        <p:grpSpPr bwMode="auto">
          <a:xfrm>
            <a:off x="1066800" y="5029200"/>
            <a:ext cx="2057400" cy="609600"/>
            <a:chOff x="672" y="3168"/>
            <a:chExt cx="1296" cy="384"/>
          </a:xfrm>
        </p:grpSpPr>
        <p:sp>
          <p:nvSpPr>
            <p:cNvPr id="132100" name="Rectangle 4"/>
            <p:cNvSpPr>
              <a:spLocks noChangeArrowheads="1"/>
            </p:cNvSpPr>
            <p:nvPr/>
          </p:nvSpPr>
          <p:spPr bwMode="auto">
            <a:xfrm>
              <a:off x="1296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000099"/>
                  </a:solidFill>
                </a:rPr>
                <a:t>i-1</a:t>
              </a:r>
              <a:endParaRPr lang="en-US" altLang="zh-CN" sz="3200"/>
            </a:p>
          </p:txBody>
        </p:sp>
        <p:sp>
          <p:nvSpPr>
            <p:cNvPr id="132101" name="Line 5"/>
            <p:cNvSpPr>
              <a:spLocks noChangeShapeType="1"/>
            </p:cNvSpPr>
            <p:nvPr/>
          </p:nvSpPr>
          <p:spPr bwMode="auto">
            <a:xfrm>
              <a:off x="1776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672" y="3360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132126" name="Group 30"/>
          <p:cNvGrpSpPr>
            <a:grpSpLocks/>
          </p:cNvGrpSpPr>
          <p:nvPr/>
        </p:nvGrpSpPr>
        <p:grpSpPr bwMode="auto">
          <a:xfrm>
            <a:off x="2971800" y="5029200"/>
            <a:ext cx="2133600" cy="609600"/>
            <a:chOff x="1872" y="3168"/>
            <a:chExt cx="1344" cy="384"/>
          </a:xfrm>
        </p:grpSpPr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544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000099"/>
                  </a:solidFill>
                </a:rPr>
                <a:t>i</a:t>
              </a:r>
              <a:endParaRPr lang="en-US" altLang="zh-CN" sz="3200"/>
            </a:p>
          </p:txBody>
        </p:sp>
        <p:sp>
          <p:nvSpPr>
            <p:cNvPr id="132103" name="Line 7"/>
            <p:cNvSpPr>
              <a:spLocks noChangeShapeType="1"/>
            </p:cNvSpPr>
            <p:nvPr/>
          </p:nvSpPr>
          <p:spPr bwMode="auto">
            <a:xfrm>
              <a:off x="3024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872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grpSp>
        <p:nvGrpSpPr>
          <p:cNvPr id="132127" name="Group 31"/>
          <p:cNvGrpSpPr>
            <a:grpSpLocks/>
          </p:cNvGrpSpPr>
          <p:nvPr/>
        </p:nvGrpSpPr>
        <p:grpSpPr bwMode="auto">
          <a:xfrm>
            <a:off x="4953000" y="5029200"/>
            <a:ext cx="3048000" cy="609600"/>
            <a:chOff x="3120" y="3168"/>
            <a:chExt cx="1920" cy="384"/>
          </a:xfrm>
        </p:grpSpPr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3792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000099"/>
                  </a:solidFill>
                </a:rPr>
                <a:t>i+1</a:t>
              </a:r>
              <a:endParaRPr lang="en-US" altLang="zh-CN" sz="3200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4272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3120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4368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sp useBgFill="1">
        <p:nvSpPr>
          <p:cNvPr id="132110" name="Rectangle 14"/>
          <p:cNvSpPr>
            <a:spLocks noChangeArrowheads="1"/>
          </p:cNvSpPr>
          <p:nvPr/>
        </p:nvSpPr>
        <p:spPr bwMode="auto">
          <a:xfrm>
            <a:off x="2895600" y="5257800"/>
            <a:ext cx="1143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grpSp>
        <p:nvGrpSpPr>
          <p:cNvPr id="132111" name="Group 15"/>
          <p:cNvGrpSpPr>
            <a:grpSpLocks/>
          </p:cNvGrpSpPr>
          <p:nvPr/>
        </p:nvGrpSpPr>
        <p:grpSpPr bwMode="auto">
          <a:xfrm>
            <a:off x="2057400" y="5029200"/>
            <a:ext cx="1066800" cy="609600"/>
            <a:chOff x="1296" y="2976"/>
            <a:chExt cx="672" cy="384"/>
          </a:xfrm>
        </p:grpSpPr>
        <p:sp>
          <p:nvSpPr>
            <p:cNvPr id="132112" name="Rectangle 16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r>
                <a:rPr lang="en-US" altLang="zh-CN" sz="3200" b="1" baseline="-25000">
                  <a:solidFill>
                    <a:srgbClr val="000099"/>
                  </a:solidFill>
                </a:rPr>
                <a:t>i-1</a:t>
              </a:r>
              <a:endParaRPr lang="en-US" altLang="zh-CN" sz="3200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3200"/>
            </a:p>
          </p:txBody>
        </p:sp>
      </p:grpSp>
      <p:cxnSp>
        <p:nvCxnSpPr>
          <p:cNvPr id="132114" name="AutoShape 18"/>
          <p:cNvCxnSpPr>
            <a:cxnSpLocks noChangeShapeType="1"/>
            <a:stCxn id="132112" idx="3"/>
            <a:endCxn id="132104" idx="2"/>
          </p:cNvCxnSpPr>
          <p:nvPr/>
        </p:nvCxnSpPr>
        <p:spPr bwMode="auto">
          <a:xfrm>
            <a:off x="3138488" y="5334000"/>
            <a:ext cx="3414712" cy="319088"/>
          </a:xfrm>
          <a:prstGeom prst="bentConnector4">
            <a:avLst>
              <a:gd name="adj1" fmla="val 11856"/>
              <a:gd name="adj2" fmla="val 322389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32115" name="Rectangle 19"/>
          <p:cNvSpPr>
            <a:spLocks noChangeArrowheads="1"/>
          </p:cNvSpPr>
          <p:nvPr/>
        </p:nvSpPr>
        <p:spPr bwMode="auto">
          <a:xfrm>
            <a:off x="3962400" y="4953000"/>
            <a:ext cx="20574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923815" y="2148608"/>
            <a:ext cx="6636753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p-&gt;next;   p-&gt;next = q-&gt;next;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e = q-&gt;data;     </a:t>
            </a:r>
            <a:r>
              <a:rPr lang="en-US" altLang="zh-CN" sz="2400" b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free(q);</a:t>
            </a:r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1371600" y="4572000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1063854" y="4006850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p</a:t>
            </a:r>
            <a:endParaRPr lang="en-US" altLang="zh-CN" sz="3200" dirty="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733800" y="4572000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371850" y="4083050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</a:rPr>
              <a:t>q</a:t>
            </a:r>
            <a:endParaRPr lang="en-US" altLang="zh-CN" sz="3200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1000354" y="2799655"/>
            <a:ext cx="2133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3733800" y="2818010"/>
            <a:ext cx="3276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>
            <a:off x="4076700" y="3264670"/>
            <a:ext cx="12954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116" grpId="0" autoUpdateAnimBg="0"/>
      <p:bldP spid="132119" grpId="0" autoUpdateAnimBg="0"/>
      <p:bldP spid="13212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单链表删除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1792" y="785549"/>
            <a:ext cx="575281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0000"/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pPr algn="l" defTabSz="360000"/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360000"/>
            <a:endParaRPr lang="en-US" altLang="zh-CN" sz="16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LinkListDelete</a:t>
            </a:r>
            <a:r>
              <a:rPr lang="en-US" altLang="zh-CN" sz="16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L, 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360000"/>
            <a:r>
              <a:rPr lang="en-US" altLang="zh-CN" sz="16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altLang="zh-CN" sz="1600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 = L;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 p!=NULL &amp;&amp; k &lt; pos-1)	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 = p-&gt;next; k++;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if(k==</a:t>
            </a:r>
            <a:r>
              <a:rPr lang="en-US" altLang="zh-CN" sz="16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q = p-&gt;next;   p-&gt;next = q-&gt;next;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 = q-&gt;data;   free(q</a:t>
            </a:r>
            <a:r>
              <a:rPr lang="en-US" altLang="zh-CN" sz="16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OK;</a:t>
            </a:r>
            <a:endParaRPr lang="en-US" altLang="zh-CN" sz="1600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ERROR;</a:t>
            </a:r>
          </a:p>
          <a:p>
            <a:pPr algn="l" defTabSz="360000"/>
            <a:r>
              <a:rPr lang="en-US" altLang="zh-CN" sz="16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8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0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就地逆置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887824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0000"/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endParaRPr lang="en-US" altLang="zh-CN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algn="l" defTabSz="360000"/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algn="l" defTabSz="360000"/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LinkListNode</a:t>
            </a:r>
            <a:r>
              <a:rPr lang="en-US" altLang="zh-CN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360000"/>
            <a:endParaRPr lang="en-US" altLang="zh-CN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Reverse(</a:t>
            </a:r>
            <a:r>
              <a:rPr lang="en-US" altLang="zh-CN" sz="18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list)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p, q;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 list == NULL )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 = list-&gt;next;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!= 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)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q = 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 // </a:t>
            </a:r>
            <a:r>
              <a:rPr lang="zh-CN" altLang="en-US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指向旧链第一个元素赋给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zh-CN" altLang="en-US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</a:t>
            </a:r>
            <a:endParaRPr lang="en-US" altLang="zh-CN" sz="1800" b="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 = p-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</a:t>
            </a:r>
            <a:r>
              <a:rPr lang="zh-CN" altLang="en-US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始终指向旧链的第一个元素</a:t>
            </a:r>
            <a:endParaRPr lang="en-US" altLang="zh-CN" sz="1800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q-&gt;next </a:t>
            </a:r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list-&gt;next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q</a:t>
            </a:r>
            <a:r>
              <a:rPr lang="zh-CN" altLang="en-US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zh-CN" altLang="en-US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指向新链首</a:t>
            </a:r>
            <a:endParaRPr lang="en-US" altLang="zh-CN" sz="1800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list-&gt;next = q</a:t>
            </a:r>
            <a:r>
              <a:rPr lang="en-US" altLang="zh-CN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q</a:t>
            </a:r>
            <a:r>
              <a:rPr lang="zh-CN" altLang="en-US" sz="1800" b="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被挂入新链</a:t>
            </a:r>
            <a:endParaRPr lang="en-US" altLang="zh-CN" sz="1800" b="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360000"/>
            <a:r>
              <a:rPr lang="en-US" altLang="zh-CN" sz="1800" b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8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链表的变形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线性表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9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30188" y="1060449"/>
            <a:ext cx="6618312" cy="43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 smtClean="0">
                <a:solidFill>
                  <a:srgbClr val="0033CC"/>
                </a:solidFill>
                <a:ea typeface="楷体_GB2312" panose="02010609030101010101" pitchFamily="49" charset="-122"/>
              </a:rPr>
              <a:t>最后</a:t>
            </a:r>
            <a:r>
              <a:rPr lang="zh-CN" altLang="en-US" dirty="0">
                <a:solidFill>
                  <a:srgbClr val="0033CC"/>
                </a:solidFill>
                <a:ea typeface="楷体_GB2312" panose="02010609030101010101" pitchFamily="49" charset="-122"/>
              </a:rPr>
              <a:t>一个</a:t>
            </a:r>
            <a:r>
              <a:rPr lang="zh-CN" altLang="en-US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en-US" dirty="0">
                <a:solidFill>
                  <a:srgbClr val="0033CC"/>
                </a:solidFill>
                <a:ea typeface="楷体_GB2312" panose="02010609030101010101" pitchFamily="49" charset="-122"/>
              </a:rPr>
              <a:t>的指针域的指针又指回第一个结点的</a:t>
            </a:r>
            <a:r>
              <a:rPr lang="zh-CN" altLang="en-US" dirty="0" smtClean="0">
                <a:solidFill>
                  <a:srgbClr val="0033CC"/>
                </a:solidFill>
              </a:rPr>
              <a:t>链表。</a:t>
            </a:r>
            <a:endParaRPr lang="zh-CN" altLang="en-US" dirty="0">
              <a:solidFill>
                <a:srgbClr val="0033CC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3400" y="2876781"/>
            <a:ext cx="8610600" cy="1382018"/>
            <a:chOff x="447328" y="1802605"/>
            <a:chExt cx="8610600" cy="1382018"/>
          </a:xfrm>
        </p:grpSpPr>
        <p:sp>
          <p:nvSpPr>
            <p:cNvPr id="76804" name="Text Box 4"/>
            <p:cNvSpPr txBox="1">
              <a:spLocks noChangeArrowheads="1"/>
            </p:cNvSpPr>
            <p:nvPr/>
          </p:nvSpPr>
          <p:spPr bwMode="auto">
            <a:xfrm>
              <a:off x="2123728" y="2107405"/>
              <a:ext cx="69342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4400" dirty="0">
                  <a:ea typeface="楷体_GB2312" panose="02010609030101010101" pitchFamily="49" charset="-122"/>
                </a:rPr>
                <a:t>   a</a:t>
              </a:r>
              <a:r>
                <a:rPr lang="en-US" altLang="zh-CN" sz="4400" baseline="-25000" dirty="0">
                  <a:ea typeface="楷体_GB2312" panose="02010609030101010101" pitchFamily="49" charset="-122"/>
                </a:rPr>
                <a:t>1</a:t>
              </a:r>
              <a:r>
                <a:rPr lang="en-US" altLang="zh-CN" sz="4400" dirty="0">
                  <a:ea typeface="楷体_GB2312" panose="02010609030101010101" pitchFamily="49" charset="-122"/>
                </a:rPr>
                <a:t>       </a:t>
              </a:r>
              <a:r>
                <a:rPr lang="en-US" altLang="zh-CN" sz="4400" dirty="0" smtClean="0">
                  <a:ea typeface="楷体_GB2312" panose="02010609030101010101" pitchFamily="49" charset="-122"/>
                </a:rPr>
                <a:t> a</a:t>
              </a:r>
              <a:r>
                <a:rPr lang="en-US" altLang="zh-CN" sz="4400" baseline="-25000" dirty="0" smtClean="0">
                  <a:ea typeface="楷体_GB2312" panose="02010609030101010101" pitchFamily="49" charset="-122"/>
                </a:rPr>
                <a:t>2</a:t>
              </a:r>
              <a:r>
                <a:rPr lang="en-US" altLang="zh-CN" sz="4400" dirty="0" smtClean="0">
                  <a:ea typeface="楷体_GB2312" panose="02010609030101010101" pitchFamily="49" charset="-122"/>
                </a:rPr>
                <a:t>      </a:t>
              </a:r>
              <a:r>
                <a:rPr lang="en-US" altLang="zh-CN" sz="4400" dirty="0">
                  <a:ea typeface="楷体_GB2312" panose="02010609030101010101" pitchFamily="49" charset="-122"/>
                </a:rPr>
                <a:t>… ...    </a:t>
              </a:r>
              <a:r>
                <a:rPr lang="en-US" altLang="zh-CN" sz="4400" dirty="0" smtClean="0">
                  <a:ea typeface="楷体_GB2312" panose="02010609030101010101" pitchFamily="49" charset="-122"/>
                </a:rPr>
                <a:t> a</a:t>
              </a:r>
              <a:r>
                <a:rPr lang="en-US" altLang="zh-CN" sz="4400" baseline="-25000" dirty="0" smtClean="0">
                  <a:ea typeface="楷体_GB2312" panose="02010609030101010101" pitchFamily="49" charset="-122"/>
                </a:rPr>
                <a:t>n  </a:t>
              </a:r>
              <a:endParaRPr lang="en-US" altLang="zh-CN" sz="4400" baseline="-25000" dirty="0">
                <a:ea typeface="楷体_GB2312" panose="02010609030101010101" pitchFamily="49" charset="-122"/>
              </a:endParaRPr>
            </a:p>
            <a:p>
              <a:pPr algn="l"/>
              <a:endParaRPr lang="en-US" altLang="zh-CN" dirty="0"/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904528" y="2336005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904528" y="2945605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19713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9045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H="1">
              <a:off x="16665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2428528" y="2336005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2428528" y="2945605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34953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24285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>
              <a:off x="31905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>
              <a:off x="1818928" y="2640805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3419128" y="2640805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>
              <a:off x="4028728" y="2336005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40287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>
              <a:off x="51717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47907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5019328" y="264080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4028728" y="2945605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>
              <a:off x="7229128" y="2945605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7229128" y="2336005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72291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6" name="Line 26"/>
            <p:cNvSpPr>
              <a:spLocks noChangeShapeType="1"/>
            </p:cNvSpPr>
            <p:nvPr/>
          </p:nvSpPr>
          <p:spPr bwMode="auto">
            <a:xfrm>
              <a:off x="83721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>
              <a:off x="7991128" y="233600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>
              <a:off x="6848128" y="2640805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30" name="Line 30"/>
            <p:cNvSpPr>
              <a:spLocks noChangeShapeType="1"/>
            </p:cNvSpPr>
            <p:nvPr/>
          </p:nvSpPr>
          <p:spPr bwMode="auto">
            <a:xfrm>
              <a:off x="447328" y="2564605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31" name="Line 31"/>
            <p:cNvSpPr>
              <a:spLocks noChangeShapeType="1"/>
            </p:cNvSpPr>
            <p:nvPr/>
          </p:nvSpPr>
          <p:spPr bwMode="auto">
            <a:xfrm>
              <a:off x="447328" y="1802605"/>
              <a:ext cx="0" cy="762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904528" y="2336005"/>
              <a:ext cx="762000" cy="609600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</p:grp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430188" y="1709798"/>
            <a:ext cx="816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单循环链表和</a:t>
            </a:r>
            <a:r>
              <a:rPr lang="zh-CN" altLang="en-US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单链表的差别仅在于，判别链表中最后一个结点的条件不再是“后继是否为空”，而是“后继是否为头结点”。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单循环链表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68288" y="3763499"/>
            <a:ext cx="8229947" cy="609600"/>
            <a:chOff x="369516" y="5307283"/>
            <a:chExt cx="8229947" cy="609600"/>
          </a:xfrm>
        </p:grpSpPr>
        <p:sp>
          <p:nvSpPr>
            <p:cNvPr id="76835" name="Line 35"/>
            <p:cNvSpPr>
              <a:spLocks noChangeShapeType="1"/>
            </p:cNvSpPr>
            <p:nvPr/>
          </p:nvSpPr>
          <p:spPr bwMode="auto">
            <a:xfrm flipV="1">
              <a:off x="369516" y="5383483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8599116" y="5307283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180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69516" y="5307283"/>
              <a:ext cx="8229947" cy="609600"/>
              <a:chOff x="446981" y="2640805"/>
              <a:chExt cx="8229947" cy="609600"/>
            </a:xfrm>
          </p:grpSpPr>
          <p:sp>
            <p:nvSpPr>
              <p:cNvPr id="76832" name="Line 32"/>
              <p:cNvSpPr>
                <a:spLocks noChangeShapeType="1"/>
              </p:cNvSpPr>
              <p:nvPr/>
            </p:nvSpPr>
            <p:spPr bwMode="auto">
              <a:xfrm flipV="1">
                <a:off x="8219728" y="2640805"/>
                <a:ext cx="4572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 flipH="1">
                <a:off x="446981" y="3250405"/>
                <a:ext cx="8229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446981" y="2717005"/>
                <a:ext cx="533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/>
              </a:p>
            </p:txBody>
          </p:sp>
        </p:grp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7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67544" y="1052736"/>
            <a:ext cx="5788764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 b="1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typedef</a:t>
            </a:r>
            <a:r>
              <a:rPr lang="en-US" altLang="zh-CN" sz="1600" b="1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DLNode</a:t>
            </a:r>
            <a:r>
              <a:rPr lang="en-US" altLang="zh-CN" sz="1600" dirty="0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{</a:t>
            </a:r>
            <a:endParaRPr lang="en-US" altLang="zh-CN" sz="1600" dirty="0">
              <a:solidFill>
                <a:srgbClr val="660033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ElemType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data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;</a:t>
            </a:r>
            <a:r>
              <a:rPr lang="en-US" altLang="zh-CN" sz="16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数据域</a:t>
            </a:r>
            <a:endParaRPr lang="zh-CN" altLang="en-US" sz="16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algn="l">
              <a:lnSpc>
                <a:spcPct val="105000"/>
              </a:lnSpc>
            </a:pPr>
            <a:r>
              <a:rPr lang="zh-CN" altLang="en-US" sz="16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DLNode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* </a:t>
            </a:r>
            <a:r>
              <a:rPr lang="en-US" altLang="zh-CN" sz="1600" dirty="0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prior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;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// </a:t>
            </a:r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指向前驱的指针域</a:t>
            </a:r>
            <a:endParaRPr lang="zh-CN" altLang="en-US" sz="16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algn="l">
              <a:lnSpc>
                <a:spcPct val="105000"/>
              </a:lnSpc>
            </a:pPr>
            <a:r>
              <a:rPr lang="zh-CN" altLang="en-US" sz="1600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DLNode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* next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;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//</a:t>
            </a:r>
            <a:r>
              <a:rPr lang="en-US" altLang="zh-CN" sz="160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指向后继的指针域</a:t>
            </a:r>
            <a:endParaRPr lang="zh-CN" altLang="en-US" sz="16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DLNode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 err="1" smtClean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DLinkList</a:t>
            </a:r>
            <a:r>
              <a:rPr lang="en-US" altLang="zh-CN" sz="1600" dirty="0">
                <a:solidFill>
                  <a:srgbClr val="660033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53947" y="3092980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空表</a:t>
            </a:r>
            <a:endParaRPr lang="zh-CN" altLang="en-US" sz="4400" b="1" dirty="0">
              <a:solidFill>
                <a:srgbClr val="CC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3819824"/>
            <a:ext cx="15744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非空表</a:t>
            </a:r>
            <a:endParaRPr lang="zh-CN" altLang="en-US" sz="4400" b="1" dirty="0">
              <a:solidFill>
                <a:srgbClr val="CC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1557" y="4422212"/>
            <a:ext cx="8485636" cy="1610908"/>
            <a:chOff x="611557" y="4422212"/>
            <a:chExt cx="8485636" cy="161090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2993" y="4808712"/>
              <a:ext cx="69342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4400" dirty="0">
                  <a:ea typeface="楷体_GB2312" panose="02010609030101010101" pitchFamily="49" charset="-122"/>
                </a:rPr>
                <a:t>   a</a:t>
              </a:r>
              <a:r>
                <a:rPr lang="en-US" altLang="zh-CN" sz="4400" baseline="-25000" dirty="0">
                  <a:ea typeface="楷体_GB2312" panose="02010609030101010101" pitchFamily="49" charset="-122"/>
                </a:rPr>
                <a:t>1</a:t>
              </a:r>
              <a:r>
                <a:rPr lang="en-US" altLang="zh-CN" sz="4400" dirty="0">
                  <a:ea typeface="楷体_GB2312" panose="02010609030101010101" pitchFamily="49" charset="-122"/>
                </a:rPr>
                <a:t>        a</a:t>
              </a:r>
              <a:r>
                <a:rPr lang="en-US" altLang="zh-CN" sz="4400" baseline="-25000" dirty="0">
                  <a:ea typeface="楷体_GB2312" panose="02010609030101010101" pitchFamily="49" charset="-122"/>
                </a:rPr>
                <a:t>2</a:t>
              </a:r>
              <a:r>
                <a:rPr lang="en-US" altLang="zh-CN" sz="4400" dirty="0">
                  <a:ea typeface="楷体_GB2312" panose="02010609030101010101" pitchFamily="49" charset="-122"/>
                </a:rPr>
                <a:t>    </a:t>
              </a:r>
              <a:r>
                <a:rPr lang="en-US" altLang="zh-CN" sz="4400" dirty="0" smtClean="0">
                  <a:ea typeface="楷体_GB2312" panose="02010609030101010101" pitchFamily="49" charset="-122"/>
                </a:rPr>
                <a:t> … </a:t>
              </a:r>
              <a:r>
                <a:rPr lang="en-US" altLang="zh-CN" sz="4400" dirty="0">
                  <a:ea typeface="楷体_GB2312" panose="02010609030101010101" pitchFamily="49" charset="-122"/>
                </a:rPr>
                <a:t>... </a:t>
              </a:r>
              <a:r>
                <a:rPr lang="en-US" altLang="zh-CN" sz="4400" dirty="0" smtClean="0">
                  <a:ea typeface="楷体_GB2312" panose="02010609030101010101" pitchFamily="49" charset="-122"/>
                </a:rPr>
                <a:t>      </a:t>
              </a:r>
              <a:r>
                <a:rPr lang="en-US" altLang="zh-CN" sz="4400" dirty="0">
                  <a:ea typeface="楷体_GB2312" panose="02010609030101010101" pitchFamily="49" charset="-122"/>
                </a:rPr>
                <a:t>a</a:t>
              </a:r>
              <a:r>
                <a:rPr lang="en-US" altLang="zh-CN" sz="4400" baseline="-25000" dirty="0">
                  <a:ea typeface="楷体_GB2312" panose="02010609030101010101" pitchFamily="49" charset="-122"/>
                </a:rPr>
                <a:t>n</a:t>
              </a:r>
            </a:p>
            <a:p>
              <a:pPr algn="just"/>
              <a:endParaRPr lang="en-US" altLang="zh-CN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891977" y="496632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91977" y="557592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8825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8919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5777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339777" y="496632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339777" y="557592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4065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397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1017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730177" y="5271120"/>
              <a:ext cx="609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30377" y="5271120"/>
              <a:ext cx="609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939977" y="496632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9399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0829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7781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930577" y="5271120"/>
              <a:ext cx="457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939977" y="557592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140377" y="557592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7140377" y="496632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71403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2833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79785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6759377" y="5271120"/>
              <a:ext cx="381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611557" y="5194920"/>
              <a:ext cx="280419" cy="0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623001" y="4422212"/>
              <a:ext cx="13955" cy="794539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8130977" y="5271119"/>
              <a:ext cx="3294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8460432" y="527112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>
              <a:off x="611558" y="6033120"/>
              <a:ext cx="784887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611560" y="5347320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611559" y="5347320"/>
              <a:ext cx="2804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1967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74451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2447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644577" y="496632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V="1">
              <a:off x="7292777" y="4661520"/>
              <a:ext cx="0" cy="6096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6759377" y="4661520"/>
              <a:ext cx="533400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4092377" y="4661520"/>
              <a:ext cx="0" cy="6096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2873177" y="4661520"/>
              <a:ext cx="1219200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873177" y="4661520"/>
              <a:ext cx="0" cy="3048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V="1">
              <a:off x="2492177" y="4661520"/>
              <a:ext cx="0" cy="6096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>
              <a:off x="1425377" y="4661520"/>
              <a:ext cx="1066800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1425377" y="4661520"/>
              <a:ext cx="0" cy="3048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1044377" y="4509120"/>
              <a:ext cx="0" cy="7620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1044377" y="4509120"/>
              <a:ext cx="6629400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7673777" y="4509120"/>
              <a:ext cx="0" cy="4572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196777" y="4966320"/>
              <a:ext cx="381000" cy="609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73577" y="3006446"/>
            <a:ext cx="2057400" cy="990600"/>
            <a:chOff x="6073577" y="3006446"/>
            <a:chExt cx="2057400" cy="990600"/>
          </a:xfrm>
        </p:grpSpPr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6987977" y="3463646"/>
              <a:ext cx="533400" cy="533400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7521377" y="3463646"/>
              <a:ext cx="304800" cy="533400"/>
            </a:xfrm>
            <a:prstGeom prst="rect">
              <a:avLst/>
            </a:prstGeom>
            <a:solidFill>
              <a:srgbClr val="F4E4E4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6683177" y="3463646"/>
              <a:ext cx="304800" cy="533400"/>
            </a:xfrm>
            <a:prstGeom prst="rect">
              <a:avLst/>
            </a:prstGeom>
            <a:solidFill>
              <a:srgbClr val="F4E4E4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7673777" y="3692246"/>
              <a:ext cx="457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8130977" y="3006446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7445177" y="3006446"/>
              <a:ext cx="685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7445177" y="3006446"/>
              <a:ext cx="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6378377" y="3692246"/>
              <a:ext cx="457200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V="1">
              <a:off x="6378377" y="3006446"/>
              <a:ext cx="0" cy="6858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6378377" y="3006446"/>
              <a:ext cx="685800" cy="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7064177" y="3006446"/>
              <a:ext cx="0" cy="457200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6073577" y="3844646"/>
              <a:ext cx="609600" cy="0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6073577" y="3069548"/>
              <a:ext cx="0" cy="775097"/>
            </a:xfrm>
            <a:prstGeom prst="line">
              <a:avLst/>
            </a:prstGeom>
            <a:noFill/>
            <a:ln w="38100">
              <a:solidFill>
                <a:srgbClr val="FB41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76" name="灯片编号占位符 7577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4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线性表求并集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2-1 </a:t>
            </a:r>
            <a:r>
              <a:rPr lang="zh-CN" altLang="en-US" dirty="0" smtClean="0">
                <a:solidFill>
                  <a:schemeClr val="tx1"/>
                </a:solidFill>
              </a:rPr>
              <a:t>已知集合 </a:t>
            </a:r>
            <a:r>
              <a:rPr lang="en-US" altLang="zh-CN" dirty="0" smtClean="0">
                <a:solidFill>
                  <a:schemeClr val="tx1"/>
                </a:solidFill>
              </a:rPr>
              <a:t>A </a:t>
            </a:r>
            <a:r>
              <a:rPr lang="zh-CN" altLang="en-US" dirty="0" smtClean="0">
                <a:solidFill>
                  <a:schemeClr val="tx1"/>
                </a:solidFill>
              </a:rPr>
              <a:t>和 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，求两个集合的并集，使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A∪B</a:t>
            </a:r>
            <a:r>
              <a:rPr lang="zh-CN" altLang="en-US" dirty="0" smtClean="0">
                <a:solidFill>
                  <a:schemeClr val="tx1"/>
                </a:solidFill>
              </a:rPr>
              <a:t>，且 </a:t>
            </a:r>
            <a:r>
              <a:rPr lang="en-US" altLang="zh-CN" dirty="0" smtClean="0">
                <a:solidFill>
                  <a:schemeClr val="tx1"/>
                </a:solidFill>
              </a:rPr>
              <a:t>B </a:t>
            </a:r>
            <a:r>
              <a:rPr lang="zh-CN" altLang="en-US" dirty="0" smtClean="0">
                <a:solidFill>
                  <a:schemeClr val="tx1"/>
                </a:solidFill>
              </a:rPr>
              <a:t>不再单独存在。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33CC"/>
                </a:solidFill>
              </a:rPr>
              <a:t>分析</a:t>
            </a:r>
            <a:r>
              <a:rPr lang="en-US" altLang="zh-CN" dirty="0" smtClean="0">
                <a:solidFill>
                  <a:srgbClr val="0033CC"/>
                </a:solidFill>
              </a:rPr>
              <a:t>:</a:t>
            </a:r>
            <a:r>
              <a:rPr lang="zh-CN" altLang="en-US" dirty="0" smtClean="0">
                <a:solidFill>
                  <a:srgbClr val="0033CC"/>
                </a:solidFill>
              </a:rPr>
              <a:t>以线性表 </a:t>
            </a:r>
            <a:r>
              <a:rPr lang="en-US" altLang="zh-CN" dirty="0" smtClean="0">
                <a:solidFill>
                  <a:srgbClr val="0033CC"/>
                </a:solidFill>
              </a:rPr>
              <a:t>LA </a:t>
            </a:r>
            <a:r>
              <a:rPr lang="zh-CN" altLang="en-US" dirty="0" smtClean="0">
                <a:solidFill>
                  <a:srgbClr val="0033CC"/>
                </a:solidFill>
              </a:rPr>
              <a:t>和 </a:t>
            </a:r>
            <a:r>
              <a:rPr lang="en-US" altLang="zh-CN" dirty="0" smtClean="0">
                <a:solidFill>
                  <a:srgbClr val="0033CC"/>
                </a:solidFill>
              </a:rPr>
              <a:t>LB </a:t>
            </a:r>
            <a:r>
              <a:rPr lang="zh-CN" altLang="en-US" dirty="0" smtClean="0">
                <a:solidFill>
                  <a:srgbClr val="0033CC"/>
                </a:solidFill>
              </a:rPr>
              <a:t>分别表示集合 </a:t>
            </a:r>
            <a:r>
              <a:rPr lang="en-US" altLang="zh-CN" dirty="0" smtClean="0">
                <a:solidFill>
                  <a:srgbClr val="0033CC"/>
                </a:solidFill>
              </a:rPr>
              <a:t>A </a:t>
            </a:r>
            <a:r>
              <a:rPr lang="zh-CN" altLang="en-US" dirty="0" smtClean="0">
                <a:solidFill>
                  <a:srgbClr val="0033CC"/>
                </a:solidFill>
              </a:rPr>
              <a:t>和 </a:t>
            </a:r>
            <a:r>
              <a:rPr lang="en-US" altLang="zh-CN" dirty="0" smtClean="0">
                <a:solidFill>
                  <a:srgbClr val="0033CC"/>
                </a:solidFill>
              </a:rPr>
              <a:t>B</a:t>
            </a:r>
            <a:r>
              <a:rPr lang="zh-CN" altLang="en-US" dirty="0" smtClean="0">
                <a:solidFill>
                  <a:srgbClr val="0033CC"/>
                </a:solidFill>
              </a:rPr>
              <a:t>，对集合 </a:t>
            </a:r>
            <a:r>
              <a:rPr lang="en-US" altLang="zh-CN" dirty="0" smtClean="0">
                <a:solidFill>
                  <a:srgbClr val="0033CC"/>
                </a:solidFill>
              </a:rPr>
              <a:t>B </a:t>
            </a:r>
            <a:r>
              <a:rPr lang="zh-CN" altLang="en-US" dirty="0" smtClean="0">
                <a:solidFill>
                  <a:srgbClr val="0033CC"/>
                </a:solidFill>
              </a:rPr>
              <a:t>中的所有元素一个一个地检查，将存在于线性表 </a:t>
            </a:r>
            <a:r>
              <a:rPr lang="en-US" altLang="zh-CN" dirty="0" smtClean="0">
                <a:solidFill>
                  <a:srgbClr val="0033CC"/>
                </a:solidFill>
              </a:rPr>
              <a:t>LB </a:t>
            </a:r>
            <a:r>
              <a:rPr lang="zh-CN" altLang="en-US" dirty="0" smtClean="0">
                <a:solidFill>
                  <a:srgbClr val="0033CC"/>
                </a:solidFill>
              </a:rPr>
              <a:t>中而不存在于线性表 </a:t>
            </a:r>
            <a:r>
              <a:rPr lang="en-US" altLang="zh-CN" dirty="0" smtClean="0">
                <a:solidFill>
                  <a:srgbClr val="0033CC"/>
                </a:solidFill>
              </a:rPr>
              <a:t>LA </a:t>
            </a:r>
            <a:r>
              <a:rPr lang="zh-CN" altLang="en-US" dirty="0" smtClean="0">
                <a:solidFill>
                  <a:srgbClr val="0033CC"/>
                </a:solidFill>
              </a:rPr>
              <a:t>中的数据元素插入到线性表 </a:t>
            </a:r>
            <a:r>
              <a:rPr lang="en-US" altLang="zh-CN" dirty="0" smtClean="0">
                <a:solidFill>
                  <a:srgbClr val="0033CC"/>
                </a:solidFill>
              </a:rPr>
              <a:t>LA </a:t>
            </a:r>
            <a:r>
              <a:rPr lang="zh-CN" altLang="en-US" dirty="0" smtClean="0">
                <a:solidFill>
                  <a:srgbClr val="0033CC"/>
                </a:solidFill>
              </a:rPr>
              <a:t>中去。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算法具体操作步骤为：</a:t>
            </a:r>
            <a:br>
              <a:rPr lang="zh-CN" altLang="en-US" dirty="0" smtClean="0">
                <a:solidFill>
                  <a:srgbClr val="C00000"/>
                </a:solidFill>
              </a:rPr>
            </a:br>
            <a:r>
              <a:rPr lang="zh-CN" altLang="en-US" dirty="0" smtClean="0">
                <a:solidFill>
                  <a:srgbClr val="C00000"/>
                </a:solidFill>
              </a:rPr>
              <a:t>　　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．从线性表 </a:t>
            </a:r>
            <a:r>
              <a:rPr lang="en-US" altLang="zh-CN" dirty="0" smtClean="0">
                <a:solidFill>
                  <a:srgbClr val="C00000"/>
                </a:solidFill>
              </a:rPr>
              <a:t>LB </a:t>
            </a:r>
            <a:r>
              <a:rPr lang="zh-CN" altLang="en-US" dirty="0" smtClean="0">
                <a:solidFill>
                  <a:srgbClr val="C00000"/>
                </a:solidFill>
              </a:rPr>
              <a:t>中取出一个数据元素；</a:t>
            </a:r>
            <a:br>
              <a:rPr lang="zh-CN" altLang="en-US" dirty="0" smtClean="0">
                <a:solidFill>
                  <a:srgbClr val="C00000"/>
                </a:solidFill>
              </a:rPr>
            </a:br>
            <a:r>
              <a:rPr lang="zh-CN" altLang="en-US" dirty="0" smtClean="0">
                <a:solidFill>
                  <a:srgbClr val="C00000"/>
                </a:solidFill>
              </a:rPr>
              <a:t>　　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．依值在线性表 </a:t>
            </a:r>
            <a:r>
              <a:rPr lang="en-US" altLang="zh-CN" dirty="0" smtClean="0">
                <a:solidFill>
                  <a:srgbClr val="C00000"/>
                </a:solidFill>
              </a:rPr>
              <a:t>LA </a:t>
            </a:r>
            <a:r>
              <a:rPr lang="zh-CN" altLang="en-US" dirty="0" smtClean="0">
                <a:solidFill>
                  <a:srgbClr val="C00000"/>
                </a:solidFill>
              </a:rPr>
              <a:t>中进行查询；</a:t>
            </a:r>
            <a:br>
              <a:rPr lang="zh-CN" altLang="en-US" dirty="0" smtClean="0">
                <a:solidFill>
                  <a:srgbClr val="C00000"/>
                </a:solidFill>
              </a:rPr>
            </a:br>
            <a:r>
              <a:rPr lang="zh-CN" altLang="en-US" dirty="0" smtClean="0">
                <a:solidFill>
                  <a:srgbClr val="C00000"/>
                </a:solidFill>
              </a:rPr>
              <a:t>　　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．若不存在，则将它插入到 </a:t>
            </a:r>
            <a:r>
              <a:rPr lang="en-US" altLang="zh-CN" dirty="0" smtClean="0">
                <a:solidFill>
                  <a:srgbClr val="C00000"/>
                </a:solidFill>
              </a:rPr>
              <a:t>LA </a:t>
            </a:r>
            <a:r>
              <a:rPr lang="zh-CN" altLang="en-US" dirty="0" smtClean="0">
                <a:solidFill>
                  <a:srgbClr val="C00000"/>
                </a:solidFill>
              </a:rPr>
              <a:t>中。</a:t>
            </a:r>
            <a:br>
              <a:rPr lang="zh-CN" altLang="en-US" dirty="0" smtClean="0">
                <a:solidFill>
                  <a:srgbClr val="C00000"/>
                </a:solidFill>
              </a:rPr>
            </a:br>
            <a:r>
              <a:rPr lang="zh-CN" altLang="en-US" dirty="0" smtClean="0">
                <a:solidFill>
                  <a:srgbClr val="C00000"/>
                </a:solidFill>
              </a:rPr>
              <a:t>重复上述三步直至 </a:t>
            </a:r>
            <a:r>
              <a:rPr lang="en-US" altLang="zh-CN" dirty="0" smtClean="0">
                <a:solidFill>
                  <a:srgbClr val="C00000"/>
                </a:solidFill>
              </a:rPr>
              <a:t>LB </a:t>
            </a:r>
            <a:r>
              <a:rPr lang="zh-CN" altLang="en-US" dirty="0" smtClean="0">
                <a:solidFill>
                  <a:srgbClr val="C00000"/>
                </a:solidFill>
              </a:rPr>
              <a:t>为空表止。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必要的线性表</a:t>
            </a:r>
            <a:r>
              <a:rPr lang="zh-CN" altLang="en-US" b="1" dirty="0">
                <a:solidFill>
                  <a:schemeClr val="tx1"/>
                </a:solidFill>
              </a:rPr>
              <a:t>基本操作：</a:t>
            </a:r>
          </a:p>
          <a:p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	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ListDelete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LB, 1, e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	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LocateElem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LA,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	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ListInsert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LA, n+1,e )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98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71" name="Group 55"/>
          <p:cNvGrpSpPr>
            <a:grpSpLocks/>
          </p:cNvGrpSpPr>
          <p:nvPr/>
        </p:nvGrpSpPr>
        <p:grpSpPr bwMode="auto">
          <a:xfrm>
            <a:off x="2006269" y="2559968"/>
            <a:ext cx="1905000" cy="609600"/>
            <a:chOff x="1248" y="1008"/>
            <a:chExt cx="1200" cy="384"/>
          </a:xfrm>
        </p:grpSpPr>
        <p:grpSp>
          <p:nvGrpSpPr>
            <p:cNvPr id="137222" name="Group 6"/>
            <p:cNvGrpSpPr>
              <a:grpSpLocks/>
            </p:cNvGrpSpPr>
            <p:nvPr/>
          </p:nvGrpSpPr>
          <p:grpSpPr bwMode="auto"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137218" name="Rectangle 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200" b="1" baseline="-25000">
                    <a:solidFill>
                      <a:schemeClr val="tx2"/>
                    </a:solidFill>
                  </a:rPr>
                  <a:t>i-1</a:t>
                </a:r>
                <a:endParaRPr lang="en-US" altLang="zh-CN" sz="3200"/>
              </a:p>
            </p:txBody>
          </p:sp>
          <p:sp>
            <p:nvSpPr>
              <p:cNvPr id="137220" name="Line 4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37221" name="Line 5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</p:grpSp>
        <p:sp>
          <p:nvSpPr>
            <p:cNvPr id="137227" name="Line 11"/>
            <p:cNvSpPr>
              <a:spLocks noChangeShapeType="1"/>
            </p:cNvSpPr>
            <p:nvPr/>
          </p:nvSpPr>
          <p:spPr bwMode="auto">
            <a:xfrm>
              <a:off x="1248" y="1200"/>
              <a:ext cx="43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137272" name="Group 56"/>
          <p:cNvGrpSpPr>
            <a:grpSpLocks/>
          </p:cNvGrpSpPr>
          <p:nvPr/>
        </p:nvGrpSpPr>
        <p:grpSpPr bwMode="auto">
          <a:xfrm>
            <a:off x="3758869" y="2559968"/>
            <a:ext cx="4038600" cy="609600"/>
            <a:chOff x="2352" y="1008"/>
            <a:chExt cx="2544" cy="384"/>
          </a:xfrm>
        </p:grpSpPr>
        <p:grpSp>
          <p:nvGrpSpPr>
            <p:cNvPr id="137223" name="Group 7"/>
            <p:cNvGrpSpPr>
              <a:grpSpLocks/>
            </p:cNvGrpSpPr>
            <p:nvPr/>
          </p:nvGrpSpPr>
          <p:grpSpPr bwMode="auto"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137224" name="Rectangle 8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200" b="1" baseline="-25000">
                    <a:solidFill>
                      <a:schemeClr val="tx2"/>
                    </a:solidFill>
                  </a:rPr>
                  <a:t>i</a:t>
                </a:r>
                <a:endParaRPr lang="en-US" altLang="zh-CN" sz="3200"/>
              </a:p>
            </p:txBody>
          </p:sp>
          <p:sp>
            <p:nvSpPr>
              <p:cNvPr id="137225" name="Line 9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37226" name="Line 10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</p:grp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>
              <a:off x="2352" y="1200"/>
              <a:ext cx="139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>
              <a:off x="4416" y="1200"/>
              <a:ext cx="48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137240" name="Group 24"/>
          <p:cNvGrpSpPr>
            <a:grpSpLocks/>
          </p:cNvGrpSpPr>
          <p:nvPr/>
        </p:nvGrpSpPr>
        <p:grpSpPr bwMode="auto">
          <a:xfrm>
            <a:off x="3301669" y="2255168"/>
            <a:ext cx="2819400" cy="609600"/>
            <a:chOff x="1872" y="720"/>
            <a:chExt cx="1776" cy="384"/>
          </a:xfrm>
        </p:grpSpPr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 flipH="1">
              <a:off x="1872" y="72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>
              <a:off x="1872" y="72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137236" name="Group 20"/>
          <p:cNvGrpSpPr>
            <a:grpSpLocks/>
          </p:cNvGrpSpPr>
          <p:nvPr/>
        </p:nvGrpSpPr>
        <p:grpSpPr bwMode="auto">
          <a:xfrm>
            <a:off x="4368469" y="3626768"/>
            <a:ext cx="1219200" cy="609600"/>
            <a:chOff x="1152" y="912"/>
            <a:chExt cx="768" cy="384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e</a:t>
              </a:r>
              <a:endParaRPr lang="en-US" altLang="zh-CN" sz="3200"/>
            </a:p>
          </p:txBody>
        </p:sp>
        <p:sp>
          <p:nvSpPr>
            <p:cNvPr id="137238" name="Line 22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7239" name="Line 23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1905413" y="5273913"/>
            <a:ext cx="57246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s-&gt;next = p-&gt;next;    p-&gt;next = s;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s-&gt;next-&gt;prior = s;    s-&gt;prior = p;</a:t>
            </a:r>
            <a:endParaRPr lang="en-US" altLang="zh-CN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244" name="AutoShape 28"/>
          <p:cNvSpPr>
            <a:spLocks noChangeArrowheads="1"/>
          </p:cNvSpPr>
          <p:nvPr/>
        </p:nvSpPr>
        <p:spPr bwMode="auto">
          <a:xfrm>
            <a:off x="2844469" y="1340768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5"/>
              <a:gd name="adj4" fmla="val 43333"/>
            </a:avLst>
          </a:prstGeom>
          <a:solidFill>
            <a:srgbClr val="CCFFFF"/>
          </a:solidFill>
          <a:ln w="2857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000099"/>
                </a:solidFill>
              </a:rPr>
              <a:t>p</a:t>
            </a:r>
            <a:endParaRPr lang="en-US" altLang="zh-CN" sz="3200"/>
          </a:p>
        </p:txBody>
      </p:sp>
      <p:sp>
        <p:nvSpPr>
          <p:cNvPr id="137247" name="AutoShape 31"/>
          <p:cNvSpPr>
            <a:spLocks noChangeArrowheads="1"/>
          </p:cNvSpPr>
          <p:nvPr/>
        </p:nvSpPr>
        <p:spPr bwMode="auto">
          <a:xfrm>
            <a:off x="4749469" y="4236368"/>
            <a:ext cx="457200" cy="838200"/>
          </a:xfrm>
          <a:prstGeom prst="upArrowCallout">
            <a:avLst>
              <a:gd name="adj1" fmla="val 16667"/>
              <a:gd name="adj2" fmla="val 25000"/>
              <a:gd name="adj3" fmla="val 43058"/>
              <a:gd name="adj4" fmla="val 43940"/>
            </a:avLst>
          </a:prstGeom>
          <a:solidFill>
            <a:srgbClr val="FFFF99">
              <a:alpha val="50000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s</a:t>
            </a:r>
            <a:endParaRPr lang="en-US" altLang="zh-CN" sz="3200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V="1">
            <a:off x="2195736" y="5781744"/>
            <a:ext cx="2760712" cy="2352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7252" name="Rectangle 36"/>
          <p:cNvSpPr>
            <a:spLocks noChangeArrowheads="1"/>
          </p:cNvSpPr>
          <p:nvPr/>
        </p:nvSpPr>
        <p:spPr bwMode="auto">
          <a:xfrm>
            <a:off x="3682669" y="2788568"/>
            <a:ext cx="2286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grpSp>
        <p:nvGrpSpPr>
          <p:cNvPr id="137253" name="Group 37"/>
          <p:cNvGrpSpPr>
            <a:grpSpLocks/>
          </p:cNvGrpSpPr>
          <p:nvPr/>
        </p:nvGrpSpPr>
        <p:grpSpPr bwMode="auto">
          <a:xfrm>
            <a:off x="2692069" y="2559968"/>
            <a:ext cx="1219200" cy="609600"/>
            <a:chOff x="1152" y="912"/>
            <a:chExt cx="768" cy="384"/>
          </a:xfrm>
        </p:grpSpPr>
        <p:sp>
          <p:nvSpPr>
            <p:cNvPr id="137254" name="Rectangle 3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chemeClr val="tx2"/>
                  </a:solidFill>
                </a:rPr>
                <a:t>a</a:t>
              </a:r>
              <a:r>
                <a:rPr lang="en-US" altLang="zh-CN" sz="3200" b="1" baseline="-25000" dirty="0">
                  <a:solidFill>
                    <a:schemeClr val="tx2"/>
                  </a:solidFill>
                </a:rPr>
                <a:t>i-1</a:t>
              </a:r>
              <a:endParaRPr lang="en-US" altLang="zh-CN" sz="3200" dirty="0"/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7256" name="Line 4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cxnSp>
        <p:nvCxnSpPr>
          <p:cNvPr id="137257" name="AutoShape 41"/>
          <p:cNvCxnSpPr>
            <a:cxnSpLocks noChangeShapeType="1"/>
            <a:stCxn id="137237" idx="3"/>
            <a:endCxn id="137224" idx="2"/>
          </p:cNvCxnSpPr>
          <p:nvPr/>
        </p:nvCxnSpPr>
        <p:spPr bwMode="auto">
          <a:xfrm flipV="1">
            <a:off x="5587669" y="3169568"/>
            <a:ext cx="990600" cy="762000"/>
          </a:xfrm>
          <a:prstGeom prst="bentConnector2">
            <a:avLst/>
          </a:prstGeom>
          <a:noFill/>
          <a:ln w="31750">
            <a:solidFill>
              <a:schemeClr val="tx2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535629" y="5781744"/>
            <a:ext cx="1700667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7259" name="AutoShape 43"/>
          <p:cNvCxnSpPr>
            <a:cxnSpLocks noChangeShapeType="1"/>
            <a:stCxn id="137254" idx="3"/>
            <a:endCxn id="137237" idx="1"/>
          </p:cNvCxnSpPr>
          <p:nvPr/>
        </p:nvCxnSpPr>
        <p:spPr bwMode="auto">
          <a:xfrm>
            <a:off x="3911269" y="2864768"/>
            <a:ext cx="457200" cy="1066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2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2123728" y="6188312"/>
            <a:ext cx="2736304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7261" name="Rectangle 45"/>
          <p:cNvSpPr>
            <a:spLocks noChangeArrowheads="1"/>
          </p:cNvSpPr>
          <p:nvPr/>
        </p:nvSpPr>
        <p:spPr bwMode="auto">
          <a:xfrm>
            <a:off x="3225469" y="2026568"/>
            <a:ext cx="29718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 useBgFill="1">
        <p:nvSpPr>
          <p:cNvPr id="137262" name="Rectangle 46"/>
          <p:cNvSpPr>
            <a:spLocks noChangeArrowheads="1"/>
          </p:cNvSpPr>
          <p:nvPr/>
        </p:nvSpPr>
        <p:spPr bwMode="auto">
          <a:xfrm>
            <a:off x="6044869" y="2483768"/>
            <a:ext cx="152400" cy="381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grpSp>
        <p:nvGrpSpPr>
          <p:cNvPr id="137263" name="Group 47"/>
          <p:cNvGrpSpPr>
            <a:grpSpLocks/>
          </p:cNvGrpSpPr>
          <p:nvPr/>
        </p:nvGrpSpPr>
        <p:grpSpPr bwMode="auto">
          <a:xfrm>
            <a:off x="5968669" y="2559968"/>
            <a:ext cx="1219200" cy="609600"/>
            <a:chOff x="1152" y="912"/>
            <a:chExt cx="768" cy="384"/>
          </a:xfrm>
        </p:grpSpPr>
        <p:sp>
          <p:nvSpPr>
            <p:cNvPr id="137264" name="Rectangle 4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a</a:t>
              </a:r>
              <a:r>
                <a:rPr lang="en-US" altLang="zh-CN" sz="3200" b="1" baseline="-25000">
                  <a:solidFill>
                    <a:schemeClr val="tx2"/>
                  </a:solidFill>
                </a:rPr>
                <a:t>i</a:t>
              </a:r>
              <a:endParaRPr lang="en-US" altLang="zh-CN" sz="3200"/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cxnSp>
        <p:nvCxnSpPr>
          <p:cNvPr id="137267" name="AutoShape 51"/>
          <p:cNvCxnSpPr>
            <a:cxnSpLocks noChangeShapeType="1"/>
            <a:stCxn id="137264" idx="1"/>
            <a:endCxn id="137237" idx="0"/>
          </p:cNvCxnSpPr>
          <p:nvPr/>
        </p:nvCxnSpPr>
        <p:spPr bwMode="auto">
          <a:xfrm rot="10800000" flipV="1">
            <a:off x="4978069" y="2864768"/>
            <a:ext cx="9906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5566048" y="6188312"/>
            <a:ext cx="1814264" cy="24243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7269" name="AutoShape 53"/>
          <p:cNvCxnSpPr>
            <a:cxnSpLocks noChangeShapeType="1"/>
            <a:stCxn id="137237" idx="1"/>
            <a:endCxn id="137254" idx="2"/>
          </p:cNvCxnSpPr>
          <p:nvPr/>
        </p:nvCxnSpPr>
        <p:spPr bwMode="auto">
          <a:xfrm rot="10800000">
            <a:off x="3301669" y="3169568"/>
            <a:ext cx="10668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241" name="Group 25"/>
          <p:cNvGrpSpPr>
            <a:grpSpLocks/>
          </p:cNvGrpSpPr>
          <p:nvPr/>
        </p:nvGrpSpPr>
        <p:grpSpPr bwMode="auto">
          <a:xfrm>
            <a:off x="1930069" y="2255168"/>
            <a:ext cx="914400" cy="609600"/>
            <a:chOff x="1008" y="720"/>
            <a:chExt cx="576" cy="384"/>
          </a:xfrm>
        </p:grpSpPr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 flipV="1">
              <a:off x="1584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 flipH="1">
              <a:off x="1008" y="72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双向链表插入操作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2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3" grpId="0" autoUpdateAnimBg="0"/>
      <p:bldP spid="137244" grpId="0" animBg="1" autoUpdateAnimBg="0"/>
      <p:bldP spid="13724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67" name="Group 27"/>
          <p:cNvGrpSpPr>
            <a:grpSpLocks/>
          </p:cNvGrpSpPr>
          <p:nvPr/>
        </p:nvGrpSpPr>
        <p:grpSpPr bwMode="auto">
          <a:xfrm>
            <a:off x="1024880" y="2012648"/>
            <a:ext cx="2133600" cy="609600"/>
            <a:chOff x="576" y="912"/>
            <a:chExt cx="1344" cy="384"/>
          </a:xfrm>
        </p:grpSpPr>
        <p:grpSp>
          <p:nvGrpSpPr>
            <p:cNvPr id="138243" name="Group 3"/>
            <p:cNvGrpSpPr>
              <a:grpSpLocks/>
            </p:cNvGrpSpPr>
            <p:nvPr/>
          </p:nvGrpSpPr>
          <p:grpSpPr bwMode="auto">
            <a:xfrm>
              <a:off x="1152" y="912"/>
              <a:ext cx="768" cy="384"/>
              <a:chOff x="1152" y="912"/>
              <a:chExt cx="768" cy="384"/>
            </a:xfrm>
          </p:grpSpPr>
          <p:sp>
            <p:nvSpPr>
              <p:cNvPr id="138244" name="Rectangle 4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200" b="1" baseline="-25000">
                    <a:solidFill>
                      <a:schemeClr val="tx2"/>
                    </a:solidFill>
                  </a:rPr>
                  <a:t>i-1</a:t>
                </a:r>
                <a:endParaRPr lang="en-US" altLang="zh-CN" sz="3200"/>
              </a:p>
            </p:txBody>
          </p:sp>
          <p:sp>
            <p:nvSpPr>
              <p:cNvPr id="138245" name="Line 5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38246" name="Line 6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</p:grp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>
              <a:off x="576" y="1104"/>
              <a:ext cx="576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138268" name="Group 28"/>
          <p:cNvGrpSpPr>
            <a:grpSpLocks/>
          </p:cNvGrpSpPr>
          <p:nvPr/>
        </p:nvGrpSpPr>
        <p:grpSpPr bwMode="auto">
          <a:xfrm>
            <a:off x="3006080" y="2012648"/>
            <a:ext cx="2438400" cy="609600"/>
            <a:chOff x="1824" y="912"/>
            <a:chExt cx="1536" cy="384"/>
          </a:xfrm>
        </p:grpSpPr>
        <p:grpSp>
          <p:nvGrpSpPr>
            <p:cNvPr id="138247" name="Group 7"/>
            <p:cNvGrpSpPr>
              <a:grpSpLocks/>
            </p:cNvGrpSpPr>
            <p:nvPr/>
          </p:nvGrpSpPr>
          <p:grpSpPr bwMode="auto">
            <a:xfrm>
              <a:off x="2592" y="912"/>
              <a:ext cx="768" cy="384"/>
              <a:chOff x="1152" y="912"/>
              <a:chExt cx="768" cy="384"/>
            </a:xfrm>
          </p:grpSpPr>
          <p:sp>
            <p:nvSpPr>
              <p:cNvPr id="138248" name="Rectangle 8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200" b="1" baseline="-25000">
                    <a:solidFill>
                      <a:schemeClr val="tx2"/>
                    </a:solidFill>
                  </a:rPr>
                  <a:t>i</a:t>
                </a:r>
                <a:endParaRPr lang="en-US" altLang="zh-CN" sz="3200"/>
              </a:p>
            </p:txBody>
          </p:sp>
          <p:sp>
            <p:nvSpPr>
              <p:cNvPr id="138249" name="Line 9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38250" name="Line 10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</p:grpSp>
        <p:sp>
          <p:nvSpPr>
            <p:cNvPr id="138264" name="Line 24"/>
            <p:cNvSpPr>
              <a:spLocks noChangeShapeType="1"/>
            </p:cNvSpPr>
            <p:nvPr/>
          </p:nvSpPr>
          <p:spPr bwMode="auto">
            <a:xfrm>
              <a:off x="1824" y="1104"/>
              <a:ext cx="72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138269" name="Group 29"/>
          <p:cNvGrpSpPr>
            <a:grpSpLocks/>
          </p:cNvGrpSpPr>
          <p:nvPr/>
        </p:nvGrpSpPr>
        <p:grpSpPr bwMode="auto">
          <a:xfrm>
            <a:off x="5292080" y="2012648"/>
            <a:ext cx="2971800" cy="609600"/>
            <a:chOff x="3264" y="912"/>
            <a:chExt cx="1872" cy="384"/>
          </a:xfrm>
        </p:grpSpPr>
        <p:grpSp>
          <p:nvGrpSpPr>
            <p:cNvPr id="138251" name="Group 11"/>
            <p:cNvGrpSpPr>
              <a:grpSpLocks/>
            </p:cNvGrpSpPr>
            <p:nvPr/>
          </p:nvGrpSpPr>
          <p:grpSpPr bwMode="auto">
            <a:xfrm>
              <a:off x="3984" y="912"/>
              <a:ext cx="768" cy="384"/>
              <a:chOff x="1152" y="912"/>
              <a:chExt cx="768" cy="384"/>
            </a:xfrm>
          </p:grpSpPr>
          <p:sp>
            <p:nvSpPr>
              <p:cNvPr id="138252" name="Rectangle 1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200" b="1" baseline="-25000">
                    <a:solidFill>
                      <a:schemeClr val="tx2"/>
                    </a:solidFill>
                  </a:rPr>
                  <a:t>i+1</a:t>
                </a:r>
                <a:endParaRPr lang="en-US" altLang="zh-CN" sz="3200"/>
              </a:p>
            </p:txBody>
          </p:sp>
          <p:sp>
            <p:nvSpPr>
              <p:cNvPr id="138253" name="Line 13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38254" name="Line 14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</p:grpSp>
        <p:sp>
          <p:nvSpPr>
            <p:cNvPr id="138265" name="Line 25"/>
            <p:cNvSpPr>
              <a:spLocks noChangeShapeType="1"/>
            </p:cNvSpPr>
            <p:nvPr/>
          </p:nvSpPr>
          <p:spPr bwMode="auto">
            <a:xfrm>
              <a:off x="3264" y="1104"/>
              <a:ext cx="67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66" name="Line 26"/>
            <p:cNvSpPr>
              <a:spLocks noChangeShapeType="1"/>
            </p:cNvSpPr>
            <p:nvPr/>
          </p:nvSpPr>
          <p:spPr bwMode="auto">
            <a:xfrm>
              <a:off x="4656" y="1104"/>
              <a:ext cx="48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2038350" y="4095750"/>
            <a:ext cx="3877985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p-&gt;next = p-&gt;next-&gt;next;</a:t>
            </a:r>
          </a:p>
          <a:p>
            <a:pPr algn="l">
              <a:lnSpc>
                <a:spcPct val="200000"/>
              </a:lnSpc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p-&gt;next-&gt;prior = p;</a:t>
            </a:r>
          </a:p>
        </p:txBody>
      </p:sp>
      <p:sp>
        <p:nvSpPr>
          <p:cNvPr id="138273" name="Line 33"/>
          <p:cNvSpPr>
            <a:spLocks noChangeShapeType="1"/>
          </p:cNvSpPr>
          <p:nvPr/>
        </p:nvSpPr>
        <p:spPr bwMode="auto">
          <a:xfrm flipV="1">
            <a:off x="2123728" y="4653136"/>
            <a:ext cx="3609000" cy="32325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285" name="Group 45"/>
          <p:cNvGrpSpPr>
            <a:grpSpLocks/>
          </p:cNvGrpSpPr>
          <p:nvPr/>
        </p:nvGrpSpPr>
        <p:grpSpPr bwMode="auto">
          <a:xfrm>
            <a:off x="4834880" y="1555448"/>
            <a:ext cx="1752600" cy="762000"/>
            <a:chOff x="2976" y="624"/>
            <a:chExt cx="1104" cy="480"/>
          </a:xfrm>
        </p:grpSpPr>
        <p:sp>
          <p:nvSpPr>
            <p:cNvPr id="138276" name="Line 36"/>
            <p:cNvSpPr>
              <a:spLocks noChangeShapeType="1"/>
            </p:cNvSpPr>
            <p:nvPr/>
          </p:nvSpPr>
          <p:spPr bwMode="auto">
            <a:xfrm flipH="1">
              <a:off x="2976" y="624"/>
              <a:ext cx="1104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77" name="Line 37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78" name="Line 38"/>
            <p:cNvSpPr>
              <a:spLocks noChangeShapeType="1"/>
            </p:cNvSpPr>
            <p:nvPr/>
          </p:nvSpPr>
          <p:spPr bwMode="auto">
            <a:xfrm>
              <a:off x="297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 useBgFill="1">
        <p:nvSpPr>
          <p:cNvPr id="138287" name="Rectangle 47"/>
          <p:cNvSpPr>
            <a:spLocks noChangeArrowheads="1"/>
          </p:cNvSpPr>
          <p:nvPr/>
        </p:nvSpPr>
        <p:spPr bwMode="auto">
          <a:xfrm>
            <a:off x="2929880" y="2165048"/>
            <a:ext cx="12192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38279" name="AutoShape 39"/>
          <p:cNvSpPr>
            <a:spLocks noChangeArrowheads="1"/>
          </p:cNvSpPr>
          <p:nvPr/>
        </p:nvSpPr>
        <p:spPr bwMode="auto">
          <a:xfrm>
            <a:off x="2396480" y="2622248"/>
            <a:ext cx="381000" cy="1295400"/>
          </a:xfrm>
          <a:prstGeom prst="upArrowCallout">
            <a:avLst>
              <a:gd name="adj1" fmla="val 15000"/>
              <a:gd name="adj2" fmla="val 20000"/>
              <a:gd name="adj3" fmla="val 61672"/>
              <a:gd name="adj4" fmla="val 37255"/>
            </a:avLst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000099"/>
                </a:solidFill>
              </a:rPr>
              <a:t>p</a:t>
            </a:r>
            <a:endParaRPr lang="en-US" altLang="zh-CN" sz="3200"/>
          </a:p>
        </p:txBody>
      </p:sp>
      <p:grpSp>
        <p:nvGrpSpPr>
          <p:cNvPr id="138286" name="Group 46"/>
          <p:cNvGrpSpPr>
            <a:grpSpLocks/>
          </p:cNvGrpSpPr>
          <p:nvPr/>
        </p:nvGrpSpPr>
        <p:grpSpPr bwMode="auto">
          <a:xfrm>
            <a:off x="2548880" y="1555448"/>
            <a:ext cx="1828800" cy="762000"/>
            <a:chOff x="1536" y="624"/>
            <a:chExt cx="1152" cy="480"/>
          </a:xfrm>
        </p:grpSpPr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 flipV="1">
              <a:off x="2688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82" name="Line 42"/>
            <p:cNvSpPr>
              <a:spLocks noChangeShapeType="1"/>
            </p:cNvSpPr>
            <p:nvPr/>
          </p:nvSpPr>
          <p:spPr bwMode="auto">
            <a:xfrm flipH="1">
              <a:off x="1536" y="624"/>
              <a:ext cx="1152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83" name="Line 43"/>
            <p:cNvSpPr>
              <a:spLocks noChangeShapeType="1"/>
            </p:cNvSpPr>
            <p:nvPr/>
          </p:nvSpPr>
          <p:spPr bwMode="auto">
            <a:xfrm>
              <a:off x="153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138255" name="Group 15"/>
          <p:cNvGrpSpPr>
            <a:grpSpLocks/>
          </p:cNvGrpSpPr>
          <p:nvPr/>
        </p:nvGrpSpPr>
        <p:grpSpPr bwMode="auto">
          <a:xfrm>
            <a:off x="1939280" y="2012648"/>
            <a:ext cx="1219200" cy="609600"/>
            <a:chOff x="1152" y="912"/>
            <a:chExt cx="768" cy="384"/>
          </a:xfrm>
        </p:grpSpPr>
        <p:sp>
          <p:nvSpPr>
            <p:cNvPr id="138256" name="Rectangle 16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chemeClr val="tx2"/>
                  </a:solidFill>
                </a:rPr>
                <a:t>a</a:t>
              </a:r>
              <a:r>
                <a:rPr lang="en-US" altLang="zh-CN" sz="3200" b="1" baseline="-25000">
                  <a:solidFill>
                    <a:schemeClr val="tx2"/>
                  </a:solidFill>
                </a:rPr>
                <a:t>i-1</a:t>
              </a:r>
              <a:endParaRPr lang="en-US" altLang="zh-CN" sz="3200"/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58" name="Line 18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cxnSp>
        <p:nvCxnSpPr>
          <p:cNvPr id="138288" name="AutoShape 48"/>
          <p:cNvCxnSpPr>
            <a:cxnSpLocks noChangeShapeType="1"/>
            <a:stCxn id="138256" idx="3"/>
            <a:endCxn id="138252" idx="2"/>
          </p:cNvCxnSpPr>
          <p:nvPr/>
        </p:nvCxnSpPr>
        <p:spPr bwMode="auto">
          <a:xfrm>
            <a:off x="3158480" y="2317448"/>
            <a:ext cx="3886200" cy="304800"/>
          </a:xfrm>
          <a:prstGeom prst="bentConnector4">
            <a:avLst>
              <a:gd name="adj1" fmla="val 12745"/>
              <a:gd name="adj2" fmla="val 268750"/>
            </a:avLst>
          </a:prstGeom>
          <a:noFill/>
          <a:ln w="31750">
            <a:solidFill>
              <a:srgbClr val="008080"/>
            </a:solidFill>
            <a:miter lim="800000"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89" name="Line 49"/>
          <p:cNvSpPr>
            <a:spLocks noChangeShapeType="1"/>
          </p:cNvSpPr>
          <p:nvPr/>
        </p:nvSpPr>
        <p:spPr bwMode="auto">
          <a:xfrm>
            <a:off x="2133600" y="5301208"/>
            <a:ext cx="279844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294" name="Group 54"/>
          <p:cNvGrpSpPr>
            <a:grpSpLocks/>
          </p:cNvGrpSpPr>
          <p:nvPr/>
        </p:nvGrpSpPr>
        <p:grpSpPr bwMode="auto">
          <a:xfrm>
            <a:off x="2548880" y="1326848"/>
            <a:ext cx="4038600" cy="990600"/>
            <a:chOff x="1536" y="480"/>
            <a:chExt cx="2544" cy="624"/>
          </a:xfrm>
        </p:grpSpPr>
        <p:sp>
          <p:nvSpPr>
            <p:cNvPr id="138290" name="Line 50"/>
            <p:cNvSpPr>
              <a:spLocks noChangeShapeType="1"/>
            </p:cNvSpPr>
            <p:nvPr/>
          </p:nvSpPr>
          <p:spPr bwMode="auto">
            <a:xfrm flipH="1" flipV="1">
              <a:off x="4080" y="480"/>
              <a:ext cx="0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91" name="Line 51"/>
            <p:cNvSpPr>
              <a:spLocks noChangeShapeType="1"/>
            </p:cNvSpPr>
            <p:nvPr/>
          </p:nvSpPr>
          <p:spPr bwMode="auto">
            <a:xfrm flipH="1">
              <a:off x="1536" y="480"/>
              <a:ext cx="25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8292" name="Line 52"/>
            <p:cNvSpPr>
              <a:spLocks noChangeShapeType="1"/>
            </p:cNvSpPr>
            <p:nvPr/>
          </p:nvSpPr>
          <p:spPr bwMode="auto">
            <a:xfrm>
              <a:off x="1536" y="480"/>
              <a:ext cx="0" cy="43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 useBgFill="1">
        <p:nvSpPr>
          <p:cNvPr id="138293" name="Rectangle 53"/>
          <p:cNvSpPr>
            <a:spLocks noChangeArrowheads="1"/>
          </p:cNvSpPr>
          <p:nvPr/>
        </p:nvSpPr>
        <p:spPr bwMode="auto">
          <a:xfrm>
            <a:off x="4606280" y="1479248"/>
            <a:ext cx="19050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38296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zh-CN" altLang="en-US" dirty="0" smtClean="0"/>
              <a:t>链表删除操作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2" grpId="0" autoUpdateAnimBg="0"/>
      <p:bldP spid="13827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B1 </a:t>
            </a:r>
            <a:r>
              <a:rPr lang="zh-CN" altLang="en-US" dirty="0"/>
              <a:t>顺序表 单链表 双链表</a:t>
            </a:r>
            <a:endParaRPr lang="zh-CN" altLang="en-US" b="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线性表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ListUnion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&amp;LA, List &amp;LB)</a:t>
            </a:r>
            <a:b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La_len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ListLength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(LA);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求得线性表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的长度</a:t>
            </a:r>
            <a:b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(!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(LB))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依次处理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中元素直至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为空表止</a:t>
            </a:r>
            <a:b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  </a:t>
            </a:r>
            <a:b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ListDelete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(LB,1,e);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中删除第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个数据元素并赋给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中不存在和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值相同的数据元素时进行插入　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if(!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LocateElem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LA,e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 　 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ListInsert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(LA,++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La_len,e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　　</a:t>
            </a:r>
            <a:b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 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 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DestroyList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(LB);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销毁线性表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b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7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线性表有序表归并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33CC"/>
                </a:solidFill>
              </a:rPr>
              <a:t>若</a:t>
            </a:r>
            <a:r>
              <a:rPr lang="zh-CN" altLang="en-US" dirty="0">
                <a:solidFill>
                  <a:srgbClr val="0033CC"/>
                </a:solidFill>
              </a:rPr>
              <a:t>线性表中的数据元素相互之间可以比较，并且数据元素在线性表中依值非递减或非递增有序排列，即 </a:t>
            </a:r>
            <a:r>
              <a:rPr lang="en-US" altLang="zh-CN" dirty="0" err="1" smtClean="0">
                <a:solidFill>
                  <a:srgbClr val="0033CC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33CC"/>
                </a:solidFill>
              </a:rPr>
              <a:t>i</a:t>
            </a:r>
            <a:r>
              <a:rPr lang="en-US" altLang="zh-CN" dirty="0" smtClean="0">
                <a:solidFill>
                  <a:srgbClr val="0033CC"/>
                </a:solidFill>
              </a:rPr>
              <a:t> ≥ a</a:t>
            </a:r>
            <a:r>
              <a:rPr lang="en-US" altLang="zh-CN" i="1" baseline="-25000" dirty="0" smtClean="0">
                <a:solidFill>
                  <a:srgbClr val="0033CC"/>
                </a:solidFill>
              </a:rPr>
              <a:t>i</a:t>
            </a:r>
            <a:r>
              <a:rPr lang="en-US" altLang="zh-CN" baseline="-25000" dirty="0" smtClean="0">
                <a:solidFill>
                  <a:srgbClr val="0033CC"/>
                </a:solidFill>
              </a:rPr>
              <a:t>-1</a:t>
            </a:r>
            <a:r>
              <a:rPr lang="en-US" altLang="zh-CN" dirty="0" smtClean="0">
                <a:solidFill>
                  <a:srgbClr val="0033CC"/>
                </a:solidFill>
              </a:rPr>
              <a:t> </a:t>
            </a:r>
            <a:r>
              <a:rPr lang="zh-CN" altLang="en-US" dirty="0">
                <a:solidFill>
                  <a:srgbClr val="0033CC"/>
                </a:solidFill>
              </a:rPr>
              <a:t>或 </a:t>
            </a:r>
            <a:r>
              <a:rPr lang="en-US" altLang="zh-CN" dirty="0" err="1" smtClean="0">
                <a:solidFill>
                  <a:srgbClr val="0033CC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33CC"/>
                </a:solidFill>
              </a:rPr>
              <a:t>i</a:t>
            </a:r>
            <a:r>
              <a:rPr lang="en-US" altLang="zh-CN" dirty="0" smtClean="0">
                <a:solidFill>
                  <a:srgbClr val="0033CC"/>
                </a:solidFill>
              </a:rPr>
              <a:t> ≤ a</a:t>
            </a:r>
            <a:r>
              <a:rPr lang="en-US" altLang="zh-CN" i="1" baseline="-25000" dirty="0" smtClean="0">
                <a:solidFill>
                  <a:srgbClr val="0033CC"/>
                </a:solidFill>
              </a:rPr>
              <a:t>i</a:t>
            </a:r>
            <a:r>
              <a:rPr lang="en-US" altLang="zh-CN" baseline="-25000" dirty="0" smtClean="0">
                <a:solidFill>
                  <a:srgbClr val="0033CC"/>
                </a:solidFill>
              </a:rPr>
              <a:t>-1</a:t>
            </a:r>
            <a:r>
              <a:rPr lang="en-US" altLang="zh-CN" dirty="0" smtClean="0">
                <a:solidFill>
                  <a:srgbClr val="0033CC"/>
                </a:solidFill>
              </a:rPr>
              <a:t> (</a:t>
            </a:r>
            <a:r>
              <a:rPr lang="en-US" altLang="zh-CN" i="1" dirty="0" err="1" smtClean="0">
                <a:solidFill>
                  <a:srgbClr val="0033CC"/>
                </a:solidFill>
              </a:rPr>
              <a:t>i</a:t>
            </a:r>
            <a:r>
              <a:rPr lang="en-US" altLang="zh-CN" dirty="0" smtClean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0033CC"/>
                </a:solidFill>
              </a:rPr>
              <a:t>= 2,3,…, </a:t>
            </a:r>
            <a:r>
              <a:rPr lang="en-US" altLang="zh-CN" i="1" dirty="0">
                <a:solidFill>
                  <a:srgbClr val="0033CC"/>
                </a:solidFill>
              </a:rPr>
              <a:t>n</a:t>
            </a:r>
            <a:r>
              <a:rPr lang="en-US" altLang="zh-CN" dirty="0">
                <a:solidFill>
                  <a:srgbClr val="0033CC"/>
                </a:solidFill>
              </a:rPr>
              <a:t>)</a:t>
            </a:r>
            <a:r>
              <a:rPr lang="zh-CN" altLang="en-US" dirty="0">
                <a:solidFill>
                  <a:srgbClr val="0033CC"/>
                </a:solidFill>
              </a:rPr>
              <a:t>，则称该线性表为有序</a:t>
            </a:r>
            <a:r>
              <a:rPr lang="zh-CN" altLang="en-US" dirty="0" smtClean="0">
                <a:solidFill>
                  <a:srgbClr val="0033CC"/>
                </a:solidFill>
              </a:rPr>
              <a:t>表。</a:t>
            </a:r>
            <a:endParaRPr lang="zh-CN" altLang="en-US" dirty="0">
              <a:solidFill>
                <a:srgbClr val="0033CC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2-2 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zh-CN" altLang="en-US" dirty="0">
                <a:solidFill>
                  <a:schemeClr val="tx1"/>
                </a:solidFill>
              </a:rPr>
              <a:t>非递减的有序表 </a:t>
            </a:r>
            <a:r>
              <a:rPr lang="en-US" altLang="zh-CN" dirty="0">
                <a:solidFill>
                  <a:schemeClr val="tx1"/>
                </a:solidFill>
              </a:rPr>
              <a:t>La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 err="1">
                <a:solidFill>
                  <a:schemeClr val="tx1"/>
                </a:solidFill>
              </a:rPr>
              <a:t>Lb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归并为 </a:t>
            </a:r>
            <a:r>
              <a:rPr lang="en-US" altLang="zh-CN" dirty="0" err="1" smtClean="0">
                <a:solidFill>
                  <a:schemeClr val="tx1"/>
                </a:solidFill>
              </a:rPr>
              <a:t>Lc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= (2,3,4,5,6,6,8)</a:t>
            </a: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(1,4,4,7,7,9)</a:t>
            </a: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1,2,3,4,4,4,5,6,6,7,7,8,9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908720"/>
            <a:ext cx="77223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MergeList(List La, List Lb, List &amp;Lc)</a:t>
            </a:r>
          </a:p>
          <a:p>
            <a:pPr algn="just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InitList(Lc);</a:t>
            </a:r>
          </a:p>
          <a:p>
            <a:pPr algn="just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 = j = 1; k = 0;</a:t>
            </a:r>
          </a:p>
          <a:p>
            <a:pPr algn="just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La_len = ListLength(La);</a:t>
            </a:r>
          </a:p>
          <a:p>
            <a:pPr algn="just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Lb_len = ListLength(Lb);</a:t>
            </a:r>
          </a:p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((i &lt;= La_len) &amp;&amp; (j &lt;= Lb_len)) </a:t>
            </a:r>
          </a:p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 // La 和 Lb 均不空 </a:t>
            </a:r>
          </a:p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GetElem(La, i, ai);    </a:t>
            </a:r>
          </a:p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GetElem(Lb, j, bj);</a:t>
            </a:r>
          </a:p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(ai &lt;= bj</a:t>
            </a:r>
            <a:r>
              <a:rPr lang="zh-CN" alt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//将 ai 插入到 Lc 中</a:t>
            </a:r>
          </a:p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{ListInsert(Lc, ++k, ai);  ++i;</a:t>
            </a:r>
            <a:r>
              <a:rPr lang="zh-CN" alt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//将 bj 插入到 Lc 中</a:t>
            </a:r>
          </a:p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{ListInsert(Lc, ++k, bj);  ++j;</a:t>
            </a:r>
            <a:r>
              <a:rPr lang="zh-CN" alt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&lt;= La_len) </a:t>
            </a:r>
          </a:p>
          <a:p>
            <a:pPr algn="just"/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当La不空时插入 La 表中剩余元素</a:t>
            </a:r>
          </a:p>
          <a:p>
            <a:pPr algn="just"/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(La, i++, ai);   </a:t>
            </a:r>
          </a:p>
          <a:p>
            <a:pPr algn="just"/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ListInsert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(Lc, ++k, ai);</a:t>
            </a:r>
          </a:p>
          <a:p>
            <a:pPr algn="just"/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&lt;= Lb_len)</a:t>
            </a:r>
          </a:p>
          <a:p>
            <a:pPr algn="just"/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当Lb不空时插入 Lb 表中剩余元素</a:t>
            </a:r>
          </a:p>
          <a:p>
            <a:pPr algn="just"/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</a:t>
            </a:r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(Lb, j++, bj);</a:t>
            </a:r>
          </a:p>
          <a:p>
            <a:pPr algn="just"/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ListInsert</a:t>
            </a:r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(Lc, ++k, bj);</a:t>
            </a:r>
          </a:p>
          <a:p>
            <a:pPr algn="just"/>
            <a:r>
              <a:rPr lang="zh-CN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CN" altLang="en-US" sz="1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7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有序表</a:t>
            </a:r>
            <a:r>
              <a:rPr lang="zh-CN" altLang="en-US" dirty="0" smtClean="0"/>
              <a:t>归并的实用价值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0" y="1484784"/>
            <a:ext cx="8372475" cy="24479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4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顺序表 </a:t>
            </a:r>
            <a:r>
              <a:rPr lang="en-US" altLang="zh-CN" dirty="0" smtClean="0"/>
              <a:t>Sequence List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线性表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1837</TotalTime>
  <Words>2107</Words>
  <Application>Microsoft Office PowerPoint</Application>
  <PresentationFormat>全屏显示(4:3)</PresentationFormat>
  <Paragraphs>556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等线</vt:lpstr>
      <vt:lpstr>楷体</vt:lpstr>
      <vt:lpstr>楷体_GB2312</vt:lpstr>
      <vt:lpstr>隶书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YiminZHOUTemplate</vt:lpstr>
      <vt:lpstr>Equation</vt:lpstr>
      <vt:lpstr>数据结构与算法</vt:lpstr>
      <vt:lpstr>第一种逻辑结构“线性表”</vt:lpstr>
      <vt:lpstr>线性表的一些基本操作</vt:lpstr>
      <vt:lpstr>线性表求并集</vt:lpstr>
      <vt:lpstr>伪代码</vt:lpstr>
      <vt:lpstr>线性表有序表归并</vt:lpstr>
      <vt:lpstr>伪代码</vt:lpstr>
      <vt:lpstr>有序表归并的实用价值</vt:lpstr>
      <vt:lpstr>第二章 线性表</vt:lpstr>
      <vt:lpstr>顺序映象</vt:lpstr>
      <vt:lpstr>顺序映象</vt:lpstr>
      <vt:lpstr>顺序表查值查找 ListLocate(·)</vt:lpstr>
      <vt:lpstr>顺序表查值查找 ListLocate(·)</vt:lpstr>
      <vt:lpstr>顺序表插入操作 ListInsert(·)</vt:lpstr>
      <vt:lpstr>调用实例 ListInsert(L, 5, 66)</vt:lpstr>
      <vt:lpstr>顺序表插入操作 ListInsert(·)</vt:lpstr>
      <vt:lpstr>顺序表插入操作时间复杂度分析</vt:lpstr>
      <vt:lpstr>顺序表删除操作 ListDelete (·)</vt:lpstr>
      <vt:lpstr>调用实例 ListDelete (L, 5, e)</vt:lpstr>
      <vt:lpstr>顺序表删除操作 ListDelete (·)</vt:lpstr>
      <vt:lpstr>顺序表删除操作时间复杂度分析</vt:lpstr>
      <vt:lpstr>顺序表之数组和指针</vt:lpstr>
      <vt:lpstr>顺序表应用——就地逆置</vt:lpstr>
      <vt:lpstr>顺序表应用——就地逆置</vt:lpstr>
      <vt:lpstr>第二章 线性表</vt:lpstr>
      <vt:lpstr>单链表</vt:lpstr>
      <vt:lpstr>单链表节点定义</vt:lpstr>
      <vt:lpstr>单链表“按位查值”</vt:lpstr>
      <vt:lpstr>单链表“按位查值”</vt:lpstr>
      <vt:lpstr>单链表删除</vt:lpstr>
      <vt:lpstr>单链表插入</vt:lpstr>
      <vt:lpstr>单链表插入</vt:lpstr>
      <vt:lpstr>单链表删除</vt:lpstr>
      <vt:lpstr>单链表删除</vt:lpstr>
      <vt:lpstr>单链表删除</vt:lpstr>
      <vt:lpstr>单链表的应用——就地逆置</vt:lpstr>
      <vt:lpstr>第二章 线性表</vt:lpstr>
      <vt:lpstr>单循环链表</vt:lpstr>
      <vt:lpstr>双向链表</vt:lpstr>
      <vt:lpstr>双向链表插入操作</vt:lpstr>
      <vt:lpstr>双向链表删除操作</vt:lpstr>
      <vt:lpstr>第二章 线性表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228</cp:revision>
  <dcterms:created xsi:type="dcterms:W3CDTF">2017-08-10T22:37:34Z</dcterms:created>
  <dcterms:modified xsi:type="dcterms:W3CDTF">2017-10-11T09:27:27Z</dcterms:modified>
</cp:coreProperties>
</file>