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80" r:id="rId4"/>
    <p:sldId id="298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78" r:id="rId20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012D78"/>
    <a:srgbClr val="FFFF66"/>
    <a:srgbClr val="FFFF00"/>
    <a:srgbClr val="000099"/>
    <a:srgbClr val="032C75"/>
    <a:srgbClr val="174B8B"/>
    <a:srgbClr val="194A8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542" autoAdjust="0"/>
  </p:normalViewPr>
  <p:slideViewPr>
    <p:cSldViewPr>
      <p:cViewPr varScale="1">
        <p:scale>
          <a:sx n="115" d="100"/>
          <a:sy n="115" d="100"/>
        </p:scale>
        <p:origin x="14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4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C43E4A-405F-4447-BE2A-A76340DBD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97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2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171" y="3333131"/>
            <a:ext cx="2476500" cy="2457450"/>
          </a:xfrm>
          <a:prstGeom prst="rect">
            <a:avLst/>
          </a:prstGeom>
          <a:noFill/>
        </p:spPr>
      </p:pic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3063" y="57905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12D78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27" y="2343326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" y="1573653"/>
            <a:ext cx="573558" cy="57355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sp>
        <p:nvSpPr>
          <p:cNvPr id="9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49127" y="2334305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 userDrawn="1"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 userDrawn="1"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12D78"/>
          </a:solidFill>
          <a:ln w="38100">
            <a:solidFill>
              <a:srgbClr val="012D78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>
              <a:buFont typeface="Wingdings" pitchFamily="2" charset="2"/>
              <a:buNone/>
              <a:defRPr sz="24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1pPr>
            <a:lvl2pPr marL="18000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endParaRPr lang="zh-CN" altLang="en-US" sz="1800" baseline="0" dirty="0"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23528" y="62381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32C75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pic>
        <p:nvPicPr>
          <p:cNvPr id="7" name="Picture 1" descr="C:\Users\YiminZHOU\电子科技大学校徽.bmp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94" t="3833" r="3932" b="3100"/>
          <a:stretch/>
        </p:blipFill>
        <p:spPr bwMode="auto">
          <a:xfrm>
            <a:off x="8289494" y="6021288"/>
            <a:ext cx="836909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88" r:id="rId4"/>
    <p:sldLayoutId id="2147483687" r:id="rId5"/>
    <p:sldLayoutId id="214748368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sz="3200" b="1" u="none" baseline="0">
          <a:solidFill>
            <a:srgbClr val="000099"/>
          </a:solidFill>
          <a:effectLst>
            <a:outerShdw blurRad="60007" dist="200025" dir="15000000" sy="30000" kx="-1800000" algn="bl" rotWithShape="0">
              <a:prstClr val="black">
                <a:alpha val="32000"/>
              </a:prstClr>
            </a:outerShdw>
          </a:effectLst>
          <a:uFill>
            <a:solidFill>
              <a:srgbClr val="0033CC"/>
            </a:solidFill>
          </a:uFill>
          <a:latin typeface="Times New Roman" panose="02020603050405020304" pitchFamily="18" charset="0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0" indent="0" algn="l" rtl="0" eaLnBrk="1" fontAlgn="ctr" hangingPunct="1">
        <a:spcBef>
          <a:spcPts val="600"/>
        </a:spcBef>
        <a:spcAft>
          <a:spcPts val="600"/>
        </a:spcAft>
        <a:buClr>
          <a:schemeClr val="tx1"/>
        </a:buClr>
        <a:buSzPct val="70000"/>
        <a:buFont typeface="Wingdings" pitchFamily="2" charset="2"/>
        <a:buNone/>
        <a:defRPr sz="2000" b="0" u="none" strike="noStrike" cap="none" spc="0" baseline="0">
          <a:ln>
            <a:noFill/>
          </a:ln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0" indent="457200" algn="l" rtl="0" eaLnBrk="1" fontAlgn="base" hangingPunct="1"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2pPr>
      <a:lvl3pPr marL="914400" indent="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3pPr>
      <a:lvl4pPr marL="13716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4pPr>
      <a:lvl5pPr marL="18288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9128" y="3596300"/>
            <a:ext cx="4751388" cy="1416875"/>
          </a:xfrm>
        </p:spPr>
        <p:txBody>
          <a:bodyPr/>
          <a:lstStyle/>
          <a:p>
            <a:r>
              <a:rPr lang="en-US" altLang="zh-CN" dirty="0" smtClean="0"/>
              <a:t>B2 </a:t>
            </a:r>
            <a:r>
              <a:rPr lang="zh-CN" altLang="en-US" dirty="0" smtClean="0"/>
              <a:t>栈和队列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线性表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队列的顺序存储</a:t>
            </a:r>
            <a:endParaRPr lang="zh-CN" altLang="en-US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数据结构设计 队列类型定义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MAXQUEUE  10</a:t>
            </a:r>
          </a:p>
          <a:p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 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front, rear; /*</a:t>
            </a:r>
            <a:r>
              <a:rPr lang="zh-CN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分别指示对头和队尾数据元素的位置*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QueueEntry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entry[MAXQUEUE]; /*</a:t>
            </a:r>
            <a:r>
              <a:rPr lang="zh-CN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数据元素存储空间 *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Queue,*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QueuePtr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</a:t>
            </a:r>
            <a:r>
              <a:rPr lang="zh-CN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定义为新的数据类型*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/>
              <a:t>约定：队头指针指向队头元素前面一个位置，队尾指针指向队尾元素位置。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10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队列的假上溢现象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068" y="836712"/>
            <a:ext cx="8280920" cy="5616624"/>
          </a:xfrm>
        </p:spPr>
        <p:txBody>
          <a:bodyPr/>
          <a:lstStyle/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考虑这样的队列操作过程：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/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初始为空队列；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/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随后数据元素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a1,a2,a3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依次入队；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/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然后数据元素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a4, a5, a6, a7, a8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依次入队；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/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a5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依次出队；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/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然后数据元素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a9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入队</a:t>
            </a:r>
            <a:r>
              <a:rPr lang="zh-CN" altLang="en-US" sz="2400" dirty="0" smtClean="0"/>
              <a:t>。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13559"/>
              </p:ext>
            </p:extLst>
          </p:nvPr>
        </p:nvGraphicFramePr>
        <p:xfrm>
          <a:off x="3064488" y="2636912"/>
          <a:ext cx="5270893" cy="320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图片" r:id="rId3" imgW="3517011" imgH="2384814" progId="Word.Picture.8">
                  <p:embed/>
                </p:oleObj>
              </mc:Choice>
              <mc:Fallback>
                <p:oleObj name="图片" r:id="rId3" imgW="3517011" imgH="2384814" progId="Word.Picture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488" y="2636912"/>
                        <a:ext cx="5270893" cy="3203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11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7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如何解决 假溢出 问题</a:t>
            </a:r>
            <a:endParaRPr lang="zh-CN" altLang="en-US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方法一</a:t>
            </a:r>
          </a:p>
          <a:p>
            <a:pPr lvl="1"/>
            <a:r>
              <a:rPr lang="zh-CN" altLang="en-US" sz="2400" dirty="0" smtClean="0"/>
              <a:t>固定队头指针永远指向数据区开始位置；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如果数据元素出队，则将队列中所有数据元素前移一个位置，同时修改队尾指针。</a:t>
            </a:r>
          </a:p>
          <a:p>
            <a:pPr lvl="1"/>
            <a:endParaRPr lang="zh-CN" altLang="en-US" sz="2400" dirty="0" smtClean="0"/>
          </a:p>
          <a:p>
            <a:r>
              <a:rPr lang="zh-CN" altLang="en-US" sz="2400" dirty="0" smtClean="0"/>
              <a:t>方法二</a:t>
            </a:r>
          </a:p>
          <a:p>
            <a:pPr lvl="1"/>
            <a:r>
              <a:rPr lang="zh-CN" altLang="en-US" sz="2400" dirty="0" smtClean="0"/>
              <a:t>视为“循环顺序队列”实现方法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front=(front+1)% MAXQUEUE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rear=(rear+1)% MAXQUEUE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12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6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44848"/>
              </p:ext>
            </p:extLst>
          </p:nvPr>
        </p:nvGraphicFramePr>
        <p:xfrm>
          <a:off x="549191" y="1040284"/>
          <a:ext cx="5030922" cy="333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Picture" r:id="rId3" imgW="3517900" imgH="2387600" progId="Word.Picture.8">
                  <p:embed/>
                </p:oleObj>
              </mc:Choice>
              <mc:Fallback>
                <p:oleObj name="Picture" r:id="rId3" imgW="3517900" imgH="2387600" progId="Word.Picture.8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91" y="1040284"/>
                        <a:ext cx="5030922" cy="3331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循环顺序队列</a:t>
            </a:r>
            <a:endParaRPr lang="zh-CN" altLang="en-US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18850"/>
              </p:ext>
            </p:extLst>
          </p:nvPr>
        </p:nvGraphicFramePr>
        <p:xfrm>
          <a:off x="5940152" y="1484784"/>
          <a:ext cx="26447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BMP 图像" r:id="rId5" imgW="2314286" imgH="1943371" progId="PBrush">
                  <p:embed/>
                </p:oleObj>
              </mc:Choice>
              <mc:Fallback>
                <p:oleObj name="BMP 图像" r:id="rId5" imgW="2314286" imgH="1943371" progId="PBrush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484784"/>
                        <a:ext cx="2644775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13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0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5626401" y="920749"/>
            <a:ext cx="2936875" cy="2384425"/>
            <a:chOff x="3496" y="238"/>
            <a:chExt cx="1850" cy="1502"/>
          </a:xfrm>
        </p:grpSpPr>
        <p:sp>
          <p:nvSpPr>
            <p:cNvPr id="25662" name="AutoShape 8"/>
            <p:cNvSpPr>
              <a:spLocks noChangeArrowheads="1"/>
            </p:cNvSpPr>
            <p:nvPr/>
          </p:nvSpPr>
          <p:spPr bwMode="auto">
            <a:xfrm>
              <a:off x="3507" y="485"/>
              <a:ext cx="1434" cy="1255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4 h 21600"/>
                <a:gd name="T8" fmla="*/ 3 w 21600"/>
                <a:gd name="T9" fmla="*/ 4 h 21600"/>
                <a:gd name="T10" fmla="*/ 5 w 21600"/>
                <a:gd name="T11" fmla="*/ 4 h 21600"/>
                <a:gd name="T12" fmla="*/ 6 w 21600"/>
                <a:gd name="T13" fmla="*/ 2 h 21600"/>
                <a:gd name="T14" fmla="*/ 5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63" name="Line 9"/>
            <p:cNvSpPr>
              <a:spLocks noChangeShapeType="1"/>
            </p:cNvSpPr>
            <p:nvPr/>
          </p:nvSpPr>
          <p:spPr bwMode="auto">
            <a:xfrm>
              <a:off x="3496" y="1096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64" name="Line 10"/>
            <p:cNvSpPr>
              <a:spLocks noChangeShapeType="1"/>
            </p:cNvSpPr>
            <p:nvPr/>
          </p:nvSpPr>
          <p:spPr bwMode="auto">
            <a:xfrm>
              <a:off x="4481" y="1125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65" name="Line 11"/>
            <p:cNvSpPr>
              <a:spLocks noChangeShapeType="1"/>
            </p:cNvSpPr>
            <p:nvPr/>
          </p:nvSpPr>
          <p:spPr bwMode="auto">
            <a:xfrm>
              <a:off x="3863" y="574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66" name="Line 12"/>
            <p:cNvSpPr>
              <a:spLocks noChangeShapeType="1"/>
            </p:cNvSpPr>
            <p:nvPr/>
          </p:nvSpPr>
          <p:spPr bwMode="auto">
            <a:xfrm>
              <a:off x="4415" y="1314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67" name="Line 13"/>
            <p:cNvSpPr>
              <a:spLocks noChangeShapeType="1"/>
            </p:cNvSpPr>
            <p:nvPr/>
          </p:nvSpPr>
          <p:spPr bwMode="auto">
            <a:xfrm flipH="1">
              <a:off x="4385" y="585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68" name="Line 14"/>
            <p:cNvSpPr>
              <a:spLocks noChangeShapeType="1"/>
            </p:cNvSpPr>
            <p:nvPr/>
          </p:nvSpPr>
          <p:spPr bwMode="auto">
            <a:xfrm flipH="1">
              <a:off x="3836" y="1326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69" name="Text Box 15"/>
            <p:cNvSpPr txBox="1">
              <a:spLocks noChangeArrowheads="1"/>
            </p:cNvSpPr>
            <p:nvPr/>
          </p:nvSpPr>
          <p:spPr bwMode="auto">
            <a:xfrm>
              <a:off x="4344" y="93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5670" name="Text Box 16"/>
            <p:cNvSpPr txBox="1">
              <a:spLocks noChangeArrowheads="1"/>
            </p:cNvSpPr>
            <p:nvPr/>
          </p:nvSpPr>
          <p:spPr bwMode="auto">
            <a:xfrm>
              <a:off x="4341" y="110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5671" name="Text Box 17"/>
            <p:cNvSpPr txBox="1">
              <a:spLocks noChangeArrowheads="1"/>
            </p:cNvSpPr>
            <p:nvPr/>
          </p:nvSpPr>
          <p:spPr bwMode="auto">
            <a:xfrm>
              <a:off x="4152" y="119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5672" name="Text Box 18"/>
            <p:cNvSpPr txBox="1">
              <a:spLocks noChangeArrowheads="1"/>
            </p:cNvSpPr>
            <p:nvPr/>
          </p:nvSpPr>
          <p:spPr bwMode="auto">
            <a:xfrm>
              <a:off x="3951" y="109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5673" name="Text Box 19"/>
            <p:cNvSpPr txBox="1">
              <a:spLocks noChangeArrowheads="1"/>
            </p:cNvSpPr>
            <p:nvPr/>
          </p:nvSpPr>
          <p:spPr bwMode="auto">
            <a:xfrm>
              <a:off x="3962" y="92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5674" name="Text Box 20"/>
            <p:cNvSpPr txBox="1">
              <a:spLocks noChangeArrowheads="1"/>
            </p:cNvSpPr>
            <p:nvPr/>
          </p:nvSpPr>
          <p:spPr bwMode="auto">
            <a:xfrm>
              <a:off x="4151" y="84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25675" name="Line 21"/>
            <p:cNvSpPr>
              <a:spLocks noChangeShapeType="1"/>
            </p:cNvSpPr>
            <p:nvPr/>
          </p:nvSpPr>
          <p:spPr bwMode="auto">
            <a:xfrm flipH="1">
              <a:off x="4863" y="585"/>
              <a:ext cx="2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76" name="Text Box 22"/>
            <p:cNvSpPr txBox="1">
              <a:spLocks noChangeArrowheads="1"/>
            </p:cNvSpPr>
            <p:nvPr/>
          </p:nvSpPr>
          <p:spPr bwMode="auto">
            <a:xfrm>
              <a:off x="4982" y="427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70C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rear</a:t>
              </a:r>
            </a:p>
          </p:txBody>
        </p:sp>
        <p:sp>
          <p:nvSpPr>
            <p:cNvPr id="25677" name="Text Box 23"/>
            <p:cNvSpPr txBox="1">
              <a:spLocks noChangeArrowheads="1"/>
            </p:cNvSpPr>
            <p:nvPr/>
          </p:nvSpPr>
          <p:spPr bwMode="auto">
            <a:xfrm>
              <a:off x="4839" y="23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C000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front</a:t>
              </a:r>
            </a:p>
          </p:txBody>
        </p:sp>
        <p:sp>
          <p:nvSpPr>
            <p:cNvPr id="25678" name="Line 24"/>
            <p:cNvSpPr>
              <a:spLocks noChangeShapeType="1"/>
            </p:cNvSpPr>
            <p:nvPr/>
          </p:nvSpPr>
          <p:spPr bwMode="auto">
            <a:xfrm flipH="1">
              <a:off x="4745" y="444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Group 25"/>
          <p:cNvGrpSpPr>
            <a:grpSpLocks noChangeAspect="1"/>
          </p:cNvGrpSpPr>
          <p:nvPr/>
        </p:nvGrpSpPr>
        <p:grpSpPr bwMode="auto">
          <a:xfrm>
            <a:off x="4638032" y="3851278"/>
            <a:ext cx="3389312" cy="2066925"/>
            <a:chOff x="3083" y="2237"/>
            <a:chExt cx="2135" cy="1302"/>
          </a:xfrm>
        </p:grpSpPr>
        <p:sp>
          <p:nvSpPr>
            <p:cNvPr id="25638" name="Text Box 26"/>
            <p:cNvSpPr txBox="1">
              <a:spLocks noChangeArrowheads="1"/>
            </p:cNvSpPr>
            <p:nvPr/>
          </p:nvSpPr>
          <p:spPr bwMode="auto">
            <a:xfrm>
              <a:off x="3083" y="3144"/>
              <a:ext cx="4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70C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rear</a:t>
              </a:r>
            </a:p>
          </p:txBody>
        </p:sp>
        <p:sp>
          <p:nvSpPr>
            <p:cNvPr id="25639" name="Text Box 27"/>
            <p:cNvSpPr txBox="1">
              <a:spLocks noChangeArrowheads="1"/>
            </p:cNvSpPr>
            <p:nvPr/>
          </p:nvSpPr>
          <p:spPr bwMode="auto">
            <a:xfrm>
              <a:off x="3083" y="2827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C000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front</a:t>
              </a:r>
            </a:p>
          </p:txBody>
        </p:sp>
        <p:grpSp>
          <p:nvGrpSpPr>
            <p:cNvPr id="25640" name="Group 28"/>
            <p:cNvGrpSpPr>
              <a:grpSpLocks/>
            </p:cNvGrpSpPr>
            <p:nvPr/>
          </p:nvGrpSpPr>
          <p:grpSpPr bwMode="auto">
            <a:xfrm>
              <a:off x="3537" y="2237"/>
              <a:ext cx="1681" cy="1302"/>
              <a:chOff x="3537" y="2237"/>
              <a:chExt cx="1681" cy="1302"/>
            </a:xfrm>
          </p:grpSpPr>
          <p:sp>
            <p:nvSpPr>
              <p:cNvPr id="25641" name="AutoShape 29"/>
              <p:cNvSpPr>
                <a:spLocks noChangeArrowheads="1"/>
              </p:cNvSpPr>
              <p:nvPr/>
            </p:nvSpPr>
            <p:spPr bwMode="auto">
              <a:xfrm>
                <a:off x="3784" y="2284"/>
                <a:ext cx="1434" cy="1255"/>
              </a:xfrm>
              <a:custGeom>
                <a:avLst/>
                <a:gdLst>
                  <a:gd name="T0" fmla="*/ 3 w 21600"/>
                  <a:gd name="T1" fmla="*/ 0 h 21600"/>
                  <a:gd name="T2" fmla="*/ 1 w 21600"/>
                  <a:gd name="T3" fmla="*/ 1 h 21600"/>
                  <a:gd name="T4" fmla="*/ 0 w 21600"/>
                  <a:gd name="T5" fmla="*/ 2 h 21600"/>
                  <a:gd name="T6" fmla="*/ 1 w 21600"/>
                  <a:gd name="T7" fmla="*/ 4 h 21600"/>
                  <a:gd name="T8" fmla="*/ 3 w 21600"/>
                  <a:gd name="T9" fmla="*/ 4 h 21600"/>
                  <a:gd name="T10" fmla="*/ 5 w 21600"/>
                  <a:gd name="T11" fmla="*/ 4 h 21600"/>
                  <a:gd name="T12" fmla="*/ 6 w 21600"/>
                  <a:gd name="T13" fmla="*/ 2 h 21600"/>
                  <a:gd name="T14" fmla="*/ 5 w 21600"/>
                  <a:gd name="T15" fmla="*/ 1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3 w 21600"/>
                  <a:gd name="T25" fmla="*/ 3167 h 21600"/>
                  <a:gd name="T26" fmla="*/ 18437 w 21600"/>
                  <a:gd name="T27" fmla="*/ 1843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582" y="10800"/>
                    </a:moveTo>
                    <a:cubicBezTo>
                      <a:pt x="6582" y="13130"/>
                      <a:pt x="8470" y="15018"/>
                      <a:pt x="10800" y="15018"/>
                    </a:cubicBezTo>
                    <a:cubicBezTo>
                      <a:pt x="13130" y="15018"/>
                      <a:pt x="15018" y="13130"/>
                      <a:pt x="15018" y="10800"/>
                    </a:cubicBezTo>
                    <a:cubicBezTo>
                      <a:pt x="15018" y="8470"/>
                      <a:pt x="13130" y="6582"/>
                      <a:pt x="10800" y="6582"/>
                    </a:cubicBezTo>
                    <a:cubicBezTo>
                      <a:pt x="8470" y="6582"/>
                      <a:pt x="6582" y="8470"/>
                      <a:pt x="6582" y="10800"/>
                    </a:cubicBez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42" name="Line 30"/>
              <p:cNvSpPr>
                <a:spLocks noChangeShapeType="1"/>
              </p:cNvSpPr>
              <p:nvPr/>
            </p:nvSpPr>
            <p:spPr bwMode="auto">
              <a:xfrm flipV="1">
                <a:off x="3810" y="2913"/>
                <a:ext cx="425" cy="1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43" name="Line 31"/>
              <p:cNvSpPr>
                <a:spLocks noChangeShapeType="1"/>
              </p:cNvSpPr>
              <p:nvPr/>
            </p:nvSpPr>
            <p:spPr bwMode="auto">
              <a:xfrm flipV="1">
                <a:off x="4786" y="2791"/>
                <a:ext cx="415" cy="6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44" name="Line 32"/>
              <p:cNvSpPr>
                <a:spLocks noChangeShapeType="1"/>
              </p:cNvSpPr>
              <p:nvPr/>
            </p:nvSpPr>
            <p:spPr bwMode="auto">
              <a:xfrm>
                <a:off x="4175" y="2329"/>
                <a:ext cx="156" cy="379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45" name="Line 33"/>
              <p:cNvSpPr>
                <a:spLocks noChangeShapeType="1"/>
              </p:cNvSpPr>
              <p:nvPr/>
            </p:nvSpPr>
            <p:spPr bwMode="auto">
              <a:xfrm>
                <a:off x="4701" y="3093"/>
                <a:ext cx="222" cy="322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46" name="Line 34"/>
              <p:cNvSpPr>
                <a:spLocks noChangeShapeType="1"/>
              </p:cNvSpPr>
              <p:nvPr/>
            </p:nvSpPr>
            <p:spPr bwMode="auto">
              <a:xfrm flipH="1">
                <a:off x="4605" y="2374"/>
                <a:ext cx="233" cy="311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47" name="Line 35"/>
              <p:cNvSpPr>
                <a:spLocks noChangeShapeType="1"/>
              </p:cNvSpPr>
              <p:nvPr/>
            </p:nvSpPr>
            <p:spPr bwMode="auto">
              <a:xfrm flipH="1">
                <a:off x="4112" y="3124"/>
                <a:ext cx="233" cy="311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48" name="Text Box 36"/>
              <p:cNvSpPr txBox="1">
                <a:spLocks noChangeArrowheads="1"/>
              </p:cNvSpPr>
              <p:nvPr/>
            </p:nvSpPr>
            <p:spPr bwMode="auto">
              <a:xfrm>
                <a:off x="3909" y="2482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J4</a:t>
                </a:r>
              </a:p>
            </p:txBody>
          </p:sp>
          <p:sp>
            <p:nvSpPr>
              <p:cNvPr id="25649" name="Text Box 37"/>
              <p:cNvSpPr txBox="1">
                <a:spLocks noChangeArrowheads="1"/>
              </p:cNvSpPr>
              <p:nvPr/>
            </p:nvSpPr>
            <p:spPr bwMode="auto">
              <a:xfrm>
                <a:off x="4409" y="2237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J5</a:t>
                </a:r>
              </a:p>
            </p:txBody>
          </p:sp>
          <p:sp>
            <p:nvSpPr>
              <p:cNvPr id="25650" name="Text Box 38"/>
              <p:cNvSpPr txBox="1">
                <a:spLocks noChangeArrowheads="1"/>
              </p:cNvSpPr>
              <p:nvPr/>
            </p:nvSpPr>
            <p:spPr bwMode="auto">
              <a:xfrm>
                <a:off x="4798" y="2476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J6</a:t>
                </a:r>
              </a:p>
            </p:txBody>
          </p:sp>
          <p:sp>
            <p:nvSpPr>
              <p:cNvPr id="25651" name="Text Box 39"/>
              <p:cNvSpPr txBox="1">
                <a:spLocks noChangeArrowheads="1"/>
              </p:cNvSpPr>
              <p:nvPr/>
            </p:nvSpPr>
            <p:spPr bwMode="auto">
              <a:xfrm>
                <a:off x="4592" y="268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25652" name="Text Box 40"/>
              <p:cNvSpPr txBox="1">
                <a:spLocks noChangeArrowheads="1"/>
              </p:cNvSpPr>
              <p:nvPr/>
            </p:nvSpPr>
            <p:spPr bwMode="auto">
              <a:xfrm>
                <a:off x="4617" y="289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5653" name="Text Box 41"/>
              <p:cNvSpPr txBox="1">
                <a:spLocks noChangeArrowheads="1"/>
              </p:cNvSpPr>
              <p:nvPr/>
            </p:nvSpPr>
            <p:spPr bwMode="auto">
              <a:xfrm>
                <a:off x="4428" y="299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5654" name="Text Box 42"/>
              <p:cNvSpPr txBox="1">
                <a:spLocks noChangeArrowheads="1"/>
              </p:cNvSpPr>
              <p:nvPr/>
            </p:nvSpPr>
            <p:spPr bwMode="auto">
              <a:xfrm>
                <a:off x="4208" y="287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5655" name="Text Box 43"/>
              <p:cNvSpPr txBox="1">
                <a:spLocks noChangeArrowheads="1"/>
              </p:cNvSpPr>
              <p:nvPr/>
            </p:nvSpPr>
            <p:spPr bwMode="auto">
              <a:xfrm>
                <a:off x="4220" y="272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25656" name="Text Box 44"/>
              <p:cNvSpPr txBox="1">
                <a:spLocks noChangeArrowheads="1"/>
              </p:cNvSpPr>
              <p:nvPr/>
            </p:nvSpPr>
            <p:spPr bwMode="auto">
              <a:xfrm>
                <a:off x="4418" y="264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25657" name="Line 45"/>
              <p:cNvSpPr>
                <a:spLocks noChangeShapeType="1"/>
              </p:cNvSpPr>
              <p:nvPr/>
            </p:nvSpPr>
            <p:spPr bwMode="auto">
              <a:xfrm>
                <a:off x="3537" y="2963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58" name="Text Box 46"/>
              <p:cNvSpPr txBox="1">
                <a:spLocks noChangeArrowheads="1"/>
              </p:cNvSpPr>
              <p:nvPr/>
            </p:nvSpPr>
            <p:spPr bwMode="auto">
              <a:xfrm>
                <a:off x="3957" y="2978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J9</a:t>
                </a:r>
              </a:p>
            </p:txBody>
          </p:sp>
          <p:sp>
            <p:nvSpPr>
              <p:cNvPr id="25659" name="Text Box 47"/>
              <p:cNvSpPr txBox="1">
                <a:spLocks noChangeArrowheads="1"/>
              </p:cNvSpPr>
              <p:nvPr/>
            </p:nvSpPr>
            <p:spPr bwMode="auto">
              <a:xfrm>
                <a:off x="4401" y="3209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J8</a:t>
                </a:r>
              </a:p>
            </p:txBody>
          </p:sp>
          <p:sp>
            <p:nvSpPr>
              <p:cNvPr id="25660" name="Text Box 48"/>
              <p:cNvSpPr txBox="1">
                <a:spLocks noChangeArrowheads="1"/>
              </p:cNvSpPr>
              <p:nvPr/>
            </p:nvSpPr>
            <p:spPr bwMode="auto">
              <a:xfrm>
                <a:off x="4843" y="2948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J7</a:t>
                </a:r>
              </a:p>
            </p:txBody>
          </p:sp>
          <p:sp>
            <p:nvSpPr>
              <p:cNvPr id="25661" name="Line 49"/>
              <p:cNvSpPr>
                <a:spLocks noChangeShapeType="1"/>
              </p:cNvSpPr>
              <p:nvPr/>
            </p:nvSpPr>
            <p:spPr bwMode="auto">
              <a:xfrm flipV="1">
                <a:off x="3537" y="3144"/>
                <a:ext cx="31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" name="Group 50"/>
          <p:cNvGrpSpPr>
            <a:grpSpLocks noChangeAspect="1"/>
          </p:cNvGrpSpPr>
          <p:nvPr/>
        </p:nvGrpSpPr>
        <p:grpSpPr bwMode="auto">
          <a:xfrm>
            <a:off x="473076" y="2030413"/>
            <a:ext cx="3484563" cy="2640013"/>
            <a:chOff x="439" y="1255"/>
            <a:chExt cx="2195" cy="1663"/>
          </a:xfrm>
        </p:grpSpPr>
        <p:grpSp>
          <p:nvGrpSpPr>
            <p:cNvPr id="25615" name="Group 51"/>
            <p:cNvGrpSpPr>
              <a:grpSpLocks/>
            </p:cNvGrpSpPr>
            <p:nvPr/>
          </p:nvGrpSpPr>
          <p:grpSpPr bwMode="auto">
            <a:xfrm>
              <a:off x="439" y="1255"/>
              <a:ext cx="2195" cy="1414"/>
              <a:chOff x="1028" y="1188"/>
              <a:chExt cx="2195" cy="1414"/>
            </a:xfrm>
          </p:grpSpPr>
          <p:grpSp>
            <p:nvGrpSpPr>
              <p:cNvPr id="25617" name="Group 52"/>
              <p:cNvGrpSpPr>
                <a:grpSpLocks/>
              </p:cNvGrpSpPr>
              <p:nvPr/>
            </p:nvGrpSpPr>
            <p:grpSpPr bwMode="auto">
              <a:xfrm>
                <a:off x="1389" y="1311"/>
                <a:ext cx="1445" cy="1255"/>
                <a:chOff x="1389" y="1311"/>
                <a:chExt cx="1445" cy="1255"/>
              </a:xfrm>
            </p:grpSpPr>
            <p:sp>
              <p:nvSpPr>
                <p:cNvPr id="25622" name="AutoShape 53"/>
                <p:cNvSpPr>
                  <a:spLocks noChangeArrowheads="1"/>
                </p:cNvSpPr>
                <p:nvPr/>
              </p:nvSpPr>
              <p:spPr bwMode="auto">
                <a:xfrm>
                  <a:off x="1400" y="1311"/>
                  <a:ext cx="1434" cy="1255"/>
                </a:xfrm>
                <a:custGeom>
                  <a:avLst/>
                  <a:gdLst>
                    <a:gd name="T0" fmla="*/ 3 w 21600"/>
                    <a:gd name="T1" fmla="*/ 0 h 21600"/>
                    <a:gd name="T2" fmla="*/ 1 w 21600"/>
                    <a:gd name="T3" fmla="*/ 1 h 21600"/>
                    <a:gd name="T4" fmla="*/ 0 w 21600"/>
                    <a:gd name="T5" fmla="*/ 2 h 21600"/>
                    <a:gd name="T6" fmla="*/ 1 w 21600"/>
                    <a:gd name="T7" fmla="*/ 4 h 21600"/>
                    <a:gd name="T8" fmla="*/ 3 w 21600"/>
                    <a:gd name="T9" fmla="*/ 4 h 21600"/>
                    <a:gd name="T10" fmla="*/ 5 w 21600"/>
                    <a:gd name="T11" fmla="*/ 4 h 21600"/>
                    <a:gd name="T12" fmla="*/ 6 w 21600"/>
                    <a:gd name="T13" fmla="*/ 2 h 21600"/>
                    <a:gd name="T14" fmla="*/ 5 w 21600"/>
                    <a:gd name="T15" fmla="*/ 1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3 w 21600"/>
                    <a:gd name="T25" fmla="*/ 3167 h 21600"/>
                    <a:gd name="T26" fmla="*/ 18437 w 21600"/>
                    <a:gd name="T27" fmla="*/ 1843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6582" y="10800"/>
                      </a:moveTo>
                      <a:cubicBezTo>
                        <a:pt x="6582" y="13130"/>
                        <a:pt x="8470" y="15018"/>
                        <a:pt x="10800" y="15018"/>
                      </a:cubicBezTo>
                      <a:cubicBezTo>
                        <a:pt x="13130" y="15018"/>
                        <a:pt x="15018" y="13130"/>
                        <a:pt x="15018" y="10800"/>
                      </a:cubicBezTo>
                      <a:cubicBezTo>
                        <a:pt x="15018" y="8470"/>
                        <a:pt x="13130" y="6582"/>
                        <a:pt x="10800" y="6582"/>
                      </a:cubicBezTo>
                      <a:cubicBezTo>
                        <a:pt x="8470" y="6582"/>
                        <a:pt x="6582" y="8470"/>
                        <a:pt x="6582" y="1080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623" name="Line 54"/>
                <p:cNvSpPr>
                  <a:spLocks noChangeShapeType="1"/>
                </p:cNvSpPr>
                <p:nvPr/>
              </p:nvSpPr>
              <p:spPr bwMode="auto">
                <a:xfrm>
                  <a:off x="1389" y="1922"/>
                  <a:ext cx="434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624" name="Line 55"/>
                <p:cNvSpPr>
                  <a:spLocks noChangeShapeType="1"/>
                </p:cNvSpPr>
                <p:nvPr/>
              </p:nvSpPr>
              <p:spPr bwMode="auto">
                <a:xfrm>
                  <a:off x="2374" y="1951"/>
                  <a:ext cx="434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625" name="Line 56"/>
                <p:cNvSpPr>
                  <a:spLocks noChangeShapeType="1"/>
                </p:cNvSpPr>
                <p:nvPr/>
              </p:nvSpPr>
              <p:spPr bwMode="auto">
                <a:xfrm>
                  <a:off x="1756" y="1400"/>
                  <a:ext cx="222" cy="32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626" name="Line 57"/>
                <p:cNvSpPr>
                  <a:spLocks noChangeShapeType="1"/>
                </p:cNvSpPr>
                <p:nvPr/>
              </p:nvSpPr>
              <p:spPr bwMode="auto">
                <a:xfrm>
                  <a:off x="2308" y="2140"/>
                  <a:ext cx="222" cy="32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627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278" y="1411"/>
                  <a:ext cx="233" cy="311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628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729" y="2152"/>
                  <a:ext cx="233" cy="311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629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516" y="1642"/>
                  <a:ext cx="2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400"/>
                    </a:spcBef>
                    <a:buClr>
                      <a:schemeClr val="accent1"/>
                    </a:buClr>
                    <a:buSzPct val="68000"/>
                    <a:buFont typeface="Wingdings 3" panose="05040102010807070707" pitchFamily="18" charset="2"/>
                    <a:buChar char=""/>
                    <a:defRPr sz="27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25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3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50"/>
                    </a:spcBef>
                    <a:buClr>
                      <a:schemeClr val="accent2"/>
                    </a:buClr>
                    <a:buSzPct val="100000"/>
                    <a:buFont typeface="Wingdings 2" panose="05020102010507070707" pitchFamily="18" charset="2"/>
                    <a:buChar char=""/>
                    <a:defRPr sz="21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19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J4</a:t>
                  </a:r>
                </a:p>
              </p:txBody>
            </p:sp>
            <p:sp>
              <p:nvSpPr>
                <p:cNvPr id="2563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016" y="1397"/>
                  <a:ext cx="2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400"/>
                    </a:spcBef>
                    <a:buClr>
                      <a:schemeClr val="accent1"/>
                    </a:buClr>
                    <a:buSzPct val="68000"/>
                    <a:buFont typeface="Wingdings 3" panose="05040102010807070707" pitchFamily="18" charset="2"/>
                    <a:buChar char=""/>
                    <a:defRPr sz="27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25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3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50"/>
                    </a:spcBef>
                    <a:buClr>
                      <a:schemeClr val="accent2"/>
                    </a:buClr>
                    <a:buSzPct val="100000"/>
                    <a:buFont typeface="Wingdings 2" panose="05020102010507070707" pitchFamily="18" charset="2"/>
                    <a:buChar char=""/>
                    <a:defRPr sz="21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19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J5</a:t>
                  </a:r>
                </a:p>
              </p:txBody>
            </p:sp>
            <p:sp>
              <p:nvSpPr>
                <p:cNvPr id="25631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05" y="1608"/>
                  <a:ext cx="2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400"/>
                    </a:spcBef>
                    <a:buClr>
                      <a:schemeClr val="accent1"/>
                    </a:buClr>
                    <a:buSzPct val="68000"/>
                    <a:buFont typeface="Wingdings 3" panose="05040102010807070707" pitchFamily="18" charset="2"/>
                    <a:buChar char=""/>
                    <a:defRPr sz="27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25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3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50"/>
                    </a:spcBef>
                    <a:buClr>
                      <a:schemeClr val="accent2"/>
                    </a:buClr>
                    <a:buSzPct val="100000"/>
                    <a:buFont typeface="Wingdings 2" panose="05020102010507070707" pitchFamily="18" charset="2"/>
                    <a:buChar char=""/>
                    <a:defRPr sz="21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19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J6</a:t>
                  </a:r>
                </a:p>
              </p:txBody>
            </p:sp>
            <p:sp>
              <p:nvSpPr>
                <p:cNvPr id="2563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237" y="1759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400"/>
                    </a:spcBef>
                    <a:buClr>
                      <a:schemeClr val="accent1"/>
                    </a:buClr>
                    <a:buSzPct val="68000"/>
                    <a:buFont typeface="Wingdings 3" panose="05040102010807070707" pitchFamily="18" charset="2"/>
                    <a:buChar char=""/>
                    <a:defRPr sz="27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25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3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50"/>
                    </a:spcBef>
                    <a:buClr>
                      <a:schemeClr val="accent2"/>
                    </a:buClr>
                    <a:buSzPct val="100000"/>
                    <a:buFont typeface="Wingdings 2" panose="05020102010507070707" pitchFamily="18" charset="2"/>
                    <a:buChar char=""/>
                    <a:defRPr sz="21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19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  <p:sp>
              <p:nvSpPr>
                <p:cNvPr id="2563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234" y="1932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400"/>
                    </a:spcBef>
                    <a:buClr>
                      <a:schemeClr val="accent1"/>
                    </a:buClr>
                    <a:buSzPct val="68000"/>
                    <a:buFont typeface="Wingdings 3" panose="05040102010807070707" pitchFamily="18" charset="2"/>
                    <a:buChar char=""/>
                    <a:defRPr sz="27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25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3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50"/>
                    </a:spcBef>
                    <a:buClr>
                      <a:schemeClr val="accent2"/>
                    </a:buClr>
                    <a:buSzPct val="100000"/>
                    <a:buFont typeface="Wingdings 2" panose="05020102010507070707" pitchFamily="18" charset="2"/>
                    <a:buChar char=""/>
                    <a:defRPr sz="21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19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563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045" y="2021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400"/>
                    </a:spcBef>
                    <a:buClr>
                      <a:schemeClr val="accent1"/>
                    </a:buClr>
                    <a:buSzPct val="68000"/>
                    <a:buFont typeface="Wingdings 3" panose="05040102010807070707" pitchFamily="18" charset="2"/>
                    <a:buChar char=""/>
                    <a:defRPr sz="27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25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3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50"/>
                    </a:spcBef>
                    <a:buClr>
                      <a:schemeClr val="accent2"/>
                    </a:buClr>
                    <a:buSzPct val="100000"/>
                    <a:buFont typeface="Wingdings 2" panose="05020102010507070707" pitchFamily="18" charset="2"/>
                    <a:buChar char=""/>
                    <a:defRPr sz="21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19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5635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844" y="1922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400"/>
                    </a:spcBef>
                    <a:buClr>
                      <a:schemeClr val="accent1"/>
                    </a:buClr>
                    <a:buSzPct val="68000"/>
                    <a:buFont typeface="Wingdings 3" panose="05040102010807070707" pitchFamily="18" charset="2"/>
                    <a:buChar char=""/>
                    <a:defRPr sz="27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25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3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50"/>
                    </a:spcBef>
                    <a:buClr>
                      <a:schemeClr val="accent2"/>
                    </a:buClr>
                    <a:buSzPct val="100000"/>
                    <a:buFont typeface="Wingdings 2" panose="05020102010507070707" pitchFamily="18" charset="2"/>
                    <a:buChar char=""/>
                    <a:defRPr sz="21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19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563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855" y="1755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400"/>
                    </a:spcBef>
                    <a:buClr>
                      <a:schemeClr val="accent1"/>
                    </a:buClr>
                    <a:buSzPct val="68000"/>
                    <a:buFont typeface="Wingdings 3" panose="05040102010807070707" pitchFamily="18" charset="2"/>
                    <a:buChar char=""/>
                    <a:defRPr sz="27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25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3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50"/>
                    </a:spcBef>
                    <a:buClr>
                      <a:schemeClr val="accent2"/>
                    </a:buClr>
                    <a:buSzPct val="100000"/>
                    <a:buFont typeface="Wingdings 2" panose="05020102010507070707" pitchFamily="18" charset="2"/>
                    <a:buChar char=""/>
                    <a:defRPr sz="21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19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4</a:t>
                  </a:r>
                </a:p>
              </p:txBody>
            </p:sp>
            <p:sp>
              <p:nvSpPr>
                <p:cNvPr id="2563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044" y="1666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400"/>
                    </a:spcBef>
                    <a:buClr>
                      <a:schemeClr val="accent1"/>
                    </a:buClr>
                    <a:buSzPct val="68000"/>
                    <a:buFont typeface="Wingdings 3" panose="05040102010807070707" pitchFamily="18" charset="2"/>
                    <a:buChar char=""/>
                    <a:defRPr sz="27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ts val="325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3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ts val="350"/>
                    </a:spcBef>
                    <a:buClr>
                      <a:schemeClr val="accent2"/>
                    </a:buClr>
                    <a:buSzPct val="100000"/>
                    <a:buFont typeface="Wingdings 2" panose="05020102010507070707" pitchFamily="18" charset="2"/>
                    <a:buChar char=""/>
                    <a:defRPr sz="21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1900"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ts val="35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ts val="35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>
                      <a:solidFill>
                        <a:schemeClr val="tx1"/>
                      </a:solidFill>
                      <a:latin typeface="Lucida Sans Unicode" panose="020B0602030504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5</a:t>
                  </a:r>
                </a:p>
              </p:txBody>
            </p:sp>
          </p:grpSp>
          <p:sp>
            <p:nvSpPr>
              <p:cNvPr id="25618" name="Line 69"/>
              <p:cNvSpPr>
                <a:spLocks noChangeShapeType="1"/>
              </p:cNvSpPr>
              <p:nvPr/>
            </p:nvSpPr>
            <p:spPr bwMode="auto">
              <a:xfrm flipH="1">
                <a:off x="2756" y="1411"/>
                <a:ext cx="256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19" name="Text Box 70"/>
              <p:cNvSpPr txBox="1">
                <a:spLocks noChangeArrowheads="1"/>
              </p:cNvSpPr>
              <p:nvPr/>
            </p:nvSpPr>
            <p:spPr bwMode="auto">
              <a:xfrm>
                <a:off x="2859" y="1188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solidFill>
                      <a:srgbClr val="0070C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rear</a:t>
                </a:r>
              </a:p>
            </p:txBody>
          </p:sp>
          <p:sp>
            <p:nvSpPr>
              <p:cNvPr id="25620" name="Line 71"/>
              <p:cNvSpPr>
                <a:spLocks noChangeShapeType="1"/>
              </p:cNvSpPr>
              <p:nvPr/>
            </p:nvSpPr>
            <p:spPr bwMode="auto">
              <a:xfrm flipV="1">
                <a:off x="1245" y="2244"/>
                <a:ext cx="244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621" name="Text Box 72"/>
              <p:cNvSpPr txBox="1">
                <a:spLocks noChangeArrowheads="1"/>
              </p:cNvSpPr>
              <p:nvPr/>
            </p:nvSpPr>
            <p:spPr bwMode="auto">
              <a:xfrm>
                <a:off x="1028" y="2352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front</a:t>
                </a:r>
              </a:p>
            </p:txBody>
          </p:sp>
        </p:grpSp>
        <p:sp>
          <p:nvSpPr>
            <p:cNvPr id="25616" name="Text Box 73"/>
            <p:cNvSpPr txBox="1">
              <a:spLocks noChangeArrowheads="1"/>
            </p:cNvSpPr>
            <p:nvPr/>
          </p:nvSpPr>
          <p:spPr bwMode="auto">
            <a:xfrm>
              <a:off x="1172" y="266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 dirty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初始状态</a:t>
              </a:r>
            </a:p>
          </p:txBody>
        </p:sp>
      </p:grpSp>
      <p:grpSp>
        <p:nvGrpSpPr>
          <p:cNvPr id="8" name="Group 74"/>
          <p:cNvGrpSpPr>
            <a:grpSpLocks noChangeAspect="1"/>
          </p:cNvGrpSpPr>
          <p:nvPr/>
        </p:nvGrpSpPr>
        <p:grpSpPr bwMode="auto">
          <a:xfrm>
            <a:off x="3574514" y="2406654"/>
            <a:ext cx="2221450" cy="795339"/>
            <a:chOff x="2222" y="1537"/>
            <a:chExt cx="1606" cy="501"/>
          </a:xfrm>
        </p:grpSpPr>
        <p:sp>
          <p:nvSpPr>
            <p:cNvPr id="25613" name="AutoShape 75"/>
            <p:cNvSpPr>
              <a:spLocks noChangeArrowheads="1"/>
            </p:cNvSpPr>
            <p:nvPr/>
          </p:nvSpPr>
          <p:spPr bwMode="auto">
            <a:xfrm rot="20941334">
              <a:off x="2266" y="1537"/>
              <a:ext cx="1562" cy="501"/>
            </a:xfrm>
            <a:prstGeom prst="rightArrow">
              <a:avLst>
                <a:gd name="adj1" fmla="val 50000"/>
                <a:gd name="adj2" fmla="val 325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14" name="Text Box 76"/>
            <p:cNvSpPr txBox="1">
              <a:spLocks noChangeArrowheads="1"/>
            </p:cNvSpPr>
            <p:nvPr/>
          </p:nvSpPr>
          <p:spPr bwMode="auto">
            <a:xfrm rot="20972146">
              <a:off x="2222" y="1696"/>
              <a:ext cx="13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J4,J5,J6</a:t>
              </a:r>
              <a:r>
                <a:rPr kumimoji="1" lang="zh-CN" altLang="zh-CN" sz="2000" b="0" dirty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出队</a:t>
              </a:r>
              <a:endParaRPr kumimoji="1" lang="zh-CN" altLang="en-US" sz="2000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77"/>
          <p:cNvGrpSpPr>
            <a:grpSpLocks noChangeAspect="1"/>
          </p:cNvGrpSpPr>
          <p:nvPr/>
        </p:nvGrpSpPr>
        <p:grpSpPr bwMode="auto">
          <a:xfrm>
            <a:off x="3327919" y="3809997"/>
            <a:ext cx="2264844" cy="795336"/>
            <a:chOff x="2159" y="2322"/>
            <a:chExt cx="1576" cy="501"/>
          </a:xfrm>
        </p:grpSpPr>
        <p:sp>
          <p:nvSpPr>
            <p:cNvPr id="25611" name="AutoShape 78"/>
            <p:cNvSpPr>
              <a:spLocks noChangeArrowheads="1"/>
            </p:cNvSpPr>
            <p:nvPr/>
          </p:nvSpPr>
          <p:spPr bwMode="auto">
            <a:xfrm rot="950072">
              <a:off x="2173" y="2322"/>
              <a:ext cx="1562" cy="501"/>
            </a:xfrm>
            <a:prstGeom prst="rightArrow">
              <a:avLst>
                <a:gd name="adj1" fmla="val 50000"/>
                <a:gd name="adj2" fmla="val 325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25612" name="Text Box 79"/>
            <p:cNvSpPr txBox="1">
              <a:spLocks noChangeArrowheads="1"/>
            </p:cNvSpPr>
            <p:nvPr/>
          </p:nvSpPr>
          <p:spPr bwMode="auto">
            <a:xfrm rot="914810">
              <a:off x="2159" y="2420"/>
              <a:ext cx="13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J7,J8,J9</a:t>
              </a:r>
              <a:r>
                <a:rPr kumimoji="1" lang="zh-CN" altLang="zh-CN" sz="2000" b="0" dirty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入队</a:t>
              </a:r>
              <a:endParaRPr kumimoji="1" lang="zh-CN" altLang="en-US" sz="2000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596902" y="1051631"/>
            <a:ext cx="2616198" cy="8493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考虑 循环顺序</a:t>
            </a:r>
            <a:r>
              <a:rPr lang="zh-CN" altLang="en-US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队列</a:t>
            </a:r>
            <a:endParaRPr lang="en-US" altLang="zh-CN" b="0" dirty="0" smtClean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有</a:t>
            </a:r>
            <a:r>
              <a:rPr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什么问题？</a:t>
            </a: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4198232" y="3359054"/>
            <a:ext cx="453719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队空</a:t>
            </a:r>
            <a:r>
              <a:rPr kumimoji="1" lang="en-US" altLang="zh-CN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. </a:t>
            </a:r>
            <a:r>
              <a:rPr kumimoji="1"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有</a:t>
            </a:r>
            <a:r>
              <a:rPr kumimoji="1" lang="en-US" altLang="zh-CN" b="0" dirty="0">
                <a:solidFill>
                  <a:schemeClr val="accent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sq-&gt;</a:t>
            </a:r>
            <a:r>
              <a:rPr kumimoji="1"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front</a:t>
            </a:r>
            <a:r>
              <a:rPr kumimoji="1" lang="en-US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</a:t>
            </a:r>
            <a:r>
              <a:rPr kumimoji="1" lang="en-US" altLang="zh-CN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</a:t>
            </a:r>
            <a:r>
              <a:rPr kumimoji="1" lang="en-US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b="0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sq-&gt;rear</a:t>
            </a: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1602733" y="5983260"/>
            <a:ext cx="5602287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队满</a:t>
            </a:r>
            <a:r>
              <a:rPr kumimoji="1" lang="en-US" altLang="zh-CN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. </a:t>
            </a:r>
            <a:r>
              <a:rPr kumimoji="1"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有</a:t>
            </a:r>
            <a:r>
              <a:rPr kumimoji="1" lang="en-US" altLang="zh-CN" b="0" dirty="0">
                <a:solidFill>
                  <a:schemeClr val="accent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sq-&gt;</a:t>
            </a:r>
            <a:r>
              <a:rPr kumimoji="1"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front</a:t>
            </a:r>
            <a:r>
              <a:rPr kumimoji="1" lang="en-US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</a:t>
            </a:r>
            <a:r>
              <a:rPr kumimoji="1" lang="en-US" altLang="zh-CN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</a:t>
            </a:r>
            <a:r>
              <a:rPr kumimoji="1" lang="en-US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b="0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sq-&gt;rear</a:t>
            </a:r>
          </a:p>
        </p:txBody>
      </p:sp>
      <p:sp>
        <p:nvSpPr>
          <p:cNvPr id="85" name="Rectangle 2"/>
          <p:cNvSpPr txBox="1">
            <a:spLocks noChangeArrowheads="1"/>
          </p:cNvSpPr>
          <p:nvPr/>
        </p:nvSpPr>
        <p:spPr>
          <a:xfrm>
            <a:off x="809526" y="2506661"/>
            <a:ext cx="7812287" cy="1289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defRPr/>
            </a:pPr>
            <a:r>
              <a:rPr lang="zh-CN" altLang="en-US" b="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队</a:t>
            </a:r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满和队空时，均有</a:t>
            </a:r>
            <a:r>
              <a:rPr lang="en-US" altLang="zh-CN" b="0" dirty="0">
                <a:solidFill>
                  <a:schemeClr val="accent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sq-&gt;</a:t>
            </a: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front</a:t>
            </a:r>
            <a:r>
              <a:rPr lang="en-US" altLang="zh-CN" b="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== </a:t>
            </a:r>
            <a:r>
              <a:rPr lang="en-US" altLang="zh-CN" b="0" dirty="0">
                <a:solidFill>
                  <a:srgbClr val="0066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sq-&gt;</a:t>
            </a:r>
            <a:r>
              <a:rPr lang="en-US" altLang="en-US" b="0" dirty="0">
                <a:solidFill>
                  <a:srgbClr val="0066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66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rear</a:t>
            </a:r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。</a:t>
            </a:r>
          </a:p>
          <a:p>
            <a:pPr algn="just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defRPr/>
            </a:pPr>
            <a:r>
              <a:rPr lang="zh-CN" altLang="en-US" b="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因此</a:t>
            </a:r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，只凭</a:t>
            </a:r>
            <a:r>
              <a:rPr lang="en-US" altLang="zh-CN" b="0" dirty="0">
                <a:solidFill>
                  <a:schemeClr val="accent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sq-&gt;</a:t>
            </a: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front</a:t>
            </a:r>
            <a:r>
              <a:rPr lang="en-US" altLang="zh-CN" b="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== </a:t>
            </a:r>
            <a:r>
              <a:rPr lang="en-US" altLang="zh-CN" b="0" dirty="0">
                <a:solidFill>
                  <a:srgbClr val="0066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sq-&gt;</a:t>
            </a:r>
            <a:r>
              <a:rPr lang="en-US" altLang="en-US" b="0" dirty="0">
                <a:solidFill>
                  <a:srgbClr val="0066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66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rear</a:t>
            </a:r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还无法区分是满还是空。</a:t>
            </a:r>
          </a:p>
          <a:p>
            <a:pPr algn="just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defRPr/>
            </a:pPr>
            <a:r>
              <a:rPr lang="zh-CN" altLang="en-US" b="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如何</a:t>
            </a:r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判定队满还是空？是循环队列要解决的新问题。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循环队列假上溢问题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14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2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解决循环队列判空和判满问题</a:t>
            </a:r>
          </a:p>
        </p:txBody>
      </p:sp>
      <p:sp>
        <p:nvSpPr>
          <p:cNvPr id="100434" name="Rectangle 8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方案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设置一个标志位以区别队空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队满。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初始化队列时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 =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，标志位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flag=false</a:t>
            </a:r>
          </a:p>
          <a:p>
            <a:pPr lvl="1"/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入队后，置标志位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 = true</a:t>
            </a:r>
          </a:p>
          <a:p>
            <a:pPr lvl="1"/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出队后，置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标志位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 = false</a:t>
            </a:r>
          </a:p>
          <a:p>
            <a:pPr lvl="1"/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 == rear &amp;&amp; flag == true     //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队满</a:t>
            </a:r>
          </a:p>
          <a:p>
            <a:pPr lvl="1"/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 == rear &amp;&amp; flag == false    //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队空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15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0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0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0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0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0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0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方案</a:t>
            </a:r>
            <a:r>
              <a:rPr lang="en-US" altLang="zh-CN" sz="2800" dirty="0" smtClean="0"/>
              <a:t>2. </a:t>
            </a:r>
            <a:r>
              <a:rPr lang="zh-CN" altLang="en-US" sz="2800" dirty="0" smtClean="0"/>
              <a:t>少用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牺牲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一个元素的存储空间。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队空：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front= =rear</a:t>
            </a:r>
          </a:p>
          <a:p>
            <a:pPr lvl="1" eaLnBrk="1" hangingPunct="1"/>
            <a:r>
              <a:rPr lang="zh-CN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队满：(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rear+1)%M= =front</a:t>
            </a:r>
          </a:p>
          <a:p>
            <a:pPr lvl="1"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方案</a:t>
            </a:r>
            <a:r>
              <a:rPr lang="en-US" altLang="zh-CN" sz="2800" dirty="0" smtClean="0"/>
              <a:t>3. </a:t>
            </a:r>
            <a:r>
              <a:rPr lang="zh-CN" altLang="en-US" sz="2800" dirty="0" smtClean="0"/>
              <a:t>用一个计数变量来记载队列中的元素个数。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初始化队列时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c=0;  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当入队时，计数变量＋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 </a:t>
            </a:r>
            <a:r>
              <a:rPr lang="en-US" altLang="zh-CN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当出队时，计数变量－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c--</a:t>
            </a:r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当计数变量 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＝</a:t>
            </a:r>
            <a:r>
              <a:rPr lang="en-US" altLang="zh-CN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时，队满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当计数变量 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＝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时，队空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解决循环队列判空和判满问题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16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51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1979613" y="2565400"/>
            <a:ext cx="5184775" cy="172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队满和队空时，均有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-</a:t>
            </a:r>
            <a:r>
              <a:rPr lang="en-US" altLang="zh-CN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&gt;front == </a:t>
            </a:r>
            <a:r>
              <a:rPr lang="en-US" altLang="zh-CN" dirty="0" err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sq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-</a:t>
            </a:r>
            <a:r>
              <a:rPr lang="en-US" altLang="zh-CN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&gt;rear</a:t>
            </a:r>
            <a:endParaRPr lang="zh-CN" altLang="en-US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4" name="流程图: 卡片 23"/>
          <p:cNvSpPr/>
          <p:nvPr/>
        </p:nvSpPr>
        <p:spPr>
          <a:xfrm>
            <a:off x="539750" y="1184275"/>
            <a:ext cx="3024188" cy="73183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方案</a:t>
            </a:r>
            <a:r>
              <a:rPr lang="en-US" altLang="zh-CN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：设置标志位，本质上解决问题。</a:t>
            </a:r>
          </a:p>
        </p:txBody>
      </p:sp>
      <p:sp>
        <p:nvSpPr>
          <p:cNvPr id="25" name="流程图: 卡片 24"/>
          <p:cNvSpPr/>
          <p:nvPr/>
        </p:nvSpPr>
        <p:spPr>
          <a:xfrm>
            <a:off x="2771775" y="4941889"/>
            <a:ext cx="3671888" cy="107940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方案</a:t>
            </a:r>
            <a:r>
              <a:rPr lang="en-US" altLang="zh-CN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：牺牲一个存储空间，不允许队满时头尾指针同时指向相同单元。</a:t>
            </a:r>
          </a:p>
        </p:txBody>
      </p:sp>
      <p:sp>
        <p:nvSpPr>
          <p:cNvPr id="26" name="流程图: 卡片 25"/>
          <p:cNvSpPr/>
          <p:nvPr/>
        </p:nvSpPr>
        <p:spPr>
          <a:xfrm>
            <a:off x="5292725" y="1184275"/>
            <a:ext cx="3527425" cy="87630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方案</a:t>
            </a:r>
            <a:r>
              <a:rPr lang="en-US" altLang="zh-CN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：采用第三方计数器来确认队列状态。</a:t>
            </a:r>
          </a:p>
        </p:txBody>
      </p:sp>
      <p:sp>
        <p:nvSpPr>
          <p:cNvPr id="27" name="闪电形 26"/>
          <p:cNvSpPr/>
          <p:nvPr/>
        </p:nvSpPr>
        <p:spPr>
          <a:xfrm>
            <a:off x="1403350" y="2060575"/>
            <a:ext cx="1584325" cy="50482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8" name="闪电形 27"/>
          <p:cNvSpPr/>
          <p:nvPr/>
        </p:nvSpPr>
        <p:spPr>
          <a:xfrm flipH="1">
            <a:off x="6156325" y="2133600"/>
            <a:ext cx="1728788" cy="431800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9" name="闪电形 28"/>
          <p:cNvSpPr/>
          <p:nvPr/>
        </p:nvSpPr>
        <p:spPr>
          <a:xfrm flipH="1" flipV="1">
            <a:off x="4284663" y="4365625"/>
            <a:ext cx="1366837" cy="50323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解决循环队列判空和判满问题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17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7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队列链式存储结构</a:t>
            </a:r>
            <a:endParaRPr lang="zh-CN" alt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90525" y="1557338"/>
          <a:ext cx="838358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图片" r:id="rId3" imgW="4891934" imgH="2456917" progId="Word.Picture.8">
                  <p:embed/>
                </p:oleObj>
              </mc:Choice>
              <mc:Fallback>
                <p:oleObj name="图片" r:id="rId3" imgW="4891934" imgH="2456917" progId="Word.Picture.8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557338"/>
                        <a:ext cx="8383588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18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1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19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栈和队列 结束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线性表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栈和队列都是运算受限的线性表：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栈</a:t>
            </a:r>
          </a:p>
          <a:p>
            <a:pPr lvl="2"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删除操作只能在表的一端进行</a:t>
            </a:r>
          </a:p>
          <a:p>
            <a:pPr lvl="2" eaLnBrk="1" hangingPunct="1"/>
            <a:r>
              <a:rPr lang="zh-CN" altLang="en-US" dirty="0" smtClean="0"/>
              <a:t>数据元素 后进先出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LIFO</a:t>
            </a:r>
            <a:r>
              <a:rPr lang="en-US" altLang="zh-CN" dirty="0" smtClean="0"/>
              <a:t>)/</a:t>
            </a:r>
            <a:r>
              <a:rPr lang="zh-CN" altLang="en-US" dirty="0" smtClean="0"/>
              <a:t>先进后出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FILO</a:t>
            </a:r>
            <a:r>
              <a:rPr lang="en-US" altLang="zh-CN" dirty="0" smtClean="0"/>
              <a:t>)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 smtClean="0"/>
              <a:t>队列</a:t>
            </a:r>
          </a:p>
          <a:p>
            <a:pPr lvl="2"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删除操作分别在表的两端进行</a:t>
            </a:r>
          </a:p>
          <a:p>
            <a:pPr lvl="2" eaLnBrk="1" hangingPunct="1"/>
            <a:r>
              <a:rPr lang="zh-CN" altLang="en-US" dirty="0" smtClean="0"/>
              <a:t>数据元素 先进先出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FIFO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栈和队列的共同点：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逻辑结构为线性表</a:t>
            </a:r>
          </a:p>
          <a:p>
            <a:pPr lvl="1" eaLnBrk="1" hangingPunct="1"/>
            <a:r>
              <a:rPr lang="zh-CN" altLang="en-US" dirty="0" smtClean="0"/>
              <a:t>存储结构同样是有</a:t>
            </a:r>
            <a:r>
              <a:rPr lang="zh-CN" altLang="en-US" u="sng" dirty="0" smtClean="0"/>
              <a:t>顺序</a:t>
            </a:r>
            <a:r>
              <a:rPr lang="zh-CN" altLang="en-US" dirty="0" smtClean="0"/>
              <a:t>和</a:t>
            </a:r>
            <a:r>
              <a:rPr lang="zh-CN" altLang="en-US" u="sng" dirty="0" smtClean="0"/>
              <a:t>链式</a:t>
            </a:r>
            <a:r>
              <a:rPr lang="zh-CN" altLang="en-US" dirty="0" smtClean="0"/>
              <a:t>两种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栈和队列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1677536" y="2443145"/>
            <a:ext cx="1959625" cy="346794"/>
          </a:xfrm>
          <a:prstGeom prst="wedgeRectCallout">
            <a:avLst>
              <a:gd name="adj1" fmla="val 46347"/>
              <a:gd name="adj2" fmla="val -855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in first out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148064" y="2443145"/>
            <a:ext cx="2017489" cy="346794"/>
          </a:xfrm>
          <a:prstGeom prst="wedgeRectCallout">
            <a:avLst>
              <a:gd name="adj1" fmla="val -41998"/>
              <a:gd name="adj2" fmla="val -889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 last out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527698" y="4274843"/>
            <a:ext cx="2016596" cy="346794"/>
          </a:xfrm>
          <a:prstGeom prst="wedgeRectCallout">
            <a:avLst>
              <a:gd name="adj1" fmla="val -44472"/>
              <a:gd name="adj2" fmla="val -1033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 first out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5224733" y="369193"/>
            <a:ext cx="3960813" cy="935038"/>
          </a:xfrm>
          <a:prstGeom prst="cloudCallout">
            <a:avLst>
              <a:gd name="adj1" fmla="val -30206"/>
              <a:gd name="adj2" fmla="val 85394"/>
            </a:avLst>
          </a:prstGeom>
          <a:ln>
            <a:solidFill>
              <a:srgbClr val="012D7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线性表的插入</a:t>
            </a:r>
            <a:r>
              <a:rPr lang="en-US" altLang="zh-CN" b="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删除操作都是随机的。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913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栈是特殊的线性表：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它有固定的一端，称为 </a:t>
            </a:r>
            <a:r>
              <a:rPr lang="zh-CN" altLang="en-US" u="sng" smtClean="0"/>
              <a:t>栈底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它有操作的一端，称为 </a:t>
            </a:r>
            <a:r>
              <a:rPr lang="zh-CN" altLang="en-US" u="sng" smtClean="0"/>
              <a:t>栈顶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栈的操作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插入元素</a:t>
            </a:r>
            <a:r>
              <a:rPr lang="en-US" altLang="zh-CN" smtClean="0"/>
              <a:t> - </a:t>
            </a:r>
            <a:r>
              <a:rPr lang="zh-CN" altLang="en-US" i="1" smtClean="0">
                <a:solidFill>
                  <a:srgbClr val="C00000"/>
                </a:solidFill>
              </a:rPr>
              <a:t>入栈</a:t>
            </a:r>
            <a:endParaRPr lang="en-US" altLang="zh-CN" i="1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mtClean="0"/>
              <a:t>删除元素 </a:t>
            </a:r>
            <a:r>
              <a:rPr lang="en-US" altLang="zh-CN" smtClean="0"/>
              <a:t>– </a:t>
            </a:r>
            <a:r>
              <a:rPr lang="zh-CN" altLang="en-US" i="1" smtClean="0">
                <a:solidFill>
                  <a:srgbClr val="C00000"/>
                </a:solidFill>
              </a:rPr>
              <a:t>出栈</a:t>
            </a:r>
            <a:endParaRPr lang="en-US" altLang="zh-CN" i="1" smtClean="0">
              <a:solidFill>
                <a:srgbClr val="C00000"/>
              </a:solidFill>
            </a:endParaRPr>
          </a:p>
          <a:p>
            <a:pPr lvl="1" eaLnBrk="1" hangingPunct="1"/>
            <a:endParaRPr lang="en-US" altLang="zh-CN" i="1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mtClean="0"/>
              <a:t>栈的空满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栈中元素个数为零</a:t>
            </a:r>
            <a:r>
              <a:rPr lang="en-US" altLang="zh-CN" smtClean="0"/>
              <a:t> – </a:t>
            </a:r>
            <a:r>
              <a:rPr lang="zh-CN" altLang="en-US" i="1" smtClean="0">
                <a:solidFill>
                  <a:srgbClr val="C00000"/>
                </a:solidFill>
              </a:rPr>
              <a:t>空栈</a:t>
            </a:r>
            <a:endParaRPr lang="en-US" altLang="zh-CN" i="1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mtClean="0"/>
              <a:t>栈中元素个数达到上限</a:t>
            </a:r>
            <a:r>
              <a:rPr lang="en-US" altLang="zh-CN" smtClean="0"/>
              <a:t>– </a:t>
            </a:r>
            <a:r>
              <a:rPr lang="zh-CN" altLang="en-US" i="1" smtClean="0">
                <a:solidFill>
                  <a:srgbClr val="C00000"/>
                </a:solidFill>
              </a:rPr>
              <a:t>满栈</a:t>
            </a:r>
            <a:endParaRPr lang="en-US" altLang="zh-CN" i="1" smtClean="0">
              <a:solidFill>
                <a:srgbClr val="C00000"/>
              </a:solidFill>
            </a:endParaRPr>
          </a:p>
        </p:txBody>
      </p:sp>
      <p:pic>
        <p:nvPicPr>
          <p:cNvPr id="14340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98595"/>
            <a:ext cx="2523077" cy="202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标注 5"/>
          <p:cNvSpPr/>
          <p:nvPr/>
        </p:nvSpPr>
        <p:spPr>
          <a:xfrm>
            <a:off x="1907704" y="2276872"/>
            <a:ext cx="2952105" cy="431800"/>
          </a:xfrm>
          <a:prstGeom prst="wedgeRectCallout">
            <a:avLst>
              <a:gd name="adj1" fmla="val 7391"/>
              <a:gd name="adj2" fmla="val -87576"/>
            </a:avLst>
          </a:prstGeom>
          <a:ln>
            <a:solidFill>
              <a:srgbClr val="012D7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0" dirty="0">
                <a:latin typeface="楷体" panose="02010609060101010101" pitchFamily="49" charset="-122"/>
                <a:ea typeface="楷体" panose="02010609060101010101" pitchFamily="49" charset="-122"/>
              </a:rPr>
              <a:t>插入和删除操作都集中在栈顶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4427984" y="3903717"/>
            <a:ext cx="2481780" cy="504825"/>
          </a:xfrm>
          <a:prstGeom prst="borderCallout2">
            <a:avLst>
              <a:gd name="adj1" fmla="val 50780"/>
              <a:gd name="adj2" fmla="val -658"/>
              <a:gd name="adj3" fmla="val 145114"/>
              <a:gd name="adj4" fmla="val -39935"/>
              <a:gd name="adj5" fmla="val 146515"/>
              <a:gd name="adj6" fmla="val -57082"/>
            </a:avLst>
          </a:prstGeom>
          <a:ln>
            <a:solidFill>
              <a:srgbClr val="012D7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0" dirty="0">
                <a:latin typeface="楷体" panose="02010609060101010101" pitchFamily="49" charset="-122"/>
                <a:ea typeface="楷体" panose="02010609060101010101" pitchFamily="49" charset="-122"/>
              </a:rPr>
              <a:t>空栈不能进行</a:t>
            </a:r>
            <a:r>
              <a:rPr lang="zh-CN" altLang="en-US" sz="16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出栈</a:t>
            </a:r>
            <a:r>
              <a:rPr lang="zh-CN" altLang="en-US" sz="1600" b="0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</a:p>
        </p:txBody>
      </p:sp>
      <p:sp>
        <p:nvSpPr>
          <p:cNvPr id="9" name="线形标注 2 8"/>
          <p:cNvSpPr/>
          <p:nvPr/>
        </p:nvSpPr>
        <p:spPr>
          <a:xfrm>
            <a:off x="4427984" y="4534893"/>
            <a:ext cx="2481780" cy="504825"/>
          </a:xfrm>
          <a:prstGeom prst="borderCallout2">
            <a:avLst>
              <a:gd name="adj1" fmla="val 50780"/>
              <a:gd name="adj2" fmla="val 12"/>
              <a:gd name="adj3" fmla="val 87481"/>
              <a:gd name="adj4" fmla="val -23187"/>
              <a:gd name="adj5" fmla="val 88882"/>
              <a:gd name="adj6" fmla="val -40000"/>
            </a:avLst>
          </a:prstGeom>
          <a:ln>
            <a:solidFill>
              <a:srgbClr val="012D7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0" dirty="0">
                <a:latin typeface="楷体" panose="02010609060101010101" pitchFamily="49" charset="-122"/>
                <a:ea typeface="楷体" panose="02010609060101010101" pitchFamily="49" charset="-122"/>
              </a:rPr>
              <a:t>满栈不能进行</a:t>
            </a:r>
            <a:r>
              <a:rPr lang="zh-CN" altLang="en-US" sz="1600" b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</a:t>
            </a:r>
            <a:r>
              <a:rPr lang="zh-CN" altLang="en-US" sz="1600" b="0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60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栈道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C12934-E1EB-41E5-8EF0-452AD3A15EE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85653"/>
            <a:ext cx="4572000" cy="33486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4833686" cy="324036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820340" y="5013176"/>
            <a:ext cx="2592288" cy="57606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明修栈道暗度陈仓</a:t>
            </a:r>
          </a:p>
        </p:txBody>
      </p:sp>
    </p:spTree>
    <p:extLst>
      <p:ext uri="{BB962C8B-B14F-4D97-AF65-F5344CB8AC3E}">
        <p14:creationId xmlns:p14="http://schemas.microsoft.com/office/powerpoint/2010/main" val="40642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栈的应用实例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生活中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食堂餐具</a:t>
            </a:r>
            <a:r>
              <a:rPr lang="en-US" altLang="zh-CN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碗</a:t>
            </a:r>
            <a:r>
              <a:rPr lang="en-US" altLang="zh-CN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洗净后叠放在一起，最先洗净的碗放在最下面，最后洗净的碗放在最上面</a:t>
            </a:r>
            <a:r>
              <a:rPr lang="zh-CN" altLang="en-US" dirty="0" smtClean="0">
                <a:solidFill>
                  <a:srgbClr val="0033CC"/>
                </a:solidFill>
              </a:rPr>
              <a:t>。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取用碗的时候最上面的被最先取用，最下面的碗被最后取用。过程满足先进后出。</a:t>
            </a:r>
            <a:endParaRPr lang="en-US" altLang="zh-CN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函数调用的时候，若函数</a:t>
            </a:r>
            <a:r>
              <a:rPr lang="en-US" altLang="zh-CN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func1</a:t>
            </a:r>
            <a:r>
              <a:rPr lang="en-US" altLang="zh-CN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执行过程调用了</a:t>
            </a:r>
            <a:r>
              <a:rPr lang="en-US" altLang="zh-CN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func2</a:t>
            </a:r>
            <a:r>
              <a:rPr lang="en-US" altLang="zh-CN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。那么，当</a:t>
            </a:r>
            <a:r>
              <a:rPr lang="en-US" altLang="zh-CN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func2</a:t>
            </a:r>
            <a:r>
              <a:rPr lang="en-US" altLang="zh-CN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执行完成后才能返回接着执行</a:t>
            </a:r>
            <a:r>
              <a:rPr lang="en-US" altLang="zh-CN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func1</a:t>
            </a:r>
            <a:r>
              <a:rPr lang="en-US" altLang="zh-CN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solidFill>
                  <a:srgbClr val="0033CC"/>
                </a:solidFill>
              </a:rPr>
              <a:t>。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因此，可以用栈来保存函数运行时的状态信息。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5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8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栈的顺序存储设计 </a:t>
            </a:r>
            <a:endParaRPr lang="zh-CN" altLang="en-US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数据结构设计 栈类型定义</a:t>
            </a:r>
          </a:p>
          <a:p>
            <a:r>
              <a:rPr lang="en-US" altLang="zh-CN" dirty="0" smtClean="0"/>
              <a:t>#define MAXSTACK 100 		// </a:t>
            </a:r>
            <a:r>
              <a:rPr lang="zh-CN" altLang="en-US" dirty="0" smtClean="0"/>
              <a:t>数据空间</a:t>
            </a:r>
            <a:endParaRPr lang="en-US" altLang="zh-CN" dirty="0" smtClean="0"/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StructStack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top ; 				// </a:t>
            </a:r>
            <a:r>
              <a:rPr lang="zh-CN" altLang="en-US" dirty="0" smtClean="0"/>
              <a:t>栈顶位置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StackEntry</a:t>
            </a:r>
            <a:r>
              <a:rPr lang="en-US" altLang="zh-CN" dirty="0" smtClean="0"/>
              <a:t> entry[MAXSTACK] ; 	// </a:t>
            </a:r>
            <a:r>
              <a:rPr lang="zh-CN" altLang="en-US" dirty="0" smtClean="0"/>
              <a:t>域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用于存放数据元素 </a:t>
            </a:r>
          </a:p>
          <a:p>
            <a:r>
              <a:rPr lang="en-US" altLang="zh-CN" dirty="0" smtClean="0"/>
              <a:t>}  Stack, *</a:t>
            </a:r>
            <a:r>
              <a:rPr lang="en-US" altLang="zh-CN" dirty="0" err="1" smtClean="0"/>
              <a:t>StackPtr</a:t>
            </a:r>
            <a:r>
              <a:rPr lang="en-US" altLang="zh-CN" dirty="0" smtClean="0"/>
              <a:t> 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约定</a:t>
            </a:r>
            <a:r>
              <a:rPr lang="en-US" altLang="zh-CN" dirty="0" smtClean="0"/>
              <a:t>top</a:t>
            </a:r>
            <a:r>
              <a:rPr lang="zh-CN" altLang="en-US" dirty="0" smtClean="0"/>
              <a:t>用于存放栈顶元素的位置，因此</a:t>
            </a:r>
            <a:r>
              <a:rPr lang="en-US" altLang="zh-CN" dirty="0" smtClean="0"/>
              <a:t>top == -1</a:t>
            </a:r>
            <a:r>
              <a:rPr lang="zh-CN" altLang="en-US" dirty="0" smtClean="0"/>
              <a:t>表示空栈，</a:t>
            </a:r>
            <a:r>
              <a:rPr lang="en-US" altLang="zh-CN" dirty="0" smtClean="0"/>
              <a:t>top==MAXSIZE-1</a:t>
            </a:r>
            <a:r>
              <a:rPr lang="zh-CN" altLang="en-US" dirty="0" smtClean="0"/>
              <a:t>表示栈满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6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7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顺序栈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入栈时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；出栈时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指针减</a:t>
            </a:r>
            <a:r>
              <a:rPr lang="en-US" altLang="zh-CN" dirty="0" smtClean="0"/>
              <a:t>1 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溢出</a:t>
            </a:r>
          </a:p>
          <a:p>
            <a:pPr lvl="1"/>
            <a:r>
              <a:rPr lang="zh-CN" altLang="en-US" dirty="0" smtClean="0"/>
              <a:t>顺序栈的数据元素空间大小是预先分配</a:t>
            </a:r>
          </a:p>
          <a:p>
            <a:pPr lvl="1"/>
            <a:r>
              <a:rPr lang="zh-CN" altLang="en-US" dirty="0" smtClean="0"/>
              <a:t>当空间满时再进行入栈操作产生的溢出称为上溢</a:t>
            </a:r>
          </a:p>
          <a:p>
            <a:pPr lvl="1"/>
            <a:r>
              <a:rPr lang="zh-CN" altLang="en-US" dirty="0" smtClean="0"/>
              <a:t>当栈为空时再进行出栈操作产生的溢出称为下溢</a:t>
            </a:r>
          </a:p>
        </p:txBody>
      </p:sp>
      <p:pic>
        <p:nvPicPr>
          <p:cNvPr id="90116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47105"/>
            <a:ext cx="5976937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7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3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队列是特殊的线性表：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限定只能在表的一端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队头，</a:t>
            </a:r>
            <a:r>
              <a:rPr lang="en-US" altLang="zh-CN" dirty="0" smtClean="0"/>
              <a:t>front)</a:t>
            </a:r>
            <a:r>
              <a:rPr lang="zh-CN" altLang="en-US" dirty="0" smtClean="0"/>
              <a:t>进行插入。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限定只能在表的另一端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队尾，</a:t>
            </a:r>
            <a:r>
              <a:rPr lang="en-US" altLang="zh-CN" dirty="0" smtClean="0"/>
              <a:t>rear)</a:t>
            </a:r>
            <a:r>
              <a:rPr lang="zh-CN" altLang="en-US" dirty="0" smtClean="0"/>
              <a:t>进行删除。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队列的空满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队列中元素个数为零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空队列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队列中元素个数达到上限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满队列</a:t>
            </a:r>
            <a:endParaRPr lang="en-US" altLang="zh-CN" dirty="0" smtClean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971600" y="2276872"/>
            <a:ext cx="6310312" cy="1055687"/>
            <a:chOff x="646" y="2351"/>
            <a:chExt cx="3975" cy="665"/>
          </a:xfrm>
        </p:grpSpPr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>
              <a:off x="1278" y="2355"/>
              <a:ext cx="2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>
              <a:off x="1285" y="2618"/>
              <a:ext cx="2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6" name="Text Box 8"/>
            <p:cNvSpPr txBox="1">
              <a:spLocks noChangeArrowheads="1"/>
            </p:cNvSpPr>
            <p:nvPr/>
          </p:nvSpPr>
          <p:spPr bwMode="auto">
            <a:xfrm>
              <a:off x="1434" y="2363"/>
              <a:ext cx="25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a1    a2     a3…………………….an </a:t>
              </a:r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3923" y="2489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1078" y="2489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4180" y="2375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入队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646" y="2351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出队</a:t>
              </a:r>
            </a:p>
          </p:txBody>
        </p:sp>
        <p:sp>
          <p:nvSpPr>
            <p:cNvPr id="19471" name="Line 13"/>
            <p:cNvSpPr>
              <a:spLocks noChangeShapeType="1"/>
            </p:cNvSpPr>
            <p:nvPr/>
          </p:nvSpPr>
          <p:spPr bwMode="auto">
            <a:xfrm flipV="1">
              <a:off x="1556" y="262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2" name="Line 14"/>
            <p:cNvSpPr>
              <a:spLocks noChangeShapeType="1"/>
            </p:cNvSpPr>
            <p:nvPr/>
          </p:nvSpPr>
          <p:spPr bwMode="auto">
            <a:xfrm flipV="1">
              <a:off x="3667" y="262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1325" y="2763"/>
              <a:ext cx="4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front</a:t>
              </a:r>
            </a:p>
          </p:txBody>
        </p:sp>
        <p:sp>
          <p:nvSpPr>
            <p:cNvPr id="19474" name="Text Box 16"/>
            <p:cNvSpPr txBox="1">
              <a:spLocks noChangeArrowheads="1"/>
            </p:cNvSpPr>
            <p:nvPr/>
          </p:nvSpPr>
          <p:spPr bwMode="auto">
            <a:xfrm>
              <a:off x="3487" y="2764"/>
              <a:ext cx="4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rear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8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57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队列的应用实例</a:t>
            </a:r>
            <a:endParaRPr lang="zh-CN" altLang="en-US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生活中</a:t>
            </a:r>
          </a:p>
          <a:p>
            <a:pPr lvl="1"/>
            <a:r>
              <a:rPr lang="zh-CN" altLang="en-US" dirty="0" smtClean="0"/>
              <a:t>日常生活中排队的例子很多。如乘坐公共汽车，食堂就餐排队，超市商店收银结算等。先</a:t>
            </a:r>
            <a:r>
              <a:rPr lang="zh-CN" altLang="en-US" dirty="0"/>
              <a:t>来的排在队列前面，后来的排在队列后面。</a:t>
            </a:r>
            <a:endParaRPr lang="en-US" altLang="zh-CN" dirty="0"/>
          </a:p>
          <a:p>
            <a:pPr lvl="1"/>
            <a:r>
              <a:rPr lang="zh-CN" altLang="en-US" dirty="0"/>
              <a:t>队列前面的人先被服务，先离开。</a:t>
            </a:r>
            <a:endParaRPr lang="en-US" altLang="zh-CN" dirty="0"/>
          </a:p>
          <a:p>
            <a:pPr lvl="1"/>
            <a:r>
              <a:rPr lang="zh-CN" altLang="en-US" dirty="0"/>
              <a:t>队列后面的人后被服务，后离开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程序中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Windows</a:t>
            </a:r>
            <a:r>
              <a:rPr lang="zh-CN" altLang="en-US" dirty="0"/>
              <a:t>这类多任务操作系统中，应用程序相应“消息”的过程。</a:t>
            </a:r>
            <a:endParaRPr lang="en-US" altLang="zh-CN" dirty="0"/>
          </a:p>
          <a:p>
            <a:pPr lvl="1"/>
            <a:r>
              <a:rPr lang="zh-CN" altLang="en-US" dirty="0"/>
              <a:t>用户点击鼠标，敲击键盘，拖动窗口等操作都会导致“消息”发送到应用程序</a:t>
            </a:r>
            <a:r>
              <a:rPr lang="zh-CN" altLang="en-US" dirty="0" smtClean="0"/>
              <a:t>。系统</a:t>
            </a:r>
            <a:r>
              <a:rPr lang="zh-CN" altLang="en-US" dirty="0"/>
              <a:t>为每个应用程序都创建一个队列，用来存放发送给该程序的消息</a:t>
            </a:r>
            <a:r>
              <a:rPr lang="zh-CN" altLang="en-US" dirty="0" smtClean="0"/>
              <a:t>。应用程序</a:t>
            </a:r>
            <a:r>
              <a:rPr lang="zh-CN" altLang="en-US" dirty="0"/>
              <a:t>的处理过程就是从消息队列不断读取和依次给予响应的过程。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9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0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4|2.6|6|14.2|2.8|5.7|4.5|2.3"/>
</p:tagLst>
</file>

<file path=ppt/theme/theme1.xml><?xml version="1.0" encoding="utf-8"?>
<a:theme xmlns:a="http://schemas.openxmlformats.org/drawingml/2006/main" name="YiminZHOUTemplat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iminZHOUTemplate.potx" id="{BAD2110E-F7B4-48F8-8A58-BBE095D33FFB}" vid="{44E3BECB-AED5-46F5-987B-A825F578D1E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309</TotalTime>
  <Words>1176</Words>
  <Application>Microsoft Office PowerPoint</Application>
  <PresentationFormat>全屏显示(4:3)</PresentationFormat>
  <Paragraphs>213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等线</vt:lpstr>
      <vt:lpstr>黑体</vt:lpstr>
      <vt:lpstr>楷体</vt:lpstr>
      <vt:lpstr>楷体_GB2312</vt:lpstr>
      <vt:lpstr>宋体</vt:lpstr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YiminZHOUTemplate</vt:lpstr>
      <vt:lpstr>图片</vt:lpstr>
      <vt:lpstr>Picture</vt:lpstr>
      <vt:lpstr>BMP 图像</vt:lpstr>
      <vt:lpstr>第二章 线性表</vt:lpstr>
      <vt:lpstr>栈和队列</vt:lpstr>
      <vt:lpstr>栈</vt:lpstr>
      <vt:lpstr>栈道</vt:lpstr>
      <vt:lpstr>栈的应用实例</vt:lpstr>
      <vt:lpstr>栈的顺序存储设计 </vt:lpstr>
      <vt:lpstr>顺序栈</vt:lpstr>
      <vt:lpstr>队列</vt:lpstr>
      <vt:lpstr>队列的应用实例</vt:lpstr>
      <vt:lpstr>队列的顺序存储</vt:lpstr>
      <vt:lpstr>队列的假上溢现象</vt:lpstr>
      <vt:lpstr>如何解决 假溢出 问题</vt:lpstr>
      <vt:lpstr>循环顺序队列</vt:lpstr>
      <vt:lpstr>循环队列假上溢问题</vt:lpstr>
      <vt:lpstr>解决循环队列判空和判满问题</vt:lpstr>
      <vt:lpstr>解决循环队列判空和判满问题</vt:lpstr>
      <vt:lpstr>解决循环队列判空和判满问题</vt:lpstr>
      <vt:lpstr>队列链式存储结构</vt:lpstr>
      <vt:lpstr>第一章 线性表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 ZHOU</dc:creator>
  <cp:lastModifiedBy>Yimin ZHOU</cp:lastModifiedBy>
  <cp:revision>106</cp:revision>
  <dcterms:created xsi:type="dcterms:W3CDTF">2017-08-10T22:37:34Z</dcterms:created>
  <dcterms:modified xsi:type="dcterms:W3CDTF">2017-10-11T09:28:19Z</dcterms:modified>
</cp:coreProperties>
</file>