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8" r:id="rId11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12D78"/>
    <a:srgbClr val="FFFF66"/>
    <a:srgbClr val="FFFF00"/>
    <a:srgbClr val="000099"/>
    <a:srgbClr val="032C75"/>
    <a:srgbClr val="174B8B"/>
    <a:srgbClr val="194A8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B3 </a:t>
            </a:r>
            <a:r>
              <a:rPr lang="zh-CN" altLang="en-US" dirty="0" smtClean="0"/>
              <a:t>数组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10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数组 结束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</a:t>
            </a:r>
            <a:r>
              <a:rPr lang="zh-CN" altLang="en-US" dirty="0" smtClean="0"/>
              <a:t>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数组是可以看作线性表的推广。</a:t>
            </a:r>
          </a:p>
          <a:p>
            <a:r>
              <a:rPr lang="zh-CN" altLang="en-US" dirty="0"/>
              <a:t>一维数组可以看作一个线性表；</a:t>
            </a:r>
          </a:p>
          <a:p>
            <a:r>
              <a:rPr lang="zh-CN" altLang="en-US" dirty="0"/>
              <a:t>二维数组可以看作“数据元素是一维数组”的一维数组；</a:t>
            </a:r>
          </a:p>
          <a:p>
            <a:r>
              <a:rPr lang="zh-CN" altLang="en-US" dirty="0"/>
              <a:t>三维数组可以看作“数据元素是二</a:t>
            </a:r>
            <a:r>
              <a:rPr lang="zh-CN" altLang="en-US" dirty="0" smtClean="0"/>
              <a:t>维数。组</a:t>
            </a:r>
            <a:r>
              <a:rPr lang="zh-CN" altLang="en-US" dirty="0"/>
              <a:t>”的一维数组，</a:t>
            </a:r>
            <a:r>
              <a:rPr lang="zh-CN" altLang="en-US" dirty="0" smtClean="0"/>
              <a:t>依此类推。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11449"/>
              </p:ext>
            </p:extLst>
          </p:nvPr>
        </p:nvGraphicFramePr>
        <p:xfrm>
          <a:off x="2351807" y="3281809"/>
          <a:ext cx="3214688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3" imgW="2032000" imgH="1092200" progId="Equation.3">
                  <p:embed/>
                </p:oleObj>
              </mc:Choice>
              <mc:Fallback>
                <p:oleObj name="公式" r:id="rId3" imgW="2032000" imgH="1092200" progId="Equation.3">
                  <p:embed/>
                  <p:pic>
                    <p:nvPicPr>
                      <p:cNvPr id="264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07" y="3281809"/>
                        <a:ext cx="3214688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59832" y="3284984"/>
            <a:ext cx="2511425" cy="1692275"/>
            <a:chOff x="2064" y="1440"/>
            <a:chExt cx="1582" cy="106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64" y="1440"/>
              <a:ext cx="1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064" y="1728"/>
              <a:ext cx="1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064" y="2016"/>
              <a:ext cx="1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64" y="2256"/>
              <a:ext cx="1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136032" y="3207197"/>
            <a:ext cx="2225675" cy="1943100"/>
            <a:chOff x="2112" y="1391"/>
            <a:chExt cx="1402" cy="1224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rot="-5400000">
              <a:off x="1626" y="1879"/>
              <a:ext cx="1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 rot="-5400000">
              <a:off x="1962" y="1878"/>
              <a:ext cx="1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 rot="-5400000">
              <a:off x="2298" y="1877"/>
              <a:ext cx="1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 rot="-5400000">
              <a:off x="2538" y="1877"/>
              <a:ext cx="1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 rot="-5400000">
              <a:off x="2778" y="1878"/>
              <a:ext cx="1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9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数组的表示和实现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数组是多维的结构，而存储空间是一个一维的结构。</a:t>
            </a:r>
          </a:p>
          <a:p>
            <a:r>
              <a:rPr lang="zh-CN" altLang="en-US" dirty="0"/>
              <a:t>对多维数组分配时，要把它的元素映象存储在一维存储器中，一般有两种顺序映象的方式</a:t>
            </a:r>
            <a:r>
              <a:rPr lang="en-US" altLang="zh-CN" dirty="0"/>
              <a:t>: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以</a:t>
            </a:r>
            <a:r>
              <a:rPr lang="zh-CN" altLang="en-US" dirty="0"/>
              <a:t>行为主序</a:t>
            </a:r>
            <a:r>
              <a:rPr lang="en-US" altLang="zh-CN" dirty="0"/>
              <a:t>:</a:t>
            </a:r>
            <a:r>
              <a:rPr lang="zh-CN" altLang="en-US" dirty="0"/>
              <a:t>如</a:t>
            </a:r>
            <a:r>
              <a:rPr lang="en-US" altLang="zh-CN" dirty="0"/>
              <a:t>BASIC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等程序设计语言中用的是以行为主的顺序分配，即一行一行地分配。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以</a:t>
            </a:r>
            <a:r>
              <a:rPr lang="zh-CN" altLang="en-US" dirty="0"/>
              <a:t>列为主序</a:t>
            </a:r>
            <a:r>
              <a:rPr lang="en-US" altLang="zh-CN" dirty="0"/>
              <a:t>:</a:t>
            </a:r>
            <a:r>
              <a:rPr lang="zh-CN" altLang="en-US" dirty="0"/>
              <a:t>如</a:t>
            </a:r>
            <a:r>
              <a:rPr lang="en-US" altLang="zh-CN" dirty="0"/>
              <a:t>FORTRAN</a:t>
            </a:r>
            <a:r>
              <a:rPr lang="zh-CN" altLang="en-US" dirty="0"/>
              <a:t>语言中，用的是以列为主的顺序分配，即一列一列地分配。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501008"/>
            <a:ext cx="3600400" cy="252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63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一、特殊矩阵（规则矩阵 ）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零元在矩阵中的分布有一定规则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三对角矩阵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对称矩阵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对角矩阵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二</a:t>
            </a:r>
            <a:r>
              <a:rPr lang="zh-CN" altLang="en-US" dirty="0"/>
              <a:t>、稀疏矩阵 （不规则矩阵 ）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零元在矩阵中随机出现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7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特殊的矩阵：三角矩阵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908720"/>
            <a:ext cx="7441876" cy="41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84609"/>
              </p:ext>
            </p:extLst>
          </p:nvPr>
        </p:nvGraphicFramePr>
        <p:xfrm>
          <a:off x="2915816" y="5157192"/>
          <a:ext cx="3043155" cy="119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1765300" imgH="482600" progId="Equation.DSMT4">
                  <p:embed/>
                </p:oleObj>
              </mc:Choice>
              <mc:Fallback>
                <p:oleObj name="Equation" r:id="rId4" imgW="1765300" imgH="4826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157192"/>
                        <a:ext cx="3043155" cy="1191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9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特殊的矩阵：对称矩阵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196752"/>
            <a:ext cx="742709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887775"/>
              </p:ext>
            </p:extLst>
          </p:nvPr>
        </p:nvGraphicFramePr>
        <p:xfrm>
          <a:off x="2699792" y="4653136"/>
          <a:ext cx="3167459" cy="86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1982060" imgH="508221" progId="Equation.DSMT4">
                  <p:embed/>
                </p:oleObj>
              </mc:Choice>
              <mc:Fallback>
                <p:oleObj name="Equation" r:id="rId4" imgW="1982060" imgH="508221" progId="Equation.DSMT4">
                  <p:embed/>
                  <p:pic>
                    <p:nvPicPr>
                      <p:cNvPr id="11269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3136"/>
                        <a:ext cx="3167459" cy="86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8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特殊的矩阵：对角矩阵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6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225997"/>
            <a:ext cx="6768752" cy="359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8805"/>
              </p:ext>
            </p:extLst>
          </p:nvPr>
        </p:nvGraphicFramePr>
        <p:xfrm>
          <a:off x="3203848" y="5363950"/>
          <a:ext cx="2015380" cy="43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927503" imgH="203288" progId="Equation.DSMT4">
                  <p:embed/>
                </p:oleObj>
              </mc:Choice>
              <mc:Fallback>
                <p:oleObj name="Equation" r:id="rId4" imgW="927503" imgH="203288" progId="Equation.DSMT4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63950"/>
                        <a:ext cx="2015380" cy="43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非特殊的矩阵：稀疏矩阵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稀疏矩阵的特点：</a:t>
            </a:r>
          </a:p>
          <a:p>
            <a:r>
              <a:rPr lang="zh-CN" altLang="en-US" dirty="0"/>
              <a:t>非零元素较零元素少，且分布没有规律。</a:t>
            </a:r>
          </a:p>
          <a:p>
            <a:r>
              <a:rPr lang="zh-CN" altLang="en-US" dirty="0"/>
              <a:t>压缩存储方法：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、三元组表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、链式存储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5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544091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28643"/>
            <a:ext cx="53276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三元组表示实现转置矩阵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9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25005"/>
              </p:ext>
            </p:extLst>
          </p:nvPr>
        </p:nvGraphicFramePr>
        <p:xfrm>
          <a:off x="395536" y="836712"/>
          <a:ext cx="2376264" cy="118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281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2"/>
                        <a:ext cx="2376264" cy="118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67158"/>
              </p:ext>
            </p:extLst>
          </p:nvPr>
        </p:nvGraphicFramePr>
        <p:xfrm>
          <a:off x="3875008" y="830384"/>
          <a:ext cx="1357040" cy="184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28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08" y="830384"/>
                        <a:ext cx="1357040" cy="184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907704" y="2829203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 dirty="0">
                <a:latin typeface="Times New Roman" panose="02020603050405020304" pitchFamily="18" charset="0"/>
              </a:rPr>
              <a:t>1  2  14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907704" y="3556227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1  5  -5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07704" y="4283251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2  2  -7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907704" y="5010275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3  1  36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907704" y="5737299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3  4  28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508104" y="3556227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2  1  14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508104" y="5737299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 dirty="0">
                <a:latin typeface="Times New Roman" panose="02020603050405020304" pitchFamily="18" charset="0"/>
              </a:rPr>
              <a:t>5  1  -5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508104" y="4283251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2  2  -7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508104" y="2829203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1  3  36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5508104" y="5010275"/>
            <a:ext cx="1800000" cy="720000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0">
                <a:latin typeface="Times New Roman" panose="02020603050405020304" pitchFamily="18" charset="0"/>
              </a:rPr>
              <a:t>4  3  28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3726655" y="3857126"/>
            <a:ext cx="1762498" cy="2228697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3726655" y="3137127"/>
            <a:ext cx="1800000" cy="7200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3706340" y="3212976"/>
            <a:ext cx="1782813" cy="2169637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3706340" y="4560337"/>
            <a:ext cx="1800000" cy="12599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3706340" y="5365824"/>
            <a:ext cx="1800000" cy="7200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5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334</TotalTime>
  <Words>328</Words>
  <Application>Microsoft Office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楷体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YiminZHOUTemplate</vt:lpstr>
      <vt:lpstr>公式</vt:lpstr>
      <vt:lpstr>Equation</vt:lpstr>
      <vt:lpstr>第二章 线性表</vt:lpstr>
      <vt:lpstr>数组</vt:lpstr>
      <vt:lpstr>数组的表示和实现</vt:lpstr>
      <vt:lpstr>矩阵的压缩存储</vt:lpstr>
      <vt:lpstr>特殊的矩阵：三角矩阵</vt:lpstr>
      <vt:lpstr>特殊的矩阵：对称矩阵</vt:lpstr>
      <vt:lpstr>特殊的矩阵：对角矩阵</vt:lpstr>
      <vt:lpstr>非特殊的矩阵：稀疏矩阵</vt:lpstr>
      <vt:lpstr>三元组表示实现转置矩阵</vt:lpstr>
      <vt:lpstr>第二章 线性表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115</cp:revision>
  <dcterms:created xsi:type="dcterms:W3CDTF">2017-08-10T22:37:34Z</dcterms:created>
  <dcterms:modified xsi:type="dcterms:W3CDTF">2017-10-11T09:29:17Z</dcterms:modified>
</cp:coreProperties>
</file>