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9" r:id="rId4"/>
    <p:sldId id="260" r:id="rId5"/>
    <p:sldId id="261" r:id="rId6"/>
    <p:sldId id="262" r:id="rId7"/>
    <p:sldId id="263" r:id="rId8"/>
    <p:sldId id="292" r:id="rId9"/>
    <p:sldId id="265" r:id="rId10"/>
    <p:sldId id="266" r:id="rId11"/>
    <p:sldId id="293" r:id="rId12"/>
    <p:sldId id="270" r:id="rId13"/>
    <p:sldId id="272" r:id="rId14"/>
    <p:sldId id="275" r:id="rId15"/>
    <p:sldId id="276" r:id="rId16"/>
    <p:sldId id="294" r:id="rId17"/>
    <p:sldId id="277" r:id="rId18"/>
    <p:sldId id="281" r:id="rId19"/>
    <p:sldId id="295" r:id="rId20"/>
    <p:sldId id="296" r:id="rId21"/>
    <p:sldId id="286" r:id="rId22"/>
    <p:sldId id="287" r:id="rId23"/>
    <p:sldId id="288" r:id="rId24"/>
    <p:sldId id="289" r:id="rId25"/>
    <p:sldId id="297" r:id="rId26"/>
    <p:sldId id="299" r:id="rId27"/>
    <p:sldId id="298" r:id="rId28"/>
    <p:sldId id="300" r:id="rId29"/>
  </p:sldIdLst>
  <p:sldSz cx="9144000" cy="6858000" type="screen4x3"/>
  <p:notesSz cx="9144000" cy="6858000"/>
  <p:defaultTextStyle>
    <a:defPPr>
      <a:defRPr lang="en-US"/>
    </a:defPPr>
    <a:lvl1pPr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1pPr>
    <a:lvl2pPr marL="457200"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2pPr>
    <a:lvl3pPr marL="914400"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3pPr>
    <a:lvl4pPr marL="1371600"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4pPr>
    <a:lvl5pPr marL="1828800"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5pPr>
    <a:lvl6pPr marL="2286000" algn="l" defTabSz="914400" rtl="0" eaLnBrk="1" latinLnBrk="0" hangingPunct="1">
      <a:defRPr sz="2000" b="1" kern="1200">
        <a:solidFill>
          <a:srgbClr val="000066"/>
        </a:solidFill>
        <a:latin typeface="Times New Roman" pitchFamily="18" charset="0"/>
        <a:ea typeface="楷体_GB2312" pitchFamily="49" charset="-122"/>
        <a:cs typeface="+mn-cs"/>
      </a:defRPr>
    </a:lvl6pPr>
    <a:lvl7pPr marL="2743200" algn="l" defTabSz="914400" rtl="0" eaLnBrk="1" latinLnBrk="0" hangingPunct="1">
      <a:defRPr sz="2000" b="1" kern="1200">
        <a:solidFill>
          <a:srgbClr val="000066"/>
        </a:solidFill>
        <a:latin typeface="Times New Roman" pitchFamily="18" charset="0"/>
        <a:ea typeface="楷体_GB2312" pitchFamily="49" charset="-122"/>
        <a:cs typeface="+mn-cs"/>
      </a:defRPr>
    </a:lvl7pPr>
    <a:lvl8pPr marL="3200400" algn="l" defTabSz="914400" rtl="0" eaLnBrk="1" latinLnBrk="0" hangingPunct="1">
      <a:defRPr sz="2000" b="1" kern="1200">
        <a:solidFill>
          <a:srgbClr val="000066"/>
        </a:solidFill>
        <a:latin typeface="Times New Roman" pitchFamily="18" charset="0"/>
        <a:ea typeface="楷体_GB2312" pitchFamily="49" charset="-122"/>
        <a:cs typeface="+mn-cs"/>
      </a:defRPr>
    </a:lvl8pPr>
    <a:lvl9pPr marL="3657600" algn="l" defTabSz="914400" rtl="0" eaLnBrk="1" latinLnBrk="0" hangingPunct="1">
      <a:defRPr sz="2000" b="1" kern="1200">
        <a:solidFill>
          <a:srgbClr val="000066"/>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3CC"/>
    <a:srgbClr val="FF0000"/>
    <a:srgbClr val="012D78"/>
    <a:srgbClr val="FFFF66"/>
    <a:srgbClr val="FFFF00"/>
    <a:srgbClr val="032C75"/>
    <a:srgbClr val="174B8B"/>
    <a:srgbClr val="194A8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72542" autoAdjust="0"/>
  </p:normalViewPr>
  <p:slideViewPr>
    <p:cSldViewPr>
      <p:cViewPr varScale="1">
        <p:scale>
          <a:sx n="115" d="100"/>
          <a:sy n="115" d="100"/>
        </p:scale>
        <p:origin x="111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2046" y="-102"/>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fld id="{08C43E4A-405F-4447-BE2A-A76340DBD11B}" type="slidenum">
              <a:rPr lang="zh-CN" altLang="en-US"/>
              <a:pPr>
                <a:defRPr/>
              </a:pPr>
              <a:t>‹#›</a:t>
            </a:fld>
            <a:endParaRPr lang="en-US" altLang="zh-CN"/>
          </a:p>
        </p:txBody>
      </p:sp>
    </p:spTree>
    <p:extLst>
      <p:ext uri="{BB962C8B-B14F-4D97-AF65-F5344CB8AC3E}">
        <p14:creationId xmlns:p14="http://schemas.microsoft.com/office/powerpoint/2010/main" val="106959794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备注占位符 7"/>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幻灯片图像占位符 8"/>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Tree>
    <p:extLst>
      <p:ext uri="{BB962C8B-B14F-4D97-AF65-F5344CB8AC3E}">
        <p14:creationId xmlns:p14="http://schemas.microsoft.com/office/powerpoint/2010/main" val="379702558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1pPr>
    <a:lvl2pPr marL="457200"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2pPr>
    <a:lvl3pPr marL="914400"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3pPr>
    <a:lvl4pPr marL="1371600"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4pPr>
    <a:lvl5pPr marL="1828800"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38"/>
          <p:cNvSpPr>
            <a:spLocks noChangeArrowheads="1"/>
          </p:cNvSpPr>
          <p:nvPr userDrawn="1"/>
        </p:nvSpPr>
        <p:spPr bwMode="auto">
          <a:xfrm>
            <a:off x="373063" y="942976"/>
            <a:ext cx="8405812" cy="5133975"/>
          </a:xfrm>
          <a:prstGeom prst="rect">
            <a:avLst/>
          </a:prstGeom>
          <a:noFill/>
          <a:ln w="38100">
            <a:solidFill>
              <a:srgbClr val="012D78"/>
            </a:solidFill>
            <a:miter lim="800000"/>
            <a:headEnd/>
            <a:tailEnd/>
          </a:ln>
          <a:effectLst/>
        </p:spPr>
        <p:txBody>
          <a:bodyPr wrap="none" anchor="ctr"/>
          <a:lstStyle/>
          <a:p>
            <a:pPr>
              <a:defRPr/>
            </a:pPr>
            <a:endParaRPr lang="zh-CN" altLang="en-US"/>
          </a:p>
        </p:txBody>
      </p:sp>
      <p:sp>
        <p:nvSpPr>
          <p:cNvPr id="5" name="Line 71"/>
          <p:cNvSpPr>
            <a:spLocks noChangeShapeType="1"/>
          </p:cNvSpPr>
          <p:nvPr userDrawn="1"/>
        </p:nvSpPr>
        <p:spPr bwMode="auto">
          <a:xfrm>
            <a:off x="949127" y="3506788"/>
            <a:ext cx="4751388" cy="0"/>
          </a:xfrm>
          <a:prstGeom prst="line">
            <a:avLst/>
          </a:prstGeom>
          <a:noFill/>
          <a:ln w="19050">
            <a:solidFill>
              <a:srgbClr val="012D78"/>
            </a:solidFill>
            <a:round/>
            <a:headEnd/>
            <a:tailEnd/>
          </a:ln>
          <a:effectLst/>
        </p:spPr>
        <p:txBody>
          <a:bodyPr/>
          <a:lstStyle/>
          <a:p>
            <a:pPr>
              <a:defRPr/>
            </a:pPr>
            <a:endParaRPr lang="zh-CN" altLang="en-US" baseline="0">
              <a:solidFill>
                <a:srgbClr val="000099"/>
              </a:solidFill>
              <a:latin typeface="Times New Roman" panose="02020603050405020304" pitchFamily="18" charset="0"/>
              <a:ea typeface="楷体" panose="02010609060101010101" pitchFamily="49" charset="-122"/>
            </a:endParaRPr>
          </a:p>
        </p:txBody>
      </p:sp>
      <p:sp>
        <p:nvSpPr>
          <p:cNvPr id="3142" name="Rectangle 70"/>
          <p:cNvSpPr>
            <a:spLocks noGrp="1" noChangeArrowheads="1"/>
          </p:cNvSpPr>
          <p:nvPr>
            <p:ph type="subTitle" idx="1" hasCustomPrompt="1"/>
          </p:nvPr>
        </p:nvSpPr>
        <p:spPr>
          <a:xfrm>
            <a:off x="949128" y="3596301"/>
            <a:ext cx="4751387" cy="111472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a:lstStyle>
            <a:lvl1pPr marL="0" marR="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defRPr sz="2400" b="1" baseline="0">
                <a:solidFill>
                  <a:srgbClr val="000099"/>
                </a:solidFill>
                <a:effectLst/>
                <a:latin typeface="Times New Roman" panose="02020603050405020304" pitchFamily="18" charset="0"/>
                <a:ea typeface="楷体" pitchFamily="49" charset="-122"/>
              </a:defRPr>
            </a:lvl1pPr>
          </a:lstStyle>
          <a:p>
            <a:r>
              <a:rPr lang="zh-CN" altLang="en-US" dirty="0" smtClean="0"/>
              <a:t>计算机科学与工程学院</a:t>
            </a:r>
            <a:endParaRPr lang="en-US" altLang="zh-CN" dirty="0" smtClean="0"/>
          </a:p>
          <a:p>
            <a:r>
              <a:rPr lang="zh-CN" altLang="en-US" dirty="0" smtClean="0"/>
              <a:t>周益民 博士 副教授</a:t>
            </a:r>
            <a:endParaRPr lang="en-US" altLang="zh-CN" dirty="0" smtClean="0"/>
          </a:p>
        </p:txBody>
      </p:sp>
      <p:pic>
        <p:nvPicPr>
          <p:cNvPr id="32769" name="Picture 1" descr="C:\Users\YiminZHOU\电子科技大学校徽.bmp"/>
          <p:cNvPicPr>
            <a:picLocks noChangeAspect="1" noChangeArrowheads="1"/>
          </p:cNvPicPr>
          <p:nvPr userDrawn="1"/>
        </p:nvPicPr>
        <p:blipFill>
          <a:blip r:embed="rId2" cstate="print"/>
          <a:srcRect/>
          <a:stretch>
            <a:fillRect/>
          </a:stretch>
        </p:blipFill>
        <p:spPr bwMode="auto">
          <a:xfrm>
            <a:off x="6090171" y="3333131"/>
            <a:ext cx="2476500" cy="2457450"/>
          </a:xfrm>
          <a:prstGeom prst="rect">
            <a:avLst/>
          </a:prstGeom>
          <a:noFill/>
        </p:spPr>
      </p:pic>
      <p:sp>
        <p:nvSpPr>
          <p:cNvPr id="9" name="灯片编号占位符 1"/>
          <p:cNvSpPr>
            <a:spLocks noGrp="1"/>
          </p:cNvSpPr>
          <p:nvPr>
            <p:ph type="sldNum" sz="quarter" idx="4"/>
          </p:nvPr>
        </p:nvSpPr>
        <p:spPr>
          <a:xfrm>
            <a:off x="373063" y="5790581"/>
            <a:ext cx="576064" cy="281954"/>
          </a:xfrm>
          <a:prstGeom prst="rect">
            <a:avLst/>
          </a:prstGeom>
          <a:solidFill>
            <a:srgbClr val="012D78"/>
          </a:solidFill>
          <a:ln>
            <a:solidFill>
              <a:srgbClr val="012D78"/>
            </a:solidFill>
          </a:ln>
        </p:spPr>
        <p:txBody>
          <a:bodyPr vert="horz" lIns="0" tIns="0" rIns="0" bIns="0" rtlCol="0" anchor="ctr"/>
          <a:lstStyle>
            <a:lvl1pPr algn="ctr">
              <a:defRPr sz="1200">
                <a:solidFill>
                  <a:schemeClr val="bg1"/>
                </a:solidFill>
                <a:latin typeface="等线" panose="02010600030101010101" pitchFamily="2" charset="-122"/>
                <a:ea typeface="等线" panose="02010600030101010101" pitchFamily="2" charset="-122"/>
              </a:defRPr>
            </a:lvl1pPr>
          </a:lstStyle>
          <a:p>
            <a:fld id="{BFC21862-C570-43FE-93A1-CE1DA7921C6E}" type="slidenum">
              <a:rPr lang="zh-CN" altLang="en-US" smtClean="0"/>
              <a:pPr/>
              <a:t>‹#›</a:t>
            </a:fld>
            <a:r>
              <a:rPr lang="en-US" altLang="zh-CN" dirty="0" smtClean="0"/>
              <a:t>/28</a:t>
            </a:r>
            <a:endParaRPr lang="zh-CN" altLang="en-US" dirty="0"/>
          </a:p>
        </p:txBody>
      </p:sp>
      <p:sp>
        <p:nvSpPr>
          <p:cNvPr id="2" name="标题 1"/>
          <p:cNvSpPr>
            <a:spLocks noGrp="1"/>
          </p:cNvSpPr>
          <p:nvPr>
            <p:ph type="title"/>
          </p:nvPr>
        </p:nvSpPr>
        <p:spPr>
          <a:xfrm>
            <a:off x="949127" y="2343326"/>
            <a:ext cx="7617544" cy="985389"/>
          </a:xfr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0" tIns="0" rIns="0" bIns="0" numCol="1" anchor="ctr" anchorCtr="0" compatLnSpc="1">
            <a:prstTxWarp prst="textNoShape">
              <a:avLst/>
            </a:prstTxWarp>
          </a:bodyPr>
          <a:lstStyle>
            <a:lvl1pPr>
              <a:defRPr lang="zh-CN" altLang="en-US" sz="4000" kern="0" baseline="0">
                <a:solidFill>
                  <a:srgbClr val="000099"/>
                </a:solidFill>
                <a:effectLst/>
              </a:defRPr>
            </a:lvl1pPr>
          </a:lstStyle>
          <a:p>
            <a:pPr lvl="0" algn="l"/>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662348" y="1573653"/>
            <a:ext cx="573558" cy="573558"/>
          </a:xfrm>
          <a:prstGeom prst="rect">
            <a:avLst/>
          </a:prstGeom>
        </p:spPr>
      </p:pic>
      <p:sp>
        <p:nvSpPr>
          <p:cNvPr id="8" name="灯片编号占位符 7"/>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dirty="0" smtClean="0"/>
              <a:t>/28</a:t>
            </a:r>
            <a:endParaRPr lang="zh-CN" altLang="en-US" dirty="0"/>
          </a:p>
        </p:txBody>
      </p:sp>
      <p:sp>
        <p:nvSpPr>
          <p:cNvPr id="9" name="Line 71"/>
          <p:cNvSpPr>
            <a:spLocks noChangeShapeType="1"/>
          </p:cNvSpPr>
          <p:nvPr userDrawn="1"/>
        </p:nvSpPr>
        <p:spPr bwMode="auto">
          <a:xfrm>
            <a:off x="949127" y="3506788"/>
            <a:ext cx="4751388" cy="0"/>
          </a:xfrm>
          <a:prstGeom prst="line">
            <a:avLst/>
          </a:prstGeom>
          <a:noFill/>
          <a:ln w="19050">
            <a:solidFill>
              <a:srgbClr val="012D78"/>
            </a:solidFill>
            <a:round/>
            <a:headEnd/>
            <a:tailEnd/>
          </a:ln>
          <a:effectLst/>
        </p:spPr>
        <p:txBody>
          <a:bodyPr/>
          <a:lstStyle/>
          <a:p>
            <a:pPr>
              <a:defRPr/>
            </a:pPr>
            <a:endParaRPr lang="zh-CN" altLang="en-US" baseline="0">
              <a:solidFill>
                <a:srgbClr val="000099"/>
              </a:solidFill>
              <a:latin typeface="Times New Roman" panose="02020603050405020304" pitchFamily="18" charset="0"/>
              <a:ea typeface="楷体" panose="02010609060101010101" pitchFamily="49" charset="-122"/>
            </a:endParaRPr>
          </a:p>
        </p:txBody>
      </p:sp>
      <p:sp>
        <p:nvSpPr>
          <p:cNvPr id="10" name="Rectangle 70"/>
          <p:cNvSpPr>
            <a:spLocks noGrp="1" noChangeArrowheads="1"/>
          </p:cNvSpPr>
          <p:nvPr>
            <p:ph type="subTitle" idx="1" hasCustomPrompt="1"/>
          </p:nvPr>
        </p:nvSpPr>
        <p:spPr>
          <a:xfrm>
            <a:off x="949128" y="3596301"/>
            <a:ext cx="4751387" cy="111472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rIns="0"/>
          <a:lstStyle>
            <a:lvl1pPr marL="0" marR="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defRPr sz="2400" b="1" baseline="0">
                <a:solidFill>
                  <a:srgbClr val="000099"/>
                </a:solidFill>
                <a:effectLst/>
                <a:latin typeface="Times New Roman" panose="02020603050405020304" pitchFamily="18" charset="0"/>
                <a:ea typeface="楷体" pitchFamily="49" charset="-122"/>
              </a:defRPr>
            </a:lvl1pPr>
          </a:lstStyle>
          <a:p>
            <a:r>
              <a:rPr lang="zh-CN" altLang="en-US" dirty="0" smtClean="0"/>
              <a:t>计算机科学与工程学院</a:t>
            </a:r>
            <a:endParaRPr lang="en-US" altLang="zh-CN" dirty="0" smtClean="0"/>
          </a:p>
          <a:p>
            <a:r>
              <a:rPr lang="zh-CN" altLang="en-US" dirty="0" smtClean="0"/>
              <a:t>周益民 博士 副教授</a:t>
            </a:r>
            <a:endParaRPr lang="en-US" altLang="zh-CN" dirty="0" smtClean="0"/>
          </a:p>
        </p:txBody>
      </p:sp>
      <p:sp>
        <p:nvSpPr>
          <p:cNvPr id="11" name="标题 1"/>
          <p:cNvSpPr>
            <a:spLocks noGrp="1"/>
          </p:cNvSpPr>
          <p:nvPr>
            <p:ph type="title"/>
          </p:nvPr>
        </p:nvSpPr>
        <p:spPr>
          <a:xfrm>
            <a:off x="949127" y="2334305"/>
            <a:ext cx="7617544" cy="985389"/>
          </a:xfr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0" tIns="45720" rIns="0" bIns="45720" numCol="1" anchor="ctr" anchorCtr="0" compatLnSpc="1">
            <a:prstTxWarp prst="textNoShape">
              <a:avLst/>
            </a:prstTxWarp>
          </a:bodyPr>
          <a:lstStyle>
            <a:lvl1pPr>
              <a:defRPr lang="zh-CN" altLang="en-US" sz="4000" kern="0" baseline="0">
                <a:solidFill>
                  <a:srgbClr val="000099"/>
                </a:solidFill>
                <a:effectLst/>
              </a:defRPr>
            </a:lvl1pPr>
          </a:lstStyle>
          <a:p>
            <a:pPr lvl="0" algn="l"/>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black">
          <a:xfrm>
            <a:off x="323528" y="115888"/>
            <a:ext cx="84600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baseline="0">
                <a:solidFill>
                  <a:srgbClr val="000099"/>
                </a:solidFill>
                <a:latin typeface="Times New Roman" panose="02020603050405020304" pitchFamily="18" charset="0"/>
              </a:defRPr>
            </a:lvl1pPr>
          </a:lstStyle>
          <a:p>
            <a:pPr lvl="0"/>
            <a:r>
              <a:rPr lang="zh-CN" altLang="en-US" smtClean="0"/>
              <a:t>单击此处编辑母版标题样式</a:t>
            </a:r>
            <a:endParaRPr lang="zh-CN" altLang="en-US" dirty="0" smtClean="0"/>
          </a:p>
        </p:txBody>
      </p:sp>
      <p:sp>
        <p:nvSpPr>
          <p:cNvPr id="4" name="Rectangle 3"/>
          <p:cNvSpPr>
            <a:spLocks noGrp="1" noChangeArrowheads="1"/>
          </p:cNvSpPr>
          <p:nvPr>
            <p:ph idx="1"/>
          </p:nvPr>
        </p:nvSpPr>
        <p:spPr bwMode="gray">
          <a:xfrm>
            <a:off x="395536" y="836712"/>
            <a:ext cx="8280920" cy="5616624"/>
          </a:xfrm>
          <a:prstGeom prst="rect">
            <a:avLst/>
          </a:prstGeom>
          <a:noFill/>
          <a:ln w="9525">
            <a:noFill/>
            <a:miter lim="800000"/>
            <a:headEnd/>
            <a:tailEnd/>
          </a:ln>
        </p:spPr>
        <p:txBody>
          <a:bodyPr vert="horz" wrap="square" lIns="91440" tIns="90000" rIns="91440" bIns="90000" numCol="1" anchor="t" anchorCtr="0" compatLnSpc="1">
            <a:prstTxWarp prst="textNoShape">
              <a:avLst/>
            </a:prstTxWarp>
          </a:bodyPr>
          <a:lstStyle>
            <a:lvl1pPr>
              <a:defRPr baseline="0"/>
            </a:lvl1pPr>
            <a:lvl2pPr>
              <a:defRPr baseline="0"/>
            </a:lvl2pPr>
          </a:lstStyle>
          <a:p>
            <a:pPr lvl="0"/>
            <a:r>
              <a:rPr lang="zh-CN" altLang="en-US" smtClean="0"/>
              <a:t>编辑母版文本样式</a:t>
            </a:r>
          </a:p>
          <a:p>
            <a:pPr lvl="1"/>
            <a:r>
              <a:rPr lang="zh-CN" altLang="en-US" smtClean="0"/>
              <a:t>第二级</a:t>
            </a:r>
          </a:p>
        </p:txBody>
      </p:sp>
      <p:sp>
        <p:nvSpPr>
          <p:cNvPr id="2" name="灯片编号占位符 1"/>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dirty="0" smtClean="0"/>
              <a:t>/28</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灯片编号占位符 2"/>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dirty="0" smtClean="0"/>
              <a:t>/28</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1" y="85417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457201" y="1493936"/>
            <a:ext cx="4040188" cy="4959400"/>
          </a:xfrm>
        </p:spPr>
        <p:txBody>
          <a:bodyPr/>
          <a:lstStyle>
            <a:lvl1pPr>
              <a:defRPr sz="2000"/>
            </a:lvl1pPr>
            <a:lvl2pPr marL="108000" indent="0">
              <a:defRPr sz="1800"/>
            </a:lvl2pPr>
            <a:lvl3pPr marL="108000" indent="0">
              <a:defRPr sz="1600"/>
            </a:lvl3pPr>
            <a:lvl4pPr marL="108000" indent="0">
              <a:defRPr sz="1400"/>
            </a:lvl4pPr>
            <a:lvl5pPr marL="108000" indent="0">
              <a:defRPr sz="14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 第二级</a:t>
            </a:r>
          </a:p>
        </p:txBody>
      </p:sp>
      <p:sp>
        <p:nvSpPr>
          <p:cNvPr id="5" name="文本占位符 4"/>
          <p:cNvSpPr>
            <a:spLocks noGrp="1"/>
          </p:cNvSpPr>
          <p:nvPr>
            <p:ph type="body" sz="quarter" idx="3"/>
          </p:nvPr>
        </p:nvSpPr>
        <p:spPr>
          <a:xfrm>
            <a:off x="4645026" y="85417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4645026" y="1493936"/>
            <a:ext cx="4041775" cy="4959400"/>
          </a:xfrm>
        </p:spPr>
        <p:txBody>
          <a:bodyPr/>
          <a:lstStyle>
            <a:lvl1pPr>
              <a:defRPr sz="2000"/>
            </a:lvl1pPr>
            <a:lvl2pPr marL="108000" indent="0">
              <a:defRPr sz="1800"/>
            </a:lvl2pPr>
            <a:lvl3pPr marL="108000" indent="0">
              <a:defRPr sz="1600"/>
            </a:lvl3pPr>
            <a:lvl4pPr marL="108000" indent="0">
              <a:defRPr sz="1400"/>
            </a:lvl4pPr>
            <a:lvl5pPr marL="108000" indent="0">
              <a:defRPr sz="14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 第二级</a:t>
            </a:r>
          </a:p>
        </p:txBody>
      </p:sp>
      <p:sp>
        <p:nvSpPr>
          <p:cNvPr id="9" name="标题 1"/>
          <p:cNvSpPr>
            <a:spLocks noGrp="1"/>
          </p:cNvSpPr>
          <p:nvPr>
            <p:ph type="title"/>
          </p:nvPr>
        </p:nvSpPr>
        <p:spPr>
          <a:xfrm>
            <a:off x="323528" y="115888"/>
            <a:ext cx="8460000" cy="563562"/>
          </a:xfrm>
        </p:spPr>
        <p:txBody>
          <a:bodyPr/>
          <a:lstStyle/>
          <a:p>
            <a:r>
              <a:rPr lang="zh-CN" altLang="en-US" smtClean="0"/>
              <a:t>单击此处编辑母版标题样式</a:t>
            </a:r>
            <a:endParaRPr lang="zh-CN" altLang="en-US" dirty="0"/>
          </a:p>
        </p:txBody>
      </p:sp>
      <p:sp>
        <p:nvSpPr>
          <p:cNvPr id="2" name="灯片编号占位符 1"/>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dirty="0" smtClean="0"/>
              <a:t>/28</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12" name="TextBox 1"/>
          <p:cNvSpPr txBox="1">
            <a:spLocks noChangeArrowheads="1"/>
          </p:cNvSpPr>
          <p:nvPr userDrawn="1"/>
        </p:nvSpPr>
        <p:spPr bwMode="auto">
          <a:xfrm>
            <a:off x="323528"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a:t>
            </a:r>
            <a:r>
              <a:rPr lang="en-US" altLang="zh-CN" sz="1700" b="0" cap="none" spc="0" baseline="0" dirty="0" smtClean="0">
                <a:ln>
                  <a:noFill/>
                </a:ln>
                <a:solidFill>
                  <a:srgbClr val="000099"/>
                </a:solidFill>
                <a:effectLst/>
                <a:latin typeface="Times New Roman" panose="02020603050405020304" pitchFamily="18" charset="0"/>
                <a:ea typeface="楷体" pitchFamily="49" charset="-122"/>
                <a:cs typeface="Calibri" pitchFamily="34" charset="0"/>
              </a:rPr>
              <a:t> 1</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3" name="TextBox 1"/>
          <p:cNvSpPr txBox="1">
            <a:spLocks noChangeArrowheads="1"/>
          </p:cNvSpPr>
          <p:nvPr userDrawn="1"/>
        </p:nvSpPr>
        <p:spPr bwMode="auto">
          <a:xfrm>
            <a:off x="2015716"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 2</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4" name="TextBox 1"/>
          <p:cNvSpPr txBox="1">
            <a:spLocks noChangeArrowheads="1"/>
          </p:cNvSpPr>
          <p:nvPr userDrawn="1"/>
        </p:nvSpPr>
        <p:spPr bwMode="auto">
          <a:xfrm>
            <a:off x="3707904"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 3</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5" name="TextBox 1"/>
          <p:cNvSpPr txBox="1">
            <a:spLocks noChangeArrowheads="1"/>
          </p:cNvSpPr>
          <p:nvPr userDrawn="1"/>
        </p:nvSpPr>
        <p:spPr bwMode="auto">
          <a:xfrm>
            <a:off x="5400092"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 4</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6" name="TextBox 1"/>
          <p:cNvSpPr txBox="1">
            <a:spLocks noChangeArrowheads="1"/>
          </p:cNvSpPr>
          <p:nvPr userDrawn="1"/>
        </p:nvSpPr>
        <p:spPr bwMode="auto">
          <a:xfrm>
            <a:off x="7092280"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 5</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7" name="Rectangle 190"/>
          <p:cNvSpPr>
            <a:spLocks noChangeArrowheads="1"/>
          </p:cNvSpPr>
          <p:nvPr userDrawn="1"/>
        </p:nvSpPr>
        <p:spPr bwMode="auto">
          <a:xfrm>
            <a:off x="323528" y="404664"/>
            <a:ext cx="1692000" cy="360000"/>
          </a:xfrm>
          <a:prstGeom prst="round2SameRect">
            <a:avLst/>
          </a:prstGeom>
          <a:solidFill>
            <a:srgbClr val="012D78"/>
          </a:solidFill>
          <a:ln w="38100">
            <a:solidFill>
              <a:srgbClr val="012D78"/>
            </a:solidFill>
            <a:headEnd/>
            <a:tailEnd/>
          </a:ln>
        </p:spPr>
        <p:style>
          <a:lnRef idx="2">
            <a:schemeClr val="dk1"/>
          </a:lnRef>
          <a:fillRef idx="1">
            <a:schemeClr val="lt1"/>
          </a:fillRef>
          <a:effectRef idx="0">
            <a:schemeClr val="dk1"/>
          </a:effectRef>
          <a:fontRef idx="minor">
            <a:schemeClr val="dk1"/>
          </a:fontRef>
        </p:style>
        <p:txBody>
          <a:bodyPr wrap="none" anchor="ctr"/>
          <a:lstStyle/>
          <a:p>
            <a:pPr>
              <a:defRPr/>
            </a:pPr>
            <a:r>
              <a:rPr lang="en-US" altLang="zh-CN" sz="1800" dirty="0" smtClean="0">
                <a:solidFill>
                  <a:schemeClr val="bg1"/>
                </a:solidFill>
                <a:latin typeface="Times New Roman" panose="02020603050405020304" pitchFamily="18" charset="0"/>
                <a:ea typeface="楷体" pitchFamily="49" charset="-122"/>
                <a:cs typeface="Calibri" pitchFamily="34" charset="0"/>
              </a:rPr>
              <a:t>ITEM</a:t>
            </a:r>
            <a:endParaRPr lang="zh-CN" altLang="en-US" sz="1800" dirty="0">
              <a:solidFill>
                <a:schemeClr val="bg1"/>
              </a:solidFill>
              <a:latin typeface="Times New Roman" panose="02020603050405020304" pitchFamily="18" charset="0"/>
              <a:ea typeface="楷体" pitchFamily="49" charset="-122"/>
              <a:cs typeface="Calibri" pitchFamily="34" charset="0"/>
            </a:endParaRPr>
          </a:p>
        </p:txBody>
      </p:sp>
      <p:sp>
        <p:nvSpPr>
          <p:cNvPr id="9" name="内容占位符 2"/>
          <p:cNvSpPr>
            <a:spLocks noGrp="1"/>
          </p:cNvSpPr>
          <p:nvPr>
            <p:ph idx="1" hasCustomPrompt="1"/>
          </p:nvPr>
        </p:nvSpPr>
        <p:spPr>
          <a:xfrm>
            <a:off x="395536" y="836713"/>
            <a:ext cx="8280920" cy="5616623"/>
          </a:xfrm>
        </p:spPr>
        <p:txBody>
          <a:bodyPr/>
          <a:lstStyle>
            <a:lvl1pPr>
              <a:buFont typeface="Wingdings" pitchFamily="2" charset="2"/>
              <a:buNone/>
              <a:defRPr sz="2400">
                <a:solidFill>
                  <a:srgbClr val="000099"/>
                </a:solidFill>
                <a:latin typeface="Times New Roman" panose="02020603050405020304" pitchFamily="18" charset="0"/>
                <a:cs typeface="Calibri" pitchFamily="34" charset="0"/>
              </a:defRPr>
            </a:lvl1pPr>
            <a:lvl2pPr marL="180000" indent="0">
              <a:spcBef>
                <a:spcPts val="600"/>
              </a:spcBef>
              <a:spcAft>
                <a:spcPts val="600"/>
              </a:spcAft>
              <a:buFont typeface="Arial" panose="020B0604020202020204" pitchFamily="34" charset="0"/>
              <a:buNone/>
              <a:defRPr sz="1800">
                <a:solidFill>
                  <a:srgbClr val="000099"/>
                </a:solidFill>
                <a:latin typeface="Times New Roman" panose="02020603050405020304" pitchFamily="18" charset="0"/>
                <a:cs typeface="Calibri" pitchFamily="34" charset="0"/>
              </a:defRPr>
            </a:lvl2pPr>
            <a:lvl3pPr marL="914400" indent="0">
              <a:buFont typeface="Arial" panose="020B0604020202020204" pitchFamily="34" charset="0"/>
              <a:buNone/>
              <a:defRPr sz="1600">
                <a:solidFill>
                  <a:srgbClr val="000099"/>
                </a:solidFill>
                <a:latin typeface="Times New Roman" panose="02020603050405020304" pitchFamily="18" charset="0"/>
                <a:cs typeface="Calibri" pitchFamily="34" charset="0"/>
              </a:defRPr>
            </a:lvl3pPr>
            <a:lvl4pPr marL="1371600" indent="0">
              <a:buFont typeface="Arial" panose="020B0604020202020204" pitchFamily="34" charset="0"/>
              <a:buNone/>
              <a:defRPr sz="1600">
                <a:solidFill>
                  <a:srgbClr val="000099"/>
                </a:solidFill>
                <a:latin typeface="Times New Roman" panose="02020603050405020304" pitchFamily="18" charset="0"/>
                <a:cs typeface="Calibri" pitchFamily="34" charset="0"/>
              </a:defRPr>
            </a:lvl4pPr>
            <a:lvl5pPr marL="1828800" indent="0">
              <a:buFont typeface="Arial" panose="020B0604020202020204" pitchFamily="34" charset="0"/>
              <a:buNone/>
              <a:defRPr sz="1600">
                <a:solidFill>
                  <a:srgbClr val="000099"/>
                </a:solidFill>
                <a:latin typeface="Times New Roman" panose="02020603050405020304" pitchFamily="18" charset="0"/>
                <a:cs typeface="Calibri" pitchFamily="34" charset="0"/>
              </a:defRPr>
            </a:lvl5pPr>
          </a:lstStyle>
          <a:p>
            <a:pPr lvl="0"/>
            <a:r>
              <a:rPr lang="zh-CN" altLang="en-US" dirty="0" smtClean="0"/>
              <a:t>单击此处编辑母版文本样式</a:t>
            </a:r>
          </a:p>
          <a:p>
            <a:pPr lvl="1"/>
            <a:r>
              <a:rPr lang="zh-CN" altLang="en-US" dirty="0" smtClean="0"/>
              <a:t> 第二级</a:t>
            </a:r>
          </a:p>
        </p:txBody>
      </p:sp>
      <p:sp>
        <p:nvSpPr>
          <p:cNvPr id="2" name="灯片编号占位符 1"/>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dirty="0" smtClean="0"/>
              <a:t>/28</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0638"/>
            <a:ext cx="86868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68413"/>
            <a:ext cx="4038600" cy="4857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038600" cy="4857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灯片编号占位符 1"/>
          <p:cNvSpPr>
            <a:spLocks noGrp="1"/>
          </p:cNvSpPr>
          <p:nvPr>
            <p:ph type="sldNum" sz="quarter" idx="10"/>
          </p:nvPr>
        </p:nvSpPr>
        <p:spPr>
          <a:xfrm>
            <a:off x="323528" y="6238181"/>
            <a:ext cx="576064" cy="281954"/>
          </a:xfrm>
        </p:spPr>
        <p:txBody>
          <a:bodyPr/>
          <a:lstStyle>
            <a:lvl1pPr algn="ctr">
              <a:defRPr/>
            </a:lvl1pPr>
          </a:lstStyle>
          <a:p>
            <a:fld id="{BFC21862-C570-43FE-93A1-CE1DA7921C6E}" type="slidenum">
              <a:rPr lang="zh-CN" altLang="en-US" smtClean="0"/>
              <a:pPr/>
              <a:t>‹#›</a:t>
            </a:fld>
            <a:r>
              <a:rPr lang="en-US" altLang="zh-CN" dirty="0" smtClean="0"/>
              <a:t>/28</a:t>
            </a:r>
            <a:endParaRPr lang="zh-CN" altLang="en-US" dirty="0"/>
          </a:p>
        </p:txBody>
      </p:sp>
    </p:spTree>
    <p:extLst>
      <p:ext uri="{BB962C8B-B14F-4D97-AF65-F5344CB8AC3E}">
        <p14:creationId xmlns:p14="http://schemas.microsoft.com/office/powerpoint/2010/main" val="128177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077" name="Rectangle 53"/>
          <p:cNvSpPr>
            <a:spLocks noChangeArrowheads="1"/>
          </p:cNvSpPr>
          <p:nvPr/>
        </p:nvSpPr>
        <p:spPr bwMode="auto">
          <a:xfrm>
            <a:off x="323529" y="765175"/>
            <a:ext cx="8460000" cy="5760000"/>
          </a:xfrm>
          <a:prstGeom prst="rect">
            <a:avLst/>
          </a:prstGeom>
          <a:solidFill>
            <a:schemeClr val="bg1"/>
          </a:solidFill>
          <a:ln w="38100">
            <a:solidFill>
              <a:srgbClr val="012D78"/>
            </a:solidFill>
            <a:miter lim="800000"/>
            <a:headEnd/>
            <a:tailEnd/>
          </a:ln>
          <a:effectLst/>
        </p:spPr>
        <p:txBody>
          <a:bodyPr wrap="none" lIns="0" tIns="0" rIns="0" bIns="0" anchor="ctr"/>
          <a:lstStyle/>
          <a:p>
            <a:pPr algn="just">
              <a:defRPr/>
            </a:pPr>
            <a:endParaRPr lang="zh-CN" altLang="en-US" sz="1800" baseline="0" dirty="0">
              <a:ea typeface="楷体" panose="02010609060101010101" pitchFamily="49" charset="-122"/>
            </a:endParaRPr>
          </a:p>
        </p:txBody>
      </p:sp>
      <p:sp>
        <p:nvSpPr>
          <p:cNvPr id="6147" name="Rectangle 3"/>
          <p:cNvSpPr>
            <a:spLocks noGrp="1" noChangeArrowheads="1"/>
          </p:cNvSpPr>
          <p:nvPr>
            <p:ph type="body" idx="1"/>
          </p:nvPr>
        </p:nvSpPr>
        <p:spPr bwMode="gray">
          <a:xfrm>
            <a:off x="395536" y="836712"/>
            <a:ext cx="8280920" cy="5616624"/>
          </a:xfrm>
          <a:prstGeom prst="rect">
            <a:avLst/>
          </a:prstGeom>
          <a:noFill/>
          <a:ln w="9525">
            <a:noFill/>
            <a:miter lim="800000"/>
            <a:headEnd/>
            <a:tailEnd/>
          </a:ln>
        </p:spPr>
        <p:txBody>
          <a:bodyPr vert="horz" wrap="square" lIns="91440" tIns="90000" rIns="91440" bIns="9000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p:txBody>
      </p:sp>
      <p:sp>
        <p:nvSpPr>
          <p:cNvPr id="6148" name="Rectangle 2"/>
          <p:cNvSpPr>
            <a:spLocks noGrp="1" noChangeArrowheads="1"/>
          </p:cNvSpPr>
          <p:nvPr>
            <p:ph type="title"/>
          </p:nvPr>
        </p:nvSpPr>
        <p:spPr bwMode="black">
          <a:xfrm>
            <a:off x="323528" y="115888"/>
            <a:ext cx="8460000" cy="5635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zh-CN" altLang="en-US" dirty="0" smtClean="0"/>
              <a:t>单击此处编辑母版标题样式</a:t>
            </a:r>
          </a:p>
        </p:txBody>
      </p:sp>
      <p:sp>
        <p:nvSpPr>
          <p:cNvPr id="2" name="灯片编号占位符 1"/>
          <p:cNvSpPr>
            <a:spLocks noGrp="1"/>
          </p:cNvSpPr>
          <p:nvPr>
            <p:ph type="sldNum" sz="quarter" idx="4"/>
          </p:nvPr>
        </p:nvSpPr>
        <p:spPr>
          <a:xfrm>
            <a:off x="323528" y="6238181"/>
            <a:ext cx="576064" cy="281954"/>
          </a:xfrm>
          <a:prstGeom prst="rect">
            <a:avLst/>
          </a:prstGeom>
          <a:solidFill>
            <a:srgbClr val="012D78"/>
          </a:solidFill>
          <a:ln>
            <a:solidFill>
              <a:srgbClr val="032C75"/>
            </a:solidFill>
          </a:ln>
        </p:spPr>
        <p:txBody>
          <a:bodyPr vert="horz" lIns="0" tIns="0" rIns="0" bIns="0" rtlCol="0" anchor="ctr"/>
          <a:lstStyle>
            <a:lvl1pPr algn="ctr">
              <a:defRPr sz="1200">
                <a:solidFill>
                  <a:schemeClr val="bg1"/>
                </a:solidFill>
                <a:latin typeface="等线" panose="02010600030101010101" pitchFamily="2" charset="-122"/>
                <a:ea typeface="等线" panose="02010600030101010101" pitchFamily="2" charset="-122"/>
              </a:defRPr>
            </a:lvl1pPr>
          </a:lstStyle>
          <a:p>
            <a:fld id="{BFC21862-C570-43FE-93A1-CE1DA7921C6E}" type="slidenum">
              <a:rPr lang="zh-CN" altLang="en-US" smtClean="0"/>
              <a:pPr/>
              <a:t>‹#›</a:t>
            </a:fld>
            <a:r>
              <a:rPr lang="en-US" altLang="zh-CN" dirty="0" smtClean="0"/>
              <a:t>/28</a:t>
            </a:r>
            <a:endParaRPr lang="zh-CN" altLang="en-US" dirty="0"/>
          </a:p>
        </p:txBody>
      </p:sp>
      <p:pic>
        <p:nvPicPr>
          <p:cNvPr id="7" name="Picture 1" descr="C:\Users\YiminZHOU\电子科技大学校徽.bmp"/>
          <p:cNvPicPr>
            <a:picLocks noChangeAspect="1" noChangeArrowheads="1"/>
          </p:cNvPicPr>
          <p:nvPr userDrawn="1"/>
        </p:nvPicPr>
        <p:blipFill rotWithShape="1">
          <a:blip r:embed="rId9" cstate="print">
            <a:extLst>
              <a:ext uri="{BEBA8EAE-BF5A-486C-A8C5-ECC9F3942E4B}">
                <a14:imgProps xmlns:a14="http://schemas.microsoft.com/office/drawing/2010/main">
                  <a14:imgLayer r:embed="rId10">
                    <a14:imgEffect>
                      <a14:sharpenSoften amount="50000"/>
                    </a14:imgEffect>
                  </a14:imgLayer>
                </a14:imgProps>
              </a:ext>
            </a:extLst>
          </a:blip>
          <a:srcRect l="3694" t="3833" r="3932" b="3100"/>
          <a:stretch/>
        </p:blipFill>
        <p:spPr bwMode="auto">
          <a:xfrm>
            <a:off x="8289494" y="6021288"/>
            <a:ext cx="836909" cy="836712"/>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85" r:id="rId2"/>
    <p:sldLayoutId id="2147483684" r:id="rId3"/>
    <p:sldLayoutId id="2147483688" r:id="rId4"/>
    <p:sldLayoutId id="2147483687" r:id="rId5"/>
    <p:sldLayoutId id="2147483689" r:id="rId6"/>
    <p:sldLayoutId id="2147483691" r:id="rId7"/>
  </p:sldLayoutIdLst>
  <p:timing>
    <p:tnLst>
      <p:par>
        <p:cTn id="1" dur="indefinite" restart="never" nodeType="tmRoot"/>
      </p:par>
    </p:tnLst>
  </p:timing>
  <p:hf hdr="0" ftr="0" dt="0"/>
  <p:txStyles>
    <p:titleStyle>
      <a:lvl1pPr algn="just" rtl="0" eaLnBrk="1" fontAlgn="base" hangingPunct="1">
        <a:spcBef>
          <a:spcPct val="0"/>
        </a:spcBef>
        <a:spcAft>
          <a:spcPct val="0"/>
        </a:spcAft>
        <a:defRPr sz="3200" b="1" u="none" baseline="0">
          <a:solidFill>
            <a:srgbClr val="000099"/>
          </a:solidFill>
          <a:effectLst>
            <a:outerShdw blurRad="60007" dist="200025" dir="15000000" sy="30000" kx="-1800000" algn="bl" rotWithShape="0">
              <a:prstClr val="black">
                <a:alpha val="32000"/>
              </a:prstClr>
            </a:outerShdw>
          </a:effectLst>
          <a:uFill>
            <a:solidFill>
              <a:srgbClr val="0033CC"/>
            </a:solidFill>
          </a:uFill>
          <a:latin typeface="Times New Roman" panose="02020603050405020304" pitchFamily="18" charset="0"/>
          <a:ea typeface="楷体" pitchFamily="49" charset="-122"/>
          <a:cs typeface="+mj-cs"/>
        </a:defRPr>
      </a:lvl1pPr>
      <a:lvl2pPr algn="ctr" rtl="0" eaLnBrk="1" fontAlgn="base" hangingPunct="1">
        <a:spcBef>
          <a:spcPct val="0"/>
        </a:spcBef>
        <a:spcAft>
          <a:spcPct val="0"/>
        </a:spcAft>
        <a:defRPr sz="2800" b="1">
          <a:solidFill>
            <a:srgbClr val="4D4D4D"/>
          </a:solidFill>
          <a:latin typeface="Verdana" pitchFamily="34" charset="0"/>
          <a:ea typeface="楷体_GB2312" pitchFamily="49" charset="-122"/>
        </a:defRPr>
      </a:lvl2pPr>
      <a:lvl3pPr algn="ctr" rtl="0" eaLnBrk="1" fontAlgn="base" hangingPunct="1">
        <a:spcBef>
          <a:spcPct val="0"/>
        </a:spcBef>
        <a:spcAft>
          <a:spcPct val="0"/>
        </a:spcAft>
        <a:defRPr sz="2800" b="1">
          <a:solidFill>
            <a:srgbClr val="4D4D4D"/>
          </a:solidFill>
          <a:latin typeface="Verdana" pitchFamily="34" charset="0"/>
          <a:ea typeface="楷体_GB2312" pitchFamily="49" charset="-122"/>
        </a:defRPr>
      </a:lvl3pPr>
      <a:lvl4pPr algn="ctr" rtl="0" eaLnBrk="1" fontAlgn="base" hangingPunct="1">
        <a:spcBef>
          <a:spcPct val="0"/>
        </a:spcBef>
        <a:spcAft>
          <a:spcPct val="0"/>
        </a:spcAft>
        <a:defRPr sz="2800" b="1">
          <a:solidFill>
            <a:srgbClr val="4D4D4D"/>
          </a:solidFill>
          <a:latin typeface="Verdana" pitchFamily="34" charset="0"/>
          <a:ea typeface="楷体_GB2312" pitchFamily="49" charset="-122"/>
        </a:defRPr>
      </a:lvl4pPr>
      <a:lvl5pPr algn="ctr" rtl="0" eaLnBrk="1" fontAlgn="base" hangingPunct="1">
        <a:spcBef>
          <a:spcPct val="0"/>
        </a:spcBef>
        <a:spcAft>
          <a:spcPct val="0"/>
        </a:spcAft>
        <a:defRPr sz="2800" b="1">
          <a:solidFill>
            <a:srgbClr val="4D4D4D"/>
          </a:solidFill>
          <a:latin typeface="Verdana" pitchFamily="34" charset="0"/>
          <a:ea typeface="楷体_GB2312" pitchFamily="49" charset="-122"/>
        </a:defRPr>
      </a:lvl5pPr>
      <a:lvl6pPr marL="457200" algn="ctr" rtl="0" eaLnBrk="1" fontAlgn="base" hangingPunct="1">
        <a:spcBef>
          <a:spcPct val="0"/>
        </a:spcBef>
        <a:spcAft>
          <a:spcPct val="0"/>
        </a:spcAft>
        <a:defRPr sz="2800" b="1">
          <a:solidFill>
            <a:srgbClr val="4D4D4D"/>
          </a:solidFill>
          <a:latin typeface="Verdana" pitchFamily="34" charset="0"/>
          <a:ea typeface="楷体_GB2312" pitchFamily="49" charset="-122"/>
        </a:defRPr>
      </a:lvl6pPr>
      <a:lvl7pPr marL="914400" algn="ctr" rtl="0" eaLnBrk="1" fontAlgn="base" hangingPunct="1">
        <a:spcBef>
          <a:spcPct val="0"/>
        </a:spcBef>
        <a:spcAft>
          <a:spcPct val="0"/>
        </a:spcAft>
        <a:defRPr sz="2800" b="1">
          <a:solidFill>
            <a:srgbClr val="4D4D4D"/>
          </a:solidFill>
          <a:latin typeface="Verdana" pitchFamily="34" charset="0"/>
          <a:ea typeface="楷体_GB2312" pitchFamily="49" charset="-122"/>
        </a:defRPr>
      </a:lvl7pPr>
      <a:lvl8pPr marL="1371600" algn="ctr" rtl="0" eaLnBrk="1" fontAlgn="base" hangingPunct="1">
        <a:spcBef>
          <a:spcPct val="0"/>
        </a:spcBef>
        <a:spcAft>
          <a:spcPct val="0"/>
        </a:spcAft>
        <a:defRPr sz="2800" b="1">
          <a:solidFill>
            <a:srgbClr val="4D4D4D"/>
          </a:solidFill>
          <a:latin typeface="Verdana" pitchFamily="34" charset="0"/>
          <a:ea typeface="楷体_GB2312" pitchFamily="49" charset="-122"/>
        </a:defRPr>
      </a:lvl8pPr>
      <a:lvl9pPr marL="1828800" algn="ctr" rtl="0" eaLnBrk="1" fontAlgn="base" hangingPunct="1">
        <a:spcBef>
          <a:spcPct val="0"/>
        </a:spcBef>
        <a:spcAft>
          <a:spcPct val="0"/>
        </a:spcAft>
        <a:defRPr sz="2800" b="1">
          <a:solidFill>
            <a:srgbClr val="4D4D4D"/>
          </a:solidFill>
          <a:latin typeface="Verdana" pitchFamily="34" charset="0"/>
          <a:ea typeface="楷体_GB2312" pitchFamily="49" charset="-122"/>
        </a:defRPr>
      </a:lvl9pPr>
    </p:titleStyle>
    <p:bodyStyle>
      <a:lvl1pPr marL="0" indent="0" algn="l" rtl="0" eaLnBrk="1" fontAlgn="ctr" hangingPunct="1">
        <a:spcBef>
          <a:spcPts val="600"/>
        </a:spcBef>
        <a:spcAft>
          <a:spcPts val="600"/>
        </a:spcAft>
        <a:buClr>
          <a:schemeClr val="tx1"/>
        </a:buClr>
        <a:buSzPct val="70000"/>
        <a:buFont typeface="Wingdings" pitchFamily="2" charset="2"/>
        <a:buNone/>
        <a:defRPr sz="2000" b="0" u="none" strike="noStrike" cap="none" spc="0" baseline="0">
          <a:ln>
            <a:noFill/>
          </a:ln>
          <a:solidFill>
            <a:srgbClr val="000099"/>
          </a:solidFill>
          <a:effectLst/>
          <a:uFill>
            <a:solidFill>
              <a:srgbClr val="0033CC"/>
            </a:solidFill>
          </a:uFill>
          <a:latin typeface="Times New Roman" pitchFamily="18" charset="0"/>
          <a:ea typeface="楷体" pitchFamily="49" charset="-122"/>
          <a:cs typeface="Times New Roman" pitchFamily="18" charset="0"/>
        </a:defRPr>
      </a:lvl1pPr>
      <a:lvl2pPr marL="0" indent="457200" algn="l" rtl="0" eaLnBrk="1" fontAlgn="base" hangingPunct="1">
        <a:spcBef>
          <a:spcPts val="300"/>
        </a:spcBef>
        <a:spcAft>
          <a:spcPts val="300"/>
        </a:spcAft>
        <a:buClr>
          <a:schemeClr val="accent1"/>
        </a:buClr>
        <a:buFont typeface="Arial" panose="020B0604020202020204" pitchFamily="34" charset="0"/>
        <a:buNone/>
        <a:defRPr sz="1800" b="0" u="none" baseline="0">
          <a:solidFill>
            <a:srgbClr val="000099"/>
          </a:solidFill>
          <a:effectLst/>
          <a:uFill>
            <a:solidFill>
              <a:srgbClr val="0033CC"/>
            </a:solidFill>
          </a:uFill>
          <a:latin typeface="Times New Roman" pitchFamily="18" charset="0"/>
          <a:ea typeface="楷体" pitchFamily="49" charset="-122"/>
          <a:cs typeface="Times New Roman" pitchFamily="18" charset="0"/>
        </a:defRPr>
      </a:lvl2pPr>
      <a:lvl3pPr marL="914400" indent="0" algn="l" rtl="0" eaLnBrk="1" fontAlgn="base" hangingPunct="1">
        <a:spcBef>
          <a:spcPts val="300"/>
        </a:spcBef>
        <a:spcAft>
          <a:spcPts val="300"/>
        </a:spcAft>
        <a:buClr>
          <a:schemeClr val="tx1"/>
        </a:buClr>
        <a:buFont typeface="Arial" panose="020B0604020202020204" pitchFamily="34" charset="0"/>
        <a:buNone/>
        <a:defRPr sz="1800" b="0" u="none" baseline="0">
          <a:solidFill>
            <a:srgbClr val="000099"/>
          </a:solidFill>
          <a:effectLst/>
          <a:uFill>
            <a:solidFill>
              <a:srgbClr val="0033CC"/>
            </a:solidFill>
          </a:uFill>
          <a:latin typeface="Times New Roman" pitchFamily="18" charset="0"/>
          <a:ea typeface="楷体" pitchFamily="49" charset="-122"/>
          <a:cs typeface="Times New Roman" pitchFamily="18" charset="0"/>
        </a:defRPr>
      </a:lvl3pPr>
      <a:lvl4pPr marL="1371600" indent="0" algn="l" rtl="0" eaLnBrk="1" fontAlgn="base" hangingPunct="1">
        <a:spcBef>
          <a:spcPts val="300"/>
        </a:spcBef>
        <a:spcAft>
          <a:spcPts val="300"/>
        </a:spcAft>
        <a:buFont typeface="Arial" panose="020B0604020202020204" pitchFamily="34" charset="0"/>
        <a:buNone/>
        <a:defRPr sz="1800" b="0" u="none" baseline="0">
          <a:solidFill>
            <a:srgbClr val="000099"/>
          </a:solidFill>
          <a:effectLst/>
          <a:uFill>
            <a:solidFill>
              <a:srgbClr val="0033CC"/>
            </a:solidFill>
          </a:uFill>
          <a:latin typeface="Times New Roman" pitchFamily="18" charset="0"/>
          <a:ea typeface="楷体" pitchFamily="49" charset="-122"/>
          <a:cs typeface="Times New Roman" pitchFamily="18" charset="0"/>
        </a:defRPr>
      </a:lvl4pPr>
      <a:lvl5pPr marL="1828800" indent="0" algn="l" rtl="0" eaLnBrk="1" fontAlgn="base" hangingPunct="1">
        <a:spcBef>
          <a:spcPts val="300"/>
        </a:spcBef>
        <a:spcAft>
          <a:spcPts val="300"/>
        </a:spcAft>
        <a:buFont typeface="Arial" panose="020B0604020202020204" pitchFamily="34" charset="0"/>
        <a:buNone/>
        <a:defRPr sz="1800" b="0" u="none" baseline="0">
          <a:solidFill>
            <a:srgbClr val="000099"/>
          </a:solidFill>
          <a:effectLst/>
          <a:uFill>
            <a:solidFill>
              <a:srgbClr val="0033CC"/>
            </a:solidFill>
          </a:uFill>
          <a:latin typeface="Times New Roman" pitchFamily="18" charset="0"/>
          <a:ea typeface="楷体" pitchFamily="49" charset="-122"/>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4.bin"/><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image" Target="../media/image8.emf"/><Relationship Id="rId9" Type="http://schemas.openxmlformats.org/officeDocument/2006/relationships/image" Target="../media/image10.emf"/></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949128" y="3596300"/>
            <a:ext cx="4751388" cy="1416875"/>
          </a:xfrm>
        </p:spPr>
        <p:txBody>
          <a:bodyPr/>
          <a:lstStyle/>
          <a:p>
            <a:r>
              <a:rPr lang="en-US" altLang="zh-CN" dirty="0" smtClean="0"/>
              <a:t>C1 </a:t>
            </a:r>
            <a:r>
              <a:rPr lang="zh-CN" altLang="en-US" dirty="0" smtClean="0"/>
              <a:t>二叉树基础</a:t>
            </a:r>
            <a:endParaRPr lang="zh-CN" altLang="en-US" b="0" dirty="0"/>
          </a:p>
        </p:txBody>
      </p:sp>
      <p:sp>
        <p:nvSpPr>
          <p:cNvPr id="3" name="标题 2"/>
          <p:cNvSpPr>
            <a:spLocks noGrp="1"/>
          </p:cNvSpPr>
          <p:nvPr>
            <p:ph type="title"/>
          </p:nvPr>
        </p:nvSpPr>
        <p:spPr/>
        <p:txBody>
          <a:bodyPr/>
          <a:lstStyle/>
          <a:p>
            <a:r>
              <a:rPr lang="zh-CN" altLang="en-US" dirty="0" smtClean="0"/>
              <a:t>第三章 树和二叉树</a:t>
            </a:r>
            <a:endParaRPr lang="zh-CN" altLang="en-US" dirty="0"/>
          </a:p>
        </p:txBody>
      </p:sp>
      <p:sp>
        <p:nvSpPr>
          <p:cNvPr id="6" name="灯片编号占位符 5"/>
          <p:cNvSpPr>
            <a:spLocks noGrp="1"/>
          </p:cNvSpPr>
          <p:nvPr>
            <p:ph type="sldNum" sz="quarter" idx="4"/>
          </p:nvPr>
        </p:nvSpPr>
        <p:spPr/>
        <p:txBody>
          <a:bodyPr/>
          <a:lstStyle/>
          <a:p>
            <a:fld id="{BFC21862-C570-43FE-93A1-CE1DA7921C6E}" type="slidenum">
              <a:rPr lang="zh-CN" altLang="en-US" smtClean="0"/>
              <a:pPr/>
              <a:t>1</a:t>
            </a:fld>
            <a:r>
              <a:rPr lang="en-US" altLang="zh-CN" smtClean="0"/>
              <a:t>/28</a:t>
            </a:r>
            <a:endParaRPr lang="zh-CN" altLang="en-US" dirty="0"/>
          </a:p>
        </p:txBody>
      </p:sp>
    </p:spTree>
    <p:extLst>
      <p:ext uri="{BB962C8B-B14F-4D97-AF65-F5344CB8AC3E}">
        <p14:creationId xmlns:p14="http://schemas.microsoft.com/office/powerpoint/2010/main" val="787155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二叉树</a:t>
            </a:r>
            <a:r>
              <a:rPr lang="zh-CN" altLang="en-US" dirty="0" smtClean="0"/>
              <a:t>性质</a:t>
            </a:r>
            <a:r>
              <a:rPr lang="en-US" altLang="zh-CN" dirty="0" smtClean="0"/>
              <a:t>4</a:t>
            </a:r>
            <a:endParaRPr lang="zh-CN" altLang="en-US" dirty="0"/>
          </a:p>
        </p:txBody>
      </p:sp>
      <p:sp>
        <p:nvSpPr>
          <p:cNvPr id="53250" name="Rectangle 2"/>
          <p:cNvSpPr>
            <a:spLocks noGrp="1" noChangeArrowheads="1"/>
          </p:cNvSpPr>
          <p:nvPr>
            <p:ph idx="1"/>
          </p:nvPr>
        </p:nvSpPr>
        <p:spPr/>
        <p:txBody>
          <a:bodyPr/>
          <a:lstStyle/>
          <a:p>
            <a:pPr lvl="1" indent="0" algn="just"/>
            <a:r>
              <a:rPr lang="zh-CN" altLang="en-US" dirty="0" smtClean="0">
                <a:solidFill>
                  <a:srgbClr val="C00000"/>
                </a:solidFill>
              </a:rPr>
              <a:t>性质</a:t>
            </a:r>
            <a:r>
              <a:rPr lang="en-US" altLang="zh-CN" dirty="0" smtClean="0">
                <a:solidFill>
                  <a:srgbClr val="C00000"/>
                </a:solidFill>
              </a:rPr>
              <a:t>4</a:t>
            </a:r>
            <a:r>
              <a:rPr lang="zh-CN" altLang="en-US" dirty="0" smtClean="0">
                <a:solidFill>
                  <a:srgbClr val="C00000"/>
                </a:solidFill>
              </a:rPr>
              <a:t>：具有 </a:t>
            </a:r>
            <a:r>
              <a:rPr lang="en-US" altLang="zh-CN" i="1" dirty="0" smtClean="0">
                <a:solidFill>
                  <a:srgbClr val="C00000"/>
                </a:solidFill>
              </a:rPr>
              <a:t>n </a:t>
            </a:r>
            <a:r>
              <a:rPr lang="zh-CN" altLang="en-US" dirty="0" smtClean="0">
                <a:solidFill>
                  <a:srgbClr val="C00000"/>
                </a:solidFill>
              </a:rPr>
              <a:t>个结点的完全二叉树的深度为</a:t>
            </a:r>
            <a:r>
              <a:rPr lang="zh-CN" altLang="en-US" i="1" dirty="0" smtClean="0">
                <a:solidFill>
                  <a:srgbClr val="C00000"/>
                </a:solidFill>
              </a:rPr>
              <a:t> </a:t>
            </a:r>
            <a:r>
              <a:rPr lang="en-US" altLang="zh-CN" i="1" dirty="0" smtClean="0">
                <a:solidFill>
                  <a:srgbClr val="C00000"/>
                </a:solidFill>
              </a:rPr>
              <a:t>k </a:t>
            </a:r>
            <a:r>
              <a:rPr lang="en-US" altLang="zh-CN" dirty="0" smtClean="0">
                <a:solidFill>
                  <a:srgbClr val="C00000"/>
                </a:solidFill>
              </a:rPr>
              <a:t>= </a:t>
            </a:r>
            <a:r>
              <a:rPr lang="zh-CN" altLang="en-US" dirty="0" smtClean="0">
                <a:solidFill>
                  <a:srgbClr val="C00000"/>
                </a:solidFill>
              </a:rPr>
              <a:t> </a:t>
            </a:r>
            <a:r>
              <a:rPr lang="zh-CN" altLang="zh-CN" dirty="0" smtClean="0">
                <a:solidFill>
                  <a:srgbClr val="C00000"/>
                </a:solidFill>
                <a:sym typeface="Symbol" panose="05050102010706020507" pitchFamily="18" charset="2"/>
              </a:rPr>
              <a:t></a:t>
            </a:r>
            <a:r>
              <a:rPr lang="en-US" altLang="zh-CN" dirty="0" smtClean="0">
                <a:solidFill>
                  <a:srgbClr val="C00000"/>
                </a:solidFill>
                <a:sym typeface="Symbol" panose="05050102010706020507" pitchFamily="18" charset="2"/>
              </a:rPr>
              <a:t>log</a:t>
            </a:r>
            <a:r>
              <a:rPr lang="en-US" altLang="zh-CN" baseline="-25000" dirty="0" smtClean="0">
                <a:solidFill>
                  <a:srgbClr val="C00000"/>
                </a:solidFill>
                <a:sym typeface="Symbol" panose="05050102010706020507" pitchFamily="18" charset="2"/>
              </a:rPr>
              <a:t>2</a:t>
            </a:r>
            <a:r>
              <a:rPr lang="en-US" altLang="zh-CN" i="1" dirty="0" smtClean="0">
                <a:solidFill>
                  <a:srgbClr val="C00000"/>
                </a:solidFill>
                <a:sym typeface="Symbol" panose="05050102010706020507" pitchFamily="18" charset="2"/>
              </a:rPr>
              <a:t>n</a:t>
            </a:r>
            <a:r>
              <a:rPr lang="en-US" altLang="zh-CN" dirty="0" smtClean="0">
                <a:solidFill>
                  <a:srgbClr val="C00000"/>
                </a:solidFill>
                <a:sym typeface="Symbol" panose="05050102010706020507" pitchFamily="18" charset="2"/>
              </a:rPr>
              <a:t> + 1</a:t>
            </a:r>
            <a:endParaRPr lang="en-US" altLang="zh-CN" dirty="0">
              <a:solidFill>
                <a:srgbClr val="C00000"/>
              </a:solidFill>
              <a:sym typeface="Symbol" panose="05050102010706020507" pitchFamily="18" charset="2"/>
            </a:endParaRPr>
          </a:p>
          <a:p>
            <a:pPr lvl="1" indent="0" algn="just"/>
            <a:endParaRPr lang="en-US" altLang="zh-CN" dirty="0" smtClean="0"/>
          </a:p>
          <a:p>
            <a:pPr lvl="1" indent="0" algn="just"/>
            <a:r>
              <a:rPr lang="zh-CN" altLang="en-US" dirty="0" smtClean="0">
                <a:solidFill>
                  <a:srgbClr val="0033CC"/>
                </a:solidFill>
              </a:rPr>
              <a:t>证明：</a:t>
            </a:r>
            <a:endParaRPr lang="en-US" altLang="zh-CN" dirty="0" smtClean="0">
              <a:solidFill>
                <a:srgbClr val="0033CC"/>
              </a:solidFill>
            </a:endParaRPr>
          </a:p>
          <a:p>
            <a:pPr lvl="1" indent="0" algn="just"/>
            <a:r>
              <a:rPr lang="zh-CN" altLang="en-US" dirty="0" smtClean="0">
                <a:solidFill>
                  <a:srgbClr val="0033CC"/>
                </a:solidFill>
              </a:rPr>
              <a:t>深度为</a:t>
            </a:r>
            <a:r>
              <a:rPr lang="en-US" altLang="zh-CN" i="1" dirty="0" smtClean="0">
                <a:solidFill>
                  <a:srgbClr val="0033CC"/>
                </a:solidFill>
              </a:rPr>
              <a:t>k</a:t>
            </a:r>
            <a:r>
              <a:rPr lang="zh-CN" altLang="en-US" dirty="0" smtClean="0">
                <a:solidFill>
                  <a:srgbClr val="0033CC"/>
                </a:solidFill>
              </a:rPr>
              <a:t>的完全二叉树最少有 </a:t>
            </a:r>
            <a:r>
              <a:rPr lang="en-US" altLang="zh-CN" dirty="0" smtClean="0">
                <a:solidFill>
                  <a:srgbClr val="0033CC"/>
                </a:solidFill>
              </a:rPr>
              <a:t>2</a:t>
            </a:r>
            <a:r>
              <a:rPr lang="en-US" altLang="zh-CN" i="1" baseline="30000" dirty="0" smtClean="0">
                <a:solidFill>
                  <a:srgbClr val="0033CC"/>
                </a:solidFill>
              </a:rPr>
              <a:t>k</a:t>
            </a:r>
            <a:r>
              <a:rPr lang="en-US" altLang="zh-CN" baseline="30000" dirty="0" smtClean="0">
                <a:solidFill>
                  <a:srgbClr val="0033CC"/>
                </a:solidFill>
              </a:rPr>
              <a:t>-1 </a:t>
            </a:r>
            <a:r>
              <a:rPr lang="zh-CN" altLang="en-US" dirty="0" smtClean="0">
                <a:solidFill>
                  <a:srgbClr val="0033CC"/>
                </a:solidFill>
              </a:rPr>
              <a:t>个结点，最多有 </a:t>
            </a:r>
            <a:r>
              <a:rPr lang="en-US" altLang="zh-CN" dirty="0" smtClean="0">
                <a:solidFill>
                  <a:srgbClr val="0033CC"/>
                </a:solidFill>
              </a:rPr>
              <a:t>2</a:t>
            </a:r>
            <a:r>
              <a:rPr lang="en-US" altLang="zh-CN" i="1" baseline="30000" dirty="0" smtClean="0">
                <a:solidFill>
                  <a:srgbClr val="0033CC"/>
                </a:solidFill>
              </a:rPr>
              <a:t>k</a:t>
            </a:r>
            <a:r>
              <a:rPr lang="en-US" altLang="zh-CN" dirty="0" smtClean="0">
                <a:solidFill>
                  <a:srgbClr val="0033CC"/>
                </a:solidFill>
              </a:rPr>
              <a:t>-1 </a:t>
            </a:r>
            <a:r>
              <a:rPr lang="zh-CN" altLang="en-US" dirty="0" smtClean="0">
                <a:solidFill>
                  <a:srgbClr val="0033CC"/>
                </a:solidFill>
              </a:rPr>
              <a:t>个结点</a:t>
            </a:r>
            <a:r>
              <a:rPr lang="zh-CN" altLang="en-US" dirty="0">
                <a:solidFill>
                  <a:srgbClr val="0033CC"/>
                </a:solidFill>
              </a:rPr>
              <a:t>；</a:t>
            </a:r>
            <a:endParaRPr lang="en-US" altLang="zh-CN" dirty="0" smtClean="0">
              <a:solidFill>
                <a:srgbClr val="0033CC"/>
              </a:solidFill>
            </a:endParaRPr>
          </a:p>
          <a:p>
            <a:pPr lvl="1" indent="0" algn="just"/>
            <a:r>
              <a:rPr lang="zh-CN" altLang="en-US" dirty="0" smtClean="0">
                <a:solidFill>
                  <a:srgbClr val="0033CC"/>
                </a:solidFill>
              </a:rPr>
              <a:t>因此结点数 </a:t>
            </a:r>
            <a:r>
              <a:rPr lang="en-US" altLang="zh-CN" i="1" dirty="0" smtClean="0">
                <a:solidFill>
                  <a:srgbClr val="0033CC"/>
                </a:solidFill>
              </a:rPr>
              <a:t>n</a:t>
            </a:r>
            <a:r>
              <a:rPr lang="en-US" altLang="zh-CN" dirty="0" smtClean="0">
                <a:solidFill>
                  <a:srgbClr val="0033CC"/>
                </a:solidFill>
              </a:rPr>
              <a:t> </a:t>
            </a:r>
            <a:r>
              <a:rPr lang="zh-CN" altLang="en-US" dirty="0" smtClean="0">
                <a:solidFill>
                  <a:srgbClr val="0033CC"/>
                </a:solidFill>
              </a:rPr>
              <a:t>满足</a:t>
            </a:r>
            <a:endParaRPr lang="en-US" altLang="zh-CN" dirty="0" smtClean="0">
              <a:solidFill>
                <a:srgbClr val="0033CC"/>
              </a:solidFill>
            </a:endParaRPr>
          </a:p>
          <a:p>
            <a:pPr lvl="1" indent="0" algn="ctr"/>
            <a:r>
              <a:rPr lang="zh-CN" altLang="en-US" dirty="0" smtClean="0">
                <a:solidFill>
                  <a:srgbClr val="0033CC"/>
                </a:solidFill>
              </a:rPr>
              <a:t> </a:t>
            </a:r>
            <a:r>
              <a:rPr lang="en-US" altLang="zh-CN" dirty="0">
                <a:solidFill>
                  <a:srgbClr val="0033CC"/>
                </a:solidFill>
              </a:rPr>
              <a:t>2</a:t>
            </a:r>
            <a:r>
              <a:rPr lang="en-US" altLang="zh-CN" i="1" baseline="30000" dirty="0">
                <a:solidFill>
                  <a:srgbClr val="0033CC"/>
                </a:solidFill>
              </a:rPr>
              <a:t>k</a:t>
            </a:r>
            <a:r>
              <a:rPr lang="en-US" altLang="zh-CN" baseline="30000" dirty="0">
                <a:solidFill>
                  <a:srgbClr val="0033CC"/>
                </a:solidFill>
              </a:rPr>
              <a:t>-1</a:t>
            </a:r>
            <a:r>
              <a:rPr lang="en-US" altLang="zh-CN" dirty="0" smtClean="0">
                <a:solidFill>
                  <a:srgbClr val="0033CC"/>
                </a:solidFill>
              </a:rPr>
              <a:t> ≤ </a:t>
            </a:r>
            <a:r>
              <a:rPr lang="en-US" altLang="zh-CN" i="1" dirty="0" smtClean="0">
                <a:solidFill>
                  <a:srgbClr val="0033CC"/>
                </a:solidFill>
              </a:rPr>
              <a:t>n</a:t>
            </a:r>
            <a:r>
              <a:rPr lang="en-US" altLang="zh-CN" dirty="0" smtClean="0">
                <a:solidFill>
                  <a:srgbClr val="0033CC"/>
                </a:solidFill>
              </a:rPr>
              <a:t> </a:t>
            </a:r>
            <a:r>
              <a:rPr lang="en-US" altLang="zh-CN" dirty="0">
                <a:solidFill>
                  <a:srgbClr val="0033CC"/>
                </a:solidFill>
              </a:rPr>
              <a:t>&lt; </a:t>
            </a:r>
            <a:r>
              <a:rPr lang="en-US" altLang="zh-CN" dirty="0" smtClean="0">
                <a:solidFill>
                  <a:srgbClr val="0033CC"/>
                </a:solidFill>
              </a:rPr>
              <a:t>2</a:t>
            </a:r>
            <a:r>
              <a:rPr lang="en-US" altLang="zh-CN" i="1" baseline="30000" dirty="0" smtClean="0">
                <a:solidFill>
                  <a:srgbClr val="0033CC"/>
                </a:solidFill>
              </a:rPr>
              <a:t>k</a:t>
            </a:r>
            <a:endParaRPr lang="en-US" altLang="zh-CN" dirty="0" smtClean="0">
              <a:solidFill>
                <a:srgbClr val="0033CC"/>
              </a:solidFill>
            </a:endParaRPr>
          </a:p>
          <a:p>
            <a:pPr lvl="1" indent="0" algn="just"/>
            <a:r>
              <a:rPr lang="zh-CN" altLang="en-US" dirty="0" smtClean="0">
                <a:solidFill>
                  <a:srgbClr val="0033CC"/>
                </a:solidFill>
              </a:rPr>
              <a:t>两边取对数得</a:t>
            </a:r>
          </a:p>
          <a:p>
            <a:pPr lvl="1" indent="0" algn="ctr"/>
            <a:r>
              <a:rPr lang="en-US" altLang="zh-CN" i="1" dirty="0" smtClean="0">
                <a:solidFill>
                  <a:srgbClr val="0033CC"/>
                </a:solidFill>
              </a:rPr>
              <a:t>k</a:t>
            </a:r>
            <a:r>
              <a:rPr lang="en-US" altLang="zh-CN" dirty="0" smtClean="0">
                <a:solidFill>
                  <a:srgbClr val="0033CC"/>
                </a:solidFill>
              </a:rPr>
              <a:t>-1 ≤ </a:t>
            </a:r>
            <a:r>
              <a:rPr lang="en-US" altLang="zh-CN" dirty="0">
                <a:solidFill>
                  <a:srgbClr val="0033CC"/>
                </a:solidFill>
                <a:sym typeface="Symbol" panose="05050102010706020507" pitchFamily="18" charset="2"/>
              </a:rPr>
              <a:t>log</a:t>
            </a:r>
            <a:r>
              <a:rPr lang="en-US" altLang="zh-CN" baseline="-25000" dirty="0">
                <a:solidFill>
                  <a:srgbClr val="0033CC"/>
                </a:solidFill>
                <a:sym typeface="Symbol" panose="05050102010706020507" pitchFamily="18" charset="2"/>
              </a:rPr>
              <a:t>2</a:t>
            </a:r>
            <a:r>
              <a:rPr lang="en-US" altLang="zh-CN" i="1" dirty="0">
                <a:solidFill>
                  <a:srgbClr val="0033CC"/>
                </a:solidFill>
                <a:sym typeface="Symbol" panose="05050102010706020507" pitchFamily="18" charset="2"/>
              </a:rPr>
              <a:t>n</a:t>
            </a:r>
            <a:r>
              <a:rPr lang="en-US" altLang="zh-CN" dirty="0" smtClean="0">
                <a:solidFill>
                  <a:srgbClr val="0033CC"/>
                </a:solidFill>
              </a:rPr>
              <a:t> &lt; </a:t>
            </a:r>
            <a:r>
              <a:rPr lang="en-US" altLang="zh-CN" i="1" dirty="0" smtClean="0">
                <a:solidFill>
                  <a:srgbClr val="0033CC"/>
                </a:solidFill>
              </a:rPr>
              <a:t>k</a:t>
            </a:r>
          </a:p>
          <a:p>
            <a:pPr lvl="1" indent="0" algn="just"/>
            <a:r>
              <a:rPr lang="zh-CN" altLang="en-US" dirty="0" smtClean="0">
                <a:solidFill>
                  <a:srgbClr val="0033CC"/>
                </a:solidFill>
              </a:rPr>
              <a:t>则</a:t>
            </a:r>
            <a:endParaRPr lang="en-US" altLang="zh-CN" dirty="0" smtClean="0">
              <a:solidFill>
                <a:srgbClr val="0033CC"/>
              </a:solidFill>
            </a:endParaRPr>
          </a:p>
          <a:p>
            <a:pPr lvl="1" indent="0" algn="ctr"/>
            <a:r>
              <a:rPr lang="en-US" altLang="zh-CN" i="1" dirty="0" smtClean="0">
                <a:solidFill>
                  <a:srgbClr val="0033CC"/>
                </a:solidFill>
              </a:rPr>
              <a:t>k</a:t>
            </a:r>
            <a:r>
              <a:rPr lang="en-US" altLang="zh-CN" dirty="0" smtClean="0">
                <a:solidFill>
                  <a:srgbClr val="0033CC"/>
                </a:solidFill>
              </a:rPr>
              <a:t> ≤ </a:t>
            </a:r>
            <a:r>
              <a:rPr lang="en-US" altLang="zh-CN" dirty="0">
                <a:solidFill>
                  <a:srgbClr val="0033CC"/>
                </a:solidFill>
                <a:sym typeface="Symbol" panose="05050102010706020507" pitchFamily="18" charset="2"/>
              </a:rPr>
              <a:t>log</a:t>
            </a:r>
            <a:r>
              <a:rPr lang="en-US" altLang="zh-CN" baseline="-25000" dirty="0">
                <a:solidFill>
                  <a:srgbClr val="0033CC"/>
                </a:solidFill>
                <a:sym typeface="Symbol" panose="05050102010706020507" pitchFamily="18" charset="2"/>
              </a:rPr>
              <a:t>2</a:t>
            </a:r>
            <a:r>
              <a:rPr lang="en-US" altLang="zh-CN" i="1" dirty="0">
                <a:solidFill>
                  <a:srgbClr val="0033CC"/>
                </a:solidFill>
                <a:sym typeface="Symbol" panose="05050102010706020507" pitchFamily="18" charset="2"/>
              </a:rPr>
              <a:t>n</a:t>
            </a:r>
            <a:r>
              <a:rPr lang="en-US" altLang="zh-CN" dirty="0" smtClean="0">
                <a:solidFill>
                  <a:srgbClr val="0033CC"/>
                </a:solidFill>
              </a:rPr>
              <a:t> + 1 &lt; </a:t>
            </a:r>
            <a:r>
              <a:rPr lang="en-US" altLang="zh-CN" i="1" dirty="0" smtClean="0">
                <a:solidFill>
                  <a:srgbClr val="0033CC"/>
                </a:solidFill>
              </a:rPr>
              <a:t>k</a:t>
            </a:r>
            <a:r>
              <a:rPr lang="en-US" altLang="zh-CN" dirty="0" smtClean="0">
                <a:solidFill>
                  <a:srgbClr val="0033CC"/>
                </a:solidFill>
              </a:rPr>
              <a:t>+1</a:t>
            </a:r>
          </a:p>
          <a:p>
            <a:pPr lvl="1" indent="0" algn="just"/>
            <a:r>
              <a:rPr lang="zh-CN" altLang="en-US" dirty="0" smtClean="0">
                <a:solidFill>
                  <a:srgbClr val="0033CC"/>
                </a:solidFill>
              </a:rPr>
              <a:t>整理得</a:t>
            </a:r>
            <a:endParaRPr lang="zh-CN" altLang="en-US" dirty="0">
              <a:solidFill>
                <a:srgbClr val="0033CC"/>
              </a:solidFill>
            </a:endParaRPr>
          </a:p>
          <a:p>
            <a:pPr lvl="1" indent="0" algn="ctr"/>
            <a:r>
              <a:rPr lang="en-US" altLang="zh-CN" i="1" dirty="0">
                <a:solidFill>
                  <a:srgbClr val="0033CC"/>
                </a:solidFill>
              </a:rPr>
              <a:t>k </a:t>
            </a:r>
            <a:r>
              <a:rPr lang="en-US" altLang="zh-CN" dirty="0">
                <a:solidFill>
                  <a:srgbClr val="0033CC"/>
                </a:solidFill>
              </a:rPr>
              <a:t>= </a:t>
            </a:r>
            <a:r>
              <a:rPr lang="zh-CN" altLang="en-US" dirty="0">
                <a:solidFill>
                  <a:srgbClr val="0033CC"/>
                </a:solidFill>
              </a:rPr>
              <a:t> </a:t>
            </a:r>
            <a:r>
              <a:rPr lang="zh-CN" altLang="zh-CN" dirty="0">
                <a:solidFill>
                  <a:srgbClr val="0033CC"/>
                </a:solidFill>
                <a:sym typeface="Symbol" panose="05050102010706020507" pitchFamily="18" charset="2"/>
              </a:rPr>
              <a:t></a:t>
            </a:r>
            <a:r>
              <a:rPr lang="en-US" altLang="zh-CN" dirty="0">
                <a:solidFill>
                  <a:srgbClr val="0033CC"/>
                </a:solidFill>
                <a:sym typeface="Symbol" panose="05050102010706020507" pitchFamily="18" charset="2"/>
              </a:rPr>
              <a:t>log</a:t>
            </a:r>
            <a:r>
              <a:rPr lang="en-US" altLang="zh-CN" baseline="-25000" dirty="0">
                <a:solidFill>
                  <a:srgbClr val="0033CC"/>
                </a:solidFill>
                <a:sym typeface="Symbol" panose="05050102010706020507" pitchFamily="18" charset="2"/>
              </a:rPr>
              <a:t>2</a:t>
            </a:r>
            <a:r>
              <a:rPr lang="en-US" altLang="zh-CN" i="1" dirty="0">
                <a:solidFill>
                  <a:srgbClr val="0033CC"/>
                </a:solidFill>
                <a:sym typeface="Symbol" panose="05050102010706020507" pitchFamily="18" charset="2"/>
              </a:rPr>
              <a:t>n</a:t>
            </a:r>
            <a:r>
              <a:rPr lang="en-US" altLang="zh-CN" dirty="0">
                <a:solidFill>
                  <a:srgbClr val="0033CC"/>
                </a:solidFill>
                <a:sym typeface="Symbol" panose="05050102010706020507" pitchFamily="18" charset="2"/>
              </a:rPr>
              <a:t> + </a:t>
            </a:r>
            <a:r>
              <a:rPr lang="en-US" altLang="zh-CN" dirty="0" smtClean="0">
                <a:solidFill>
                  <a:srgbClr val="0033CC"/>
                </a:solidFill>
                <a:sym typeface="Symbol" panose="05050102010706020507" pitchFamily="18" charset="2"/>
              </a:rPr>
              <a:t>1</a:t>
            </a:r>
          </a:p>
          <a:p>
            <a:pPr lvl="1" indent="0" algn="r"/>
            <a:r>
              <a:rPr lang="zh-CN" altLang="en-US" dirty="0">
                <a:solidFill>
                  <a:srgbClr val="0033CC"/>
                </a:solidFill>
              </a:rPr>
              <a:t>证毕</a:t>
            </a:r>
            <a:r>
              <a:rPr lang="zh-CN" altLang="en-US" dirty="0" smtClean="0">
                <a:solidFill>
                  <a:srgbClr val="0033CC"/>
                </a:solidFill>
              </a:rPr>
              <a:t>。</a:t>
            </a:r>
            <a:endParaRPr lang="en-US" altLang="zh-CN" dirty="0">
              <a:solidFill>
                <a:srgbClr val="0033CC"/>
              </a:solidFill>
              <a:sym typeface="Symbol" panose="05050102010706020507" pitchFamily="18" charset="2"/>
            </a:endParaRPr>
          </a:p>
          <a:p>
            <a:pPr lvl="1" indent="0" algn="just"/>
            <a:endParaRPr lang="zh-CN" altLang="en-US" dirty="0"/>
          </a:p>
        </p:txBody>
      </p:sp>
      <p:sp>
        <p:nvSpPr>
          <p:cNvPr id="5" name="灯片编号占位符 4"/>
          <p:cNvSpPr>
            <a:spLocks noGrp="1"/>
          </p:cNvSpPr>
          <p:nvPr>
            <p:ph type="sldNum" sz="quarter" idx="10"/>
          </p:nvPr>
        </p:nvSpPr>
        <p:spPr/>
        <p:txBody>
          <a:bodyPr/>
          <a:lstStyle/>
          <a:p>
            <a:fld id="{BFC21862-C570-43FE-93A1-CE1DA7921C6E}" type="slidenum">
              <a:rPr lang="zh-CN" altLang="en-US" smtClean="0"/>
              <a:pPr/>
              <a:t>10</a:t>
            </a:fld>
            <a:r>
              <a:rPr lang="en-US" altLang="zh-CN" smtClean="0"/>
              <a:t>/28</a:t>
            </a:r>
            <a:endParaRPr lang="zh-CN" altLang="en-US" dirty="0"/>
          </a:p>
        </p:txBody>
      </p:sp>
    </p:spTree>
    <p:extLst>
      <p:ext uri="{BB962C8B-B14F-4D97-AF65-F5344CB8AC3E}">
        <p14:creationId xmlns:p14="http://schemas.microsoft.com/office/powerpoint/2010/main" val="1000253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3250">
                                            <p:txEl>
                                              <p:pRg st="7" end="7"/>
                                            </p:txEl>
                                          </p:spTgt>
                                        </p:tgtEl>
                                        <p:attrNameLst>
                                          <p:attrName>style.visibility</p:attrName>
                                        </p:attrNameLst>
                                      </p:cBhvr>
                                      <p:to>
                                        <p:strVal val="visible"/>
                                      </p:to>
                                    </p:set>
                                    <p:animEffect transition="in" filter="wipe(left)">
                                      <p:cBhvr>
                                        <p:cTn id="7" dur="500"/>
                                        <p:tgtEl>
                                          <p:spTgt spid="53250">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250">
                                            <p:txEl>
                                              <p:pRg st="8" end="8"/>
                                            </p:txEl>
                                          </p:spTgt>
                                        </p:tgtEl>
                                        <p:attrNameLst>
                                          <p:attrName>style.visibility</p:attrName>
                                        </p:attrNameLst>
                                      </p:cBhvr>
                                      <p:to>
                                        <p:strVal val="visible"/>
                                      </p:to>
                                    </p:set>
                                    <p:animEffect transition="in" filter="wipe(left)">
                                      <p:cBhvr>
                                        <p:cTn id="12" dur="500"/>
                                        <p:tgtEl>
                                          <p:spTgt spid="53250">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250">
                                            <p:txEl>
                                              <p:pRg st="9" end="9"/>
                                            </p:txEl>
                                          </p:spTgt>
                                        </p:tgtEl>
                                        <p:attrNameLst>
                                          <p:attrName>style.visibility</p:attrName>
                                        </p:attrNameLst>
                                      </p:cBhvr>
                                      <p:to>
                                        <p:strVal val="visible"/>
                                      </p:to>
                                    </p:set>
                                    <p:animEffect transition="in" filter="wipe(left)">
                                      <p:cBhvr>
                                        <p:cTn id="17" dur="500"/>
                                        <p:tgtEl>
                                          <p:spTgt spid="53250">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250">
                                            <p:txEl>
                                              <p:pRg st="10" end="10"/>
                                            </p:txEl>
                                          </p:spTgt>
                                        </p:tgtEl>
                                        <p:attrNameLst>
                                          <p:attrName>style.visibility</p:attrName>
                                        </p:attrNameLst>
                                      </p:cBhvr>
                                      <p:to>
                                        <p:strVal val="visible"/>
                                      </p:to>
                                    </p:set>
                                    <p:animEffect transition="in" filter="wipe(left)">
                                      <p:cBhvr>
                                        <p:cTn id="22" dur="500"/>
                                        <p:tgtEl>
                                          <p:spTgt spid="5325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二叉树</a:t>
            </a:r>
            <a:r>
              <a:rPr lang="zh-CN" altLang="en-US" dirty="0" smtClean="0"/>
              <a:t>性质</a:t>
            </a:r>
            <a:r>
              <a:rPr lang="en-US" altLang="zh-CN" dirty="0" smtClean="0"/>
              <a:t>5</a:t>
            </a:r>
            <a:endParaRPr lang="zh-CN" altLang="en-US" dirty="0"/>
          </a:p>
        </p:txBody>
      </p:sp>
      <p:sp>
        <p:nvSpPr>
          <p:cNvPr id="53250" name="Rectangle 2"/>
          <p:cNvSpPr>
            <a:spLocks noGrp="1" noChangeArrowheads="1"/>
          </p:cNvSpPr>
          <p:nvPr>
            <p:ph idx="1"/>
          </p:nvPr>
        </p:nvSpPr>
        <p:spPr/>
        <p:txBody>
          <a:bodyPr/>
          <a:lstStyle/>
          <a:p>
            <a:pPr lvl="1" indent="0" algn="just"/>
            <a:r>
              <a:rPr lang="zh-CN" altLang="en-US" dirty="0">
                <a:solidFill>
                  <a:srgbClr val="C00000"/>
                </a:solidFill>
              </a:rPr>
              <a:t>性质</a:t>
            </a:r>
            <a:r>
              <a:rPr lang="en-US" altLang="zh-CN" dirty="0">
                <a:solidFill>
                  <a:srgbClr val="C00000"/>
                </a:solidFill>
              </a:rPr>
              <a:t>5</a:t>
            </a:r>
            <a:r>
              <a:rPr lang="zh-CN" altLang="en-US" dirty="0">
                <a:solidFill>
                  <a:srgbClr val="C00000"/>
                </a:solidFill>
              </a:rPr>
              <a:t>：对有</a:t>
            </a:r>
            <a:r>
              <a:rPr lang="en-US" altLang="zh-CN" i="1" dirty="0">
                <a:solidFill>
                  <a:srgbClr val="C00000"/>
                </a:solidFill>
              </a:rPr>
              <a:t>n</a:t>
            </a:r>
            <a:r>
              <a:rPr lang="zh-CN" altLang="zh-CN" dirty="0">
                <a:solidFill>
                  <a:srgbClr val="C00000"/>
                </a:solidFill>
              </a:rPr>
              <a:t>个结点的完全二叉树的结点按层序编号，则对任一</a:t>
            </a:r>
            <a:r>
              <a:rPr lang="zh-CN" altLang="zh-CN" dirty="0" smtClean="0">
                <a:solidFill>
                  <a:srgbClr val="C00000"/>
                </a:solidFill>
              </a:rPr>
              <a:t>结点</a:t>
            </a:r>
            <a:r>
              <a:rPr lang="en-US" altLang="zh-CN" dirty="0" smtClean="0">
                <a:solidFill>
                  <a:srgbClr val="C00000"/>
                </a:solidFill>
              </a:rPr>
              <a:t> </a:t>
            </a:r>
            <a:r>
              <a:rPr lang="en-US" altLang="zh-CN" i="1" dirty="0" err="1" smtClean="0">
                <a:solidFill>
                  <a:srgbClr val="C00000"/>
                </a:solidFill>
              </a:rPr>
              <a:t>i</a:t>
            </a:r>
            <a:r>
              <a:rPr lang="en-US" altLang="zh-CN" dirty="0" smtClean="0">
                <a:solidFill>
                  <a:srgbClr val="C00000"/>
                </a:solidFill>
              </a:rPr>
              <a:t> ( 1 </a:t>
            </a:r>
            <a:r>
              <a:rPr lang="en-US" altLang="zh-CN" dirty="0" smtClean="0">
                <a:solidFill>
                  <a:srgbClr val="C00000"/>
                </a:solidFill>
                <a:sym typeface="Symbol" panose="05050102010706020507" pitchFamily="18" charset="2"/>
              </a:rPr>
              <a:t> </a:t>
            </a:r>
            <a:r>
              <a:rPr lang="en-US" altLang="zh-CN" i="1" dirty="0" err="1" smtClean="0">
                <a:solidFill>
                  <a:srgbClr val="C00000"/>
                </a:solidFill>
                <a:sym typeface="Symbol" panose="05050102010706020507" pitchFamily="18" charset="2"/>
              </a:rPr>
              <a:t>i</a:t>
            </a:r>
            <a:r>
              <a:rPr lang="en-US" altLang="zh-CN" i="1" dirty="0" smtClean="0">
                <a:solidFill>
                  <a:srgbClr val="C00000"/>
                </a:solidFill>
                <a:sym typeface="Symbol" panose="05050102010706020507" pitchFamily="18" charset="2"/>
              </a:rPr>
              <a:t> </a:t>
            </a:r>
            <a:r>
              <a:rPr lang="en-US" altLang="zh-CN" dirty="0" smtClean="0">
                <a:solidFill>
                  <a:srgbClr val="C00000"/>
                </a:solidFill>
                <a:sym typeface="Symbol" panose="05050102010706020507" pitchFamily="18" charset="2"/>
              </a:rPr>
              <a:t> </a:t>
            </a:r>
            <a:r>
              <a:rPr lang="en-US" altLang="zh-CN" i="1" dirty="0" smtClean="0">
                <a:solidFill>
                  <a:srgbClr val="C00000"/>
                </a:solidFill>
                <a:sym typeface="Symbol" panose="05050102010706020507" pitchFamily="18" charset="2"/>
              </a:rPr>
              <a:t>n</a:t>
            </a:r>
            <a:r>
              <a:rPr lang="en-US" altLang="zh-CN" dirty="0" smtClean="0">
                <a:solidFill>
                  <a:srgbClr val="C00000"/>
                </a:solidFill>
                <a:sym typeface="Symbol" panose="05050102010706020507" pitchFamily="18" charset="2"/>
              </a:rPr>
              <a:t> )</a:t>
            </a:r>
          </a:p>
          <a:p>
            <a:pPr lvl="1" indent="0" algn="just"/>
            <a:r>
              <a:rPr lang="zh-CN" altLang="en-US" dirty="0" smtClean="0">
                <a:solidFill>
                  <a:srgbClr val="C00000"/>
                </a:solidFill>
              </a:rPr>
              <a:t>如果 </a:t>
            </a:r>
            <a:r>
              <a:rPr lang="en-US" altLang="zh-CN" i="1" dirty="0" err="1">
                <a:solidFill>
                  <a:srgbClr val="C00000"/>
                </a:solidFill>
              </a:rPr>
              <a:t>i</a:t>
            </a:r>
            <a:r>
              <a:rPr lang="en-US" altLang="zh-CN" dirty="0" smtClean="0">
                <a:solidFill>
                  <a:srgbClr val="C00000"/>
                </a:solidFill>
              </a:rPr>
              <a:t> = 1</a:t>
            </a:r>
            <a:r>
              <a:rPr lang="zh-CN" altLang="en-US" dirty="0">
                <a:solidFill>
                  <a:srgbClr val="C00000"/>
                </a:solidFill>
              </a:rPr>
              <a:t>，</a:t>
            </a:r>
            <a:r>
              <a:rPr lang="zh-CN" altLang="zh-CN" dirty="0">
                <a:solidFill>
                  <a:srgbClr val="C00000"/>
                </a:solidFill>
              </a:rPr>
              <a:t>则</a:t>
            </a:r>
            <a:r>
              <a:rPr lang="zh-CN" altLang="zh-CN" dirty="0" smtClean="0">
                <a:solidFill>
                  <a:srgbClr val="C00000"/>
                </a:solidFill>
              </a:rPr>
              <a:t>结点</a:t>
            </a:r>
            <a:r>
              <a:rPr lang="en-US" altLang="zh-CN" dirty="0" smtClean="0">
                <a:solidFill>
                  <a:srgbClr val="C00000"/>
                </a:solidFill>
              </a:rPr>
              <a:t> </a:t>
            </a:r>
            <a:r>
              <a:rPr lang="en-US" altLang="zh-CN" i="1" dirty="0" err="1">
                <a:solidFill>
                  <a:srgbClr val="C00000"/>
                </a:solidFill>
              </a:rPr>
              <a:t>i</a:t>
            </a:r>
            <a:r>
              <a:rPr lang="en-US" altLang="zh-CN" dirty="0" smtClean="0">
                <a:solidFill>
                  <a:srgbClr val="C00000"/>
                </a:solidFill>
              </a:rPr>
              <a:t> </a:t>
            </a:r>
            <a:r>
              <a:rPr lang="zh-CN" altLang="zh-CN" dirty="0" smtClean="0">
                <a:solidFill>
                  <a:srgbClr val="C00000"/>
                </a:solidFill>
              </a:rPr>
              <a:t>是</a:t>
            </a:r>
            <a:r>
              <a:rPr lang="zh-CN" altLang="zh-CN" dirty="0">
                <a:solidFill>
                  <a:srgbClr val="C00000"/>
                </a:solidFill>
              </a:rPr>
              <a:t>二叉树的根，无双亲；</a:t>
            </a:r>
            <a:r>
              <a:rPr lang="zh-CN" altLang="zh-CN" dirty="0" smtClean="0">
                <a:solidFill>
                  <a:srgbClr val="C00000"/>
                </a:solidFill>
              </a:rPr>
              <a:t>如果</a:t>
            </a:r>
            <a:r>
              <a:rPr lang="en-US" altLang="zh-CN" dirty="0" smtClean="0">
                <a:solidFill>
                  <a:srgbClr val="C00000"/>
                </a:solidFill>
              </a:rPr>
              <a:t> </a:t>
            </a:r>
            <a:r>
              <a:rPr lang="en-US" altLang="zh-CN" i="1" dirty="0" err="1">
                <a:solidFill>
                  <a:srgbClr val="C00000"/>
                </a:solidFill>
              </a:rPr>
              <a:t>i</a:t>
            </a:r>
            <a:r>
              <a:rPr lang="en-US" altLang="zh-CN" i="1" dirty="0">
                <a:solidFill>
                  <a:srgbClr val="C00000"/>
                </a:solidFill>
              </a:rPr>
              <a:t> </a:t>
            </a:r>
            <a:r>
              <a:rPr lang="en-US" altLang="zh-CN" dirty="0" smtClean="0">
                <a:solidFill>
                  <a:srgbClr val="C00000"/>
                </a:solidFill>
              </a:rPr>
              <a:t>&gt; 1</a:t>
            </a:r>
            <a:r>
              <a:rPr lang="zh-CN" altLang="en-US" dirty="0">
                <a:solidFill>
                  <a:srgbClr val="C00000"/>
                </a:solidFill>
              </a:rPr>
              <a:t>，</a:t>
            </a:r>
            <a:r>
              <a:rPr lang="zh-CN" altLang="zh-CN" dirty="0">
                <a:solidFill>
                  <a:srgbClr val="C00000"/>
                </a:solidFill>
              </a:rPr>
              <a:t>则其双亲</a:t>
            </a:r>
            <a:r>
              <a:rPr lang="zh-CN" altLang="zh-CN" dirty="0" smtClean="0">
                <a:solidFill>
                  <a:srgbClr val="C00000"/>
                </a:solidFill>
              </a:rPr>
              <a:t>是</a:t>
            </a:r>
            <a:r>
              <a:rPr lang="en-US" altLang="zh-CN" dirty="0" smtClean="0">
                <a:solidFill>
                  <a:srgbClr val="C00000"/>
                </a:solidFill>
              </a:rPr>
              <a:t> </a:t>
            </a:r>
            <a:r>
              <a:rPr lang="zh-CN" altLang="zh-CN" dirty="0" smtClean="0">
                <a:solidFill>
                  <a:srgbClr val="C00000"/>
                </a:solidFill>
                <a:sym typeface="Symbol" panose="05050102010706020507" pitchFamily="18" charset="2"/>
              </a:rPr>
              <a:t></a:t>
            </a:r>
            <a:r>
              <a:rPr lang="en-US" altLang="zh-CN" i="1" dirty="0">
                <a:solidFill>
                  <a:srgbClr val="C00000"/>
                </a:solidFill>
              </a:rPr>
              <a:t> </a:t>
            </a:r>
            <a:r>
              <a:rPr lang="en-US" altLang="zh-CN" i="1" dirty="0" err="1">
                <a:solidFill>
                  <a:srgbClr val="C00000"/>
                </a:solidFill>
              </a:rPr>
              <a:t>i</a:t>
            </a:r>
            <a:r>
              <a:rPr lang="en-US" altLang="zh-CN" i="1" dirty="0">
                <a:solidFill>
                  <a:srgbClr val="C00000"/>
                </a:solidFill>
              </a:rPr>
              <a:t> </a:t>
            </a:r>
            <a:r>
              <a:rPr lang="en-US" altLang="zh-CN" dirty="0" smtClean="0">
                <a:solidFill>
                  <a:srgbClr val="C00000"/>
                </a:solidFill>
                <a:sym typeface="Symbol" panose="05050102010706020507" pitchFamily="18" charset="2"/>
              </a:rPr>
              <a:t>/ 2</a:t>
            </a:r>
            <a:r>
              <a:rPr lang="zh-CN" altLang="en-US" dirty="0" smtClean="0">
                <a:solidFill>
                  <a:srgbClr val="C00000"/>
                </a:solidFill>
                <a:sym typeface="Symbol" panose="05050102010706020507" pitchFamily="18" charset="2"/>
              </a:rPr>
              <a:t>；</a:t>
            </a:r>
            <a:endParaRPr lang="en-US" altLang="zh-CN" dirty="0">
              <a:solidFill>
                <a:srgbClr val="C00000"/>
              </a:solidFill>
              <a:sym typeface="Symbol" panose="05050102010706020507" pitchFamily="18" charset="2"/>
            </a:endParaRPr>
          </a:p>
          <a:p>
            <a:pPr lvl="1" indent="0" algn="just"/>
            <a:r>
              <a:rPr lang="zh-CN" altLang="zh-CN" dirty="0" smtClean="0">
                <a:solidFill>
                  <a:srgbClr val="C00000"/>
                </a:solidFill>
                <a:sym typeface="Symbol" panose="05050102010706020507" pitchFamily="18" charset="2"/>
              </a:rPr>
              <a:t>如果</a:t>
            </a:r>
            <a:r>
              <a:rPr lang="en-US" altLang="zh-CN" dirty="0" smtClean="0">
                <a:solidFill>
                  <a:srgbClr val="C00000"/>
                </a:solidFill>
                <a:sym typeface="Symbol" panose="05050102010706020507" pitchFamily="18" charset="2"/>
              </a:rPr>
              <a:t> </a:t>
            </a:r>
            <a:r>
              <a:rPr lang="zh-CN" altLang="zh-CN" dirty="0">
                <a:solidFill>
                  <a:srgbClr val="C00000"/>
                </a:solidFill>
                <a:sym typeface="Symbol" panose="05050102010706020507" pitchFamily="18" charset="2"/>
              </a:rPr>
              <a:t>2</a:t>
            </a:r>
            <a:r>
              <a:rPr lang="en-US" altLang="zh-CN" i="1" dirty="0" err="1">
                <a:solidFill>
                  <a:srgbClr val="C00000"/>
                </a:solidFill>
              </a:rPr>
              <a:t>i</a:t>
            </a:r>
            <a:r>
              <a:rPr lang="en-US" altLang="zh-CN" i="1" dirty="0">
                <a:solidFill>
                  <a:srgbClr val="C00000"/>
                </a:solidFill>
              </a:rPr>
              <a:t> </a:t>
            </a:r>
            <a:r>
              <a:rPr lang="en-US" altLang="zh-CN" dirty="0" smtClean="0">
                <a:solidFill>
                  <a:srgbClr val="C00000"/>
                </a:solidFill>
                <a:sym typeface="Symbol" panose="05050102010706020507" pitchFamily="18" charset="2"/>
              </a:rPr>
              <a:t>&gt; </a:t>
            </a:r>
            <a:r>
              <a:rPr lang="en-US" altLang="zh-CN" i="1" dirty="0" smtClean="0">
                <a:solidFill>
                  <a:srgbClr val="C00000"/>
                </a:solidFill>
                <a:sym typeface="Symbol" panose="05050102010706020507" pitchFamily="18" charset="2"/>
              </a:rPr>
              <a:t>n</a:t>
            </a:r>
            <a:r>
              <a:rPr lang="zh-CN" altLang="en-US" dirty="0">
                <a:solidFill>
                  <a:srgbClr val="C00000"/>
                </a:solidFill>
                <a:sym typeface="Symbol" panose="05050102010706020507" pitchFamily="18" charset="2"/>
              </a:rPr>
              <a:t>，</a:t>
            </a:r>
            <a:r>
              <a:rPr lang="zh-CN" altLang="zh-CN" dirty="0">
                <a:solidFill>
                  <a:srgbClr val="C00000"/>
                </a:solidFill>
                <a:sym typeface="Symbol" panose="05050102010706020507" pitchFamily="18" charset="2"/>
              </a:rPr>
              <a:t>则</a:t>
            </a:r>
            <a:r>
              <a:rPr lang="zh-CN" altLang="zh-CN" dirty="0" smtClean="0">
                <a:solidFill>
                  <a:srgbClr val="C00000"/>
                </a:solidFill>
                <a:sym typeface="Symbol" panose="05050102010706020507" pitchFamily="18" charset="2"/>
              </a:rPr>
              <a:t>结点</a:t>
            </a:r>
            <a:r>
              <a:rPr lang="en-US" altLang="zh-CN" dirty="0" smtClean="0">
                <a:solidFill>
                  <a:srgbClr val="C00000"/>
                </a:solidFill>
                <a:sym typeface="Symbol" panose="05050102010706020507" pitchFamily="18" charset="2"/>
              </a:rPr>
              <a:t> </a:t>
            </a:r>
            <a:r>
              <a:rPr lang="en-US" altLang="zh-CN" i="1" dirty="0" err="1">
                <a:solidFill>
                  <a:srgbClr val="C00000"/>
                </a:solidFill>
              </a:rPr>
              <a:t>i</a:t>
            </a:r>
            <a:r>
              <a:rPr lang="en-US" altLang="zh-CN" dirty="0" smtClean="0">
                <a:solidFill>
                  <a:srgbClr val="C00000"/>
                </a:solidFill>
                <a:sym typeface="Symbol" panose="05050102010706020507" pitchFamily="18" charset="2"/>
              </a:rPr>
              <a:t> </a:t>
            </a:r>
            <a:r>
              <a:rPr lang="zh-CN" altLang="zh-CN" dirty="0" smtClean="0">
                <a:solidFill>
                  <a:srgbClr val="C00000"/>
                </a:solidFill>
                <a:sym typeface="Symbol" panose="05050102010706020507" pitchFamily="18" charset="2"/>
              </a:rPr>
              <a:t>无</a:t>
            </a:r>
            <a:r>
              <a:rPr lang="zh-CN" altLang="zh-CN" dirty="0">
                <a:solidFill>
                  <a:srgbClr val="C00000"/>
                </a:solidFill>
                <a:sym typeface="Symbol" panose="05050102010706020507" pitchFamily="18" charset="2"/>
              </a:rPr>
              <a:t>左孩子；</a:t>
            </a:r>
            <a:r>
              <a:rPr lang="zh-CN" altLang="zh-CN" dirty="0" smtClean="0">
                <a:solidFill>
                  <a:srgbClr val="C00000"/>
                </a:solidFill>
                <a:sym typeface="Symbol" panose="05050102010706020507" pitchFamily="18" charset="2"/>
              </a:rPr>
              <a:t>如果</a:t>
            </a:r>
            <a:r>
              <a:rPr lang="en-US" altLang="zh-CN" dirty="0" smtClean="0">
                <a:solidFill>
                  <a:srgbClr val="C00000"/>
                </a:solidFill>
                <a:sym typeface="Symbol" panose="05050102010706020507" pitchFamily="18" charset="2"/>
              </a:rPr>
              <a:t> </a:t>
            </a:r>
            <a:r>
              <a:rPr lang="zh-CN" altLang="zh-CN" dirty="0" smtClean="0">
                <a:solidFill>
                  <a:srgbClr val="C00000"/>
                </a:solidFill>
                <a:sym typeface="Symbol" panose="05050102010706020507" pitchFamily="18" charset="2"/>
              </a:rPr>
              <a:t>2</a:t>
            </a:r>
            <a:r>
              <a:rPr lang="en-US" altLang="zh-CN" i="1" dirty="0" err="1" smtClean="0">
                <a:solidFill>
                  <a:srgbClr val="C00000"/>
                </a:solidFill>
              </a:rPr>
              <a:t>i</a:t>
            </a:r>
            <a:r>
              <a:rPr lang="en-US" altLang="zh-CN" i="1" dirty="0" smtClean="0">
                <a:solidFill>
                  <a:srgbClr val="C00000"/>
                </a:solidFill>
              </a:rPr>
              <a:t> </a:t>
            </a:r>
            <a:r>
              <a:rPr lang="en-US" altLang="zh-CN" dirty="0" smtClean="0">
                <a:solidFill>
                  <a:srgbClr val="C00000"/>
                </a:solidFill>
                <a:sym typeface="Symbol" panose="05050102010706020507" pitchFamily="18" charset="2"/>
              </a:rPr>
              <a:t> </a:t>
            </a:r>
            <a:r>
              <a:rPr lang="en-US" altLang="zh-CN" i="1" dirty="0" smtClean="0">
                <a:solidFill>
                  <a:srgbClr val="C00000"/>
                </a:solidFill>
                <a:sym typeface="Symbol" panose="05050102010706020507" pitchFamily="18" charset="2"/>
              </a:rPr>
              <a:t>n</a:t>
            </a:r>
            <a:r>
              <a:rPr lang="zh-CN" altLang="en-US" dirty="0">
                <a:solidFill>
                  <a:srgbClr val="C00000"/>
                </a:solidFill>
                <a:sym typeface="Symbol" panose="05050102010706020507" pitchFamily="18" charset="2"/>
              </a:rPr>
              <a:t>，</a:t>
            </a:r>
            <a:r>
              <a:rPr lang="zh-CN" altLang="zh-CN" dirty="0">
                <a:solidFill>
                  <a:srgbClr val="C00000"/>
                </a:solidFill>
                <a:sym typeface="Symbol" panose="05050102010706020507" pitchFamily="18" charset="2"/>
              </a:rPr>
              <a:t>则其左孩子</a:t>
            </a:r>
            <a:r>
              <a:rPr lang="zh-CN" altLang="zh-CN" dirty="0" smtClean="0">
                <a:solidFill>
                  <a:srgbClr val="C00000"/>
                </a:solidFill>
                <a:sym typeface="Symbol" panose="05050102010706020507" pitchFamily="18" charset="2"/>
              </a:rPr>
              <a:t>是</a:t>
            </a:r>
            <a:r>
              <a:rPr lang="en-US" altLang="zh-CN" dirty="0" smtClean="0">
                <a:solidFill>
                  <a:srgbClr val="C00000"/>
                </a:solidFill>
                <a:sym typeface="Symbol" panose="05050102010706020507" pitchFamily="18" charset="2"/>
              </a:rPr>
              <a:t> </a:t>
            </a:r>
            <a:r>
              <a:rPr lang="zh-CN" altLang="zh-CN" dirty="0">
                <a:solidFill>
                  <a:srgbClr val="C00000"/>
                </a:solidFill>
                <a:sym typeface="Symbol" panose="05050102010706020507" pitchFamily="18" charset="2"/>
              </a:rPr>
              <a:t>2</a:t>
            </a:r>
            <a:r>
              <a:rPr lang="en-US" altLang="zh-CN" i="1" dirty="0" err="1" smtClean="0">
                <a:solidFill>
                  <a:srgbClr val="C00000"/>
                </a:solidFill>
              </a:rPr>
              <a:t>i</a:t>
            </a:r>
            <a:r>
              <a:rPr lang="zh-CN" altLang="en-US" dirty="0" smtClean="0">
                <a:solidFill>
                  <a:srgbClr val="C00000"/>
                </a:solidFill>
              </a:rPr>
              <a:t>；</a:t>
            </a:r>
            <a:endParaRPr lang="en-US" altLang="zh-CN" dirty="0" smtClean="0">
              <a:solidFill>
                <a:srgbClr val="C00000"/>
              </a:solidFill>
            </a:endParaRPr>
          </a:p>
          <a:p>
            <a:pPr lvl="1" indent="0" algn="just"/>
            <a:r>
              <a:rPr lang="zh-CN" altLang="zh-CN" dirty="0" smtClean="0">
                <a:solidFill>
                  <a:srgbClr val="C00000"/>
                </a:solidFill>
                <a:sym typeface="Symbol" panose="05050102010706020507" pitchFamily="18" charset="2"/>
              </a:rPr>
              <a:t>如果</a:t>
            </a:r>
            <a:r>
              <a:rPr lang="en-US" altLang="zh-CN" dirty="0" smtClean="0">
                <a:solidFill>
                  <a:srgbClr val="C00000"/>
                </a:solidFill>
                <a:sym typeface="Symbol" panose="05050102010706020507" pitchFamily="18" charset="2"/>
              </a:rPr>
              <a:t> </a:t>
            </a:r>
            <a:r>
              <a:rPr lang="zh-CN" altLang="zh-CN" dirty="0">
                <a:solidFill>
                  <a:srgbClr val="C00000"/>
                </a:solidFill>
                <a:sym typeface="Symbol" panose="05050102010706020507" pitchFamily="18" charset="2"/>
              </a:rPr>
              <a:t>2</a:t>
            </a:r>
            <a:r>
              <a:rPr lang="en-US" altLang="zh-CN" i="1" dirty="0" err="1">
                <a:solidFill>
                  <a:srgbClr val="C00000"/>
                </a:solidFill>
              </a:rPr>
              <a:t>i</a:t>
            </a:r>
            <a:r>
              <a:rPr lang="en-US" altLang="zh-CN" i="1" dirty="0">
                <a:solidFill>
                  <a:srgbClr val="C00000"/>
                </a:solidFill>
              </a:rPr>
              <a:t> </a:t>
            </a:r>
            <a:r>
              <a:rPr lang="en-US" altLang="zh-CN" dirty="0" smtClean="0">
                <a:solidFill>
                  <a:srgbClr val="C00000"/>
                </a:solidFill>
                <a:sym typeface="Symbol" panose="05050102010706020507" pitchFamily="18" charset="2"/>
              </a:rPr>
              <a:t>+ 1 &gt; </a:t>
            </a:r>
            <a:r>
              <a:rPr lang="en-US" altLang="zh-CN" i="1" dirty="0" smtClean="0">
                <a:solidFill>
                  <a:srgbClr val="C00000"/>
                </a:solidFill>
                <a:sym typeface="Symbol" panose="05050102010706020507" pitchFamily="18" charset="2"/>
              </a:rPr>
              <a:t>n</a:t>
            </a:r>
            <a:r>
              <a:rPr lang="zh-CN" altLang="en-US" dirty="0">
                <a:solidFill>
                  <a:srgbClr val="C00000"/>
                </a:solidFill>
                <a:sym typeface="Symbol" panose="05050102010706020507" pitchFamily="18" charset="2"/>
              </a:rPr>
              <a:t>，</a:t>
            </a:r>
            <a:r>
              <a:rPr lang="zh-CN" altLang="zh-CN" dirty="0">
                <a:solidFill>
                  <a:srgbClr val="C00000"/>
                </a:solidFill>
                <a:sym typeface="Symbol" panose="05050102010706020507" pitchFamily="18" charset="2"/>
              </a:rPr>
              <a:t>则结点</a:t>
            </a:r>
            <a:r>
              <a:rPr lang="en-US" altLang="zh-CN" dirty="0" err="1">
                <a:solidFill>
                  <a:srgbClr val="C00000"/>
                </a:solidFill>
                <a:sym typeface="Symbol" panose="05050102010706020507" pitchFamily="18" charset="2"/>
              </a:rPr>
              <a:t>i</a:t>
            </a:r>
            <a:r>
              <a:rPr lang="zh-CN" altLang="zh-CN" dirty="0">
                <a:solidFill>
                  <a:srgbClr val="C00000"/>
                </a:solidFill>
                <a:sym typeface="Symbol" panose="05050102010706020507" pitchFamily="18" charset="2"/>
              </a:rPr>
              <a:t>无右孩子；</a:t>
            </a:r>
            <a:r>
              <a:rPr lang="zh-CN" altLang="zh-CN" dirty="0" smtClean="0">
                <a:solidFill>
                  <a:srgbClr val="C00000"/>
                </a:solidFill>
                <a:sym typeface="Symbol" panose="05050102010706020507" pitchFamily="18" charset="2"/>
              </a:rPr>
              <a:t>如果</a:t>
            </a:r>
            <a:r>
              <a:rPr lang="en-US" altLang="zh-CN" dirty="0" smtClean="0">
                <a:solidFill>
                  <a:srgbClr val="C00000"/>
                </a:solidFill>
                <a:sym typeface="Symbol" panose="05050102010706020507" pitchFamily="18" charset="2"/>
              </a:rPr>
              <a:t> </a:t>
            </a:r>
            <a:r>
              <a:rPr lang="zh-CN" altLang="zh-CN" dirty="0">
                <a:solidFill>
                  <a:srgbClr val="C00000"/>
                </a:solidFill>
                <a:sym typeface="Symbol" panose="05050102010706020507" pitchFamily="18" charset="2"/>
              </a:rPr>
              <a:t>2</a:t>
            </a:r>
            <a:r>
              <a:rPr lang="en-US" altLang="zh-CN" i="1" dirty="0" err="1">
                <a:solidFill>
                  <a:srgbClr val="C00000"/>
                </a:solidFill>
              </a:rPr>
              <a:t>i</a:t>
            </a:r>
            <a:r>
              <a:rPr lang="en-US" altLang="zh-CN" i="1" dirty="0">
                <a:solidFill>
                  <a:srgbClr val="C00000"/>
                </a:solidFill>
              </a:rPr>
              <a:t> </a:t>
            </a:r>
            <a:r>
              <a:rPr lang="en-US" altLang="zh-CN" dirty="0">
                <a:solidFill>
                  <a:srgbClr val="C00000"/>
                </a:solidFill>
                <a:sym typeface="Symbol" panose="05050102010706020507" pitchFamily="18" charset="2"/>
              </a:rPr>
              <a:t>+ 1 </a:t>
            </a:r>
            <a:r>
              <a:rPr lang="en-US" altLang="zh-CN" dirty="0" smtClean="0">
                <a:solidFill>
                  <a:srgbClr val="C00000"/>
                </a:solidFill>
                <a:sym typeface="Symbol" panose="05050102010706020507" pitchFamily="18" charset="2"/>
              </a:rPr>
              <a:t> </a:t>
            </a:r>
            <a:r>
              <a:rPr lang="en-US" altLang="zh-CN" i="1" dirty="0" smtClean="0">
                <a:solidFill>
                  <a:srgbClr val="C00000"/>
                </a:solidFill>
                <a:sym typeface="Symbol" panose="05050102010706020507" pitchFamily="18" charset="2"/>
              </a:rPr>
              <a:t>n</a:t>
            </a:r>
            <a:r>
              <a:rPr lang="zh-CN" altLang="en-US" dirty="0">
                <a:solidFill>
                  <a:srgbClr val="C00000"/>
                </a:solidFill>
                <a:sym typeface="Symbol" panose="05050102010706020507" pitchFamily="18" charset="2"/>
              </a:rPr>
              <a:t>，</a:t>
            </a:r>
            <a:r>
              <a:rPr lang="zh-CN" altLang="zh-CN" dirty="0">
                <a:solidFill>
                  <a:srgbClr val="C00000"/>
                </a:solidFill>
                <a:sym typeface="Symbol" panose="05050102010706020507" pitchFamily="18" charset="2"/>
              </a:rPr>
              <a:t>则其右孩子</a:t>
            </a:r>
            <a:r>
              <a:rPr lang="zh-CN" altLang="zh-CN" dirty="0" smtClean="0">
                <a:solidFill>
                  <a:srgbClr val="C00000"/>
                </a:solidFill>
                <a:sym typeface="Symbol" panose="05050102010706020507" pitchFamily="18" charset="2"/>
              </a:rPr>
              <a:t>是</a:t>
            </a:r>
            <a:r>
              <a:rPr lang="en-US" altLang="zh-CN" dirty="0" smtClean="0">
                <a:solidFill>
                  <a:srgbClr val="C00000"/>
                </a:solidFill>
                <a:sym typeface="Symbol" panose="05050102010706020507" pitchFamily="18" charset="2"/>
              </a:rPr>
              <a:t> </a:t>
            </a:r>
            <a:r>
              <a:rPr lang="zh-CN" altLang="zh-CN" dirty="0">
                <a:solidFill>
                  <a:srgbClr val="C00000"/>
                </a:solidFill>
                <a:sym typeface="Symbol" panose="05050102010706020507" pitchFamily="18" charset="2"/>
              </a:rPr>
              <a:t>2</a:t>
            </a:r>
            <a:r>
              <a:rPr lang="en-US" altLang="zh-CN" i="1" dirty="0" err="1">
                <a:solidFill>
                  <a:srgbClr val="C00000"/>
                </a:solidFill>
              </a:rPr>
              <a:t>i</a:t>
            </a:r>
            <a:r>
              <a:rPr lang="en-US" altLang="zh-CN" i="1" dirty="0">
                <a:solidFill>
                  <a:srgbClr val="C00000"/>
                </a:solidFill>
              </a:rPr>
              <a:t> </a:t>
            </a:r>
            <a:r>
              <a:rPr lang="en-US" altLang="zh-CN" dirty="0">
                <a:solidFill>
                  <a:srgbClr val="C00000"/>
                </a:solidFill>
                <a:sym typeface="Symbol" panose="05050102010706020507" pitchFamily="18" charset="2"/>
              </a:rPr>
              <a:t>+ 1 </a:t>
            </a:r>
            <a:r>
              <a:rPr lang="zh-CN" altLang="en-US" dirty="0" smtClean="0">
                <a:solidFill>
                  <a:srgbClr val="C00000"/>
                </a:solidFill>
                <a:sym typeface="Symbol" panose="05050102010706020507" pitchFamily="18" charset="2"/>
              </a:rPr>
              <a:t>；</a:t>
            </a:r>
            <a:endParaRPr lang="en-US" altLang="zh-CN" dirty="0">
              <a:solidFill>
                <a:srgbClr val="C00000"/>
              </a:solidFill>
              <a:sym typeface="Symbol" panose="05050102010706020507" pitchFamily="18" charset="2"/>
            </a:endParaRPr>
          </a:p>
          <a:p>
            <a:pPr lvl="1" indent="0" algn="just"/>
            <a:endParaRPr lang="zh-CN" altLang="en-US" dirty="0">
              <a:solidFill>
                <a:srgbClr val="C00000"/>
              </a:solidFill>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721789474"/>
              </p:ext>
            </p:extLst>
          </p:nvPr>
        </p:nvGraphicFramePr>
        <p:xfrm>
          <a:off x="827584" y="2636912"/>
          <a:ext cx="6959638" cy="2808312"/>
        </p:xfrm>
        <a:graphic>
          <a:graphicData uri="http://schemas.openxmlformats.org/presentationml/2006/ole">
            <mc:AlternateContent xmlns:mc="http://schemas.openxmlformats.org/markup-compatibility/2006">
              <mc:Choice xmlns:v="urn:schemas-microsoft-com:vml" Requires="v">
                <p:oleObj spid="_x0000_s18469" name="Visio" r:id="rId3" imgW="5059299" imgH="2041398" progId="Visio.Drawing.11">
                  <p:embed/>
                </p:oleObj>
              </mc:Choice>
              <mc:Fallback>
                <p:oleObj name="Visio" r:id="rId3" imgW="5059299" imgH="2041398" progId="Visio.Drawing.11">
                  <p:embed/>
                  <p:pic>
                    <p:nvPicPr>
                      <p:cNvPr id="573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636912"/>
                        <a:ext cx="6959638" cy="2808312"/>
                      </a:xfrm>
                      <a:prstGeom prst="rect">
                        <a:avLst/>
                      </a:prstGeom>
                      <a:noFill/>
                      <a:ln>
                        <a:noFill/>
                      </a:ln>
                      <a:effectLst/>
                      <a:extLst/>
                    </p:spPr>
                  </p:pic>
                </p:oleObj>
              </mc:Fallback>
            </mc:AlternateContent>
          </a:graphicData>
        </a:graphic>
      </p:graphicFrame>
      <p:sp>
        <p:nvSpPr>
          <p:cNvPr id="6" name="灯片编号占位符 5"/>
          <p:cNvSpPr>
            <a:spLocks noGrp="1"/>
          </p:cNvSpPr>
          <p:nvPr>
            <p:ph type="sldNum" sz="quarter" idx="10"/>
          </p:nvPr>
        </p:nvSpPr>
        <p:spPr/>
        <p:txBody>
          <a:bodyPr/>
          <a:lstStyle/>
          <a:p>
            <a:fld id="{BFC21862-C570-43FE-93A1-CE1DA7921C6E}" type="slidenum">
              <a:rPr lang="zh-CN" altLang="en-US" smtClean="0"/>
              <a:pPr/>
              <a:t>11</a:t>
            </a:fld>
            <a:r>
              <a:rPr lang="en-US" altLang="zh-CN" smtClean="0"/>
              <a:t>/28</a:t>
            </a:r>
            <a:endParaRPr lang="zh-CN" altLang="en-US" dirty="0"/>
          </a:p>
        </p:txBody>
      </p:sp>
    </p:spTree>
    <p:extLst>
      <p:ext uri="{BB962C8B-B14F-4D97-AF65-F5344CB8AC3E}">
        <p14:creationId xmlns:p14="http://schemas.microsoft.com/office/powerpoint/2010/main" val="103984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二叉树的顺序存储</a:t>
            </a:r>
          </a:p>
        </p:txBody>
      </p:sp>
      <p:sp>
        <p:nvSpPr>
          <p:cNvPr id="56323" name="Rectangle 3"/>
          <p:cNvSpPr>
            <a:spLocks noGrp="1" noChangeArrowheads="1"/>
          </p:cNvSpPr>
          <p:nvPr>
            <p:ph type="body" idx="1"/>
          </p:nvPr>
        </p:nvSpPr>
        <p:spPr/>
        <p:txBody>
          <a:bodyPr/>
          <a:lstStyle/>
          <a:p>
            <a:pPr lvl="1" indent="0" algn="just"/>
            <a:r>
              <a:rPr lang="zh-CN" altLang="en-US" dirty="0">
                <a:solidFill>
                  <a:srgbClr val="0033CC"/>
                </a:solidFill>
              </a:rPr>
              <a:t>按完全二叉树顺序</a:t>
            </a:r>
            <a:r>
              <a:rPr lang="zh-CN" altLang="en-US" dirty="0" smtClean="0">
                <a:solidFill>
                  <a:srgbClr val="0033CC"/>
                </a:solidFill>
              </a:rPr>
              <a:t>存储。完全</a:t>
            </a:r>
            <a:r>
              <a:rPr lang="zh-CN" altLang="en-US" dirty="0">
                <a:solidFill>
                  <a:srgbClr val="0033CC"/>
                </a:solidFill>
              </a:rPr>
              <a:t>二叉树中</a:t>
            </a:r>
            <a:r>
              <a:rPr lang="zh-CN" altLang="en-US" dirty="0" smtClean="0">
                <a:solidFill>
                  <a:srgbClr val="0033CC"/>
                </a:solidFill>
              </a:rPr>
              <a:t>，</a:t>
            </a:r>
            <a:endParaRPr lang="en-US" altLang="zh-CN" dirty="0" smtClean="0">
              <a:solidFill>
                <a:srgbClr val="0033CC"/>
              </a:solidFill>
            </a:endParaRPr>
          </a:p>
          <a:p>
            <a:pPr marL="285750" lvl="1" indent="-285750" algn="just">
              <a:buFont typeface="Arial" panose="020B0604020202020204" pitchFamily="34" charset="0"/>
              <a:buChar char="•"/>
            </a:pPr>
            <a:r>
              <a:rPr lang="zh-CN" altLang="en-US" dirty="0" smtClean="0">
                <a:solidFill>
                  <a:srgbClr val="0033CC"/>
                </a:solidFill>
              </a:rPr>
              <a:t>结点 </a:t>
            </a:r>
            <a:r>
              <a:rPr lang="en-US" altLang="zh-CN" i="1" dirty="0" err="1" smtClean="0">
                <a:solidFill>
                  <a:srgbClr val="0033CC"/>
                </a:solidFill>
              </a:rPr>
              <a:t>i</a:t>
            </a:r>
            <a:r>
              <a:rPr lang="en-US" altLang="zh-CN" dirty="0" smtClean="0">
                <a:solidFill>
                  <a:srgbClr val="0033CC"/>
                </a:solidFill>
              </a:rPr>
              <a:t> </a:t>
            </a:r>
            <a:r>
              <a:rPr lang="zh-CN" altLang="en-US" dirty="0" smtClean="0">
                <a:solidFill>
                  <a:srgbClr val="0033CC"/>
                </a:solidFill>
              </a:rPr>
              <a:t>的</a:t>
            </a:r>
            <a:r>
              <a:rPr lang="zh-CN" altLang="en-US" dirty="0">
                <a:solidFill>
                  <a:srgbClr val="0033CC"/>
                </a:solidFill>
              </a:rPr>
              <a:t>左孩子</a:t>
            </a:r>
            <a:r>
              <a:rPr lang="zh-CN" altLang="en-US" dirty="0" smtClean="0">
                <a:solidFill>
                  <a:srgbClr val="0033CC"/>
                </a:solidFill>
              </a:rPr>
              <a:t>为 </a:t>
            </a:r>
            <a:r>
              <a:rPr lang="en-US" altLang="zh-CN" dirty="0" smtClean="0">
                <a:solidFill>
                  <a:srgbClr val="0033CC"/>
                </a:solidFill>
              </a:rPr>
              <a:t>2</a:t>
            </a:r>
            <a:r>
              <a:rPr lang="en-US" altLang="zh-CN" i="1" dirty="0" smtClean="0">
                <a:solidFill>
                  <a:srgbClr val="0033CC"/>
                </a:solidFill>
              </a:rPr>
              <a:t>i</a:t>
            </a:r>
            <a:r>
              <a:rPr lang="zh-CN" altLang="en-US" dirty="0">
                <a:solidFill>
                  <a:srgbClr val="0033CC"/>
                </a:solidFill>
              </a:rPr>
              <a:t>，</a:t>
            </a:r>
          </a:p>
          <a:p>
            <a:pPr marL="285750" lvl="1" indent="-285750" algn="just">
              <a:buFont typeface="Arial" panose="020B0604020202020204" pitchFamily="34" charset="0"/>
              <a:buChar char="•"/>
            </a:pPr>
            <a:r>
              <a:rPr lang="zh-CN" altLang="en-US" dirty="0">
                <a:solidFill>
                  <a:srgbClr val="0033CC"/>
                </a:solidFill>
              </a:rPr>
              <a:t>右孩子</a:t>
            </a:r>
            <a:r>
              <a:rPr lang="zh-CN" altLang="en-US" dirty="0" smtClean="0">
                <a:solidFill>
                  <a:srgbClr val="0033CC"/>
                </a:solidFill>
              </a:rPr>
              <a:t>为 </a:t>
            </a:r>
            <a:r>
              <a:rPr lang="en-US" altLang="zh-CN" dirty="0" smtClean="0">
                <a:solidFill>
                  <a:srgbClr val="0033CC"/>
                </a:solidFill>
              </a:rPr>
              <a:t>2</a:t>
            </a:r>
            <a:r>
              <a:rPr lang="en-US" altLang="zh-CN" i="1" dirty="0" smtClean="0">
                <a:solidFill>
                  <a:srgbClr val="0033CC"/>
                </a:solidFill>
              </a:rPr>
              <a:t>i </a:t>
            </a:r>
            <a:r>
              <a:rPr lang="en-US" altLang="zh-CN" dirty="0" smtClean="0">
                <a:solidFill>
                  <a:srgbClr val="0033CC"/>
                </a:solidFill>
              </a:rPr>
              <a:t>+ 1</a:t>
            </a:r>
            <a:r>
              <a:rPr lang="zh-CN" altLang="en-US" dirty="0" smtClean="0">
                <a:solidFill>
                  <a:srgbClr val="0033CC"/>
                </a:solidFill>
              </a:rPr>
              <a:t>，</a:t>
            </a:r>
            <a:endParaRPr lang="en-US" altLang="zh-CN" dirty="0" smtClean="0">
              <a:solidFill>
                <a:srgbClr val="0033CC"/>
              </a:solidFill>
            </a:endParaRPr>
          </a:p>
          <a:p>
            <a:pPr marL="285750" lvl="1" indent="-285750" algn="just">
              <a:buFont typeface="Arial" panose="020B0604020202020204" pitchFamily="34" charset="0"/>
              <a:buChar char="•"/>
            </a:pPr>
            <a:r>
              <a:rPr lang="zh-CN" altLang="en-US" dirty="0" smtClean="0">
                <a:solidFill>
                  <a:srgbClr val="0033CC"/>
                </a:solidFill>
              </a:rPr>
              <a:t>双亲</a:t>
            </a:r>
            <a:r>
              <a:rPr lang="zh-CN" altLang="en-US" dirty="0">
                <a:solidFill>
                  <a:srgbClr val="0033CC"/>
                </a:solidFill>
              </a:rPr>
              <a:t>为</a:t>
            </a:r>
            <a:r>
              <a:rPr lang="zh-CN" altLang="zh-CN" dirty="0" smtClean="0">
                <a:solidFill>
                  <a:srgbClr val="0033CC"/>
                </a:solidFill>
                <a:sym typeface="Symbol" panose="05050102010706020507" pitchFamily="18" charset="2"/>
              </a:rPr>
              <a:t></a:t>
            </a:r>
            <a:r>
              <a:rPr lang="en-US" altLang="zh-CN" dirty="0" smtClean="0">
                <a:solidFill>
                  <a:srgbClr val="0033CC"/>
                </a:solidFill>
                <a:sym typeface="Symbol" panose="05050102010706020507" pitchFamily="18" charset="2"/>
              </a:rPr>
              <a:t> </a:t>
            </a:r>
            <a:r>
              <a:rPr lang="en-US" altLang="zh-CN" i="1" dirty="0" err="1">
                <a:solidFill>
                  <a:srgbClr val="0033CC"/>
                </a:solidFill>
              </a:rPr>
              <a:t>i</a:t>
            </a:r>
            <a:r>
              <a:rPr lang="en-US" altLang="zh-CN" dirty="0" smtClean="0">
                <a:solidFill>
                  <a:srgbClr val="0033CC"/>
                </a:solidFill>
                <a:sym typeface="Symbol" panose="05050102010706020507" pitchFamily="18" charset="2"/>
              </a:rPr>
              <a:t> / 2 </a:t>
            </a:r>
            <a:r>
              <a:rPr lang="zh-CN" altLang="en-US" dirty="0" smtClean="0">
                <a:solidFill>
                  <a:srgbClr val="0033CC"/>
                </a:solidFill>
              </a:rPr>
              <a:t> </a:t>
            </a:r>
            <a:r>
              <a:rPr lang="zh-CN" altLang="en-US" dirty="0">
                <a:solidFill>
                  <a:srgbClr val="0033CC"/>
                </a:solidFill>
              </a:rPr>
              <a:t>，</a:t>
            </a:r>
          </a:p>
          <a:p>
            <a:pPr lvl="1" indent="0" algn="just"/>
            <a:endParaRPr lang="en-US" altLang="zh-CN" dirty="0" smtClean="0">
              <a:solidFill>
                <a:srgbClr val="0033CC"/>
              </a:solidFill>
            </a:endParaRPr>
          </a:p>
          <a:p>
            <a:pPr lvl="1" indent="0" algn="just"/>
            <a:r>
              <a:rPr lang="zh-CN" altLang="en-US" dirty="0" smtClean="0">
                <a:solidFill>
                  <a:srgbClr val="0033CC"/>
                </a:solidFill>
              </a:rPr>
              <a:t>因此</a:t>
            </a:r>
            <a:r>
              <a:rPr lang="zh-CN" altLang="en-US" dirty="0">
                <a:solidFill>
                  <a:srgbClr val="0033CC"/>
                </a:solidFill>
              </a:rPr>
              <a:t>如果将完全二叉树从上到下，从左到右，从</a:t>
            </a:r>
            <a:r>
              <a:rPr lang="en-US" altLang="zh-CN" dirty="0">
                <a:solidFill>
                  <a:srgbClr val="0033CC"/>
                </a:solidFill>
              </a:rPr>
              <a:t>1</a:t>
            </a:r>
            <a:r>
              <a:rPr lang="zh-CN" altLang="en-US" dirty="0">
                <a:solidFill>
                  <a:srgbClr val="0033CC"/>
                </a:solidFill>
              </a:rPr>
              <a:t>开始连续编号，把编号为</a:t>
            </a:r>
            <a:r>
              <a:rPr lang="en-US" altLang="zh-CN" i="1" dirty="0" err="1">
                <a:solidFill>
                  <a:srgbClr val="0033CC"/>
                </a:solidFill>
              </a:rPr>
              <a:t>i</a:t>
            </a:r>
            <a:r>
              <a:rPr lang="zh-CN" altLang="en-US" dirty="0">
                <a:solidFill>
                  <a:srgbClr val="0033CC"/>
                </a:solidFill>
              </a:rPr>
              <a:t>的结点存放在线性存储单元的第</a:t>
            </a:r>
            <a:r>
              <a:rPr lang="en-US" altLang="zh-CN" i="1" dirty="0" err="1">
                <a:solidFill>
                  <a:srgbClr val="0033CC"/>
                </a:solidFill>
              </a:rPr>
              <a:t>i</a:t>
            </a:r>
            <a:r>
              <a:rPr lang="zh-CN" altLang="en-US" dirty="0">
                <a:solidFill>
                  <a:srgbClr val="0033CC"/>
                </a:solidFill>
              </a:rPr>
              <a:t>个位置，那么它的左孩子存放于</a:t>
            </a:r>
            <a:r>
              <a:rPr lang="en-US" altLang="zh-CN" dirty="0">
                <a:solidFill>
                  <a:srgbClr val="0033CC"/>
                </a:solidFill>
              </a:rPr>
              <a:t>2</a:t>
            </a:r>
            <a:r>
              <a:rPr lang="en-US" altLang="zh-CN" i="1" dirty="0">
                <a:solidFill>
                  <a:srgbClr val="0033CC"/>
                </a:solidFill>
              </a:rPr>
              <a:t>i</a:t>
            </a:r>
            <a:r>
              <a:rPr lang="zh-CN" altLang="en-US" dirty="0">
                <a:solidFill>
                  <a:srgbClr val="0033CC"/>
                </a:solidFill>
              </a:rPr>
              <a:t>，右孩子存放于</a:t>
            </a:r>
            <a:r>
              <a:rPr lang="en-US" altLang="zh-CN" dirty="0">
                <a:solidFill>
                  <a:srgbClr val="0033CC"/>
                </a:solidFill>
              </a:rPr>
              <a:t>2</a:t>
            </a:r>
            <a:r>
              <a:rPr lang="en-US" altLang="zh-CN" i="1" dirty="0">
                <a:solidFill>
                  <a:srgbClr val="0033CC"/>
                </a:solidFill>
              </a:rPr>
              <a:t>i</a:t>
            </a:r>
            <a:r>
              <a:rPr lang="en-US" altLang="zh-CN" dirty="0">
                <a:solidFill>
                  <a:srgbClr val="0033CC"/>
                </a:solidFill>
              </a:rPr>
              <a:t>+1</a:t>
            </a:r>
            <a:r>
              <a:rPr lang="zh-CN" altLang="en-US" dirty="0">
                <a:solidFill>
                  <a:srgbClr val="0033CC"/>
                </a:solidFill>
              </a:rPr>
              <a:t>的位置</a:t>
            </a:r>
            <a:r>
              <a:rPr lang="zh-CN" altLang="en-US" dirty="0" smtClean="0">
                <a:solidFill>
                  <a:srgbClr val="0033CC"/>
                </a:solidFill>
              </a:rPr>
              <a:t>。</a:t>
            </a:r>
            <a:r>
              <a:rPr lang="en-US" altLang="zh-CN" dirty="0" smtClean="0">
                <a:solidFill>
                  <a:srgbClr val="0033CC"/>
                </a:solidFill>
              </a:rPr>
              <a:t>n</a:t>
            </a:r>
            <a:r>
              <a:rPr lang="zh-CN" altLang="en-US" dirty="0">
                <a:solidFill>
                  <a:srgbClr val="0033CC"/>
                </a:solidFill>
              </a:rPr>
              <a:t>个结点的完全二叉树可存放在从</a:t>
            </a:r>
            <a:r>
              <a:rPr lang="en-US" altLang="zh-CN" dirty="0">
                <a:solidFill>
                  <a:srgbClr val="0033CC"/>
                </a:solidFill>
              </a:rPr>
              <a:t>1</a:t>
            </a:r>
            <a:r>
              <a:rPr lang="zh-CN" altLang="en-US" dirty="0">
                <a:solidFill>
                  <a:srgbClr val="0033CC"/>
                </a:solidFill>
              </a:rPr>
              <a:t>到</a:t>
            </a:r>
            <a:r>
              <a:rPr lang="en-US" altLang="zh-CN" i="1" dirty="0">
                <a:solidFill>
                  <a:srgbClr val="0033CC"/>
                </a:solidFill>
              </a:rPr>
              <a:t>n</a:t>
            </a:r>
            <a:r>
              <a:rPr lang="zh-CN" altLang="en-US" dirty="0">
                <a:solidFill>
                  <a:srgbClr val="0033CC"/>
                </a:solidFill>
              </a:rPr>
              <a:t>的一片连续存储单元</a:t>
            </a:r>
            <a:r>
              <a:rPr lang="zh-CN" altLang="en-US" dirty="0" smtClean="0">
                <a:solidFill>
                  <a:srgbClr val="0033CC"/>
                </a:solidFill>
              </a:rPr>
              <a:t>中。</a:t>
            </a:r>
            <a:endParaRPr lang="zh-CN" altLang="en-US" dirty="0">
              <a:solidFill>
                <a:srgbClr val="0033CC"/>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714547719"/>
              </p:ext>
            </p:extLst>
          </p:nvPr>
        </p:nvGraphicFramePr>
        <p:xfrm>
          <a:off x="1475656" y="3645024"/>
          <a:ext cx="5383857" cy="2172462"/>
        </p:xfrm>
        <a:graphic>
          <a:graphicData uri="http://schemas.openxmlformats.org/presentationml/2006/ole">
            <mc:AlternateContent xmlns:mc="http://schemas.openxmlformats.org/markup-compatibility/2006">
              <mc:Choice xmlns:v="urn:schemas-microsoft-com:vml" Requires="v">
                <p:oleObj spid="_x0000_s19526" name="Visio" r:id="rId3" imgW="5059299" imgH="2041398" progId="Visio.Drawing.11">
                  <p:embed/>
                </p:oleObj>
              </mc:Choice>
              <mc:Fallback>
                <p:oleObj name="Visio" r:id="rId3" imgW="5059299" imgH="2041398" progId="Visio.Drawing.11">
                  <p:embed/>
                  <p:pic>
                    <p:nvPicPr>
                      <p:cNvPr id="573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645024"/>
                        <a:ext cx="5383857" cy="2172462"/>
                      </a:xfrm>
                      <a:prstGeom prst="rect">
                        <a:avLst/>
                      </a:prstGeom>
                      <a:noFill/>
                      <a:ln>
                        <a:noFill/>
                      </a:ln>
                      <a:effectLs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3216646457"/>
              </p:ext>
            </p:extLst>
          </p:nvPr>
        </p:nvGraphicFramePr>
        <p:xfrm>
          <a:off x="1740037" y="5861916"/>
          <a:ext cx="5107608" cy="621029"/>
        </p:xfrm>
        <a:graphic>
          <a:graphicData uri="http://schemas.openxmlformats.org/presentationml/2006/ole">
            <mc:AlternateContent xmlns:mc="http://schemas.openxmlformats.org/markup-compatibility/2006">
              <mc:Choice xmlns:v="urn:schemas-microsoft-com:vml" Requires="v">
                <p:oleObj spid="_x0000_s19527" name="Visio" r:id="rId5" imgW="3826764" imgH="461010" progId="Visio.Drawing.11">
                  <p:embed/>
                </p:oleObj>
              </mc:Choice>
              <mc:Fallback>
                <p:oleObj name="Visio" r:id="rId5" imgW="3826764" imgH="461010" progId="Visio.Drawing.11">
                  <p:embed/>
                  <p:pic>
                    <p:nvPicPr>
                      <p:cNvPr id="5735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0037" y="5861916"/>
                        <a:ext cx="5107608" cy="621029"/>
                      </a:xfrm>
                      <a:prstGeom prst="rect">
                        <a:avLst/>
                      </a:prstGeom>
                      <a:noFill/>
                      <a:ln>
                        <a:noFill/>
                      </a:ln>
                      <a:extLst/>
                    </p:spPr>
                  </p:pic>
                </p:oleObj>
              </mc:Fallback>
            </mc:AlternateContent>
          </a:graphicData>
        </a:graphic>
      </p:graphicFrame>
      <p:sp>
        <p:nvSpPr>
          <p:cNvPr id="7" name="灯片编号占位符 6"/>
          <p:cNvSpPr>
            <a:spLocks noGrp="1"/>
          </p:cNvSpPr>
          <p:nvPr>
            <p:ph type="sldNum" sz="quarter" idx="10"/>
          </p:nvPr>
        </p:nvSpPr>
        <p:spPr/>
        <p:txBody>
          <a:bodyPr/>
          <a:lstStyle/>
          <a:p>
            <a:fld id="{BFC21862-C570-43FE-93A1-CE1DA7921C6E}" type="slidenum">
              <a:rPr lang="zh-CN" altLang="en-US" smtClean="0"/>
              <a:pPr/>
              <a:t>12</a:t>
            </a:fld>
            <a:r>
              <a:rPr lang="en-US" altLang="zh-CN" smtClean="0"/>
              <a:t>/28</a:t>
            </a:r>
            <a:endParaRPr lang="zh-CN" altLang="en-US" dirty="0"/>
          </a:p>
        </p:txBody>
      </p:sp>
    </p:spTree>
    <p:extLst>
      <p:ext uri="{BB962C8B-B14F-4D97-AF65-F5344CB8AC3E}">
        <p14:creationId xmlns:p14="http://schemas.microsoft.com/office/powerpoint/2010/main" val="289999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一般的二叉树</a:t>
            </a:r>
            <a:r>
              <a:rPr lang="zh-CN" altLang="en-US" dirty="0"/>
              <a:t>的顺序存储</a:t>
            </a:r>
          </a:p>
        </p:txBody>
      </p:sp>
      <p:graphicFrame>
        <p:nvGraphicFramePr>
          <p:cNvPr id="60427" name="Object 11"/>
          <p:cNvGraphicFramePr>
            <a:graphicFrameLocks noGrp="1" noChangeAspect="1"/>
          </p:cNvGraphicFramePr>
          <p:nvPr>
            <p:ph idx="1"/>
            <p:extLst>
              <p:ext uri="{D42A27DB-BD31-4B8C-83A1-F6EECF244321}">
                <p14:modId xmlns:p14="http://schemas.microsoft.com/office/powerpoint/2010/main" val="2029863309"/>
              </p:ext>
            </p:extLst>
          </p:nvPr>
        </p:nvGraphicFramePr>
        <p:xfrm>
          <a:off x="562860" y="1030146"/>
          <a:ext cx="2164422" cy="1894798"/>
        </p:xfrm>
        <a:graphic>
          <a:graphicData uri="http://schemas.openxmlformats.org/presentationml/2006/ole">
            <mc:AlternateContent xmlns:mc="http://schemas.openxmlformats.org/markup-compatibility/2006">
              <mc:Choice xmlns:v="urn:schemas-microsoft-com:vml" Requires="v">
                <p:oleObj spid="_x0000_s9363" name="Visio" r:id="rId3" imgW="1389126" imgH="1215390" progId="Visio.Drawing.11">
                  <p:embed/>
                </p:oleObj>
              </mc:Choice>
              <mc:Fallback>
                <p:oleObj name="Visio" r:id="rId3" imgW="1389126" imgH="1215390" progId="Visio.Drawing.11">
                  <p:embed/>
                  <p:pic>
                    <p:nvPicPr>
                      <p:cNvPr id="60427"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860" y="1030146"/>
                        <a:ext cx="2164422" cy="1894798"/>
                      </a:xfrm>
                      <a:prstGeom prst="rect">
                        <a:avLst/>
                      </a:prstGeom>
                      <a:noFill/>
                      <a:ln>
                        <a:noFill/>
                      </a:ln>
                      <a:effectLst/>
                      <a:extLst/>
                    </p:spPr>
                  </p:pic>
                </p:oleObj>
              </mc:Fallback>
            </mc:AlternateContent>
          </a:graphicData>
        </a:graphic>
      </p:graphicFrame>
      <p:graphicFrame>
        <p:nvGraphicFramePr>
          <p:cNvPr id="60440" name="Object 24"/>
          <p:cNvGraphicFramePr>
            <a:graphicFrameLocks noGrp="1" noChangeAspect="1"/>
          </p:cNvGraphicFramePr>
          <p:nvPr>
            <p:ph sz="quarter" idx="4294967295"/>
            <p:extLst>
              <p:ext uri="{D42A27DB-BD31-4B8C-83A1-F6EECF244321}">
                <p14:modId xmlns:p14="http://schemas.microsoft.com/office/powerpoint/2010/main" val="2020152692"/>
              </p:ext>
            </p:extLst>
          </p:nvPr>
        </p:nvGraphicFramePr>
        <p:xfrm>
          <a:off x="2339752" y="2348880"/>
          <a:ext cx="5200430" cy="369093"/>
        </p:xfrm>
        <a:graphic>
          <a:graphicData uri="http://schemas.openxmlformats.org/presentationml/2006/ole">
            <mc:AlternateContent xmlns:mc="http://schemas.openxmlformats.org/markup-compatibility/2006">
              <mc:Choice xmlns:v="urn:schemas-microsoft-com:vml" Requires="v">
                <p:oleObj spid="_x0000_s9364" name="Visio" r:id="rId5" imgW="3487674" imgH="247650" progId="Visio.Drawing.11">
                  <p:embed/>
                </p:oleObj>
              </mc:Choice>
              <mc:Fallback>
                <p:oleObj name="Visio" r:id="rId5" imgW="3487674" imgH="247650" progId="Visio.Drawing.11">
                  <p:embed/>
                  <p:pic>
                    <p:nvPicPr>
                      <p:cNvPr id="6044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2348880"/>
                        <a:ext cx="5200430" cy="369093"/>
                      </a:xfrm>
                      <a:prstGeom prst="rect">
                        <a:avLst/>
                      </a:prstGeom>
                      <a:noFill/>
                      <a:ln>
                        <a:noFill/>
                      </a:ln>
                      <a:effectLst/>
                      <a:extLst/>
                    </p:spPr>
                  </p:pic>
                </p:oleObj>
              </mc:Fallback>
            </mc:AlternateContent>
          </a:graphicData>
        </a:graphic>
      </p:graphicFrame>
      <p:sp>
        <p:nvSpPr>
          <p:cNvPr id="19461" name="Rectangle 5"/>
          <p:cNvSpPr>
            <a:spLocks noChangeArrowheads="1"/>
          </p:cNvSpPr>
          <p:nvPr/>
        </p:nvSpPr>
        <p:spPr bwMode="auto">
          <a:xfrm>
            <a:off x="0" y="322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7"/>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1800">
              <a:ea typeface="宋体" panose="02010600030101010101" pitchFamily="2" charset="-122"/>
            </a:endParaRPr>
          </a:p>
        </p:txBody>
      </p:sp>
      <p:sp>
        <p:nvSpPr>
          <p:cNvPr id="19462" name="Rectangle 10"/>
          <p:cNvSpPr>
            <a:spLocks noChangeArrowheads="1"/>
          </p:cNvSpPr>
          <p:nvPr/>
        </p:nvSpPr>
        <p:spPr bwMode="auto">
          <a:xfrm>
            <a:off x="-1981200" y="386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7"/>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1800">
              <a:ea typeface="宋体" panose="02010600030101010101" pitchFamily="2" charset="-122"/>
            </a:endParaRPr>
          </a:p>
        </p:txBody>
      </p:sp>
      <p:graphicFrame>
        <p:nvGraphicFramePr>
          <p:cNvPr id="19" name="Object 19"/>
          <p:cNvGraphicFramePr>
            <a:graphicFrameLocks noChangeAspect="1"/>
          </p:cNvGraphicFramePr>
          <p:nvPr>
            <p:extLst>
              <p:ext uri="{D42A27DB-BD31-4B8C-83A1-F6EECF244321}">
                <p14:modId xmlns:p14="http://schemas.microsoft.com/office/powerpoint/2010/main" val="3162049884"/>
              </p:ext>
            </p:extLst>
          </p:nvPr>
        </p:nvGraphicFramePr>
        <p:xfrm>
          <a:off x="1096771" y="3275640"/>
          <a:ext cx="6913513" cy="3192131"/>
        </p:xfrm>
        <a:graphic>
          <a:graphicData uri="http://schemas.openxmlformats.org/presentationml/2006/ole">
            <mc:AlternateContent xmlns:mc="http://schemas.openxmlformats.org/markup-compatibility/2006">
              <mc:Choice xmlns:v="urn:schemas-microsoft-com:vml" Requires="v">
                <p:oleObj spid="_x0000_s9365" name="Visio" r:id="rId8" imgW="3880965" imgH="1786860" progId="Visio.Drawing.11">
                  <p:embed/>
                </p:oleObj>
              </mc:Choice>
              <mc:Fallback>
                <p:oleObj name="Visio" r:id="rId8" imgW="3880965" imgH="1786860" progId="Visio.Drawing.11">
                  <p:embed/>
                  <p:pic>
                    <p:nvPicPr>
                      <p:cNvPr id="62483"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6771" y="3275640"/>
                        <a:ext cx="6913513" cy="3192131"/>
                      </a:xfrm>
                      <a:prstGeom prst="rect">
                        <a:avLst/>
                      </a:prstGeom>
                      <a:noFill/>
                      <a:ln>
                        <a:noFill/>
                      </a:ln>
                      <a:extLst/>
                    </p:spPr>
                  </p:pic>
                </p:oleObj>
              </mc:Fallback>
            </mc:AlternateContent>
          </a:graphicData>
        </a:graphic>
      </p:graphicFrame>
      <p:sp>
        <p:nvSpPr>
          <p:cNvPr id="5" name="灯片编号占位符 4"/>
          <p:cNvSpPr>
            <a:spLocks noGrp="1"/>
          </p:cNvSpPr>
          <p:nvPr>
            <p:ph type="sldNum" sz="quarter" idx="10"/>
          </p:nvPr>
        </p:nvSpPr>
        <p:spPr/>
        <p:txBody>
          <a:bodyPr/>
          <a:lstStyle/>
          <a:p>
            <a:fld id="{BFC21862-C570-43FE-93A1-CE1DA7921C6E}" type="slidenum">
              <a:rPr lang="zh-CN" altLang="en-US" smtClean="0"/>
              <a:pPr/>
              <a:t>13</a:t>
            </a:fld>
            <a:r>
              <a:rPr lang="en-US" altLang="zh-CN" smtClean="0"/>
              <a:t>/28</a:t>
            </a:r>
            <a:endParaRPr lang="zh-CN" altLang="en-US" dirty="0"/>
          </a:p>
        </p:txBody>
      </p:sp>
    </p:spTree>
    <p:extLst>
      <p:ext uri="{BB962C8B-B14F-4D97-AF65-F5344CB8AC3E}">
        <p14:creationId xmlns:p14="http://schemas.microsoft.com/office/powerpoint/2010/main" val="2598887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0427"/>
                                        </p:tgtEl>
                                        <p:attrNameLst>
                                          <p:attrName>style.visibility</p:attrName>
                                        </p:attrNameLst>
                                      </p:cBhvr>
                                      <p:to>
                                        <p:strVal val="visible"/>
                                      </p:to>
                                    </p:set>
                                    <p:animEffect transition="in" filter="wipe(up)">
                                      <p:cBhvr>
                                        <p:cTn id="7" dur="500"/>
                                        <p:tgtEl>
                                          <p:spTgt spid="60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440"/>
                                        </p:tgtEl>
                                        <p:attrNameLst>
                                          <p:attrName>style.visibility</p:attrName>
                                        </p:attrNameLst>
                                      </p:cBhvr>
                                      <p:to>
                                        <p:strVal val="visible"/>
                                      </p:to>
                                    </p:set>
                                    <p:animEffect transition="in" filter="wipe(left)">
                                      <p:cBhvr>
                                        <p:cTn id="12" dur="500"/>
                                        <p:tgtEl>
                                          <p:spTgt spid="6044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in)">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059832" y="3073579"/>
            <a:ext cx="5455389" cy="3221447"/>
            <a:chOff x="766763" y="1666079"/>
            <a:chExt cx="7381233" cy="4642646"/>
          </a:xfrm>
        </p:grpSpPr>
        <p:grpSp>
          <p:nvGrpSpPr>
            <p:cNvPr id="2" name="Group 2"/>
            <p:cNvGrpSpPr>
              <a:grpSpLocks/>
            </p:cNvGrpSpPr>
            <p:nvPr/>
          </p:nvGrpSpPr>
          <p:grpSpPr bwMode="auto">
            <a:xfrm>
              <a:off x="2743200" y="2346325"/>
              <a:ext cx="1524000" cy="533400"/>
              <a:chOff x="1728" y="1478"/>
              <a:chExt cx="960" cy="336"/>
            </a:xfrm>
          </p:grpSpPr>
          <p:sp>
            <p:nvSpPr>
              <p:cNvPr id="22573" name="Rectangle 3"/>
              <p:cNvSpPr>
                <a:spLocks noChangeArrowheads="1"/>
              </p:cNvSpPr>
              <p:nvPr/>
            </p:nvSpPr>
            <p:spPr bwMode="auto">
              <a:xfrm>
                <a:off x="1728" y="147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b="1">
                    <a:latin typeface="Times New Roman" panose="02020603050405020304" pitchFamily="18" charset="0"/>
                    <a:ea typeface="宋体" panose="02010600030101010101" pitchFamily="2" charset="-122"/>
                  </a:rPr>
                  <a:t>A</a:t>
                </a:r>
                <a:endParaRPr kumimoji="1" lang="en-US" altLang="zh-CN" sz="2000">
                  <a:latin typeface="Times New Roman" panose="02020603050405020304" pitchFamily="18" charset="0"/>
                  <a:ea typeface="宋体" panose="02010600030101010101" pitchFamily="2" charset="-122"/>
                </a:endParaRPr>
              </a:p>
            </p:txBody>
          </p:sp>
          <p:sp>
            <p:nvSpPr>
              <p:cNvPr id="22574" name="Line 4"/>
              <p:cNvSpPr>
                <a:spLocks noChangeShapeType="1"/>
              </p:cNvSpPr>
              <p:nvPr/>
            </p:nvSpPr>
            <p:spPr bwMode="auto">
              <a:xfrm>
                <a:off x="1968" y="147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2575" name="Line 5"/>
              <p:cNvSpPr>
                <a:spLocks noChangeShapeType="1"/>
              </p:cNvSpPr>
              <p:nvPr/>
            </p:nvSpPr>
            <p:spPr bwMode="auto">
              <a:xfrm>
                <a:off x="2448" y="147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grpSp>
        <p:grpSp>
          <p:nvGrpSpPr>
            <p:cNvPr id="3" name="Group 6"/>
            <p:cNvGrpSpPr>
              <a:grpSpLocks/>
            </p:cNvGrpSpPr>
            <p:nvPr/>
          </p:nvGrpSpPr>
          <p:grpSpPr bwMode="auto">
            <a:xfrm>
              <a:off x="4648200" y="3489325"/>
              <a:ext cx="1524000" cy="533400"/>
              <a:chOff x="2928" y="2198"/>
              <a:chExt cx="960" cy="336"/>
            </a:xfrm>
          </p:grpSpPr>
          <p:sp>
            <p:nvSpPr>
              <p:cNvPr id="22570" name="Rectangle 7"/>
              <p:cNvSpPr>
                <a:spLocks noChangeArrowheads="1"/>
              </p:cNvSpPr>
              <p:nvPr/>
            </p:nvSpPr>
            <p:spPr bwMode="auto">
              <a:xfrm>
                <a:off x="2928" y="219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b="1" dirty="0">
                    <a:latin typeface="Times New Roman" panose="02020603050405020304" pitchFamily="18" charset="0"/>
                    <a:ea typeface="宋体" panose="02010600030101010101" pitchFamily="2" charset="-122"/>
                  </a:rPr>
                  <a:t>D</a:t>
                </a:r>
                <a:endParaRPr kumimoji="1" lang="en-US" altLang="zh-CN" sz="2000" dirty="0">
                  <a:latin typeface="Times New Roman" panose="02020603050405020304" pitchFamily="18" charset="0"/>
                  <a:ea typeface="宋体" panose="02010600030101010101" pitchFamily="2" charset="-122"/>
                </a:endParaRPr>
              </a:p>
            </p:txBody>
          </p:sp>
          <p:sp>
            <p:nvSpPr>
              <p:cNvPr id="22571" name="Line 8"/>
              <p:cNvSpPr>
                <a:spLocks noChangeShapeType="1"/>
              </p:cNvSpPr>
              <p:nvPr/>
            </p:nvSpPr>
            <p:spPr bwMode="auto">
              <a:xfrm>
                <a:off x="316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2572" name="Line 9"/>
              <p:cNvSpPr>
                <a:spLocks noChangeShapeType="1"/>
              </p:cNvSpPr>
              <p:nvPr/>
            </p:nvSpPr>
            <p:spPr bwMode="auto">
              <a:xfrm>
                <a:off x="364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grpSp>
        <p:grpSp>
          <p:nvGrpSpPr>
            <p:cNvPr id="4" name="Group 10"/>
            <p:cNvGrpSpPr>
              <a:grpSpLocks/>
            </p:cNvGrpSpPr>
            <p:nvPr/>
          </p:nvGrpSpPr>
          <p:grpSpPr bwMode="auto">
            <a:xfrm>
              <a:off x="6553200" y="4632325"/>
              <a:ext cx="1524000" cy="533400"/>
              <a:chOff x="4128" y="2918"/>
              <a:chExt cx="960" cy="336"/>
            </a:xfrm>
          </p:grpSpPr>
          <p:sp>
            <p:nvSpPr>
              <p:cNvPr id="22567" name="Rectangle 11"/>
              <p:cNvSpPr>
                <a:spLocks noChangeArrowheads="1"/>
              </p:cNvSpPr>
              <p:nvPr/>
            </p:nvSpPr>
            <p:spPr bwMode="auto">
              <a:xfrm>
                <a:off x="4128" y="291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b="1">
                    <a:latin typeface="Times New Roman" panose="02020603050405020304" pitchFamily="18" charset="0"/>
                    <a:ea typeface="宋体" panose="02010600030101010101" pitchFamily="2" charset="-122"/>
                  </a:rPr>
                  <a:t>E</a:t>
                </a:r>
                <a:endParaRPr kumimoji="1" lang="en-US" altLang="zh-CN" sz="2000">
                  <a:latin typeface="Times New Roman" panose="02020603050405020304" pitchFamily="18" charset="0"/>
                  <a:ea typeface="宋体" panose="02010600030101010101" pitchFamily="2" charset="-122"/>
                </a:endParaRPr>
              </a:p>
            </p:txBody>
          </p:sp>
          <p:sp>
            <p:nvSpPr>
              <p:cNvPr id="22568" name="Line 12"/>
              <p:cNvSpPr>
                <a:spLocks noChangeShapeType="1"/>
              </p:cNvSpPr>
              <p:nvPr/>
            </p:nvSpPr>
            <p:spPr bwMode="auto">
              <a:xfrm>
                <a:off x="4368"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2569" name="Line 13"/>
              <p:cNvSpPr>
                <a:spLocks noChangeShapeType="1"/>
              </p:cNvSpPr>
              <p:nvPr/>
            </p:nvSpPr>
            <p:spPr bwMode="auto">
              <a:xfrm>
                <a:off x="4848"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grpSp>
        <p:grpSp>
          <p:nvGrpSpPr>
            <p:cNvPr id="5" name="Group 14"/>
            <p:cNvGrpSpPr>
              <a:grpSpLocks/>
            </p:cNvGrpSpPr>
            <p:nvPr/>
          </p:nvGrpSpPr>
          <p:grpSpPr bwMode="auto">
            <a:xfrm>
              <a:off x="838200" y="3489325"/>
              <a:ext cx="1524000" cy="533400"/>
              <a:chOff x="528" y="2198"/>
              <a:chExt cx="960" cy="336"/>
            </a:xfrm>
          </p:grpSpPr>
          <p:sp>
            <p:nvSpPr>
              <p:cNvPr id="22564" name="Rectangle 15"/>
              <p:cNvSpPr>
                <a:spLocks noChangeArrowheads="1"/>
              </p:cNvSpPr>
              <p:nvPr/>
            </p:nvSpPr>
            <p:spPr bwMode="auto">
              <a:xfrm>
                <a:off x="528" y="219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b="1">
                    <a:latin typeface="Times New Roman" panose="02020603050405020304" pitchFamily="18" charset="0"/>
                    <a:ea typeface="宋体" panose="02010600030101010101" pitchFamily="2" charset="-122"/>
                  </a:rPr>
                  <a:t>B</a:t>
                </a:r>
                <a:endParaRPr kumimoji="1" lang="en-US" altLang="zh-CN" sz="2000">
                  <a:latin typeface="Times New Roman" panose="02020603050405020304" pitchFamily="18" charset="0"/>
                  <a:ea typeface="宋体" panose="02010600030101010101" pitchFamily="2" charset="-122"/>
                </a:endParaRPr>
              </a:p>
            </p:txBody>
          </p:sp>
          <p:sp>
            <p:nvSpPr>
              <p:cNvPr id="22565" name="Line 16"/>
              <p:cNvSpPr>
                <a:spLocks noChangeShapeType="1"/>
              </p:cNvSpPr>
              <p:nvPr/>
            </p:nvSpPr>
            <p:spPr bwMode="auto">
              <a:xfrm>
                <a:off x="76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2566" name="Line 17"/>
              <p:cNvSpPr>
                <a:spLocks noChangeShapeType="1"/>
              </p:cNvSpPr>
              <p:nvPr/>
            </p:nvSpPr>
            <p:spPr bwMode="auto">
              <a:xfrm>
                <a:off x="1248" y="219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grpSp>
        <p:grpSp>
          <p:nvGrpSpPr>
            <p:cNvPr id="6" name="Group 18"/>
            <p:cNvGrpSpPr>
              <a:grpSpLocks/>
            </p:cNvGrpSpPr>
            <p:nvPr/>
          </p:nvGrpSpPr>
          <p:grpSpPr bwMode="auto">
            <a:xfrm>
              <a:off x="1752600" y="4632325"/>
              <a:ext cx="1524000" cy="533400"/>
              <a:chOff x="1104" y="2918"/>
              <a:chExt cx="960" cy="336"/>
            </a:xfrm>
          </p:grpSpPr>
          <p:sp>
            <p:nvSpPr>
              <p:cNvPr id="22561" name="Rectangle 19"/>
              <p:cNvSpPr>
                <a:spLocks noChangeArrowheads="1"/>
              </p:cNvSpPr>
              <p:nvPr/>
            </p:nvSpPr>
            <p:spPr bwMode="auto">
              <a:xfrm>
                <a:off x="1104" y="291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b="1">
                    <a:latin typeface="Times New Roman" panose="02020603050405020304" pitchFamily="18" charset="0"/>
                    <a:ea typeface="宋体" panose="02010600030101010101" pitchFamily="2" charset="-122"/>
                  </a:rPr>
                  <a:t>C</a:t>
                </a:r>
                <a:endParaRPr kumimoji="1" lang="en-US" altLang="zh-CN" sz="2000">
                  <a:latin typeface="Times New Roman" panose="02020603050405020304" pitchFamily="18" charset="0"/>
                  <a:ea typeface="宋体" panose="02010600030101010101" pitchFamily="2" charset="-122"/>
                </a:endParaRPr>
              </a:p>
            </p:txBody>
          </p:sp>
          <p:sp>
            <p:nvSpPr>
              <p:cNvPr id="22562" name="Line 20"/>
              <p:cNvSpPr>
                <a:spLocks noChangeShapeType="1"/>
              </p:cNvSpPr>
              <p:nvPr/>
            </p:nvSpPr>
            <p:spPr bwMode="auto">
              <a:xfrm>
                <a:off x="1344"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2563" name="Line 21"/>
              <p:cNvSpPr>
                <a:spLocks noChangeShapeType="1"/>
              </p:cNvSpPr>
              <p:nvPr/>
            </p:nvSpPr>
            <p:spPr bwMode="auto">
              <a:xfrm>
                <a:off x="1824" y="291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grpSp>
        <p:grpSp>
          <p:nvGrpSpPr>
            <p:cNvPr id="7" name="Group 22"/>
            <p:cNvGrpSpPr>
              <a:grpSpLocks/>
            </p:cNvGrpSpPr>
            <p:nvPr/>
          </p:nvGrpSpPr>
          <p:grpSpPr bwMode="auto">
            <a:xfrm>
              <a:off x="5638800" y="5775325"/>
              <a:ext cx="1524000" cy="533400"/>
              <a:chOff x="3552" y="3638"/>
              <a:chExt cx="960" cy="336"/>
            </a:xfrm>
          </p:grpSpPr>
          <p:sp>
            <p:nvSpPr>
              <p:cNvPr id="22558" name="Rectangle 23"/>
              <p:cNvSpPr>
                <a:spLocks noChangeArrowheads="1"/>
              </p:cNvSpPr>
              <p:nvPr/>
            </p:nvSpPr>
            <p:spPr bwMode="auto">
              <a:xfrm>
                <a:off x="3552" y="3638"/>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b="1">
                    <a:latin typeface="Times New Roman" panose="02020603050405020304" pitchFamily="18" charset="0"/>
                    <a:ea typeface="宋体" panose="02010600030101010101" pitchFamily="2" charset="-122"/>
                  </a:rPr>
                  <a:t>F</a:t>
                </a:r>
                <a:endParaRPr kumimoji="1" lang="en-US" altLang="zh-CN" sz="2000">
                  <a:latin typeface="Times New Roman" panose="02020603050405020304" pitchFamily="18" charset="0"/>
                  <a:ea typeface="宋体" panose="02010600030101010101" pitchFamily="2" charset="-122"/>
                </a:endParaRPr>
              </a:p>
            </p:txBody>
          </p:sp>
          <p:sp>
            <p:nvSpPr>
              <p:cNvPr id="22559" name="Line 24"/>
              <p:cNvSpPr>
                <a:spLocks noChangeShapeType="1"/>
              </p:cNvSpPr>
              <p:nvPr/>
            </p:nvSpPr>
            <p:spPr bwMode="auto">
              <a:xfrm>
                <a:off x="3792" y="363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2560" name="Line 25"/>
              <p:cNvSpPr>
                <a:spLocks noChangeShapeType="1"/>
              </p:cNvSpPr>
              <p:nvPr/>
            </p:nvSpPr>
            <p:spPr bwMode="auto">
              <a:xfrm>
                <a:off x="4272" y="3638"/>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grpSp>
        <p:sp>
          <p:nvSpPr>
            <p:cNvPr id="219162" name="Text Box 26"/>
            <p:cNvSpPr txBox="1">
              <a:spLocks noChangeArrowheads="1"/>
            </p:cNvSpPr>
            <p:nvPr/>
          </p:nvSpPr>
          <p:spPr bwMode="auto">
            <a:xfrm>
              <a:off x="5610868" y="5622924"/>
              <a:ext cx="479728" cy="53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2000" b="1">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000">
                <a:latin typeface="Times New Roman" panose="02020603050405020304" pitchFamily="18" charset="0"/>
                <a:ea typeface="宋体" panose="02010600030101010101" pitchFamily="2" charset="-122"/>
              </a:endParaRPr>
            </a:p>
          </p:txBody>
        </p:sp>
        <p:sp>
          <p:nvSpPr>
            <p:cNvPr id="219163" name="Text Box 27"/>
            <p:cNvSpPr txBox="1">
              <a:spLocks noChangeArrowheads="1"/>
            </p:cNvSpPr>
            <p:nvPr/>
          </p:nvSpPr>
          <p:spPr bwMode="auto">
            <a:xfrm>
              <a:off x="6753867" y="5622924"/>
              <a:ext cx="479728" cy="53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2000" b="1">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000">
                <a:latin typeface="Times New Roman" panose="02020603050405020304" pitchFamily="18" charset="0"/>
                <a:ea typeface="宋体" panose="02010600030101010101" pitchFamily="2" charset="-122"/>
              </a:endParaRPr>
            </a:p>
          </p:txBody>
        </p:sp>
        <p:sp>
          <p:nvSpPr>
            <p:cNvPr id="219164" name="Text Box 28"/>
            <p:cNvSpPr txBox="1">
              <a:spLocks noChangeArrowheads="1"/>
            </p:cNvSpPr>
            <p:nvPr/>
          </p:nvSpPr>
          <p:spPr bwMode="auto">
            <a:xfrm>
              <a:off x="7668268" y="4479925"/>
              <a:ext cx="479728" cy="53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2000" b="1">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000">
                <a:latin typeface="Times New Roman" panose="02020603050405020304" pitchFamily="18" charset="0"/>
                <a:ea typeface="宋体" panose="02010600030101010101" pitchFamily="2" charset="-122"/>
              </a:endParaRPr>
            </a:p>
          </p:txBody>
        </p:sp>
        <p:sp>
          <p:nvSpPr>
            <p:cNvPr id="219165" name="Text Box 29"/>
            <p:cNvSpPr txBox="1">
              <a:spLocks noChangeArrowheads="1"/>
            </p:cNvSpPr>
            <p:nvPr/>
          </p:nvSpPr>
          <p:spPr bwMode="auto">
            <a:xfrm>
              <a:off x="4577404" y="3336925"/>
              <a:ext cx="479728" cy="53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2000" b="1">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000">
                <a:latin typeface="Times New Roman" panose="02020603050405020304" pitchFamily="18" charset="0"/>
                <a:ea typeface="宋体" panose="02010600030101010101" pitchFamily="2" charset="-122"/>
              </a:endParaRPr>
            </a:p>
          </p:txBody>
        </p:sp>
        <p:sp>
          <p:nvSpPr>
            <p:cNvPr id="219166" name="Text Box 30"/>
            <p:cNvSpPr txBox="1">
              <a:spLocks noChangeArrowheads="1"/>
            </p:cNvSpPr>
            <p:nvPr/>
          </p:nvSpPr>
          <p:spPr bwMode="auto">
            <a:xfrm>
              <a:off x="1681804" y="4464050"/>
              <a:ext cx="479728" cy="53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2000" b="1">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000">
                <a:latin typeface="Times New Roman" panose="02020603050405020304" pitchFamily="18" charset="0"/>
                <a:ea typeface="宋体" panose="02010600030101010101" pitchFamily="2" charset="-122"/>
              </a:endParaRPr>
            </a:p>
          </p:txBody>
        </p:sp>
        <p:sp>
          <p:nvSpPr>
            <p:cNvPr id="219167" name="Text Box 31"/>
            <p:cNvSpPr txBox="1">
              <a:spLocks noChangeArrowheads="1"/>
            </p:cNvSpPr>
            <p:nvPr/>
          </p:nvSpPr>
          <p:spPr bwMode="auto">
            <a:xfrm>
              <a:off x="2867667" y="4479925"/>
              <a:ext cx="479728" cy="53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2000" b="1">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000">
                <a:latin typeface="Times New Roman" panose="02020603050405020304" pitchFamily="18" charset="0"/>
                <a:ea typeface="宋体" panose="02010600030101010101" pitchFamily="2" charset="-122"/>
              </a:endParaRPr>
            </a:p>
          </p:txBody>
        </p:sp>
        <p:sp>
          <p:nvSpPr>
            <p:cNvPr id="219168" name="Text Box 32"/>
            <p:cNvSpPr txBox="1">
              <a:spLocks noChangeArrowheads="1"/>
            </p:cNvSpPr>
            <p:nvPr/>
          </p:nvSpPr>
          <p:spPr bwMode="auto">
            <a:xfrm>
              <a:off x="766763" y="3455290"/>
              <a:ext cx="490537" cy="41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nchorCtr="1">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2000" b="1">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000">
                <a:latin typeface="Times New Roman" panose="02020603050405020304" pitchFamily="18" charset="0"/>
                <a:ea typeface="宋体" panose="02010600030101010101" pitchFamily="2" charset="-122"/>
              </a:endParaRPr>
            </a:p>
          </p:txBody>
        </p:sp>
        <p:sp>
          <p:nvSpPr>
            <p:cNvPr id="219169" name="Line 33"/>
            <p:cNvSpPr>
              <a:spLocks noChangeShapeType="1"/>
            </p:cNvSpPr>
            <p:nvPr/>
          </p:nvSpPr>
          <p:spPr bwMode="auto">
            <a:xfrm flipH="1">
              <a:off x="1600200" y="2574925"/>
              <a:ext cx="1295400" cy="914400"/>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19170" name="Line 34"/>
            <p:cNvSpPr>
              <a:spLocks noChangeShapeType="1"/>
            </p:cNvSpPr>
            <p:nvPr/>
          </p:nvSpPr>
          <p:spPr bwMode="auto">
            <a:xfrm>
              <a:off x="4038600" y="2574925"/>
              <a:ext cx="1371600" cy="914400"/>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19171" name="Line 35"/>
            <p:cNvSpPr>
              <a:spLocks noChangeShapeType="1"/>
            </p:cNvSpPr>
            <p:nvPr/>
          </p:nvSpPr>
          <p:spPr bwMode="auto">
            <a:xfrm>
              <a:off x="2133600" y="3717925"/>
              <a:ext cx="381000" cy="914400"/>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19172" name="Line 36"/>
            <p:cNvSpPr>
              <a:spLocks noChangeShapeType="1"/>
            </p:cNvSpPr>
            <p:nvPr/>
          </p:nvSpPr>
          <p:spPr bwMode="auto">
            <a:xfrm>
              <a:off x="5943600" y="3717925"/>
              <a:ext cx="1371600" cy="914400"/>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19173" name="Line 37"/>
            <p:cNvSpPr>
              <a:spLocks noChangeShapeType="1"/>
            </p:cNvSpPr>
            <p:nvPr/>
          </p:nvSpPr>
          <p:spPr bwMode="auto">
            <a:xfrm flipH="1">
              <a:off x="6400800" y="4860925"/>
              <a:ext cx="304800" cy="914400"/>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19174" name="Freeform 38"/>
            <p:cNvSpPr>
              <a:spLocks/>
            </p:cNvSpPr>
            <p:nvPr/>
          </p:nvSpPr>
          <p:spPr bwMode="auto">
            <a:xfrm>
              <a:off x="2362200" y="1965323"/>
              <a:ext cx="1143000" cy="396876"/>
            </a:xfrm>
            <a:custGeom>
              <a:avLst/>
              <a:gdLst>
                <a:gd name="T0" fmla="*/ 0 w 720"/>
                <a:gd name="T1" fmla="*/ 0 h 528"/>
                <a:gd name="T2" fmla="*/ 2147483647 w 720"/>
                <a:gd name="T3" fmla="*/ 2147483647 h 528"/>
                <a:gd name="T4" fmla="*/ 2147483647 w 720"/>
                <a:gd name="T5" fmla="*/ 2147483647 h 528"/>
                <a:gd name="T6" fmla="*/ 2147483647 w 720"/>
                <a:gd name="T7" fmla="*/ 2147483647 h 528"/>
                <a:gd name="T8" fmla="*/ 0 60000 65536"/>
                <a:gd name="T9" fmla="*/ 0 60000 65536"/>
                <a:gd name="T10" fmla="*/ 0 60000 65536"/>
                <a:gd name="T11" fmla="*/ 0 60000 65536"/>
                <a:gd name="T12" fmla="*/ 0 w 720"/>
                <a:gd name="T13" fmla="*/ 0 h 528"/>
                <a:gd name="T14" fmla="*/ 720 w 720"/>
                <a:gd name="T15" fmla="*/ 528 h 528"/>
              </a:gdLst>
              <a:ahLst/>
              <a:cxnLst>
                <a:cxn ang="T8">
                  <a:pos x="T0" y="T1"/>
                </a:cxn>
                <a:cxn ang="T9">
                  <a:pos x="T2" y="T3"/>
                </a:cxn>
                <a:cxn ang="T10">
                  <a:pos x="T4" y="T5"/>
                </a:cxn>
                <a:cxn ang="T11">
                  <a:pos x="T6" y="T7"/>
                </a:cxn>
              </a:cxnLst>
              <a:rect l="T12" t="T13" r="T14" b="T15"/>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1"/>
                </a:solidFill>
              </a:endParaRPr>
            </a:p>
          </p:txBody>
        </p:sp>
        <p:sp>
          <p:nvSpPr>
            <p:cNvPr id="219175" name="Text Box 39"/>
            <p:cNvSpPr txBox="1">
              <a:spLocks noChangeArrowheads="1"/>
            </p:cNvSpPr>
            <p:nvPr/>
          </p:nvSpPr>
          <p:spPr bwMode="auto">
            <a:xfrm>
              <a:off x="1473680" y="1666079"/>
              <a:ext cx="895974" cy="53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en-US" altLang="zh-CN" sz="2000" b="1" dirty="0">
                  <a:latin typeface="Times New Roman" panose="02020603050405020304" pitchFamily="18" charset="0"/>
                  <a:ea typeface="宋体" panose="02010600030101010101" pitchFamily="2" charset="-122"/>
                </a:rPr>
                <a:t>root</a:t>
              </a:r>
              <a:endParaRPr kumimoji="1" lang="en-US" altLang="zh-CN" sz="2000" dirty="0">
                <a:latin typeface="Times New Roman" panose="02020603050405020304" pitchFamily="18" charset="0"/>
                <a:ea typeface="宋体" panose="02010600030101010101" pitchFamily="2" charset="-122"/>
              </a:endParaRPr>
            </a:p>
          </p:txBody>
        </p:sp>
      </p:grpSp>
      <p:grpSp>
        <p:nvGrpSpPr>
          <p:cNvPr id="9" name="组合 8"/>
          <p:cNvGrpSpPr/>
          <p:nvPr/>
        </p:nvGrpSpPr>
        <p:grpSpPr>
          <a:xfrm>
            <a:off x="5083781" y="1144204"/>
            <a:ext cx="3593306" cy="427163"/>
            <a:chOff x="4957763" y="1173694"/>
            <a:chExt cx="3593306" cy="545030"/>
          </a:xfrm>
        </p:grpSpPr>
        <p:sp>
          <p:nvSpPr>
            <p:cNvPr id="219176" name="Text Box 40"/>
            <p:cNvSpPr txBox="1">
              <a:spLocks noChangeArrowheads="1"/>
            </p:cNvSpPr>
            <p:nvPr/>
          </p:nvSpPr>
          <p:spPr bwMode="auto">
            <a:xfrm>
              <a:off x="4988719" y="1208212"/>
              <a:ext cx="3562350" cy="51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en-US" altLang="zh-CN" sz="2000" dirty="0" err="1">
                  <a:latin typeface="Courier New" panose="02070309020205020404" pitchFamily="49" charset="0"/>
                  <a:ea typeface="宋体" panose="02010600030101010101" pitchFamily="2" charset="-122"/>
                  <a:cs typeface="Courier New" panose="02070309020205020404" pitchFamily="49" charset="0"/>
                </a:rPr>
                <a:t>lchild</a:t>
              </a:r>
              <a:r>
                <a:rPr kumimoji="1" lang="en-US" altLang="zh-CN" sz="2000" dirty="0">
                  <a:latin typeface="Courier New" panose="02070309020205020404" pitchFamily="49" charset="0"/>
                  <a:ea typeface="宋体" panose="02010600030101010101" pitchFamily="2" charset="-122"/>
                  <a:cs typeface="Courier New" panose="02070309020205020404" pitchFamily="49" charset="0"/>
                </a:rPr>
                <a:t>  </a:t>
              </a:r>
              <a:r>
                <a:rPr kumimoji="1" lang="en-US" altLang="zh-CN" sz="2000" dirty="0" smtClean="0">
                  <a:latin typeface="Courier New" panose="02070309020205020404" pitchFamily="49" charset="0"/>
                  <a:ea typeface="宋体" panose="02010600030101010101" pitchFamily="2" charset="-122"/>
                  <a:cs typeface="Courier New" panose="02070309020205020404" pitchFamily="49" charset="0"/>
                </a:rPr>
                <a:t> data   </a:t>
              </a:r>
              <a:r>
                <a:rPr kumimoji="1" lang="en-US" altLang="zh-CN" sz="2000" dirty="0" err="1">
                  <a:latin typeface="Courier New" panose="02070309020205020404" pitchFamily="49" charset="0"/>
                  <a:ea typeface="宋体" panose="02010600030101010101" pitchFamily="2" charset="-122"/>
                  <a:cs typeface="Courier New" panose="02070309020205020404" pitchFamily="49" charset="0"/>
                </a:rPr>
                <a:t>rchild</a:t>
              </a:r>
              <a:endParaRPr kumimoji="1" lang="en-US" altLang="zh-CN" sz="2000" dirty="0">
                <a:latin typeface="Courier New" panose="02070309020205020404" pitchFamily="49" charset="0"/>
                <a:ea typeface="宋体" panose="02010600030101010101" pitchFamily="2" charset="-122"/>
                <a:cs typeface="Courier New" panose="02070309020205020404" pitchFamily="49" charset="0"/>
              </a:endParaRPr>
            </a:p>
          </p:txBody>
        </p:sp>
        <p:sp>
          <p:nvSpPr>
            <p:cNvPr id="219177" name="Rectangle 41"/>
            <p:cNvSpPr>
              <a:spLocks noChangeArrowheads="1"/>
            </p:cNvSpPr>
            <p:nvPr/>
          </p:nvSpPr>
          <p:spPr bwMode="auto">
            <a:xfrm>
              <a:off x="4957763" y="1173694"/>
              <a:ext cx="3581400" cy="5334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endParaRPr kumimoji="1" lang="zh-CN" altLang="en-US" sz="2000">
                <a:latin typeface="Courier New" panose="02070309020205020404" pitchFamily="49" charset="0"/>
                <a:ea typeface="宋体" panose="02010600030101010101" pitchFamily="2" charset="-122"/>
                <a:cs typeface="Courier New" panose="02070309020205020404" pitchFamily="49" charset="0"/>
              </a:endParaRPr>
            </a:p>
          </p:txBody>
        </p:sp>
        <p:sp>
          <p:nvSpPr>
            <p:cNvPr id="219178" name="Line 42"/>
            <p:cNvSpPr>
              <a:spLocks noChangeShapeType="1"/>
            </p:cNvSpPr>
            <p:nvPr/>
          </p:nvSpPr>
          <p:spPr bwMode="auto">
            <a:xfrm>
              <a:off x="6253163" y="1173694"/>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latin typeface="Courier New" panose="02070309020205020404" pitchFamily="49" charset="0"/>
                <a:cs typeface="Courier New" panose="02070309020205020404" pitchFamily="49" charset="0"/>
              </a:endParaRPr>
            </a:p>
          </p:txBody>
        </p:sp>
        <p:sp>
          <p:nvSpPr>
            <p:cNvPr id="219179" name="Line 43"/>
            <p:cNvSpPr>
              <a:spLocks noChangeShapeType="1"/>
            </p:cNvSpPr>
            <p:nvPr/>
          </p:nvSpPr>
          <p:spPr bwMode="auto">
            <a:xfrm>
              <a:off x="7243763" y="1173694"/>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latin typeface="Courier New" panose="02070309020205020404" pitchFamily="49" charset="0"/>
                <a:cs typeface="Courier New" panose="02070309020205020404" pitchFamily="49" charset="0"/>
              </a:endParaRPr>
            </a:p>
          </p:txBody>
        </p:sp>
      </p:grpSp>
      <p:sp>
        <p:nvSpPr>
          <p:cNvPr id="219182" name="Rectangle 46"/>
          <p:cNvSpPr>
            <a:spLocks noChangeArrowheads="1"/>
          </p:cNvSpPr>
          <p:nvPr/>
        </p:nvSpPr>
        <p:spPr bwMode="auto">
          <a:xfrm>
            <a:off x="334120" y="870560"/>
            <a:ext cx="4872095" cy="1938992"/>
          </a:xfrm>
          <a:prstGeom prst="rect">
            <a:avLst/>
          </a:prstGeom>
          <a:noFill/>
          <a:ln>
            <a:noFill/>
          </a:ln>
          <a:extLst/>
        </p:spPr>
        <p:style>
          <a:lnRef idx="0">
            <a:scrgbClr r="0" g="0" b="0"/>
          </a:lnRef>
          <a:fillRef idx="0">
            <a:scrgbClr r="0" g="0" b="0"/>
          </a:fillRef>
          <a:effectRef idx="0">
            <a:scrgbClr r="0" g="0" b="0"/>
          </a:effectRef>
          <a:fontRef idx="minor">
            <a:schemeClr val="dk1"/>
          </a:fontRef>
        </p:style>
        <p:txBody>
          <a:bodyPr wrap="square" anchor="ctr">
            <a:spAutoFit/>
          </a:bodyPr>
          <a:lstStyle>
            <a:lvl1pPr eaLnBrk="0" hangingPunct="0">
              <a:spcAft>
                <a:spcPct val="20000"/>
              </a:spcAft>
              <a:tabLst>
                <a:tab pos="4343400" algn="r"/>
              </a:tabLs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tabLst>
                <a:tab pos="4343400" algn="r"/>
              </a:tabLst>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tabLst>
                <a:tab pos="4343400" algn="r"/>
              </a:tabLst>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tabLst>
                <a:tab pos="4343400" algn="r"/>
              </a:tabLst>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tabLst>
                <a:tab pos="4343400" algn="r"/>
              </a:tabLst>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4343400" algn="r"/>
              </a:tabLs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4343400" algn="r"/>
              </a:tabLs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4343400" algn="r"/>
              </a:tabLs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4343400" algn="r"/>
              </a:tabLst>
              <a:defRPr sz="1600">
                <a:solidFill>
                  <a:schemeClr val="tx1"/>
                </a:solidFill>
                <a:latin typeface="Times New Roman" panose="02020603050405020304" pitchFamily="18" charset="0"/>
                <a:ea typeface="宋体" panose="02010600030101010101" pitchFamily="2" charset="-122"/>
              </a:defRPr>
            </a:lvl9pPr>
          </a:lstStyle>
          <a:p>
            <a:pPr algn="l" eaLnBrk="1" hangingPunct="1">
              <a:spcAft>
                <a:spcPct val="0"/>
              </a:spcAft>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typedef</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struct</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smtClean="0">
                <a:latin typeface="Courier New" panose="02070309020205020404" pitchFamily="49" charset="0"/>
                <a:ea typeface="宋体" panose="02010600030101010101" pitchFamily="2" charset="-122"/>
                <a:cs typeface="Courier New" panose="02070309020205020404" pitchFamily="49" charset="0"/>
              </a:rPr>
              <a:t>BiTreeNode</a:t>
            </a:r>
            <a:endParaRPr lang="en-US" altLang="zh-CN" sz="2000" dirty="0" smtClean="0">
              <a:latin typeface="Courier New" panose="02070309020205020404" pitchFamily="49" charset="0"/>
              <a:ea typeface="宋体" panose="02010600030101010101" pitchFamily="2" charset="-122"/>
              <a:cs typeface="Courier New" panose="02070309020205020404" pitchFamily="49" charset="0"/>
            </a:endParaRPr>
          </a:p>
          <a:p>
            <a:pPr algn="l" eaLnBrk="1" hangingPunct="1">
              <a:spcAft>
                <a:spcPct val="0"/>
              </a:spcAft>
            </a:pP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algn="l" eaLnBrk="1" hangingPunct="1">
              <a:spcAft>
                <a:spcPct val="0"/>
              </a:spcAft>
            </a:pPr>
            <a:r>
              <a:rPr lang="en-US" altLang="zh-CN" sz="2000" dirty="0">
                <a:latin typeface="Courier New" panose="02070309020205020404" pitchFamily="49" charset="0"/>
                <a:ea typeface="宋体" panose="02010600030101010101" pitchFamily="2" charset="-122"/>
                <a:cs typeface="Courier New" panose="02070309020205020404" pitchFamily="49" charset="0"/>
              </a:rPr>
              <a:t>    Datatype data;</a:t>
            </a:r>
          </a:p>
          <a:p>
            <a:pPr algn="l" eaLnBrk="1" hangingPunct="1">
              <a:spcAft>
                <a:spcPct val="0"/>
              </a:spcAft>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struct</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BiTreeNode</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smtClean="0">
                <a:latin typeface="Courier New" panose="02070309020205020404" pitchFamily="49" charset="0"/>
                <a:ea typeface="宋体" panose="02010600030101010101" pitchFamily="2" charset="-122"/>
                <a:cs typeface="Courier New" panose="02070309020205020404" pitchFamily="49" charset="0"/>
              </a:rPr>
              <a:t>lchild</a:t>
            </a: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a:t>
            </a:r>
          </a:p>
          <a:p>
            <a:pPr algn="l" eaLnBrk="1" hangingPunct="1">
              <a:spcAft>
                <a:spcPct val="0"/>
              </a:spcAft>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smtClean="0">
                <a:latin typeface="Courier New" panose="02070309020205020404" pitchFamily="49" charset="0"/>
                <a:ea typeface="宋体" panose="02010600030101010101" pitchFamily="2" charset="-122"/>
                <a:cs typeface="Courier New" panose="02070309020205020404" pitchFamily="49" charset="0"/>
              </a:rPr>
              <a:t>struct</a:t>
            </a: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BiTreeNode</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smtClean="0">
                <a:latin typeface="Courier New" panose="02070309020205020404" pitchFamily="49" charset="0"/>
                <a:ea typeface="宋体" panose="02010600030101010101" pitchFamily="2" charset="-122"/>
                <a:cs typeface="Courier New" panose="02070309020205020404" pitchFamily="49" charset="0"/>
              </a:rPr>
              <a:t>rchild</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pPr algn="l" eaLnBrk="1" hangingPunct="1">
              <a:spcAft>
                <a:spcPct val="0"/>
              </a:spcAft>
            </a:pP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BiTreeNode</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BiTree</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p:txBody>
      </p:sp>
      <p:sp>
        <p:nvSpPr>
          <p:cNvPr id="8" name="标题 7"/>
          <p:cNvSpPr>
            <a:spLocks noGrp="1"/>
          </p:cNvSpPr>
          <p:nvPr>
            <p:ph type="title"/>
          </p:nvPr>
        </p:nvSpPr>
        <p:spPr/>
        <p:txBody>
          <a:bodyPr/>
          <a:lstStyle/>
          <a:p>
            <a:r>
              <a:rPr lang="zh-CN" altLang="en-US" dirty="0" smtClean="0"/>
              <a:t>二叉树链式储存：二叉链表</a:t>
            </a:r>
            <a:endParaRPr lang="zh-CN" altLang="en-US" dirty="0"/>
          </a:p>
        </p:txBody>
      </p:sp>
      <p:sp>
        <p:nvSpPr>
          <p:cNvPr id="13" name="灯片编号占位符 12"/>
          <p:cNvSpPr>
            <a:spLocks noGrp="1"/>
          </p:cNvSpPr>
          <p:nvPr>
            <p:ph type="sldNum" sz="quarter" idx="10"/>
          </p:nvPr>
        </p:nvSpPr>
        <p:spPr/>
        <p:txBody>
          <a:bodyPr/>
          <a:lstStyle/>
          <a:p>
            <a:fld id="{BFC21862-C570-43FE-93A1-CE1DA7921C6E}" type="slidenum">
              <a:rPr lang="zh-CN" altLang="en-US" smtClean="0"/>
              <a:pPr/>
              <a:t>14</a:t>
            </a:fld>
            <a:r>
              <a:rPr lang="en-US" altLang="zh-CN" smtClean="0"/>
              <a:t>/28</a:t>
            </a:r>
            <a:endParaRPr lang="zh-CN" altLang="en-US" dirty="0"/>
          </a:p>
        </p:txBody>
      </p:sp>
    </p:spTree>
    <p:extLst>
      <p:ext uri="{BB962C8B-B14F-4D97-AF65-F5344CB8AC3E}">
        <p14:creationId xmlns:p14="http://schemas.microsoft.com/office/powerpoint/2010/main" val="28691154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9182"/>
                                        </p:tgtEl>
                                        <p:attrNameLst>
                                          <p:attrName>style.visibility</p:attrName>
                                        </p:attrNameLst>
                                      </p:cBhvr>
                                      <p:to>
                                        <p:strVal val="visible"/>
                                      </p:to>
                                    </p:set>
                                    <p:animEffect transition="in" filter="box(in)">
                                      <p:cBhvr>
                                        <p:cTn id="7" dur="500"/>
                                        <p:tgtEl>
                                          <p:spTgt spid="219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8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611560" y="1052736"/>
            <a:ext cx="5334000" cy="400110"/>
            <a:chOff x="3093720" y="916217"/>
            <a:chExt cx="5334000" cy="400110"/>
          </a:xfrm>
        </p:grpSpPr>
        <p:sp>
          <p:nvSpPr>
            <p:cNvPr id="220213" name="Text Box 53"/>
            <p:cNvSpPr txBox="1">
              <a:spLocks noChangeArrowheads="1"/>
            </p:cNvSpPr>
            <p:nvPr/>
          </p:nvSpPr>
          <p:spPr bwMode="auto">
            <a:xfrm>
              <a:off x="3129230" y="916217"/>
              <a:ext cx="52629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en-US" altLang="zh-CN" sz="2000" b="1" dirty="0">
                  <a:solidFill>
                    <a:srgbClr val="FF3300"/>
                  </a:solidFill>
                  <a:latin typeface="Courier New" panose="02070309020205020404" pitchFamily="49" charset="0"/>
                  <a:ea typeface="宋体" panose="02010600030101010101" pitchFamily="2" charset="-122"/>
                  <a:cs typeface="Courier New" panose="02070309020205020404" pitchFamily="49" charset="0"/>
                </a:rPr>
                <a:t>parent</a:t>
              </a:r>
              <a:r>
                <a:rPr kumimoji="1" lang="en-US" altLang="zh-CN" sz="2000" b="1" dirty="0">
                  <a:solidFill>
                    <a:srgbClr val="333399"/>
                  </a:solidFill>
                  <a:latin typeface="Courier New" panose="02070309020205020404" pitchFamily="49" charset="0"/>
                  <a:ea typeface="宋体" panose="02010600030101010101" pitchFamily="2" charset="-122"/>
                  <a:cs typeface="Courier New" panose="02070309020205020404" pitchFamily="49" charset="0"/>
                </a:rPr>
                <a:t>   </a:t>
              </a:r>
              <a:r>
                <a:rPr kumimoji="1" lang="en-US" altLang="zh-CN" sz="2000" b="1"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lchild</a:t>
              </a:r>
              <a:r>
                <a:rPr kumimoji="1" lang="en-US" altLang="zh-CN" sz="2000" b="1" dirty="0">
                  <a:solidFill>
                    <a:schemeClr val="tx2"/>
                  </a:solidFill>
                  <a:latin typeface="Courier New" panose="02070309020205020404" pitchFamily="49" charset="0"/>
                  <a:ea typeface="宋体" panose="02010600030101010101" pitchFamily="2" charset="-122"/>
                  <a:cs typeface="Courier New" panose="02070309020205020404" pitchFamily="49" charset="0"/>
                </a:rPr>
                <a:t>    data    </a:t>
              </a:r>
              <a:r>
                <a:rPr kumimoji="1" lang="en-US" altLang="zh-CN" sz="2000" b="1" dirty="0" err="1">
                  <a:solidFill>
                    <a:schemeClr val="tx2"/>
                  </a:solidFill>
                  <a:latin typeface="Courier New" panose="02070309020205020404" pitchFamily="49" charset="0"/>
                  <a:ea typeface="宋体" panose="02010600030101010101" pitchFamily="2" charset="-122"/>
                  <a:cs typeface="Courier New" panose="02070309020205020404" pitchFamily="49" charset="0"/>
                </a:rPr>
                <a:t>rchild</a:t>
              </a:r>
              <a:endParaRPr kumimoji="1" lang="en-US" altLang="zh-CN" sz="2000" dirty="0">
                <a:solidFill>
                  <a:schemeClr val="tx2"/>
                </a:solidFill>
                <a:latin typeface="Courier New" panose="02070309020205020404" pitchFamily="49" charset="0"/>
                <a:ea typeface="宋体" panose="02010600030101010101" pitchFamily="2" charset="-122"/>
                <a:cs typeface="Courier New" panose="02070309020205020404" pitchFamily="49" charset="0"/>
              </a:endParaRPr>
            </a:p>
          </p:txBody>
        </p:sp>
        <p:grpSp>
          <p:nvGrpSpPr>
            <p:cNvPr id="8" name="Group 54"/>
            <p:cNvGrpSpPr>
              <a:grpSpLocks/>
            </p:cNvGrpSpPr>
            <p:nvPr/>
          </p:nvGrpSpPr>
          <p:grpSpPr bwMode="auto">
            <a:xfrm>
              <a:off x="3093720" y="953020"/>
              <a:ext cx="5334000" cy="326505"/>
              <a:chOff x="2352" y="768"/>
              <a:chExt cx="3360" cy="336"/>
            </a:xfrm>
          </p:grpSpPr>
          <p:sp>
            <p:nvSpPr>
              <p:cNvPr id="23586" name="Rectangle 55"/>
              <p:cNvSpPr>
                <a:spLocks noChangeArrowheads="1"/>
              </p:cNvSpPr>
              <p:nvPr/>
            </p:nvSpPr>
            <p:spPr bwMode="auto">
              <a:xfrm>
                <a:off x="2352" y="768"/>
                <a:ext cx="3360" cy="33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2000">
                  <a:latin typeface="Courier New" panose="02070309020205020404" pitchFamily="49" charset="0"/>
                  <a:ea typeface="宋体" panose="02010600030101010101" pitchFamily="2" charset="-122"/>
                  <a:cs typeface="Courier New" panose="02070309020205020404" pitchFamily="49" charset="0"/>
                </a:endParaRPr>
              </a:p>
            </p:txBody>
          </p:sp>
          <p:sp>
            <p:nvSpPr>
              <p:cNvPr id="23587" name="Line 56"/>
              <p:cNvSpPr>
                <a:spLocks noChangeShapeType="1"/>
              </p:cNvSpPr>
              <p:nvPr/>
            </p:nvSpPr>
            <p:spPr bwMode="auto">
              <a:xfrm>
                <a:off x="3264" y="768"/>
                <a:ext cx="1"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23588" name="Line 57"/>
              <p:cNvSpPr>
                <a:spLocks noChangeShapeType="1"/>
              </p:cNvSpPr>
              <p:nvPr/>
            </p:nvSpPr>
            <p:spPr bwMode="auto">
              <a:xfrm>
                <a:off x="4080" y="768"/>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23589" name="Line 58"/>
              <p:cNvSpPr>
                <a:spLocks noChangeShapeType="1"/>
              </p:cNvSpPr>
              <p:nvPr/>
            </p:nvSpPr>
            <p:spPr bwMode="auto">
              <a:xfrm>
                <a:off x="4848" y="768"/>
                <a:ext cx="1"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Courier New" panose="02070309020205020404" pitchFamily="49" charset="0"/>
                  <a:cs typeface="Courier New" panose="02070309020205020404" pitchFamily="49" charset="0"/>
                </a:endParaRPr>
              </a:p>
            </p:txBody>
          </p:sp>
        </p:grpSp>
      </p:grpSp>
      <p:sp>
        <p:nvSpPr>
          <p:cNvPr id="220220" name="Rectangle 60"/>
          <p:cNvSpPr>
            <a:spLocks noChangeArrowheads="1"/>
          </p:cNvSpPr>
          <p:nvPr/>
        </p:nvSpPr>
        <p:spPr bwMode="auto">
          <a:xfrm>
            <a:off x="601403" y="1681064"/>
            <a:ext cx="495520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tabLst>
                <a:tab pos="4343400" algn="r"/>
              </a:tabLs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tabLst>
                <a:tab pos="4343400" algn="r"/>
              </a:tabLst>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tabLst>
                <a:tab pos="4343400" algn="r"/>
              </a:tabLst>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tabLst>
                <a:tab pos="4343400" algn="r"/>
              </a:tabLst>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tabLst>
                <a:tab pos="4343400" algn="r"/>
              </a:tabLst>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4343400" algn="r"/>
              </a:tabLs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4343400" algn="r"/>
              </a:tabLs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4343400" algn="r"/>
              </a:tabLs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4343400" algn="r"/>
              </a:tabLst>
              <a:defRPr sz="1600">
                <a:solidFill>
                  <a:schemeClr val="tx1"/>
                </a:solidFill>
                <a:latin typeface="Times New Roman" panose="02020603050405020304" pitchFamily="18" charset="0"/>
                <a:ea typeface="宋体" panose="02010600030101010101" pitchFamily="2" charset="-122"/>
              </a:defRPr>
            </a:lvl9pPr>
          </a:lstStyle>
          <a:p>
            <a:pPr algn="l" eaLnBrk="1" hangingPunct="1">
              <a:spcAft>
                <a:spcPct val="0"/>
              </a:spcAft>
            </a:pPr>
            <a:r>
              <a:rPr lang="en-US" altLang="zh-CN" sz="2000" b="0" dirty="0" err="1">
                <a:latin typeface="Courier New" panose="02070309020205020404" pitchFamily="49" charset="0"/>
                <a:ea typeface="宋体" panose="02010600030101010101" pitchFamily="2" charset="-122"/>
                <a:cs typeface="Courier New" panose="02070309020205020404" pitchFamily="49" charset="0"/>
              </a:rPr>
              <a:t>typedef</a:t>
            </a:r>
            <a:r>
              <a:rPr lang="en-US" altLang="zh-CN" sz="2000" b="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err="1">
                <a:latin typeface="Courier New" panose="02070309020205020404" pitchFamily="49" charset="0"/>
                <a:ea typeface="宋体" panose="02010600030101010101" pitchFamily="2" charset="-122"/>
                <a:cs typeface="Courier New" panose="02070309020205020404" pitchFamily="49" charset="0"/>
              </a:rPr>
              <a:t>struct</a:t>
            </a:r>
            <a:r>
              <a:rPr lang="en-US" altLang="zh-CN" sz="2000" b="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err="1" smtClean="0">
                <a:latin typeface="Courier New" panose="02070309020205020404" pitchFamily="49" charset="0"/>
                <a:ea typeface="宋体" panose="02010600030101010101" pitchFamily="2" charset="-122"/>
                <a:cs typeface="Courier New" panose="02070309020205020404" pitchFamily="49" charset="0"/>
              </a:rPr>
              <a:t>BiTreeNode</a:t>
            </a:r>
            <a:endParaRPr lang="en-US" altLang="zh-CN" sz="2000" b="0" dirty="0" smtClean="0">
              <a:latin typeface="Courier New" panose="02070309020205020404" pitchFamily="49" charset="0"/>
              <a:ea typeface="宋体" panose="02010600030101010101" pitchFamily="2" charset="-122"/>
              <a:cs typeface="Courier New" panose="02070309020205020404" pitchFamily="49" charset="0"/>
            </a:endParaRPr>
          </a:p>
          <a:p>
            <a:pPr algn="l" eaLnBrk="1" hangingPunct="1">
              <a:spcAft>
                <a:spcPct val="0"/>
              </a:spcAft>
            </a:pPr>
            <a:r>
              <a:rPr lang="en-US" altLang="zh-CN" sz="2000" b="0" dirty="0" smtClean="0">
                <a:latin typeface="Courier New" panose="02070309020205020404" pitchFamily="49" charset="0"/>
                <a:ea typeface="宋体" panose="02010600030101010101" pitchFamily="2" charset="-122"/>
                <a:cs typeface="Courier New" panose="02070309020205020404" pitchFamily="49" charset="0"/>
              </a:rPr>
              <a:t>{</a:t>
            </a:r>
            <a:endParaRPr lang="en-US" altLang="zh-CN" sz="2000" b="0" dirty="0">
              <a:latin typeface="Courier New" panose="02070309020205020404" pitchFamily="49" charset="0"/>
              <a:ea typeface="宋体" panose="02010600030101010101" pitchFamily="2" charset="-122"/>
              <a:cs typeface="Courier New" panose="02070309020205020404" pitchFamily="49" charset="0"/>
            </a:endParaRPr>
          </a:p>
          <a:p>
            <a:pPr algn="l" eaLnBrk="1" hangingPunct="1">
              <a:spcAft>
                <a:spcPct val="0"/>
              </a:spcAft>
            </a:pPr>
            <a:r>
              <a:rPr lang="en-US" altLang="zh-CN" sz="2000" b="0" dirty="0">
                <a:latin typeface="Courier New" panose="02070309020205020404" pitchFamily="49" charset="0"/>
                <a:ea typeface="宋体" panose="02010600030101010101" pitchFamily="2" charset="-122"/>
                <a:cs typeface="Courier New" panose="02070309020205020404" pitchFamily="49" charset="0"/>
              </a:rPr>
              <a:t>    Datatype data;</a:t>
            </a:r>
          </a:p>
          <a:p>
            <a:pPr algn="l" eaLnBrk="1" hangingPunct="1">
              <a:spcAft>
                <a:spcPct val="0"/>
              </a:spcAft>
            </a:pPr>
            <a:r>
              <a:rPr lang="en-US" altLang="zh-CN" sz="2000" b="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err="1">
                <a:latin typeface="Courier New" panose="02070309020205020404" pitchFamily="49" charset="0"/>
                <a:ea typeface="宋体" panose="02010600030101010101" pitchFamily="2" charset="-122"/>
                <a:cs typeface="Courier New" panose="02070309020205020404" pitchFamily="49" charset="0"/>
              </a:rPr>
              <a:t>struct</a:t>
            </a:r>
            <a:r>
              <a:rPr lang="en-US" altLang="zh-CN" sz="2000" b="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err="1">
                <a:latin typeface="Courier New" panose="02070309020205020404" pitchFamily="49" charset="0"/>
                <a:ea typeface="宋体" panose="02010600030101010101" pitchFamily="2" charset="-122"/>
                <a:cs typeface="Courier New" panose="02070309020205020404" pitchFamily="49" charset="0"/>
              </a:rPr>
              <a:t>BiTreeNode</a:t>
            </a:r>
            <a:r>
              <a:rPr lang="en-US" altLang="zh-CN" sz="2000" b="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err="1" smtClean="0">
                <a:latin typeface="Courier New" panose="02070309020205020404" pitchFamily="49" charset="0"/>
                <a:ea typeface="宋体" panose="02010600030101010101" pitchFamily="2" charset="-122"/>
                <a:cs typeface="Courier New" panose="02070309020205020404" pitchFamily="49" charset="0"/>
              </a:rPr>
              <a:t>lchild</a:t>
            </a:r>
            <a:r>
              <a:rPr lang="en-US" altLang="zh-CN" sz="2000" b="0" dirty="0" smtClean="0">
                <a:latin typeface="Courier New" panose="02070309020205020404" pitchFamily="49" charset="0"/>
                <a:ea typeface="宋体" panose="02010600030101010101" pitchFamily="2" charset="-122"/>
                <a:cs typeface="Courier New" panose="02070309020205020404" pitchFamily="49" charset="0"/>
              </a:rPr>
              <a:t>;</a:t>
            </a:r>
          </a:p>
          <a:p>
            <a:pPr algn="l" eaLnBrk="1" hangingPunct="1">
              <a:spcAft>
                <a:spcPct val="0"/>
              </a:spcAft>
            </a:pPr>
            <a:r>
              <a:rPr lang="en-US" altLang="zh-CN" sz="2000" b="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err="1" smtClean="0">
                <a:latin typeface="Courier New" panose="02070309020205020404" pitchFamily="49" charset="0"/>
                <a:ea typeface="宋体" panose="02010600030101010101" pitchFamily="2" charset="-122"/>
                <a:cs typeface="Courier New" panose="02070309020205020404" pitchFamily="49" charset="0"/>
              </a:rPr>
              <a:t>struct</a:t>
            </a:r>
            <a:r>
              <a:rPr lang="en-US" altLang="zh-CN" sz="2000" b="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err="1">
                <a:latin typeface="Courier New" panose="02070309020205020404" pitchFamily="49" charset="0"/>
                <a:ea typeface="宋体" panose="02010600030101010101" pitchFamily="2" charset="-122"/>
                <a:cs typeface="Courier New" panose="02070309020205020404" pitchFamily="49" charset="0"/>
              </a:rPr>
              <a:t>BiTreeNode</a:t>
            </a:r>
            <a:r>
              <a:rPr lang="en-US" altLang="zh-CN" sz="2000" b="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err="1" smtClean="0">
                <a:latin typeface="Courier New" panose="02070309020205020404" pitchFamily="49" charset="0"/>
                <a:ea typeface="宋体" panose="02010600030101010101" pitchFamily="2" charset="-122"/>
                <a:cs typeface="Courier New" panose="02070309020205020404" pitchFamily="49" charset="0"/>
              </a:rPr>
              <a:t>rchild</a:t>
            </a:r>
            <a:r>
              <a:rPr lang="en-US" altLang="zh-CN" sz="2000" b="0" dirty="0" smtClean="0">
                <a:latin typeface="Courier New" panose="02070309020205020404" pitchFamily="49" charset="0"/>
                <a:ea typeface="宋体" panose="02010600030101010101" pitchFamily="2" charset="-122"/>
                <a:cs typeface="Courier New" panose="02070309020205020404" pitchFamily="49" charset="0"/>
              </a:rPr>
              <a:t>;</a:t>
            </a:r>
          </a:p>
          <a:p>
            <a:pPr algn="l" eaLnBrk="1" hangingPunct="1">
              <a:spcAft>
                <a:spcPct val="0"/>
              </a:spcAft>
            </a:pPr>
            <a:r>
              <a:rPr lang="en-US" altLang="zh-CN" sz="2000" b="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err="1" smtClean="0">
                <a:latin typeface="Courier New" panose="02070309020205020404" pitchFamily="49" charset="0"/>
                <a:ea typeface="宋体" panose="02010600030101010101" pitchFamily="2" charset="-122"/>
                <a:cs typeface="Courier New" panose="02070309020205020404" pitchFamily="49" charset="0"/>
              </a:rPr>
              <a:t>struct</a:t>
            </a:r>
            <a:r>
              <a:rPr lang="en-US" altLang="zh-CN" sz="2000" b="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err="1">
                <a:latin typeface="Courier New" panose="02070309020205020404" pitchFamily="49" charset="0"/>
                <a:ea typeface="宋体" panose="02010600030101010101" pitchFamily="2" charset="-122"/>
                <a:cs typeface="Courier New" panose="02070309020205020404" pitchFamily="49" charset="0"/>
              </a:rPr>
              <a:t>BiTreeNode</a:t>
            </a:r>
            <a:r>
              <a:rPr lang="en-US" altLang="zh-CN" sz="2000" b="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smtClean="0">
                <a:latin typeface="Courier New" panose="02070309020205020404" pitchFamily="49" charset="0"/>
                <a:ea typeface="宋体" panose="02010600030101010101" pitchFamily="2" charset="-122"/>
                <a:cs typeface="Courier New" panose="02070309020205020404" pitchFamily="49" charset="0"/>
              </a:rPr>
              <a:t>* parent</a:t>
            </a:r>
            <a:r>
              <a:rPr lang="en-US" altLang="zh-CN" sz="2000" b="0" dirty="0">
                <a:latin typeface="Courier New" panose="02070309020205020404" pitchFamily="49" charset="0"/>
                <a:ea typeface="宋体" panose="02010600030101010101" pitchFamily="2" charset="-122"/>
                <a:cs typeface="Courier New" panose="02070309020205020404" pitchFamily="49" charset="0"/>
              </a:rPr>
              <a:t>;</a:t>
            </a:r>
          </a:p>
          <a:p>
            <a:pPr algn="l" eaLnBrk="1" hangingPunct="1">
              <a:spcAft>
                <a:spcPct val="0"/>
              </a:spcAft>
            </a:pPr>
            <a:r>
              <a:rPr lang="en-US" altLang="zh-CN" sz="2000" b="0" dirty="0">
                <a:latin typeface="Courier New" panose="02070309020205020404" pitchFamily="49" charset="0"/>
                <a:ea typeface="宋体" panose="02010600030101010101" pitchFamily="2" charset="-122"/>
                <a:cs typeface="Courier New" panose="02070309020205020404" pitchFamily="49" charset="0"/>
              </a:rPr>
              <a:t>}</a:t>
            </a:r>
            <a:r>
              <a:rPr lang="en-US" altLang="zh-CN" sz="2000" b="0" dirty="0" err="1">
                <a:latin typeface="Courier New" panose="02070309020205020404" pitchFamily="49" charset="0"/>
                <a:ea typeface="宋体" panose="02010600030101010101" pitchFamily="2" charset="-122"/>
                <a:cs typeface="Courier New" panose="02070309020205020404" pitchFamily="49" charset="0"/>
              </a:rPr>
              <a:t>BiTreeNode</a:t>
            </a:r>
            <a:r>
              <a:rPr lang="en-US" altLang="zh-CN" sz="2000" b="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0" dirty="0" err="1">
                <a:latin typeface="Courier New" panose="02070309020205020404" pitchFamily="49" charset="0"/>
                <a:ea typeface="宋体" panose="02010600030101010101" pitchFamily="2" charset="-122"/>
                <a:cs typeface="Courier New" panose="02070309020205020404" pitchFamily="49" charset="0"/>
              </a:rPr>
              <a:t>BiTree</a:t>
            </a:r>
            <a:r>
              <a:rPr lang="en-US" altLang="zh-CN" sz="2000" b="0" dirty="0">
                <a:latin typeface="Courier New" panose="02070309020205020404" pitchFamily="49" charset="0"/>
                <a:ea typeface="宋体" panose="02010600030101010101" pitchFamily="2" charset="-122"/>
                <a:cs typeface="Courier New" panose="02070309020205020404" pitchFamily="49" charset="0"/>
              </a:rPr>
              <a:t>; </a:t>
            </a:r>
          </a:p>
        </p:txBody>
      </p:sp>
      <p:sp>
        <p:nvSpPr>
          <p:cNvPr id="9" name="标题 8"/>
          <p:cNvSpPr>
            <a:spLocks noGrp="1"/>
          </p:cNvSpPr>
          <p:nvPr>
            <p:ph type="title"/>
          </p:nvPr>
        </p:nvSpPr>
        <p:spPr/>
        <p:txBody>
          <a:bodyPr/>
          <a:lstStyle/>
          <a:p>
            <a:r>
              <a:rPr lang="zh-CN" altLang="en-US" dirty="0"/>
              <a:t>二叉树链式储存</a:t>
            </a:r>
            <a:r>
              <a:rPr lang="zh-CN" altLang="en-US" dirty="0" smtClean="0"/>
              <a:t>：三叉</a:t>
            </a:r>
            <a:r>
              <a:rPr lang="zh-CN" altLang="en-US" dirty="0"/>
              <a:t>链表</a:t>
            </a:r>
          </a:p>
        </p:txBody>
      </p:sp>
      <p:sp>
        <p:nvSpPr>
          <p:cNvPr id="4" name="灯片编号占位符 3"/>
          <p:cNvSpPr>
            <a:spLocks noGrp="1"/>
          </p:cNvSpPr>
          <p:nvPr>
            <p:ph type="sldNum" sz="quarter" idx="10"/>
          </p:nvPr>
        </p:nvSpPr>
        <p:spPr/>
        <p:txBody>
          <a:bodyPr/>
          <a:lstStyle/>
          <a:p>
            <a:fld id="{BFC21862-C570-43FE-93A1-CE1DA7921C6E}" type="slidenum">
              <a:rPr lang="zh-CN" altLang="en-US" smtClean="0"/>
              <a:pPr/>
              <a:t>15</a:t>
            </a:fld>
            <a:r>
              <a:rPr lang="en-US" altLang="zh-CN" smtClean="0"/>
              <a:t>/28</a:t>
            </a:r>
            <a:endParaRPr lang="zh-CN" altLang="en-US" dirty="0"/>
          </a:p>
        </p:txBody>
      </p:sp>
    </p:spTree>
    <p:extLst>
      <p:ext uri="{BB962C8B-B14F-4D97-AF65-F5344CB8AC3E}">
        <p14:creationId xmlns:p14="http://schemas.microsoft.com/office/powerpoint/2010/main" val="10855576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20220"/>
                                        </p:tgtEl>
                                        <p:attrNameLst>
                                          <p:attrName>style.visibility</p:attrName>
                                        </p:attrNameLst>
                                      </p:cBhvr>
                                      <p:to>
                                        <p:strVal val="visible"/>
                                      </p:to>
                                    </p:set>
                                    <p:animEffect transition="in" filter="box(in)">
                                      <p:cBhvr>
                                        <p:cTn id="7" dur="500"/>
                                        <p:tgtEl>
                                          <p:spTgt spid="220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2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二叉树链式储存：三叉链表</a:t>
            </a:r>
          </a:p>
        </p:txBody>
      </p:sp>
      <p:sp>
        <p:nvSpPr>
          <p:cNvPr id="3" name="Text Box 44"/>
          <p:cNvSpPr txBox="1">
            <a:spLocks noChangeArrowheads="1"/>
          </p:cNvSpPr>
          <p:nvPr/>
        </p:nvSpPr>
        <p:spPr bwMode="auto">
          <a:xfrm>
            <a:off x="1293168" y="875184"/>
            <a:ext cx="1087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en-US" altLang="zh-CN" sz="4000" b="1" dirty="0">
                <a:solidFill>
                  <a:srgbClr val="FF3300"/>
                </a:solidFill>
                <a:latin typeface="Times New Roman" panose="02020603050405020304" pitchFamily="18" charset="0"/>
                <a:ea typeface="宋体" panose="02010600030101010101" pitchFamily="2" charset="-122"/>
              </a:rPr>
              <a:t>root</a:t>
            </a:r>
            <a:endParaRPr kumimoji="1" lang="en-US" altLang="zh-CN" sz="2400" dirty="0">
              <a:latin typeface="Times New Roman" panose="02020603050405020304" pitchFamily="18" charset="0"/>
              <a:ea typeface="宋体" panose="02010600030101010101" pitchFamily="2" charset="-122"/>
            </a:endParaRPr>
          </a:p>
        </p:txBody>
      </p:sp>
      <p:grpSp>
        <p:nvGrpSpPr>
          <p:cNvPr id="4" name="组合 3"/>
          <p:cNvGrpSpPr/>
          <p:nvPr/>
        </p:nvGrpSpPr>
        <p:grpSpPr>
          <a:xfrm>
            <a:off x="683568" y="1484784"/>
            <a:ext cx="7696200" cy="4816475"/>
            <a:chOff x="533400" y="1660525"/>
            <a:chExt cx="7696200" cy="4816475"/>
          </a:xfrm>
        </p:grpSpPr>
        <p:grpSp>
          <p:nvGrpSpPr>
            <p:cNvPr id="5" name="Group 2"/>
            <p:cNvGrpSpPr>
              <a:grpSpLocks/>
            </p:cNvGrpSpPr>
            <p:nvPr/>
          </p:nvGrpSpPr>
          <p:grpSpPr bwMode="auto">
            <a:xfrm>
              <a:off x="5334000" y="5927725"/>
              <a:ext cx="1905000" cy="533400"/>
              <a:chOff x="3360" y="3734"/>
              <a:chExt cx="1200" cy="336"/>
            </a:xfrm>
          </p:grpSpPr>
          <p:sp>
            <p:nvSpPr>
              <p:cNvPr id="50" name="Rectangle 3"/>
              <p:cNvSpPr>
                <a:spLocks noChangeArrowheads="1"/>
              </p:cNvSpPr>
              <p:nvPr/>
            </p:nvSpPr>
            <p:spPr bwMode="auto">
              <a:xfrm>
                <a:off x="3600" y="373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3600" b="1">
                    <a:solidFill>
                      <a:srgbClr val="005400"/>
                    </a:solidFill>
                    <a:latin typeface="Times New Roman" panose="02020603050405020304" pitchFamily="18" charset="0"/>
                    <a:ea typeface="宋体" panose="02010600030101010101" pitchFamily="2" charset="-122"/>
                  </a:rPr>
                  <a:t>F</a:t>
                </a:r>
                <a:endParaRPr kumimoji="1" lang="en-US" altLang="zh-CN" sz="2400">
                  <a:latin typeface="Times New Roman" panose="02020603050405020304" pitchFamily="18" charset="0"/>
                  <a:ea typeface="宋体" panose="02010600030101010101" pitchFamily="2" charset="-122"/>
                </a:endParaRPr>
              </a:p>
            </p:txBody>
          </p:sp>
          <p:sp>
            <p:nvSpPr>
              <p:cNvPr id="51" name="Line 4"/>
              <p:cNvSpPr>
                <a:spLocks noChangeShapeType="1"/>
              </p:cNvSpPr>
              <p:nvPr/>
            </p:nvSpPr>
            <p:spPr bwMode="auto">
              <a:xfrm>
                <a:off x="3840" y="373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
              <p:cNvSpPr>
                <a:spLocks noChangeShapeType="1"/>
              </p:cNvSpPr>
              <p:nvPr/>
            </p:nvSpPr>
            <p:spPr bwMode="auto">
              <a:xfrm>
                <a:off x="4320" y="373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Rectangle 6"/>
              <p:cNvSpPr>
                <a:spLocks noChangeArrowheads="1"/>
              </p:cNvSpPr>
              <p:nvPr/>
            </p:nvSpPr>
            <p:spPr bwMode="auto">
              <a:xfrm>
                <a:off x="3360" y="3734"/>
                <a:ext cx="240" cy="336"/>
              </a:xfrm>
              <a:prstGeom prst="rect">
                <a:avLst/>
              </a:prstGeom>
              <a:solidFill>
                <a:srgbClr val="FBE2DF"/>
              </a:solidFill>
              <a:ln w="12700" cap="sq">
                <a:solidFill>
                  <a:schemeClr val="tx1"/>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1800">
                  <a:ea typeface="宋体" panose="02010600030101010101" pitchFamily="2" charset="-122"/>
                </a:endParaRPr>
              </a:p>
            </p:txBody>
          </p:sp>
        </p:grpSp>
        <p:grpSp>
          <p:nvGrpSpPr>
            <p:cNvPr id="6" name="Group 7"/>
            <p:cNvGrpSpPr>
              <a:grpSpLocks/>
            </p:cNvGrpSpPr>
            <p:nvPr/>
          </p:nvGrpSpPr>
          <p:grpSpPr bwMode="auto">
            <a:xfrm>
              <a:off x="6248400" y="4784725"/>
              <a:ext cx="1905000" cy="533400"/>
              <a:chOff x="3936" y="3014"/>
              <a:chExt cx="1200" cy="336"/>
            </a:xfrm>
          </p:grpSpPr>
          <p:sp>
            <p:nvSpPr>
              <p:cNvPr id="46" name="Rectangle 8"/>
              <p:cNvSpPr>
                <a:spLocks noChangeArrowheads="1"/>
              </p:cNvSpPr>
              <p:nvPr/>
            </p:nvSpPr>
            <p:spPr bwMode="auto">
              <a:xfrm>
                <a:off x="4176" y="301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3600" b="1">
                    <a:solidFill>
                      <a:srgbClr val="005400"/>
                    </a:solidFill>
                    <a:latin typeface="Times New Roman" panose="02020603050405020304" pitchFamily="18" charset="0"/>
                    <a:ea typeface="宋体" panose="02010600030101010101" pitchFamily="2" charset="-122"/>
                  </a:rPr>
                  <a:t>E</a:t>
                </a:r>
                <a:endParaRPr kumimoji="1" lang="en-US" altLang="zh-CN" sz="2400">
                  <a:latin typeface="Times New Roman" panose="02020603050405020304" pitchFamily="18" charset="0"/>
                  <a:ea typeface="宋体" panose="02010600030101010101" pitchFamily="2" charset="-122"/>
                </a:endParaRPr>
              </a:p>
            </p:txBody>
          </p:sp>
          <p:sp>
            <p:nvSpPr>
              <p:cNvPr id="47" name="Line 9"/>
              <p:cNvSpPr>
                <a:spLocks noChangeShapeType="1"/>
              </p:cNvSpPr>
              <p:nvPr/>
            </p:nvSpPr>
            <p:spPr bwMode="auto">
              <a:xfrm>
                <a:off x="4416"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10"/>
              <p:cNvSpPr>
                <a:spLocks noChangeShapeType="1"/>
              </p:cNvSpPr>
              <p:nvPr/>
            </p:nvSpPr>
            <p:spPr bwMode="auto">
              <a:xfrm>
                <a:off x="4896"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Rectangle 11"/>
              <p:cNvSpPr>
                <a:spLocks noChangeArrowheads="1"/>
              </p:cNvSpPr>
              <p:nvPr/>
            </p:nvSpPr>
            <p:spPr bwMode="auto">
              <a:xfrm>
                <a:off x="3936" y="3014"/>
                <a:ext cx="240" cy="336"/>
              </a:xfrm>
              <a:prstGeom prst="rect">
                <a:avLst/>
              </a:prstGeom>
              <a:solidFill>
                <a:srgbClr val="FBE2DF"/>
              </a:solidFill>
              <a:ln w="12700" cap="sq">
                <a:solidFill>
                  <a:schemeClr val="tx1"/>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1800">
                  <a:ea typeface="宋体" panose="02010600030101010101" pitchFamily="2" charset="-122"/>
                </a:endParaRPr>
              </a:p>
            </p:txBody>
          </p:sp>
        </p:grpSp>
        <p:grpSp>
          <p:nvGrpSpPr>
            <p:cNvPr id="7" name="Group 12"/>
            <p:cNvGrpSpPr>
              <a:grpSpLocks/>
            </p:cNvGrpSpPr>
            <p:nvPr/>
          </p:nvGrpSpPr>
          <p:grpSpPr bwMode="auto">
            <a:xfrm>
              <a:off x="4343400" y="3641725"/>
              <a:ext cx="1905000" cy="533400"/>
              <a:chOff x="2736" y="2294"/>
              <a:chExt cx="1200" cy="336"/>
            </a:xfrm>
          </p:grpSpPr>
          <p:sp>
            <p:nvSpPr>
              <p:cNvPr id="42" name="Rectangle 13"/>
              <p:cNvSpPr>
                <a:spLocks noChangeArrowheads="1"/>
              </p:cNvSpPr>
              <p:nvPr/>
            </p:nvSpPr>
            <p:spPr bwMode="auto">
              <a:xfrm>
                <a:off x="2976" y="229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3600" b="1">
                    <a:solidFill>
                      <a:srgbClr val="005400"/>
                    </a:solidFill>
                    <a:latin typeface="Times New Roman" panose="02020603050405020304" pitchFamily="18" charset="0"/>
                    <a:ea typeface="宋体" panose="02010600030101010101" pitchFamily="2" charset="-122"/>
                  </a:rPr>
                  <a:t>D</a:t>
                </a:r>
                <a:endParaRPr kumimoji="1" lang="en-US" altLang="zh-CN" sz="2400">
                  <a:latin typeface="Times New Roman" panose="02020603050405020304" pitchFamily="18" charset="0"/>
                  <a:ea typeface="宋体" panose="02010600030101010101" pitchFamily="2" charset="-122"/>
                </a:endParaRPr>
              </a:p>
            </p:txBody>
          </p:sp>
          <p:sp>
            <p:nvSpPr>
              <p:cNvPr id="43" name="Line 14"/>
              <p:cNvSpPr>
                <a:spLocks noChangeShapeType="1"/>
              </p:cNvSpPr>
              <p:nvPr/>
            </p:nvSpPr>
            <p:spPr bwMode="auto">
              <a:xfrm>
                <a:off x="321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15"/>
              <p:cNvSpPr>
                <a:spLocks noChangeShapeType="1"/>
              </p:cNvSpPr>
              <p:nvPr/>
            </p:nvSpPr>
            <p:spPr bwMode="auto">
              <a:xfrm>
                <a:off x="369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Rectangle 16"/>
              <p:cNvSpPr>
                <a:spLocks noChangeArrowheads="1"/>
              </p:cNvSpPr>
              <p:nvPr/>
            </p:nvSpPr>
            <p:spPr bwMode="auto">
              <a:xfrm>
                <a:off x="2736" y="2294"/>
                <a:ext cx="240" cy="336"/>
              </a:xfrm>
              <a:prstGeom prst="rect">
                <a:avLst/>
              </a:prstGeom>
              <a:solidFill>
                <a:srgbClr val="FBE2DF"/>
              </a:solidFill>
              <a:ln w="12700" cap="sq">
                <a:solidFill>
                  <a:schemeClr val="tx1"/>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1800">
                  <a:ea typeface="宋体" panose="02010600030101010101" pitchFamily="2" charset="-122"/>
                </a:endParaRPr>
              </a:p>
            </p:txBody>
          </p:sp>
        </p:grpSp>
        <p:grpSp>
          <p:nvGrpSpPr>
            <p:cNvPr id="8" name="Group 17"/>
            <p:cNvGrpSpPr>
              <a:grpSpLocks/>
            </p:cNvGrpSpPr>
            <p:nvPr/>
          </p:nvGrpSpPr>
          <p:grpSpPr bwMode="auto">
            <a:xfrm>
              <a:off x="2438400" y="2498725"/>
              <a:ext cx="1905000" cy="533400"/>
              <a:chOff x="1536" y="1574"/>
              <a:chExt cx="1200" cy="336"/>
            </a:xfrm>
          </p:grpSpPr>
          <p:sp>
            <p:nvSpPr>
              <p:cNvPr id="38" name="Rectangle 18"/>
              <p:cNvSpPr>
                <a:spLocks noChangeArrowheads="1"/>
              </p:cNvSpPr>
              <p:nvPr/>
            </p:nvSpPr>
            <p:spPr bwMode="auto">
              <a:xfrm>
                <a:off x="1776" y="157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3600" b="1">
                    <a:solidFill>
                      <a:srgbClr val="005400"/>
                    </a:solidFill>
                    <a:latin typeface="Times New Roman" panose="02020603050405020304" pitchFamily="18" charset="0"/>
                    <a:ea typeface="宋体" panose="02010600030101010101" pitchFamily="2" charset="-122"/>
                  </a:rPr>
                  <a:t>A</a:t>
                </a:r>
                <a:endParaRPr kumimoji="1" lang="en-US" altLang="zh-CN" sz="2400">
                  <a:latin typeface="Times New Roman" panose="02020603050405020304" pitchFamily="18" charset="0"/>
                  <a:ea typeface="宋体" panose="02010600030101010101" pitchFamily="2" charset="-122"/>
                </a:endParaRPr>
              </a:p>
            </p:txBody>
          </p:sp>
          <p:sp>
            <p:nvSpPr>
              <p:cNvPr id="39" name="Line 19"/>
              <p:cNvSpPr>
                <a:spLocks noChangeShapeType="1"/>
              </p:cNvSpPr>
              <p:nvPr/>
            </p:nvSpPr>
            <p:spPr bwMode="auto">
              <a:xfrm>
                <a:off x="2016" y="157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20"/>
              <p:cNvSpPr>
                <a:spLocks noChangeShapeType="1"/>
              </p:cNvSpPr>
              <p:nvPr/>
            </p:nvSpPr>
            <p:spPr bwMode="auto">
              <a:xfrm>
                <a:off x="2496" y="157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Rectangle 21"/>
              <p:cNvSpPr>
                <a:spLocks noChangeArrowheads="1"/>
              </p:cNvSpPr>
              <p:nvPr/>
            </p:nvSpPr>
            <p:spPr bwMode="auto">
              <a:xfrm>
                <a:off x="1536" y="1574"/>
                <a:ext cx="240" cy="336"/>
              </a:xfrm>
              <a:prstGeom prst="rect">
                <a:avLst/>
              </a:prstGeom>
              <a:solidFill>
                <a:srgbClr val="FBE2DF"/>
              </a:solidFill>
              <a:ln w="12700" cap="sq">
                <a:solidFill>
                  <a:schemeClr val="tx1"/>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1800">
                  <a:ea typeface="宋体" panose="02010600030101010101" pitchFamily="2" charset="-122"/>
                </a:endParaRPr>
              </a:p>
            </p:txBody>
          </p:sp>
        </p:grpSp>
        <p:grpSp>
          <p:nvGrpSpPr>
            <p:cNvPr id="9" name="Group 22"/>
            <p:cNvGrpSpPr>
              <a:grpSpLocks/>
            </p:cNvGrpSpPr>
            <p:nvPr/>
          </p:nvGrpSpPr>
          <p:grpSpPr bwMode="auto">
            <a:xfrm>
              <a:off x="533400" y="3641725"/>
              <a:ext cx="1905000" cy="533400"/>
              <a:chOff x="336" y="2294"/>
              <a:chExt cx="1200" cy="336"/>
            </a:xfrm>
          </p:grpSpPr>
          <p:sp>
            <p:nvSpPr>
              <p:cNvPr id="34" name="Rectangle 23"/>
              <p:cNvSpPr>
                <a:spLocks noChangeArrowheads="1"/>
              </p:cNvSpPr>
              <p:nvPr/>
            </p:nvSpPr>
            <p:spPr bwMode="auto">
              <a:xfrm>
                <a:off x="576" y="229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3600" b="1">
                    <a:solidFill>
                      <a:srgbClr val="005400"/>
                    </a:solidFill>
                    <a:latin typeface="Times New Roman" panose="02020603050405020304" pitchFamily="18" charset="0"/>
                    <a:ea typeface="宋体" panose="02010600030101010101" pitchFamily="2" charset="-122"/>
                  </a:rPr>
                  <a:t>B</a:t>
                </a:r>
                <a:endParaRPr kumimoji="1" lang="en-US" altLang="zh-CN" sz="2400">
                  <a:latin typeface="Times New Roman" panose="02020603050405020304" pitchFamily="18" charset="0"/>
                  <a:ea typeface="宋体" panose="02010600030101010101" pitchFamily="2" charset="-122"/>
                </a:endParaRPr>
              </a:p>
            </p:txBody>
          </p:sp>
          <p:sp>
            <p:nvSpPr>
              <p:cNvPr id="35" name="Line 24"/>
              <p:cNvSpPr>
                <a:spLocks noChangeShapeType="1"/>
              </p:cNvSpPr>
              <p:nvPr/>
            </p:nvSpPr>
            <p:spPr bwMode="auto">
              <a:xfrm>
                <a:off x="81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25"/>
              <p:cNvSpPr>
                <a:spLocks noChangeShapeType="1"/>
              </p:cNvSpPr>
              <p:nvPr/>
            </p:nvSpPr>
            <p:spPr bwMode="auto">
              <a:xfrm>
                <a:off x="1296" y="229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Rectangle 26"/>
              <p:cNvSpPr>
                <a:spLocks noChangeArrowheads="1"/>
              </p:cNvSpPr>
              <p:nvPr/>
            </p:nvSpPr>
            <p:spPr bwMode="auto">
              <a:xfrm>
                <a:off x="336" y="2294"/>
                <a:ext cx="240" cy="336"/>
              </a:xfrm>
              <a:prstGeom prst="rect">
                <a:avLst/>
              </a:prstGeom>
              <a:solidFill>
                <a:srgbClr val="FBE2DF"/>
              </a:solidFill>
              <a:ln w="12700" cap="sq">
                <a:solidFill>
                  <a:schemeClr val="tx1"/>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1800">
                  <a:ea typeface="宋体" panose="02010600030101010101" pitchFamily="2" charset="-122"/>
                </a:endParaRPr>
              </a:p>
            </p:txBody>
          </p:sp>
        </p:grpSp>
        <p:grpSp>
          <p:nvGrpSpPr>
            <p:cNvPr id="10" name="Group 27"/>
            <p:cNvGrpSpPr>
              <a:grpSpLocks/>
            </p:cNvGrpSpPr>
            <p:nvPr/>
          </p:nvGrpSpPr>
          <p:grpSpPr bwMode="auto">
            <a:xfrm>
              <a:off x="1447800" y="4784725"/>
              <a:ext cx="1905000" cy="533400"/>
              <a:chOff x="912" y="3014"/>
              <a:chExt cx="1200" cy="336"/>
            </a:xfrm>
          </p:grpSpPr>
          <p:sp>
            <p:nvSpPr>
              <p:cNvPr id="30" name="Rectangle 28"/>
              <p:cNvSpPr>
                <a:spLocks noChangeArrowheads="1"/>
              </p:cNvSpPr>
              <p:nvPr/>
            </p:nvSpPr>
            <p:spPr bwMode="auto">
              <a:xfrm>
                <a:off x="1152" y="3014"/>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3600" b="1">
                    <a:solidFill>
                      <a:srgbClr val="005400"/>
                    </a:solidFill>
                    <a:latin typeface="Times New Roman" panose="02020603050405020304" pitchFamily="18" charset="0"/>
                    <a:ea typeface="宋体" panose="02010600030101010101" pitchFamily="2" charset="-122"/>
                  </a:rPr>
                  <a:t>C</a:t>
                </a:r>
                <a:endParaRPr kumimoji="1" lang="en-US" altLang="zh-CN" sz="2400">
                  <a:latin typeface="Times New Roman" panose="02020603050405020304" pitchFamily="18" charset="0"/>
                  <a:ea typeface="宋体" panose="02010600030101010101" pitchFamily="2" charset="-122"/>
                </a:endParaRPr>
              </a:p>
            </p:txBody>
          </p:sp>
          <p:sp>
            <p:nvSpPr>
              <p:cNvPr id="31" name="Line 29"/>
              <p:cNvSpPr>
                <a:spLocks noChangeShapeType="1"/>
              </p:cNvSpPr>
              <p:nvPr/>
            </p:nvSpPr>
            <p:spPr bwMode="auto">
              <a:xfrm>
                <a:off x="1392"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0"/>
              <p:cNvSpPr>
                <a:spLocks noChangeShapeType="1"/>
              </p:cNvSpPr>
              <p:nvPr/>
            </p:nvSpPr>
            <p:spPr bwMode="auto">
              <a:xfrm>
                <a:off x="1872" y="3014"/>
                <a:ext cx="0" cy="336"/>
              </a:xfrm>
              <a:prstGeom prst="line">
                <a:avLst/>
              </a:prstGeom>
              <a:noFill/>
              <a:ln w="127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Rectangle 31"/>
              <p:cNvSpPr>
                <a:spLocks noChangeArrowheads="1"/>
              </p:cNvSpPr>
              <p:nvPr/>
            </p:nvSpPr>
            <p:spPr bwMode="auto">
              <a:xfrm>
                <a:off x="912" y="3014"/>
                <a:ext cx="240" cy="336"/>
              </a:xfrm>
              <a:prstGeom prst="rect">
                <a:avLst/>
              </a:prstGeom>
              <a:solidFill>
                <a:srgbClr val="FBE2DF"/>
              </a:solidFill>
              <a:ln w="12700" cap="sq">
                <a:solidFill>
                  <a:schemeClr val="tx1"/>
                </a:solidFill>
                <a:miter lim="800000"/>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1800">
                  <a:ea typeface="宋体" panose="02010600030101010101" pitchFamily="2" charset="-122"/>
                </a:endParaRPr>
              </a:p>
            </p:txBody>
          </p:sp>
        </p:grpSp>
        <p:sp>
          <p:nvSpPr>
            <p:cNvPr id="11" name="Text Box 32"/>
            <p:cNvSpPr txBox="1">
              <a:spLocks noChangeArrowheads="1"/>
            </p:cNvSpPr>
            <p:nvPr/>
          </p:nvSpPr>
          <p:spPr bwMode="auto">
            <a:xfrm>
              <a:off x="5681663" y="5775325"/>
              <a:ext cx="490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4000" b="1">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a:latin typeface="Times New Roman" panose="02020603050405020304" pitchFamily="18" charset="0"/>
                <a:ea typeface="宋体" panose="02010600030101010101" pitchFamily="2" charset="-122"/>
              </a:endParaRPr>
            </a:p>
          </p:txBody>
        </p:sp>
        <p:sp>
          <p:nvSpPr>
            <p:cNvPr id="12" name="Text Box 33"/>
            <p:cNvSpPr txBox="1">
              <a:spLocks noChangeArrowheads="1"/>
            </p:cNvSpPr>
            <p:nvPr/>
          </p:nvSpPr>
          <p:spPr bwMode="auto">
            <a:xfrm>
              <a:off x="6824663" y="5775325"/>
              <a:ext cx="490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4000" b="1">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a:latin typeface="Times New Roman" panose="02020603050405020304" pitchFamily="18" charset="0"/>
                <a:ea typeface="宋体" panose="02010600030101010101" pitchFamily="2" charset="-122"/>
              </a:endParaRPr>
            </a:p>
          </p:txBody>
        </p:sp>
        <p:sp>
          <p:nvSpPr>
            <p:cNvPr id="13" name="Text Box 34"/>
            <p:cNvSpPr txBox="1">
              <a:spLocks noChangeArrowheads="1"/>
            </p:cNvSpPr>
            <p:nvPr/>
          </p:nvSpPr>
          <p:spPr bwMode="auto">
            <a:xfrm>
              <a:off x="7739063" y="4632325"/>
              <a:ext cx="490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4000" b="1">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a:latin typeface="Times New Roman" panose="02020603050405020304" pitchFamily="18" charset="0"/>
                <a:ea typeface="宋体" panose="02010600030101010101" pitchFamily="2" charset="-122"/>
              </a:endParaRPr>
            </a:p>
          </p:txBody>
        </p:sp>
        <p:sp>
          <p:nvSpPr>
            <p:cNvPr id="14" name="Text Box 35"/>
            <p:cNvSpPr txBox="1">
              <a:spLocks noChangeArrowheads="1"/>
            </p:cNvSpPr>
            <p:nvPr/>
          </p:nvSpPr>
          <p:spPr bwMode="auto">
            <a:xfrm>
              <a:off x="4648200" y="3489325"/>
              <a:ext cx="490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4000" b="1">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a:latin typeface="Times New Roman" panose="02020603050405020304" pitchFamily="18" charset="0"/>
                <a:ea typeface="宋体" panose="02010600030101010101" pitchFamily="2" charset="-122"/>
              </a:endParaRPr>
            </a:p>
          </p:txBody>
        </p:sp>
        <p:sp>
          <p:nvSpPr>
            <p:cNvPr id="15" name="Text Box 36"/>
            <p:cNvSpPr txBox="1">
              <a:spLocks noChangeArrowheads="1"/>
            </p:cNvSpPr>
            <p:nvPr/>
          </p:nvSpPr>
          <p:spPr bwMode="auto">
            <a:xfrm>
              <a:off x="1752600" y="4616450"/>
              <a:ext cx="490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4000" b="1">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a:latin typeface="Times New Roman" panose="02020603050405020304" pitchFamily="18" charset="0"/>
                <a:ea typeface="宋体" panose="02010600030101010101" pitchFamily="2" charset="-122"/>
              </a:endParaRPr>
            </a:p>
          </p:txBody>
        </p:sp>
        <p:sp>
          <p:nvSpPr>
            <p:cNvPr id="16" name="Text Box 37"/>
            <p:cNvSpPr txBox="1">
              <a:spLocks noChangeArrowheads="1"/>
            </p:cNvSpPr>
            <p:nvPr/>
          </p:nvSpPr>
          <p:spPr bwMode="auto">
            <a:xfrm>
              <a:off x="2938463" y="4632325"/>
              <a:ext cx="490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4000" b="1">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a:latin typeface="Times New Roman" panose="02020603050405020304" pitchFamily="18" charset="0"/>
                <a:ea typeface="宋体" panose="02010600030101010101" pitchFamily="2" charset="-122"/>
              </a:endParaRPr>
            </a:p>
          </p:txBody>
        </p:sp>
        <p:sp>
          <p:nvSpPr>
            <p:cNvPr id="17" name="Text Box 38"/>
            <p:cNvSpPr txBox="1">
              <a:spLocks noChangeArrowheads="1"/>
            </p:cNvSpPr>
            <p:nvPr/>
          </p:nvSpPr>
          <p:spPr bwMode="auto">
            <a:xfrm>
              <a:off x="838200" y="3489325"/>
              <a:ext cx="490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4000" b="1">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a:latin typeface="Times New Roman" panose="02020603050405020304" pitchFamily="18" charset="0"/>
                <a:ea typeface="宋体" panose="02010600030101010101" pitchFamily="2" charset="-122"/>
              </a:endParaRPr>
            </a:p>
          </p:txBody>
        </p:sp>
        <p:sp>
          <p:nvSpPr>
            <p:cNvPr id="18" name="Line 39"/>
            <p:cNvSpPr>
              <a:spLocks noChangeShapeType="1"/>
            </p:cNvSpPr>
            <p:nvPr/>
          </p:nvSpPr>
          <p:spPr bwMode="auto">
            <a:xfrm>
              <a:off x="4114800" y="2803525"/>
              <a:ext cx="1371600" cy="838200"/>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40"/>
            <p:cNvSpPr>
              <a:spLocks noChangeShapeType="1"/>
            </p:cNvSpPr>
            <p:nvPr/>
          </p:nvSpPr>
          <p:spPr bwMode="auto">
            <a:xfrm>
              <a:off x="2209800" y="3870325"/>
              <a:ext cx="381000" cy="914400"/>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41"/>
            <p:cNvSpPr>
              <a:spLocks noChangeShapeType="1"/>
            </p:cNvSpPr>
            <p:nvPr/>
          </p:nvSpPr>
          <p:spPr bwMode="auto">
            <a:xfrm>
              <a:off x="6019800" y="3870325"/>
              <a:ext cx="1371600" cy="914400"/>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42"/>
            <p:cNvSpPr>
              <a:spLocks noChangeShapeType="1"/>
            </p:cNvSpPr>
            <p:nvPr/>
          </p:nvSpPr>
          <p:spPr bwMode="auto">
            <a:xfrm flipH="1">
              <a:off x="6477000" y="5013325"/>
              <a:ext cx="304800" cy="914400"/>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Freeform 43"/>
            <p:cNvSpPr>
              <a:spLocks/>
            </p:cNvSpPr>
            <p:nvPr/>
          </p:nvSpPr>
          <p:spPr bwMode="auto">
            <a:xfrm>
              <a:off x="1752600" y="1660525"/>
              <a:ext cx="1828800" cy="838200"/>
            </a:xfrm>
            <a:custGeom>
              <a:avLst/>
              <a:gdLst>
                <a:gd name="T0" fmla="*/ 0 w 720"/>
                <a:gd name="T1" fmla="*/ 0 h 528"/>
                <a:gd name="T2" fmla="*/ 2147483647 w 720"/>
                <a:gd name="T3" fmla="*/ 2147483647 h 528"/>
                <a:gd name="T4" fmla="*/ 2147483647 w 720"/>
                <a:gd name="T5" fmla="*/ 2147483647 h 528"/>
                <a:gd name="T6" fmla="*/ 2147483647 w 720"/>
                <a:gd name="T7" fmla="*/ 2147483647 h 528"/>
                <a:gd name="T8" fmla="*/ 0 60000 65536"/>
                <a:gd name="T9" fmla="*/ 0 60000 65536"/>
                <a:gd name="T10" fmla="*/ 0 60000 65536"/>
                <a:gd name="T11" fmla="*/ 0 60000 65536"/>
                <a:gd name="T12" fmla="*/ 0 w 720"/>
                <a:gd name="T13" fmla="*/ 0 h 528"/>
                <a:gd name="T14" fmla="*/ 720 w 720"/>
                <a:gd name="T15" fmla="*/ 528 h 528"/>
              </a:gdLst>
              <a:ahLst/>
              <a:cxnLst>
                <a:cxn ang="T8">
                  <a:pos x="T0" y="T1"/>
                </a:cxn>
                <a:cxn ang="T9">
                  <a:pos x="T2" y="T3"/>
                </a:cxn>
                <a:cxn ang="T10">
                  <a:pos x="T4" y="T5"/>
                </a:cxn>
                <a:cxn ang="T11">
                  <a:pos x="T6" y="T7"/>
                </a:cxn>
              </a:cxnLst>
              <a:rect l="T12" t="T13" r="T14" b="T15"/>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45"/>
            <p:cNvSpPr>
              <a:spLocks noChangeShapeType="1"/>
            </p:cNvSpPr>
            <p:nvPr/>
          </p:nvSpPr>
          <p:spPr bwMode="auto">
            <a:xfrm flipH="1">
              <a:off x="1676400" y="2803525"/>
              <a:ext cx="1371600" cy="838200"/>
            </a:xfrm>
            <a:prstGeom prst="line">
              <a:avLst/>
            </a:prstGeom>
            <a:noFill/>
            <a:ln w="38100"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46"/>
            <p:cNvSpPr txBox="1">
              <a:spLocks noChangeArrowheads="1"/>
            </p:cNvSpPr>
            <p:nvPr/>
          </p:nvSpPr>
          <p:spPr bwMode="auto">
            <a:xfrm>
              <a:off x="2362200" y="2346325"/>
              <a:ext cx="490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zh-CN" altLang="en-US" sz="4000" b="1">
                  <a:solidFill>
                    <a:srgbClr val="333399"/>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a:latin typeface="Times New Roman" panose="02020603050405020304" pitchFamily="18" charset="0"/>
                <a:ea typeface="宋体" panose="02010600030101010101" pitchFamily="2" charset="-122"/>
              </a:endParaRPr>
            </a:p>
          </p:txBody>
        </p:sp>
        <p:sp>
          <p:nvSpPr>
            <p:cNvPr id="25" name="Freeform 47"/>
            <p:cNvSpPr>
              <a:spLocks/>
            </p:cNvSpPr>
            <p:nvPr/>
          </p:nvSpPr>
          <p:spPr bwMode="auto">
            <a:xfrm>
              <a:off x="723900" y="2822575"/>
              <a:ext cx="1695450" cy="1143000"/>
            </a:xfrm>
            <a:custGeom>
              <a:avLst/>
              <a:gdLst>
                <a:gd name="T0" fmla="*/ 0 w 1068"/>
                <a:gd name="T1" fmla="*/ 2147483647 h 720"/>
                <a:gd name="T2" fmla="*/ 2147483647 w 1068"/>
                <a:gd name="T3" fmla="*/ 2147483647 h 720"/>
                <a:gd name="T4" fmla="*/ 2147483647 w 1068"/>
                <a:gd name="T5" fmla="*/ 2147483647 h 720"/>
                <a:gd name="T6" fmla="*/ 2147483647 w 1068"/>
                <a:gd name="T7" fmla="*/ 2147483647 h 720"/>
                <a:gd name="T8" fmla="*/ 2147483647 w 1068"/>
                <a:gd name="T9" fmla="*/ 2147483647 h 720"/>
                <a:gd name="T10" fmla="*/ 2147483647 w 1068"/>
                <a:gd name="T11" fmla="*/ 2147483647 h 720"/>
                <a:gd name="T12" fmla="*/ 2147483647 w 1068"/>
                <a:gd name="T13" fmla="*/ 2147483647 h 720"/>
                <a:gd name="T14" fmla="*/ 2147483647 w 1068"/>
                <a:gd name="T15" fmla="*/ 2147483647 h 720"/>
                <a:gd name="T16" fmla="*/ 2147483647 w 1068"/>
                <a:gd name="T17" fmla="*/ 2147483647 h 720"/>
                <a:gd name="T18" fmla="*/ 2147483647 w 1068"/>
                <a:gd name="T19" fmla="*/ 2147483647 h 720"/>
                <a:gd name="T20" fmla="*/ 2147483647 w 1068"/>
                <a:gd name="T21" fmla="*/ 0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8"/>
                <a:gd name="T34" fmla="*/ 0 h 720"/>
                <a:gd name="T35" fmla="*/ 1068 w 1068"/>
                <a:gd name="T36" fmla="*/ 720 h 7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38100" cap="sq" cmpd="sng">
              <a:solidFill>
                <a:srgbClr val="333399"/>
              </a:solidFill>
              <a:prstDash val="solid"/>
              <a:round/>
              <a:headEnd type="none" w="sm" len="sm"/>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Line 48"/>
            <p:cNvSpPr>
              <a:spLocks noChangeShapeType="1"/>
            </p:cNvSpPr>
            <p:nvPr/>
          </p:nvSpPr>
          <p:spPr bwMode="auto">
            <a:xfrm flipH="1">
              <a:off x="1600200" y="4175125"/>
              <a:ext cx="76200" cy="838200"/>
            </a:xfrm>
            <a:prstGeom prst="line">
              <a:avLst/>
            </a:prstGeom>
            <a:noFill/>
            <a:ln w="38100" cap="sq">
              <a:solidFill>
                <a:srgbClr val="333399"/>
              </a:solidFill>
              <a:round/>
              <a:headEnd type="triangle"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Freeform 49"/>
            <p:cNvSpPr>
              <a:spLocks/>
            </p:cNvSpPr>
            <p:nvPr/>
          </p:nvSpPr>
          <p:spPr bwMode="auto">
            <a:xfrm>
              <a:off x="3600450" y="3032125"/>
              <a:ext cx="895350" cy="914400"/>
            </a:xfrm>
            <a:custGeom>
              <a:avLst/>
              <a:gdLst>
                <a:gd name="T0" fmla="*/ 0 w 564"/>
                <a:gd name="T1" fmla="*/ 0 h 660"/>
                <a:gd name="T2" fmla="*/ 2147483647 w 564"/>
                <a:gd name="T3" fmla="*/ 2147483647 h 660"/>
                <a:gd name="T4" fmla="*/ 2147483647 w 564"/>
                <a:gd name="T5" fmla="*/ 2147483647 h 660"/>
                <a:gd name="T6" fmla="*/ 2147483647 w 564"/>
                <a:gd name="T7" fmla="*/ 2147483647 h 660"/>
                <a:gd name="T8" fmla="*/ 2147483647 w 564"/>
                <a:gd name="T9" fmla="*/ 2147483647 h 660"/>
                <a:gd name="T10" fmla="*/ 2147483647 w 564"/>
                <a:gd name="T11" fmla="*/ 2147483647 h 660"/>
                <a:gd name="T12" fmla="*/ 2147483647 w 564"/>
                <a:gd name="T13" fmla="*/ 2147483647 h 660"/>
                <a:gd name="T14" fmla="*/ 2147483647 w 564"/>
                <a:gd name="T15" fmla="*/ 2147483647 h 660"/>
                <a:gd name="T16" fmla="*/ 0 60000 65536"/>
                <a:gd name="T17" fmla="*/ 0 60000 65536"/>
                <a:gd name="T18" fmla="*/ 0 60000 65536"/>
                <a:gd name="T19" fmla="*/ 0 60000 65536"/>
                <a:gd name="T20" fmla="*/ 0 60000 65536"/>
                <a:gd name="T21" fmla="*/ 0 60000 65536"/>
                <a:gd name="T22" fmla="*/ 0 60000 65536"/>
                <a:gd name="T23" fmla="*/ 0 60000 65536"/>
                <a:gd name="T24" fmla="*/ 0 w 564"/>
                <a:gd name="T25" fmla="*/ 0 h 660"/>
                <a:gd name="T26" fmla="*/ 564 w 564"/>
                <a:gd name="T27" fmla="*/ 660 h 6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4" h="660">
                  <a:moveTo>
                    <a:pt x="0" y="0"/>
                  </a:moveTo>
                  <a:cubicBezTo>
                    <a:pt x="35" y="140"/>
                    <a:pt x="117" y="263"/>
                    <a:pt x="192" y="384"/>
                  </a:cubicBezTo>
                  <a:cubicBezTo>
                    <a:pt x="201" y="399"/>
                    <a:pt x="206" y="417"/>
                    <a:pt x="216" y="432"/>
                  </a:cubicBezTo>
                  <a:cubicBezTo>
                    <a:pt x="226" y="446"/>
                    <a:pt x="242" y="455"/>
                    <a:pt x="252" y="468"/>
                  </a:cubicBezTo>
                  <a:cubicBezTo>
                    <a:pt x="319" y="555"/>
                    <a:pt x="267" y="529"/>
                    <a:pt x="336" y="552"/>
                  </a:cubicBezTo>
                  <a:cubicBezTo>
                    <a:pt x="368" y="584"/>
                    <a:pt x="403" y="606"/>
                    <a:pt x="444" y="624"/>
                  </a:cubicBezTo>
                  <a:cubicBezTo>
                    <a:pt x="467" y="634"/>
                    <a:pt x="491" y="642"/>
                    <a:pt x="516" y="648"/>
                  </a:cubicBezTo>
                  <a:cubicBezTo>
                    <a:pt x="532" y="652"/>
                    <a:pt x="564" y="660"/>
                    <a:pt x="564" y="660"/>
                  </a:cubicBezTo>
                </a:path>
              </a:pathLst>
            </a:custGeom>
            <a:noFill/>
            <a:ln w="38100" cap="sq" cmpd="sng">
              <a:solidFill>
                <a:srgbClr val="333399"/>
              </a:solidFill>
              <a:prstDash val="solid"/>
              <a:round/>
              <a:headEnd type="triangle"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Freeform 50"/>
            <p:cNvSpPr>
              <a:spLocks/>
            </p:cNvSpPr>
            <p:nvPr/>
          </p:nvSpPr>
          <p:spPr bwMode="auto">
            <a:xfrm>
              <a:off x="5467350" y="4194175"/>
              <a:ext cx="933450" cy="895350"/>
            </a:xfrm>
            <a:custGeom>
              <a:avLst/>
              <a:gdLst>
                <a:gd name="T0" fmla="*/ 0 w 588"/>
                <a:gd name="T1" fmla="*/ 0 h 494"/>
                <a:gd name="T2" fmla="*/ 2147483647 w 588"/>
                <a:gd name="T3" fmla="*/ 2147483647 h 494"/>
                <a:gd name="T4" fmla="*/ 2147483647 w 588"/>
                <a:gd name="T5" fmla="*/ 2147483647 h 494"/>
                <a:gd name="T6" fmla="*/ 2147483647 w 588"/>
                <a:gd name="T7" fmla="*/ 2147483647 h 494"/>
                <a:gd name="T8" fmla="*/ 2147483647 w 588"/>
                <a:gd name="T9" fmla="*/ 2147483647 h 494"/>
                <a:gd name="T10" fmla="*/ 2147483647 w 588"/>
                <a:gd name="T11" fmla="*/ 2147483647 h 494"/>
                <a:gd name="T12" fmla="*/ 2147483647 w 588"/>
                <a:gd name="T13" fmla="*/ 2147483647 h 494"/>
                <a:gd name="T14" fmla="*/ 2147483647 w 588"/>
                <a:gd name="T15" fmla="*/ 2147483647 h 494"/>
                <a:gd name="T16" fmla="*/ 0 60000 65536"/>
                <a:gd name="T17" fmla="*/ 0 60000 65536"/>
                <a:gd name="T18" fmla="*/ 0 60000 65536"/>
                <a:gd name="T19" fmla="*/ 0 60000 65536"/>
                <a:gd name="T20" fmla="*/ 0 60000 65536"/>
                <a:gd name="T21" fmla="*/ 0 60000 65536"/>
                <a:gd name="T22" fmla="*/ 0 60000 65536"/>
                <a:gd name="T23" fmla="*/ 0 60000 65536"/>
                <a:gd name="T24" fmla="*/ 0 w 588"/>
                <a:gd name="T25" fmla="*/ 0 h 494"/>
                <a:gd name="T26" fmla="*/ 588 w 588"/>
                <a:gd name="T27" fmla="*/ 494 h 4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8" h="494">
                  <a:moveTo>
                    <a:pt x="0" y="0"/>
                  </a:moveTo>
                  <a:cubicBezTo>
                    <a:pt x="16" y="48"/>
                    <a:pt x="30" y="68"/>
                    <a:pt x="72" y="96"/>
                  </a:cubicBezTo>
                  <a:cubicBezTo>
                    <a:pt x="89" y="146"/>
                    <a:pt x="105" y="175"/>
                    <a:pt x="156" y="192"/>
                  </a:cubicBezTo>
                  <a:cubicBezTo>
                    <a:pt x="179" y="262"/>
                    <a:pt x="150" y="198"/>
                    <a:pt x="204" y="252"/>
                  </a:cubicBezTo>
                  <a:cubicBezTo>
                    <a:pt x="244" y="292"/>
                    <a:pt x="239" y="316"/>
                    <a:pt x="300" y="336"/>
                  </a:cubicBezTo>
                  <a:cubicBezTo>
                    <a:pt x="326" y="415"/>
                    <a:pt x="290" y="337"/>
                    <a:pt x="348" y="384"/>
                  </a:cubicBezTo>
                  <a:cubicBezTo>
                    <a:pt x="426" y="446"/>
                    <a:pt x="318" y="402"/>
                    <a:pt x="408" y="432"/>
                  </a:cubicBezTo>
                  <a:cubicBezTo>
                    <a:pt x="470" y="494"/>
                    <a:pt x="490" y="480"/>
                    <a:pt x="588" y="480"/>
                  </a:cubicBezTo>
                </a:path>
              </a:pathLst>
            </a:custGeom>
            <a:noFill/>
            <a:ln w="38100" cap="sq" cmpd="sng">
              <a:solidFill>
                <a:srgbClr val="333399"/>
              </a:solidFill>
              <a:prstDash val="solid"/>
              <a:round/>
              <a:headEnd type="triangle"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 name="Freeform 51"/>
            <p:cNvSpPr>
              <a:spLocks/>
            </p:cNvSpPr>
            <p:nvPr/>
          </p:nvSpPr>
          <p:spPr bwMode="auto">
            <a:xfrm>
              <a:off x="5486400" y="5241925"/>
              <a:ext cx="952500" cy="914400"/>
            </a:xfrm>
            <a:custGeom>
              <a:avLst/>
              <a:gdLst>
                <a:gd name="T0" fmla="*/ 2147483647 w 600"/>
                <a:gd name="T1" fmla="*/ 0 h 504"/>
                <a:gd name="T2" fmla="*/ 2147483647 w 600"/>
                <a:gd name="T3" fmla="*/ 2147483647 h 504"/>
                <a:gd name="T4" fmla="*/ 2147483647 w 600"/>
                <a:gd name="T5" fmla="*/ 2147483647 h 504"/>
                <a:gd name="T6" fmla="*/ 2147483647 w 600"/>
                <a:gd name="T7" fmla="*/ 2147483647 h 504"/>
                <a:gd name="T8" fmla="*/ 2147483647 w 600"/>
                <a:gd name="T9" fmla="*/ 2147483647 h 504"/>
                <a:gd name="T10" fmla="*/ 2147483647 w 600"/>
                <a:gd name="T11" fmla="*/ 2147483647 h 504"/>
                <a:gd name="T12" fmla="*/ 2147483647 w 600"/>
                <a:gd name="T13" fmla="*/ 2147483647 h 504"/>
                <a:gd name="T14" fmla="*/ 0 w 600"/>
                <a:gd name="T15" fmla="*/ 2147483647 h 504"/>
                <a:gd name="T16" fmla="*/ 0 60000 65536"/>
                <a:gd name="T17" fmla="*/ 0 60000 65536"/>
                <a:gd name="T18" fmla="*/ 0 60000 65536"/>
                <a:gd name="T19" fmla="*/ 0 60000 65536"/>
                <a:gd name="T20" fmla="*/ 0 60000 65536"/>
                <a:gd name="T21" fmla="*/ 0 60000 65536"/>
                <a:gd name="T22" fmla="*/ 0 60000 65536"/>
                <a:gd name="T23" fmla="*/ 0 60000 65536"/>
                <a:gd name="T24" fmla="*/ 0 w 600"/>
                <a:gd name="T25" fmla="*/ 0 h 504"/>
                <a:gd name="T26" fmla="*/ 600 w 600"/>
                <a:gd name="T27" fmla="*/ 504 h 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cmpd="sng">
              <a:solidFill>
                <a:srgbClr val="333399"/>
              </a:solidFill>
              <a:prstDash val="solid"/>
              <a:round/>
              <a:headEnd type="triangle"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6" name="灯片编号占位符 55"/>
          <p:cNvSpPr>
            <a:spLocks noGrp="1"/>
          </p:cNvSpPr>
          <p:nvPr>
            <p:ph type="sldNum" sz="quarter" idx="10"/>
          </p:nvPr>
        </p:nvSpPr>
        <p:spPr/>
        <p:txBody>
          <a:bodyPr/>
          <a:lstStyle/>
          <a:p>
            <a:fld id="{BFC21862-C570-43FE-93A1-CE1DA7921C6E}" type="slidenum">
              <a:rPr lang="zh-CN" altLang="en-US" smtClean="0"/>
              <a:pPr/>
              <a:t>16</a:t>
            </a:fld>
            <a:r>
              <a:rPr lang="en-US" altLang="zh-CN" smtClean="0"/>
              <a:t>/28</a:t>
            </a:r>
            <a:endParaRPr lang="zh-CN" altLang="en-US" dirty="0"/>
          </a:p>
        </p:txBody>
      </p:sp>
    </p:spTree>
    <p:extLst>
      <p:ext uri="{BB962C8B-B14F-4D97-AF65-F5344CB8AC3E}">
        <p14:creationId xmlns:p14="http://schemas.microsoft.com/office/powerpoint/2010/main" val="231562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二叉树的遍历</a:t>
            </a:r>
            <a:endParaRPr lang="zh-CN" altLang="en-US" dirty="0"/>
          </a:p>
        </p:txBody>
      </p:sp>
      <p:sp>
        <p:nvSpPr>
          <p:cNvPr id="24579" name="Rectangle 3"/>
          <p:cNvSpPr>
            <a:spLocks noGrp="1" noChangeArrowheads="1"/>
          </p:cNvSpPr>
          <p:nvPr>
            <p:ph idx="1"/>
          </p:nvPr>
        </p:nvSpPr>
        <p:spPr/>
        <p:txBody>
          <a:bodyPr/>
          <a:lstStyle/>
          <a:p>
            <a:pPr lvl="1" indent="0" algn="just"/>
            <a:r>
              <a:rPr lang="zh-CN" altLang="en-US" sz="2000" dirty="0">
                <a:solidFill>
                  <a:schemeClr val="tx1"/>
                </a:solidFill>
              </a:rPr>
              <a:t>问题的提出</a:t>
            </a:r>
          </a:p>
          <a:p>
            <a:pPr lvl="1" indent="0" algn="just"/>
            <a:r>
              <a:rPr lang="zh-CN" altLang="en-US" sz="2000" dirty="0">
                <a:solidFill>
                  <a:schemeClr val="tx1"/>
                </a:solidFill>
              </a:rPr>
              <a:t>顺着某一条搜索路径巡访二叉树中的结点，使得每个结点均被访问一次，而且仅被访问一次。</a:t>
            </a:r>
          </a:p>
          <a:p>
            <a:pPr lvl="1" indent="0" algn="just"/>
            <a:endParaRPr lang="en-US" altLang="zh-CN" sz="2000" dirty="0" smtClean="0">
              <a:solidFill>
                <a:schemeClr val="tx1"/>
              </a:solidFill>
            </a:endParaRPr>
          </a:p>
          <a:p>
            <a:pPr lvl="1" indent="0" algn="just"/>
            <a:r>
              <a:rPr lang="zh-CN" altLang="en-US" sz="2000" dirty="0" smtClean="0">
                <a:solidFill>
                  <a:schemeClr val="tx1"/>
                </a:solidFill>
              </a:rPr>
              <a:t>“遍历”</a:t>
            </a:r>
            <a:r>
              <a:rPr lang="zh-CN" altLang="en-US" sz="2000" dirty="0">
                <a:solidFill>
                  <a:schemeClr val="tx1"/>
                </a:solidFill>
              </a:rPr>
              <a:t>是任何类型均有的操作，对线性结构而言，只有一条搜索路径</a:t>
            </a:r>
            <a:r>
              <a:rPr lang="en-US" altLang="zh-CN" sz="2000" dirty="0">
                <a:solidFill>
                  <a:schemeClr val="tx1"/>
                </a:solidFill>
              </a:rPr>
              <a:t>(</a:t>
            </a:r>
            <a:r>
              <a:rPr lang="zh-CN" altLang="en-US" sz="2000" dirty="0">
                <a:solidFill>
                  <a:schemeClr val="tx1"/>
                </a:solidFill>
              </a:rPr>
              <a:t>因为每个结点均只有一个后继</a:t>
            </a:r>
            <a:r>
              <a:rPr lang="en-US" altLang="zh-CN" sz="2000" dirty="0">
                <a:solidFill>
                  <a:schemeClr val="tx1"/>
                </a:solidFill>
              </a:rPr>
              <a:t>)</a:t>
            </a:r>
            <a:r>
              <a:rPr lang="zh-CN" altLang="en-US" sz="2000" dirty="0">
                <a:solidFill>
                  <a:schemeClr val="tx1"/>
                </a:solidFill>
              </a:rPr>
              <a:t>，故不需要另加讨论</a:t>
            </a:r>
            <a:r>
              <a:rPr lang="zh-CN" altLang="en-US" sz="2000" dirty="0" smtClean="0">
                <a:solidFill>
                  <a:schemeClr val="tx1"/>
                </a:solidFill>
              </a:rPr>
              <a:t>。</a:t>
            </a:r>
            <a:endParaRPr lang="en-US" altLang="zh-CN" sz="2000" dirty="0" smtClean="0">
              <a:solidFill>
                <a:schemeClr val="tx1"/>
              </a:solidFill>
            </a:endParaRPr>
          </a:p>
          <a:p>
            <a:pPr lvl="1" indent="0" algn="just"/>
            <a:endParaRPr lang="en-US" altLang="zh-CN" sz="2000" dirty="0">
              <a:solidFill>
                <a:schemeClr val="tx1"/>
              </a:solidFill>
            </a:endParaRPr>
          </a:p>
          <a:p>
            <a:pPr lvl="1" indent="0" algn="just"/>
            <a:r>
              <a:rPr lang="zh-CN" altLang="en-US" sz="2000" dirty="0" smtClean="0">
                <a:solidFill>
                  <a:schemeClr val="tx1"/>
                </a:solidFill>
              </a:rPr>
              <a:t>二叉树</a:t>
            </a:r>
            <a:r>
              <a:rPr lang="zh-CN" altLang="en-US" sz="2000" dirty="0">
                <a:solidFill>
                  <a:schemeClr val="tx1"/>
                </a:solidFill>
              </a:rPr>
              <a:t>是非线性结构，每个结点有两个后继，则存在如何遍历即按什么样的搜索路径遍历的</a:t>
            </a:r>
            <a:r>
              <a:rPr lang="zh-CN" altLang="en-US" sz="2000" dirty="0" smtClean="0">
                <a:solidFill>
                  <a:schemeClr val="tx1"/>
                </a:solidFill>
              </a:rPr>
              <a:t>问题。</a:t>
            </a:r>
            <a:endParaRPr lang="en-US" altLang="zh-CN" sz="2000" dirty="0" smtClean="0">
              <a:solidFill>
                <a:schemeClr val="tx1"/>
              </a:solidFill>
            </a:endParaRPr>
          </a:p>
        </p:txBody>
      </p:sp>
      <p:sp>
        <p:nvSpPr>
          <p:cNvPr id="24580" name="Rectangle 5"/>
          <p:cNvSpPr>
            <a:spLocks noChangeArrowheads="1"/>
          </p:cNvSpPr>
          <p:nvPr/>
        </p:nvSpPr>
        <p:spPr bwMode="auto">
          <a:xfrm>
            <a:off x="0" y="322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1800">
              <a:ea typeface="宋体" panose="02010600030101010101" pitchFamily="2" charset="-122"/>
            </a:endParaRPr>
          </a:p>
        </p:txBody>
      </p:sp>
      <p:sp>
        <p:nvSpPr>
          <p:cNvPr id="5" name="灯片编号占位符 4"/>
          <p:cNvSpPr>
            <a:spLocks noGrp="1"/>
          </p:cNvSpPr>
          <p:nvPr>
            <p:ph type="sldNum" sz="quarter" idx="10"/>
          </p:nvPr>
        </p:nvSpPr>
        <p:spPr/>
        <p:txBody>
          <a:bodyPr/>
          <a:lstStyle/>
          <a:p>
            <a:fld id="{BFC21862-C570-43FE-93A1-CE1DA7921C6E}" type="slidenum">
              <a:rPr lang="zh-CN" altLang="en-US" smtClean="0"/>
              <a:pPr/>
              <a:t>17</a:t>
            </a:fld>
            <a:r>
              <a:rPr lang="en-US" altLang="zh-CN" smtClean="0"/>
              <a:t>/28</a:t>
            </a:r>
            <a:endParaRPr lang="zh-CN" altLang="en-US" dirty="0"/>
          </a:p>
        </p:txBody>
      </p:sp>
    </p:spTree>
    <p:extLst>
      <p:ext uri="{BB962C8B-B14F-4D97-AF65-F5344CB8AC3E}">
        <p14:creationId xmlns:p14="http://schemas.microsoft.com/office/powerpoint/2010/main" val="4116380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smtClean="0"/>
              <a:t>二叉树先序遍历</a:t>
            </a:r>
            <a:endParaRPr lang="zh-CN" altLang="en-US" dirty="0"/>
          </a:p>
        </p:txBody>
      </p:sp>
      <p:grpSp>
        <p:nvGrpSpPr>
          <p:cNvPr id="2" name="Group 5"/>
          <p:cNvGrpSpPr>
            <a:grpSpLocks/>
          </p:cNvGrpSpPr>
          <p:nvPr/>
        </p:nvGrpSpPr>
        <p:grpSpPr bwMode="auto">
          <a:xfrm>
            <a:off x="2844514" y="876073"/>
            <a:ext cx="1709014" cy="1456572"/>
            <a:chOff x="492" y="384"/>
            <a:chExt cx="1928" cy="1488"/>
          </a:xfrm>
        </p:grpSpPr>
        <p:sp>
          <p:nvSpPr>
            <p:cNvPr id="28729" name="Oval 6"/>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000" b="1">
                  <a:latin typeface="Times New Roman" panose="02020603050405020304" pitchFamily="18" charset="0"/>
                  <a:ea typeface="宋体" panose="02010600030101010101" pitchFamily="2" charset="-122"/>
                </a:rPr>
                <a:t>A</a:t>
              </a:r>
            </a:p>
          </p:txBody>
        </p:sp>
        <p:sp>
          <p:nvSpPr>
            <p:cNvPr id="28730" name="Oval 7"/>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000" b="1">
                  <a:latin typeface="Times New Roman" panose="02020603050405020304" pitchFamily="18" charset="0"/>
                  <a:ea typeface="宋体" panose="02010600030101010101" pitchFamily="2" charset="-122"/>
                </a:rPr>
                <a:t>D</a:t>
              </a:r>
            </a:p>
          </p:txBody>
        </p:sp>
        <p:sp>
          <p:nvSpPr>
            <p:cNvPr id="28731" name="Oval 8"/>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000" b="1">
                  <a:latin typeface="Times New Roman" panose="02020603050405020304" pitchFamily="18" charset="0"/>
                  <a:ea typeface="宋体" panose="02010600030101010101" pitchFamily="2" charset="-122"/>
                </a:rPr>
                <a:t>B</a:t>
              </a:r>
            </a:p>
          </p:txBody>
        </p:sp>
        <p:sp>
          <p:nvSpPr>
            <p:cNvPr id="28732" name="Oval 9"/>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000" b="1" dirty="0">
                  <a:latin typeface="Times New Roman" panose="02020603050405020304" pitchFamily="18" charset="0"/>
                  <a:ea typeface="宋体" panose="02010600030101010101" pitchFamily="2" charset="-122"/>
                </a:rPr>
                <a:t>C</a:t>
              </a:r>
            </a:p>
          </p:txBody>
        </p:sp>
        <p:sp>
          <p:nvSpPr>
            <p:cNvPr id="28733" name="Line 10"/>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28734" name="Line 11"/>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28735" name="Line 12"/>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sp>
        <p:nvSpPr>
          <p:cNvPr id="67597" name="Rectangle 13"/>
          <p:cNvSpPr>
            <a:spLocks noChangeArrowheads="1"/>
          </p:cNvSpPr>
          <p:nvPr/>
        </p:nvSpPr>
        <p:spPr bwMode="auto">
          <a:xfrm>
            <a:off x="4479386" y="2073050"/>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D           L            R</a:t>
            </a:r>
          </a:p>
        </p:txBody>
      </p:sp>
      <p:grpSp>
        <p:nvGrpSpPr>
          <p:cNvPr id="3" name="Group 14"/>
          <p:cNvGrpSpPr>
            <a:grpSpLocks/>
          </p:cNvGrpSpPr>
          <p:nvPr/>
        </p:nvGrpSpPr>
        <p:grpSpPr bwMode="auto">
          <a:xfrm>
            <a:off x="4479386" y="2454050"/>
            <a:ext cx="457200" cy="1066800"/>
            <a:chOff x="2880" y="1248"/>
            <a:chExt cx="288" cy="672"/>
          </a:xfrm>
        </p:grpSpPr>
        <p:sp>
          <p:nvSpPr>
            <p:cNvPr id="28727" name="Line 15"/>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8" name="Oval 16"/>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A</a:t>
              </a:r>
            </a:p>
          </p:txBody>
        </p:sp>
      </p:grpSp>
      <p:grpSp>
        <p:nvGrpSpPr>
          <p:cNvPr id="4" name="Group 17"/>
          <p:cNvGrpSpPr>
            <a:grpSpLocks/>
          </p:cNvGrpSpPr>
          <p:nvPr/>
        </p:nvGrpSpPr>
        <p:grpSpPr bwMode="auto">
          <a:xfrm>
            <a:off x="5012786" y="2454050"/>
            <a:ext cx="1524000" cy="1447800"/>
            <a:chOff x="3216" y="1248"/>
            <a:chExt cx="960" cy="912"/>
          </a:xfrm>
        </p:grpSpPr>
        <p:sp>
          <p:nvSpPr>
            <p:cNvPr id="28721" name="Line 18"/>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8722" name="Group 19"/>
            <p:cNvGrpSpPr>
              <a:grpSpLocks/>
            </p:cNvGrpSpPr>
            <p:nvPr/>
          </p:nvGrpSpPr>
          <p:grpSpPr bwMode="auto">
            <a:xfrm>
              <a:off x="3408" y="1680"/>
              <a:ext cx="576" cy="240"/>
              <a:chOff x="3408" y="1680"/>
              <a:chExt cx="576" cy="240"/>
            </a:xfrm>
          </p:grpSpPr>
          <p:sp>
            <p:nvSpPr>
              <p:cNvPr id="28724" name="Line 20"/>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5" name="Line 21"/>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6" name="Line 22"/>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723" name="Rectangle 23"/>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D    L   R</a:t>
              </a:r>
            </a:p>
          </p:txBody>
        </p:sp>
      </p:grpSp>
      <p:grpSp>
        <p:nvGrpSpPr>
          <p:cNvPr id="6" name="Group 24"/>
          <p:cNvGrpSpPr>
            <a:grpSpLocks/>
          </p:cNvGrpSpPr>
          <p:nvPr/>
        </p:nvGrpSpPr>
        <p:grpSpPr bwMode="auto">
          <a:xfrm>
            <a:off x="5850986" y="3901850"/>
            <a:ext cx="1447800" cy="1447800"/>
            <a:chOff x="3744" y="2160"/>
            <a:chExt cx="912" cy="912"/>
          </a:xfrm>
        </p:grpSpPr>
        <p:grpSp>
          <p:nvGrpSpPr>
            <p:cNvPr id="28715" name="Group 25"/>
            <p:cNvGrpSpPr>
              <a:grpSpLocks/>
            </p:cNvGrpSpPr>
            <p:nvPr/>
          </p:nvGrpSpPr>
          <p:grpSpPr bwMode="auto">
            <a:xfrm>
              <a:off x="3888" y="2592"/>
              <a:ext cx="576" cy="240"/>
              <a:chOff x="3888" y="2592"/>
              <a:chExt cx="576" cy="240"/>
            </a:xfrm>
          </p:grpSpPr>
          <p:sp>
            <p:nvSpPr>
              <p:cNvPr id="28718" name="Line 26"/>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9" name="Line 27"/>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0" name="Line 28"/>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716" name="Rectangle 29"/>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D    L   R</a:t>
              </a:r>
            </a:p>
          </p:txBody>
        </p:sp>
        <p:sp>
          <p:nvSpPr>
            <p:cNvPr id="28717" name="Line 30"/>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31"/>
          <p:cNvGrpSpPr>
            <a:grpSpLocks/>
          </p:cNvGrpSpPr>
          <p:nvPr/>
        </p:nvGrpSpPr>
        <p:grpSpPr bwMode="auto">
          <a:xfrm>
            <a:off x="5546186" y="3901850"/>
            <a:ext cx="457200" cy="990600"/>
            <a:chOff x="3552" y="2160"/>
            <a:chExt cx="288" cy="624"/>
          </a:xfrm>
        </p:grpSpPr>
        <p:sp>
          <p:nvSpPr>
            <p:cNvPr id="28713" name="Text Box 32"/>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28714" name="Line 33"/>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4"/>
          <p:cNvGrpSpPr>
            <a:grpSpLocks/>
          </p:cNvGrpSpPr>
          <p:nvPr/>
        </p:nvGrpSpPr>
        <p:grpSpPr bwMode="auto">
          <a:xfrm>
            <a:off x="5088986" y="3901850"/>
            <a:ext cx="457200" cy="1066800"/>
            <a:chOff x="3264" y="2160"/>
            <a:chExt cx="288" cy="672"/>
          </a:xfrm>
        </p:grpSpPr>
        <p:sp>
          <p:nvSpPr>
            <p:cNvPr id="28711" name="Oval 35"/>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B</a:t>
              </a:r>
            </a:p>
          </p:txBody>
        </p:sp>
        <p:sp>
          <p:nvSpPr>
            <p:cNvPr id="28712" name="Line 36"/>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37"/>
          <p:cNvGrpSpPr>
            <a:grpSpLocks/>
          </p:cNvGrpSpPr>
          <p:nvPr/>
        </p:nvGrpSpPr>
        <p:grpSpPr bwMode="auto">
          <a:xfrm>
            <a:off x="6841586" y="5349650"/>
            <a:ext cx="457200" cy="990600"/>
            <a:chOff x="4368" y="3072"/>
            <a:chExt cx="288" cy="624"/>
          </a:xfrm>
        </p:grpSpPr>
        <p:sp>
          <p:nvSpPr>
            <p:cNvPr id="28709" name="Text Box 38"/>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28710" name="Line 39"/>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40"/>
          <p:cNvGrpSpPr>
            <a:grpSpLocks/>
          </p:cNvGrpSpPr>
          <p:nvPr/>
        </p:nvGrpSpPr>
        <p:grpSpPr bwMode="auto">
          <a:xfrm>
            <a:off x="6384386" y="5349650"/>
            <a:ext cx="457200" cy="990600"/>
            <a:chOff x="4080" y="3072"/>
            <a:chExt cx="288" cy="624"/>
          </a:xfrm>
        </p:grpSpPr>
        <p:sp>
          <p:nvSpPr>
            <p:cNvPr id="28707" name="Text Box 41"/>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28708" name="Line 42"/>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43"/>
          <p:cNvGrpSpPr>
            <a:grpSpLocks/>
          </p:cNvGrpSpPr>
          <p:nvPr/>
        </p:nvGrpSpPr>
        <p:grpSpPr bwMode="auto">
          <a:xfrm>
            <a:off x="5927186" y="5349650"/>
            <a:ext cx="457200" cy="1066800"/>
            <a:chOff x="3792" y="3072"/>
            <a:chExt cx="288" cy="672"/>
          </a:xfrm>
        </p:grpSpPr>
        <p:sp>
          <p:nvSpPr>
            <p:cNvPr id="28705" name="Oval 44"/>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D</a:t>
              </a:r>
            </a:p>
          </p:txBody>
        </p:sp>
        <p:sp>
          <p:nvSpPr>
            <p:cNvPr id="28706" name="Line 45"/>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46"/>
          <p:cNvGrpSpPr>
            <a:grpSpLocks/>
          </p:cNvGrpSpPr>
          <p:nvPr/>
        </p:nvGrpSpPr>
        <p:grpSpPr bwMode="auto">
          <a:xfrm>
            <a:off x="8289386" y="3901850"/>
            <a:ext cx="457200" cy="990600"/>
            <a:chOff x="5280" y="2160"/>
            <a:chExt cx="288" cy="624"/>
          </a:xfrm>
        </p:grpSpPr>
        <p:sp>
          <p:nvSpPr>
            <p:cNvPr id="28703" name="Text Box 47"/>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28704" name="Line 48"/>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9"/>
          <p:cNvGrpSpPr>
            <a:grpSpLocks/>
          </p:cNvGrpSpPr>
          <p:nvPr/>
        </p:nvGrpSpPr>
        <p:grpSpPr bwMode="auto">
          <a:xfrm>
            <a:off x="7832186" y="3901850"/>
            <a:ext cx="457200" cy="990600"/>
            <a:chOff x="4992" y="2160"/>
            <a:chExt cx="288" cy="624"/>
          </a:xfrm>
        </p:grpSpPr>
        <p:sp>
          <p:nvSpPr>
            <p:cNvPr id="28701" name="Text Box 50"/>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28702" name="Line 51"/>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52"/>
          <p:cNvGrpSpPr>
            <a:grpSpLocks/>
          </p:cNvGrpSpPr>
          <p:nvPr/>
        </p:nvGrpSpPr>
        <p:grpSpPr bwMode="auto">
          <a:xfrm>
            <a:off x="7374986" y="3901850"/>
            <a:ext cx="457200" cy="1066800"/>
            <a:chOff x="4704" y="2160"/>
            <a:chExt cx="288" cy="672"/>
          </a:xfrm>
        </p:grpSpPr>
        <p:sp>
          <p:nvSpPr>
            <p:cNvPr id="28699" name="Oval 53"/>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C</a:t>
              </a:r>
            </a:p>
          </p:txBody>
        </p:sp>
        <p:sp>
          <p:nvSpPr>
            <p:cNvPr id="28700" name="Line 54"/>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55"/>
          <p:cNvGrpSpPr>
            <a:grpSpLocks/>
          </p:cNvGrpSpPr>
          <p:nvPr/>
        </p:nvGrpSpPr>
        <p:grpSpPr bwMode="auto">
          <a:xfrm>
            <a:off x="7070186" y="2301650"/>
            <a:ext cx="1676400" cy="1600200"/>
            <a:chOff x="4512" y="1152"/>
            <a:chExt cx="1056" cy="1008"/>
          </a:xfrm>
        </p:grpSpPr>
        <p:sp>
          <p:nvSpPr>
            <p:cNvPr id="28692" name="Line 56"/>
            <p:cNvSpPr>
              <a:spLocks noChangeShapeType="1"/>
            </p:cNvSpPr>
            <p:nvPr/>
          </p:nvSpPr>
          <p:spPr bwMode="auto">
            <a:xfrm>
              <a:off x="4512" y="1152"/>
              <a:ext cx="528"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693" name="Group 57"/>
            <p:cNvGrpSpPr>
              <a:grpSpLocks/>
            </p:cNvGrpSpPr>
            <p:nvPr/>
          </p:nvGrpSpPr>
          <p:grpSpPr bwMode="auto">
            <a:xfrm>
              <a:off x="4800" y="1680"/>
              <a:ext cx="576" cy="240"/>
              <a:chOff x="4800" y="1680"/>
              <a:chExt cx="576" cy="240"/>
            </a:xfrm>
          </p:grpSpPr>
          <p:sp>
            <p:nvSpPr>
              <p:cNvPr id="28696" name="Line 58"/>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Line 59"/>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8" name="Line 60"/>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94" name="Rectangle 61"/>
            <p:cNvSpPr>
              <a:spLocks noChangeArrowheads="1"/>
            </p:cNvSpPr>
            <p:nvPr/>
          </p:nvSpPr>
          <p:spPr bwMode="auto">
            <a:xfrm>
              <a:off x="4656" y="192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D    L   R</a:t>
              </a:r>
            </a:p>
          </p:txBody>
        </p:sp>
        <p:sp>
          <p:nvSpPr>
            <p:cNvPr id="28695" name="Line 62"/>
            <p:cNvSpPr>
              <a:spLocks noChangeShapeType="1"/>
            </p:cNvSpPr>
            <p:nvPr/>
          </p:nvSpPr>
          <p:spPr bwMode="auto">
            <a:xfrm>
              <a:off x="5040" y="115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7647" name="Text Box 63"/>
          <p:cNvSpPr txBox="1">
            <a:spLocks noChangeArrowheads="1"/>
          </p:cNvSpPr>
          <p:nvPr/>
        </p:nvSpPr>
        <p:spPr bwMode="auto">
          <a:xfrm>
            <a:off x="5448359" y="1122497"/>
            <a:ext cx="2775183" cy="4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marL="0" lvl="1" indent="0" algn="just" eaLnBrk="1" hangingPunct="1">
              <a:lnSpc>
                <a:spcPct val="150000"/>
              </a:lnSpc>
              <a:spcBef>
                <a:spcPts val="0"/>
              </a:spcBef>
              <a:spcAft>
                <a:spcPts val="0"/>
              </a:spcAft>
              <a:buClr>
                <a:schemeClr val="accent1"/>
              </a:buClr>
              <a:buNone/>
            </a:pPr>
            <a:r>
              <a:rPr lang="zh-CN" altLang="en-US" sz="1800" b="0" dirty="0">
                <a:uFill>
                  <a:solidFill>
                    <a:srgbClr val="0033CC"/>
                  </a:solidFill>
                </a:uFill>
                <a:ea typeface="楷体" pitchFamily="49" charset="-122"/>
                <a:cs typeface="Times New Roman" pitchFamily="18" charset="0"/>
              </a:rPr>
              <a:t>先序遍历序列：</a:t>
            </a:r>
            <a:r>
              <a:rPr lang="en-US" altLang="zh-CN" sz="1800" b="0" dirty="0">
                <a:uFill>
                  <a:solidFill>
                    <a:srgbClr val="0033CC"/>
                  </a:solidFill>
                </a:uFill>
                <a:ea typeface="楷体" pitchFamily="49" charset="-122"/>
                <a:cs typeface="Times New Roman" pitchFamily="18" charset="0"/>
              </a:rPr>
              <a:t>A  B  D  C</a:t>
            </a:r>
          </a:p>
        </p:txBody>
      </p:sp>
      <p:sp>
        <p:nvSpPr>
          <p:cNvPr id="64" name="Text Box 2">
            <a:hlinkClick r:id="" action="ppaction://hlinkshowjump?jump=previousslide"/>
          </p:cNvPr>
          <p:cNvSpPr txBox="1">
            <a:spLocks noChangeArrowheads="1"/>
          </p:cNvSpPr>
          <p:nvPr/>
        </p:nvSpPr>
        <p:spPr bwMode="auto">
          <a:xfrm>
            <a:off x="510392" y="876073"/>
            <a:ext cx="2483372" cy="170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marL="0" lvl="1" indent="0" algn="just" eaLnBrk="1" hangingPunct="1">
              <a:lnSpc>
                <a:spcPct val="150000"/>
              </a:lnSpc>
              <a:spcBef>
                <a:spcPts val="0"/>
              </a:spcBef>
              <a:spcAft>
                <a:spcPts val="0"/>
              </a:spcAft>
              <a:buClr>
                <a:schemeClr val="accent1"/>
              </a:buClr>
              <a:buNone/>
            </a:pPr>
            <a:r>
              <a:rPr lang="zh-CN" altLang="en-US" sz="1800" b="0" dirty="0" smtClean="0">
                <a:uFill>
                  <a:solidFill>
                    <a:srgbClr val="0033CC"/>
                  </a:solidFill>
                </a:uFill>
                <a:ea typeface="楷体" pitchFamily="49" charset="-122"/>
                <a:cs typeface="Times New Roman" pitchFamily="18" charset="0"/>
              </a:rPr>
              <a:t>若</a:t>
            </a:r>
            <a:r>
              <a:rPr lang="zh-CN" altLang="en-US" sz="1800" b="0" dirty="0">
                <a:uFill>
                  <a:solidFill>
                    <a:srgbClr val="0033CC"/>
                  </a:solidFill>
                </a:uFill>
                <a:ea typeface="楷体" pitchFamily="49" charset="-122"/>
                <a:cs typeface="Times New Roman" pitchFamily="18" charset="0"/>
              </a:rPr>
              <a:t>二叉树非空，</a:t>
            </a:r>
            <a:r>
              <a:rPr lang="zh-CN" altLang="en-US" sz="1800" b="0" dirty="0" smtClean="0">
                <a:uFill>
                  <a:solidFill>
                    <a:srgbClr val="0033CC"/>
                  </a:solidFill>
                </a:uFill>
                <a:ea typeface="楷体" pitchFamily="49" charset="-122"/>
                <a:cs typeface="Times New Roman" pitchFamily="18" charset="0"/>
              </a:rPr>
              <a:t>则</a:t>
            </a:r>
            <a:endParaRPr lang="zh-CN" altLang="en-US" sz="1800" b="0" dirty="0">
              <a:uFill>
                <a:solidFill>
                  <a:srgbClr val="0033CC"/>
                </a:solidFill>
              </a:uFill>
              <a:ea typeface="楷体" pitchFamily="49" charset="-122"/>
              <a:cs typeface="Times New Roman" pitchFamily="18" charset="0"/>
            </a:endParaRPr>
          </a:p>
          <a:p>
            <a:pPr marL="0" lvl="1" indent="0" algn="just" eaLnBrk="1" hangingPunct="1">
              <a:lnSpc>
                <a:spcPct val="150000"/>
              </a:lnSpc>
              <a:spcBef>
                <a:spcPts val="0"/>
              </a:spcBef>
              <a:spcAft>
                <a:spcPts val="0"/>
              </a:spcAft>
              <a:buClr>
                <a:schemeClr val="accent1"/>
              </a:buClr>
              <a:buNone/>
            </a:pPr>
            <a:r>
              <a:rPr lang="en-US" altLang="zh-CN" sz="1800" b="0" dirty="0" smtClean="0">
                <a:uFill>
                  <a:solidFill>
                    <a:srgbClr val="0033CC"/>
                  </a:solidFill>
                </a:uFill>
                <a:ea typeface="楷体" pitchFamily="49" charset="-122"/>
                <a:cs typeface="Times New Roman" pitchFamily="18" charset="0"/>
              </a:rPr>
              <a:t>(1) </a:t>
            </a:r>
            <a:r>
              <a:rPr lang="zh-CN" altLang="en-US" sz="1800" b="0" dirty="0" smtClean="0">
                <a:uFill>
                  <a:solidFill>
                    <a:srgbClr val="0033CC"/>
                  </a:solidFill>
                </a:uFill>
                <a:ea typeface="楷体" pitchFamily="49" charset="-122"/>
                <a:cs typeface="Times New Roman" pitchFamily="18" charset="0"/>
              </a:rPr>
              <a:t>访问</a:t>
            </a:r>
            <a:r>
              <a:rPr lang="zh-CN" altLang="en-US" sz="1800" b="0" dirty="0">
                <a:uFill>
                  <a:solidFill>
                    <a:srgbClr val="0033CC"/>
                  </a:solidFill>
                </a:uFill>
                <a:ea typeface="楷体" pitchFamily="49" charset="-122"/>
                <a:cs typeface="Times New Roman" pitchFamily="18" charset="0"/>
              </a:rPr>
              <a:t>根结点；</a:t>
            </a:r>
          </a:p>
          <a:p>
            <a:pPr marL="0" lvl="1" indent="0" algn="just" eaLnBrk="1" hangingPunct="1">
              <a:lnSpc>
                <a:spcPct val="150000"/>
              </a:lnSpc>
              <a:spcBef>
                <a:spcPts val="0"/>
              </a:spcBef>
              <a:spcAft>
                <a:spcPts val="0"/>
              </a:spcAft>
              <a:buClr>
                <a:schemeClr val="accent1"/>
              </a:buClr>
              <a:buNone/>
            </a:pPr>
            <a:r>
              <a:rPr lang="en-US" altLang="zh-CN" sz="1800" b="0" dirty="0" smtClean="0">
                <a:uFill>
                  <a:solidFill>
                    <a:srgbClr val="0033CC"/>
                  </a:solidFill>
                </a:uFill>
                <a:ea typeface="楷体" pitchFamily="49" charset="-122"/>
                <a:cs typeface="Times New Roman" pitchFamily="18" charset="0"/>
              </a:rPr>
              <a:t>(2) </a:t>
            </a:r>
            <a:r>
              <a:rPr lang="zh-CN" altLang="en-US" sz="1800" b="0" dirty="0" smtClean="0">
                <a:uFill>
                  <a:solidFill>
                    <a:srgbClr val="0033CC"/>
                  </a:solidFill>
                </a:uFill>
                <a:ea typeface="楷体" pitchFamily="49" charset="-122"/>
                <a:cs typeface="Times New Roman" pitchFamily="18" charset="0"/>
              </a:rPr>
              <a:t>先</a:t>
            </a:r>
            <a:r>
              <a:rPr lang="zh-CN" altLang="en-US" sz="1800" b="0" dirty="0">
                <a:uFill>
                  <a:solidFill>
                    <a:srgbClr val="0033CC"/>
                  </a:solidFill>
                </a:uFill>
                <a:ea typeface="楷体" pitchFamily="49" charset="-122"/>
                <a:cs typeface="Times New Roman" pitchFamily="18" charset="0"/>
              </a:rPr>
              <a:t>序遍历左子树；</a:t>
            </a:r>
          </a:p>
          <a:p>
            <a:pPr marL="0" lvl="1" indent="0" algn="just" eaLnBrk="1" hangingPunct="1">
              <a:lnSpc>
                <a:spcPct val="150000"/>
              </a:lnSpc>
              <a:spcBef>
                <a:spcPts val="0"/>
              </a:spcBef>
              <a:spcAft>
                <a:spcPts val="0"/>
              </a:spcAft>
              <a:buClr>
                <a:schemeClr val="accent1"/>
              </a:buClr>
              <a:buNone/>
            </a:pPr>
            <a:r>
              <a:rPr lang="en-US" altLang="zh-CN" sz="1800" b="0" dirty="0" smtClean="0">
                <a:uFill>
                  <a:solidFill>
                    <a:srgbClr val="0033CC"/>
                  </a:solidFill>
                </a:uFill>
                <a:ea typeface="楷体" pitchFamily="49" charset="-122"/>
                <a:cs typeface="Times New Roman" pitchFamily="18" charset="0"/>
              </a:rPr>
              <a:t>(3) </a:t>
            </a:r>
            <a:r>
              <a:rPr lang="zh-CN" altLang="en-US" sz="1800" b="0" dirty="0" smtClean="0">
                <a:uFill>
                  <a:solidFill>
                    <a:srgbClr val="0033CC"/>
                  </a:solidFill>
                </a:uFill>
                <a:ea typeface="楷体" pitchFamily="49" charset="-122"/>
                <a:cs typeface="Times New Roman" pitchFamily="18" charset="0"/>
              </a:rPr>
              <a:t>先</a:t>
            </a:r>
            <a:r>
              <a:rPr lang="zh-CN" altLang="en-US" sz="1800" b="0" dirty="0">
                <a:uFill>
                  <a:solidFill>
                    <a:srgbClr val="0033CC"/>
                  </a:solidFill>
                </a:uFill>
                <a:ea typeface="楷体" pitchFamily="49" charset="-122"/>
                <a:cs typeface="Times New Roman" pitchFamily="18" charset="0"/>
              </a:rPr>
              <a:t>序遍历右子树。</a:t>
            </a:r>
          </a:p>
        </p:txBody>
      </p:sp>
      <p:sp>
        <p:nvSpPr>
          <p:cNvPr id="5" name="矩形 4"/>
          <p:cNvSpPr/>
          <p:nvPr/>
        </p:nvSpPr>
        <p:spPr>
          <a:xfrm>
            <a:off x="489733" y="2973102"/>
            <a:ext cx="3984019" cy="2308324"/>
          </a:xfrm>
          <a:prstGeom prst="rect">
            <a:avLst/>
          </a:prstGeom>
        </p:spPr>
        <p:txBody>
          <a:bodyPr wrap="square">
            <a:spAutoFit/>
          </a:bodyPr>
          <a:lstStyle/>
          <a:p>
            <a:pPr algn="l"/>
            <a:r>
              <a:rPr lang="zh-CN" altLang="en-US" sz="1600" b="0" dirty="0">
                <a:latin typeface="Courier New" panose="02070309020205020404" pitchFamily="49" charset="0"/>
                <a:cs typeface="Courier New" panose="02070309020205020404" pitchFamily="49" charset="0"/>
              </a:rPr>
              <a:t>void PreOrder( BiTree bt</a:t>
            </a:r>
            <a:r>
              <a:rPr lang="zh-CN" altLang="en-US" sz="1600" b="0" dirty="0" smtClean="0">
                <a:latin typeface="Courier New" panose="02070309020205020404" pitchFamily="49" charset="0"/>
                <a:cs typeface="Courier New" panose="02070309020205020404" pitchFamily="49" charset="0"/>
              </a:rPr>
              <a:t>)</a:t>
            </a:r>
            <a:endParaRPr lang="en-US" altLang="zh-CN" sz="1600" b="0" dirty="0" smtClean="0">
              <a:latin typeface="Courier New" panose="02070309020205020404" pitchFamily="49" charset="0"/>
              <a:cs typeface="Courier New" panose="02070309020205020404" pitchFamily="49" charset="0"/>
            </a:endParaRPr>
          </a:p>
          <a:p>
            <a:pPr algn="l"/>
            <a:r>
              <a:rPr lang="zh-CN" altLang="en-US" sz="1600" b="0" dirty="0" smtClean="0">
                <a:latin typeface="Courier New" panose="02070309020205020404" pitchFamily="49" charset="0"/>
                <a:cs typeface="Courier New" panose="02070309020205020404" pitchFamily="49" charset="0"/>
              </a:rPr>
              <a:t>{</a:t>
            </a:r>
            <a:endParaRPr lang="zh-CN" altLang="en-US" sz="1600" b="0" dirty="0">
              <a:latin typeface="Courier New" panose="02070309020205020404" pitchFamily="49" charset="0"/>
              <a:cs typeface="Courier New" panose="02070309020205020404" pitchFamily="49" charset="0"/>
            </a:endParaRPr>
          </a:p>
          <a:p>
            <a:pPr algn="l"/>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if </a:t>
            </a:r>
            <a:r>
              <a:rPr lang="zh-CN" altLang="en-US" sz="1600" b="0" dirty="0">
                <a:latin typeface="Courier New" panose="02070309020205020404" pitchFamily="49" charset="0"/>
                <a:cs typeface="Courier New" panose="02070309020205020404" pitchFamily="49" charset="0"/>
              </a:rPr>
              <a:t>(bt!=NULL</a:t>
            </a:r>
            <a:r>
              <a:rPr lang="zh-CN" altLang="en-US" sz="1600" b="0" dirty="0" smtClean="0">
                <a:latin typeface="Courier New" panose="02070309020205020404" pitchFamily="49" charset="0"/>
                <a:cs typeface="Courier New" panose="02070309020205020404" pitchFamily="49" charset="0"/>
              </a:rPr>
              <a:t>)</a:t>
            </a:r>
            <a:endParaRPr lang="en-US" altLang="zh-CN" sz="1600" b="0" dirty="0" smtClean="0">
              <a:latin typeface="Courier New" panose="02070309020205020404" pitchFamily="49" charset="0"/>
              <a:cs typeface="Courier New" panose="02070309020205020404" pitchFamily="49" charset="0"/>
            </a:endParaRPr>
          </a:p>
          <a:p>
            <a:pPr algn="l"/>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a:t>
            </a:r>
            <a:endParaRPr lang="en-US" altLang="zh-CN" sz="1600" b="0" dirty="0" smtClean="0">
              <a:latin typeface="Courier New" panose="02070309020205020404" pitchFamily="49" charset="0"/>
              <a:cs typeface="Courier New" panose="02070309020205020404" pitchFamily="49" charset="0"/>
            </a:endParaRPr>
          </a:p>
          <a:p>
            <a:pPr algn="l"/>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visit </a:t>
            </a:r>
            <a:r>
              <a:rPr lang="zh-CN" altLang="en-US" sz="1600" b="0" dirty="0">
                <a:latin typeface="Courier New" panose="02070309020205020404" pitchFamily="49" charset="0"/>
                <a:cs typeface="Courier New" panose="02070309020205020404" pitchFamily="49" charset="0"/>
              </a:rPr>
              <a:t>(bt-&gt;data</a:t>
            </a:r>
            <a:r>
              <a:rPr lang="zh-CN" altLang="en-US" sz="1600" b="0" dirty="0" smtClean="0">
                <a:latin typeface="Courier New" panose="02070309020205020404" pitchFamily="49" charset="0"/>
                <a:cs typeface="Courier New" panose="02070309020205020404" pitchFamily="49" charset="0"/>
              </a:rPr>
              <a:t>)</a:t>
            </a:r>
            <a:r>
              <a:rPr lang="en-US" altLang="zh-CN" sz="1600" b="0" dirty="0" smtClean="0">
                <a:latin typeface="Courier New" panose="02070309020205020404" pitchFamily="49" charset="0"/>
                <a:cs typeface="Courier New" panose="02070309020205020404" pitchFamily="49" charset="0"/>
              </a:rPr>
              <a:t>;</a:t>
            </a:r>
            <a:endParaRPr lang="zh-CN" altLang="en-US" sz="1600" b="0" dirty="0">
              <a:latin typeface="Courier New" panose="02070309020205020404" pitchFamily="49" charset="0"/>
              <a:cs typeface="Courier New" panose="02070309020205020404" pitchFamily="49" charset="0"/>
            </a:endParaRPr>
          </a:p>
          <a:p>
            <a:pPr algn="l"/>
            <a:r>
              <a:rPr lang="en-US" altLang="zh-CN" sz="1600" b="0" dirty="0">
                <a:latin typeface="Courier New" panose="02070309020205020404" pitchFamily="49" charset="0"/>
                <a:cs typeface="Courier New" panose="02070309020205020404" pitchFamily="49" charset="0"/>
              </a:rPr>
              <a:t>   </a:t>
            </a:r>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PreOrder</a:t>
            </a:r>
            <a:r>
              <a:rPr lang="zh-CN" altLang="en-US" sz="1600" b="0" dirty="0">
                <a:latin typeface="Courier New" panose="02070309020205020404" pitchFamily="49" charset="0"/>
                <a:cs typeface="Courier New" panose="02070309020205020404" pitchFamily="49" charset="0"/>
              </a:rPr>
              <a:t>( bt-&gt;lchild</a:t>
            </a:r>
            <a:r>
              <a:rPr lang="zh-CN" altLang="en-US" sz="1600" b="0" dirty="0" smtClean="0">
                <a:latin typeface="Courier New" panose="02070309020205020404" pitchFamily="49" charset="0"/>
                <a:cs typeface="Courier New" panose="02070309020205020404" pitchFamily="49" charset="0"/>
              </a:rPr>
              <a:t>)</a:t>
            </a:r>
            <a:r>
              <a:rPr lang="en-US" altLang="zh-CN" sz="1600" b="0" dirty="0" smtClean="0">
                <a:latin typeface="Courier New" panose="02070309020205020404" pitchFamily="49" charset="0"/>
                <a:cs typeface="Courier New" panose="02070309020205020404" pitchFamily="49" charset="0"/>
              </a:rPr>
              <a:t>;</a:t>
            </a:r>
            <a:endParaRPr lang="zh-CN" altLang="en-US" sz="1600" b="0" dirty="0">
              <a:latin typeface="Courier New" panose="02070309020205020404" pitchFamily="49" charset="0"/>
              <a:cs typeface="Courier New" panose="02070309020205020404" pitchFamily="49" charset="0"/>
            </a:endParaRPr>
          </a:p>
          <a:p>
            <a:pPr algn="l"/>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PreOrder </a:t>
            </a:r>
            <a:r>
              <a:rPr lang="zh-CN" altLang="en-US" sz="1600" b="0" dirty="0">
                <a:latin typeface="Courier New" panose="02070309020205020404" pitchFamily="49" charset="0"/>
                <a:cs typeface="Courier New" panose="02070309020205020404" pitchFamily="49" charset="0"/>
              </a:rPr>
              <a:t>(bt-&gt;rchild</a:t>
            </a:r>
            <a:r>
              <a:rPr lang="zh-CN" altLang="en-US" sz="1600" b="0" dirty="0" smtClean="0">
                <a:latin typeface="Courier New" panose="02070309020205020404" pitchFamily="49" charset="0"/>
                <a:cs typeface="Courier New" panose="02070309020205020404" pitchFamily="49" charset="0"/>
              </a:rPr>
              <a:t>)</a:t>
            </a:r>
            <a:r>
              <a:rPr lang="en-US" altLang="zh-CN" sz="1600" b="0" dirty="0" smtClean="0">
                <a:latin typeface="Courier New" panose="02070309020205020404" pitchFamily="49" charset="0"/>
                <a:cs typeface="Courier New" panose="02070309020205020404" pitchFamily="49" charset="0"/>
              </a:rPr>
              <a:t>;</a:t>
            </a:r>
            <a:endParaRPr lang="zh-CN" altLang="en-US" sz="1600" b="0" dirty="0">
              <a:latin typeface="Courier New" panose="02070309020205020404" pitchFamily="49" charset="0"/>
              <a:cs typeface="Courier New" panose="02070309020205020404" pitchFamily="49" charset="0"/>
            </a:endParaRPr>
          </a:p>
          <a:p>
            <a:pPr algn="l"/>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a:t>
            </a:r>
            <a:endParaRPr lang="zh-CN" altLang="en-US" sz="1600" b="0" dirty="0">
              <a:latin typeface="Courier New" panose="02070309020205020404" pitchFamily="49" charset="0"/>
              <a:cs typeface="Courier New" panose="02070309020205020404" pitchFamily="49" charset="0"/>
            </a:endParaRPr>
          </a:p>
          <a:p>
            <a:pPr algn="l"/>
            <a:r>
              <a:rPr lang="zh-CN" altLang="en-US" sz="1600" b="0" dirty="0">
                <a:latin typeface="Courier New" panose="02070309020205020404" pitchFamily="49" charset="0"/>
                <a:cs typeface="Courier New" panose="02070309020205020404" pitchFamily="49" charset="0"/>
              </a:rPr>
              <a:t>}</a:t>
            </a:r>
          </a:p>
        </p:txBody>
      </p:sp>
      <p:sp>
        <p:nvSpPr>
          <p:cNvPr id="19" name="灯片编号占位符 18"/>
          <p:cNvSpPr>
            <a:spLocks noGrp="1"/>
          </p:cNvSpPr>
          <p:nvPr>
            <p:ph type="sldNum" sz="quarter" idx="10"/>
          </p:nvPr>
        </p:nvSpPr>
        <p:spPr/>
        <p:txBody>
          <a:bodyPr/>
          <a:lstStyle/>
          <a:p>
            <a:fld id="{BFC21862-C570-43FE-93A1-CE1DA7921C6E}" type="slidenum">
              <a:rPr lang="zh-CN" altLang="en-US" smtClean="0"/>
              <a:pPr/>
              <a:t>18</a:t>
            </a:fld>
            <a:r>
              <a:rPr lang="en-US" altLang="zh-CN" smtClean="0"/>
              <a:t>/28</a:t>
            </a:r>
            <a:endParaRPr lang="zh-CN" altLang="en-US" dirty="0"/>
          </a:p>
        </p:txBody>
      </p:sp>
    </p:spTree>
    <p:extLst>
      <p:ext uri="{BB962C8B-B14F-4D97-AF65-F5344CB8AC3E}">
        <p14:creationId xmlns:p14="http://schemas.microsoft.com/office/powerpoint/2010/main" val="4121035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slide(fromBottom)">
                                      <p:cBhvr>
                                        <p:cTn id="7" dur="500"/>
                                        <p:tgtEl>
                                          <p:spTgt spid="64"/>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7597"/>
                                        </p:tgtEl>
                                        <p:attrNameLst>
                                          <p:attrName>style.visibility</p:attrName>
                                        </p:attrNameLst>
                                      </p:cBhvr>
                                      <p:to>
                                        <p:strVal val="visible"/>
                                      </p:to>
                                    </p:set>
                                    <p:animEffect transition="in" filter="dissolve">
                                      <p:cBhvr>
                                        <p:cTn id="20" dur="500"/>
                                        <p:tgtEl>
                                          <p:spTgt spid="675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up)">
                                      <p:cBhvr>
                                        <p:cTn id="50" dur="500"/>
                                        <p:tgtEl>
                                          <p:spTgt spid="1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up)">
                                      <p:cBhvr>
                                        <p:cTn id="55" dur="500"/>
                                        <p:tgtEl>
                                          <p:spTgt spid="1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up)">
                                      <p:cBhvr>
                                        <p:cTn id="60" dur="500"/>
                                        <p:tgtEl>
                                          <p:spTgt spid="1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up)">
                                      <p:cBhvr>
                                        <p:cTn id="65" dur="500"/>
                                        <p:tgtEl>
                                          <p:spTgt spid="1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up)">
                                      <p:cBhvr>
                                        <p:cTn id="70" dur="500"/>
                                        <p:tgtEl>
                                          <p:spTgt spid="1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up)">
                                      <p:cBhvr>
                                        <p:cTn id="75" dur="500"/>
                                        <p:tgtEl>
                                          <p:spTgt spid="1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up)">
                                      <p:cBhvr>
                                        <p:cTn id="80" dur="500"/>
                                        <p:tgtEl>
                                          <p:spTgt spid="13"/>
                                        </p:tgtEl>
                                      </p:cBhvr>
                                    </p:animEffect>
                                  </p:childTnLst>
                                </p:cTn>
                              </p:par>
                            </p:childTnLst>
                          </p:cTn>
                        </p:par>
                        <p:par>
                          <p:cTn id="81" fill="hold" nodeType="withGroup">
                            <p:stCondLst>
                              <p:cond delay="500"/>
                            </p:stCondLst>
                            <p:childTnLst>
                              <p:par>
                                <p:cTn id="82" presetID="4" presetClass="entr" presetSubtype="32" fill="hold" grpId="0" nodeType="afterEffect">
                                  <p:stCondLst>
                                    <p:cond delay="0"/>
                                  </p:stCondLst>
                                  <p:childTnLst>
                                    <p:set>
                                      <p:cBhvr>
                                        <p:cTn id="83" dur="1" fill="hold">
                                          <p:stCondLst>
                                            <p:cond delay="0"/>
                                          </p:stCondLst>
                                        </p:cTn>
                                        <p:tgtEl>
                                          <p:spTgt spid="67647">
                                            <p:txEl>
                                              <p:pRg st="0" end="0"/>
                                            </p:txEl>
                                          </p:spTgt>
                                        </p:tgtEl>
                                        <p:attrNameLst>
                                          <p:attrName>style.visibility</p:attrName>
                                        </p:attrNameLst>
                                      </p:cBhvr>
                                      <p:to>
                                        <p:strVal val="visible"/>
                                      </p:to>
                                    </p:set>
                                    <p:animEffect transition="in" filter="box(out)">
                                      <p:cBhvr>
                                        <p:cTn id="84" dur="500"/>
                                        <p:tgtEl>
                                          <p:spTgt spid="676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7" grpId="0" animBg="1" autoUpdateAnimBg="0"/>
      <p:bldP spid="67647" grpId="0" build="p" autoUpdateAnimBg="0"/>
      <p:bldP spid="64" grpId="0" autoUpdateAnimBg="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smtClean="0"/>
              <a:t>二叉树</a:t>
            </a:r>
            <a:r>
              <a:rPr lang="zh-CN" altLang="en-US" dirty="0"/>
              <a:t>中</a:t>
            </a:r>
            <a:r>
              <a:rPr lang="zh-CN" altLang="en-US" dirty="0" smtClean="0"/>
              <a:t>序遍历</a:t>
            </a:r>
            <a:endParaRPr lang="zh-CN" altLang="en-US" dirty="0"/>
          </a:p>
        </p:txBody>
      </p:sp>
      <p:grpSp>
        <p:nvGrpSpPr>
          <p:cNvPr id="2" name="Group 5"/>
          <p:cNvGrpSpPr>
            <a:grpSpLocks/>
          </p:cNvGrpSpPr>
          <p:nvPr/>
        </p:nvGrpSpPr>
        <p:grpSpPr bwMode="auto">
          <a:xfrm>
            <a:off x="2844514" y="876073"/>
            <a:ext cx="1709014" cy="1456572"/>
            <a:chOff x="492" y="384"/>
            <a:chExt cx="1928" cy="1488"/>
          </a:xfrm>
        </p:grpSpPr>
        <p:sp>
          <p:nvSpPr>
            <p:cNvPr id="28729" name="Oval 6"/>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000" b="1">
                  <a:latin typeface="Times New Roman" panose="02020603050405020304" pitchFamily="18" charset="0"/>
                  <a:ea typeface="宋体" panose="02010600030101010101" pitchFamily="2" charset="-122"/>
                </a:rPr>
                <a:t>A</a:t>
              </a:r>
            </a:p>
          </p:txBody>
        </p:sp>
        <p:sp>
          <p:nvSpPr>
            <p:cNvPr id="28730" name="Oval 7"/>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000" b="1">
                  <a:latin typeface="Times New Roman" panose="02020603050405020304" pitchFamily="18" charset="0"/>
                  <a:ea typeface="宋体" panose="02010600030101010101" pitchFamily="2" charset="-122"/>
                </a:rPr>
                <a:t>D</a:t>
              </a:r>
            </a:p>
          </p:txBody>
        </p:sp>
        <p:sp>
          <p:nvSpPr>
            <p:cNvPr id="28731" name="Oval 8"/>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000" b="1">
                  <a:latin typeface="Times New Roman" panose="02020603050405020304" pitchFamily="18" charset="0"/>
                  <a:ea typeface="宋体" panose="02010600030101010101" pitchFamily="2" charset="-122"/>
                </a:rPr>
                <a:t>B</a:t>
              </a:r>
            </a:p>
          </p:txBody>
        </p:sp>
        <p:sp>
          <p:nvSpPr>
            <p:cNvPr id="28732" name="Oval 9"/>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000" b="1" dirty="0">
                  <a:latin typeface="Times New Roman" panose="02020603050405020304" pitchFamily="18" charset="0"/>
                  <a:ea typeface="宋体" panose="02010600030101010101" pitchFamily="2" charset="-122"/>
                </a:rPr>
                <a:t>C</a:t>
              </a:r>
            </a:p>
          </p:txBody>
        </p:sp>
        <p:sp>
          <p:nvSpPr>
            <p:cNvPr id="28733" name="Line 10"/>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28734" name="Line 11"/>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28735" name="Line 12"/>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sp>
        <p:nvSpPr>
          <p:cNvPr id="67647" name="Text Box 63"/>
          <p:cNvSpPr txBox="1">
            <a:spLocks noChangeArrowheads="1"/>
          </p:cNvSpPr>
          <p:nvPr/>
        </p:nvSpPr>
        <p:spPr bwMode="auto">
          <a:xfrm>
            <a:off x="5425885" y="1122497"/>
            <a:ext cx="282013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marL="0" lvl="1" indent="0" algn="just" eaLnBrk="1" hangingPunct="1">
              <a:lnSpc>
                <a:spcPct val="150000"/>
              </a:lnSpc>
              <a:spcBef>
                <a:spcPts val="0"/>
              </a:spcBef>
              <a:spcAft>
                <a:spcPts val="0"/>
              </a:spcAft>
              <a:buClr>
                <a:schemeClr val="accent1"/>
              </a:buClr>
              <a:buNone/>
            </a:pPr>
            <a:r>
              <a:rPr lang="zh-CN" altLang="en-US" sz="1800" b="0" dirty="0">
                <a:uFill>
                  <a:solidFill>
                    <a:srgbClr val="0033CC"/>
                  </a:solidFill>
                </a:uFill>
                <a:ea typeface="楷体" pitchFamily="49" charset="-122"/>
                <a:cs typeface="Times New Roman" pitchFamily="18" charset="0"/>
              </a:rPr>
              <a:t>先序遍历序列</a:t>
            </a:r>
            <a:r>
              <a:rPr lang="zh-CN" altLang="en-US" sz="1800" b="0" dirty="0" smtClean="0">
                <a:uFill>
                  <a:solidFill>
                    <a:srgbClr val="0033CC"/>
                  </a:solidFill>
                </a:uFill>
                <a:ea typeface="楷体" pitchFamily="49" charset="-122"/>
                <a:cs typeface="Times New Roman" pitchFamily="18" charset="0"/>
              </a:rPr>
              <a:t>：</a:t>
            </a:r>
            <a:r>
              <a:rPr lang="en-US" altLang="zh-CN" sz="1800" b="0" dirty="0" smtClean="0">
                <a:uFill>
                  <a:solidFill>
                    <a:srgbClr val="0033CC"/>
                  </a:solidFill>
                </a:uFill>
                <a:ea typeface="楷体" pitchFamily="49" charset="-122"/>
                <a:cs typeface="Times New Roman" pitchFamily="18" charset="0"/>
              </a:rPr>
              <a:t> B  </a:t>
            </a:r>
            <a:r>
              <a:rPr lang="en-US" altLang="zh-CN" sz="1800" b="0" dirty="0">
                <a:uFill>
                  <a:solidFill>
                    <a:srgbClr val="0033CC"/>
                  </a:solidFill>
                </a:uFill>
                <a:ea typeface="楷体" pitchFamily="49" charset="-122"/>
                <a:cs typeface="Times New Roman" pitchFamily="18" charset="0"/>
              </a:rPr>
              <a:t>D </a:t>
            </a:r>
            <a:r>
              <a:rPr lang="en-US" altLang="zh-CN" sz="1800" b="0" dirty="0" smtClean="0">
                <a:uFill>
                  <a:solidFill>
                    <a:srgbClr val="0033CC"/>
                  </a:solidFill>
                </a:uFill>
                <a:ea typeface="楷体" pitchFamily="49" charset="-122"/>
                <a:cs typeface="Times New Roman" pitchFamily="18" charset="0"/>
              </a:rPr>
              <a:t> A  C</a:t>
            </a:r>
            <a:endParaRPr lang="en-US" altLang="zh-CN" sz="1800" b="0" dirty="0">
              <a:uFill>
                <a:solidFill>
                  <a:srgbClr val="0033CC"/>
                </a:solidFill>
              </a:uFill>
              <a:ea typeface="楷体" pitchFamily="49" charset="-122"/>
              <a:cs typeface="Times New Roman" pitchFamily="18" charset="0"/>
            </a:endParaRPr>
          </a:p>
        </p:txBody>
      </p:sp>
      <p:sp>
        <p:nvSpPr>
          <p:cNvPr id="64" name="Text Box 2">
            <a:hlinkClick r:id="" action="ppaction://hlinkshowjump?jump=previousslide"/>
          </p:cNvPr>
          <p:cNvSpPr txBox="1">
            <a:spLocks noChangeArrowheads="1"/>
          </p:cNvSpPr>
          <p:nvPr/>
        </p:nvSpPr>
        <p:spPr bwMode="auto">
          <a:xfrm>
            <a:off x="510392" y="876073"/>
            <a:ext cx="248337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marL="0" lvl="1" indent="0" algn="just" eaLnBrk="1" hangingPunct="1">
              <a:lnSpc>
                <a:spcPct val="150000"/>
              </a:lnSpc>
              <a:spcBef>
                <a:spcPts val="0"/>
              </a:spcBef>
              <a:spcAft>
                <a:spcPts val="0"/>
              </a:spcAft>
              <a:buClr>
                <a:schemeClr val="accent1"/>
              </a:buClr>
              <a:buNone/>
            </a:pPr>
            <a:r>
              <a:rPr lang="zh-CN" altLang="en-US" sz="1800" b="0" dirty="0" smtClean="0">
                <a:uFill>
                  <a:solidFill>
                    <a:srgbClr val="0033CC"/>
                  </a:solidFill>
                </a:uFill>
                <a:ea typeface="楷体" pitchFamily="49" charset="-122"/>
                <a:cs typeface="Times New Roman" pitchFamily="18" charset="0"/>
              </a:rPr>
              <a:t>若</a:t>
            </a:r>
            <a:r>
              <a:rPr lang="zh-CN" altLang="en-US" sz="1800" b="0" dirty="0">
                <a:uFill>
                  <a:solidFill>
                    <a:srgbClr val="0033CC"/>
                  </a:solidFill>
                </a:uFill>
                <a:ea typeface="楷体" pitchFamily="49" charset="-122"/>
                <a:cs typeface="Times New Roman" pitchFamily="18" charset="0"/>
              </a:rPr>
              <a:t>二叉树非空，</a:t>
            </a:r>
            <a:r>
              <a:rPr lang="zh-CN" altLang="en-US" sz="1800" b="0" dirty="0" smtClean="0">
                <a:uFill>
                  <a:solidFill>
                    <a:srgbClr val="0033CC"/>
                  </a:solidFill>
                </a:uFill>
                <a:ea typeface="楷体" pitchFamily="49" charset="-122"/>
                <a:cs typeface="Times New Roman" pitchFamily="18" charset="0"/>
              </a:rPr>
              <a:t>则</a:t>
            </a:r>
            <a:endParaRPr lang="zh-CN" altLang="en-US" sz="1800" b="0" dirty="0">
              <a:uFill>
                <a:solidFill>
                  <a:srgbClr val="0033CC"/>
                </a:solidFill>
              </a:uFill>
              <a:ea typeface="楷体" pitchFamily="49" charset="-122"/>
              <a:cs typeface="Times New Roman" pitchFamily="18" charset="0"/>
            </a:endParaRPr>
          </a:p>
          <a:p>
            <a:pPr marL="0" lvl="1" indent="0" algn="just" eaLnBrk="1" hangingPunct="1">
              <a:lnSpc>
                <a:spcPct val="150000"/>
              </a:lnSpc>
              <a:spcBef>
                <a:spcPts val="0"/>
              </a:spcBef>
              <a:spcAft>
                <a:spcPts val="0"/>
              </a:spcAft>
              <a:buClr>
                <a:schemeClr val="accent1"/>
              </a:buClr>
              <a:buNone/>
            </a:pPr>
            <a:r>
              <a:rPr lang="en-US" altLang="zh-CN" sz="1800" b="0" dirty="0" smtClean="0">
                <a:uFill>
                  <a:solidFill>
                    <a:srgbClr val="0033CC"/>
                  </a:solidFill>
                </a:uFill>
                <a:ea typeface="楷体" pitchFamily="49" charset="-122"/>
                <a:cs typeface="Times New Roman" pitchFamily="18" charset="0"/>
              </a:rPr>
              <a:t>(1)</a:t>
            </a:r>
            <a:r>
              <a:rPr lang="zh-CN" altLang="en-US" sz="1800" b="0" dirty="0">
                <a:uFill>
                  <a:solidFill>
                    <a:srgbClr val="0033CC"/>
                  </a:solidFill>
                </a:uFill>
                <a:ea typeface="楷体" pitchFamily="49" charset="-122"/>
                <a:cs typeface="Times New Roman" pitchFamily="18" charset="0"/>
              </a:rPr>
              <a:t>先序遍历左子</a:t>
            </a:r>
            <a:r>
              <a:rPr lang="zh-CN" altLang="en-US" sz="1800" b="0" dirty="0" smtClean="0">
                <a:uFill>
                  <a:solidFill>
                    <a:srgbClr val="0033CC"/>
                  </a:solidFill>
                </a:uFill>
                <a:ea typeface="楷体" pitchFamily="49" charset="-122"/>
                <a:cs typeface="Times New Roman" pitchFamily="18" charset="0"/>
              </a:rPr>
              <a:t>树；</a:t>
            </a:r>
            <a:endParaRPr lang="zh-CN" altLang="en-US" sz="1800" b="0" dirty="0">
              <a:uFill>
                <a:solidFill>
                  <a:srgbClr val="0033CC"/>
                </a:solidFill>
              </a:uFill>
              <a:ea typeface="楷体" pitchFamily="49" charset="-122"/>
              <a:cs typeface="Times New Roman" pitchFamily="18" charset="0"/>
            </a:endParaRPr>
          </a:p>
          <a:p>
            <a:pPr marL="0" lvl="1" indent="0" algn="just" eaLnBrk="1" hangingPunct="1">
              <a:lnSpc>
                <a:spcPct val="150000"/>
              </a:lnSpc>
              <a:spcBef>
                <a:spcPts val="0"/>
              </a:spcBef>
              <a:spcAft>
                <a:spcPts val="0"/>
              </a:spcAft>
              <a:buClr>
                <a:schemeClr val="accent1"/>
              </a:buClr>
              <a:buNone/>
            </a:pPr>
            <a:r>
              <a:rPr lang="en-US" altLang="zh-CN" sz="1800" b="0" dirty="0" smtClean="0">
                <a:uFill>
                  <a:solidFill>
                    <a:srgbClr val="0033CC"/>
                  </a:solidFill>
                </a:uFill>
                <a:ea typeface="楷体" pitchFamily="49" charset="-122"/>
                <a:cs typeface="Times New Roman" pitchFamily="18" charset="0"/>
              </a:rPr>
              <a:t>(2)</a:t>
            </a:r>
            <a:r>
              <a:rPr lang="zh-CN" altLang="en-US" sz="1800" b="0" dirty="0">
                <a:uFill>
                  <a:solidFill>
                    <a:srgbClr val="0033CC"/>
                  </a:solidFill>
                </a:uFill>
                <a:ea typeface="楷体" pitchFamily="49" charset="-122"/>
                <a:cs typeface="Times New Roman" pitchFamily="18" charset="0"/>
              </a:rPr>
              <a:t>访问根结点</a:t>
            </a:r>
            <a:r>
              <a:rPr lang="zh-CN" altLang="en-US" sz="1800" b="0" dirty="0" smtClean="0">
                <a:uFill>
                  <a:solidFill>
                    <a:srgbClr val="0033CC"/>
                  </a:solidFill>
                </a:uFill>
                <a:ea typeface="楷体" pitchFamily="49" charset="-122"/>
                <a:cs typeface="Times New Roman" pitchFamily="18" charset="0"/>
              </a:rPr>
              <a:t>；</a:t>
            </a:r>
            <a:endParaRPr lang="zh-CN" altLang="en-US" sz="1800" b="0" dirty="0">
              <a:uFill>
                <a:solidFill>
                  <a:srgbClr val="0033CC"/>
                </a:solidFill>
              </a:uFill>
              <a:ea typeface="楷体" pitchFamily="49" charset="-122"/>
              <a:cs typeface="Times New Roman" pitchFamily="18" charset="0"/>
            </a:endParaRPr>
          </a:p>
          <a:p>
            <a:pPr marL="0" lvl="1" indent="0" algn="just" eaLnBrk="1" hangingPunct="1">
              <a:lnSpc>
                <a:spcPct val="150000"/>
              </a:lnSpc>
              <a:spcBef>
                <a:spcPts val="0"/>
              </a:spcBef>
              <a:spcAft>
                <a:spcPts val="0"/>
              </a:spcAft>
              <a:buClr>
                <a:schemeClr val="accent1"/>
              </a:buClr>
              <a:buNone/>
            </a:pPr>
            <a:r>
              <a:rPr lang="en-US" altLang="zh-CN" sz="1800" b="0" dirty="0" smtClean="0">
                <a:uFill>
                  <a:solidFill>
                    <a:srgbClr val="0033CC"/>
                  </a:solidFill>
                </a:uFill>
                <a:ea typeface="楷体" pitchFamily="49" charset="-122"/>
                <a:cs typeface="Times New Roman" pitchFamily="18" charset="0"/>
              </a:rPr>
              <a:t>(3) </a:t>
            </a:r>
            <a:r>
              <a:rPr lang="zh-CN" altLang="en-US" sz="1800" b="0" dirty="0" smtClean="0">
                <a:uFill>
                  <a:solidFill>
                    <a:srgbClr val="0033CC"/>
                  </a:solidFill>
                </a:uFill>
                <a:ea typeface="楷体" pitchFamily="49" charset="-122"/>
                <a:cs typeface="Times New Roman" pitchFamily="18" charset="0"/>
              </a:rPr>
              <a:t>先</a:t>
            </a:r>
            <a:r>
              <a:rPr lang="zh-CN" altLang="en-US" sz="1800" b="0" dirty="0">
                <a:uFill>
                  <a:solidFill>
                    <a:srgbClr val="0033CC"/>
                  </a:solidFill>
                </a:uFill>
                <a:ea typeface="楷体" pitchFamily="49" charset="-122"/>
                <a:cs typeface="Times New Roman" pitchFamily="18" charset="0"/>
              </a:rPr>
              <a:t>序遍历右子树。</a:t>
            </a:r>
          </a:p>
        </p:txBody>
      </p:sp>
      <p:sp>
        <p:nvSpPr>
          <p:cNvPr id="5" name="矩形 4"/>
          <p:cNvSpPr/>
          <p:nvPr/>
        </p:nvSpPr>
        <p:spPr>
          <a:xfrm>
            <a:off x="489733" y="2973102"/>
            <a:ext cx="3984019" cy="2308324"/>
          </a:xfrm>
          <a:prstGeom prst="rect">
            <a:avLst/>
          </a:prstGeom>
        </p:spPr>
        <p:txBody>
          <a:bodyPr wrap="square">
            <a:spAutoFit/>
          </a:bodyPr>
          <a:lstStyle/>
          <a:p>
            <a:pPr algn="l"/>
            <a:r>
              <a:rPr lang="zh-CN" altLang="en-US" sz="1600" b="0" dirty="0">
                <a:latin typeface="Courier New" panose="02070309020205020404" pitchFamily="49" charset="0"/>
                <a:cs typeface="Courier New" panose="02070309020205020404" pitchFamily="49" charset="0"/>
              </a:rPr>
              <a:t>void PreOrder( BiTree bt</a:t>
            </a:r>
            <a:r>
              <a:rPr lang="zh-CN" altLang="en-US" sz="1600" b="0" dirty="0" smtClean="0">
                <a:latin typeface="Courier New" panose="02070309020205020404" pitchFamily="49" charset="0"/>
                <a:cs typeface="Courier New" panose="02070309020205020404" pitchFamily="49" charset="0"/>
              </a:rPr>
              <a:t>)</a:t>
            </a:r>
            <a:endParaRPr lang="en-US" altLang="zh-CN" sz="1600" b="0" dirty="0" smtClean="0">
              <a:latin typeface="Courier New" panose="02070309020205020404" pitchFamily="49" charset="0"/>
              <a:cs typeface="Courier New" panose="02070309020205020404" pitchFamily="49" charset="0"/>
            </a:endParaRPr>
          </a:p>
          <a:p>
            <a:pPr algn="l"/>
            <a:r>
              <a:rPr lang="zh-CN" altLang="en-US" sz="1600" b="0" dirty="0" smtClean="0">
                <a:latin typeface="Courier New" panose="02070309020205020404" pitchFamily="49" charset="0"/>
                <a:cs typeface="Courier New" panose="02070309020205020404" pitchFamily="49" charset="0"/>
              </a:rPr>
              <a:t>{</a:t>
            </a:r>
            <a:endParaRPr lang="zh-CN" altLang="en-US" sz="1600" b="0" dirty="0">
              <a:latin typeface="Courier New" panose="02070309020205020404" pitchFamily="49" charset="0"/>
              <a:cs typeface="Courier New" panose="02070309020205020404" pitchFamily="49" charset="0"/>
            </a:endParaRPr>
          </a:p>
          <a:p>
            <a:pPr algn="l"/>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if </a:t>
            </a:r>
            <a:r>
              <a:rPr lang="zh-CN" altLang="en-US" sz="1600" b="0" dirty="0">
                <a:latin typeface="Courier New" panose="02070309020205020404" pitchFamily="49" charset="0"/>
                <a:cs typeface="Courier New" panose="02070309020205020404" pitchFamily="49" charset="0"/>
              </a:rPr>
              <a:t>(bt!=NULL</a:t>
            </a:r>
            <a:r>
              <a:rPr lang="zh-CN" altLang="en-US" sz="1600" b="0" dirty="0" smtClean="0">
                <a:latin typeface="Courier New" panose="02070309020205020404" pitchFamily="49" charset="0"/>
                <a:cs typeface="Courier New" panose="02070309020205020404" pitchFamily="49" charset="0"/>
              </a:rPr>
              <a:t>)</a:t>
            </a:r>
            <a:endParaRPr lang="en-US" altLang="zh-CN" sz="1600" b="0" dirty="0" smtClean="0">
              <a:latin typeface="Courier New" panose="02070309020205020404" pitchFamily="49" charset="0"/>
              <a:cs typeface="Courier New" panose="02070309020205020404" pitchFamily="49" charset="0"/>
            </a:endParaRPr>
          </a:p>
          <a:p>
            <a:pPr algn="l"/>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a:t>
            </a:r>
            <a:endParaRPr lang="en-US" altLang="zh-CN" sz="1600" b="0" dirty="0" smtClean="0">
              <a:latin typeface="Courier New" panose="02070309020205020404" pitchFamily="49" charset="0"/>
              <a:cs typeface="Courier New" panose="02070309020205020404" pitchFamily="49" charset="0"/>
            </a:endParaRPr>
          </a:p>
          <a:p>
            <a:pPr algn="l"/>
            <a:r>
              <a:rPr lang="zh-CN" altLang="en-US" sz="1600" b="0" dirty="0" smtClean="0">
                <a:latin typeface="Courier New" panose="02070309020205020404" pitchFamily="49" charset="0"/>
                <a:cs typeface="Courier New" panose="02070309020205020404" pitchFamily="49" charset="0"/>
              </a:rPr>
              <a:t>         PreOrder</a:t>
            </a:r>
            <a:r>
              <a:rPr lang="zh-CN" altLang="en-US" sz="1600" b="0" dirty="0">
                <a:latin typeface="Courier New" panose="02070309020205020404" pitchFamily="49" charset="0"/>
                <a:cs typeface="Courier New" panose="02070309020205020404" pitchFamily="49" charset="0"/>
              </a:rPr>
              <a:t>( bt-&gt;lchild</a:t>
            </a:r>
            <a:r>
              <a:rPr lang="zh-CN" altLang="en-US" sz="1600" b="0" dirty="0" smtClean="0">
                <a:latin typeface="Courier New" panose="02070309020205020404" pitchFamily="49" charset="0"/>
                <a:cs typeface="Courier New" panose="02070309020205020404" pitchFamily="49" charset="0"/>
              </a:rPr>
              <a:t>)</a:t>
            </a:r>
            <a:r>
              <a:rPr lang="en-US" altLang="zh-CN" sz="1600" b="0" dirty="0" smtClean="0">
                <a:latin typeface="Courier New" panose="02070309020205020404" pitchFamily="49" charset="0"/>
                <a:cs typeface="Courier New" panose="02070309020205020404" pitchFamily="49" charset="0"/>
              </a:rPr>
              <a:t>;</a:t>
            </a:r>
          </a:p>
          <a:p>
            <a:pPr algn="l"/>
            <a:r>
              <a:rPr lang="en-US" altLang="zh-CN" sz="1600" b="0" dirty="0">
                <a:latin typeface="Courier New" panose="02070309020205020404" pitchFamily="49" charset="0"/>
                <a:cs typeface="Courier New" panose="02070309020205020404" pitchFamily="49" charset="0"/>
              </a:rPr>
              <a:t> </a:t>
            </a:r>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visit </a:t>
            </a:r>
            <a:r>
              <a:rPr lang="zh-CN" altLang="en-US" sz="1600" b="0" dirty="0">
                <a:latin typeface="Courier New" panose="02070309020205020404" pitchFamily="49" charset="0"/>
                <a:cs typeface="Courier New" panose="02070309020205020404" pitchFamily="49" charset="0"/>
              </a:rPr>
              <a:t>(bt-&gt;data)</a:t>
            </a:r>
            <a:r>
              <a:rPr lang="en-US" altLang="zh-CN" sz="1600" b="0" dirty="0">
                <a:latin typeface="Courier New" panose="02070309020205020404" pitchFamily="49" charset="0"/>
                <a:cs typeface="Courier New" panose="02070309020205020404" pitchFamily="49" charset="0"/>
              </a:rPr>
              <a:t>;</a:t>
            </a:r>
            <a:endParaRPr lang="zh-CN" altLang="en-US" sz="1600" b="0" dirty="0">
              <a:latin typeface="Courier New" panose="02070309020205020404" pitchFamily="49" charset="0"/>
              <a:cs typeface="Courier New" panose="02070309020205020404" pitchFamily="49" charset="0"/>
            </a:endParaRPr>
          </a:p>
          <a:p>
            <a:pPr algn="l"/>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PreOrder </a:t>
            </a:r>
            <a:r>
              <a:rPr lang="zh-CN" altLang="en-US" sz="1600" b="0" dirty="0">
                <a:latin typeface="Courier New" panose="02070309020205020404" pitchFamily="49" charset="0"/>
                <a:cs typeface="Courier New" panose="02070309020205020404" pitchFamily="49" charset="0"/>
              </a:rPr>
              <a:t>(bt-&gt;rchild</a:t>
            </a:r>
            <a:r>
              <a:rPr lang="zh-CN" altLang="en-US" sz="1600" b="0" dirty="0" smtClean="0">
                <a:latin typeface="Courier New" panose="02070309020205020404" pitchFamily="49" charset="0"/>
                <a:cs typeface="Courier New" panose="02070309020205020404" pitchFamily="49" charset="0"/>
              </a:rPr>
              <a:t>)</a:t>
            </a:r>
            <a:r>
              <a:rPr lang="en-US" altLang="zh-CN" sz="1600" b="0" dirty="0" smtClean="0">
                <a:latin typeface="Courier New" panose="02070309020205020404" pitchFamily="49" charset="0"/>
                <a:cs typeface="Courier New" panose="02070309020205020404" pitchFamily="49" charset="0"/>
              </a:rPr>
              <a:t>;</a:t>
            </a:r>
            <a:endParaRPr lang="zh-CN" altLang="en-US" sz="1600" b="0" dirty="0">
              <a:latin typeface="Courier New" panose="02070309020205020404" pitchFamily="49" charset="0"/>
              <a:cs typeface="Courier New" panose="02070309020205020404" pitchFamily="49" charset="0"/>
            </a:endParaRPr>
          </a:p>
          <a:p>
            <a:pPr algn="l"/>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a:t>
            </a:r>
            <a:endParaRPr lang="zh-CN" altLang="en-US" sz="1600" b="0" dirty="0">
              <a:latin typeface="Courier New" panose="02070309020205020404" pitchFamily="49" charset="0"/>
              <a:cs typeface="Courier New" panose="02070309020205020404" pitchFamily="49" charset="0"/>
            </a:endParaRPr>
          </a:p>
          <a:p>
            <a:pPr algn="l"/>
            <a:r>
              <a:rPr lang="zh-CN" altLang="en-US" sz="1600" b="0" dirty="0">
                <a:latin typeface="Courier New" panose="02070309020205020404" pitchFamily="49" charset="0"/>
                <a:cs typeface="Courier New" panose="02070309020205020404" pitchFamily="49" charset="0"/>
              </a:rPr>
              <a:t>}</a:t>
            </a:r>
          </a:p>
        </p:txBody>
      </p:sp>
      <p:sp>
        <p:nvSpPr>
          <p:cNvPr id="65" name="Rectangle 63"/>
          <p:cNvSpPr>
            <a:spLocks noChangeArrowheads="1"/>
          </p:cNvSpPr>
          <p:nvPr/>
        </p:nvSpPr>
        <p:spPr bwMode="auto">
          <a:xfrm>
            <a:off x="5335855" y="1913391"/>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L           D            R</a:t>
            </a:r>
          </a:p>
        </p:txBody>
      </p:sp>
      <p:grpSp>
        <p:nvGrpSpPr>
          <p:cNvPr id="66" name="Group 64"/>
          <p:cNvGrpSpPr>
            <a:grpSpLocks/>
          </p:cNvGrpSpPr>
          <p:nvPr/>
        </p:nvGrpSpPr>
        <p:grpSpPr bwMode="auto">
          <a:xfrm>
            <a:off x="5335855" y="3856491"/>
            <a:ext cx="457200" cy="1066800"/>
            <a:chOff x="2880" y="1248"/>
            <a:chExt cx="288" cy="672"/>
          </a:xfrm>
        </p:grpSpPr>
        <p:sp>
          <p:nvSpPr>
            <p:cNvPr id="67" name="Line 65"/>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 name="Oval 66"/>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B</a:t>
              </a:r>
            </a:p>
          </p:txBody>
        </p:sp>
      </p:grpSp>
      <p:grpSp>
        <p:nvGrpSpPr>
          <p:cNvPr id="69" name="Group 67"/>
          <p:cNvGrpSpPr>
            <a:grpSpLocks/>
          </p:cNvGrpSpPr>
          <p:nvPr/>
        </p:nvGrpSpPr>
        <p:grpSpPr bwMode="auto">
          <a:xfrm>
            <a:off x="4802455" y="2389641"/>
            <a:ext cx="1524000" cy="1447800"/>
            <a:chOff x="3216" y="1248"/>
            <a:chExt cx="960" cy="912"/>
          </a:xfrm>
        </p:grpSpPr>
        <p:sp>
          <p:nvSpPr>
            <p:cNvPr id="70" name="Line 68"/>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1" name="Group 69"/>
            <p:cNvGrpSpPr>
              <a:grpSpLocks/>
            </p:cNvGrpSpPr>
            <p:nvPr/>
          </p:nvGrpSpPr>
          <p:grpSpPr bwMode="auto">
            <a:xfrm>
              <a:off x="3408" y="1680"/>
              <a:ext cx="576" cy="240"/>
              <a:chOff x="3408" y="1680"/>
              <a:chExt cx="576" cy="240"/>
            </a:xfrm>
          </p:grpSpPr>
          <p:sp>
            <p:nvSpPr>
              <p:cNvPr id="73" name="Line 70"/>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71"/>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72"/>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 name="Rectangle 73"/>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L  D   R</a:t>
              </a:r>
            </a:p>
          </p:txBody>
        </p:sp>
      </p:grpSp>
      <p:grpSp>
        <p:nvGrpSpPr>
          <p:cNvPr id="76" name="Group 74"/>
          <p:cNvGrpSpPr>
            <a:grpSpLocks/>
          </p:cNvGrpSpPr>
          <p:nvPr/>
        </p:nvGrpSpPr>
        <p:grpSpPr bwMode="auto">
          <a:xfrm>
            <a:off x="5754955" y="3799341"/>
            <a:ext cx="1447800" cy="1447800"/>
            <a:chOff x="3744" y="2160"/>
            <a:chExt cx="912" cy="912"/>
          </a:xfrm>
        </p:grpSpPr>
        <p:grpSp>
          <p:nvGrpSpPr>
            <p:cNvPr id="77" name="Group 75"/>
            <p:cNvGrpSpPr>
              <a:grpSpLocks/>
            </p:cNvGrpSpPr>
            <p:nvPr/>
          </p:nvGrpSpPr>
          <p:grpSpPr bwMode="auto">
            <a:xfrm>
              <a:off x="3888" y="2592"/>
              <a:ext cx="576" cy="240"/>
              <a:chOff x="3888" y="2592"/>
              <a:chExt cx="576" cy="240"/>
            </a:xfrm>
          </p:grpSpPr>
          <p:sp>
            <p:nvSpPr>
              <p:cNvPr id="80" name="Line 76"/>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77"/>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78"/>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 name="Rectangle 79"/>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L    D   R</a:t>
              </a:r>
            </a:p>
          </p:txBody>
        </p:sp>
        <p:sp>
          <p:nvSpPr>
            <p:cNvPr id="79" name="Line 80"/>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3" name="Group 81"/>
          <p:cNvGrpSpPr>
            <a:grpSpLocks/>
          </p:cNvGrpSpPr>
          <p:nvPr/>
        </p:nvGrpSpPr>
        <p:grpSpPr bwMode="auto">
          <a:xfrm>
            <a:off x="4859605" y="3837441"/>
            <a:ext cx="457200" cy="990600"/>
            <a:chOff x="3552" y="2160"/>
            <a:chExt cx="288" cy="624"/>
          </a:xfrm>
        </p:grpSpPr>
        <p:sp>
          <p:nvSpPr>
            <p:cNvPr id="84" name="Text Box 82"/>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85" name="Line 83"/>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6" name="Group 84"/>
          <p:cNvGrpSpPr>
            <a:grpSpLocks/>
          </p:cNvGrpSpPr>
          <p:nvPr/>
        </p:nvGrpSpPr>
        <p:grpSpPr bwMode="auto">
          <a:xfrm>
            <a:off x="6421705" y="2370591"/>
            <a:ext cx="457200" cy="1066800"/>
            <a:chOff x="3264" y="2160"/>
            <a:chExt cx="288" cy="672"/>
          </a:xfrm>
        </p:grpSpPr>
        <p:sp>
          <p:nvSpPr>
            <p:cNvPr id="87" name="Oval 85"/>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A</a:t>
              </a:r>
            </a:p>
          </p:txBody>
        </p:sp>
        <p:sp>
          <p:nvSpPr>
            <p:cNvPr id="88" name="Line 86"/>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9" name="Group 87"/>
          <p:cNvGrpSpPr>
            <a:grpSpLocks/>
          </p:cNvGrpSpPr>
          <p:nvPr/>
        </p:nvGrpSpPr>
        <p:grpSpPr bwMode="auto">
          <a:xfrm>
            <a:off x="6745555" y="5228091"/>
            <a:ext cx="457200" cy="990600"/>
            <a:chOff x="4368" y="3072"/>
            <a:chExt cx="288" cy="624"/>
          </a:xfrm>
        </p:grpSpPr>
        <p:sp>
          <p:nvSpPr>
            <p:cNvPr id="90" name="Text Box 88"/>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91" name="Line 89"/>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2" name="Group 90"/>
          <p:cNvGrpSpPr>
            <a:grpSpLocks/>
          </p:cNvGrpSpPr>
          <p:nvPr/>
        </p:nvGrpSpPr>
        <p:grpSpPr bwMode="auto">
          <a:xfrm>
            <a:off x="5735905" y="5266191"/>
            <a:ext cx="457200" cy="990600"/>
            <a:chOff x="4080" y="3072"/>
            <a:chExt cx="288" cy="624"/>
          </a:xfrm>
        </p:grpSpPr>
        <p:sp>
          <p:nvSpPr>
            <p:cNvPr id="93" name="Text Box 91"/>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94" name="Line 92"/>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5" name="Group 93"/>
          <p:cNvGrpSpPr>
            <a:grpSpLocks/>
          </p:cNvGrpSpPr>
          <p:nvPr/>
        </p:nvGrpSpPr>
        <p:grpSpPr bwMode="auto">
          <a:xfrm>
            <a:off x="6288355" y="5228091"/>
            <a:ext cx="457200" cy="1066800"/>
            <a:chOff x="3792" y="3072"/>
            <a:chExt cx="288" cy="672"/>
          </a:xfrm>
        </p:grpSpPr>
        <p:sp>
          <p:nvSpPr>
            <p:cNvPr id="96" name="Oval 94"/>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D</a:t>
              </a:r>
            </a:p>
          </p:txBody>
        </p:sp>
        <p:sp>
          <p:nvSpPr>
            <p:cNvPr id="97" name="Line 95"/>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8" name="Group 96"/>
          <p:cNvGrpSpPr>
            <a:grpSpLocks/>
          </p:cNvGrpSpPr>
          <p:nvPr/>
        </p:nvGrpSpPr>
        <p:grpSpPr bwMode="auto">
          <a:xfrm>
            <a:off x="8155255" y="3970791"/>
            <a:ext cx="457200" cy="990600"/>
            <a:chOff x="5280" y="2160"/>
            <a:chExt cx="288" cy="624"/>
          </a:xfrm>
        </p:grpSpPr>
        <p:sp>
          <p:nvSpPr>
            <p:cNvPr id="99" name="Text Box 97"/>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100" name="Line 98"/>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1" name="Group 99"/>
          <p:cNvGrpSpPr>
            <a:grpSpLocks/>
          </p:cNvGrpSpPr>
          <p:nvPr/>
        </p:nvGrpSpPr>
        <p:grpSpPr bwMode="auto">
          <a:xfrm>
            <a:off x="7126555" y="3970791"/>
            <a:ext cx="457200" cy="990600"/>
            <a:chOff x="4992" y="2160"/>
            <a:chExt cx="288" cy="624"/>
          </a:xfrm>
        </p:grpSpPr>
        <p:sp>
          <p:nvSpPr>
            <p:cNvPr id="102" name="Text Box 100"/>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103" name="Line 101"/>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4" name="Group 102"/>
          <p:cNvGrpSpPr>
            <a:grpSpLocks/>
          </p:cNvGrpSpPr>
          <p:nvPr/>
        </p:nvGrpSpPr>
        <p:grpSpPr bwMode="auto">
          <a:xfrm>
            <a:off x="7679005" y="3970791"/>
            <a:ext cx="457200" cy="1066800"/>
            <a:chOff x="4704" y="2160"/>
            <a:chExt cx="288" cy="672"/>
          </a:xfrm>
        </p:grpSpPr>
        <p:sp>
          <p:nvSpPr>
            <p:cNvPr id="105" name="Oval 103"/>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C</a:t>
              </a:r>
            </a:p>
          </p:txBody>
        </p:sp>
        <p:sp>
          <p:nvSpPr>
            <p:cNvPr id="106" name="Line 104"/>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7" name="Group 105"/>
          <p:cNvGrpSpPr>
            <a:grpSpLocks/>
          </p:cNvGrpSpPr>
          <p:nvPr/>
        </p:nvGrpSpPr>
        <p:grpSpPr bwMode="auto">
          <a:xfrm>
            <a:off x="7145605" y="2370591"/>
            <a:ext cx="1447800" cy="1600200"/>
            <a:chOff x="4356" y="972"/>
            <a:chExt cx="912" cy="1008"/>
          </a:xfrm>
        </p:grpSpPr>
        <p:grpSp>
          <p:nvGrpSpPr>
            <p:cNvPr id="108" name="Group 106"/>
            <p:cNvGrpSpPr>
              <a:grpSpLocks/>
            </p:cNvGrpSpPr>
            <p:nvPr/>
          </p:nvGrpSpPr>
          <p:grpSpPr bwMode="auto">
            <a:xfrm>
              <a:off x="4500" y="1500"/>
              <a:ext cx="576" cy="240"/>
              <a:chOff x="4800" y="1680"/>
              <a:chExt cx="576" cy="240"/>
            </a:xfrm>
          </p:grpSpPr>
          <p:sp>
            <p:nvSpPr>
              <p:cNvPr id="111" name="Line 107"/>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108"/>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109"/>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9" name="Rectangle 110"/>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L    D   R</a:t>
              </a:r>
            </a:p>
          </p:txBody>
        </p:sp>
        <p:sp>
          <p:nvSpPr>
            <p:cNvPr id="110" name="Line 111"/>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 name="灯片编号占位符 5"/>
          <p:cNvSpPr>
            <a:spLocks noGrp="1"/>
          </p:cNvSpPr>
          <p:nvPr>
            <p:ph type="sldNum" sz="quarter" idx="10"/>
          </p:nvPr>
        </p:nvSpPr>
        <p:spPr/>
        <p:txBody>
          <a:bodyPr/>
          <a:lstStyle/>
          <a:p>
            <a:fld id="{BFC21862-C570-43FE-93A1-CE1DA7921C6E}" type="slidenum">
              <a:rPr lang="zh-CN" altLang="en-US" smtClean="0"/>
              <a:pPr/>
              <a:t>19</a:t>
            </a:fld>
            <a:r>
              <a:rPr lang="en-US" altLang="zh-CN" smtClean="0"/>
              <a:t>/28</a:t>
            </a:r>
            <a:endParaRPr lang="zh-CN" altLang="en-US" dirty="0"/>
          </a:p>
        </p:txBody>
      </p:sp>
    </p:spTree>
    <p:extLst>
      <p:ext uri="{BB962C8B-B14F-4D97-AF65-F5344CB8AC3E}">
        <p14:creationId xmlns:p14="http://schemas.microsoft.com/office/powerpoint/2010/main" val="532248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slide(fromBottom)">
                                      <p:cBhvr>
                                        <p:cTn id="7" dur="500"/>
                                        <p:tgtEl>
                                          <p:spTgt spid="64"/>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nodeType="with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67647">
                                            <p:txEl>
                                              <p:pRg st="0" end="0"/>
                                            </p:txEl>
                                          </p:spTgt>
                                        </p:tgtEl>
                                        <p:attrNameLst>
                                          <p:attrName>style.visibility</p:attrName>
                                        </p:attrNameLst>
                                      </p:cBhvr>
                                      <p:to>
                                        <p:strVal val="visible"/>
                                      </p:to>
                                    </p:set>
                                    <p:animEffect transition="in" filter="box(out)">
                                      <p:cBhvr>
                                        <p:cTn id="19" dur="500"/>
                                        <p:tgtEl>
                                          <p:spTgt spid="6764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dissolve">
                                      <p:cBhvr>
                                        <p:cTn id="24" dur="500"/>
                                        <p:tgtEl>
                                          <p:spTgt spid="6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wipe(up)">
                                      <p:cBhvr>
                                        <p:cTn id="29" dur="500"/>
                                        <p:tgtEl>
                                          <p:spTgt spid="6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wipe(up)">
                                      <p:cBhvr>
                                        <p:cTn id="34" dur="500"/>
                                        <p:tgtEl>
                                          <p:spTgt spid="8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wipe(up)">
                                      <p:cBhvr>
                                        <p:cTn id="39" dur="500"/>
                                        <p:tgtEl>
                                          <p:spTgt spid="6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up)">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wipe(up)">
                                      <p:cBhvr>
                                        <p:cTn id="49" dur="500"/>
                                        <p:tgtEl>
                                          <p:spTgt spid="9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95"/>
                                        </p:tgtEl>
                                        <p:attrNameLst>
                                          <p:attrName>style.visibility</p:attrName>
                                        </p:attrNameLst>
                                      </p:cBhvr>
                                      <p:to>
                                        <p:strVal val="visible"/>
                                      </p:to>
                                    </p:set>
                                    <p:animEffect transition="in" filter="wipe(up)">
                                      <p:cBhvr>
                                        <p:cTn id="54" dur="500"/>
                                        <p:tgtEl>
                                          <p:spTgt spid="9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wipe(up)">
                                      <p:cBhvr>
                                        <p:cTn id="59" dur="500"/>
                                        <p:tgtEl>
                                          <p:spTgt spid="8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wipe(up)">
                                      <p:cBhvr>
                                        <p:cTn id="64" dur="500"/>
                                        <p:tgtEl>
                                          <p:spTgt spid="8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07"/>
                                        </p:tgtEl>
                                        <p:attrNameLst>
                                          <p:attrName>style.visibility</p:attrName>
                                        </p:attrNameLst>
                                      </p:cBhvr>
                                      <p:to>
                                        <p:strVal val="visible"/>
                                      </p:to>
                                    </p:set>
                                    <p:animEffect transition="in" filter="wipe(up)">
                                      <p:cBhvr>
                                        <p:cTn id="69" dur="500"/>
                                        <p:tgtEl>
                                          <p:spTgt spid="10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wipe(up)">
                                      <p:cBhvr>
                                        <p:cTn id="74" dur="500"/>
                                        <p:tgtEl>
                                          <p:spTgt spid="10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wipe(up)">
                                      <p:cBhvr>
                                        <p:cTn id="79" dur="500"/>
                                        <p:tgtEl>
                                          <p:spTgt spid="10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98"/>
                                        </p:tgtEl>
                                        <p:attrNameLst>
                                          <p:attrName>style.visibility</p:attrName>
                                        </p:attrNameLst>
                                      </p:cBhvr>
                                      <p:to>
                                        <p:strVal val="visible"/>
                                      </p:to>
                                    </p:set>
                                    <p:animEffect transition="in" filter="wipe(up)">
                                      <p:cBhvr>
                                        <p:cTn id="8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47" grpId="0" build="p" autoUpdateAnimBg="0"/>
      <p:bldP spid="64" grpId="0" autoUpdateAnimBg="0"/>
      <p:bldP spid="5" grpId="0"/>
      <p:bldP spid="6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smtClean="0"/>
              <a:t>二叉树</a:t>
            </a:r>
            <a:endParaRPr lang="zh-CN" altLang="en-US" dirty="0" smtClean="0"/>
          </a:p>
        </p:txBody>
      </p:sp>
      <p:sp>
        <p:nvSpPr>
          <p:cNvPr id="4100" name="Rectangle 3"/>
          <p:cNvSpPr>
            <a:spLocks noGrp="1" noChangeArrowheads="1"/>
          </p:cNvSpPr>
          <p:nvPr>
            <p:ph type="body" idx="1"/>
          </p:nvPr>
        </p:nvSpPr>
        <p:spPr/>
        <p:txBody>
          <a:bodyPr/>
          <a:lstStyle/>
          <a:p>
            <a:pPr>
              <a:lnSpc>
                <a:spcPct val="150000"/>
              </a:lnSpc>
            </a:pPr>
            <a:r>
              <a:rPr lang="zh-CN" altLang="en-US" dirty="0" smtClean="0"/>
              <a:t>二叉树的基本概念</a:t>
            </a:r>
            <a:endParaRPr lang="en-US" altLang="zh-CN" dirty="0" smtClean="0"/>
          </a:p>
          <a:p>
            <a:pPr>
              <a:lnSpc>
                <a:spcPct val="150000"/>
              </a:lnSpc>
            </a:pPr>
            <a:r>
              <a:rPr lang="zh-CN" altLang="en-US" dirty="0" smtClean="0">
                <a:sym typeface="Symbol" panose="05050102010706020507" pitchFamily="18" charset="2"/>
              </a:rPr>
              <a:t>二叉树是</a:t>
            </a:r>
            <a:r>
              <a:rPr lang="en-US" altLang="zh-CN" dirty="0" smtClean="0">
                <a:sym typeface="Symbol" panose="05050102010706020507" pitchFamily="18" charset="2"/>
              </a:rPr>
              <a:t>n(n0)</a:t>
            </a:r>
            <a:r>
              <a:rPr lang="zh-CN" altLang="en-US" dirty="0" smtClean="0">
                <a:sym typeface="Symbol" panose="05050102010706020507" pitchFamily="18" charset="2"/>
              </a:rPr>
              <a:t>个具有相同类型的数据元素的有限集合：</a:t>
            </a:r>
            <a:endParaRPr lang="en-US" altLang="zh-CN" dirty="0" smtClean="0">
              <a:sym typeface="Symbol" panose="05050102010706020507" pitchFamily="18" charset="2"/>
            </a:endParaRPr>
          </a:p>
          <a:p>
            <a:pPr lvl="1">
              <a:lnSpc>
                <a:spcPct val="150000"/>
              </a:lnSpc>
            </a:pPr>
            <a:r>
              <a:rPr lang="zh-CN" altLang="en-US" dirty="0" smtClean="0">
                <a:solidFill>
                  <a:srgbClr val="0033CC"/>
                </a:solidFill>
                <a:sym typeface="Symbol" panose="05050102010706020507" pitchFamily="18" charset="2"/>
              </a:rPr>
              <a:t>当</a:t>
            </a:r>
            <a:r>
              <a:rPr lang="en-US" altLang="zh-CN" dirty="0" smtClean="0">
                <a:solidFill>
                  <a:srgbClr val="0033CC"/>
                </a:solidFill>
                <a:sym typeface="Symbol" panose="05050102010706020507" pitchFamily="18" charset="2"/>
              </a:rPr>
              <a:t>n=0</a:t>
            </a:r>
            <a:r>
              <a:rPr lang="zh-CN" altLang="en-US" dirty="0" smtClean="0">
                <a:solidFill>
                  <a:srgbClr val="0033CC"/>
                </a:solidFill>
                <a:sym typeface="Symbol" panose="05050102010706020507" pitchFamily="18" charset="2"/>
              </a:rPr>
              <a:t>时称为空二叉树，</a:t>
            </a:r>
            <a:endParaRPr lang="en-US" altLang="zh-CN" dirty="0" smtClean="0">
              <a:solidFill>
                <a:srgbClr val="0033CC"/>
              </a:solidFill>
              <a:sym typeface="Symbol" panose="05050102010706020507" pitchFamily="18" charset="2"/>
            </a:endParaRPr>
          </a:p>
          <a:p>
            <a:pPr lvl="1">
              <a:lnSpc>
                <a:spcPct val="150000"/>
              </a:lnSpc>
            </a:pPr>
            <a:r>
              <a:rPr lang="zh-CN" altLang="en-US" dirty="0" smtClean="0">
                <a:solidFill>
                  <a:srgbClr val="0033CC"/>
                </a:solidFill>
                <a:sym typeface="Symbol" panose="05050102010706020507" pitchFamily="18" charset="2"/>
              </a:rPr>
              <a:t>当</a:t>
            </a:r>
            <a:r>
              <a:rPr lang="en-US" altLang="zh-CN" dirty="0" smtClean="0">
                <a:solidFill>
                  <a:srgbClr val="0033CC"/>
                </a:solidFill>
                <a:sym typeface="Symbol" panose="05050102010706020507" pitchFamily="18" charset="2"/>
              </a:rPr>
              <a:t>n&gt;0</a:t>
            </a:r>
            <a:r>
              <a:rPr lang="zh-CN" altLang="en-US" dirty="0" smtClean="0">
                <a:solidFill>
                  <a:srgbClr val="0033CC"/>
                </a:solidFill>
                <a:sym typeface="Symbol" panose="05050102010706020507" pitchFamily="18" charset="2"/>
              </a:rPr>
              <a:t>时，数据元素分为：一个称为根的数据元素和两棵分别称为左子树和右子树的数据元素的集合，左、右子树互不相交，并且他们也都是二叉树。</a:t>
            </a:r>
            <a:endParaRPr lang="en-US" altLang="zh-CN" dirty="0" smtClean="0">
              <a:solidFill>
                <a:srgbClr val="0033CC"/>
              </a:solidFill>
              <a:sym typeface="Symbol" panose="05050102010706020507" pitchFamily="18" charset="2"/>
            </a:endParaRPr>
          </a:p>
          <a:p>
            <a:pPr lvl="1">
              <a:lnSpc>
                <a:spcPct val="150000"/>
              </a:lnSpc>
            </a:pPr>
            <a:endParaRPr lang="en-US" altLang="zh-CN" dirty="0" smtClean="0"/>
          </a:p>
          <a:p>
            <a:pPr lvl="1">
              <a:lnSpc>
                <a:spcPct val="150000"/>
              </a:lnSpc>
            </a:pPr>
            <a:r>
              <a:rPr lang="zh-CN" altLang="en-US" dirty="0" smtClean="0"/>
              <a:t>二叉树的定义：</a:t>
            </a:r>
            <a:r>
              <a:rPr lang="zh-CN" altLang="en-US" dirty="0" smtClean="0">
                <a:solidFill>
                  <a:srgbClr val="FF0000"/>
                </a:solidFill>
                <a:sym typeface="Symbol" panose="05050102010706020507" pitchFamily="18" charset="2"/>
              </a:rPr>
              <a:t>二叉树或为空树，或是由一个根结点加上两棵分别称为左子树和右子树的、互不交的二叉树组成</a:t>
            </a:r>
            <a:r>
              <a:rPr lang="zh-CN" altLang="en-US" dirty="0" smtClean="0">
                <a:sym typeface="Symbol" panose="05050102010706020507" pitchFamily="18" charset="2"/>
              </a:rPr>
              <a:t>。</a:t>
            </a:r>
          </a:p>
          <a:p>
            <a:pPr lvl="1">
              <a:lnSpc>
                <a:spcPct val="150000"/>
              </a:lnSpc>
            </a:pPr>
            <a:endParaRPr lang="zh-CN" altLang="en-US" dirty="0" smtClean="0">
              <a:sym typeface="Symbol" panose="05050102010706020507" pitchFamily="18" charset="2"/>
            </a:endParaRPr>
          </a:p>
        </p:txBody>
      </p:sp>
      <p:sp>
        <p:nvSpPr>
          <p:cNvPr id="4101" name="Rectangle 5"/>
          <p:cNvSpPr>
            <a:spLocks noChangeArrowheads="1"/>
          </p:cNvSpPr>
          <p:nvPr/>
        </p:nvSpPr>
        <p:spPr bwMode="auto">
          <a:xfrm>
            <a:off x="0" y="3014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1800">
              <a:ea typeface="宋体" panose="02010600030101010101" pitchFamily="2" charset="-122"/>
            </a:endParaRPr>
          </a:p>
        </p:txBody>
      </p:sp>
      <p:sp>
        <p:nvSpPr>
          <p:cNvPr id="4" name="灯片编号占位符 3"/>
          <p:cNvSpPr>
            <a:spLocks noGrp="1"/>
          </p:cNvSpPr>
          <p:nvPr>
            <p:ph type="sldNum" sz="quarter" idx="10"/>
          </p:nvPr>
        </p:nvSpPr>
        <p:spPr/>
        <p:txBody>
          <a:bodyPr/>
          <a:lstStyle/>
          <a:p>
            <a:fld id="{BFC21862-C570-43FE-93A1-CE1DA7921C6E}" type="slidenum">
              <a:rPr lang="zh-CN" altLang="en-US" smtClean="0"/>
              <a:pPr/>
              <a:t>2</a:t>
            </a:fld>
            <a:r>
              <a:rPr lang="en-US" altLang="zh-CN" smtClean="0"/>
              <a:t>/28</a:t>
            </a:r>
            <a:endParaRPr lang="zh-CN" altLang="en-US" dirty="0"/>
          </a:p>
        </p:txBody>
      </p:sp>
    </p:spTree>
    <p:extLst>
      <p:ext uri="{BB962C8B-B14F-4D97-AF65-F5344CB8AC3E}">
        <p14:creationId xmlns:p14="http://schemas.microsoft.com/office/powerpoint/2010/main" val="3086898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smtClean="0"/>
              <a:t>二叉树</a:t>
            </a:r>
            <a:r>
              <a:rPr lang="zh-CN" altLang="en-US" dirty="0"/>
              <a:t>后</a:t>
            </a:r>
            <a:r>
              <a:rPr lang="zh-CN" altLang="en-US" dirty="0" smtClean="0"/>
              <a:t>序遍历</a:t>
            </a:r>
            <a:endParaRPr lang="zh-CN" altLang="en-US" dirty="0"/>
          </a:p>
        </p:txBody>
      </p:sp>
      <p:grpSp>
        <p:nvGrpSpPr>
          <p:cNvPr id="2" name="Group 5"/>
          <p:cNvGrpSpPr>
            <a:grpSpLocks/>
          </p:cNvGrpSpPr>
          <p:nvPr/>
        </p:nvGrpSpPr>
        <p:grpSpPr bwMode="auto">
          <a:xfrm>
            <a:off x="2844514" y="876073"/>
            <a:ext cx="1709014" cy="1456572"/>
            <a:chOff x="492" y="384"/>
            <a:chExt cx="1928" cy="1488"/>
          </a:xfrm>
        </p:grpSpPr>
        <p:sp>
          <p:nvSpPr>
            <p:cNvPr id="28729" name="Oval 6"/>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000" b="1">
                  <a:latin typeface="Times New Roman" panose="02020603050405020304" pitchFamily="18" charset="0"/>
                  <a:ea typeface="宋体" panose="02010600030101010101" pitchFamily="2" charset="-122"/>
                </a:rPr>
                <a:t>A</a:t>
              </a:r>
            </a:p>
          </p:txBody>
        </p:sp>
        <p:sp>
          <p:nvSpPr>
            <p:cNvPr id="28730" name="Oval 7"/>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000" b="1">
                  <a:latin typeface="Times New Roman" panose="02020603050405020304" pitchFamily="18" charset="0"/>
                  <a:ea typeface="宋体" panose="02010600030101010101" pitchFamily="2" charset="-122"/>
                </a:rPr>
                <a:t>D</a:t>
              </a:r>
            </a:p>
          </p:txBody>
        </p:sp>
        <p:sp>
          <p:nvSpPr>
            <p:cNvPr id="28731" name="Oval 8"/>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000" b="1">
                  <a:latin typeface="Times New Roman" panose="02020603050405020304" pitchFamily="18" charset="0"/>
                  <a:ea typeface="宋体" panose="02010600030101010101" pitchFamily="2" charset="-122"/>
                </a:rPr>
                <a:t>B</a:t>
              </a:r>
            </a:p>
          </p:txBody>
        </p:sp>
        <p:sp>
          <p:nvSpPr>
            <p:cNvPr id="28732" name="Oval 9"/>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000" b="1" dirty="0">
                  <a:latin typeface="Times New Roman" panose="02020603050405020304" pitchFamily="18" charset="0"/>
                  <a:ea typeface="宋体" panose="02010600030101010101" pitchFamily="2" charset="-122"/>
                </a:rPr>
                <a:t>C</a:t>
              </a:r>
            </a:p>
          </p:txBody>
        </p:sp>
        <p:sp>
          <p:nvSpPr>
            <p:cNvPr id="28733" name="Line 10"/>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28734" name="Line 11"/>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28735" name="Line 12"/>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sp>
        <p:nvSpPr>
          <p:cNvPr id="67647" name="Text Box 63"/>
          <p:cNvSpPr txBox="1">
            <a:spLocks noChangeArrowheads="1"/>
          </p:cNvSpPr>
          <p:nvPr/>
        </p:nvSpPr>
        <p:spPr bwMode="auto">
          <a:xfrm>
            <a:off x="5419505" y="1122497"/>
            <a:ext cx="283289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marL="0" lvl="1" indent="0" algn="just" eaLnBrk="1" hangingPunct="1">
              <a:lnSpc>
                <a:spcPct val="150000"/>
              </a:lnSpc>
              <a:spcBef>
                <a:spcPts val="0"/>
              </a:spcBef>
              <a:spcAft>
                <a:spcPts val="0"/>
              </a:spcAft>
              <a:buClr>
                <a:schemeClr val="accent1"/>
              </a:buClr>
              <a:buNone/>
            </a:pPr>
            <a:r>
              <a:rPr lang="zh-CN" altLang="en-US" sz="1800" b="0" dirty="0">
                <a:uFill>
                  <a:solidFill>
                    <a:srgbClr val="0033CC"/>
                  </a:solidFill>
                </a:uFill>
                <a:ea typeface="楷体" pitchFamily="49" charset="-122"/>
                <a:cs typeface="Times New Roman" pitchFamily="18" charset="0"/>
              </a:rPr>
              <a:t>先序遍历序列</a:t>
            </a:r>
            <a:r>
              <a:rPr lang="zh-CN" altLang="en-US" sz="1800" b="0" dirty="0" smtClean="0">
                <a:uFill>
                  <a:solidFill>
                    <a:srgbClr val="0033CC"/>
                  </a:solidFill>
                </a:uFill>
                <a:ea typeface="楷体" pitchFamily="49" charset="-122"/>
                <a:cs typeface="Times New Roman" pitchFamily="18" charset="0"/>
              </a:rPr>
              <a:t>：</a:t>
            </a:r>
            <a:r>
              <a:rPr lang="en-US" altLang="zh-CN" sz="1800" b="0" dirty="0" smtClean="0">
                <a:uFill>
                  <a:solidFill>
                    <a:srgbClr val="0033CC"/>
                  </a:solidFill>
                </a:uFill>
                <a:ea typeface="楷体" pitchFamily="49" charset="-122"/>
                <a:cs typeface="Times New Roman" pitchFamily="18" charset="0"/>
              </a:rPr>
              <a:t> D  B  C  A</a:t>
            </a:r>
            <a:endParaRPr lang="en-US" altLang="zh-CN" sz="1800" b="0" dirty="0">
              <a:uFill>
                <a:solidFill>
                  <a:srgbClr val="0033CC"/>
                </a:solidFill>
              </a:uFill>
              <a:ea typeface="楷体" pitchFamily="49" charset="-122"/>
              <a:cs typeface="Times New Roman" pitchFamily="18" charset="0"/>
            </a:endParaRPr>
          </a:p>
        </p:txBody>
      </p:sp>
      <p:sp>
        <p:nvSpPr>
          <p:cNvPr id="64" name="Text Box 2">
            <a:hlinkClick r:id="" action="ppaction://hlinkshowjump?jump=previousslide"/>
          </p:cNvPr>
          <p:cNvSpPr txBox="1">
            <a:spLocks noChangeArrowheads="1"/>
          </p:cNvSpPr>
          <p:nvPr/>
        </p:nvSpPr>
        <p:spPr bwMode="auto">
          <a:xfrm>
            <a:off x="510392" y="876073"/>
            <a:ext cx="248337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marL="0" lvl="1" indent="0" algn="just" eaLnBrk="1" hangingPunct="1">
              <a:lnSpc>
                <a:spcPct val="150000"/>
              </a:lnSpc>
              <a:spcBef>
                <a:spcPts val="0"/>
              </a:spcBef>
              <a:spcAft>
                <a:spcPts val="0"/>
              </a:spcAft>
              <a:buClr>
                <a:schemeClr val="accent1"/>
              </a:buClr>
              <a:buNone/>
            </a:pPr>
            <a:r>
              <a:rPr lang="zh-CN" altLang="en-US" sz="1800" b="0" dirty="0" smtClean="0">
                <a:uFill>
                  <a:solidFill>
                    <a:srgbClr val="0033CC"/>
                  </a:solidFill>
                </a:uFill>
                <a:ea typeface="楷体" pitchFamily="49" charset="-122"/>
                <a:cs typeface="Times New Roman" pitchFamily="18" charset="0"/>
              </a:rPr>
              <a:t>若</a:t>
            </a:r>
            <a:r>
              <a:rPr lang="zh-CN" altLang="en-US" sz="1800" b="0" dirty="0">
                <a:uFill>
                  <a:solidFill>
                    <a:srgbClr val="0033CC"/>
                  </a:solidFill>
                </a:uFill>
                <a:ea typeface="楷体" pitchFamily="49" charset="-122"/>
                <a:cs typeface="Times New Roman" pitchFamily="18" charset="0"/>
              </a:rPr>
              <a:t>二叉树非空，</a:t>
            </a:r>
            <a:r>
              <a:rPr lang="zh-CN" altLang="en-US" sz="1800" b="0" dirty="0" smtClean="0">
                <a:uFill>
                  <a:solidFill>
                    <a:srgbClr val="0033CC"/>
                  </a:solidFill>
                </a:uFill>
                <a:ea typeface="楷体" pitchFamily="49" charset="-122"/>
                <a:cs typeface="Times New Roman" pitchFamily="18" charset="0"/>
              </a:rPr>
              <a:t>则</a:t>
            </a:r>
            <a:endParaRPr lang="zh-CN" altLang="en-US" sz="1800" b="0" dirty="0">
              <a:uFill>
                <a:solidFill>
                  <a:srgbClr val="0033CC"/>
                </a:solidFill>
              </a:uFill>
              <a:ea typeface="楷体" pitchFamily="49" charset="-122"/>
              <a:cs typeface="Times New Roman" pitchFamily="18" charset="0"/>
            </a:endParaRPr>
          </a:p>
          <a:p>
            <a:pPr marL="0" lvl="1" indent="0" algn="just" eaLnBrk="1" hangingPunct="1">
              <a:lnSpc>
                <a:spcPct val="150000"/>
              </a:lnSpc>
              <a:spcBef>
                <a:spcPts val="0"/>
              </a:spcBef>
              <a:spcAft>
                <a:spcPts val="0"/>
              </a:spcAft>
              <a:buClr>
                <a:schemeClr val="accent1"/>
              </a:buClr>
              <a:buNone/>
            </a:pPr>
            <a:r>
              <a:rPr lang="en-US" altLang="zh-CN" sz="1800" b="0" dirty="0" smtClean="0">
                <a:uFill>
                  <a:solidFill>
                    <a:srgbClr val="0033CC"/>
                  </a:solidFill>
                </a:uFill>
                <a:ea typeface="楷体" pitchFamily="49" charset="-122"/>
                <a:cs typeface="Times New Roman" pitchFamily="18" charset="0"/>
              </a:rPr>
              <a:t>(1)</a:t>
            </a:r>
            <a:r>
              <a:rPr lang="zh-CN" altLang="en-US" sz="1800" b="0" dirty="0">
                <a:uFill>
                  <a:solidFill>
                    <a:srgbClr val="0033CC"/>
                  </a:solidFill>
                </a:uFill>
                <a:ea typeface="楷体" pitchFamily="49" charset="-122"/>
                <a:cs typeface="Times New Roman" pitchFamily="18" charset="0"/>
              </a:rPr>
              <a:t>先序遍历左子</a:t>
            </a:r>
            <a:r>
              <a:rPr lang="zh-CN" altLang="en-US" sz="1800" b="0" dirty="0" smtClean="0">
                <a:uFill>
                  <a:solidFill>
                    <a:srgbClr val="0033CC"/>
                  </a:solidFill>
                </a:uFill>
                <a:ea typeface="楷体" pitchFamily="49" charset="-122"/>
                <a:cs typeface="Times New Roman" pitchFamily="18" charset="0"/>
              </a:rPr>
              <a:t>树；</a:t>
            </a:r>
            <a:endParaRPr lang="zh-CN" altLang="en-US" sz="1800" b="0" dirty="0">
              <a:uFill>
                <a:solidFill>
                  <a:srgbClr val="0033CC"/>
                </a:solidFill>
              </a:uFill>
              <a:ea typeface="楷体" pitchFamily="49" charset="-122"/>
              <a:cs typeface="Times New Roman" pitchFamily="18" charset="0"/>
            </a:endParaRPr>
          </a:p>
          <a:p>
            <a:pPr marL="0" lvl="1" indent="0" algn="just" eaLnBrk="1" hangingPunct="1">
              <a:lnSpc>
                <a:spcPct val="150000"/>
              </a:lnSpc>
              <a:spcBef>
                <a:spcPts val="0"/>
              </a:spcBef>
              <a:spcAft>
                <a:spcPts val="0"/>
              </a:spcAft>
              <a:buClr>
                <a:schemeClr val="accent1"/>
              </a:buClr>
              <a:buNone/>
            </a:pPr>
            <a:r>
              <a:rPr lang="en-US" altLang="zh-CN" sz="1800" b="0" dirty="0" smtClean="0">
                <a:uFill>
                  <a:solidFill>
                    <a:srgbClr val="0033CC"/>
                  </a:solidFill>
                </a:uFill>
                <a:ea typeface="楷体" pitchFamily="49" charset="-122"/>
                <a:cs typeface="Times New Roman" pitchFamily="18" charset="0"/>
              </a:rPr>
              <a:t>(2)</a:t>
            </a:r>
            <a:r>
              <a:rPr lang="zh-CN" altLang="en-US" sz="1800" b="0" dirty="0">
                <a:uFill>
                  <a:solidFill>
                    <a:srgbClr val="0033CC"/>
                  </a:solidFill>
                </a:uFill>
                <a:ea typeface="楷体" pitchFamily="49" charset="-122"/>
                <a:cs typeface="Times New Roman" pitchFamily="18" charset="0"/>
              </a:rPr>
              <a:t>访问根结点</a:t>
            </a:r>
            <a:r>
              <a:rPr lang="zh-CN" altLang="en-US" sz="1800" b="0" dirty="0" smtClean="0">
                <a:uFill>
                  <a:solidFill>
                    <a:srgbClr val="0033CC"/>
                  </a:solidFill>
                </a:uFill>
                <a:ea typeface="楷体" pitchFamily="49" charset="-122"/>
                <a:cs typeface="Times New Roman" pitchFamily="18" charset="0"/>
              </a:rPr>
              <a:t>；</a:t>
            </a:r>
            <a:endParaRPr lang="zh-CN" altLang="en-US" sz="1800" b="0" dirty="0">
              <a:uFill>
                <a:solidFill>
                  <a:srgbClr val="0033CC"/>
                </a:solidFill>
              </a:uFill>
              <a:ea typeface="楷体" pitchFamily="49" charset="-122"/>
              <a:cs typeface="Times New Roman" pitchFamily="18" charset="0"/>
            </a:endParaRPr>
          </a:p>
          <a:p>
            <a:pPr marL="0" lvl="1" indent="0" algn="just" eaLnBrk="1" hangingPunct="1">
              <a:lnSpc>
                <a:spcPct val="150000"/>
              </a:lnSpc>
              <a:spcBef>
                <a:spcPts val="0"/>
              </a:spcBef>
              <a:spcAft>
                <a:spcPts val="0"/>
              </a:spcAft>
              <a:buClr>
                <a:schemeClr val="accent1"/>
              </a:buClr>
              <a:buNone/>
            </a:pPr>
            <a:r>
              <a:rPr lang="en-US" altLang="zh-CN" sz="1800" b="0" dirty="0" smtClean="0">
                <a:uFill>
                  <a:solidFill>
                    <a:srgbClr val="0033CC"/>
                  </a:solidFill>
                </a:uFill>
                <a:ea typeface="楷体" pitchFamily="49" charset="-122"/>
                <a:cs typeface="Times New Roman" pitchFamily="18" charset="0"/>
              </a:rPr>
              <a:t>(3) </a:t>
            </a:r>
            <a:r>
              <a:rPr lang="zh-CN" altLang="en-US" sz="1800" b="0" dirty="0" smtClean="0">
                <a:uFill>
                  <a:solidFill>
                    <a:srgbClr val="0033CC"/>
                  </a:solidFill>
                </a:uFill>
                <a:ea typeface="楷体" pitchFamily="49" charset="-122"/>
                <a:cs typeface="Times New Roman" pitchFamily="18" charset="0"/>
              </a:rPr>
              <a:t>先</a:t>
            </a:r>
            <a:r>
              <a:rPr lang="zh-CN" altLang="en-US" sz="1800" b="0" dirty="0">
                <a:uFill>
                  <a:solidFill>
                    <a:srgbClr val="0033CC"/>
                  </a:solidFill>
                </a:uFill>
                <a:ea typeface="楷体" pitchFamily="49" charset="-122"/>
                <a:cs typeface="Times New Roman" pitchFamily="18" charset="0"/>
              </a:rPr>
              <a:t>序遍历右子树。</a:t>
            </a:r>
          </a:p>
        </p:txBody>
      </p:sp>
      <p:sp>
        <p:nvSpPr>
          <p:cNvPr id="5" name="矩形 4"/>
          <p:cNvSpPr/>
          <p:nvPr/>
        </p:nvSpPr>
        <p:spPr>
          <a:xfrm>
            <a:off x="489733" y="2973102"/>
            <a:ext cx="3984019" cy="2308324"/>
          </a:xfrm>
          <a:prstGeom prst="rect">
            <a:avLst/>
          </a:prstGeom>
        </p:spPr>
        <p:txBody>
          <a:bodyPr wrap="square">
            <a:spAutoFit/>
          </a:bodyPr>
          <a:lstStyle/>
          <a:p>
            <a:pPr algn="l"/>
            <a:r>
              <a:rPr lang="zh-CN" altLang="en-US" sz="1600" b="0" dirty="0">
                <a:latin typeface="Courier New" panose="02070309020205020404" pitchFamily="49" charset="0"/>
                <a:cs typeface="Courier New" panose="02070309020205020404" pitchFamily="49" charset="0"/>
              </a:rPr>
              <a:t>void PreOrder( BiTree bt</a:t>
            </a:r>
            <a:r>
              <a:rPr lang="zh-CN" altLang="en-US" sz="1600" b="0" dirty="0" smtClean="0">
                <a:latin typeface="Courier New" panose="02070309020205020404" pitchFamily="49" charset="0"/>
                <a:cs typeface="Courier New" panose="02070309020205020404" pitchFamily="49" charset="0"/>
              </a:rPr>
              <a:t>)</a:t>
            </a:r>
            <a:endParaRPr lang="en-US" altLang="zh-CN" sz="1600" b="0" dirty="0" smtClean="0">
              <a:latin typeface="Courier New" panose="02070309020205020404" pitchFamily="49" charset="0"/>
              <a:cs typeface="Courier New" panose="02070309020205020404" pitchFamily="49" charset="0"/>
            </a:endParaRPr>
          </a:p>
          <a:p>
            <a:pPr algn="l"/>
            <a:r>
              <a:rPr lang="zh-CN" altLang="en-US" sz="1600" b="0" dirty="0" smtClean="0">
                <a:latin typeface="Courier New" panose="02070309020205020404" pitchFamily="49" charset="0"/>
                <a:cs typeface="Courier New" panose="02070309020205020404" pitchFamily="49" charset="0"/>
              </a:rPr>
              <a:t>{</a:t>
            </a:r>
            <a:endParaRPr lang="zh-CN" altLang="en-US" sz="1600" b="0" dirty="0">
              <a:latin typeface="Courier New" panose="02070309020205020404" pitchFamily="49" charset="0"/>
              <a:cs typeface="Courier New" panose="02070309020205020404" pitchFamily="49" charset="0"/>
            </a:endParaRPr>
          </a:p>
          <a:p>
            <a:pPr algn="l"/>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if </a:t>
            </a:r>
            <a:r>
              <a:rPr lang="zh-CN" altLang="en-US" sz="1600" b="0" dirty="0">
                <a:latin typeface="Courier New" panose="02070309020205020404" pitchFamily="49" charset="0"/>
                <a:cs typeface="Courier New" panose="02070309020205020404" pitchFamily="49" charset="0"/>
              </a:rPr>
              <a:t>(bt!=NULL</a:t>
            </a:r>
            <a:r>
              <a:rPr lang="zh-CN" altLang="en-US" sz="1600" b="0" dirty="0" smtClean="0">
                <a:latin typeface="Courier New" panose="02070309020205020404" pitchFamily="49" charset="0"/>
                <a:cs typeface="Courier New" panose="02070309020205020404" pitchFamily="49" charset="0"/>
              </a:rPr>
              <a:t>)</a:t>
            </a:r>
            <a:endParaRPr lang="en-US" altLang="zh-CN" sz="1600" b="0" dirty="0" smtClean="0">
              <a:latin typeface="Courier New" panose="02070309020205020404" pitchFamily="49" charset="0"/>
              <a:cs typeface="Courier New" panose="02070309020205020404" pitchFamily="49" charset="0"/>
            </a:endParaRPr>
          </a:p>
          <a:p>
            <a:pPr algn="l"/>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a:t>
            </a:r>
            <a:endParaRPr lang="en-US" altLang="zh-CN" sz="1600" b="0" dirty="0" smtClean="0">
              <a:latin typeface="Courier New" panose="02070309020205020404" pitchFamily="49" charset="0"/>
              <a:cs typeface="Courier New" panose="02070309020205020404" pitchFamily="49" charset="0"/>
            </a:endParaRPr>
          </a:p>
          <a:p>
            <a:pPr algn="l"/>
            <a:r>
              <a:rPr lang="zh-CN" altLang="en-US" sz="1600" b="0" dirty="0" smtClean="0">
                <a:latin typeface="Courier New" panose="02070309020205020404" pitchFamily="49" charset="0"/>
                <a:cs typeface="Courier New" panose="02070309020205020404" pitchFamily="49" charset="0"/>
              </a:rPr>
              <a:t>        PreOrder</a:t>
            </a:r>
            <a:r>
              <a:rPr lang="zh-CN" altLang="en-US" sz="1600" b="0" dirty="0">
                <a:latin typeface="Courier New" panose="02070309020205020404" pitchFamily="49" charset="0"/>
                <a:cs typeface="Courier New" panose="02070309020205020404" pitchFamily="49" charset="0"/>
              </a:rPr>
              <a:t>( bt-&gt;lchild)</a:t>
            </a:r>
            <a:r>
              <a:rPr lang="en-US" altLang="zh-CN" sz="1600" b="0" dirty="0" smtClean="0">
                <a:latin typeface="Courier New" panose="02070309020205020404" pitchFamily="49" charset="0"/>
                <a:cs typeface="Courier New" panose="02070309020205020404" pitchFamily="49" charset="0"/>
              </a:rPr>
              <a:t>;</a:t>
            </a:r>
            <a:endParaRPr lang="zh-CN" altLang="en-US" sz="1600" b="0" dirty="0">
              <a:latin typeface="Courier New" panose="02070309020205020404" pitchFamily="49" charset="0"/>
              <a:cs typeface="Courier New" panose="02070309020205020404" pitchFamily="49" charset="0"/>
            </a:endParaRPr>
          </a:p>
          <a:p>
            <a:pPr algn="l"/>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PreOrder </a:t>
            </a:r>
            <a:r>
              <a:rPr lang="zh-CN" altLang="en-US" sz="1600" b="0" dirty="0">
                <a:latin typeface="Courier New" panose="02070309020205020404" pitchFamily="49" charset="0"/>
                <a:cs typeface="Courier New" panose="02070309020205020404" pitchFamily="49" charset="0"/>
              </a:rPr>
              <a:t>(bt-&gt;rchild</a:t>
            </a:r>
            <a:r>
              <a:rPr lang="zh-CN" altLang="en-US" sz="1600" b="0" dirty="0" smtClean="0">
                <a:latin typeface="Courier New" panose="02070309020205020404" pitchFamily="49" charset="0"/>
                <a:cs typeface="Courier New" panose="02070309020205020404" pitchFamily="49" charset="0"/>
              </a:rPr>
              <a:t>)</a:t>
            </a:r>
            <a:r>
              <a:rPr lang="en-US" altLang="zh-CN" sz="1600" b="0" dirty="0" smtClean="0">
                <a:latin typeface="Courier New" panose="02070309020205020404" pitchFamily="49" charset="0"/>
                <a:cs typeface="Courier New" panose="02070309020205020404" pitchFamily="49" charset="0"/>
              </a:rPr>
              <a:t>;</a:t>
            </a:r>
          </a:p>
          <a:p>
            <a:pPr algn="l"/>
            <a:r>
              <a:rPr lang="zh-CN" altLang="en-US" sz="1600" b="0" dirty="0" smtClean="0">
                <a:latin typeface="Courier New" panose="02070309020205020404" pitchFamily="49" charset="0"/>
                <a:cs typeface="Courier New" panose="02070309020205020404" pitchFamily="49" charset="0"/>
              </a:rPr>
              <a:t>        visit (</a:t>
            </a:r>
            <a:r>
              <a:rPr lang="zh-CN" altLang="en-US" sz="1600" b="0" dirty="0">
                <a:latin typeface="Courier New" panose="02070309020205020404" pitchFamily="49" charset="0"/>
                <a:cs typeface="Courier New" panose="02070309020205020404" pitchFamily="49" charset="0"/>
              </a:rPr>
              <a:t>bt-&gt;data)</a:t>
            </a:r>
            <a:r>
              <a:rPr lang="en-US" altLang="zh-CN" sz="1600" b="0" dirty="0">
                <a:latin typeface="Courier New" panose="02070309020205020404" pitchFamily="49" charset="0"/>
                <a:cs typeface="Courier New" panose="02070309020205020404" pitchFamily="49" charset="0"/>
              </a:rPr>
              <a:t>;</a:t>
            </a:r>
          </a:p>
          <a:p>
            <a:pPr algn="l"/>
            <a:r>
              <a:rPr lang="en-US" altLang="zh-CN" sz="1600" b="0" dirty="0" smtClean="0">
                <a:latin typeface="Courier New" panose="02070309020205020404" pitchFamily="49" charset="0"/>
                <a:cs typeface="Courier New" panose="02070309020205020404" pitchFamily="49" charset="0"/>
              </a:rPr>
              <a:t>      </a:t>
            </a:r>
            <a:r>
              <a:rPr lang="zh-CN" altLang="en-US" sz="1600" b="0" dirty="0" smtClean="0">
                <a:latin typeface="Courier New" panose="02070309020205020404" pitchFamily="49" charset="0"/>
                <a:cs typeface="Courier New" panose="02070309020205020404" pitchFamily="49" charset="0"/>
              </a:rPr>
              <a:t>}</a:t>
            </a:r>
            <a:endParaRPr lang="zh-CN" altLang="en-US" sz="1600" b="0" dirty="0">
              <a:latin typeface="Courier New" panose="02070309020205020404" pitchFamily="49" charset="0"/>
              <a:cs typeface="Courier New" panose="02070309020205020404" pitchFamily="49" charset="0"/>
            </a:endParaRPr>
          </a:p>
          <a:p>
            <a:pPr algn="l"/>
            <a:r>
              <a:rPr lang="zh-CN" altLang="en-US" sz="1600" b="0" dirty="0">
                <a:latin typeface="Courier New" panose="02070309020205020404" pitchFamily="49" charset="0"/>
                <a:cs typeface="Courier New" panose="02070309020205020404" pitchFamily="49" charset="0"/>
              </a:rPr>
              <a:t>}</a:t>
            </a:r>
          </a:p>
        </p:txBody>
      </p:sp>
      <p:sp>
        <p:nvSpPr>
          <p:cNvPr id="63" name="Rectangle 62"/>
          <p:cNvSpPr>
            <a:spLocks noChangeArrowheads="1"/>
          </p:cNvSpPr>
          <p:nvPr/>
        </p:nvSpPr>
        <p:spPr bwMode="auto">
          <a:xfrm>
            <a:off x="5110145" y="2016339"/>
            <a:ext cx="34194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Aft>
                <a:spcPct val="0"/>
              </a:spcAft>
            </a:pPr>
            <a:r>
              <a:rPr kumimoji="1" lang="zh-CN" altLang="en-US" sz="2400" b="1">
                <a:latin typeface="Times New Roman" panose="02020603050405020304" pitchFamily="18" charset="0"/>
                <a:ea typeface="宋体" panose="02010600030101010101" pitchFamily="2" charset="-122"/>
              </a:rPr>
              <a:t> </a:t>
            </a:r>
            <a:r>
              <a:rPr kumimoji="1" lang="en-US" altLang="zh-CN" sz="2400" b="1">
                <a:latin typeface="Times New Roman" panose="02020603050405020304" pitchFamily="18" charset="0"/>
                <a:ea typeface="宋体" panose="02010600030101010101" pitchFamily="2" charset="-122"/>
              </a:rPr>
              <a:t>L                   R              D</a:t>
            </a:r>
          </a:p>
        </p:txBody>
      </p:sp>
      <p:grpSp>
        <p:nvGrpSpPr>
          <p:cNvPr id="114" name="Group 63"/>
          <p:cNvGrpSpPr>
            <a:grpSpLocks/>
          </p:cNvGrpSpPr>
          <p:nvPr/>
        </p:nvGrpSpPr>
        <p:grpSpPr bwMode="auto">
          <a:xfrm>
            <a:off x="4576745" y="2492589"/>
            <a:ext cx="1524000" cy="1447800"/>
            <a:chOff x="3216" y="1248"/>
            <a:chExt cx="960" cy="912"/>
          </a:xfrm>
        </p:grpSpPr>
        <p:sp>
          <p:nvSpPr>
            <p:cNvPr id="115" name="Line 64"/>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6" name="Group 65"/>
            <p:cNvGrpSpPr>
              <a:grpSpLocks/>
            </p:cNvGrpSpPr>
            <p:nvPr/>
          </p:nvGrpSpPr>
          <p:grpSpPr bwMode="auto">
            <a:xfrm>
              <a:off x="3408" y="1680"/>
              <a:ext cx="576" cy="240"/>
              <a:chOff x="3408" y="1680"/>
              <a:chExt cx="576" cy="240"/>
            </a:xfrm>
          </p:grpSpPr>
          <p:sp>
            <p:nvSpPr>
              <p:cNvPr id="118" name="Line 66"/>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67"/>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Line 68"/>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7" name="Rectangle 69"/>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L  R   D</a:t>
              </a:r>
            </a:p>
          </p:txBody>
        </p:sp>
      </p:grpSp>
      <p:grpSp>
        <p:nvGrpSpPr>
          <p:cNvPr id="121" name="Group 70"/>
          <p:cNvGrpSpPr>
            <a:grpSpLocks/>
          </p:cNvGrpSpPr>
          <p:nvPr/>
        </p:nvGrpSpPr>
        <p:grpSpPr bwMode="auto">
          <a:xfrm>
            <a:off x="4691045" y="3978489"/>
            <a:ext cx="1447800" cy="1428750"/>
            <a:chOff x="2796" y="1752"/>
            <a:chExt cx="912" cy="900"/>
          </a:xfrm>
        </p:grpSpPr>
        <p:grpSp>
          <p:nvGrpSpPr>
            <p:cNvPr id="122" name="Group 71"/>
            <p:cNvGrpSpPr>
              <a:grpSpLocks/>
            </p:cNvGrpSpPr>
            <p:nvPr/>
          </p:nvGrpSpPr>
          <p:grpSpPr bwMode="auto">
            <a:xfrm>
              <a:off x="2940" y="2172"/>
              <a:ext cx="576" cy="240"/>
              <a:chOff x="3888" y="2592"/>
              <a:chExt cx="576" cy="240"/>
            </a:xfrm>
          </p:grpSpPr>
          <p:sp>
            <p:nvSpPr>
              <p:cNvPr id="125" name="Line 72"/>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Line 73"/>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Line 74"/>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 name="Rectangle 75"/>
            <p:cNvSpPr>
              <a:spLocks noChangeArrowheads="1"/>
            </p:cNvSpPr>
            <p:nvPr/>
          </p:nvSpPr>
          <p:spPr bwMode="auto">
            <a:xfrm>
              <a:off x="2796" y="241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L    R   D</a:t>
              </a:r>
            </a:p>
          </p:txBody>
        </p:sp>
        <p:sp>
          <p:nvSpPr>
            <p:cNvPr id="124" name="Line 76"/>
            <p:cNvSpPr>
              <a:spLocks noChangeShapeType="1"/>
            </p:cNvSpPr>
            <p:nvPr/>
          </p:nvSpPr>
          <p:spPr bwMode="auto">
            <a:xfrm>
              <a:off x="3204" y="175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8" name="Group 77"/>
          <p:cNvGrpSpPr>
            <a:grpSpLocks/>
          </p:cNvGrpSpPr>
          <p:nvPr/>
        </p:nvGrpSpPr>
        <p:grpSpPr bwMode="auto">
          <a:xfrm>
            <a:off x="4519595" y="3940389"/>
            <a:ext cx="457200" cy="990600"/>
            <a:chOff x="3552" y="2160"/>
            <a:chExt cx="288" cy="624"/>
          </a:xfrm>
        </p:grpSpPr>
        <p:sp>
          <p:nvSpPr>
            <p:cNvPr id="129" name="Text Box 78"/>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130" name="Line 79"/>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1" name="Group 80"/>
          <p:cNvGrpSpPr>
            <a:grpSpLocks/>
          </p:cNvGrpSpPr>
          <p:nvPr/>
        </p:nvGrpSpPr>
        <p:grpSpPr bwMode="auto">
          <a:xfrm>
            <a:off x="8081945" y="2511639"/>
            <a:ext cx="457200" cy="1066800"/>
            <a:chOff x="3264" y="2160"/>
            <a:chExt cx="288" cy="672"/>
          </a:xfrm>
        </p:grpSpPr>
        <p:sp>
          <p:nvSpPr>
            <p:cNvPr id="132" name="Oval 81"/>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A</a:t>
              </a:r>
            </a:p>
          </p:txBody>
        </p:sp>
        <p:sp>
          <p:nvSpPr>
            <p:cNvPr id="133" name="Line 82"/>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4" name="Group 83"/>
          <p:cNvGrpSpPr>
            <a:grpSpLocks/>
          </p:cNvGrpSpPr>
          <p:nvPr/>
        </p:nvGrpSpPr>
        <p:grpSpPr bwMode="auto">
          <a:xfrm>
            <a:off x="5205395" y="5407239"/>
            <a:ext cx="457200" cy="990600"/>
            <a:chOff x="4368" y="3072"/>
            <a:chExt cx="288" cy="624"/>
          </a:xfrm>
        </p:grpSpPr>
        <p:sp>
          <p:nvSpPr>
            <p:cNvPr id="135" name="Text Box 84"/>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136" name="Line 85"/>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7" name="Group 86"/>
          <p:cNvGrpSpPr>
            <a:grpSpLocks/>
          </p:cNvGrpSpPr>
          <p:nvPr/>
        </p:nvGrpSpPr>
        <p:grpSpPr bwMode="auto">
          <a:xfrm>
            <a:off x="4671995" y="5426289"/>
            <a:ext cx="457200" cy="990600"/>
            <a:chOff x="4080" y="3072"/>
            <a:chExt cx="288" cy="624"/>
          </a:xfrm>
        </p:grpSpPr>
        <p:sp>
          <p:nvSpPr>
            <p:cNvPr id="138" name="Text Box 87"/>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139" name="Line 88"/>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0" name="Group 89"/>
          <p:cNvGrpSpPr>
            <a:grpSpLocks/>
          </p:cNvGrpSpPr>
          <p:nvPr/>
        </p:nvGrpSpPr>
        <p:grpSpPr bwMode="auto">
          <a:xfrm>
            <a:off x="5681645" y="5369139"/>
            <a:ext cx="457200" cy="1066800"/>
            <a:chOff x="3792" y="3072"/>
            <a:chExt cx="288" cy="672"/>
          </a:xfrm>
        </p:grpSpPr>
        <p:sp>
          <p:nvSpPr>
            <p:cNvPr id="141" name="Oval 90"/>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D</a:t>
              </a:r>
            </a:p>
          </p:txBody>
        </p:sp>
        <p:sp>
          <p:nvSpPr>
            <p:cNvPr id="142" name="Line 91"/>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3" name="Group 92"/>
          <p:cNvGrpSpPr>
            <a:grpSpLocks/>
          </p:cNvGrpSpPr>
          <p:nvPr/>
        </p:nvGrpSpPr>
        <p:grpSpPr bwMode="auto">
          <a:xfrm>
            <a:off x="6938945" y="3959439"/>
            <a:ext cx="457200" cy="990600"/>
            <a:chOff x="5280" y="2160"/>
            <a:chExt cx="288" cy="624"/>
          </a:xfrm>
        </p:grpSpPr>
        <p:sp>
          <p:nvSpPr>
            <p:cNvPr id="144" name="Text Box 93"/>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145" name="Line 94"/>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6" name="Group 95"/>
          <p:cNvGrpSpPr>
            <a:grpSpLocks/>
          </p:cNvGrpSpPr>
          <p:nvPr/>
        </p:nvGrpSpPr>
        <p:grpSpPr bwMode="auto">
          <a:xfrm>
            <a:off x="6386495" y="3978489"/>
            <a:ext cx="457200" cy="990600"/>
            <a:chOff x="4992" y="2160"/>
            <a:chExt cx="288" cy="624"/>
          </a:xfrm>
        </p:grpSpPr>
        <p:sp>
          <p:nvSpPr>
            <p:cNvPr id="147" name="Text Box 96"/>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400" b="1">
                  <a:latin typeface="Times New Roman" panose="02020603050405020304" pitchFamily="18" charset="0"/>
                  <a:ea typeface="宋体" panose="02010600030101010101" pitchFamily="2" charset="-122"/>
                </a:rPr>
                <a:t>&gt;</a:t>
              </a:r>
            </a:p>
          </p:txBody>
        </p:sp>
        <p:sp>
          <p:nvSpPr>
            <p:cNvPr id="148" name="Line 97"/>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9" name="Group 98"/>
          <p:cNvGrpSpPr>
            <a:grpSpLocks/>
          </p:cNvGrpSpPr>
          <p:nvPr/>
        </p:nvGrpSpPr>
        <p:grpSpPr bwMode="auto">
          <a:xfrm>
            <a:off x="7396145" y="3959439"/>
            <a:ext cx="457200" cy="1066800"/>
            <a:chOff x="4704" y="2160"/>
            <a:chExt cx="288" cy="672"/>
          </a:xfrm>
        </p:grpSpPr>
        <p:sp>
          <p:nvSpPr>
            <p:cNvPr id="150" name="Oval 99"/>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C</a:t>
              </a:r>
            </a:p>
          </p:txBody>
        </p:sp>
        <p:sp>
          <p:nvSpPr>
            <p:cNvPr id="151" name="Line 100"/>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2" name="Group 101"/>
          <p:cNvGrpSpPr>
            <a:grpSpLocks/>
          </p:cNvGrpSpPr>
          <p:nvPr/>
        </p:nvGrpSpPr>
        <p:grpSpPr bwMode="auto">
          <a:xfrm>
            <a:off x="6424595" y="2359239"/>
            <a:ext cx="1447800" cy="1600200"/>
            <a:chOff x="4356" y="972"/>
            <a:chExt cx="912" cy="1008"/>
          </a:xfrm>
        </p:grpSpPr>
        <p:grpSp>
          <p:nvGrpSpPr>
            <p:cNvPr id="153" name="Group 102"/>
            <p:cNvGrpSpPr>
              <a:grpSpLocks/>
            </p:cNvGrpSpPr>
            <p:nvPr/>
          </p:nvGrpSpPr>
          <p:grpSpPr bwMode="auto">
            <a:xfrm>
              <a:off x="4500" y="1500"/>
              <a:ext cx="576" cy="240"/>
              <a:chOff x="4800" y="1680"/>
              <a:chExt cx="576" cy="240"/>
            </a:xfrm>
          </p:grpSpPr>
          <p:sp>
            <p:nvSpPr>
              <p:cNvPr id="156" name="Line 103"/>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 name="Line 104"/>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 name="Line 105"/>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4" name="Rectangle 106"/>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L    R   D</a:t>
              </a:r>
            </a:p>
          </p:txBody>
        </p:sp>
        <p:sp>
          <p:nvSpPr>
            <p:cNvPr id="155" name="Line 107"/>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9" name="Group 109"/>
          <p:cNvGrpSpPr>
            <a:grpSpLocks/>
          </p:cNvGrpSpPr>
          <p:nvPr/>
        </p:nvGrpSpPr>
        <p:grpSpPr bwMode="auto">
          <a:xfrm>
            <a:off x="5814995" y="3959439"/>
            <a:ext cx="666750" cy="990600"/>
            <a:chOff x="3360" y="1752"/>
            <a:chExt cx="420" cy="624"/>
          </a:xfrm>
        </p:grpSpPr>
        <p:sp>
          <p:nvSpPr>
            <p:cNvPr id="160" name="Line 110"/>
            <p:cNvSpPr>
              <a:spLocks noChangeShapeType="1"/>
            </p:cNvSpPr>
            <p:nvPr/>
          </p:nvSpPr>
          <p:spPr bwMode="auto">
            <a:xfrm>
              <a:off x="3636" y="1956"/>
              <a:ext cx="0" cy="180"/>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 name="Oval 111"/>
            <p:cNvSpPr>
              <a:spLocks noChangeArrowheads="1"/>
            </p:cNvSpPr>
            <p:nvPr/>
          </p:nvSpPr>
          <p:spPr bwMode="auto">
            <a:xfrm>
              <a:off x="3492" y="2136"/>
              <a:ext cx="288" cy="240"/>
            </a:xfrm>
            <a:prstGeom prst="ellipse">
              <a:avLst/>
            </a:prstGeom>
            <a:solidFill>
              <a:srgbClr val="FF9933"/>
            </a:solidFill>
            <a:ln w="9525">
              <a:solidFill>
                <a:schemeClr val="tx1"/>
              </a:solidFill>
              <a:round/>
              <a:headEnd/>
              <a:tailEnd/>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a:spcAft>
                  <a:spcPct val="0"/>
                </a:spcAft>
              </a:pPr>
              <a:r>
                <a:rPr kumimoji="1" lang="en-US" altLang="zh-CN" sz="2400" b="1">
                  <a:latin typeface="Times New Roman" panose="02020603050405020304" pitchFamily="18" charset="0"/>
                  <a:ea typeface="宋体" panose="02010600030101010101" pitchFamily="2" charset="-122"/>
                </a:rPr>
                <a:t>B</a:t>
              </a:r>
            </a:p>
          </p:txBody>
        </p:sp>
        <p:sp>
          <p:nvSpPr>
            <p:cNvPr id="162" name="Line 112"/>
            <p:cNvSpPr>
              <a:spLocks noChangeShapeType="1"/>
            </p:cNvSpPr>
            <p:nvPr/>
          </p:nvSpPr>
          <p:spPr bwMode="auto">
            <a:xfrm>
              <a:off x="3360" y="1752"/>
              <a:ext cx="276" cy="20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 name="灯片编号占位符 5"/>
          <p:cNvSpPr>
            <a:spLocks noGrp="1"/>
          </p:cNvSpPr>
          <p:nvPr>
            <p:ph type="sldNum" sz="quarter" idx="10"/>
          </p:nvPr>
        </p:nvSpPr>
        <p:spPr/>
        <p:txBody>
          <a:bodyPr/>
          <a:lstStyle/>
          <a:p>
            <a:fld id="{BFC21862-C570-43FE-93A1-CE1DA7921C6E}" type="slidenum">
              <a:rPr lang="zh-CN" altLang="en-US" smtClean="0"/>
              <a:pPr/>
              <a:t>20</a:t>
            </a:fld>
            <a:r>
              <a:rPr lang="en-US" altLang="zh-CN" smtClean="0"/>
              <a:t>/28</a:t>
            </a:r>
            <a:endParaRPr lang="zh-CN" altLang="en-US" dirty="0"/>
          </a:p>
        </p:txBody>
      </p:sp>
    </p:spTree>
    <p:extLst>
      <p:ext uri="{BB962C8B-B14F-4D97-AF65-F5344CB8AC3E}">
        <p14:creationId xmlns:p14="http://schemas.microsoft.com/office/powerpoint/2010/main" val="418848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slide(fromBottom)">
                                      <p:cBhvr>
                                        <p:cTn id="7" dur="500"/>
                                        <p:tgtEl>
                                          <p:spTgt spid="64"/>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nodeType="with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67647">
                                            <p:txEl>
                                              <p:pRg st="0" end="0"/>
                                            </p:txEl>
                                          </p:spTgt>
                                        </p:tgtEl>
                                        <p:attrNameLst>
                                          <p:attrName>style.visibility</p:attrName>
                                        </p:attrNameLst>
                                      </p:cBhvr>
                                      <p:to>
                                        <p:strVal val="visible"/>
                                      </p:to>
                                    </p:set>
                                    <p:animEffect transition="in" filter="box(out)">
                                      <p:cBhvr>
                                        <p:cTn id="19" dur="500"/>
                                        <p:tgtEl>
                                          <p:spTgt spid="6764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dissolve">
                                      <p:cBhvr>
                                        <p:cTn id="24" dur="500"/>
                                        <p:tgtEl>
                                          <p:spTgt spid="6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14"/>
                                        </p:tgtEl>
                                        <p:attrNameLst>
                                          <p:attrName>style.visibility</p:attrName>
                                        </p:attrNameLst>
                                      </p:cBhvr>
                                      <p:to>
                                        <p:strVal val="visible"/>
                                      </p:to>
                                    </p:set>
                                    <p:animEffect transition="in" filter="wipe(up)">
                                      <p:cBhvr>
                                        <p:cTn id="29" dur="500"/>
                                        <p:tgtEl>
                                          <p:spTgt spid="1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wipe(up)">
                                      <p:cBhvr>
                                        <p:cTn id="34" dur="500"/>
                                        <p:tgtEl>
                                          <p:spTgt spid="1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21"/>
                                        </p:tgtEl>
                                        <p:attrNameLst>
                                          <p:attrName>style.visibility</p:attrName>
                                        </p:attrNameLst>
                                      </p:cBhvr>
                                      <p:to>
                                        <p:strVal val="visible"/>
                                      </p:to>
                                    </p:set>
                                    <p:animEffect transition="in" filter="wipe(up)">
                                      <p:cBhvr>
                                        <p:cTn id="39" dur="500"/>
                                        <p:tgtEl>
                                          <p:spTgt spid="1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37"/>
                                        </p:tgtEl>
                                        <p:attrNameLst>
                                          <p:attrName>style.visibility</p:attrName>
                                        </p:attrNameLst>
                                      </p:cBhvr>
                                      <p:to>
                                        <p:strVal val="visible"/>
                                      </p:to>
                                    </p:set>
                                    <p:animEffect transition="in" filter="wipe(up)">
                                      <p:cBhvr>
                                        <p:cTn id="44" dur="500"/>
                                        <p:tgtEl>
                                          <p:spTgt spid="13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34"/>
                                        </p:tgtEl>
                                        <p:attrNameLst>
                                          <p:attrName>style.visibility</p:attrName>
                                        </p:attrNameLst>
                                      </p:cBhvr>
                                      <p:to>
                                        <p:strVal val="visible"/>
                                      </p:to>
                                    </p:set>
                                    <p:animEffect transition="in" filter="wipe(up)">
                                      <p:cBhvr>
                                        <p:cTn id="49" dur="500"/>
                                        <p:tgtEl>
                                          <p:spTgt spid="1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40"/>
                                        </p:tgtEl>
                                        <p:attrNameLst>
                                          <p:attrName>style.visibility</p:attrName>
                                        </p:attrNameLst>
                                      </p:cBhvr>
                                      <p:to>
                                        <p:strVal val="visible"/>
                                      </p:to>
                                    </p:set>
                                    <p:animEffect transition="in" filter="wipe(up)">
                                      <p:cBhvr>
                                        <p:cTn id="54" dur="500"/>
                                        <p:tgtEl>
                                          <p:spTgt spid="1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59"/>
                                        </p:tgtEl>
                                        <p:attrNameLst>
                                          <p:attrName>style.visibility</p:attrName>
                                        </p:attrNameLst>
                                      </p:cBhvr>
                                      <p:to>
                                        <p:strVal val="visible"/>
                                      </p:to>
                                    </p:set>
                                    <p:animEffect transition="in" filter="wipe(up)">
                                      <p:cBhvr>
                                        <p:cTn id="59" dur="500"/>
                                        <p:tgtEl>
                                          <p:spTgt spid="15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52"/>
                                        </p:tgtEl>
                                        <p:attrNameLst>
                                          <p:attrName>style.visibility</p:attrName>
                                        </p:attrNameLst>
                                      </p:cBhvr>
                                      <p:to>
                                        <p:strVal val="visible"/>
                                      </p:to>
                                    </p:set>
                                    <p:animEffect transition="in" filter="wipe(up)">
                                      <p:cBhvr>
                                        <p:cTn id="64" dur="500"/>
                                        <p:tgtEl>
                                          <p:spTgt spid="15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46"/>
                                        </p:tgtEl>
                                        <p:attrNameLst>
                                          <p:attrName>style.visibility</p:attrName>
                                        </p:attrNameLst>
                                      </p:cBhvr>
                                      <p:to>
                                        <p:strVal val="visible"/>
                                      </p:to>
                                    </p:set>
                                    <p:animEffect transition="in" filter="wipe(up)">
                                      <p:cBhvr>
                                        <p:cTn id="69" dur="500"/>
                                        <p:tgtEl>
                                          <p:spTgt spid="14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43"/>
                                        </p:tgtEl>
                                        <p:attrNameLst>
                                          <p:attrName>style.visibility</p:attrName>
                                        </p:attrNameLst>
                                      </p:cBhvr>
                                      <p:to>
                                        <p:strVal val="visible"/>
                                      </p:to>
                                    </p:set>
                                    <p:animEffect transition="in" filter="wipe(up)">
                                      <p:cBhvr>
                                        <p:cTn id="74" dur="500"/>
                                        <p:tgtEl>
                                          <p:spTgt spid="14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49"/>
                                        </p:tgtEl>
                                        <p:attrNameLst>
                                          <p:attrName>style.visibility</p:attrName>
                                        </p:attrNameLst>
                                      </p:cBhvr>
                                      <p:to>
                                        <p:strVal val="visible"/>
                                      </p:to>
                                    </p:set>
                                    <p:animEffect transition="in" filter="wipe(up)">
                                      <p:cBhvr>
                                        <p:cTn id="79" dur="500"/>
                                        <p:tgtEl>
                                          <p:spTgt spid="14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131"/>
                                        </p:tgtEl>
                                        <p:attrNameLst>
                                          <p:attrName>style.visibility</p:attrName>
                                        </p:attrNameLst>
                                      </p:cBhvr>
                                      <p:to>
                                        <p:strVal val="visible"/>
                                      </p:to>
                                    </p:set>
                                    <p:animEffect transition="in" filter="wipe(up)">
                                      <p:cBhvr>
                                        <p:cTn id="8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47" grpId="0" build="p" autoUpdateAnimBg="0"/>
      <p:bldP spid="64" grpId="0" autoUpdateAnimBg="0"/>
      <p:bldP spid="5" grpId="0"/>
      <p:bldP spid="63"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二叉树的层次遍历</a:t>
            </a:r>
            <a:endParaRPr lang="zh-CN" altLang="en-US" dirty="0"/>
          </a:p>
        </p:txBody>
      </p:sp>
      <p:sp>
        <p:nvSpPr>
          <p:cNvPr id="33795" name="Rectangle 3"/>
          <p:cNvSpPr>
            <a:spLocks noGrp="1" noChangeArrowheads="1"/>
          </p:cNvSpPr>
          <p:nvPr>
            <p:ph type="body" idx="1"/>
          </p:nvPr>
        </p:nvSpPr>
        <p:spPr/>
        <p:txBody>
          <a:bodyPr/>
          <a:lstStyle/>
          <a:p>
            <a:pPr lvl="1" indent="0" algn="just">
              <a:lnSpc>
                <a:spcPct val="150000"/>
              </a:lnSpc>
              <a:spcBef>
                <a:spcPts val="0"/>
              </a:spcBef>
              <a:spcAft>
                <a:spcPts val="0"/>
              </a:spcAft>
            </a:pPr>
            <a:r>
              <a:rPr lang="zh-CN" altLang="en-US" kern="1200" dirty="0">
                <a:solidFill>
                  <a:schemeClr val="tx1"/>
                </a:solidFill>
              </a:rPr>
              <a:t>二叉树的层次遍历是指从二叉树的根结点开始，从上到下逐层遍历，同一层中从左到右访问二叉树的结点</a:t>
            </a:r>
            <a:r>
              <a:rPr lang="zh-CN" altLang="en-US" kern="1200" dirty="0" smtClean="0">
                <a:solidFill>
                  <a:schemeClr val="tx1"/>
                </a:solidFill>
              </a:rPr>
              <a:t>。</a:t>
            </a:r>
            <a:endParaRPr lang="en-US" altLang="zh-CN" kern="1200" dirty="0" smtClean="0">
              <a:solidFill>
                <a:schemeClr val="tx1"/>
              </a:solidFill>
            </a:endParaRPr>
          </a:p>
          <a:p>
            <a:pPr lvl="1" indent="0" algn="just">
              <a:lnSpc>
                <a:spcPct val="150000"/>
              </a:lnSpc>
              <a:spcBef>
                <a:spcPts val="0"/>
              </a:spcBef>
              <a:spcAft>
                <a:spcPts val="0"/>
              </a:spcAft>
            </a:pPr>
            <a:endParaRPr lang="en-US" altLang="zh-CN" kern="1200" dirty="0" smtClean="0">
              <a:solidFill>
                <a:schemeClr val="tx1"/>
              </a:solidFill>
            </a:endParaRPr>
          </a:p>
          <a:p>
            <a:pPr lvl="1" indent="0" algn="just">
              <a:lnSpc>
                <a:spcPct val="150000"/>
              </a:lnSpc>
              <a:spcBef>
                <a:spcPts val="0"/>
              </a:spcBef>
              <a:spcAft>
                <a:spcPts val="0"/>
              </a:spcAft>
            </a:pPr>
            <a:r>
              <a:rPr lang="zh-CN" altLang="en-US" kern="1200" dirty="0" smtClean="0">
                <a:solidFill>
                  <a:schemeClr val="tx1"/>
                </a:solidFill>
              </a:rPr>
              <a:t>初始化：根</a:t>
            </a:r>
            <a:r>
              <a:rPr lang="zh-CN" altLang="en-US" kern="1200" dirty="0">
                <a:solidFill>
                  <a:schemeClr val="tx1"/>
                </a:solidFill>
              </a:rPr>
              <a:t>结点</a:t>
            </a:r>
            <a:r>
              <a:rPr lang="zh-CN" altLang="en-US" kern="1200" dirty="0" smtClean="0">
                <a:solidFill>
                  <a:schemeClr val="tx1"/>
                </a:solidFill>
              </a:rPr>
              <a:t>入队；</a:t>
            </a:r>
            <a:endParaRPr lang="en-US" altLang="zh-CN" kern="1200" dirty="0" smtClean="0">
              <a:solidFill>
                <a:schemeClr val="tx1"/>
              </a:solidFill>
            </a:endParaRPr>
          </a:p>
          <a:p>
            <a:pPr lvl="1" indent="0" algn="just">
              <a:lnSpc>
                <a:spcPct val="150000"/>
              </a:lnSpc>
              <a:spcBef>
                <a:spcPts val="0"/>
              </a:spcBef>
              <a:spcAft>
                <a:spcPts val="0"/>
              </a:spcAft>
            </a:pPr>
            <a:r>
              <a:rPr lang="zh-CN" altLang="en-US" kern="1200" dirty="0" smtClean="0">
                <a:solidFill>
                  <a:schemeClr val="tx1"/>
                </a:solidFill>
              </a:rPr>
              <a:t>算法迭代：</a:t>
            </a:r>
            <a:endParaRPr lang="en-US" altLang="zh-CN" kern="1200" dirty="0" smtClean="0">
              <a:solidFill>
                <a:schemeClr val="tx1"/>
              </a:solidFill>
            </a:endParaRPr>
          </a:p>
          <a:p>
            <a:pPr lvl="1" indent="0" algn="just">
              <a:lnSpc>
                <a:spcPct val="150000"/>
              </a:lnSpc>
              <a:spcBef>
                <a:spcPts val="0"/>
              </a:spcBef>
              <a:spcAft>
                <a:spcPts val="0"/>
              </a:spcAft>
            </a:pPr>
            <a:r>
              <a:rPr lang="en-US" altLang="zh-CN" kern="1200" dirty="0" smtClean="0">
                <a:solidFill>
                  <a:schemeClr val="tx1"/>
                </a:solidFill>
              </a:rPr>
              <a:t>	</a:t>
            </a:r>
            <a:r>
              <a:rPr lang="zh-CN" altLang="en-US" kern="1200" dirty="0" smtClean="0">
                <a:solidFill>
                  <a:schemeClr val="tx1"/>
                </a:solidFill>
              </a:rPr>
              <a:t>从队头</a:t>
            </a:r>
            <a:r>
              <a:rPr lang="zh-CN" altLang="en-US" kern="1200" dirty="0">
                <a:solidFill>
                  <a:schemeClr val="tx1"/>
                </a:solidFill>
              </a:rPr>
              <a:t>取一个元素，每取一个元素，执行如下</a:t>
            </a:r>
            <a:r>
              <a:rPr lang="en-US" altLang="zh-CN" kern="1200" dirty="0">
                <a:solidFill>
                  <a:schemeClr val="tx1"/>
                </a:solidFill>
              </a:rPr>
              <a:t>3</a:t>
            </a:r>
            <a:r>
              <a:rPr lang="zh-CN" altLang="en-US" kern="1200" dirty="0">
                <a:solidFill>
                  <a:schemeClr val="tx1"/>
                </a:solidFill>
              </a:rPr>
              <a:t>个动作：</a:t>
            </a:r>
          </a:p>
          <a:p>
            <a:pPr lvl="1" indent="0" algn="just">
              <a:lnSpc>
                <a:spcPct val="150000"/>
              </a:lnSpc>
              <a:spcBef>
                <a:spcPts val="0"/>
              </a:spcBef>
              <a:spcAft>
                <a:spcPts val="0"/>
              </a:spcAft>
            </a:pPr>
            <a:r>
              <a:rPr lang="en-US" altLang="zh-CN" kern="1200" dirty="0" smtClean="0">
                <a:solidFill>
                  <a:schemeClr val="tx1"/>
                </a:solidFill>
              </a:rPr>
              <a:t>	1</a:t>
            </a:r>
            <a:r>
              <a:rPr lang="en-US" altLang="zh-CN" kern="1200" dirty="0">
                <a:solidFill>
                  <a:schemeClr val="tx1"/>
                </a:solidFill>
              </a:rPr>
              <a:t>. </a:t>
            </a:r>
            <a:r>
              <a:rPr lang="zh-CN" altLang="en-US" kern="1200" dirty="0">
                <a:solidFill>
                  <a:schemeClr val="tx1"/>
                </a:solidFill>
              </a:rPr>
              <a:t>访问该元素所指结点；</a:t>
            </a:r>
          </a:p>
          <a:p>
            <a:pPr lvl="1" indent="0" algn="just">
              <a:lnSpc>
                <a:spcPct val="150000"/>
              </a:lnSpc>
              <a:spcBef>
                <a:spcPts val="0"/>
              </a:spcBef>
              <a:spcAft>
                <a:spcPts val="0"/>
              </a:spcAft>
            </a:pPr>
            <a:r>
              <a:rPr lang="en-US" altLang="zh-CN" kern="1200" dirty="0" smtClean="0">
                <a:solidFill>
                  <a:schemeClr val="tx1"/>
                </a:solidFill>
              </a:rPr>
              <a:t>	2</a:t>
            </a:r>
            <a:r>
              <a:rPr lang="en-US" altLang="zh-CN" kern="1200" dirty="0">
                <a:solidFill>
                  <a:schemeClr val="tx1"/>
                </a:solidFill>
              </a:rPr>
              <a:t>. </a:t>
            </a:r>
            <a:r>
              <a:rPr lang="zh-CN" altLang="en-US" kern="1200" dirty="0">
                <a:solidFill>
                  <a:schemeClr val="tx1"/>
                </a:solidFill>
              </a:rPr>
              <a:t>如果该元素所指结点有左孩子，则左孩子指针</a:t>
            </a:r>
            <a:r>
              <a:rPr lang="zh-CN" altLang="en-US" kern="1200" dirty="0" smtClean="0">
                <a:solidFill>
                  <a:schemeClr val="tx1"/>
                </a:solidFill>
              </a:rPr>
              <a:t>入队；</a:t>
            </a:r>
            <a:endParaRPr lang="zh-CN" altLang="en-US" kern="1200" dirty="0">
              <a:solidFill>
                <a:schemeClr val="tx1"/>
              </a:solidFill>
            </a:endParaRPr>
          </a:p>
          <a:p>
            <a:pPr lvl="1" indent="0" algn="just">
              <a:lnSpc>
                <a:spcPct val="150000"/>
              </a:lnSpc>
              <a:spcBef>
                <a:spcPts val="0"/>
              </a:spcBef>
              <a:spcAft>
                <a:spcPts val="0"/>
              </a:spcAft>
            </a:pPr>
            <a:r>
              <a:rPr lang="en-US" altLang="zh-CN" kern="1200" dirty="0" smtClean="0">
                <a:solidFill>
                  <a:schemeClr val="tx1"/>
                </a:solidFill>
              </a:rPr>
              <a:t>	3</a:t>
            </a:r>
            <a:r>
              <a:rPr lang="en-US" altLang="zh-CN" kern="1200" dirty="0">
                <a:solidFill>
                  <a:schemeClr val="tx1"/>
                </a:solidFill>
              </a:rPr>
              <a:t>. </a:t>
            </a:r>
            <a:r>
              <a:rPr lang="zh-CN" altLang="en-US" kern="1200" dirty="0">
                <a:solidFill>
                  <a:schemeClr val="tx1"/>
                </a:solidFill>
              </a:rPr>
              <a:t>如果该元素所指结点有右孩子，则右孩子指针</a:t>
            </a:r>
            <a:r>
              <a:rPr lang="zh-CN" altLang="en-US" kern="1200" dirty="0" smtClean="0">
                <a:solidFill>
                  <a:schemeClr val="tx1"/>
                </a:solidFill>
              </a:rPr>
              <a:t>入队；</a:t>
            </a:r>
            <a:endParaRPr lang="zh-CN" altLang="en-US" kern="1200" dirty="0">
              <a:solidFill>
                <a:schemeClr val="tx1"/>
              </a:solidFill>
            </a:endParaRPr>
          </a:p>
        </p:txBody>
      </p:sp>
      <p:sp>
        <p:nvSpPr>
          <p:cNvPr id="5" name="灯片编号占位符 4"/>
          <p:cNvSpPr>
            <a:spLocks noGrp="1"/>
          </p:cNvSpPr>
          <p:nvPr>
            <p:ph type="sldNum" sz="quarter" idx="10"/>
          </p:nvPr>
        </p:nvSpPr>
        <p:spPr/>
        <p:txBody>
          <a:bodyPr/>
          <a:lstStyle/>
          <a:p>
            <a:fld id="{BFC21862-C570-43FE-93A1-CE1DA7921C6E}" type="slidenum">
              <a:rPr lang="zh-CN" altLang="en-US" smtClean="0"/>
              <a:pPr/>
              <a:t>21</a:t>
            </a:fld>
            <a:r>
              <a:rPr lang="en-US" altLang="zh-CN" smtClean="0"/>
              <a:t>/28</a:t>
            </a:r>
            <a:endParaRPr lang="zh-CN" altLang="en-US" dirty="0"/>
          </a:p>
        </p:txBody>
      </p:sp>
    </p:spTree>
    <p:extLst>
      <p:ext uri="{BB962C8B-B14F-4D97-AF65-F5344CB8AC3E}">
        <p14:creationId xmlns:p14="http://schemas.microsoft.com/office/powerpoint/2010/main" val="3876574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二叉树的非递归遍历</a:t>
            </a:r>
            <a:endParaRPr lang="zh-CN" altLang="en-US" dirty="0"/>
          </a:p>
        </p:txBody>
      </p:sp>
      <p:sp>
        <p:nvSpPr>
          <p:cNvPr id="71682" name="Rectangle 2"/>
          <p:cNvSpPr>
            <a:spLocks noGrp="1" noChangeArrowheads="1"/>
          </p:cNvSpPr>
          <p:nvPr>
            <p:ph type="body" idx="1"/>
          </p:nvPr>
        </p:nvSpPr>
        <p:spPr/>
        <p:txBody>
          <a:bodyPr/>
          <a:lstStyle/>
          <a:p>
            <a:pPr lvl="1" indent="0" algn="just">
              <a:lnSpc>
                <a:spcPct val="150000"/>
              </a:lnSpc>
              <a:spcBef>
                <a:spcPts val="0"/>
              </a:spcBef>
              <a:spcAft>
                <a:spcPts val="0"/>
              </a:spcAft>
            </a:pPr>
            <a:r>
              <a:rPr lang="zh-CN" altLang="en-US" kern="1200" dirty="0">
                <a:solidFill>
                  <a:schemeClr val="tx1"/>
                </a:solidFill>
              </a:rPr>
              <a:t>先序，中序，后序都是沿着图中路线进行：从树根开始沿左子树一直深入，直到最左端无法深入时，返回，进入刚深入时遇到结点的右子树，再进行如此的深入和返回，直到最后从根结点的右子树返回到根结点为止。</a:t>
            </a:r>
          </a:p>
          <a:p>
            <a:pPr lvl="1" indent="0" algn="just">
              <a:lnSpc>
                <a:spcPct val="150000"/>
              </a:lnSpc>
              <a:spcBef>
                <a:spcPts val="0"/>
              </a:spcBef>
              <a:spcAft>
                <a:spcPts val="0"/>
              </a:spcAft>
            </a:pPr>
            <a:r>
              <a:rPr lang="zh-CN" altLang="en-US" kern="1200" dirty="0">
                <a:solidFill>
                  <a:schemeClr val="tx1"/>
                </a:solidFill>
              </a:rPr>
              <a:t>先序：遇到结点就</a:t>
            </a:r>
            <a:r>
              <a:rPr lang="zh-CN" altLang="en-US" kern="1200" dirty="0" smtClean="0">
                <a:solidFill>
                  <a:schemeClr val="tx1"/>
                </a:solidFill>
              </a:rPr>
              <a:t>访问 △</a:t>
            </a:r>
            <a:endParaRPr lang="zh-CN" altLang="en-US" kern="1200" dirty="0">
              <a:solidFill>
                <a:schemeClr val="tx1"/>
              </a:solidFill>
            </a:endParaRPr>
          </a:p>
          <a:p>
            <a:pPr lvl="1" indent="0" algn="just">
              <a:lnSpc>
                <a:spcPct val="150000"/>
              </a:lnSpc>
              <a:spcBef>
                <a:spcPts val="0"/>
              </a:spcBef>
              <a:spcAft>
                <a:spcPts val="0"/>
              </a:spcAft>
            </a:pPr>
            <a:r>
              <a:rPr lang="zh-CN" altLang="en-US" kern="1200" dirty="0">
                <a:solidFill>
                  <a:schemeClr val="tx1"/>
                </a:solidFill>
              </a:rPr>
              <a:t>中序：左子树返回时</a:t>
            </a:r>
            <a:r>
              <a:rPr lang="zh-CN" altLang="en-US" kern="1200" dirty="0" smtClean="0">
                <a:solidFill>
                  <a:schemeClr val="tx1"/>
                </a:solidFill>
              </a:rPr>
              <a:t>访问 </a:t>
            </a:r>
            <a:r>
              <a:rPr lang="en-US" altLang="zh-CN" kern="1200" dirty="0" smtClean="0">
                <a:solidFill>
                  <a:schemeClr val="tx1"/>
                </a:solidFill>
              </a:rPr>
              <a:t>*</a:t>
            </a:r>
            <a:endParaRPr lang="zh-CN" altLang="en-US" kern="1200" dirty="0">
              <a:solidFill>
                <a:schemeClr val="tx1"/>
              </a:solidFill>
            </a:endParaRPr>
          </a:p>
          <a:p>
            <a:pPr lvl="1" indent="0" algn="just">
              <a:lnSpc>
                <a:spcPct val="150000"/>
              </a:lnSpc>
              <a:spcBef>
                <a:spcPts val="0"/>
              </a:spcBef>
              <a:spcAft>
                <a:spcPts val="0"/>
              </a:spcAft>
            </a:pPr>
            <a:r>
              <a:rPr lang="zh-CN" altLang="en-US" kern="1200" dirty="0">
                <a:solidFill>
                  <a:schemeClr val="tx1"/>
                </a:solidFill>
              </a:rPr>
              <a:t>后序：右子树返回时访问 </a:t>
            </a:r>
            <a:r>
              <a:rPr lang="zh-CN" altLang="en-US" kern="1200" dirty="0" smtClean="0">
                <a:solidFill>
                  <a:schemeClr val="tx1"/>
                </a:solidFill>
              </a:rPr>
              <a:t>☆</a:t>
            </a:r>
            <a:endParaRPr lang="zh-CN" altLang="en-US" kern="1200" dirty="0">
              <a:solidFill>
                <a:schemeClr val="tx1"/>
              </a:solidFill>
            </a:endParaRPr>
          </a:p>
          <a:p>
            <a:pPr lvl="1" indent="0" algn="just">
              <a:lnSpc>
                <a:spcPct val="150000"/>
              </a:lnSpc>
              <a:spcBef>
                <a:spcPts val="0"/>
              </a:spcBef>
              <a:spcAft>
                <a:spcPts val="0"/>
              </a:spcAft>
            </a:pPr>
            <a:endParaRPr lang="en-US" altLang="zh-CN" kern="1200" dirty="0" smtClean="0">
              <a:solidFill>
                <a:schemeClr val="tx1"/>
              </a:solidFill>
            </a:endParaRPr>
          </a:p>
          <a:p>
            <a:pPr lvl="1" indent="0" algn="just">
              <a:lnSpc>
                <a:spcPct val="150000"/>
              </a:lnSpc>
              <a:spcBef>
                <a:spcPts val="0"/>
              </a:spcBef>
              <a:spcAft>
                <a:spcPts val="0"/>
              </a:spcAft>
            </a:pPr>
            <a:endParaRPr lang="en-US" altLang="zh-CN" kern="1200" dirty="0">
              <a:solidFill>
                <a:schemeClr val="tx1"/>
              </a:solidFill>
            </a:endParaRPr>
          </a:p>
          <a:p>
            <a:pPr lvl="1" indent="0" algn="just">
              <a:lnSpc>
                <a:spcPct val="150000"/>
              </a:lnSpc>
              <a:spcBef>
                <a:spcPts val="0"/>
              </a:spcBef>
              <a:spcAft>
                <a:spcPts val="0"/>
              </a:spcAft>
            </a:pPr>
            <a:endParaRPr lang="en-US" altLang="zh-CN" kern="1200" dirty="0" smtClean="0">
              <a:solidFill>
                <a:schemeClr val="tx1"/>
              </a:solidFill>
            </a:endParaRPr>
          </a:p>
          <a:p>
            <a:pPr lvl="1" indent="0" algn="just">
              <a:lnSpc>
                <a:spcPct val="150000"/>
              </a:lnSpc>
              <a:spcBef>
                <a:spcPts val="0"/>
              </a:spcBef>
              <a:spcAft>
                <a:spcPts val="0"/>
              </a:spcAft>
            </a:pPr>
            <a:endParaRPr lang="en-US" altLang="zh-CN" kern="1200" dirty="0">
              <a:solidFill>
                <a:schemeClr val="tx1"/>
              </a:solidFill>
            </a:endParaRPr>
          </a:p>
          <a:p>
            <a:pPr lvl="1" indent="0" algn="just">
              <a:lnSpc>
                <a:spcPct val="150000"/>
              </a:lnSpc>
              <a:spcBef>
                <a:spcPts val="0"/>
              </a:spcBef>
              <a:spcAft>
                <a:spcPts val="0"/>
              </a:spcAft>
            </a:pPr>
            <a:endParaRPr lang="en-US" altLang="zh-CN" kern="1200" dirty="0" smtClean="0">
              <a:solidFill>
                <a:schemeClr val="tx1"/>
              </a:solidFill>
            </a:endParaRPr>
          </a:p>
          <a:p>
            <a:pPr lvl="1" indent="0" algn="just">
              <a:lnSpc>
                <a:spcPct val="150000"/>
              </a:lnSpc>
              <a:spcBef>
                <a:spcPts val="0"/>
              </a:spcBef>
              <a:spcAft>
                <a:spcPts val="0"/>
              </a:spcAft>
            </a:pPr>
            <a:endParaRPr lang="zh-CN" altLang="en-US" kern="1200" dirty="0">
              <a:solidFill>
                <a:schemeClr val="tx1"/>
              </a:solidFill>
            </a:endParaRPr>
          </a:p>
          <a:p>
            <a:pPr lvl="1" indent="0" algn="just">
              <a:lnSpc>
                <a:spcPct val="150000"/>
              </a:lnSpc>
              <a:spcBef>
                <a:spcPts val="0"/>
              </a:spcBef>
              <a:spcAft>
                <a:spcPts val="0"/>
              </a:spcAft>
            </a:pPr>
            <a:r>
              <a:rPr lang="zh-CN" altLang="en-US" kern="1200" dirty="0">
                <a:solidFill>
                  <a:schemeClr val="tx1"/>
                </a:solidFill>
              </a:rPr>
              <a:t>深入返回的过程满足栈的特征，可用栈实现二叉树的遍历</a:t>
            </a:r>
          </a:p>
        </p:txBody>
      </p:sp>
      <p:sp>
        <p:nvSpPr>
          <p:cNvPr id="34820" name="Rectangle 5"/>
          <p:cNvSpPr>
            <a:spLocks noChangeArrowheads="1"/>
          </p:cNvSpPr>
          <p:nvPr/>
        </p:nvSpPr>
        <p:spPr bwMode="auto">
          <a:xfrm>
            <a:off x="0" y="2751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1800">
              <a:ea typeface="宋体" panose="02010600030101010101" pitchFamily="2" charset="-122"/>
            </a:endParaRPr>
          </a:p>
        </p:txBody>
      </p:sp>
      <p:graphicFrame>
        <p:nvGraphicFramePr>
          <p:cNvPr id="34821" name="Object 4"/>
          <p:cNvGraphicFramePr>
            <a:graphicFrameLocks noChangeAspect="1"/>
          </p:cNvGraphicFramePr>
          <p:nvPr>
            <p:extLst>
              <p:ext uri="{D42A27DB-BD31-4B8C-83A1-F6EECF244321}">
                <p14:modId xmlns:p14="http://schemas.microsoft.com/office/powerpoint/2010/main" val="3283522928"/>
              </p:ext>
            </p:extLst>
          </p:nvPr>
        </p:nvGraphicFramePr>
        <p:xfrm>
          <a:off x="2137549" y="2564904"/>
          <a:ext cx="6573162" cy="3240360"/>
        </p:xfrm>
        <a:graphic>
          <a:graphicData uri="http://schemas.openxmlformats.org/presentationml/2006/ole">
            <mc:AlternateContent xmlns:mc="http://schemas.openxmlformats.org/markup-compatibility/2006">
              <mc:Choice xmlns:v="urn:schemas-microsoft-com:vml" Requires="v">
                <p:oleObj spid="_x0000_s15418" name="Visio" r:id="rId4" imgW="2747010" imgH="1418463" progId="Visio.Drawing.11">
                  <p:embed/>
                </p:oleObj>
              </mc:Choice>
              <mc:Fallback>
                <p:oleObj name="Visio" r:id="rId4" imgW="2747010" imgH="1418463" progId="Visio.Drawing.11">
                  <p:embed/>
                  <p:pic>
                    <p:nvPicPr>
                      <p:cNvPr id="34821" name="Object 4"/>
                      <p:cNvPicPr>
                        <a:picLocks noChangeAspect="1" noChangeArrowheads="1"/>
                      </p:cNvPicPr>
                      <p:nvPr/>
                    </p:nvPicPr>
                    <p:blipFill>
                      <a:blip r:embed="rId5">
                        <a:extLst>
                          <a:ext uri="{28A0092B-C50C-407E-A947-70E740481C1C}">
                            <a14:useLocalDpi xmlns:a14="http://schemas.microsoft.com/office/drawing/2010/main" val="0"/>
                          </a:ext>
                        </a:extLst>
                      </a:blip>
                      <a:srcRect b="4169"/>
                      <a:stretch>
                        <a:fillRect/>
                      </a:stretch>
                    </p:blipFill>
                    <p:spPr bwMode="auto">
                      <a:xfrm>
                        <a:off x="2137549" y="2564904"/>
                        <a:ext cx="6573162" cy="3240360"/>
                      </a:xfrm>
                      <a:prstGeom prst="rect">
                        <a:avLst/>
                      </a:prstGeom>
                      <a:noFill/>
                      <a:ln>
                        <a:noFill/>
                      </a:ln>
                      <a:extLst/>
                    </p:spPr>
                  </p:pic>
                </p:oleObj>
              </mc:Fallback>
            </mc:AlternateContent>
          </a:graphicData>
        </a:graphic>
      </p:graphicFrame>
      <p:sp>
        <p:nvSpPr>
          <p:cNvPr id="5" name="灯片编号占位符 4"/>
          <p:cNvSpPr>
            <a:spLocks noGrp="1"/>
          </p:cNvSpPr>
          <p:nvPr>
            <p:ph type="sldNum" sz="quarter" idx="10"/>
          </p:nvPr>
        </p:nvSpPr>
        <p:spPr/>
        <p:txBody>
          <a:bodyPr/>
          <a:lstStyle/>
          <a:p>
            <a:fld id="{BFC21862-C570-43FE-93A1-CE1DA7921C6E}" type="slidenum">
              <a:rPr lang="zh-CN" altLang="en-US" smtClean="0"/>
              <a:pPr/>
              <a:t>22</a:t>
            </a:fld>
            <a:r>
              <a:rPr lang="en-US" altLang="zh-CN" smtClean="0"/>
              <a:t>/28</a:t>
            </a:r>
            <a:endParaRPr lang="zh-CN" altLang="en-US" dirty="0"/>
          </a:p>
        </p:txBody>
      </p:sp>
    </p:spTree>
    <p:extLst>
      <p:ext uri="{BB962C8B-B14F-4D97-AF65-F5344CB8AC3E}">
        <p14:creationId xmlns:p14="http://schemas.microsoft.com/office/powerpoint/2010/main" val="1868027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二叉树中序遍历非递归算法</a:t>
            </a:r>
            <a:endParaRPr lang="zh-CN" altLang="en-US" dirty="0"/>
          </a:p>
        </p:txBody>
      </p:sp>
      <p:sp>
        <p:nvSpPr>
          <p:cNvPr id="35844" name="Rectangle 3"/>
          <p:cNvSpPr>
            <a:spLocks noChangeArrowheads="1"/>
          </p:cNvSpPr>
          <p:nvPr/>
        </p:nvSpPr>
        <p:spPr bwMode="auto">
          <a:xfrm>
            <a:off x="0" y="2751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1800">
              <a:ea typeface="宋体" panose="02010600030101010101" pitchFamily="2" charset="-122"/>
            </a:endParaRPr>
          </a:p>
        </p:txBody>
      </p:sp>
      <p:grpSp>
        <p:nvGrpSpPr>
          <p:cNvPr id="35846" name="Group 431"/>
          <p:cNvGrpSpPr>
            <a:grpSpLocks/>
          </p:cNvGrpSpPr>
          <p:nvPr/>
        </p:nvGrpSpPr>
        <p:grpSpPr bwMode="auto">
          <a:xfrm>
            <a:off x="2308225" y="1878013"/>
            <a:ext cx="1622425" cy="2654300"/>
            <a:chOff x="703" y="2015"/>
            <a:chExt cx="1022" cy="1672"/>
          </a:xfrm>
        </p:grpSpPr>
        <p:sp>
          <p:nvSpPr>
            <p:cNvPr id="35896" name="Oval 432"/>
            <p:cNvSpPr>
              <a:spLocks noChangeArrowheads="1"/>
            </p:cNvSpPr>
            <p:nvPr/>
          </p:nvSpPr>
          <p:spPr bwMode="auto">
            <a:xfrm>
              <a:off x="1222" y="2015"/>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A</a:t>
              </a:r>
            </a:p>
          </p:txBody>
        </p:sp>
        <p:sp>
          <p:nvSpPr>
            <p:cNvPr id="35897" name="Oval 433"/>
            <p:cNvSpPr>
              <a:spLocks noChangeArrowheads="1"/>
            </p:cNvSpPr>
            <p:nvPr/>
          </p:nvSpPr>
          <p:spPr bwMode="auto">
            <a:xfrm>
              <a:off x="974" y="2367"/>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B</a:t>
              </a:r>
            </a:p>
          </p:txBody>
        </p:sp>
        <p:sp>
          <p:nvSpPr>
            <p:cNvPr id="35898" name="Oval 434"/>
            <p:cNvSpPr>
              <a:spLocks noChangeArrowheads="1"/>
            </p:cNvSpPr>
            <p:nvPr/>
          </p:nvSpPr>
          <p:spPr bwMode="auto">
            <a:xfrm>
              <a:off x="703"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C</a:t>
              </a:r>
            </a:p>
          </p:txBody>
        </p:sp>
        <p:sp>
          <p:nvSpPr>
            <p:cNvPr id="35899" name="Oval 435"/>
            <p:cNvSpPr>
              <a:spLocks noChangeArrowheads="1"/>
            </p:cNvSpPr>
            <p:nvPr/>
          </p:nvSpPr>
          <p:spPr bwMode="auto">
            <a:xfrm>
              <a:off x="1215"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D</a:t>
              </a:r>
            </a:p>
          </p:txBody>
        </p:sp>
        <p:sp>
          <p:nvSpPr>
            <p:cNvPr id="35900" name="Oval 436"/>
            <p:cNvSpPr>
              <a:spLocks noChangeArrowheads="1"/>
            </p:cNvSpPr>
            <p:nvPr/>
          </p:nvSpPr>
          <p:spPr bwMode="auto">
            <a:xfrm>
              <a:off x="1015" y="3051"/>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E</a:t>
              </a:r>
            </a:p>
          </p:txBody>
        </p:sp>
        <p:sp>
          <p:nvSpPr>
            <p:cNvPr id="35901" name="Oval 437"/>
            <p:cNvSpPr>
              <a:spLocks noChangeArrowheads="1"/>
            </p:cNvSpPr>
            <p:nvPr/>
          </p:nvSpPr>
          <p:spPr bwMode="auto">
            <a:xfrm>
              <a:off x="1470" y="3051"/>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F</a:t>
              </a:r>
            </a:p>
          </p:txBody>
        </p:sp>
        <p:sp>
          <p:nvSpPr>
            <p:cNvPr id="35902" name="Oval 438"/>
            <p:cNvSpPr>
              <a:spLocks noChangeArrowheads="1"/>
            </p:cNvSpPr>
            <p:nvPr/>
          </p:nvSpPr>
          <p:spPr bwMode="auto">
            <a:xfrm>
              <a:off x="1225" y="3463"/>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G</a:t>
              </a:r>
            </a:p>
          </p:txBody>
        </p:sp>
        <p:sp>
          <p:nvSpPr>
            <p:cNvPr id="35903" name="Line 439"/>
            <p:cNvSpPr>
              <a:spLocks noChangeShapeType="1"/>
            </p:cNvSpPr>
            <p:nvPr/>
          </p:nvSpPr>
          <p:spPr bwMode="auto">
            <a:xfrm flipH="1">
              <a:off x="1156" y="2200"/>
              <a:ext cx="111" cy="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904" name="Line 440"/>
            <p:cNvSpPr>
              <a:spLocks noChangeShapeType="1"/>
            </p:cNvSpPr>
            <p:nvPr/>
          </p:nvSpPr>
          <p:spPr bwMode="auto">
            <a:xfrm flipH="1">
              <a:off x="911" y="2566"/>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905" name="Line 441"/>
            <p:cNvSpPr>
              <a:spLocks noChangeShapeType="1"/>
            </p:cNvSpPr>
            <p:nvPr/>
          </p:nvSpPr>
          <p:spPr bwMode="auto">
            <a:xfrm>
              <a:off x="1189" y="2566"/>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906" name="Line 442"/>
            <p:cNvSpPr>
              <a:spLocks noChangeShapeType="1"/>
            </p:cNvSpPr>
            <p:nvPr/>
          </p:nvSpPr>
          <p:spPr bwMode="auto">
            <a:xfrm flipH="1">
              <a:off x="1211" y="2955"/>
              <a:ext cx="78"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907" name="Line 443"/>
            <p:cNvSpPr>
              <a:spLocks noChangeShapeType="1"/>
            </p:cNvSpPr>
            <p:nvPr/>
          </p:nvSpPr>
          <p:spPr bwMode="auto">
            <a:xfrm>
              <a:off x="1411" y="2933"/>
              <a:ext cx="112"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908" name="Line 444"/>
            <p:cNvSpPr>
              <a:spLocks noChangeShapeType="1"/>
            </p:cNvSpPr>
            <p:nvPr/>
          </p:nvSpPr>
          <p:spPr bwMode="auto">
            <a:xfrm>
              <a:off x="1178" y="3277"/>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3" name="Group 445"/>
          <p:cNvGrpSpPr>
            <a:grpSpLocks/>
          </p:cNvGrpSpPr>
          <p:nvPr/>
        </p:nvGrpSpPr>
        <p:grpSpPr bwMode="auto">
          <a:xfrm>
            <a:off x="2713038" y="1268413"/>
            <a:ext cx="542925" cy="638175"/>
            <a:chOff x="747" y="342"/>
            <a:chExt cx="342" cy="402"/>
          </a:xfrm>
        </p:grpSpPr>
        <p:sp>
          <p:nvSpPr>
            <p:cNvPr id="35894" name="Line 446"/>
            <p:cNvSpPr>
              <a:spLocks noChangeShapeType="1"/>
            </p:cNvSpPr>
            <p:nvPr/>
          </p:nvSpPr>
          <p:spPr bwMode="auto">
            <a:xfrm>
              <a:off x="945" y="500"/>
              <a:ext cx="144" cy="244"/>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95" name="Text Box 447"/>
            <p:cNvSpPr txBox="1">
              <a:spLocks noChangeArrowheads="1"/>
            </p:cNvSpPr>
            <p:nvPr/>
          </p:nvSpPr>
          <p:spPr bwMode="auto">
            <a:xfrm>
              <a:off x="747" y="34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a:t>
              </a:r>
            </a:p>
          </p:txBody>
        </p:sp>
      </p:grpSp>
      <p:sp>
        <p:nvSpPr>
          <p:cNvPr id="35848" name="Rectangle 448"/>
          <p:cNvSpPr>
            <a:spLocks noChangeArrowheads="1"/>
          </p:cNvSpPr>
          <p:nvPr/>
        </p:nvSpPr>
        <p:spPr bwMode="auto">
          <a:xfrm>
            <a:off x="5429250" y="3654425"/>
            <a:ext cx="1357313" cy="371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endParaRPr kumimoji="1" lang="zh-CN" altLang="en-US" sz="2000">
              <a:latin typeface="Times New Roman" panose="02020603050405020304" pitchFamily="18" charset="0"/>
              <a:ea typeface="宋体" panose="02010600030101010101" pitchFamily="2" charset="-122"/>
            </a:endParaRPr>
          </a:p>
        </p:txBody>
      </p:sp>
      <p:sp>
        <p:nvSpPr>
          <p:cNvPr id="35849" name="Rectangle 449"/>
          <p:cNvSpPr>
            <a:spLocks noChangeArrowheads="1"/>
          </p:cNvSpPr>
          <p:nvPr/>
        </p:nvSpPr>
        <p:spPr bwMode="auto">
          <a:xfrm>
            <a:off x="5429250" y="3279775"/>
            <a:ext cx="1357313" cy="371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endParaRPr kumimoji="1" lang="zh-CN" altLang="en-US" sz="2000">
              <a:latin typeface="Times New Roman" panose="02020603050405020304" pitchFamily="18" charset="0"/>
              <a:ea typeface="宋体" panose="02010600030101010101" pitchFamily="2" charset="-122"/>
            </a:endParaRPr>
          </a:p>
        </p:txBody>
      </p:sp>
      <p:sp>
        <p:nvSpPr>
          <p:cNvPr id="35850" name="Rectangle 450"/>
          <p:cNvSpPr>
            <a:spLocks noChangeArrowheads="1"/>
          </p:cNvSpPr>
          <p:nvPr/>
        </p:nvSpPr>
        <p:spPr bwMode="auto">
          <a:xfrm>
            <a:off x="5429250" y="2906713"/>
            <a:ext cx="1357313" cy="371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endParaRPr kumimoji="1" lang="zh-CN" altLang="en-US" sz="2000">
              <a:latin typeface="Times New Roman" panose="02020603050405020304" pitchFamily="18" charset="0"/>
              <a:ea typeface="宋体" panose="02010600030101010101" pitchFamily="2" charset="-122"/>
            </a:endParaRPr>
          </a:p>
        </p:txBody>
      </p:sp>
      <p:sp>
        <p:nvSpPr>
          <p:cNvPr id="35851" name="Rectangle 451"/>
          <p:cNvSpPr>
            <a:spLocks noChangeArrowheads="1"/>
          </p:cNvSpPr>
          <p:nvPr/>
        </p:nvSpPr>
        <p:spPr bwMode="auto">
          <a:xfrm>
            <a:off x="5429250" y="2535238"/>
            <a:ext cx="1357313" cy="371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endParaRPr kumimoji="1" lang="zh-CN" altLang="en-US" sz="2000">
              <a:latin typeface="Times New Roman" panose="02020603050405020304" pitchFamily="18" charset="0"/>
              <a:ea typeface="宋体" panose="02010600030101010101" pitchFamily="2" charset="-122"/>
            </a:endParaRPr>
          </a:p>
        </p:txBody>
      </p:sp>
      <p:sp>
        <p:nvSpPr>
          <p:cNvPr id="35852" name="Rectangle 452"/>
          <p:cNvSpPr>
            <a:spLocks noChangeArrowheads="1"/>
          </p:cNvSpPr>
          <p:nvPr/>
        </p:nvSpPr>
        <p:spPr bwMode="auto">
          <a:xfrm>
            <a:off x="5429250" y="2163763"/>
            <a:ext cx="1357313" cy="371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endParaRPr kumimoji="1" lang="zh-CN" altLang="en-US" sz="2000">
              <a:latin typeface="Times New Roman" panose="02020603050405020304" pitchFamily="18" charset="0"/>
              <a:ea typeface="宋体" panose="02010600030101010101" pitchFamily="2" charset="-122"/>
            </a:endParaRPr>
          </a:p>
        </p:txBody>
      </p:sp>
      <p:sp>
        <p:nvSpPr>
          <p:cNvPr id="35853" name="Line 453"/>
          <p:cNvSpPr>
            <a:spLocks noChangeShapeType="1"/>
          </p:cNvSpPr>
          <p:nvPr/>
        </p:nvSpPr>
        <p:spPr bwMode="auto">
          <a:xfrm>
            <a:off x="5427663" y="1857375"/>
            <a:ext cx="0" cy="317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54" name="Line 454"/>
          <p:cNvSpPr>
            <a:spLocks noChangeShapeType="1"/>
          </p:cNvSpPr>
          <p:nvPr/>
        </p:nvSpPr>
        <p:spPr bwMode="auto">
          <a:xfrm flipH="1">
            <a:off x="6788150" y="1857375"/>
            <a:ext cx="0" cy="317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4" name="Group 455"/>
          <p:cNvGrpSpPr>
            <a:grpSpLocks/>
          </p:cNvGrpSpPr>
          <p:nvPr/>
        </p:nvGrpSpPr>
        <p:grpSpPr bwMode="auto">
          <a:xfrm>
            <a:off x="2235200" y="1866900"/>
            <a:ext cx="542925" cy="638175"/>
            <a:chOff x="747" y="342"/>
            <a:chExt cx="342" cy="402"/>
          </a:xfrm>
        </p:grpSpPr>
        <p:sp>
          <p:nvSpPr>
            <p:cNvPr id="35892" name="Line 456"/>
            <p:cNvSpPr>
              <a:spLocks noChangeShapeType="1"/>
            </p:cNvSpPr>
            <p:nvPr/>
          </p:nvSpPr>
          <p:spPr bwMode="auto">
            <a:xfrm>
              <a:off x="945" y="500"/>
              <a:ext cx="144" cy="244"/>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93" name="Text Box 457"/>
            <p:cNvSpPr txBox="1">
              <a:spLocks noChangeArrowheads="1"/>
            </p:cNvSpPr>
            <p:nvPr/>
          </p:nvSpPr>
          <p:spPr bwMode="auto">
            <a:xfrm>
              <a:off x="747" y="34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a:t>
              </a:r>
            </a:p>
          </p:txBody>
        </p:sp>
      </p:grpSp>
      <p:grpSp>
        <p:nvGrpSpPr>
          <p:cNvPr id="5" name="Group 458"/>
          <p:cNvGrpSpPr>
            <a:grpSpLocks/>
          </p:cNvGrpSpPr>
          <p:nvPr/>
        </p:nvGrpSpPr>
        <p:grpSpPr bwMode="auto">
          <a:xfrm>
            <a:off x="1770063" y="2479675"/>
            <a:ext cx="542925" cy="638175"/>
            <a:chOff x="747" y="342"/>
            <a:chExt cx="342" cy="402"/>
          </a:xfrm>
        </p:grpSpPr>
        <p:sp>
          <p:nvSpPr>
            <p:cNvPr id="35890" name="Line 459"/>
            <p:cNvSpPr>
              <a:spLocks noChangeShapeType="1"/>
            </p:cNvSpPr>
            <p:nvPr/>
          </p:nvSpPr>
          <p:spPr bwMode="auto">
            <a:xfrm>
              <a:off x="945" y="500"/>
              <a:ext cx="144" cy="244"/>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91" name="Text Box 460"/>
            <p:cNvSpPr txBox="1">
              <a:spLocks noChangeArrowheads="1"/>
            </p:cNvSpPr>
            <p:nvPr/>
          </p:nvSpPr>
          <p:spPr bwMode="auto">
            <a:xfrm>
              <a:off x="747" y="34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a:t>
              </a:r>
            </a:p>
          </p:txBody>
        </p:sp>
      </p:grpSp>
      <p:grpSp>
        <p:nvGrpSpPr>
          <p:cNvPr id="6" name="Group 461"/>
          <p:cNvGrpSpPr>
            <a:grpSpLocks/>
          </p:cNvGrpSpPr>
          <p:nvPr/>
        </p:nvGrpSpPr>
        <p:grpSpPr bwMode="auto">
          <a:xfrm>
            <a:off x="1193800" y="3286125"/>
            <a:ext cx="1133475" cy="638175"/>
            <a:chOff x="488" y="342"/>
            <a:chExt cx="714" cy="402"/>
          </a:xfrm>
        </p:grpSpPr>
        <p:sp>
          <p:nvSpPr>
            <p:cNvPr id="35888" name="Line 462"/>
            <p:cNvSpPr>
              <a:spLocks noChangeShapeType="1"/>
            </p:cNvSpPr>
            <p:nvPr/>
          </p:nvSpPr>
          <p:spPr bwMode="auto">
            <a:xfrm>
              <a:off x="945" y="500"/>
              <a:ext cx="144" cy="244"/>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89" name="Text Box 463"/>
            <p:cNvSpPr txBox="1">
              <a:spLocks noChangeArrowheads="1"/>
            </p:cNvSpPr>
            <p:nvPr/>
          </p:nvSpPr>
          <p:spPr bwMode="auto">
            <a:xfrm>
              <a:off x="488" y="342"/>
              <a:ext cx="7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p=NULL</a:t>
              </a:r>
            </a:p>
          </p:txBody>
        </p:sp>
      </p:grpSp>
      <p:sp>
        <p:nvSpPr>
          <p:cNvPr id="73168" name="Rectangle 464"/>
          <p:cNvSpPr>
            <a:spLocks noChangeArrowheads="1"/>
          </p:cNvSpPr>
          <p:nvPr/>
        </p:nvSpPr>
        <p:spPr bwMode="auto">
          <a:xfrm>
            <a:off x="5413375" y="3279775"/>
            <a:ext cx="13573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P-&gt;B</a:t>
            </a:r>
          </a:p>
        </p:txBody>
      </p:sp>
      <p:sp>
        <p:nvSpPr>
          <p:cNvPr id="73169" name="Rectangle 465"/>
          <p:cNvSpPr>
            <a:spLocks noChangeArrowheads="1"/>
          </p:cNvSpPr>
          <p:nvPr/>
        </p:nvSpPr>
        <p:spPr bwMode="auto">
          <a:xfrm>
            <a:off x="5446713" y="3656013"/>
            <a:ext cx="13573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P-&gt;A</a:t>
            </a:r>
          </a:p>
        </p:txBody>
      </p:sp>
      <p:sp>
        <p:nvSpPr>
          <p:cNvPr id="73170" name="Rectangle 466"/>
          <p:cNvSpPr>
            <a:spLocks noChangeArrowheads="1"/>
          </p:cNvSpPr>
          <p:nvPr/>
        </p:nvSpPr>
        <p:spPr bwMode="auto">
          <a:xfrm>
            <a:off x="5421313" y="2881313"/>
            <a:ext cx="13573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P-&gt;C</a:t>
            </a:r>
          </a:p>
        </p:txBody>
      </p:sp>
      <p:sp>
        <p:nvSpPr>
          <p:cNvPr id="73171" name="Rectangle 467"/>
          <p:cNvSpPr>
            <a:spLocks noChangeArrowheads="1"/>
          </p:cNvSpPr>
          <p:nvPr/>
        </p:nvSpPr>
        <p:spPr bwMode="auto">
          <a:xfrm>
            <a:off x="2175458" y="5690799"/>
            <a:ext cx="1519660" cy="494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marL="0" lvl="1" indent="0" algn="just" eaLnBrk="1" hangingPunct="1">
              <a:lnSpc>
                <a:spcPct val="150000"/>
              </a:lnSpc>
              <a:spcBef>
                <a:spcPts val="0"/>
              </a:spcBef>
              <a:spcAft>
                <a:spcPts val="0"/>
              </a:spcAft>
              <a:buClr>
                <a:schemeClr val="accent1"/>
              </a:buClr>
              <a:buNone/>
            </a:pPr>
            <a:r>
              <a:rPr lang="zh-CN" altLang="en-US" sz="1800" b="0" dirty="0">
                <a:uFill>
                  <a:solidFill>
                    <a:srgbClr val="0033CC"/>
                  </a:solidFill>
                </a:uFill>
                <a:ea typeface="楷体" pitchFamily="49" charset="-122"/>
                <a:cs typeface="Times New Roman" pitchFamily="18" charset="0"/>
              </a:rPr>
              <a:t>访问序列：</a:t>
            </a:r>
          </a:p>
        </p:txBody>
      </p:sp>
      <p:sp>
        <p:nvSpPr>
          <p:cNvPr id="73172" name="Rectangle 468"/>
          <p:cNvSpPr>
            <a:spLocks noChangeArrowheads="1"/>
          </p:cNvSpPr>
          <p:nvPr/>
        </p:nvSpPr>
        <p:spPr bwMode="auto">
          <a:xfrm>
            <a:off x="3536951" y="5717082"/>
            <a:ext cx="540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r>
              <a:rPr lang="en-US" altLang="zh-CN" sz="2800" b="1" dirty="0">
                <a:solidFill>
                  <a:srgbClr val="000000"/>
                </a:solidFill>
                <a:latin typeface="Times New Roman" panose="02020603050405020304" pitchFamily="18" charset="0"/>
                <a:cs typeface="Times New Roman" panose="02020603050405020304" pitchFamily="18" charset="0"/>
              </a:rPr>
              <a:t>C</a:t>
            </a:r>
          </a:p>
        </p:txBody>
      </p:sp>
      <p:sp>
        <p:nvSpPr>
          <p:cNvPr id="73173" name="Rectangle 469"/>
          <p:cNvSpPr>
            <a:spLocks noChangeArrowheads="1"/>
          </p:cNvSpPr>
          <p:nvPr/>
        </p:nvSpPr>
        <p:spPr bwMode="auto">
          <a:xfrm>
            <a:off x="4036050" y="5717082"/>
            <a:ext cx="540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r>
              <a:rPr lang="en-US" altLang="zh-CN" sz="2800" b="1" dirty="0">
                <a:solidFill>
                  <a:srgbClr val="000000"/>
                </a:solidFill>
                <a:latin typeface="Times New Roman" panose="02020603050405020304" pitchFamily="18" charset="0"/>
                <a:cs typeface="Times New Roman" panose="02020603050405020304" pitchFamily="18" charset="0"/>
              </a:rPr>
              <a:t>B</a:t>
            </a:r>
          </a:p>
        </p:txBody>
      </p:sp>
      <p:grpSp>
        <p:nvGrpSpPr>
          <p:cNvPr id="7" name="Group 470"/>
          <p:cNvGrpSpPr>
            <a:grpSpLocks/>
          </p:cNvGrpSpPr>
          <p:nvPr/>
        </p:nvGrpSpPr>
        <p:grpSpPr bwMode="auto">
          <a:xfrm>
            <a:off x="3506788" y="2505075"/>
            <a:ext cx="555625" cy="590550"/>
            <a:chOff x="2173" y="1321"/>
            <a:chExt cx="350" cy="372"/>
          </a:xfrm>
        </p:grpSpPr>
        <p:sp>
          <p:nvSpPr>
            <p:cNvPr id="35886" name="Line 471"/>
            <p:cNvSpPr>
              <a:spLocks noChangeShapeType="1"/>
            </p:cNvSpPr>
            <p:nvPr/>
          </p:nvSpPr>
          <p:spPr bwMode="auto">
            <a:xfrm flipH="1">
              <a:off x="2173" y="1428"/>
              <a:ext cx="170" cy="265"/>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87" name="Text Box 472"/>
            <p:cNvSpPr txBox="1">
              <a:spLocks noChangeArrowheads="1"/>
            </p:cNvSpPr>
            <p:nvPr/>
          </p:nvSpPr>
          <p:spPr bwMode="auto">
            <a:xfrm>
              <a:off x="2327" y="132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a:t>
              </a:r>
            </a:p>
          </p:txBody>
        </p:sp>
      </p:grpSp>
      <p:sp>
        <p:nvSpPr>
          <p:cNvPr id="73177" name="Rectangle 473"/>
          <p:cNvSpPr>
            <a:spLocks noChangeArrowheads="1"/>
          </p:cNvSpPr>
          <p:nvPr/>
        </p:nvSpPr>
        <p:spPr bwMode="auto">
          <a:xfrm>
            <a:off x="5413375" y="3254375"/>
            <a:ext cx="13573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P-&gt;D</a:t>
            </a:r>
          </a:p>
        </p:txBody>
      </p:sp>
      <p:grpSp>
        <p:nvGrpSpPr>
          <p:cNvPr id="8" name="Group 474"/>
          <p:cNvGrpSpPr>
            <a:grpSpLocks/>
          </p:cNvGrpSpPr>
          <p:nvPr/>
        </p:nvGrpSpPr>
        <p:grpSpPr bwMode="auto">
          <a:xfrm>
            <a:off x="2311400" y="3830638"/>
            <a:ext cx="519113" cy="557212"/>
            <a:chOff x="1303" y="2798"/>
            <a:chExt cx="327" cy="351"/>
          </a:xfrm>
        </p:grpSpPr>
        <p:sp>
          <p:nvSpPr>
            <p:cNvPr id="35884" name="Line 475"/>
            <p:cNvSpPr>
              <a:spLocks noChangeShapeType="1"/>
            </p:cNvSpPr>
            <p:nvPr/>
          </p:nvSpPr>
          <p:spPr bwMode="auto">
            <a:xfrm flipV="1">
              <a:off x="1443" y="2798"/>
              <a:ext cx="187" cy="201"/>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85" name="Text Box 476"/>
            <p:cNvSpPr txBox="1">
              <a:spLocks noChangeArrowheads="1"/>
            </p:cNvSpPr>
            <p:nvPr/>
          </p:nvSpPr>
          <p:spPr bwMode="auto">
            <a:xfrm>
              <a:off x="1303" y="289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a:t>
              </a:r>
            </a:p>
          </p:txBody>
        </p:sp>
      </p:grpSp>
      <p:sp>
        <p:nvSpPr>
          <p:cNvPr id="73181" name="Rectangle 477"/>
          <p:cNvSpPr>
            <a:spLocks noChangeArrowheads="1"/>
          </p:cNvSpPr>
          <p:nvPr/>
        </p:nvSpPr>
        <p:spPr bwMode="auto">
          <a:xfrm>
            <a:off x="5413375" y="2908300"/>
            <a:ext cx="13573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P-&gt;E</a:t>
            </a:r>
          </a:p>
        </p:txBody>
      </p:sp>
      <p:sp>
        <p:nvSpPr>
          <p:cNvPr id="73182" name="Rectangle 478"/>
          <p:cNvSpPr>
            <a:spLocks noChangeArrowheads="1"/>
          </p:cNvSpPr>
          <p:nvPr/>
        </p:nvSpPr>
        <p:spPr bwMode="auto">
          <a:xfrm>
            <a:off x="4535149" y="5717082"/>
            <a:ext cx="540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r>
              <a:rPr lang="en-US" altLang="zh-CN" sz="2800" b="1">
                <a:solidFill>
                  <a:srgbClr val="000000"/>
                </a:solidFill>
                <a:latin typeface="Times New Roman" panose="02020603050405020304" pitchFamily="18" charset="0"/>
                <a:cs typeface="Times New Roman" panose="02020603050405020304" pitchFamily="18" charset="0"/>
              </a:rPr>
              <a:t>E</a:t>
            </a:r>
          </a:p>
        </p:txBody>
      </p:sp>
      <p:grpSp>
        <p:nvGrpSpPr>
          <p:cNvPr id="9" name="Group 479"/>
          <p:cNvGrpSpPr>
            <a:grpSpLocks/>
          </p:cNvGrpSpPr>
          <p:nvPr/>
        </p:nvGrpSpPr>
        <p:grpSpPr bwMode="auto">
          <a:xfrm>
            <a:off x="2713038" y="4519613"/>
            <a:ext cx="519112" cy="557212"/>
            <a:chOff x="1303" y="2798"/>
            <a:chExt cx="327" cy="351"/>
          </a:xfrm>
        </p:grpSpPr>
        <p:sp>
          <p:nvSpPr>
            <p:cNvPr id="35882" name="Line 480"/>
            <p:cNvSpPr>
              <a:spLocks noChangeShapeType="1"/>
            </p:cNvSpPr>
            <p:nvPr/>
          </p:nvSpPr>
          <p:spPr bwMode="auto">
            <a:xfrm flipV="1">
              <a:off x="1443" y="2798"/>
              <a:ext cx="187" cy="201"/>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83" name="Text Box 481"/>
            <p:cNvSpPr txBox="1">
              <a:spLocks noChangeArrowheads="1"/>
            </p:cNvSpPr>
            <p:nvPr/>
          </p:nvSpPr>
          <p:spPr bwMode="auto">
            <a:xfrm>
              <a:off x="1303" y="289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a:t>
              </a:r>
            </a:p>
          </p:txBody>
        </p:sp>
      </p:grpSp>
      <p:sp>
        <p:nvSpPr>
          <p:cNvPr id="73186" name="Rectangle 482"/>
          <p:cNvSpPr>
            <a:spLocks noChangeArrowheads="1"/>
          </p:cNvSpPr>
          <p:nvPr/>
        </p:nvSpPr>
        <p:spPr bwMode="auto">
          <a:xfrm>
            <a:off x="5437188" y="2884488"/>
            <a:ext cx="13573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P-&gt;G</a:t>
            </a:r>
          </a:p>
        </p:txBody>
      </p:sp>
      <p:sp>
        <p:nvSpPr>
          <p:cNvPr id="73187" name="Rectangle 483"/>
          <p:cNvSpPr>
            <a:spLocks noChangeArrowheads="1"/>
          </p:cNvSpPr>
          <p:nvPr/>
        </p:nvSpPr>
        <p:spPr bwMode="auto">
          <a:xfrm>
            <a:off x="5034248" y="5717082"/>
            <a:ext cx="540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r>
              <a:rPr lang="en-US" altLang="zh-CN" sz="2800" b="1">
                <a:solidFill>
                  <a:srgbClr val="000000"/>
                </a:solidFill>
                <a:latin typeface="Times New Roman" panose="02020603050405020304" pitchFamily="18" charset="0"/>
                <a:cs typeface="Times New Roman" panose="02020603050405020304" pitchFamily="18" charset="0"/>
              </a:rPr>
              <a:t>G</a:t>
            </a:r>
          </a:p>
        </p:txBody>
      </p:sp>
      <p:grpSp>
        <p:nvGrpSpPr>
          <p:cNvPr id="10" name="Group 484"/>
          <p:cNvGrpSpPr>
            <a:grpSpLocks/>
          </p:cNvGrpSpPr>
          <p:nvPr/>
        </p:nvGrpSpPr>
        <p:grpSpPr bwMode="auto">
          <a:xfrm>
            <a:off x="3908425" y="3101975"/>
            <a:ext cx="555625" cy="590550"/>
            <a:chOff x="2173" y="1321"/>
            <a:chExt cx="350" cy="372"/>
          </a:xfrm>
        </p:grpSpPr>
        <p:sp>
          <p:nvSpPr>
            <p:cNvPr id="35880" name="Line 485"/>
            <p:cNvSpPr>
              <a:spLocks noChangeShapeType="1"/>
            </p:cNvSpPr>
            <p:nvPr/>
          </p:nvSpPr>
          <p:spPr bwMode="auto">
            <a:xfrm flipH="1">
              <a:off x="2173" y="1428"/>
              <a:ext cx="170" cy="265"/>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81" name="Text Box 486"/>
            <p:cNvSpPr txBox="1">
              <a:spLocks noChangeArrowheads="1"/>
            </p:cNvSpPr>
            <p:nvPr/>
          </p:nvSpPr>
          <p:spPr bwMode="auto">
            <a:xfrm>
              <a:off x="2327" y="132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a:t>
              </a:r>
            </a:p>
          </p:txBody>
        </p:sp>
      </p:grpSp>
      <p:sp>
        <p:nvSpPr>
          <p:cNvPr id="73191" name="Rectangle 487"/>
          <p:cNvSpPr>
            <a:spLocks noChangeArrowheads="1"/>
          </p:cNvSpPr>
          <p:nvPr/>
        </p:nvSpPr>
        <p:spPr bwMode="auto">
          <a:xfrm>
            <a:off x="5438775" y="3290888"/>
            <a:ext cx="13573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P-&gt;F</a:t>
            </a:r>
          </a:p>
        </p:txBody>
      </p:sp>
      <p:sp>
        <p:nvSpPr>
          <p:cNvPr id="73192" name="Rectangle 488"/>
          <p:cNvSpPr>
            <a:spLocks noChangeArrowheads="1"/>
          </p:cNvSpPr>
          <p:nvPr/>
        </p:nvSpPr>
        <p:spPr bwMode="auto">
          <a:xfrm>
            <a:off x="5533347" y="5717082"/>
            <a:ext cx="540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r>
              <a:rPr lang="en-US" altLang="zh-CN" sz="2800" b="1">
                <a:solidFill>
                  <a:srgbClr val="000000"/>
                </a:solidFill>
                <a:latin typeface="Times New Roman" panose="02020603050405020304" pitchFamily="18" charset="0"/>
                <a:cs typeface="Times New Roman" panose="02020603050405020304" pitchFamily="18" charset="0"/>
              </a:rPr>
              <a:t>D</a:t>
            </a:r>
          </a:p>
        </p:txBody>
      </p:sp>
      <p:sp>
        <p:nvSpPr>
          <p:cNvPr id="73193" name="Rectangle 489"/>
          <p:cNvSpPr>
            <a:spLocks noChangeArrowheads="1"/>
          </p:cNvSpPr>
          <p:nvPr/>
        </p:nvSpPr>
        <p:spPr bwMode="auto">
          <a:xfrm>
            <a:off x="6032446" y="5717082"/>
            <a:ext cx="540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r>
              <a:rPr lang="en-US" altLang="zh-CN" sz="2800" b="1" dirty="0">
                <a:solidFill>
                  <a:srgbClr val="000000"/>
                </a:solidFill>
                <a:latin typeface="Times New Roman" panose="02020603050405020304" pitchFamily="18" charset="0"/>
                <a:cs typeface="Times New Roman" panose="02020603050405020304" pitchFamily="18" charset="0"/>
              </a:rPr>
              <a:t>F</a:t>
            </a:r>
          </a:p>
        </p:txBody>
      </p:sp>
      <p:sp>
        <p:nvSpPr>
          <p:cNvPr id="73194" name="Rectangle 490"/>
          <p:cNvSpPr>
            <a:spLocks noChangeArrowheads="1"/>
          </p:cNvSpPr>
          <p:nvPr/>
        </p:nvSpPr>
        <p:spPr bwMode="auto">
          <a:xfrm>
            <a:off x="6531545" y="5717082"/>
            <a:ext cx="540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r>
              <a:rPr lang="en-US" altLang="zh-CN" sz="2800" b="1">
                <a:solidFill>
                  <a:srgbClr val="000000"/>
                </a:solidFill>
                <a:latin typeface="Times New Roman" panose="02020603050405020304" pitchFamily="18" charset="0"/>
                <a:cs typeface="Times New Roman" panose="02020603050405020304" pitchFamily="18" charset="0"/>
              </a:rPr>
              <a:t>A</a:t>
            </a:r>
          </a:p>
        </p:txBody>
      </p:sp>
      <p:grpSp>
        <p:nvGrpSpPr>
          <p:cNvPr id="11" name="Group 491"/>
          <p:cNvGrpSpPr>
            <a:grpSpLocks/>
          </p:cNvGrpSpPr>
          <p:nvPr/>
        </p:nvGrpSpPr>
        <p:grpSpPr bwMode="auto">
          <a:xfrm>
            <a:off x="3771900" y="1662113"/>
            <a:ext cx="1133475" cy="590550"/>
            <a:chOff x="2068" y="1321"/>
            <a:chExt cx="714" cy="372"/>
          </a:xfrm>
        </p:grpSpPr>
        <p:sp>
          <p:nvSpPr>
            <p:cNvPr id="35878" name="Line 492"/>
            <p:cNvSpPr>
              <a:spLocks noChangeShapeType="1"/>
            </p:cNvSpPr>
            <p:nvPr/>
          </p:nvSpPr>
          <p:spPr bwMode="auto">
            <a:xfrm flipH="1">
              <a:off x="2173" y="1428"/>
              <a:ext cx="170" cy="265"/>
            </a:xfrm>
            <a:prstGeom prst="line">
              <a:avLst/>
            </a:prstGeom>
            <a:noFill/>
            <a:ln w="9525">
              <a:solidFill>
                <a:srgbClr val="00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79" name="Text Box 493"/>
            <p:cNvSpPr txBox="1">
              <a:spLocks noChangeArrowheads="1"/>
            </p:cNvSpPr>
            <p:nvPr/>
          </p:nvSpPr>
          <p:spPr bwMode="auto">
            <a:xfrm>
              <a:off x="2068" y="1321"/>
              <a:ext cx="7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2000">
                  <a:latin typeface="Times New Roman" panose="02020603050405020304" pitchFamily="18" charset="0"/>
                  <a:ea typeface="宋体" panose="02010600030101010101" pitchFamily="2" charset="-122"/>
                </a:rPr>
                <a:t>p=NULL</a:t>
              </a:r>
            </a:p>
          </p:txBody>
        </p:sp>
      </p:grpSp>
      <p:sp>
        <p:nvSpPr>
          <p:cNvPr id="14" name="灯片编号占位符 13"/>
          <p:cNvSpPr>
            <a:spLocks noGrp="1"/>
          </p:cNvSpPr>
          <p:nvPr>
            <p:ph type="sldNum" sz="quarter" idx="10"/>
          </p:nvPr>
        </p:nvSpPr>
        <p:spPr/>
        <p:txBody>
          <a:bodyPr/>
          <a:lstStyle/>
          <a:p>
            <a:fld id="{BFC21862-C570-43FE-93A1-CE1DA7921C6E}" type="slidenum">
              <a:rPr lang="zh-CN" altLang="en-US" smtClean="0"/>
              <a:pPr/>
              <a:t>23</a:t>
            </a:fld>
            <a:r>
              <a:rPr lang="en-US" altLang="zh-CN" smtClean="0"/>
              <a:t>/28</a:t>
            </a:r>
            <a:endParaRPr lang="zh-CN" altLang="en-US" dirty="0"/>
          </a:p>
        </p:txBody>
      </p:sp>
    </p:spTree>
    <p:extLst>
      <p:ext uri="{BB962C8B-B14F-4D97-AF65-F5344CB8AC3E}">
        <p14:creationId xmlns:p14="http://schemas.microsoft.com/office/powerpoint/2010/main" val="1557276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169"/>
                                        </p:tgtEl>
                                        <p:attrNameLst>
                                          <p:attrName>style.visibility</p:attrName>
                                        </p:attrNameLst>
                                      </p:cBhvr>
                                      <p:to>
                                        <p:strVal val="visible"/>
                                      </p:to>
                                    </p:set>
                                    <p:animEffect transition="in" filter="wipe(left)">
                                      <p:cBhvr>
                                        <p:cTn id="12" dur="500"/>
                                        <p:tgtEl>
                                          <p:spTgt spid="731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xit" presetSubtype="16" fill="hold" nodeType="clickEffect">
                                  <p:stCondLst>
                                    <p:cond delay="0"/>
                                  </p:stCondLst>
                                  <p:childTnLst>
                                    <p:animEffect transition="out" filter="box(in)">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par>
                          <p:cTn id="18" fill="hold" nodeType="afterGroup">
                            <p:stCondLst>
                              <p:cond delay="500"/>
                            </p:stCondLst>
                            <p:childTnLst>
                              <p:par>
                                <p:cTn id="19" presetID="4" presetClass="entr" presetSubtype="16"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ox(in)">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3168"/>
                                        </p:tgtEl>
                                        <p:attrNameLst>
                                          <p:attrName>style.visibility</p:attrName>
                                        </p:attrNameLst>
                                      </p:cBhvr>
                                      <p:to>
                                        <p:strVal val="visible"/>
                                      </p:to>
                                    </p:set>
                                    <p:animEffect transition="in" filter="wipe(left)">
                                      <p:cBhvr>
                                        <p:cTn id="26" dur="500"/>
                                        <p:tgtEl>
                                          <p:spTgt spid="7316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xit" presetSubtype="16" fill="hold" nodeType="clickEffect">
                                  <p:stCondLst>
                                    <p:cond delay="0"/>
                                  </p:stCondLst>
                                  <p:childTnLst>
                                    <p:animEffect transition="out" filter="box(in)">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par>
                          <p:cTn id="32" fill="hold" nodeType="afterGroup">
                            <p:stCondLst>
                              <p:cond delay="500"/>
                            </p:stCondLst>
                            <p:childTnLst>
                              <p:par>
                                <p:cTn id="33" presetID="4"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in)">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3170"/>
                                        </p:tgtEl>
                                        <p:attrNameLst>
                                          <p:attrName>style.visibility</p:attrName>
                                        </p:attrNameLst>
                                      </p:cBhvr>
                                      <p:to>
                                        <p:strVal val="visible"/>
                                      </p:to>
                                    </p:set>
                                    <p:animEffect transition="in" filter="wipe(left)">
                                      <p:cBhvr>
                                        <p:cTn id="40" dur="500"/>
                                        <p:tgtEl>
                                          <p:spTgt spid="7317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xit" presetSubtype="16" fill="hold" nodeType="clickEffect">
                                  <p:stCondLst>
                                    <p:cond delay="0"/>
                                  </p:stCondLst>
                                  <p:childTnLst>
                                    <p:animEffect transition="out" filter="box(in)">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par>
                          <p:cTn id="46" fill="hold" nodeType="afterGroup">
                            <p:stCondLst>
                              <p:cond delay="500"/>
                            </p:stCondLst>
                            <p:childTnLst>
                              <p:par>
                                <p:cTn id="47" presetID="4" presetClass="entr" presetSubtype="16"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ox(in)">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xit" presetSubtype="16" fill="hold" nodeType="clickEffect">
                                  <p:stCondLst>
                                    <p:cond delay="0"/>
                                  </p:stCondLst>
                                  <p:childTnLst>
                                    <p:animEffect transition="out" filter="box(in)">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childTnLst>
                          </p:cTn>
                        </p:par>
                        <p:par>
                          <p:cTn id="55" fill="hold" nodeType="afterGroup">
                            <p:stCondLst>
                              <p:cond delay="500"/>
                            </p:stCondLst>
                            <p:childTnLst>
                              <p:par>
                                <p:cTn id="56" presetID="4" presetClass="entr" presetSubtype="16" fill="hold"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box(in)">
                                      <p:cBhvr>
                                        <p:cTn id="58" dur="500"/>
                                        <p:tgtEl>
                                          <p:spTgt spid="5"/>
                                        </p:tgtEl>
                                      </p:cBhvr>
                                    </p:animEffect>
                                  </p:childTnLst>
                                </p:cTn>
                              </p:par>
                            </p:childTnLst>
                          </p:cTn>
                        </p:par>
                        <p:par>
                          <p:cTn id="59" fill="hold" nodeType="afterGroup">
                            <p:stCondLst>
                              <p:cond delay="1000"/>
                            </p:stCondLst>
                            <p:childTnLst>
                              <p:par>
                                <p:cTn id="60" presetID="22" presetClass="exit" presetSubtype="4" fill="hold" grpId="1" nodeType="afterEffect">
                                  <p:stCondLst>
                                    <p:cond delay="0"/>
                                  </p:stCondLst>
                                  <p:childTnLst>
                                    <p:animEffect transition="out" filter="wipe(down)">
                                      <p:cBhvr>
                                        <p:cTn id="61" dur="500"/>
                                        <p:tgtEl>
                                          <p:spTgt spid="73170"/>
                                        </p:tgtEl>
                                      </p:cBhvr>
                                    </p:animEffect>
                                    <p:set>
                                      <p:cBhvr>
                                        <p:cTn id="62" dur="1" fill="hold">
                                          <p:stCondLst>
                                            <p:cond delay="499"/>
                                          </p:stCondLst>
                                        </p:cTn>
                                        <p:tgtEl>
                                          <p:spTgt spid="73170"/>
                                        </p:tgtEl>
                                        <p:attrNameLst>
                                          <p:attrName>style.visibility</p:attrName>
                                        </p:attrNameLst>
                                      </p:cBhvr>
                                      <p:to>
                                        <p:strVal val="hidden"/>
                                      </p:to>
                                    </p:set>
                                  </p:childTnLst>
                                </p:cTn>
                              </p:par>
                            </p:childTnLst>
                          </p:cTn>
                        </p:par>
                        <p:par>
                          <p:cTn id="63" fill="hold" nodeType="afterGroup">
                            <p:stCondLst>
                              <p:cond delay="1500"/>
                            </p:stCondLst>
                            <p:childTnLst>
                              <p:par>
                                <p:cTn id="64" presetID="22" presetClass="entr" presetSubtype="8" fill="hold" grpId="0" nodeType="afterEffect">
                                  <p:stCondLst>
                                    <p:cond delay="0"/>
                                  </p:stCondLst>
                                  <p:childTnLst>
                                    <p:set>
                                      <p:cBhvr>
                                        <p:cTn id="65" dur="1" fill="hold">
                                          <p:stCondLst>
                                            <p:cond delay="0"/>
                                          </p:stCondLst>
                                        </p:cTn>
                                        <p:tgtEl>
                                          <p:spTgt spid="73171"/>
                                        </p:tgtEl>
                                        <p:attrNameLst>
                                          <p:attrName>style.visibility</p:attrName>
                                        </p:attrNameLst>
                                      </p:cBhvr>
                                      <p:to>
                                        <p:strVal val="visible"/>
                                      </p:to>
                                    </p:set>
                                    <p:animEffect transition="in" filter="wipe(left)">
                                      <p:cBhvr>
                                        <p:cTn id="66" dur="500"/>
                                        <p:tgtEl>
                                          <p:spTgt spid="73171"/>
                                        </p:tgtEl>
                                      </p:cBhvr>
                                    </p:animEffect>
                                  </p:childTnLst>
                                </p:cTn>
                              </p:par>
                            </p:childTnLst>
                          </p:cTn>
                        </p:par>
                        <p:par>
                          <p:cTn id="67" fill="hold" nodeType="afterGroup">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73172"/>
                                        </p:tgtEl>
                                        <p:attrNameLst>
                                          <p:attrName>style.visibility</p:attrName>
                                        </p:attrNameLst>
                                      </p:cBhvr>
                                      <p:to>
                                        <p:strVal val="visible"/>
                                      </p:to>
                                    </p:set>
                                    <p:animEffect transition="in" filter="wipe(left)">
                                      <p:cBhvr>
                                        <p:cTn id="70" dur="500"/>
                                        <p:tgtEl>
                                          <p:spTgt spid="7317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xit" presetSubtype="16" fill="hold" nodeType="clickEffect">
                                  <p:stCondLst>
                                    <p:cond delay="0"/>
                                  </p:stCondLst>
                                  <p:childTnLst>
                                    <p:animEffect transition="out" filter="box(in)">
                                      <p:cBhvr>
                                        <p:cTn id="74" dur="500"/>
                                        <p:tgtEl>
                                          <p:spTgt spid="5"/>
                                        </p:tgtEl>
                                      </p:cBhvr>
                                    </p:animEffect>
                                    <p:set>
                                      <p:cBhvr>
                                        <p:cTn id="75" dur="1" fill="hold">
                                          <p:stCondLst>
                                            <p:cond delay="499"/>
                                          </p:stCondLst>
                                        </p:cTn>
                                        <p:tgtEl>
                                          <p:spTgt spid="5"/>
                                        </p:tgtEl>
                                        <p:attrNameLst>
                                          <p:attrName>style.visibility</p:attrName>
                                        </p:attrNameLst>
                                      </p:cBhvr>
                                      <p:to>
                                        <p:strVal val="hidden"/>
                                      </p:to>
                                    </p:set>
                                  </p:childTnLst>
                                </p:cTn>
                              </p:par>
                            </p:childTnLst>
                          </p:cTn>
                        </p:par>
                        <p:par>
                          <p:cTn id="76" fill="hold" nodeType="afterGroup">
                            <p:stCondLst>
                              <p:cond delay="500"/>
                            </p:stCondLst>
                            <p:childTnLst>
                              <p:par>
                                <p:cTn id="77" presetID="4" presetClass="entr" presetSubtype="16" fill="hold" nodeType="after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box(in)">
                                      <p:cBhvr>
                                        <p:cTn id="79" dur="500"/>
                                        <p:tgtEl>
                                          <p:spTgt spid="4"/>
                                        </p:tgtEl>
                                      </p:cBhvr>
                                    </p:animEffect>
                                  </p:childTnLst>
                                </p:cTn>
                              </p:par>
                            </p:childTnLst>
                          </p:cTn>
                        </p:par>
                        <p:par>
                          <p:cTn id="80" fill="hold" nodeType="afterGroup">
                            <p:stCondLst>
                              <p:cond delay="1000"/>
                            </p:stCondLst>
                            <p:childTnLst>
                              <p:par>
                                <p:cTn id="81" presetID="4" presetClass="exit" presetSubtype="16" fill="hold" grpId="1" nodeType="afterEffect">
                                  <p:stCondLst>
                                    <p:cond delay="0"/>
                                  </p:stCondLst>
                                  <p:childTnLst>
                                    <p:animEffect transition="out" filter="box(in)">
                                      <p:cBhvr>
                                        <p:cTn id="82" dur="500"/>
                                        <p:tgtEl>
                                          <p:spTgt spid="73168"/>
                                        </p:tgtEl>
                                      </p:cBhvr>
                                    </p:animEffect>
                                    <p:set>
                                      <p:cBhvr>
                                        <p:cTn id="83" dur="1" fill="hold">
                                          <p:stCondLst>
                                            <p:cond delay="499"/>
                                          </p:stCondLst>
                                        </p:cTn>
                                        <p:tgtEl>
                                          <p:spTgt spid="73168"/>
                                        </p:tgtEl>
                                        <p:attrNameLst>
                                          <p:attrName>style.visibility</p:attrName>
                                        </p:attrNameLst>
                                      </p:cBhvr>
                                      <p:to>
                                        <p:strVal val="hidden"/>
                                      </p:to>
                                    </p:set>
                                  </p:childTnLst>
                                </p:cTn>
                              </p:par>
                            </p:childTnLst>
                          </p:cTn>
                        </p:par>
                        <p:par>
                          <p:cTn id="84" fill="hold" nodeType="afterGroup">
                            <p:stCondLst>
                              <p:cond delay="1500"/>
                            </p:stCondLst>
                            <p:childTnLst>
                              <p:par>
                                <p:cTn id="85" presetID="22" presetClass="entr" presetSubtype="8" fill="hold" grpId="0" nodeType="afterEffect">
                                  <p:stCondLst>
                                    <p:cond delay="0"/>
                                  </p:stCondLst>
                                  <p:childTnLst>
                                    <p:set>
                                      <p:cBhvr>
                                        <p:cTn id="86" dur="1" fill="hold">
                                          <p:stCondLst>
                                            <p:cond delay="0"/>
                                          </p:stCondLst>
                                        </p:cTn>
                                        <p:tgtEl>
                                          <p:spTgt spid="73173"/>
                                        </p:tgtEl>
                                        <p:attrNameLst>
                                          <p:attrName>style.visibility</p:attrName>
                                        </p:attrNameLst>
                                      </p:cBhvr>
                                      <p:to>
                                        <p:strVal val="visible"/>
                                      </p:to>
                                    </p:set>
                                    <p:animEffect transition="in" filter="wipe(left)">
                                      <p:cBhvr>
                                        <p:cTn id="87" dur="500"/>
                                        <p:tgtEl>
                                          <p:spTgt spid="7317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xit" presetSubtype="4" fill="hold" nodeType="clickEffect">
                                  <p:stCondLst>
                                    <p:cond delay="0"/>
                                  </p:stCondLst>
                                  <p:childTnLst>
                                    <p:animEffect transition="out" filter="wipe(down)">
                                      <p:cBhvr>
                                        <p:cTn id="91" dur="500"/>
                                        <p:tgtEl>
                                          <p:spTgt spid="4"/>
                                        </p:tgtEl>
                                      </p:cBhvr>
                                    </p:animEffect>
                                    <p:set>
                                      <p:cBhvr>
                                        <p:cTn id="92" dur="1" fill="hold">
                                          <p:stCondLst>
                                            <p:cond delay="499"/>
                                          </p:stCondLst>
                                        </p:cTn>
                                        <p:tgtEl>
                                          <p:spTgt spid="4"/>
                                        </p:tgtEl>
                                        <p:attrNameLst>
                                          <p:attrName>style.visibility</p:attrName>
                                        </p:attrNameLst>
                                      </p:cBhvr>
                                      <p:to>
                                        <p:strVal val="hidden"/>
                                      </p:to>
                                    </p:set>
                                  </p:childTnLst>
                                </p:cTn>
                              </p:par>
                            </p:childTnLst>
                          </p:cTn>
                        </p:par>
                        <p:par>
                          <p:cTn id="93" fill="hold" nodeType="afterGroup">
                            <p:stCondLst>
                              <p:cond delay="500"/>
                            </p:stCondLst>
                            <p:childTnLst>
                              <p:par>
                                <p:cTn id="94" presetID="4" presetClass="entr" presetSubtype="16"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box(in)">
                                      <p:cBhvr>
                                        <p:cTn id="96" dur="500"/>
                                        <p:tgtEl>
                                          <p:spTgt spid="7"/>
                                        </p:tgtEl>
                                      </p:cBhvr>
                                    </p:animEffect>
                                  </p:childTnLst>
                                </p:cTn>
                              </p:par>
                            </p:childTnLst>
                          </p:cTn>
                        </p:par>
                        <p:par>
                          <p:cTn id="97" fill="hold" nodeType="afterGroup">
                            <p:stCondLst>
                              <p:cond delay="1000"/>
                            </p:stCondLst>
                            <p:childTnLst>
                              <p:par>
                                <p:cTn id="98" presetID="4" presetClass="entr" presetSubtype="16" fill="hold" grpId="0" nodeType="afterEffect">
                                  <p:stCondLst>
                                    <p:cond delay="0"/>
                                  </p:stCondLst>
                                  <p:childTnLst>
                                    <p:set>
                                      <p:cBhvr>
                                        <p:cTn id="99" dur="1" fill="hold">
                                          <p:stCondLst>
                                            <p:cond delay="0"/>
                                          </p:stCondLst>
                                        </p:cTn>
                                        <p:tgtEl>
                                          <p:spTgt spid="73177"/>
                                        </p:tgtEl>
                                        <p:attrNameLst>
                                          <p:attrName>style.visibility</p:attrName>
                                        </p:attrNameLst>
                                      </p:cBhvr>
                                      <p:to>
                                        <p:strVal val="visible"/>
                                      </p:to>
                                    </p:set>
                                    <p:animEffect transition="in" filter="box(in)">
                                      <p:cBhvr>
                                        <p:cTn id="100" dur="500"/>
                                        <p:tgtEl>
                                          <p:spTgt spid="7317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xit" presetSubtype="4" fill="hold" nodeType="clickEffect">
                                  <p:stCondLst>
                                    <p:cond delay="0"/>
                                  </p:stCondLst>
                                  <p:childTnLst>
                                    <p:animEffect transition="out" filter="wipe(down)">
                                      <p:cBhvr>
                                        <p:cTn id="104" dur="500"/>
                                        <p:tgtEl>
                                          <p:spTgt spid="7"/>
                                        </p:tgtEl>
                                      </p:cBhvr>
                                    </p:animEffect>
                                    <p:set>
                                      <p:cBhvr>
                                        <p:cTn id="105" dur="1" fill="hold">
                                          <p:stCondLst>
                                            <p:cond delay="499"/>
                                          </p:stCondLst>
                                        </p:cTn>
                                        <p:tgtEl>
                                          <p:spTgt spid="7"/>
                                        </p:tgtEl>
                                        <p:attrNameLst>
                                          <p:attrName>style.visibility</p:attrName>
                                        </p:attrNameLst>
                                      </p:cBhvr>
                                      <p:to>
                                        <p:strVal val="hidden"/>
                                      </p:to>
                                    </p:set>
                                  </p:childTnLst>
                                </p:cTn>
                              </p:par>
                            </p:childTnLst>
                          </p:cTn>
                        </p:par>
                        <p:par>
                          <p:cTn id="106" fill="hold" nodeType="afterGroup">
                            <p:stCondLst>
                              <p:cond delay="500"/>
                            </p:stCondLst>
                            <p:childTnLst>
                              <p:par>
                                <p:cTn id="107" presetID="22" presetClass="entr" presetSubtype="4" fill="hold" nodeType="after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wipe(down)">
                                      <p:cBhvr>
                                        <p:cTn id="109" dur="500"/>
                                        <p:tgtEl>
                                          <p:spTgt spid="8"/>
                                        </p:tgtEl>
                                      </p:cBhvr>
                                    </p:animEffect>
                                  </p:childTnLst>
                                </p:cTn>
                              </p:par>
                            </p:childTnLst>
                          </p:cTn>
                        </p:par>
                        <p:par>
                          <p:cTn id="110" fill="hold" nodeType="afterGroup">
                            <p:stCondLst>
                              <p:cond delay="1000"/>
                            </p:stCondLst>
                            <p:childTnLst>
                              <p:par>
                                <p:cTn id="111" presetID="4" presetClass="entr" presetSubtype="16" fill="hold" grpId="0" nodeType="afterEffect">
                                  <p:stCondLst>
                                    <p:cond delay="0"/>
                                  </p:stCondLst>
                                  <p:childTnLst>
                                    <p:set>
                                      <p:cBhvr>
                                        <p:cTn id="112" dur="1" fill="hold">
                                          <p:stCondLst>
                                            <p:cond delay="0"/>
                                          </p:stCondLst>
                                        </p:cTn>
                                        <p:tgtEl>
                                          <p:spTgt spid="73181"/>
                                        </p:tgtEl>
                                        <p:attrNameLst>
                                          <p:attrName>style.visibility</p:attrName>
                                        </p:attrNameLst>
                                      </p:cBhvr>
                                      <p:to>
                                        <p:strVal val="visible"/>
                                      </p:to>
                                    </p:set>
                                    <p:animEffect transition="in" filter="box(in)">
                                      <p:cBhvr>
                                        <p:cTn id="113" dur="500"/>
                                        <p:tgtEl>
                                          <p:spTgt spid="7318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xit" presetSubtype="16" fill="hold" grpId="1" nodeType="clickEffect">
                                  <p:stCondLst>
                                    <p:cond delay="0"/>
                                  </p:stCondLst>
                                  <p:childTnLst>
                                    <p:animEffect transition="out" filter="box(in)">
                                      <p:cBhvr>
                                        <p:cTn id="117" dur="500"/>
                                        <p:tgtEl>
                                          <p:spTgt spid="73181"/>
                                        </p:tgtEl>
                                      </p:cBhvr>
                                    </p:animEffect>
                                    <p:set>
                                      <p:cBhvr>
                                        <p:cTn id="118" dur="1" fill="hold">
                                          <p:stCondLst>
                                            <p:cond delay="499"/>
                                          </p:stCondLst>
                                        </p:cTn>
                                        <p:tgtEl>
                                          <p:spTgt spid="73181"/>
                                        </p:tgtEl>
                                        <p:attrNameLst>
                                          <p:attrName>style.visibility</p:attrName>
                                        </p:attrNameLst>
                                      </p:cBhvr>
                                      <p:to>
                                        <p:strVal val="hidden"/>
                                      </p:to>
                                    </p:set>
                                  </p:childTnLst>
                                </p:cTn>
                              </p:par>
                            </p:childTnLst>
                          </p:cTn>
                        </p:par>
                        <p:par>
                          <p:cTn id="119" fill="hold" nodeType="afterGroup">
                            <p:stCondLst>
                              <p:cond delay="500"/>
                            </p:stCondLst>
                            <p:childTnLst>
                              <p:par>
                                <p:cTn id="120" presetID="22" presetClass="entr" presetSubtype="8" fill="hold" grpId="0" nodeType="afterEffect">
                                  <p:stCondLst>
                                    <p:cond delay="0"/>
                                  </p:stCondLst>
                                  <p:childTnLst>
                                    <p:set>
                                      <p:cBhvr>
                                        <p:cTn id="121" dur="1" fill="hold">
                                          <p:stCondLst>
                                            <p:cond delay="0"/>
                                          </p:stCondLst>
                                        </p:cTn>
                                        <p:tgtEl>
                                          <p:spTgt spid="73182"/>
                                        </p:tgtEl>
                                        <p:attrNameLst>
                                          <p:attrName>style.visibility</p:attrName>
                                        </p:attrNameLst>
                                      </p:cBhvr>
                                      <p:to>
                                        <p:strVal val="visible"/>
                                      </p:to>
                                    </p:set>
                                    <p:animEffect transition="in" filter="wipe(left)">
                                      <p:cBhvr>
                                        <p:cTn id="122" dur="500"/>
                                        <p:tgtEl>
                                          <p:spTgt spid="73182"/>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xit" presetSubtype="4" fill="hold" nodeType="clickEffect">
                                  <p:stCondLst>
                                    <p:cond delay="0"/>
                                  </p:stCondLst>
                                  <p:childTnLst>
                                    <p:animEffect transition="out" filter="wipe(down)">
                                      <p:cBhvr>
                                        <p:cTn id="126" dur="500"/>
                                        <p:tgtEl>
                                          <p:spTgt spid="8"/>
                                        </p:tgtEl>
                                      </p:cBhvr>
                                    </p:animEffect>
                                    <p:set>
                                      <p:cBhvr>
                                        <p:cTn id="127" dur="1" fill="hold">
                                          <p:stCondLst>
                                            <p:cond delay="499"/>
                                          </p:stCondLst>
                                        </p:cTn>
                                        <p:tgtEl>
                                          <p:spTgt spid="8"/>
                                        </p:tgtEl>
                                        <p:attrNameLst>
                                          <p:attrName>style.visibility</p:attrName>
                                        </p:attrNameLst>
                                      </p:cBhvr>
                                      <p:to>
                                        <p:strVal val="hidden"/>
                                      </p:to>
                                    </p:set>
                                  </p:childTnLst>
                                </p:cTn>
                              </p:par>
                            </p:childTnLst>
                          </p:cTn>
                        </p:par>
                        <p:par>
                          <p:cTn id="128" fill="hold" nodeType="afterGroup">
                            <p:stCondLst>
                              <p:cond delay="500"/>
                            </p:stCondLst>
                            <p:childTnLst>
                              <p:par>
                                <p:cTn id="129" presetID="22" presetClass="entr" presetSubtype="4" fill="hold" nodeType="afterEffect">
                                  <p:stCondLst>
                                    <p:cond delay="0"/>
                                  </p:stCondLst>
                                  <p:childTnLst>
                                    <p:set>
                                      <p:cBhvr>
                                        <p:cTn id="130" dur="1" fill="hold">
                                          <p:stCondLst>
                                            <p:cond delay="0"/>
                                          </p:stCondLst>
                                        </p:cTn>
                                        <p:tgtEl>
                                          <p:spTgt spid="9"/>
                                        </p:tgtEl>
                                        <p:attrNameLst>
                                          <p:attrName>style.visibility</p:attrName>
                                        </p:attrNameLst>
                                      </p:cBhvr>
                                      <p:to>
                                        <p:strVal val="visible"/>
                                      </p:to>
                                    </p:set>
                                    <p:animEffect transition="in" filter="wipe(down)">
                                      <p:cBhvr>
                                        <p:cTn id="131" dur="500"/>
                                        <p:tgtEl>
                                          <p:spTgt spid="9"/>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4" presetClass="entr" presetSubtype="16" fill="hold" grpId="0" nodeType="clickEffect">
                                  <p:stCondLst>
                                    <p:cond delay="0"/>
                                  </p:stCondLst>
                                  <p:childTnLst>
                                    <p:set>
                                      <p:cBhvr>
                                        <p:cTn id="135" dur="1" fill="hold">
                                          <p:stCondLst>
                                            <p:cond delay="0"/>
                                          </p:stCondLst>
                                        </p:cTn>
                                        <p:tgtEl>
                                          <p:spTgt spid="73186"/>
                                        </p:tgtEl>
                                        <p:attrNameLst>
                                          <p:attrName>style.visibility</p:attrName>
                                        </p:attrNameLst>
                                      </p:cBhvr>
                                      <p:to>
                                        <p:strVal val="visible"/>
                                      </p:to>
                                    </p:set>
                                    <p:animEffect transition="in" filter="box(in)">
                                      <p:cBhvr>
                                        <p:cTn id="136" dur="500"/>
                                        <p:tgtEl>
                                          <p:spTgt spid="73186"/>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4" presetClass="exit" presetSubtype="16" fill="hold" grpId="1" nodeType="clickEffect">
                                  <p:stCondLst>
                                    <p:cond delay="0"/>
                                  </p:stCondLst>
                                  <p:childTnLst>
                                    <p:animEffect transition="out" filter="box(in)">
                                      <p:cBhvr>
                                        <p:cTn id="140" dur="500"/>
                                        <p:tgtEl>
                                          <p:spTgt spid="73186"/>
                                        </p:tgtEl>
                                      </p:cBhvr>
                                    </p:animEffect>
                                    <p:set>
                                      <p:cBhvr>
                                        <p:cTn id="141" dur="1" fill="hold">
                                          <p:stCondLst>
                                            <p:cond delay="499"/>
                                          </p:stCondLst>
                                        </p:cTn>
                                        <p:tgtEl>
                                          <p:spTgt spid="73186"/>
                                        </p:tgtEl>
                                        <p:attrNameLst>
                                          <p:attrName>style.visibility</p:attrName>
                                        </p:attrNameLst>
                                      </p:cBhvr>
                                      <p:to>
                                        <p:strVal val="hidden"/>
                                      </p:to>
                                    </p:set>
                                  </p:childTnLst>
                                </p:cTn>
                              </p:par>
                            </p:childTnLst>
                          </p:cTn>
                        </p:par>
                        <p:par>
                          <p:cTn id="142" fill="hold" nodeType="afterGroup">
                            <p:stCondLst>
                              <p:cond delay="500"/>
                            </p:stCondLst>
                            <p:childTnLst>
                              <p:par>
                                <p:cTn id="143" presetID="22" presetClass="entr" presetSubtype="8" fill="hold" grpId="0" nodeType="afterEffect">
                                  <p:stCondLst>
                                    <p:cond delay="0"/>
                                  </p:stCondLst>
                                  <p:childTnLst>
                                    <p:set>
                                      <p:cBhvr>
                                        <p:cTn id="144" dur="1" fill="hold">
                                          <p:stCondLst>
                                            <p:cond delay="0"/>
                                          </p:stCondLst>
                                        </p:cTn>
                                        <p:tgtEl>
                                          <p:spTgt spid="73187"/>
                                        </p:tgtEl>
                                        <p:attrNameLst>
                                          <p:attrName>style.visibility</p:attrName>
                                        </p:attrNameLst>
                                      </p:cBhvr>
                                      <p:to>
                                        <p:strVal val="visible"/>
                                      </p:to>
                                    </p:set>
                                    <p:animEffect transition="in" filter="wipe(left)">
                                      <p:cBhvr>
                                        <p:cTn id="145" dur="500"/>
                                        <p:tgtEl>
                                          <p:spTgt spid="73187"/>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xit" presetSubtype="4" fill="hold" grpId="1" nodeType="clickEffect">
                                  <p:stCondLst>
                                    <p:cond delay="0"/>
                                  </p:stCondLst>
                                  <p:childTnLst>
                                    <p:animEffect transition="out" filter="wipe(down)">
                                      <p:cBhvr>
                                        <p:cTn id="149" dur="500"/>
                                        <p:tgtEl>
                                          <p:spTgt spid="73177"/>
                                        </p:tgtEl>
                                      </p:cBhvr>
                                    </p:animEffect>
                                    <p:set>
                                      <p:cBhvr>
                                        <p:cTn id="150" dur="1" fill="hold">
                                          <p:stCondLst>
                                            <p:cond delay="499"/>
                                          </p:stCondLst>
                                        </p:cTn>
                                        <p:tgtEl>
                                          <p:spTgt spid="73177"/>
                                        </p:tgtEl>
                                        <p:attrNameLst>
                                          <p:attrName>style.visibility</p:attrName>
                                        </p:attrNameLst>
                                      </p:cBhvr>
                                      <p:to>
                                        <p:strVal val="hidden"/>
                                      </p:to>
                                    </p:set>
                                  </p:childTnLst>
                                </p:cTn>
                              </p:par>
                            </p:childTnLst>
                          </p:cTn>
                        </p:par>
                        <p:par>
                          <p:cTn id="151" fill="hold" nodeType="afterGroup">
                            <p:stCondLst>
                              <p:cond delay="500"/>
                            </p:stCondLst>
                            <p:childTnLst>
                              <p:par>
                                <p:cTn id="152" presetID="22" presetClass="entr" presetSubtype="8" fill="hold" grpId="0" nodeType="afterEffect">
                                  <p:stCondLst>
                                    <p:cond delay="0"/>
                                  </p:stCondLst>
                                  <p:childTnLst>
                                    <p:set>
                                      <p:cBhvr>
                                        <p:cTn id="153" dur="1" fill="hold">
                                          <p:stCondLst>
                                            <p:cond delay="0"/>
                                          </p:stCondLst>
                                        </p:cTn>
                                        <p:tgtEl>
                                          <p:spTgt spid="73192"/>
                                        </p:tgtEl>
                                        <p:attrNameLst>
                                          <p:attrName>style.visibility</p:attrName>
                                        </p:attrNameLst>
                                      </p:cBhvr>
                                      <p:to>
                                        <p:strVal val="visible"/>
                                      </p:to>
                                    </p:set>
                                    <p:animEffect transition="in" filter="wipe(left)">
                                      <p:cBhvr>
                                        <p:cTn id="154" dur="500"/>
                                        <p:tgtEl>
                                          <p:spTgt spid="73192"/>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xit" presetSubtype="4" fill="hold" nodeType="clickEffect">
                                  <p:stCondLst>
                                    <p:cond delay="0"/>
                                  </p:stCondLst>
                                  <p:childTnLst>
                                    <p:animEffect transition="out" filter="wipe(down)">
                                      <p:cBhvr>
                                        <p:cTn id="158" dur="500"/>
                                        <p:tgtEl>
                                          <p:spTgt spid="9"/>
                                        </p:tgtEl>
                                      </p:cBhvr>
                                    </p:animEffect>
                                    <p:set>
                                      <p:cBhvr>
                                        <p:cTn id="159" dur="1" fill="hold">
                                          <p:stCondLst>
                                            <p:cond delay="499"/>
                                          </p:stCondLst>
                                        </p:cTn>
                                        <p:tgtEl>
                                          <p:spTgt spid="9"/>
                                        </p:tgtEl>
                                        <p:attrNameLst>
                                          <p:attrName>style.visibility</p:attrName>
                                        </p:attrNameLst>
                                      </p:cBhvr>
                                      <p:to>
                                        <p:strVal val="hidden"/>
                                      </p:to>
                                    </p:set>
                                  </p:childTnLst>
                                </p:cTn>
                              </p:par>
                            </p:childTnLst>
                          </p:cTn>
                        </p:par>
                        <p:par>
                          <p:cTn id="160" fill="hold" nodeType="afterGroup">
                            <p:stCondLst>
                              <p:cond delay="500"/>
                            </p:stCondLst>
                            <p:childTnLst>
                              <p:par>
                                <p:cTn id="161" presetID="4" presetClass="entr" presetSubtype="16" fill="hold" nodeType="afterEffect">
                                  <p:stCondLst>
                                    <p:cond delay="0"/>
                                  </p:stCondLst>
                                  <p:childTnLst>
                                    <p:set>
                                      <p:cBhvr>
                                        <p:cTn id="162" dur="1" fill="hold">
                                          <p:stCondLst>
                                            <p:cond delay="0"/>
                                          </p:stCondLst>
                                        </p:cTn>
                                        <p:tgtEl>
                                          <p:spTgt spid="10"/>
                                        </p:tgtEl>
                                        <p:attrNameLst>
                                          <p:attrName>style.visibility</p:attrName>
                                        </p:attrNameLst>
                                      </p:cBhvr>
                                      <p:to>
                                        <p:strVal val="visible"/>
                                      </p:to>
                                    </p:set>
                                    <p:animEffect transition="in" filter="box(in)">
                                      <p:cBhvr>
                                        <p:cTn id="163" dur="500"/>
                                        <p:tgtEl>
                                          <p:spTgt spid="10"/>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4" presetClass="entr" presetSubtype="16" fill="hold" grpId="0" nodeType="clickEffect">
                                  <p:stCondLst>
                                    <p:cond delay="0"/>
                                  </p:stCondLst>
                                  <p:childTnLst>
                                    <p:set>
                                      <p:cBhvr>
                                        <p:cTn id="167" dur="1" fill="hold">
                                          <p:stCondLst>
                                            <p:cond delay="0"/>
                                          </p:stCondLst>
                                        </p:cTn>
                                        <p:tgtEl>
                                          <p:spTgt spid="73191"/>
                                        </p:tgtEl>
                                        <p:attrNameLst>
                                          <p:attrName>style.visibility</p:attrName>
                                        </p:attrNameLst>
                                      </p:cBhvr>
                                      <p:to>
                                        <p:strVal val="visible"/>
                                      </p:to>
                                    </p:set>
                                    <p:animEffect transition="in" filter="box(in)">
                                      <p:cBhvr>
                                        <p:cTn id="168" dur="500"/>
                                        <p:tgtEl>
                                          <p:spTgt spid="73191"/>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xit" presetSubtype="4" fill="hold" grpId="1" nodeType="clickEffect">
                                  <p:stCondLst>
                                    <p:cond delay="0"/>
                                  </p:stCondLst>
                                  <p:childTnLst>
                                    <p:animEffect transition="out" filter="wipe(down)">
                                      <p:cBhvr>
                                        <p:cTn id="172" dur="500"/>
                                        <p:tgtEl>
                                          <p:spTgt spid="73191"/>
                                        </p:tgtEl>
                                      </p:cBhvr>
                                    </p:animEffect>
                                    <p:set>
                                      <p:cBhvr>
                                        <p:cTn id="173" dur="1" fill="hold">
                                          <p:stCondLst>
                                            <p:cond delay="499"/>
                                          </p:stCondLst>
                                        </p:cTn>
                                        <p:tgtEl>
                                          <p:spTgt spid="73191"/>
                                        </p:tgtEl>
                                        <p:attrNameLst>
                                          <p:attrName>style.visibility</p:attrName>
                                        </p:attrNameLst>
                                      </p:cBhvr>
                                      <p:to>
                                        <p:strVal val="hidden"/>
                                      </p:to>
                                    </p:set>
                                  </p:childTnLst>
                                </p:cTn>
                              </p:par>
                            </p:childTnLst>
                          </p:cTn>
                        </p:par>
                        <p:par>
                          <p:cTn id="174" fill="hold" nodeType="afterGroup">
                            <p:stCondLst>
                              <p:cond delay="500"/>
                            </p:stCondLst>
                            <p:childTnLst>
                              <p:par>
                                <p:cTn id="175" presetID="22" presetClass="entr" presetSubtype="8" fill="hold" grpId="0" nodeType="afterEffect">
                                  <p:stCondLst>
                                    <p:cond delay="0"/>
                                  </p:stCondLst>
                                  <p:childTnLst>
                                    <p:set>
                                      <p:cBhvr>
                                        <p:cTn id="176" dur="1" fill="hold">
                                          <p:stCondLst>
                                            <p:cond delay="0"/>
                                          </p:stCondLst>
                                        </p:cTn>
                                        <p:tgtEl>
                                          <p:spTgt spid="73193"/>
                                        </p:tgtEl>
                                        <p:attrNameLst>
                                          <p:attrName>style.visibility</p:attrName>
                                        </p:attrNameLst>
                                      </p:cBhvr>
                                      <p:to>
                                        <p:strVal val="visible"/>
                                      </p:to>
                                    </p:set>
                                    <p:animEffect transition="in" filter="wipe(left)">
                                      <p:cBhvr>
                                        <p:cTn id="177" dur="500"/>
                                        <p:tgtEl>
                                          <p:spTgt spid="73193"/>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xit" presetSubtype="4" fill="hold" grpId="1" nodeType="clickEffect">
                                  <p:stCondLst>
                                    <p:cond delay="0"/>
                                  </p:stCondLst>
                                  <p:childTnLst>
                                    <p:animEffect transition="out" filter="wipe(down)">
                                      <p:cBhvr>
                                        <p:cTn id="181" dur="500"/>
                                        <p:tgtEl>
                                          <p:spTgt spid="73169"/>
                                        </p:tgtEl>
                                      </p:cBhvr>
                                    </p:animEffect>
                                    <p:set>
                                      <p:cBhvr>
                                        <p:cTn id="182" dur="1" fill="hold">
                                          <p:stCondLst>
                                            <p:cond delay="499"/>
                                          </p:stCondLst>
                                        </p:cTn>
                                        <p:tgtEl>
                                          <p:spTgt spid="73169"/>
                                        </p:tgtEl>
                                        <p:attrNameLst>
                                          <p:attrName>style.visibility</p:attrName>
                                        </p:attrNameLst>
                                      </p:cBhvr>
                                      <p:to>
                                        <p:strVal val="hidden"/>
                                      </p:to>
                                    </p:set>
                                  </p:childTnLst>
                                </p:cTn>
                              </p:par>
                            </p:childTnLst>
                          </p:cTn>
                        </p:par>
                        <p:par>
                          <p:cTn id="183" fill="hold" nodeType="afterGroup">
                            <p:stCondLst>
                              <p:cond delay="500"/>
                            </p:stCondLst>
                            <p:childTnLst>
                              <p:par>
                                <p:cTn id="184" presetID="22" presetClass="entr" presetSubtype="8" fill="hold" grpId="0" nodeType="afterEffect">
                                  <p:stCondLst>
                                    <p:cond delay="0"/>
                                  </p:stCondLst>
                                  <p:childTnLst>
                                    <p:set>
                                      <p:cBhvr>
                                        <p:cTn id="185" dur="1" fill="hold">
                                          <p:stCondLst>
                                            <p:cond delay="0"/>
                                          </p:stCondLst>
                                        </p:cTn>
                                        <p:tgtEl>
                                          <p:spTgt spid="73194"/>
                                        </p:tgtEl>
                                        <p:attrNameLst>
                                          <p:attrName>style.visibility</p:attrName>
                                        </p:attrNameLst>
                                      </p:cBhvr>
                                      <p:to>
                                        <p:strVal val="visible"/>
                                      </p:to>
                                    </p:set>
                                    <p:animEffect transition="in" filter="wipe(left)">
                                      <p:cBhvr>
                                        <p:cTn id="186" dur="500"/>
                                        <p:tgtEl>
                                          <p:spTgt spid="73194"/>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xit" presetSubtype="4" fill="hold" nodeType="clickEffect">
                                  <p:stCondLst>
                                    <p:cond delay="0"/>
                                  </p:stCondLst>
                                  <p:childTnLst>
                                    <p:animEffect transition="out" filter="wipe(down)">
                                      <p:cBhvr>
                                        <p:cTn id="190" dur="500"/>
                                        <p:tgtEl>
                                          <p:spTgt spid="10"/>
                                        </p:tgtEl>
                                      </p:cBhvr>
                                    </p:animEffect>
                                    <p:set>
                                      <p:cBhvr>
                                        <p:cTn id="191" dur="1" fill="hold">
                                          <p:stCondLst>
                                            <p:cond delay="499"/>
                                          </p:stCondLst>
                                        </p:cTn>
                                        <p:tgtEl>
                                          <p:spTgt spid="10"/>
                                        </p:tgtEl>
                                        <p:attrNameLst>
                                          <p:attrName>style.visibility</p:attrName>
                                        </p:attrNameLst>
                                      </p:cBhvr>
                                      <p:to>
                                        <p:strVal val="hidden"/>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1" fill="hold" nodeType="clickEffect">
                                  <p:stCondLst>
                                    <p:cond delay="0"/>
                                  </p:stCondLst>
                                  <p:childTnLst>
                                    <p:set>
                                      <p:cBhvr>
                                        <p:cTn id="195" dur="1" fill="hold">
                                          <p:stCondLst>
                                            <p:cond delay="0"/>
                                          </p:stCondLst>
                                        </p:cTn>
                                        <p:tgtEl>
                                          <p:spTgt spid="11"/>
                                        </p:tgtEl>
                                        <p:attrNameLst>
                                          <p:attrName>style.visibility</p:attrName>
                                        </p:attrNameLst>
                                      </p:cBhvr>
                                      <p:to>
                                        <p:strVal val="visible"/>
                                      </p:to>
                                    </p:set>
                                    <p:animEffect transition="in" filter="wipe(up)">
                                      <p:cBhvr>
                                        <p:cTn id="19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68" grpId="0"/>
      <p:bldP spid="73168" grpId="1"/>
      <p:bldP spid="73169" grpId="0"/>
      <p:bldP spid="73169" grpId="1"/>
      <p:bldP spid="73170" grpId="0"/>
      <p:bldP spid="73170" grpId="1"/>
      <p:bldP spid="73171" grpId="0"/>
      <p:bldP spid="73172" grpId="0"/>
      <p:bldP spid="73173" grpId="0"/>
      <p:bldP spid="73177" grpId="0"/>
      <p:bldP spid="73177" grpId="1"/>
      <p:bldP spid="73181" grpId="0"/>
      <p:bldP spid="73181" grpId="1"/>
      <p:bldP spid="73182" grpId="0"/>
      <p:bldP spid="73186" grpId="0"/>
      <p:bldP spid="73186" grpId="1"/>
      <p:bldP spid="73187" grpId="0"/>
      <p:bldP spid="73191" grpId="0"/>
      <p:bldP spid="73191" grpId="1"/>
      <p:bldP spid="73192" grpId="0"/>
      <p:bldP spid="73193" grpId="0"/>
      <p:bldP spid="7319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中</a:t>
            </a:r>
            <a:r>
              <a:rPr lang="zh-CN" altLang="en-US" dirty="0" smtClean="0"/>
              <a:t>序遍历非递归算法</a:t>
            </a:r>
            <a:endParaRPr lang="zh-CN" altLang="en-US" dirty="0"/>
          </a:p>
        </p:txBody>
      </p:sp>
      <p:sp>
        <p:nvSpPr>
          <p:cNvPr id="36867" name="Rectangle 3"/>
          <p:cNvSpPr>
            <a:spLocks noGrp="1" noChangeArrowheads="1"/>
          </p:cNvSpPr>
          <p:nvPr>
            <p:ph type="body" idx="1"/>
          </p:nvPr>
        </p:nvSpPr>
        <p:spPr/>
        <p:txBody>
          <a:bodyPr/>
          <a:lstStyle/>
          <a:p>
            <a:pPr eaLnBrk="0" fontAlgn="base" hangingPunct="0">
              <a:spcBef>
                <a:spcPct val="0"/>
              </a:spcBef>
              <a:spcAft>
                <a:spcPct val="0"/>
              </a:spcAft>
            </a:pPr>
            <a:r>
              <a:rPr lang="pt-BR" altLang="zh-CN" kern="1200" dirty="0">
                <a:solidFill>
                  <a:srgbClr val="000066"/>
                </a:solidFill>
                <a:latin typeface="Courier New" panose="02070309020205020404" pitchFamily="49" charset="0"/>
                <a:ea typeface="楷体_GB2312" pitchFamily="49" charset="-122"/>
                <a:cs typeface="Courier New" panose="02070309020205020404" pitchFamily="49" charset="0"/>
              </a:rPr>
              <a:t>void NRInOrder(BiTree bt)</a:t>
            </a:r>
          </a:p>
          <a:p>
            <a:pPr eaLnBrk="0" fontAlgn="base" hangingPunct="0">
              <a:spcBef>
                <a:spcPct val="0"/>
              </a:spcBef>
              <a:spcAft>
                <a:spcPct val="0"/>
              </a:spcAft>
            </a:pPr>
            <a:r>
              <a:rPr lang="pt-BR" altLang="zh-CN" kern="1200" dirty="0">
                <a:solidFill>
                  <a:srgbClr val="000066"/>
                </a:solidFill>
                <a:latin typeface="Courier New" panose="02070309020205020404" pitchFamily="49" charset="0"/>
                <a:ea typeface="楷体_GB2312" pitchFamily="49" charset="-122"/>
                <a:cs typeface="Courier New" panose="02070309020205020404" pitchFamily="49" charset="0"/>
              </a:rPr>
              <a:t>{</a:t>
            </a:r>
          </a:p>
          <a:p>
            <a:pPr lvl="1" eaLnBrk="0" hangingPunct="0">
              <a:spcBef>
                <a:spcPct val="0"/>
              </a:spcBef>
              <a:spcAft>
                <a:spcPct val="0"/>
              </a:spcAft>
            </a:pPr>
            <a:r>
              <a:rPr lang="pt-BR"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BiTree S[MAXNODE], p=bt; /*</a:t>
            </a:r>
            <a:r>
              <a:rPr lang="zh-CN" altLang="en-US" sz="2000" kern="1200" dirty="0">
                <a:solidFill>
                  <a:srgbClr val="000066"/>
                </a:solidFill>
                <a:latin typeface="Courier New" panose="02070309020205020404" pitchFamily="49" charset="0"/>
                <a:ea typeface="楷体_GB2312" pitchFamily="49" charset="-122"/>
                <a:cs typeface="Courier New" panose="02070309020205020404" pitchFamily="49" charset="0"/>
              </a:rPr>
              <a:t>定义栈</a:t>
            </a:r>
            <a:r>
              <a:rPr lang="pt-BR"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S*/</a:t>
            </a:r>
          </a:p>
          <a:p>
            <a:pPr lvl="1" eaLnBrk="0" hangingPunct="0">
              <a:spcBef>
                <a:spcPct val="0"/>
              </a:spcBef>
              <a:spcAft>
                <a:spcPct val="0"/>
              </a:spcAft>
            </a:pPr>
            <a:r>
              <a:rPr lang="pt-BR"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int top=-1;</a:t>
            </a:r>
          </a:p>
          <a:p>
            <a:pPr lvl="1" eaLnBrk="0" hangingPunct="0">
              <a:spcBef>
                <a:spcPct val="0"/>
              </a:spcBef>
              <a:spcAft>
                <a:spcPct val="0"/>
              </a:spcAft>
            </a:pPr>
            <a:r>
              <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while(!(p==NULL &amp;&amp; top==-1))</a:t>
            </a:r>
          </a:p>
          <a:p>
            <a:pPr lvl="1" eaLnBrk="0" hangingPunct="0">
              <a:spcBef>
                <a:spcPct val="0"/>
              </a:spcBef>
              <a:spcAft>
                <a:spcPct val="0"/>
              </a:spcAft>
            </a:pPr>
            <a:r>
              <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{/*p</a:t>
            </a:r>
            <a:r>
              <a:rPr lang="zh-CN" altLang="en-US" sz="2000" kern="1200" dirty="0">
                <a:solidFill>
                  <a:srgbClr val="000066"/>
                </a:solidFill>
                <a:latin typeface="Courier New" panose="02070309020205020404" pitchFamily="49" charset="0"/>
                <a:ea typeface="楷体_GB2312" pitchFamily="49" charset="-122"/>
                <a:cs typeface="Courier New" panose="02070309020205020404" pitchFamily="49" charset="0"/>
              </a:rPr>
              <a:t>空同时栈空结束*</a:t>
            </a:r>
            <a:r>
              <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a:t>
            </a:r>
            <a:endParaRPr lang="zh-CN" altLang="en-US" sz="2000" kern="1200" dirty="0">
              <a:solidFill>
                <a:srgbClr val="000066"/>
              </a:solidFill>
              <a:latin typeface="Courier New" panose="02070309020205020404" pitchFamily="49" charset="0"/>
              <a:ea typeface="楷体_GB2312" pitchFamily="49" charset="-122"/>
              <a:cs typeface="Courier New" panose="02070309020205020404" pitchFamily="49" charset="0"/>
            </a:endParaRPr>
          </a:p>
          <a:p>
            <a:pPr lvl="1" eaLnBrk="0" hangingPunct="0">
              <a:spcBef>
                <a:spcPct val="0"/>
              </a:spcBef>
              <a:spcAft>
                <a:spcPct val="0"/>
              </a:spcAft>
            </a:pPr>
            <a:r>
              <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     while(p!=NULL)</a:t>
            </a:r>
          </a:p>
          <a:p>
            <a:pPr lvl="1" eaLnBrk="0" hangingPunct="0">
              <a:spcBef>
                <a:spcPct val="0"/>
              </a:spcBef>
              <a:spcAft>
                <a:spcPct val="0"/>
              </a:spcAft>
            </a:pPr>
            <a:r>
              <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		{ /* </a:t>
            </a:r>
            <a:r>
              <a:rPr lang="zh-CN" altLang="en-US" sz="2000" kern="1200" dirty="0">
                <a:solidFill>
                  <a:srgbClr val="000066"/>
                </a:solidFill>
                <a:latin typeface="Courier New" panose="02070309020205020404" pitchFamily="49" charset="0"/>
                <a:ea typeface="楷体_GB2312" pitchFamily="49" charset="-122"/>
                <a:cs typeface="Courier New" panose="02070309020205020404" pitchFamily="49" charset="0"/>
              </a:rPr>
              <a:t>找最左端结点</a:t>
            </a:r>
            <a:r>
              <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a:t>
            </a:r>
            <a:r>
              <a:rPr lang="zh-CN" altLang="en-US" sz="2000" kern="1200" dirty="0">
                <a:solidFill>
                  <a:srgbClr val="000066"/>
                </a:solidFill>
                <a:latin typeface="Courier New" panose="02070309020205020404" pitchFamily="49" charset="0"/>
                <a:ea typeface="楷体_GB2312" pitchFamily="49" charset="-122"/>
                <a:cs typeface="Courier New" panose="02070309020205020404" pitchFamily="49" charset="0"/>
              </a:rPr>
              <a:t>沿途结点入栈 *</a:t>
            </a:r>
            <a:r>
              <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a:t>
            </a:r>
          </a:p>
          <a:p>
            <a:pPr lvl="1" eaLnBrk="0" hangingPunct="0">
              <a:spcBef>
                <a:spcPct val="0"/>
              </a:spcBef>
              <a:spcAft>
                <a:spcPct val="0"/>
              </a:spcAft>
            </a:pPr>
            <a:r>
              <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		        S[top++]=p; </a:t>
            </a:r>
          </a:p>
          <a:p>
            <a:pPr lvl="1" eaLnBrk="0" hangingPunct="0">
              <a:spcBef>
                <a:spcPct val="0"/>
              </a:spcBef>
              <a:spcAft>
                <a:spcPct val="0"/>
              </a:spcAft>
            </a:pPr>
            <a:r>
              <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		        p=p-&gt;</a:t>
            </a:r>
            <a:r>
              <a:rPr lang="en-US" altLang="zh-CN" sz="2000" kern="1200" dirty="0" err="1">
                <a:solidFill>
                  <a:srgbClr val="000066"/>
                </a:solidFill>
                <a:latin typeface="Courier New" panose="02070309020205020404" pitchFamily="49" charset="0"/>
                <a:ea typeface="楷体_GB2312" pitchFamily="49" charset="-122"/>
                <a:cs typeface="Courier New" panose="02070309020205020404" pitchFamily="49" charset="0"/>
              </a:rPr>
              <a:t>lchild</a:t>
            </a:r>
            <a:r>
              <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 </a:t>
            </a:r>
            <a:endParaRPr lang="pt-BR"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endParaRPr>
          </a:p>
          <a:p>
            <a:pPr lvl="1" eaLnBrk="0" hangingPunct="0">
              <a:spcBef>
                <a:spcPct val="0"/>
              </a:spcBef>
              <a:spcAft>
                <a:spcPct val="0"/>
              </a:spcAft>
            </a:pPr>
            <a:r>
              <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       }</a:t>
            </a:r>
          </a:p>
          <a:p>
            <a:pPr lvl="1" eaLnBrk="0" hangingPunct="0">
              <a:spcBef>
                <a:spcPct val="0"/>
              </a:spcBef>
              <a:spcAft>
                <a:spcPct val="0"/>
              </a:spcAft>
            </a:pPr>
            <a:r>
              <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	p=S[--top];       	 /*</a:t>
            </a:r>
            <a:r>
              <a:rPr lang="zh-CN" altLang="en-US" sz="2000" kern="1200" dirty="0">
                <a:solidFill>
                  <a:srgbClr val="000066"/>
                </a:solidFill>
                <a:latin typeface="Courier New" panose="02070309020205020404" pitchFamily="49" charset="0"/>
                <a:ea typeface="楷体_GB2312" pitchFamily="49" charset="-122"/>
                <a:cs typeface="Courier New" panose="02070309020205020404" pitchFamily="49" charset="0"/>
              </a:rPr>
              <a:t>弹出栈顶元素</a:t>
            </a:r>
            <a:r>
              <a:rPr lang="zh-CN" altLang="pt-BR" sz="2000" kern="1200" dirty="0">
                <a:solidFill>
                  <a:srgbClr val="000066"/>
                </a:solidFill>
                <a:latin typeface="Courier New" panose="02070309020205020404" pitchFamily="49" charset="0"/>
                <a:ea typeface="楷体_GB2312" pitchFamily="49" charset="-122"/>
                <a:cs typeface="Courier New" panose="02070309020205020404" pitchFamily="49" charset="0"/>
              </a:rPr>
              <a:t>*</a:t>
            </a:r>
            <a:r>
              <a:rPr lang="pt-BR"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a:t>
            </a:r>
            <a:endPar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endParaRPr>
          </a:p>
          <a:p>
            <a:pPr lvl="1" eaLnBrk="0" hangingPunct="0">
              <a:spcBef>
                <a:spcPct val="0"/>
              </a:spcBef>
              <a:spcAft>
                <a:spcPct val="0"/>
              </a:spcAft>
            </a:pPr>
            <a:r>
              <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	visit(p-&gt;data);  	/*</a:t>
            </a:r>
            <a:r>
              <a:rPr lang="zh-CN" altLang="en-US" sz="2000" kern="1200" dirty="0">
                <a:solidFill>
                  <a:srgbClr val="000066"/>
                </a:solidFill>
                <a:latin typeface="Courier New" panose="02070309020205020404" pitchFamily="49" charset="0"/>
                <a:ea typeface="楷体_GB2312" pitchFamily="49" charset="-122"/>
                <a:cs typeface="Courier New" panose="02070309020205020404" pitchFamily="49" charset="0"/>
              </a:rPr>
              <a:t>访问结点</a:t>
            </a:r>
            <a:r>
              <a:rPr lang="zh-CN" altLang="pt-BR" sz="2000" kern="1200" dirty="0">
                <a:solidFill>
                  <a:srgbClr val="000066"/>
                </a:solidFill>
                <a:latin typeface="Courier New" panose="02070309020205020404" pitchFamily="49" charset="0"/>
                <a:ea typeface="楷体_GB2312" pitchFamily="49" charset="-122"/>
                <a:cs typeface="Courier New" panose="02070309020205020404" pitchFamily="49" charset="0"/>
              </a:rPr>
              <a:t>*</a:t>
            </a:r>
            <a:r>
              <a:rPr lang="pt-BR"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a:t>
            </a:r>
            <a:endParaRPr lang="en-US"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endParaRPr>
          </a:p>
          <a:p>
            <a:pPr lvl="1" eaLnBrk="0" hangingPunct="0">
              <a:spcBef>
                <a:spcPct val="0"/>
              </a:spcBef>
              <a:spcAft>
                <a:spcPct val="0"/>
              </a:spcAft>
            </a:pPr>
            <a:r>
              <a:rPr lang="pt-BR"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	p=p-&gt;rchild;     	/*</a:t>
            </a:r>
            <a:r>
              <a:rPr lang="zh-CN" altLang="en-US" sz="2000" kern="1200" dirty="0">
                <a:solidFill>
                  <a:srgbClr val="000066"/>
                </a:solidFill>
                <a:latin typeface="Courier New" panose="02070309020205020404" pitchFamily="49" charset="0"/>
                <a:ea typeface="楷体_GB2312" pitchFamily="49" charset="-122"/>
                <a:cs typeface="Courier New" panose="02070309020205020404" pitchFamily="49" charset="0"/>
              </a:rPr>
              <a:t>指向</a:t>
            </a:r>
            <a:r>
              <a:rPr lang="pt-BR"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p</a:t>
            </a:r>
            <a:r>
              <a:rPr lang="zh-CN" altLang="en-US" sz="2000" kern="1200" dirty="0">
                <a:solidFill>
                  <a:srgbClr val="000066"/>
                </a:solidFill>
                <a:latin typeface="Courier New" panose="02070309020205020404" pitchFamily="49" charset="0"/>
                <a:ea typeface="楷体_GB2312" pitchFamily="49" charset="-122"/>
                <a:cs typeface="Courier New" panose="02070309020205020404" pitchFamily="49" charset="0"/>
              </a:rPr>
              <a:t>的右孩子结点</a:t>
            </a:r>
            <a:r>
              <a:rPr lang="zh-CN" altLang="pt-BR" sz="2000" kern="1200" dirty="0">
                <a:solidFill>
                  <a:srgbClr val="000066"/>
                </a:solidFill>
                <a:latin typeface="Courier New" panose="02070309020205020404" pitchFamily="49" charset="0"/>
                <a:ea typeface="楷体_GB2312" pitchFamily="49" charset="-122"/>
                <a:cs typeface="Courier New" panose="02070309020205020404" pitchFamily="49" charset="0"/>
              </a:rPr>
              <a:t>*</a:t>
            </a:r>
            <a:r>
              <a:rPr lang="pt-BR"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 </a:t>
            </a:r>
          </a:p>
          <a:p>
            <a:pPr lvl="1" eaLnBrk="0" hangingPunct="0">
              <a:spcBef>
                <a:spcPct val="0"/>
              </a:spcBef>
              <a:spcAft>
                <a:spcPct val="0"/>
              </a:spcAft>
            </a:pPr>
            <a:r>
              <a:rPr lang="pt-BR" altLang="zh-CN" sz="2000" kern="1200" dirty="0">
                <a:solidFill>
                  <a:srgbClr val="000066"/>
                </a:solidFill>
                <a:latin typeface="Courier New" panose="02070309020205020404" pitchFamily="49" charset="0"/>
                <a:ea typeface="楷体_GB2312" pitchFamily="49" charset="-122"/>
                <a:cs typeface="Courier New" panose="02070309020205020404" pitchFamily="49" charset="0"/>
              </a:rPr>
              <a:t>} </a:t>
            </a:r>
          </a:p>
          <a:p>
            <a:pPr eaLnBrk="0" fontAlgn="base" hangingPunct="0">
              <a:spcBef>
                <a:spcPct val="0"/>
              </a:spcBef>
              <a:spcAft>
                <a:spcPct val="0"/>
              </a:spcAft>
            </a:pPr>
            <a:r>
              <a:rPr lang="pt-BR" altLang="zh-CN" kern="1200" dirty="0">
                <a:solidFill>
                  <a:srgbClr val="000066"/>
                </a:solidFill>
                <a:latin typeface="Courier New" panose="02070309020205020404" pitchFamily="49" charset="0"/>
                <a:ea typeface="楷体_GB2312" pitchFamily="49" charset="-122"/>
                <a:cs typeface="Courier New" panose="02070309020205020404" pitchFamily="49" charset="0"/>
              </a:rPr>
              <a:t>}</a:t>
            </a:r>
            <a:endParaRPr lang="zh-CN" altLang="en-US" kern="1200" dirty="0">
              <a:solidFill>
                <a:srgbClr val="000066"/>
              </a:solidFill>
              <a:latin typeface="Courier New" panose="02070309020205020404" pitchFamily="49" charset="0"/>
              <a:ea typeface="楷体_GB2312" pitchFamily="49" charset="-122"/>
              <a:cs typeface="Courier New" panose="02070309020205020404" pitchFamily="49" charset="0"/>
            </a:endParaRPr>
          </a:p>
        </p:txBody>
      </p:sp>
      <p:sp>
        <p:nvSpPr>
          <p:cNvPr id="5" name="灯片编号占位符 4"/>
          <p:cNvSpPr>
            <a:spLocks noGrp="1"/>
          </p:cNvSpPr>
          <p:nvPr>
            <p:ph type="sldNum" sz="quarter" idx="10"/>
          </p:nvPr>
        </p:nvSpPr>
        <p:spPr/>
        <p:txBody>
          <a:bodyPr/>
          <a:lstStyle/>
          <a:p>
            <a:fld id="{BFC21862-C570-43FE-93A1-CE1DA7921C6E}" type="slidenum">
              <a:rPr lang="zh-CN" altLang="en-US" smtClean="0"/>
              <a:pPr/>
              <a:t>24</a:t>
            </a:fld>
            <a:r>
              <a:rPr lang="en-US" altLang="zh-CN" smtClean="0"/>
              <a:t>/28</a:t>
            </a:r>
            <a:endParaRPr lang="zh-CN" altLang="en-US" dirty="0"/>
          </a:p>
        </p:txBody>
      </p:sp>
    </p:spTree>
    <p:extLst>
      <p:ext uri="{BB962C8B-B14F-4D97-AF65-F5344CB8AC3E}">
        <p14:creationId xmlns:p14="http://schemas.microsoft.com/office/powerpoint/2010/main" val="4014440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二叉树的应用</a:t>
            </a:r>
            <a:endParaRPr lang="zh-CN" altLang="en-US" dirty="0"/>
          </a:p>
        </p:txBody>
      </p:sp>
      <p:sp>
        <p:nvSpPr>
          <p:cNvPr id="3" name="内容占位符 2"/>
          <p:cNvSpPr>
            <a:spLocks noGrp="1"/>
          </p:cNvSpPr>
          <p:nvPr>
            <p:ph idx="1"/>
          </p:nvPr>
        </p:nvSpPr>
        <p:spPr/>
        <p:txBody>
          <a:bodyPr/>
          <a:lstStyle/>
          <a:p>
            <a:r>
              <a:rPr lang="zh-CN" altLang="en-US" dirty="0" smtClean="0"/>
              <a:t>① 已知</a:t>
            </a:r>
            <a:r>
              <a:rPr lang="zh-CN" altLang="en-US" dirty="0"/>
              <a:t>根</a:t>
            </a:r>
            <a:r>
              <a:rPr lang="zh-CN" altLang="en-US" dirty="0" smtClean="0"/>
              <a:t>节点指针，求二叉树的深度。</a:t>
            </a:r>
            <a:endParaRPr lang="en-US" altLang="zh-CN" dirty="0" smtClean="0"/>
          </a:p>
          <a:p>
            <a:pPr lvl="1"/>
            <a:r>
              <a:rPr lang="zh-CN" altLang="en-US" dirty="0"/>
              <a:t>空树：</a:t>
            </a:r>
            <a:r>
              <a:rPr lang="zh-CN" altLang="en-US" dirty="0" smtClean="0"/>
              <a:t>深度 </a:t>
            </a:r>
            <a:r>
              <a:rPr lang="en-US" altLang="zh-CN" dirty="0" smtClean="0"/>
              <a:t>= 0</a:t>
            </a:r>
            <a:endParaRPr lang="en-US" altLang="zh-CN" dirty="0"/>
          </a:p>
          <a:p>
            <a:pPr lvl="1"/>
            <a:r>
              <a:rPr lang="zh-CN" altLang="en-US" dirty="0"/>
              <a:t>左右子树为空：</a:t>
            </a:r>
            <a:r>
              <a:rPr lang="zh-CN" altLang="en-US" dirty="0" smtClean="0"/>
              <a:t>深度 </a:t>
            </a:r>
            <a:r>
              <a:rPr lang="en-US" altLang="zh-CN" dirty="0" smtClean="0"/>
              <a:t>= 1</a:t>
            </a:r>
            <a:endParaRPr lang="en-US" altLang="zh-CN" dirty="0"/>
          </a:p>
          <a:p>
            <a:pPr lvl="1"/>
            <a:r>
              <a:rPr lang="zh-CN" altLang="en-US" dirty="0"/>
              <a:t>其它 ：</a:t>
            </a:r>
            <a:r>
              <a:rPr lang="zh-CN" altLang="en-US" dirty="0" smtClean="0"/>
              <a:t>深度 </a:t>
            </a:r>
            <a:r>
              <a:rPr lang="en-US" altLang="zh-CN" dirty="0" smtClean="0"/>
              <a:t>= 1+max</a:t>
            </a:r>
            <a:r>
              <a:rPr lang="en-US" altLang="zh-CN" dirty="0"/>
              <a:t>(</a:t>
            </a:r>
            <a:r>
              <a:rPr lang="zh-CN" altLang="en-US" dirty="0"/>
              <a:t>左子树深度，右子树深度）</a:t>
            </a:r>
            <a:endParaRPr lang="en-US" altLang="zh-CN" dirty="0"/>
          </a:p>
          <a:p>
            <a:endParaRPr lang="en-US" altLang="zh-CN" dirty="0" smtClean="0"/>
          </a:p>
          <a:p>
            <a:r>
              <a:rPr lang="zh-CN" altLang="en-US" dirty="0" smtClean="0"/>
              <a:t>② 已知根节点指针，求二叉树的叶子数。</a:t>
            </a:r>
            <a:endParaRPr lang="en-US" altLang="zh-CN" dirty="0" smtClean="0"/>
          </a:p>
          <a:p>
            <a:pPr lvl="1"/>
            <a:r>
              <a:rPr lang="zh-CN" altLang="en-US" dirty="0"/>
              <a:t>空树</a:t>
            </a:r>
            <a:r>
              <a:rPr lang="zh-CN" altLang="en-US" dirty="0" smtClean="0"/>
              <a:t>：叶子数</a:t>
            </a:r>
            <a:r>
              <a:rPr lang="en-US" altLang="zh-CN" dirty="0" smtClean="0"/>
              <a:t>=</a:t>
            </a:r>
            <a:r>
              <a:rPr lang="en-US" altLang="zh-CN" dirty="0"/>
              <a:t>0</a:t>
            </a:r>
          </a:p>
          <a:p>
            <a:pPr lvl="1"/>
            <a:r>
              <a:rPr lang="zh-CN" altLang="en-US" dirty="0"/>
              <a:t>左右子树为空</a:t>
            </a:r>
            <a:r>
              <a:rPr lang="zh-CN" altLang="en-US" dirty="0" smtClean="0"/>
              <a:t>：</a:t>
            </a:r>
            <a:r>
              <a:rPr lang="zh-CN" altLang="en-US" dirty="0"/>
              <a:t>叶子</a:t>
            </a:r>
            <a:r>
              <a:rPr lang="zh-CN" altLang="en-US" dirty="0" smtClean="0"/>
              <a:t>数 </a:t>
            </a:r>
            <a:r>
              <a:rPr lang="en-US" altLang="zh-CN" dirty="0" smtClean="0"/>
              <a:t>= 1</a:t>
            </a:r>
            <a:endParaRPr lang="en-US" altLang="zh-CN" dirty="0"/>
          </a:p>
          <a:p>
            <a:pPr lvl="1"/>
            <a:r>
              <a:rPr lang="zh-CN" altLang="en-US" dirty="0"/>
              <a:t>其它 </a:t>
            </a:r>
            <a:r>
              <a:rPr lang="zh-CN" altLang="en-US" dirty="0" smtClean="0"/>
              <a:t>：</a:t>
            </a:r>
            <a:r>
              <a:rPr lang="zh-CN" altLang="en-US" dirty="0"/>
              <a:t>叶子</a:t>
            </a:r>
            <a:r>
              <a:rPr lang="zh-CN" altLang="en-US" dirty="0" smtClean="0"/>
              <a:t>数 </a:t>
            </a:r>
            <a:r>
              <a:rPr lang="en-US" altLang="zh-CN" dirty="0" smtClean="0"/>
              <a:t>= </a:t>
            </a:r>
            <a:r>
              <a:rPr lang="zh-CN" altLang="en-US" dirty="0" smtClean="0"/>
              <a:t>左</a:t>
            </a:r>
            <a:r>
              <a:rPr lang="zh-CN" altLang="en-US" dirty="0"/>
              <a:t>子</a:t>
            </a:r>
            <a:r>
              <a:rPr lang="zh-CN" altLang="en-US" dirty="0" smtClean="0"/>
              <a:t>树叶子数 </a:t>
            </a:r>
            <a:r>
              <a:rPr lang="en-US" altLang="zh-CN" dirty="0" smtClean="0"/>
              <a:t>+ </a:t>
            </a:r>
            <a:r>
              <a:rPr lang="zh-CN" altLang="en-US" dirty="0" smtClean="0"/>
              <a:t>右</a:t>
            </a:r>
            <a:r>
              <a:rPr lang="zh-CN" altLang="en-US" dirty="0"/>
              <a:t>子</a:t>
            </a:r>
            <a:r>
              <a:rPr lang="zh-CN" altLang="en-US" dirty="0" smtClean="0"/>
              <a:t>树</a:t>
            </a:r>
            <a:r>
              <a:rPr lang="zh-CN" altLang="en-US" dirty="0"/>
              <a:t>叶子数</a:t>
            </a:r>
          </a:p>
        </p:txBody>
      </p:sp>
      <p:sp>
        <p:nvSpPr>
          <p:cNvPr id="6" name="灯片编号占位符 5"/>
          <p:cNvSpPr>
            <a:spLocks noGrp="1"/>
          </p:cNvSpPr>
          <p:nvPr>
            <p:ph type="sldNum" sz="quarter" idx="10"/>
          </p:nvPr>
        </p:nvSpPr>
        <p:spPr/>
        <p:txBody>
          <a:bodyPr/>
          <a:lstStyle/>
          <a:p>
            <a:fld id="{BFC21862-C570-43FE-93A1-CE1DA7921C6E}" type="slidenum">
              <a:rPr lang="zh-CN" altLang="en-US" smtClean="0"/>
              <a:pPr/>
              <a:t>25</a:t>
            </a:fld>
            <a:r>
              <a:rPr lang="en-US" altLang="zh-CN" smtClean="0"/>
              <a:t>/28</a:t>
            </a:r>
            <a:endParaRPr lang="zh-CN" altLang="en-US" dirty="0"/>
          </a:p>
        </p:txBody>
      </p:sp>
    </p:spTree>
    <p:extLst>
      <p:ext uri="{BB962C8B-B14F-4D97-AF65-F5344CB8AC3E}">
        <p14:creationId xmlns:p14="http://schemas.microsoft.com/office/powerpoint/2010/main" val="2726204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二叉树的应用 </a:t>
            </a:r>
            <a:r>
              <a:rPr lang="zh-CN" altLang="en-US" dirty="0"/>
              <a:t>① 求</a:t>
            </a:r>
            <a:r>
              <a:rPr lang="zh-CN" altLang="en-US" dirty="0" smtClean="0"/>
              <a:t>深度</a:t>
            </a:r>
            <a:endParaRPr lang="zh-CN" altLang="en-US" dirty="0"/>
          </a:p>
        </p:txBody>
      </p:sp>
      <p:sp>
        <p:nvSpPr>
          <p:cNvPr id="3" name="矩形 2"/>
          <p:cNvSpPr/>
          <p:nvPr/>
        </p:nvSpPr>
        <p:spPr>
          <a:xfrm>
            <a:off x="683568" y="908720"/>
            <a:ext cx="6264696" cy="5459187"/>
          </a:xfrm>
          <a:prstGeom prst="rect">
            <a:avLst/>
          </a:prstGeom>
        </p:spPr>
        <p:txBody>
          <a:bodyPr wrap="square">
            <a:spAutoFit/>
          </a:bodyPr>
          <a:lstStyle/>
          <a:p>
            <a:pPr algn="l" defTabSz="360000" eaLnBrk="1" latinLnBrk="1" hangingPunct="1">
              <a:lnSpc>
                <a:spcPct val="150000"/>
              </a:lnSpc>
            </a:pP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int</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PostTreeDepth</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BiTree</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bt</a:t>
            </a:r>
            <a:r>
              <a:rPr lang="en-US" altLang="zh-CN" sz="1800" b="0" dirty="0" smtClean="0">
                <a:solidFill>
                  <a:srgbClr val="000099"/>
                </a:solidFill>
                <a:uFill>
                  <a:solidFill>
                    <a:srgbClr val="0033CC"/>
                  </a:solidFill>
                </a:uFill>
                <a:latin typeface="Courier New" panose="02070309020205020404" pitchFamily="49" charset="0"/>
                <a:cs typeface="Courier New" panose="02070309020205020404" pitchFamily="49" charset="0"/>
              </a:rPr>
              <a:t>) </a:t>
            </a:r>
            <a:endPar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endParaRPr>
          </a:p>
          <a:p>
            <a:pPr algn="l" defTabSz="360000" eaLnBrk="1" latinLnBrk="1" hangingPunct="1">
              <a:lnSpc>
                <a:spcPct val="150000"/>
              </a:lnSpc>
            </a:pP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p>
          <a:p>
            <a:pPr algn="l" defTabSz="360000" eaLnBrk="1" latinLnBrk="1" hangingPunct="1">
              <a:lnSpc>
                <a:spcPct val="150000"/>
              </a:lnSpc>
            </a:pP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int</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hl,hr,max</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p>
          <a:p>
            <a:pPr algn="l" defTabSz="360000" eaLnBrk="1" latinLnBrk="1" hangingPunct="1">
              <a:lnSpc>
                <a:spcPct val="150000"/>
              </a:lnSpc>
            </a:pP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if(</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bt</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!=NULL)</a:t>
            </a:r>
          </a:p>
          <a:p>
            <a:pPr algn="l" defTabSz="360000" eaLnBrk="1" latinLnBrk="1" hangingPunct="1">
              <a:lnSpc>
                <a:spcPct val="150000"/>
              </a:lnSpc>
            </a:pP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p>
          <a:p>
            <a:pPr algn="l" defTabSz="360000" eaLnBrk="1" latinLnBrk="1" hangingPunct="1">
              <a:lnSpc>
                <a:spcPct val="150000"/>
              </a:lnSpc>
            </a:pP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hl =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PostTreeDepth</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bt</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-&gt;</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LChild</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p>
          <a:p>
            <a:pPr algn="l" defTabSz="360000" eaLnBrk="1" latinLnBrk="1" hangingPunct="1">
              <a:lnSpc>
                <a:spcPct val="150000"/>
              </a:lnSpc>
            </a:pP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hr</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PostTreeDepth</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bt</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-&gt;</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RChild</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p>
          <a:p>
            <a:pPr algn="l" defTabSz="360000" eaLnBrk="1" latinLnBrk="1" hangingPunct="1">
              <a:lnSpc>
                <a:spcPct val="150000"/>
              </a:lnSpc>
            </a:pP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max = hl&gt;</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hr</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hl :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hr</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p>
          <a:p>
            <a:pPr algn="l" defTabSz="360000" eaLnBrk="1" latinLnBrk="1" hangingPunct="1">
              <a:lnSpc>
                <a:spcPct val="150000"/>
              </a:lnSpc>
            </a:pP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return(max+1);</a:t>
            </a:r>
          </a:p>
          <a:p>
            <a:pPr algn="l" defTabSz="360000" eaLnBrk="1" latinLnBrk="1" hangingPunct="1">
              <a:lnSpc>
                <a:spcPct val="150000"/>
              </a:lnSpc>
            </a:pP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p>
          <a:p>
            <a:pPr algn="l" defTabSz="360000" eaLnBrk="1" latinLnBrk="1" hangingPunct="1">
              <a:lnSpc>
                <a:spcPct val="150000"/>
              </a:lnSpc>
            </a:pP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else</a:t>
            </a:r>
          </a:p>
          <a:p>
            <a:pPr algn="l" defTabSz="360000" eaLnBrk="1" latinLnBrk="1" hangingPunct="1">
              <a:lnSpc>
                <a:spcPct val="150000"/>
              </a:lnSpc>
            </a:pP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return(0);</a:t>
            </a:r>
          </a:p>
          <a:p>
            <a:pPr algn="l" defTabSz="360000" eaLnBrk="1" latinLnBrk="1" hangingPunct="1">
              <a:lnSpc>
                <a:spcPct val="150000"/>
              </a:lnSpc>
            </a:pP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endParaRPr lang="zh-CN" altLang="en-US" sz="1800" b="0" dirty="0">
              <a:solidFill>
                <a:srgbClr val="000099"/>
              </a:solidFill>
              <a:uFill>
                <a:solidFill>
                  <a:srgbClr val="0033CC"/>
                </a:solidFill>
              </a:uFill>
              <a:latin typeface="Courier New" panose="02070309020205020404" pitchFamily="49" charset="0"/>
              <a:cs typeface="Courier New" panose="02070309020205020404" pitchFamily="49" charset="0"/>
            </a:endParaRPr>
          </a:p>
        </p:txBody>
      </p:sp>
      <p:sp>
        <p:nvSpPr>
          <p:cNvPr id="6" name="灯片编号占位符 5"/>
          <p:cNvSpPr>
            <a:spLocks noGrp="1"/>
          </p:cNvSpPr>
          <p:nvPr>
            <p:ph type="sldNum" sz="quarter" idx="10"/>
          </p:nvPr>
        </p:nvSpPr>
        <p:spPr/>
        <p:txBody>
          <a:bodyPr/>
          <a:lstStyle/>
          <a:p>
            <a:fld id="{BFC21862-C570-43FE-93A1-CE1DA7921C6E}" type="slidenum">
              <a:rPr lang="zh-CN" altLang="en-US" smtClean="0"/>
              <a:pPr/>
              <a:t>26</a:t>
            </a:fld>
            <a:r>
              <a:rPr lang="en-US" altLang="zh-CN" smtClean="0"/>
              <a:t>/28</a:t>
            </a:r>
            <a:endParaRPr lang="zh-CN" altLang="en-US" dirty="0"/>
          </a:p>
        </p:txBody>
      </p:sp>
    </p:spTree>
    <p:extLst>
      <p:ext uri="{BB962C8B-B14F-4D97-AF65-F5344CB8AC3E}">
        <p14:creationId xmlns:p14="http://schemas.microsoft.com/office/powerpoint/2010/main" val="1124707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二叉树的应用 </a:t>
            </a:r>
            <a:r>
              <a:rPr lang="zh-CN" altLang="en-US" dirty="0"/>
              <a:t>② 求叶子数</a:t>
            </a:r>
          </a:p>
        </p:txBody>
      </p:sp>
      <p:sp>
        <p:nvSpPr>
          <p:cNvPr id="4" name="矩形 3"/>
          <p:cNvSpPr/>
          <p:nvPr/>
        </p:nvSpPr>
        <p:spPr>
          <a:xfrm>
            <a:off x="467544" y="980728"/>
            <a:ext cx="7704856" cy="4524315"/>
          </a:xfrm>
          <a:prstGeom prst="rect">
            <a:avLst/>
          </a:prstGeom>
        </p:spPr>
        <p:txBody>
          <a:bodyPr wrap="square">
            <a:spAutoFit/>
          </a:bodyPr>
          <a:lstStyle/>
          <a:p>
            <a:pPr algn="l" defTabSz="360000" eaLnBrk="1" latinLnBrk="1" hangingPunct="1"/>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int</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LeafCount</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BiTree</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root)</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int</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leafcount</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leafcount</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 0;</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if(root==NULL)	</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leafcount</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 0;</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else </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if((root-&gt;</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LChild</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==NULL)&amp;&amp;(root-&gt;</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RChild</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==NULL))</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leafcount</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=1;</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else</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leafcount</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LeafCountNonRecursion</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(root-&gt;</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LChild</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LeafCountNonRecursion</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(root-&gt;</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RChild</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	</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	return </a:t>
            </a:r>
            <a:r>
              <a:rPr lang="en-US" altLang="zh-CN" sz="1800" b="0" dirty="0" err="1">
                <a:solidFill>
                  <a:srgbClr val="000099"/>
                </a:solidFill>
                <a:uFill>
                  <a:solidFill>
                    <a:srgbClr val="0033CC"/>
                  </a:solidFill>
                </a:uFill>
                <a:latin typeface="Courier New" panose="02070309020205020404" pitchFamily="49" charset="0"/>
                <a:cs typeface="Courier New" panose="02070309020205020404" pitchFamily="49" charset="0"/>
              </a:rPr>
              <a:t>leafcount</a:t>
            </a:r>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p>
          <a:p>
            <a:pPr algn="l" defTabSz="360000" eaLnBrk="1" latinLnBrk="1" hangingPunct="1"/>
            <a:r>
              <a:rPr lang="en-US" altLang="zh-CN" sz="1800" b="0" dirty="0">
                <a:solidFill>
                  <a:srgbClr val="000099"/>
                </a:solidFill>
                <a:uFill>
                  <a:solidFill>
                    <a:srgbClr val="0033CC"/>
                  </a:solidFill>
                </a:uFill>
                <a:latin typeface="Courier New" panose="02070309020205020404" pitchFamily="49" charset="0"/>
                <a:cs typeface="Courier New" panose="02070309020205020404" pitchFamily="49" charset="0"/>
              </a:rPr>
              <a:t>}</a:t>
            </a:r>
            <a:endParaRPr lang="zh-CN" altLang="en-US" sz="1800" b="0" dirty="0">
              <a:solidFill>
                <a:srgbClr val="000099"/>
              </a:solidFill>
              <a:uFill>
                <a:solidFill>
                  <a:srgbClr val="0033CC"/>
                </a:solidFill>
              </a:uFill>
              <a:latin typeface="Courier New" panose="02070309020205020404" pitchFamily="49" charset="0"/>
              <a:cs typeface="Courier New" panose="02070309020205020404" pitchFamily="49" charset="0"/>
            </a:endParaRPr>
          </a:p>
        </p:txBody>
      </p:sp>
      <p:sp>
        <p:nvSpPr>
          <p:cNvPr id="6" name="灯片编号占位符 5"/>
          <p:cNvSpPr>
            <a:spLocks noGrp="1"/>
          </p:cNvSpPr>
          <p:nvPr>
            <p:ph type="sldNum" sz="quarter" idx="10"/>
          </p:nvPr>
        </p:nvSpPr>
        <p:spPr/>
        <p:txBody>
          <a:bodyPr/>
          <a:lstStyle/>
          <a:p>
            <a:fld id="{BFC21862-C570-43FE-93A1-CE1DA7921C6E}" type="slidenum">
              <a:rPr lang="zh-CN" altLang="en-US" smtClean="0"/>
              <a:pPr/>
              <a:t>27</a:t>
            </a:fld>
            <a:r>
              <a:rPr lang="en-US" altLang="zh-CN" smtClean="0"/>
              <a:t>/28</a:t>
            </a:r>
            <a:endParaRPr lang="zh-CN" altLang="en-US" dirty="0"/>
          </a:p>
        </p:txBody>
      </p:sp>
    </p:spTree>
    <p:extLst>
      <p:ext uri="{BB962C8B-B14F-4D97-AF65-F5344CB8AC3E}">
        <p14:creationId xmlns:p14="http://schemas.microsoft.com/office/powerpoint/2010/main" val="3552469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r>
              <a:rPr lang="en-US" altLang="zh-CN" dirty="0" smtClean="0"/>
              <a:t>C1 </a:t>
            </a:r>
            <a:r>
              <a:rPr lang="zh-CN" altLang="en-US" dirty="0" smtClean="0"/>
              <a:t>二叉树基础 结束</a:t>
            </a:r>
            <a:endParaRPr lang="zh-CN" altLang="en-US" dirty="0"/>
          </a:p>
        </p:txBody>
      </p:sp>
      <p:sp>
        <p:nvSpPr>
          <p:cNvPr id="3" name="标题 2"/>
          <p:cNvSpPr>
            <a:spLocks noGrp="1"/>
          </p:cNvSpPr>
          <p:nvPr>
            <p:ph type="title"/>
          </p:nvPr>
        </p:nvSpPr>
        <p:spPr/>
        <p:txBody>
          <a:bodyPr/>
          <a:lstStyle/>
          <a:p>
            <a:r>
              <a:rPr lang="zh-CN" altLang="en-US" dirty="0" smtClean="0"/>
              <a:t>第三章 树和二叉树</a:t>
            </a:r>
            <a:endParaRPr lang="zh-CN" altLang="en-US" dirty="0"/>
          </a:p>
        </p:txBody>
      </p:sp>
      <p:sp>
        <p:nvSpPr>
          <p:cNvPr id="6" name="灯片编号占位符 5"/>
          <p:cNvSpPr>
            <a:spLocks noGrp="1"/>
          </p:cNvSpPr>
          <p:nvPr>
            <p:ph type="sldNum" sz="quarter" idx="10"/>
          </p:nvPr>
        </p:nvSpPr>
        <p:spPr/>
        <p:txBody>
          <a:bodyPr/>
          <a:lstStyle/>
          <a:p>
            <a:fld id="{BFC21862-C570-43FE-93A1-CE1DA7921C6E}" type="slidenum">
              <a:rPr lang="zh-CN" altLang="en-US" smtClean="0"/>
              <a:pPr/>
              <a:t>28</a:t>
            </a:fld>
            <a:r>
              <a:rPr lang="en-US" altLang="zh-CN" smtClean="0"/>
              <a:t>/28</a:t>
            </a:r>
            <a:endParaRPr lang="zh-CN" altLang="en-US" dirty="0"/>
          </a:p>
        </p:txBody>
      </p:sp>
    </p:spTree>
    <p:extLst>
      <p:ext uri="{BB962C8B-B14F-4D97-AF65-F5344CB8AC3E}">
        <p14:creationId xmlns:p14="http://schemas.microsoft.com/office/powerpoint/2010/main" val="2514121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zh-CN" altLang="en-US" dirty="0" smtClean="0"/>
              <a:t>二叉树的特点</a:t>
            </a:r>
          </a:p>
        </p:txBody>
      </p:sp>
      <p:sp>
        <p:nvSpPr>
          <p:cNvPr id="209923" name="Rectangle 3"/>
          <p:cNvSpPr>
            <a:spLocks noGrp="1" noChangeArrowheads="1"/>
          </p:cNvSpPr>
          <p:nvPr>
            <p:ph type="body" idx="1"/>
          </p:nvPr>
        </p:nvSpPr>
        <p:spPr/>
        <p:txBody>
          <a:bodyPr/>
          <a:lstStyle/>
          <a:p>
            <a:r>
              <a:rPr lang="zh-CN" altLang="en-US" dirty="0" smtClean="0"/>
              <a:t>⑴ 每个结点最多只有两棵子树，即不存结点度大于</a:t>
            </a:r>
            <a:r>
              <a:rPr lang="en-US" altLang="zh-CN" dirty="0" smtClean="0"/>
              <a:t>2</a:t>
            </a:r>
            <a:r>
              <a:rPr lang="zh-CN" altLang="en-US" dirty="0" smtClean="0"/>
              <a:t>的结点；</a:t>
            </a:r>
          </a:p>
          <a:p>
            <a:r>
              <a:rPr lang="zh-CN" altLang="en-US" dirty="0" smtClean="0"/>
              <a:t>⑵ 子树有左右之分，不能颠倒。</a:t>
            </a:r>
          </a:p>
          <a:p>
            <a:endParaRPr lang="zh-CN" altLang="en-US" dirty="0" smtClean="0"/>
          </a:p>
        </p:txBody>
      </p:sp>
      <p:grpSp>
        <p:nvGrpSpPr>
          <p:cNvPr id="6149" name="Group 4"/>
          <p:cNvGrpSpPr>
            <a:grpSpLocks/>
          </p:cNvGrpSpPr>
          <p:nvPr/>
        </p:nvGrpSpPr>
        <p:grpSpPr bwMode="auto">
          <a:xfrm>
            <a:off x="987152" y="2614687"/>
            <a:ext cx="1600200" cy="2066925"/>
            <a:chOff x="1200" y="1536"/>
            <a:chExt cx="1008" cy="1302"/>
          </a:xfrm>
        </p:grpSpPr>
        <p:grpSp>
          <p:nvGrpSpPr>
            <p:cNvPr id="6179" name="Group 5"/>
            <p:cNvGrpSpPr>
              <a:grpSpLocks/>
            </p:cNvGrpSpPr>
            <p:nvPr/>
          </p:nvGrpSpPr>
          <p:grpSpPr bwMode="auto">
            <a:xfrm>
              <a:off x="1200" y="1536"/>
              <a:ext cx="1008" cy="1284"/>
              <a:chOff x="1200" y="1536"/>
              <a:chExt cx="1008" cy="1284"/>
            </a:xfrm>
          </p:grpSpPr>
          <p:sp>
            <p:nvSpPr>
              <p:cNvPr id="6184" name="Line 6"/>
              <p:cNvSpPr>
                <a:spLocks noChangeShapeType="1"/>
              </p:cNvSpPr>
              <p:nvPr/>
            </p:nvSpPr>
            <p:spPr bwMode="auto">
              <a:xfrm>
                <a:off x="1812" y="1848"/>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solidFill>
                    <a:schemeClr val="bg1"/>
                  </a:solidFill>
                </a:endParaRPr>
              </a:p>
            </p:txBody>
          </p:sp>
          <p:sp>
            <p:nvSpPr>
              <p:cNvPr id="6185" name="Line 7"/>
              <p:cNvSpPr>
                <a:spLocks noChangeShapeType="1"/>
              </p:cNvSpPr>
              <p:nvPr/>
            </p:nvSpPr>
            <p:spPr bwMode="auto">
              <a:xfrm>
                <a:off x="1452" y="2316"/>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solidFill>
                    <a:schemeClr val="bg1"/>
                  </a:solidFill>
                </a:endParaRPr>
              </a:p>
            </p:txBody>
          </p:sp>
          <p:grpSp>
            <p:nvGrpSpPr>
              <p:cNvPr id="6186" name="Group 8"/>
              <p:cNvGrpSpPr>
                <a:grpSpLocks/>
              </p:cNvGrpSpPr>
              <p:nvPr/>
            </p:nvGrpSpPr>
            <p:grpSpPr bwMode="auto">
              <a:xfrm>
                <a:off x="1200" y="1536"/>
                <a:ext cx="1008" cy="1284"/>
                <a:chOff x="1536" y="1728"/>
                <a:chExt cx="1008" cy="1284"/>
              </a:xfrm>
            </p:grpSpPr>
            <p:sp>
              <p:nvSpPr>
                <p:cNvPr id="6188" name="Oval 9"/>
                <p:cNvSpPr>
                  <a:spLocks noChangeArrowheads="1"/>
                </p:cNvSpPr>
                <p:nvPr/>
              </p:nvSpPr>
              <p:spPr bwMode="auto">
                <a:xfrm>
                  <a:off x="1848" y="2676"/>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2800">
                    <a:solidFill>
                      <a:schemeClr val="bg1"/>
                    </a:solidFill>
                    <a:ea typeface="宋体" panose="02010600030101010101" pitchFamily="2" charset="-122"/>
                  </a:endParaRPr>
                </a:p>
              </p:txBody>
            </p:sp>
            <p:sp>
              <p:nvSpPr>
                <p:cNvPr id="6189" name="Oval 10"/>
                <p:cNvSpPr>
                  <a:spLocks noChangeArrowheads="1"/>
                </p:cNvSpPr>
                <p:nvPr/>
              </p:nvSpPr>
              <p:spPr bwMode="auto">
                <a:xfrm>
                  <a:off x="1536" y="2208"/>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2800">
                    <a:solidFill>
                      <a:schemeClr val="bg1"/>
                    </a:solidFill>
                    <a:ea typeface="宋体" panose="02010600030101010101" pitchFamily="2" charset="-122"/>
                  </a:endParaRPr>
                </a:p>
              </p:txBody>
            </p:sp>
            <p:sp>
              <p:nvSpPr>
                <p:cNvPr id="6190" name="Oval 11"/>
                <p:cNvSpPr>
                  <a:spLocks noChangeArrowheads="1"/>
                </p:cNvSpPr>
                <p:nvPr/>
              </p:nvSpPr>
              <p:spPr bwMode="auto">
                <a:xfrm>
                  <a:off x="1872" y="1728"/>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2800">
                    <a:solidFill>
                      <a:schemeClr val="bg1"/>
                    </a:solidFill>
                    <a:ea typeface="宋体" panose="02010600030101010101" pitchFamily="2" charset="-122"/>
                  </a:endParaRPr>
                </a:p>
              </p:txBody>
            </p:sp>
            <p:sp>
              <p:nvSpPr>
                <p:cNvPr id="6191" name="Oval 12"/>
                <p:cNvSpPr>
                  <a:spLocks noChangeArrowheads="1"/>
                </p:cNvSpPr>
                <p:nvPr/>
              </p:nvSpPr>
              <p:spPr bwMode="auto">
                <a:xfrm>
                  <a:off x="2208" y="2208"/>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2800">
                    <a:solidFill>
                      <a:schemeClr val="bg1"/>
                    </a:solidFill>
                    <a:ea typeface="宋体" panose="02010600030101010101" pitchFamily="2" charset="-122"/>
                  </a:endParaRPr>
                </a:p>
              </p:txBody>
            </p:sp>
          </p:grpSp>
          <p:sp>
            <p:nvSpPr>
              <p:cNvPr id="6187" name="Line 13"/>
              <p:cNvSpPr>
                <a:spLocks noChangeShapeType="1"/>
              </p:cNvSpPr>
              <p:nvPr/>
            </p:nvSpPr>
            <p:spPr bwMode="auto">
              <a:xfrm flipH="1">
                <a:off x="1428" y="1836"/>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solidFill>
                    <a:schemeClr val="bg1"/>
                  </a:solidFill>
                </a:endParaRPr>
              </a:p>
            </p:txBody>
          </p:sp>
        </p:grpSp>
        <p:sp>
          <p:nvSpPr>
            <p:cNvPr id="6180" name="Text Box 14"/>
            <p:cNvSpPr txBox="1">
              <a:spLocks noChangeArrowheads="1"/>
            </p:cNvSpPr>
            <p:nvPr/>
          </p:nvSpPr>
          <p:spPr bwMode="auto">
            <a:xfrm>
              <a:off x="1932" y="2040"/>
              <a:ext cx="2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800">
                  <a:solidFill>
                    <a:schemeClr val="bg1"/>
                  </a:solidFill>
                  <a:latin typeface="Times New Roman" panose="02020603050405020304" pitchFamily="18" charset="0"/>
                  <a:ea typeface="宋体" panose="02010600030101010101" pitchFamily="2" charset="-122"/>
                </a:rPr>
                <a:t>3</a:t>
              </a:r>
            </a:p>
          </p:txBody>
        </p:sp>
        <p:sp>
          <p:nvSpPr>
            <p:cNvPr id="6181" name="Text Box 15"/>
            <p:cNvSpPr txBox="1">
              <a:spLocks noChangeArrowheads="1"/>
            </p:cNvSpPr>
            <p:nvPr/>
          </p:nvSpPr>
          <p:spPr bwMode="auto">
            <a:xfrm>
              <a:off x="1260" y="2040"/>
              <a:ext cx="2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800">
                  <a:solidFill>
                    <a:schemeClr val="bg1"/>
                  </a:solidFill>
                  <a:latin typeface="Times New Roman" panose="02020603050405020304" pitchFamily="18" charset="0"/>
                  <a:ea typeface="宋体" panose="02010600030101010101" pitchFamily="2" charset="-122"/>
                </a:rPr>
                <a:t>2</a:t>
              </a:r>
            </a:p>
          </p:txBody>
        </p:sp>
        <p:sp>
          <p:nvSpPr>
            <p:cNvPr id="6182" name="Text Box 16"/>
            <p:cNvSpPr txBox="1">
              <a:spLocks noChangeArrowheads="1"/>
            </p:cNvSpPr>
            <p:nvPr/>
          </p:nvSpPr>
          <p:spPr bwMode="auto">
            <a:xfrm>
              <a:off x="1572" y="2508"/>
              <a:ext cx="2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800">
                  <a:solidFill>
                    <a:schemeClr val="bg1"/>
                  </a:solidFill>
                  <a:latin typeface="Times New Roman" panose="02020603050405020304" pitchFamily="18" charset="0"/>
                  <a:ea typeface="宋体" panose="02010600030101010101" pitchFamily="2" charset="-122"/>
                </a:rPr>
                <a:t>4</a:t>
              </a:r>
            </a:p>
          </p:txBody>
        </p:sp>
        <p:sp>
          <p:nvSpPr>
            <p:cNvPr id="6183" name="Text Box 17"/>
            <p:cNvSpPr txBox="1">
              <a:spLocks noChangeArrowheads="1"/>
            </p:cNvSpPr>
            <p:nvPr/>
          </p:nvSpPr>
          <p:spPr bwMode="auto">
            <a:xfrm>
              <a:off x="1589" y="1562"/>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Aft>
                  <a:spcPct val="0"/>
                </a:spcAft>
              </a:pPr>
              <a:r>
                <a:rPr kumimoji="1" lang="en-US" altLang="zh-CN" sz="2800">
                  <a:solidFill>
                    <a:schemeClr val="bg1"/>
                  </a:solidFill>
                  <a:latin typeface="Times New Roman" panose="02020603050405020304" pitchFamily="18" charset="0"/>
                  <a:ea typeface="宋体" panose="02010600030101010101" pitchFamily="2" charset="-122"/>
                </a:rPr>
                <a:t>1</a:t>
              </a:r>
            </a:p>
          </p:txBody>
        </p:sp>
      </p:grpSp>
      <p:grpSp>
        <p:nvGrpSpPr>
          <p:cNvPr id="6150" name="Group 18"/>
          <p:cNvGrpSpPr>
            <a:grpSpLocks/>
          </p:cNvGrpSpPr>
          <p:nvPr/>
        </p:nvGrpSpPr>
        <p:grpSpPr bwMode="auto">
          <a:xfrm>
            <a:off x="3501752" y="2614687"/>
            <a:ext cx="1600200" cy="2066925"/>
            <a:chOff x="1200" y="1536"/>
            <a:chExt cx="1008" cy="1302"/>
          </a:xfrm>
        </p:grpSpPr>
        <p:grpSp>
          <p:nvGrpSpPr>
            <p:cNvPr id="6166" name="Group 19"/>
            <p:cNvGrpSpPr>
              <a:grpSpLocks/>
            </p:cNvGrpSpPr>
            <p:nvPr/>
          </p:nvGrpSpPr>
          <p:grpSpPr bwMode="auto">
            <a:xfrm>
              <a:off x="1200" y="1536"/>
              <a:ext cx="1008" cy="1284"/>
              <a:chOff x="1200" y="1536"/>
              <a:chExt cx="1008" cy="1284"/>
            </a:xfrm>
          </p:grpSpPr>
          <p:sp>
            <p:nvSpPr>
              <p:cNvPr id="6171" name="Line 20"/>
              <p:cNvSpPr>
                <a:spLocks noChangeShapeType="1"/>
              </p:cNvSpPr>
              <p:nvPr/>
            </p:nvSpPr>
            <p:spPr bwMode="auto">
              <a:xfrm>
                <a:off x="1812" y="1848"/>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solidFill>
                    <a:schemeClr val="bg1"/>
                  </a:solidFill>
                </a:endParaRPr>
              </a:p>
            </p:txBody>
          </p:sp>
          <p:sp>
            <p:nvSpPr>
              <p:cNvPr id="6172" name="Line 21"/>
              <p:cNvSpPr>
                <a:spLocks noChangeShapeType="1"/>
              </p:cNvSpPr>
              <p:nvPr/>
            </p:nvSpPr>
            <p:spPr bwMode="auto">
              <a:xfrm>
                <a:off x="1452" y="2316"/>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solidFill>
                    <a:schemeClr val="bg1"/>
                  </a:solidFill>
                </a:endParaRPr>
              </a:p>
            </p:txBody>
          </p:sp>
          <p:grpSp>
            <p:nvGrpSpPr>
              <p:cNvPr id="6173" name="Group 22"/>
              <p:cNvGrpSpPr>
                <a:grpSpLocks/>
              </p:cNvGrpSpPr>
              <p:nvPr/>
            </p:nvGrpSpPr>
            <p:grpSpPr bwMode="auto">
              <a:xfrm>
                <a:off x="1200" y="1536"/>
                <a:ext cx="1008" cy="1284"/>
                <a:chOff x="1536" y="1728"/>
                <a:chExt cx="1008" cy="1284"/>
              </a:xfrm>
            </p:grpSpPr>
            <p:sp>
              <p:nvSpPr>
                <p:cNvPr id="6175" name="Oval 23"/>
                <p:cNvSpPr>
                  <a:spLocks noChangeArrowheads="1"/>
                </p:cNvSpPr>
                <p:nvPr/>
              </p:nvSpPr>
              <p:spPr bwMode="auto">
                <a:xfrm>
                  <a:off x="1848" y="2676"/>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2800">
                    <a:solidFill>
                      <a:schemeClr val="bg1"/>
                    </a:solidFill>
                    <a:ea typeface="宋体" panose="02010600030101010101" pitchFamily="2" charset="-122"/>
                  </a:endParaRPr>
                </a:p>
              </p:txBody>
            </p:sp>
            <p:sp>
              <p:nvSpPr>
                <p:cNvPr id="6176" name="Oval 24"/>
                <p:cNvSpPr>
                  <a:spLocks noChangeArrowheads="1"/>
                </p:cNvSpPr>
                <p:nvPr/>
              </p:nvSpPr>
              <p:spPr bwMode="auto">
                <a:xfrm>
                  <a:off x="1536" y="2208"/>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2800">
                    <a:solidFill>
                      <a:schemeClr val="bg1"/>
                    </a:solidFill>
                    <a:ea typeface="宋体" panose="02010600030101010101" pitchFamily="2" charset="-122"/>
                  </a:endParaRPr>
                </a:p>
              </p:txBody>
            </p:sp>
            <p:sp>
              <p:nvSpPr>
                <p:cNvPr id="6177" name="Oval 25"/>
                <p:cNvSpPr>
                  <a:spLocks noChangeArrowheads="1"/>
                </p:cNvSpPr>
                <p:nvPr/>
              </p:nvSpPr>
              <p:spPr bwMode="auto">
                <a:xfrm>
                  <a:off x="1872" y="1728"/>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2800">
                    <a:solidFill>
                      <a:schemeClr val="bg1"/>
                    </a:solidFill>
                    <a:ea typeface="宋体" panose="02010600030101010101" pitchFamily="2" charset="-122"/>
                  </a:endParaRPr>
                </a:p>
              </p:txBody>
            </p:sp>
            <p:sp>
              <p:nvSpPr>
                <p:cNvPr id="6178" name="Oval 26"/>
                <p:cNvSpPr>
                  <a:spLocks noChangeArrowheads="1"/>
                </p:cNvSpPr>
                <p:nvPr/>
              </p:nvSpPr>
              <p:spPr bwMode="auto">
                <a:xfrm>
                  <a:off x="2208" y="2208"/>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2800">
                    <a:solidFill>
                      <a:schemeClr val="bg1"/>
                    </a:solidFill>
                    <a:ea typeface="宋体" panose="02010600030101010101" pitchFamily="2" charset="-122"/>
                  </a:endParaRPr>
                </a:p>
              </p:txBody>
            </p:sp>
          </p:grpSp>
          <p:sp>
            <p:nvSpPr>
              <p:cNvPr id="6174" name="Line 27"/>
              <p:cNvSpPr>
                <a:spLocks noChangeShapeType="1"/>
              </p:cNvSpPr>
              <p:nvPr/>
            </p:nvSpPr>
            <p:spPr bwMode="auto">
              <a:xfrm flipH="1">
                <a:off x="1428" y="1836"/>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solidFill>
                    <a:schemeClr val="bg1"/>
                  </a:solidFill>
                </a:endParaRPr>
              </a:p>
            </p:txBody>
          </p:sp>
        </p:grpSp>
        <p:sp>
          <p:nvSpPr>
            <p:cNvPr id="6167" name="Text Box 28"/>
            <p:cNvSpPr txBox="1">
              <a:spLocks noChangeArrowheads="1"/>
            </p:cNvSpPr>
            <p:nvPr/>
          </p:nvSpPr>
          <p:spPr bwMode="auto">
            <a:xfrm>
              <a:off x="1932" y="2040"/>
              <a:ext cx="2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800">
                  <a:solidFill>
                    <a:schemeClr val="bg1"/>
                  </a:solidFill>
                  <a:latin typeface="Times New Roman" panose="02020603050405020304" pitchFamily="18" charset="0"/>
                  <a:ea typeface="宋体" panose="02010600030101010101" pitchFamily="2" charset="-122"/>
                </a:rPr>
                <a:t>2</a:t>
              </a:r>
            </a:p>
          </p:txBody>
        </p:sp>
        <p:sp>
          <p:nvSpPr>
            <p:cNvPr id="6168" name="Text Box 29"/>
            <p:cNvSpPr txBox="1">
              <a:spLocks noChangeArrowheads="1"/>
            </p:cNvSpPr>
            <p:nvPr/>
          </p:nvSpPr>
          <p:spPr bwMode="auto">
            <a:xfrm>
              <a:off x="1260" y="2040"/>
              <a:ext cx="2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800">
                  <a:solidFill>
                    <a:schemeClr val="bg1"/>
                  </a:solidFill>
                  <a:latin typeface="Times New Roman" panose="02020603050405020304" pitchFamily="18" charset="0"/>
                  <a:ea typeface="宋体" panose="02010600030101010101" pitchFamily="2" charset="-122"/>
                </a:rPr>
                <a:t>3</a:t>
              </a:r>
            </a:p>
          </p:txBody>
        </p:sp>
        <p:sp>
          <p:nvSpPr>
            <p:cNvPr id="6169" name="Text Box 30"/>
            <p:cNvSpPr txBox="1">
              <a:spLocks noChangeArrowheads="1"/>
            </p:cNvSpPr>
            <p:nvPr/>
          </p:nvSpPr>
          <p:spPr bwMode="auto">
            <a:xfrm>
              <a:off x="1572" y="2508"/>
              <a:ext cx="2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800">
                  <a:solidFill>
                    <a:schemeClr val="bg1"/>
                  </a:solidFill>
                  <a:latin typeface="Times New Roman" panose="02020603050405020304" pitchFamily="18" charset="0"/>
                  <a:ea typeface="宋体" panose="02010600030101010101" pitchFamily="2" charset="-122"/>
                </a:rPr>
                <a:t>4</a:t>
              </a:r>
            </a:p>
          </p:txBody>
        </p:sp>
        <p:sp>
          <p:nvSpPr>
            <p:cNvPr id="6170" name="Text Box 31"/>
            <p:cNvSpPr txBox="1">
              <a:spLocks noChangeArrowheads="1"/>
            </p:cNvSpPr>
            <p:nvPr/>
          </p:nvSpPr>
          <p:spPr bwMode="auto">
            <a:xfrm>
              <a:off x="1589" y="1562"/>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Aft>
                  <a:spcPct val="0"/>
                </a:spcAft>
              </a:pPr>
              <a:r>
                <a:rPr kumimoji="1" lang="en-US" altLang="zh-CN" sz="2800">
                  <a:solidFill>
                    <a:schemeClr val="bg1"/>
                  </a:solidFill>
                  <a:latin typeface="Times New Roman" panose="02020603050405020304" pitchFamily="18" charset="0"/>
                  <a:ea typeface="宋体" panose="02010600030101010101" pitchFamily="2" charset="-122"/>
                </a:rPr>
                <a:t>1</a:t>
              </a:r>
            </a:p>
          </p:txBody>
        </p:sp>
      </p:grpSp>
      <p:grpSp>
        <p:nvGrpSpPr>
          <p:cNvPr id="6151" name="Group 32"/>
          <p:cNvGrpSpPr>
            <a:grpSpLocks/>
          </p:cNvGrpSpPr>
          <p:nvPr/>
        </p:nvGrpSpPr>
        <p:grpSpPr bwMode="auto">
          <a:xfrm>
            <a:off x="5940152" y="2636912"/>
            <a:ext cx="2133600" cy="2066925"/>
            <a:chOff x="3744" y="2256"/>
            <a:chExt cx="1344" cy="1302"/>
          </a:xfrm>
        </p:grpSpPr>
        <p:grpSp>
          <p:nvGrpSpPr>
            <p:cNvPr id="6152" name="Group 33"/>
            <p:cNvGrpSpPr>
              <a:grpSpLocks/>
            </p:cNvGrpSpPr>
            <p:nvPr/>
          </p:nvGrpSpPr>
          <p:grpSpPr bwMode="auto">
            <a:xfrm>
              <a:off x="3744" y="2256"/>
              <a:ext cx="1344" cy="1302"/>
              <a:chOff x="3744" y="2256"/>
              <a:chExt cx="1344" cy="1302"/>
            </a:xfrm>
          </p:grpSpPr>
          <p:grpSp>
            <p:nvGrpSpPr>
              <p:cNvPr id="6154" name="Group 34"/>
              <p:cNvGrpSpPr>
                <a:grpSpLocks/>
              </p:cNvGrpSpPr>
              <p:nvPr/>
            </p:nvGrpSpPr>
            <p:grpSpPr bwMode="auto">
              <a:xfrm>
                <a:off x="3744" y="2256"/>
                <a:ext cx="1344" cy="1284"/>
                <a:chOff x="3744" y="2256"/>
                <a:chExt cx="1344" cy="1284"/>
              </a:xfrm>
            </p:grpSpPr>
            <p:sp>
              <p:nvSpPr>
                <p:cNvPr id="6159" name="Line 35"/>
                <p:cNvSpPr>
                  <a:spLocks noChangeShapeType="1"/>
                </p:cNvSpPr>
                <p:nvPr/>
              </p:nvSpPr>
              <p:spPr bwMode="auto">
                <a:xfrm>
                  <a:off x="4692" y="2568"/>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solidFill>
                      <a:schemeClr val="bg1"/>
                    </a:solidFill>
                  </a:endParaRPr>
                </a:p>
              </p:txBody>
            </p:sp>
            <p:grpSp>
              <p:nvGrpSpPr>
                <p:cNvPr id="6160" name="Group 36"/>
                <p:cNvGrpSpPr>
                  <a:grpSpLocks/>
                </p:cNvGrpSpPr>
                <p:nvPr/>
              </p:nvGrpSpPr>
              <p:grpSpPr bwMode="auto">
                <a:xfrm>
                  <a:off x="3744" y="2256"/>
                  <a:ext cx="1344" cy="1284"/>
                  <a:chOff x="3744" y="2256"/>
                  <a:chExt cx="1344" cy="1284"/>
                </a:xfrm>
              </p:grpSpPr>
              <p:sp>
                <p:nvSpPr>
                  <p:cNvPr id="6162" name="Oval 37"/>
                  <p:cNvSpPr>
                    <a:spLocks noChangeArrowheads="1"/>
                  </p:cNvSpPr>
                  <p:nvPr/>
                </p:nvSpPr>
                <p:spPr bwMode="auto">
                  <a:xfrm>
                    <a:off x="3744" y="3204"/>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2800">
                      <a:solidFill>
                        <a:schemeClr val="bg1"/>
                      </a:solidFill>
                      <a:ea typeface="宋体" panose="02010600030101010101" pitchFamily="2" charset="-122"/>
                    </a:endParaRPr>
                  </a:p>
                </p:txBody>
              </p:sp>
              <p:sp>
                <p:nvSpPr>
                  <p:cNvPr id="6163" name="Oval 38"/>
                  <p:cNvSpPr>
                    <a:spLocks noChangeArrowheads="1"/>
                  </p:cNvSpPr>
                  <p:nvPr/>
                </p:nvSpPr>
                <p:spPr bwMode="auto">
                  <a:xfrm>
                    <a:off x="4080" y="2736"/>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2800">
                      <a:solidFill>
                        <a:schemeClr val="bg1"/>
                      </a:solidFill>
                      <a:ea typeface="宋体" panose="02010600030101010101" pitchFamily="2" charset="-122"/>
                    </a:endParaRPr>
                  </a:p>
                </p:txBody>
              </p:sp>
              <p:sp>
                <p:nvSpPr>
                  <p:cNvPr id="6164" name="Oval 39"/>
                  <p:cNvSpPr>
                    <a:spLocks noChangeArrowheads="1"/>
                  </p:cNvSpPr>
                  <p:nvPr/>
                </p:nvSpPr>
                <p:spPr bwMode="auto">
                  <a:xfrm>
                    <a:off x="4416" y="2256"/>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2800">
                      <a:solidFill>
                        <a:schemeClr val="bg1"/>
                      </a:solidFill>
                      <a:ea typeface="宋体" panose="02010600030101010101" pitchFamily="2" charset="-122"/>
                    </a:endParaRPr>
                  </a:p>
                </p:txBody>
              </p:sp>
              <p:sp>
                <p:nvSpPr>
                  <p:cNvPr id="6165" name="Oval 40"/>
                  <p:cNvSpPr>
                    <a:spLocks noChangeArrowheads="1"/>
                  </p:cNvSpPr>
                  <p:nvPr/>
                </p:nvSpPr>
                <p:spPr bwMode="auto">
                  <a:xfrm>
                    <a:off x="4752" y="2736"/>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2800">
                      <a:solidFill>
                        <a:schemeClr val="bg1"/>
                      </a:solidFill>
                      <a:ea typeface="宋体" panose="02010600030101010101" pitchFamily="2" charset="-122"/>
                    </a:endParaRPr>
                  </a:p>
                </p:txBody>
              </p:sp>
            </p:grpSp>
            <p:sp>
              <p:nvSpPr>
                <p:cNvPr id="6161" name="Line 41"/>
                <p:cNvSpPr>
                  <a:spLocks noChangeShapeType="1"/>
                </p:cNvSpPr>
                <p:nvPr/>
              </p:nvSpPr>
              <p:spPr bwMode="auto">
                <a:xfrm flipH="1">
                  <a:off x="4308" y="2556"/>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2800">
                    <a:solidFill>
                      <a:schemeClr val="bg1"/>
                    </a:solidFill>
                  </a:endParaRPr>
                </a:p>
              </p:txBody>
            </p:sp>
          </p:grpSp>
          <p:sp>
            <p:nvSpPr>
              <p:cNvPr id="6155" name="Text Box 42"/>
              <p:cNvSpPr txBox="1">
                <a:spLocks noChangeArrowheads="1"/>
              </p:cNvSpPr>
              <p:nvPr/>
            </p:nvSpPr>
            <p:spPr bwMode="auto">
              <a:xfrm>
                <a:off x="4812" y="2760"/>
                <a:ext cx="2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800">
                    <a:solidFill>
                      <a:schemeClr val="bg1"/>
                    </a:solidFill>
                    <a:latin typeface="Times New Roman" panose="02020603050405020304" pitchFamily="18" charset="0"/>
                    <a:ea typeface="宋体" panose="02010600030101010101" pitchFamily="2" charset="-122"/>
                  </a:rPr>
                  <a:t>3</a:t>
                </a:r>
              </a:p>
            </p:txBody>
          </p:sp>
          <p:sp>
            <p:nvSpPr>
              <p:cNvPr id="6156" name="Text Box 43"/>
              <p:cNvSpPr txBox="1">
                <a:spLocks noChangeArrowheads="1"/>
              </p:cNvSpPr>
              <p:nvPr/>
            </p:nvSpPr>
            <p:spPr bwMode="auto">
              <a:xfrm>
                <a:off x="4140" y="2760"/>
                <a:ext cx="2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800">
                    <a:solidFill>
                      <a:schemeClr val="bg1"/>
                    </a:solidFill>
                    <a:latin typeface="Times New Roman" panose="02020603050405020304" pitchFamily="18" charset="0"/>
                    <a:ea typeface="宋体" panose="02010600030101010101" pitchFamily="2" charset="-122"/>
                  </a:rPr>
                  <a:t>2</a:t>
                </a:r>
              </a:p>
            </p:txBody>
          </p:sp>
          <p:sp>
            <p:nvSpPr>
              <p:cNvPr id="6157" name="Text Box 44"/>
              <p:cNvSpPr txBox="1">
                <a:spLocks noChangeArrowheads="1"/>
              </p:cNvSpPr>
              <p:nvPr/>
            </p:nvSpPr>
            <p:spPr bwMode="auto">
              <a:xfrm>
                <a:off x="3804" y="3228"/>
                <a:ext cx="2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0"/>
                  </a:spcAft>
                </a:pPr>
                <a:r>
                  <a:rPr kumimoji="1" lang="en-US" altLang="zh-CN" sz="2800">
                    <a:solidFill>
                      <a:schemeClr val="bg1"/>
                    </a:solidFill>
                    <a:latin typeface="Times New Roman" panose="02020603050405020304" pitchFamily="18" charset="0"/>
                    <a:ea typeface="宋体" panose="02010600030101010101" pitchFamily="2" charset="-122"/>
                  </a:rPr>
                  <a:t>4</a:t>
                </a:r>
              </a:p>
            </p:txBody>
          </p:sp>
          <p:sp>
            <p:nvSpPr>
              <p:cNvPr id="6158" name="Text Box 45"/>
              <p:cNvSpPr txBox="1">
                <a:spLocks noChangeArrowheads="1"/>
              </p:cNvSpPr>
              <p:nvPr/>
            </p:nvSpPr>
            <p:spPr bwMode="auto">
              <a:xfrm>
                <a:off x="4469" y="2282"/>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spcAft>
                    <a:spcPct val="0"/>
                  </a:spcAft>
                </a:pPr>
                <a:r>
                  <a:rPr kumimoji="1" lang="en-US" altLang="zh-CN" sz="2800" dirty="0">
                    <a:solidFill>
                      <a:schemeClr val="bg1"/>
                    </a:solidFill>
                    <a:latin typeface="Times New Roman" panose="02020603050405020304" pitchFamily="18" charset="0"/>
                    <a:ea typeface="宋体" panose="02010600030101010101" pitchFamily="2" charset="-122"/>
                  </a:rPr>
                  <a:t>1</a:t>
                </a:r>
              </a:p>
            </p:txBody>
          </p:sp>
        </p:grpSp>
        <p:sp>
          <p:nvSpPr>
            <p:cNvPr id="6153" name="Line 46"/>
            <p:cNvSpPr>
              <a:spLocks noChangeShapeType="1"/>
            </p:cNvSpPr>
            <p:nvPr/>
          </p:nvSpPr>
          <p:spPr bwMode="auto">
            <a:xfrm flipH="1">
              <a:off x="3984" y="302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a:solidFill>
                  <a:schemeClr val="bg1"/>
                </a:solidFill>
              </a:endParaRPr>
            </a:p>
          </p:txBody>
        </p:sp>
      </p:grpSp>
      <p:sp>
        <p:nvSpPr>
          <p:cNvPr id="4" name="灯片编号占位符 3"/>
          <p:cNvSpPr>
            <a:spLocks noGrp="1"/>
          </p:cNvSpPr>
          <p:nvPr>
            <p:ph type="sldNum" sz="quarter" idx="10"/>
          </p:nvPr>
        </p:nvSpPr>
        <p:spPr/>
        <p:txBody>
          <a:bodyPr/>
          <a:lstStyle/>
          <a:p>
            <a:fld id="{BFC21862-C570-43FE-93A1-CE1DA7921C6E}" type="slidenum">
              <a:rPr lang="zh-CN" altLang="en-US" smtClean="0"/>
              <a:pPr/>
              <a:t>3</a:t>
            </a:fld>
            <a:r>
              <a:rPr lang="en-US" altLang="zh-CN" smtClean="0"/>
              <a:t>/28</a:t>
            </a:r>
            <a:endParaRPr lang="zh-CN" altLang="en-US" dirty="0"/>
          </a:p>
        </p:txBody>
      </p:sp>
    </p:spTree>
    <p:extLst>
      <p:ext uri="{BB962C8B-B14F-4D97-AF65-F5344CB8AC3E}">
        <p14:creationId xmlns:p14="http://schemas.microsoft.com/office/powerpoint/2010/main" val="203165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2999" y="1719437"/>
            <a:ext cx="838200" cy="885428"/>
            <a:chOff x="2286000" y="2162572"/>
            <a:chExt cx="838200" cy="885428"/>
          </a:xfrm>
        </p:grpSpPr>
        <p:sp useBgFill="1">
          <p:nvSpPr>
            <p:cNvPr id="210947" name="Oval 3"/>
            <p:cNvSpPr>
              <a:spLocks noChangeArrowheads="1"/>
            </p:cNvSpPr>
            <p:nvPr/>
          </p:nvSpPr>
          <p:spPr bwMode="auto">
            <a:xfrm>
              <a:off x="2293392" y="2162572"/>
              <a:ext cx="762000" cy="838200"/>
            </a:xfrm>
            <a:prstGeom prst="ellipse">
              <a:avLst/>
            </a:prstGeom>
            <a:ln w="31750">
              <a:solidFill>
                <a:srgbClr val="339966"/>
              </a:solidFill>
              <a:round/>
              <a:headEnd/>
              <a:tailEnd/>
            </a:ln>
          </p:spPr>
          <p:txBody>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2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0948" name="Line 4"/>
            <p:cNvSpPr>
              <a:spLocks noChangeShapeType="1"/>
            </p:cNvSpPr>
            <p:nvPr/>
          </p:nvSpPr>
          <p:spPr bwMode="auto">
            <a:xfrm>
              <a:off x="2286000" y="2209800"/>
              <a:ext cx="838200" cy="83820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sz="2400">
                <a:ea typeface="楷体" panose="02010609060101010101" pitchFamily="49" charset="-122"/>
                <a:cs typeface="Times New Roman" panose="02020603050405020304" pitchFamily="18" charset="0"/>
              </a:endParaRPr>
            </a:p>
          </p:txBody>
        </p:sp>
      </p:grpSp>
      <p:sp useBgFill="1">
        <p:nvSpPr>
          <p:cNvPr id="210949" name="Oval 5"/>
          <p:cNvSpPr>
            <a:spLocks noChangeArrowheads="1"/>
          </p:cNvSpPr>
          <p:nvPr/>
        </p:nvSpPr>
        <p:spPr bwMode="auto">
          <a:xfrm>
            <a:off x="3608378" y="1690431"/>
            <a:ext cx="990600" cy="762000"/>
          </a:xfrm>
          <a:prstGeom prst="ellipse">
            <a:avLst/>
          </a:prstGeom>
          <a:ln w="31750">
            <a:solidFill>
              <a:srgbClr val="990000"/>
            </a:solidFill>
            <a:round/>
            <a:headEnd/>
            <a:tailEnd/>
          </a:ln>
        </p:spPr>
        <p:txBody>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3600" b="1"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N</a:t>
            </a:r>
            <a:endParaRPr kumimoji="1" lang="en-US" altLang="zh-CN" sz="3600" b="1" dirty="0">
              <a:solidFill>
                <a:schemeClr val="bg2"/>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0954" name="Comment 10"/>
          <p:cNvSpPr>
            <a:spLocks noChangeArrowheads="1"/>
          </p:cNvSpPr>
          <p:nvPr/>
        </p:nvSpPr>
        <p:spPr bwMode="auto">
          <a:xfrm>
            <a:off x="769937" y="1026319"/>
            <a:ext cx="1584325" cy="461665"/>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pPr>
            <a:r>
              <a:rPr lang="zh-CN" altLang="en-US" sz="2400" b="1">
                <a:solidFill>
                  <a:srgbClr val="005400"/>
                </a:solidFill>
                <a:latin typeface="Times New Roman" panose="02020603050405020304" pitchFamily="18" charset="0"/>
                <a:ea typeface="楷体" panose="02010609060101010101" pitchFamily="49" charset="-122"/>
                <a:cs typeface="Times New Roman" panose="02020603050405020304" pitchFamily="18" charset="0"/>
              </a:rPr>
              <a:t>空树</a:t>
            </a:r>
            <a:endParaRPr kumimoji="1" lang="zh-CN" altLang="en-US" sz="240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0955" name="Comment 11"/>
          <p:cNvSpPr>
            <a:spLocks noChangeArrowheads="1"/>
          </p:cNvSpPr>
          <p:nvPr/>
        </p:nvSpPr>
        <p:spPr bwMode="auto">
          <a:xfrm>
            <a:off x="3121818" y="996343"/>
            <a:ext cx="1782763" cy="461665"/>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pPr>
            <a:r>
              <a:rPr lang="zh-CN" altLang="en-US" sz="2400" b="1" dirty="0">
                <a:solidFill>
                  <a:srgbClr val="005400"/>
                </a:solidFill>
                <a:latin typeface="Times New Roman" panose="02020603050405020304" pitchFamily="18" charset="0"/>
                <a:ea typeface="楷体" panose="02010609060101010101" pitchFamily="49" charset="-122"/>
                <a:cs typeface="Times New Roman" panose="02020603050405020304" pitchFamily="18" charset="0"/>
              </a:rPr>
              <a:t>只含根结点</a:t>
            </a:r>
            <a:endParaRPr kumimoji="1"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6" name="组合 5"/>
          <p:cNvGrpSpPr/>
          <p:nvPr/>
        </p:nvGrpSpPr>
        <p:grpSpPr>
          <a:xfrm>
            <a:off x="601662" y="4152821"/>
            <a:ext cx="1752600" cy="2149475"/>
            <a:chOff x="685800" y="4327525"/>
            <a:chExt cx="1752600" cy="2149475"/>
          </a:xfrm>
        </p:grpSpPr>
        <p:sp useBgFill="1">
          <p:nvSpPr>
            <p:cNvPr id="210950" name="AutoShape 6"/>
            <p:cNvSpPr>
              <a:spLocks noChangeArrowheads="1"/>
            </p:cNvSpPr>
            <p:nvPr/>
          </p:nvSpPr>
          <p:spPr bwMode="auto">
            <a:xfrm>
              <a:off x="685800" y="5470525"/>
              <a:ext cx="876300" cy="1006475"/>
            </a:xfrm>
            <a:prstGeom prst="wedgeEllipseCallout">
              <a:avLst>
                <a:gd name="adj1" fmla="val 59764"/>
                <a:gd name="adj2" fmla="val -93431"/>
              </a:avLst>
            </a:prstGeom>
            <a:ln w="31750">
              <a:solidFill>
                <a:srgbClr val="339966"/>
              </a:solidFill>
              <a:miter lim="800000"/>
              <a:headEnd/>
              <a:tailEnd/>
            </a:ln>
          </p:spPr>
          <p:txBody>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pPr>
              <a:endParaRPr kumimoji="1" lang="zh-CN" altLang="en-US" sz="3600">
                <a:latin typeface="Times New Roman" panose="02020603050405020304" pitchFamily="18" charset="0"/>
                <a:ea typeface="宋体" panose="02010600030101010101" pitchFamily="2" charset="-122"/>
              </a:endParaRPr>
            </a:p>
          </p:txBody>
        </p:sp>
        <p:sp useBgFill="1">
          <p:nvSpPr>
            <p:cNvPr id="210956" name="Oval 12"/>
            <p:cNvSpPr>
              <a:spLocks noChangeArrowheads="1"/>
            </p:cNvSpPr>
            <p:nvPr/>
          </p:nvSpPr>
          <p:spPr bwMode="auto">
            <a:xfrm>
              <a:off x="1447800" y="4327525"/>
              <a:ext cx="990600" cy="762000"/>
            </a:xfrm>
            <a:prstGeom prst="ellipse">
              <a:avLst/>
            </a:prstGeom>
            <a:ln w="31750">
              <a:solidFill>
                <a:srgbClr val="990000"/>
              </a:solidFill>
              <a:round/>
              <a:headEnd/>
              <a:tailEnd/>
            </a:ln>
          </p:spPr>
          <p:txBody>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3600" b="1" dirty="0">
                  <a:solidFill>
                    <a:srgbClr val="FF3300"/>
                  </a:solidFill>
                  <a:latin typeface="Times New Roman" panose="02020603050405020304" pitchFamily="18" charset="0"/>
                  <a:ea typeface="宋体" panose="02010600030101010101" pitchFamily="2" charset="-122"/>
                </a:rPr>
                <a:t>N</a:t>
              </a:r>
              <a:endParaRPr kumimoji="1" lang="en-US" altLang="zh-CN" sz="3600" b="1" dirty="0">
                <a:solidFill>
                  <a:schemeClr val="bg2"/>
                </a:solidFill>
                <a:latin typeface="Times New Roman" panose="02020603050405020304" pitchFamily="18" charset="0"/>
                <a:ea typeface="宋体" panose="02010600030101010101" pitchFamily="2" charset="-122"/>
              </a:endParaRPr>
            </a:p>
          </p:txBody>
        </p:sp>
        <p:sp>
          <p:nvSpPr>
            <p:cNvPr id="210959" name="Text Box 15"/>
            <p:cNvSpPr txBox="1">
              <a:spLocks noChangeArrowheads="1"/>
            </p:cNvSpPr>
            <p:nvPr/>
          </p:nvSpPr>
          <p:spPr bwMode="auto">
            <a:xfrm>
              <a:off x="864234" y="5607050"/>
              <a:ext cx="4924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3600" b="1">
                  <a:solidFill>
                    <a:srgbClr val="005400"/>
                  </a:solidFill>
                  <a:latin typeface="Times New Roman" panose="02020603050405020304" pitchFamily="18" charset="0"/>
                  <a:ea typeface="宋体" panose="02010600030101010101" pitchFamily="2" charset="-122"/>
                </a:rPr>
                <a:t>L</a:t>
              </a:r>
              <a:endParaRPr kumimoji="1" lang="en-US" altLang="zh-CN" sz="3600">
                <a:latin typeface="Times New Roman" panose="02020603050405020304" pitchFamily="18" charset="0"/>
                <a:ea typeface="宋体" panose="02010600030101010101" pitchFamily="2" charset="-122"/>
              </a:endParaRPr>
            </a:p>
          </p:txBody>
        </p:sp>
      </p:grpSp>
      <p:grpSp>
        <p:nvGrpSpPr>
          <p:cNvPr id="7" name="组合 6"/>
          <p:cNvGrpSpPr/>
          <p:nvPr/>
        </p:nvGrpSpPr>
        <p:grpSpPr>
          <a:xfrm>
            <a:off x="3923847" y="4123974"/>
            <a:ext cx="1905000" cy="2209800"/>
            <a:chOff x="3429000" y="4343400"/>
            <a:chExt cx="1905000" cy="2209800"/>
          </a:xfrm>
        </p:grpSpPr>
        <p:sp useBgFill="1">
          <p:nvSpPr>
            <p:cNvPr id="210951" name="AutoShape 7"/>
            <p:cNvSpPr>
              <a:spLocks noChangeArrowheads="1"/>
            </p:cNvSpPr>
            <p:nvPr/>
          </p:nvSpPr>
          <p:spPr bwMode="auto">
            <a:xfrm>
              <a:off x="4572000" y="5486400"/>
              <a:ext cx="762000" cy="1066800"/>
            </a:xfrm>
            <a:prstGeom prst="wedgeEllipseCallout">
              <a:avLst>
                <a:gd name="adj1" fmla="val -75000"/>
                <a:gd name="adj2" fmla="val -97116"/>
              </a:avLst>
            </a:prstGeom>
            <a:ln w="31750">
              <a:solidFill>
                <a:srgbClr val="339966"/>
              </a:solidFill>
              <a:miter lim="800000"/>
              <a:headEnd/>
              <a:tailEnd/>
            </a:ln>
          </p:spPr>
          <p:txBody>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pPr>
              <a:endParaRPr kumimoji="1" lang="zh-CN" altLang="en-US" sz="3600">
                <a:latin typeface="Times New Roman" panose="02020603050405020304" pitchFamily="18" charset="0"/>
                <a:ea typeface="宋体" panose="02010600030101010101" pitchFamily="2" charset="-122"/>
              </a:endParaRPr>
            </a:p>
          </p:txBody>
        </p:sp>
        <p:sp useBgFill="1">
          <p:nvSpPr>
            <p:cNvPr id="210957" name="Oval 13"/>
            <p:cNvSpPr>
              <a:spLocks noChangeArrowheads="1"/>
            </p:cNvSpPr>
            <p:nvPr/>
          </p:nvSpPr>
          <p:spPr bwMode="auto">
            <a:xfrm>
              <a:off x="3429000" y="4343400"/>
              <a:ext cx="990600" cy="762000"/>
            </a:xfrm>
            <a:prstGeom prst="ellipse">
              <a:avLst/>
            </a:prstGeom>
            <a:ln w="31750">
              <a:solidFill>
                <a:srgbClr val="990000"/>
              </a:solidFill>
              <a:round/>
              <a:headEnd/>
              <a:tailEnd/>
            </a:ln>
          </p:spPr>
          <p:txBody>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3600" b="1" dirty="0">
                  <a:solidFill>
                    <a:srgbClr val="FF3300"/>
                  </a:solidFill>
                  <a:latin typeface="Times New Roman" panose="02020603050405020304" pitchFamily="18" charset="0"/>
                  <a:ea typeface="宋体" panose="02010600030101010101" pitchFamily="2" charset="-122"/>
                </a:rPr>
                <a:t>N</a:t>
              </a:r>
              <a:endParaRPr kumimoji="1" lang="en-US" altLang="zh-CN" sz="3600" b="1" dirty="0">
                <a:solidFill>
                  <a:schemeClr val="bg2"/>
                </a:solidFill>
                <a:latin typeface="Times New Roman" panose="02020603050405020304" pitchFamily="18" charset="0"/>
                <a:ea typeface="宋体" panose="02010600030101010101" pitchFamily="2" charset="-122"/>
              </a:endParaRPr>
            </a:p>
          </p:txBody>
        </p:sp>
        <p:sp>
          <p:nvSpPr>
            <p:cNvPr id="210960" name="Text Box 16"/>
            <p:cNvSpPr txBox="1">
              <a:spLocks noChangeArrowheads="1"/>
            </p:cNvSpPr>
            <p:nvPr/>
          </p:nvSpPr>
          <p:spPr bwMode="auto">
            <a:xfrm>
              <a:off x="4723323" y="5699125"/>
              <a:ext cx="5180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en-US" altLang="zh-CN" sz="3600" b="1">
                  <a:solidFill>
                    <a:srgbClr val="005400"/>
                  </a:solidFill>
                  <a:latin typeface="Times New Roman" panose="02020603050405020304" pitchFamily="18" charset="0"/>
                  <a:ea typeface="宋体" panose="02010600030101010101" pitchFamily="2" charset="-122"/>
                </a:rPr>
                <a:t>R</a:t>
              </a:r>
              <a:endParaRPr kumimoji="1" lang="en-US" altLang="zh-CN" sz="3600">
                <a:latin typeface="Times New Roman" panose="02020603050405020304" pitchFamily="18" charset="0"/>
                <a:ea typeface="宋体" panose="02010600030101010101" pitchFamily="2" charset="-122"/>
              </a:endParaRPr>
            </a:p>
          </p:txBody>
        </p:sp>
      </p:grpSp>
      <p:sp>
        <p:nvSpPr>
          <p:cNvPr id="210962" name="Comment 18"/>
          <p:cNvSpPr>
            <a:spLocks noChangeArrowheads="1"/>
          </p:cNvSpPr>
          <p:nvPr/>
        </p:nvSpPr>
        <p:spPr bwMode="auto">
          <a:xfrm>
            <a:off x="685801" y="3521021"/>
            <a:ext cx="2158008" cy="461665"/>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pPr>
            <a:r>
              <a:rPr lang="zh-CN" altLang="en-US" sz="2400" b="1" dirty="0">
                <a:solidFill>
                  <a:srgbClr val="005400"/>
                </a:solidFill>
                <a:latin typeface="Times New Roman" panose="02020603050405020304" pitchFamily="18" charset="0"/>
                <a:ea typeface="楷体" panose="02010609060101010101" pitchFamily="49" charset="-122"/>
                <a:cs typeface="Times New Roman" panose="02020603050405020304" pitchFamily="18" charset="0"/>
              </a:rPr>
              <a:t>右子树为空树</a:t>
            </a:r>
            <a:endParaRPr kumimoji="1"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 name="组合 4"/>
          <p:cNvGrpSpPr/>
          <p:nvPr/>
        </p:nvGrpSpPr>
        <p:grpSpPr>
          <a:xfrm>
            <a:off x="6000317" y="1936039"/>
            <a:ext cx="2514600" cy="2149475"/>
            <a:chOff x="6172200" y="4403725"/>
            <a:chExt cx="2514600" cy="2149475"/>
          </a:xfrm>
        </p:grpSpPr>
        <p:sp useBgFill="1">
          <p:nvSpPr>
            <p:cNvPr id="210952" name="AutoShape 8"/>
            <p:cNvSpPr>
              <a:spLocks noChangeArrowheads="1"/>
            </p:cNvSpPr>
            <p:nvPr/>
          </p:nvSpPr>
          <p:spPr bwMode="auto">
            <a:xfrm>
              <a:off x="6172200" y="5546725"/>
              <a:ext cx="723900" cy="1006475"/>
            </a:xfrm>
            <a:prstGeom prst="wedgeEllipseCallout">
              <a:avLst>
                <a:gd name="adj1" fmla="val 59764"/>
                <a:gd name="adj2" fmla="val -93431"/>
              </a:avLst>
            </a:prstGeom>
            <a:ln w="31750">
              <a:solidFill>
                <a:srgbClr val="339966"/>
              </a:solidFill>
              <a:miter lim="800000"/>
              <a:headEnd/>
              <a:tailEnd/>
            </a:ln>
          </p:spPr>
          <p:txBody>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pPr>
              <a:endParaRPr kumimoji="1" lang="zh-CN" altLang="en-US" sz="3600">
                <a:latin typeface="Times New Roman" panose="02020603050405020304" pitchFamily="18" charset="0"/>
                <a:ea typeface="宋体" panose="02010600030101010101" pitchFamily="2" charset="-122"/>
              </a:endParaRPr>
            </a:p>
          </p:txBody>
        </p:sp>
        <p:sp useBgFill="1">
          <p:nvSpPr>
            <p:cNvPr id="210953" name="AutoShape 9"/>
            <p:cNvSpPr>
              <a:spLocks noChangeArrowheads="1"/>
            </p:cNvSpPr>
            <p:nvPr/>
          </p:nvSpPr>
          <p:spPr bwMode="auto">
            <a:xfrm>
              <a:off x="8001000" y="5546725"/>
              <a:ext cx="685800" cy="990600"/>
            </a:xfrm>
            <a:prstGeom prst="wedgeEllipseCallout">
              <a:avLst>
                <a:gd name="adj1" fmla="val -102546"/>
                <a:gd name="adj2" fmla="val -101602"/>
              </a:avLst>
            </a:prstGeom>
            <a:ln w="31750">
              <a:solidFill>
                <a:srgbClr val="339966"/>
              </a:solidFill>
              <a:miter lim="800000"/>
              <a:headEnd/>
              <a:tailEnd/>
            </a:ln>
          </p:spPr>
          <p:txBody>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pPr>
              <a:endParaRPr kumimoji="1" lang="zh-CN" altLang="en-US" sz="3600">
                <a:latin typeface="Times New Roman" panose="02020603050405020304" pitchFamily="18" charset="0"/>
                <a:ea typeface="宋体" panose="02010600030101010101" pitchFamily="2" charset="-122"/>
              </a:endParaRPr>
            </a:p>
          </p:txBody>
        </p:sp>
        <p:sp useBgFill="1">
          <p:nvSpPr>
            <p:cNvPr id="210958" name="Oval 14"/>
            <p:cNvSpPr>
              <a:spLocks noChangeArrowheads="1"/>
            </p:cNvSpPr>
            <p:nvPr/>
          </p:nvSpPr>
          <p:spPr bwMode="auto">
            <a:xfrm>
              <a:off x="6781800" y="4403725"/>
              <a:ext cx="990600" cy="762000"/>
            </a:xfrm>
            <a:prstGeom prst="ellipse">
              <a:avLst/>
            </a:prstGeom>
            <a:ln w="31750">
              <a:solidFill>
                <a:srgbClr val="990000"/>
              </a:solidFill>
              <a:round/>
              <a:headEnd/>
              <a:tailEnd/>
            </a:ln>
          </p:spPr>
          <p:txBody>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3600" b="1">
                  <a:solidFill>
                    <a:srgbClr val="FF3300"/>
                  </a:solidFill>
                  <a:latin typeface="Times New Roman" panose="02020603050405020304" pitchFamily="18" charset="0"/>
                  <a:ea typeface="宋体" panose="02010600030101010101" pitchFamily="2" charset="-122"/>
                </a:rPr>
                <a:t>N</a:t>
              </a:r>
              <a:endParaRPr kumimoji="1" lang="en-US" altLang="zh-CN" sz="3600" b="1">
                <a:solidFill>
                  <a:schemeClr val="bg2"/>
                </a:solidFill>
                <a:latin typeface="Times New Roman" panose="02020603050405020304" pitchFamily="18" charset="0"/>
                <a:ea typeface="宋体" panose="02010600030101010101" pitchFamily="2" charset="-122"/>
              </a:endParaRPr>
            </a:p>
          </p:txBody>
        </p:sp>
        <p:sp>
          <p:nvSpPr>
            <p:cNvPr id="210961" name="Text Box 17"/>
            <p:cNvSpPr txBox="1">
              <a:spLocks noChangeArrowheads="1"/>
            </p:cNvSpPr>
            <p:nvPr/>
          </p:nvSpPr>
          <p:spPr bwMode="auto">
            <a:xfrm>
              <a:off x="8076123" y="5699125"/>
              <a:ext cx="5180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kumimoji="1" lang="en-US" altLang="zh-CN" sz="3600" b="1">
                  <a:solidFill>
                    <a:srgbClr val="005400"/>
                  </a:solidFill>
                  <a:latin typeface="Times New Roman" panose="02020603050405020304" pitchFamily="18" charset="0"/>
                  <a:ea typeface="宋体" panose="02010600030101010101" pitchFamily="2" charset="-122"/>
                </a:rPr>
                <a:t>R</a:t>
              </a:r>
              <a:endParaRPr kumimoji="1" lang="en-US" altLang="zh-CN" sz="3600">
                <a:latin typeface="Times New Roman" panose="02020603050405020304" pitchFamily="18" charset="0"/>
                <a:ea typeface="宋体" panose="02010600030101010101" pitchFamily="2" charset="-122"/>
              </a:endParaRPr>
            </a:p>
          </p:txBody>
        </p:sp>
        <p:sp>
          <p:nvSpPr>
            <p:cNvPr id="210963" name="Text Box 19"/>
            <p:cNvSpPr txBox="1">
              <a:spLocks noChangeArrowheads="1"/>
            </p:cNvSpPr>
            <p:nvPr/>
          </p:nvSpPr>
          <p:spPr bwMode="auto">
            <a:xfrm>
              <a:off x="6263322" y="5699125"/>
              <a:ext cx="4924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3600" b="1">
                  <a:solidFill>
                    <a:srgbClr val="005400"/>
                  </a:solidFill>
                  <a:latin typeface="Times New Roman" panose="02020603050405020304" pitchFamily="18" charset="0"/>
                  <a:ea typeface="宋体" panose="02010600030101010101" pitchFamily="2" charset="-122"/>
                </a:rPr>
                <a:t>L</a:t>
              </a:r>
              <a:endParaRPr kumimoji="1" lang="en-US" altLang="zh-CN" sz="3600">
                <a:latin typeface="Times New Roman" panose="02020603050405020304" pitchFamily="18" charset="0"/>
                <a:ea typeface="宋体" panose="02010600030101010101" pitchFamily="2" charset="-122"/>
              </a:endParaRPr>
            </a:p>
          </p:txBody>
        </p:sp>
      </p:grpSp>
      <p:sp>
        <p:nvSpPr>
          <p:cNvPr id="210964" name="Comment 20"/>
          <p:cNvSpPr>
            <a:spLocks noChangeArrowheads="1"/>
          </p:cNvSpPr>
          <p:nvPr/>
        </p:nvSpPr>
        <p:spPr bwMode="auto">
          <a:xfrm>
            <a:off x="3415053" y="3521021"/>
            <a:ext cx="2211389" cy="461665"/>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pPr>
            <a:r>
              <a:rPr lang="zh-CN" altLang="en-US" sz="2400" b="1" dirty="0">
                <a:solidFill>
                  <a:srgbClr val="005400"/>
                </a:solidFill>
                <a:latin typeface="Times New Roman" panose="02020603050405020304" pitchFamily="18" charset="0"/>
                <a:ea typeface="楷体" panose="02010609060101010101" pitchFamily="49" charset="-122"/>
                <a:cs typeface="Times New Roman" panose="02020603050405020304" pitchFamily="18" charset="0"/>
              </a:rPr>
              <a:t>左子树为空树</a:t>
            </a:r>
            <a:endParaRPr kumimoji="1"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0965" name="Comment 21"/>
          <p:cNvSpPr>
            <a:spLocks noChangeArrowheads="1"/>
          </p:cNvSpPr>
          <p:nvPr/>
        </p:nvSpPr>
        <p:spPr bwMode="auto">
          <a:xfrm>
            <a:off x="6197686" y="968562"/>
            <a:ext cx="1752600" cy="83099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pPr>
            <a:r>
              <a:rPr lang="zh-CN" altLang="en-US" sz="2400" b="1" dirty="0">
                <a:solidFill>
                  <a:srgbClr val="005400"/>
                </a:solidFill>
                <a:latin typeface="Times New Roman" panose="02020603050405020304" pitchFamily="18" charset="0"/>
                <a:ea typeface="楷体" panose="02010609060101010101" pitchFamily="49" charset="-122"/>
                <a:cs typeface="Times New Roman" panose="02020603050405020304" pitchFamily="18" charset="0"/>
              </a:rPr>
              <a:t>左右子树均不为空树</a:t>
            </a:r>
            <a:endParaRPr kumimoji="1"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二叉树的五种基本形态</a:t>
            </a:r>
          </a:p>
        </p:txBody>
      </p:sp>
      <p:sp>
        <p:nvSpPr>
          <p:cNvPr id="9" name="灯片编号占位符 8"/>
          <p:cNvSpPr>
            <a:spLocks noGrp="1"/>
          </p:cNvSpPr>
          <p:nvPr>
            <p:ph type="sldNum" sz="quarter" idx="10"/>
          </p:nvPr>
        </p:nvSpPr>
        <p:spPr/>
        <p:txBody>
          <a:bodyPr/>
          <a:lstStyle/>
          <a:p>
            <a:fld id="{BFC21862-C570-43FE-93A1-CE1DA7921C6E}" type="slidenum">
              <a:rPr lang="zh-CN" altLang="en-US" smtClean="0"/>
              <a:pPr/>
              <a:t>4</a:t>
            </a:fld>
            <a:r>
              <a:rPr lang="en-US" altLang="zh-CN" smtClean="0"/>
              <a:t>/28</a:t>
            </a:r>
            <a:endParaRPr lang="zh-CN" altLang="en-US" dirty="0"/>
          </a:p>
        </p:txBody>
      </p:sp>
    </p:spTree>
    <p:extLst>
      <p:ext uri="{BB962C8B-B14F-4D97-AF65-F5344CB8AC3E}">
        <p14:creationId xmlns:p14="http://schemas.microsoft.com/office/powerpoint/2010/main" val="39169989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0954"/>
                                        </p:tgtEl>
                                        <p:attrNameLst>
                                          <p:attrName>style.visibility</p:attrName>
                                        </p:attrNameLst>
                                      </p:cBhvr>
                                      <p:to>
                                        <p:strVal val="visible"/>
                                      </p:to>
                                    </p:set>
                                    <p:anim calcmode="lin" valueType="num">
                                      <p:cBhvr additive="base">
                                        <p:cTn id="7" dur="500" fill="hold"/>
                                        <p:tgtEl>
                                          <p:spTgt spid="210954"/>
                                        </p:tgtEl>
                                        <p:attrNameLst>
                                          <p:attrName>ppt_x</p:attrName>
                                        </p:attrNameLst>
                                      </p:cBhvr>
                                      <p:tavLst>
                                        <p:tav tm="0">
                                          <p:val>
                                            <p:strVal val="0-#ppt_w/2"/>
                                          </p:val>
                                        </p:tav>
                                        <p:tav tm="100000">
                                          <p:val>
                                            <p:strVal val="#ppt_x"/>
                                          </p:val>
                                        </p:tav>
                                      </p:tavLst>
                                    </p:anim>
                                    <p:anim calcmode="lin" valueType="num">
                                      <p:cBhvr additive="base">
                                        <p:cTn id="8" dur="500" fill="hold"/>
                                        <p:tgtEl>
                                          <p:spTgt spid="2109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210949"/>
                                        </p:tgtEl>
                                        <p:attrNameLst>
                                          <p:attrName>style.visibility</p:attrName>
                                        </p:attrNameLst>
                                      </p:cBhvr>
                                      <p:to>
                                        <p:strVal val="visible"/>
                                      </p:to>
                                    </p:set>
                                    <p:animEffect transition="in" filter="checkerboard(down)">
                                      <p:cBhvr>
                                        <p:cTn id="13" dur="500"/>
                                        <p:tgtEl>
                                          <p:spTgt spid="210949"/>
                                        </p:tgtEl>
                                      </p:cBhvr>
                                    </p:animEffect>
                                  </p:childTnLst>
                                </p:cTn>
                              </p:par>
                            </p:childTnLst>
                          </p:cTn>
                        </p:par>
                        <p:par>
                          <p:cTn id="14" fill="hold" nodeType="afterGroup">
                            <p:stCondLst>
                              <p:cond delay="500"/>
                            </p:stCondLst>
                            <p:childTnLst>
                              <p:par>
                                <p:cTn id="15" presetID="2" presetClass="entr" presetSubtype="3" fill="hold" grpId="0" nodeType="afterEffect">
                                  <p:stCondLst>
                                    <p:cond delay="0"/>
                                  </p:stCondLst>
                                  <p:childTnLst>
                                    <p:set>
                                      <p:cBhvr>
                                        <p:cTn id="16" dur="1" fill="hold">
                                          <p:stCondLst>
                                            <p:cond delay="0"/>
                                          </p:stCondLst>
                                        </p:cTn>
                                        <p:tgtEl>
                                          <p:spTgt spid="210955"/>
                                        </p:tgtEl>
                                        <p:attrNameLst>
                                          <p:attrName>style.visibility</p:attrName>
                                        </p:attrNameLst>
                                      </p:cBhvr>
                                      <p:to>
                                        <p:strVal val="visible"/>
                                      </p:to>
                                    </p:set>
                                    <p:anim calcmode="lin" valueType="num">
                                      <p:cBhvr additive="base">
                                        <p:cTn id="17" dur="500" fill="hold"/>
                                        <p:tgtEl>
                                          <p:spTgt spid="210955"/>
                                        </p:tgtEl>
                                        <p:attrNameLst>
                                          <p:attrName>ppt_x</p:attrName>
                                        </p:attrNameLst>
                                      </p:cBhvr>
                                      <p:tavLst>
                                        <p:tav tm="0">
                                          <p:val>
                                            <p:strVal val="1+#ppt_w/2"/>
                                          </p:val>
                                        </p:tav>
                                        <p:tav tm="100000">
                                          <p:val>
                                            <p:strVal val="#ppt_x"/>
                                          </p:val>
                                        </p:tav>
                                      </p:tavLst>
                                    </p:anim>
                                    <p:anim calcmode="lin" valueType="num">
                                      <p:cBhvr additive="base">
                                        <p:cTn id="18" dur="500" fill="hold"/>
                                        <p:tgtEl>
                                          <p:spTgt spid="210955"/>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210962"/>
                                        </p:tgtEl>
                                        <p:attrNameLst>
                                          <p:attrName>style.visibility</p:attrName>
                                        </p:attrNameLst>
                                      </p:cBhvr>
                                      <p:to>
                                        <p:strVal val="visible"/>
                                      </p:to>
                                    </p:set>
                                    <p:anim calcmode="lin" valueType="num">
                                      <p:cBhvr additive="base">
                                        <p:cTn id="22" dur="500" fill="hold"/>
                                        <p:tgtEl>
                                          <p:spTgt spid="210962"/>
                                        </p:tgtEl>
                                        <p:attrNameLst>
                                          <p:attrName>ppt_x</p:attrName>
                                        </p:attrNameLst>
                                      </p:cBhvr>
                                      <p:tavLst>
                                        <p:tav tm="0">
                                          <p:val>
                                            <p:strVal val="0-#ppt_w/2"/>
                                          </p:val>
                                        </p:tav>
                                        <p:tav tm="100000">
                                          <p:val>
                                            <p:strVal val="#ppt_x"/>
                                          </p:val>
                                        </p:tav>
                                      </p:tavLst>
                                    </p:anim>
                                    <p:anim calcmode="lin" valueType="num">
                                      <p:cBhvr additive="base">
                                        <p:cTn id="23" dur="500" fill="hold"/>
                                        <p:tgtEl>
                                          <p:spTgt spid="210962"/>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500"/>
                            </p:stCondLst>
                            <p:childTnLst>
                              <p:par>
                                <p:cTn id="25" presetID="2" presetClass="entr" presetSubtype="1" fill="hold" grpId="0" nodeType="afterEffect">
                                  <p:stCondLst>
                                    <p:cond delay="0"/>
                                  </p:stCondLst>
                                  <p:childTnLst>
                                    <p:set>
                                      <p:cBhvr>
                                        <p:cTn id="26" dur="1" fill="hold">
                                          <p:stCondLst>
                                            <p:cond delay="0"/>
                                          </p:stCondLst>
                                        </p:cTn>
                                        <p:tgtEl>
                                          <p:spTgt spid="210964"/>
                                        </p:tgtEl>
                                        <p:attrNameLst>
                                          <p:attrName>style.visibility</p:attrName>
                                        </p:attrNameLst>
                                      </p:cBhvr>
                                      <p:to>
                                        <p:strVal val="visible"/>
                                      </p:to>
                                    </p:set>
                                    <p:anim calcmode="lin" valueType="num">
                                      <p:cBhvr additive="base">
                                        <p:cTn id="27" dur="500" fill="hold"/>
                                        <p:tgtEl>
                                          <p:spTgt spid="210964"/>
                                        </p:tgtEl>
                                        <p:attrNameLst>
                                          <p:attrName>ppt_x</p:attrName>
                                        </p:attrNameLst>
                                      </p:cBhvr>
                                      <p:tavLst>
                                        <p:tav tm="0">
                                          <p:val>
                                            <p:strVal val="#ppt_x"/>
                                          </p:val>
                                        </p:tav>
                                        <p:tav tm="100000">
                                          <p:val>
                                            <p:strVal val="#ppt_x"/>
                                          </p:val>
                                        </p:tav>
                                      </p:tavLst>
                                    </p:anim>
                                    <p:anim calcmode="lin" valueType="num">
                                      <p:cBhvr additive="base">
                                        <p:cTn id="28" dur="500" fill="hold"/>
                                        <p:tgtEl>
                                          <p:spTgt spid="210964"/>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2000"/>
                            </p:stCondLst>
                            <p:childTnLst>
                              <p:par>
                                <p:cTn id="30" presetID="2" presetClass="entr" presetSubtype="2" fill="hold" grpId="0" nodeType="afterEffect">
                                  <p:stCondLst>
                                    <p:cond delay="0"/>
                                  </p:stCondLst>
                                  <p:childTnLst>
                                    <p:set>
                                      <p:cBhvr>
                                        <p:cTn id="31" dur="1" fill="hold">
                                          <p:stCondLst>
                                            <p:cond delay="0"/>
                                          </p:stCondLst>
                                        </p:cTn>
                                        <p:tgtEl>
                                          <p:spTgt spid="210965"/>
                                        </p:tgtEl>
                                        <p:attrNameLst>
                                          <p:attrName>style.visibility</p:attrName>
                                        </p:attrNameLst>
                                      </p:cBhvr>
                                      <p:to>
                                        <p:strVal val="visible"/>
                                      </p:to>
                                    </p:set>
                                    <p:anim calcmode="lin" valueType="num">
                                      <p:cBhvr additive="base">
                                        <p:cTn id="32" dur="500" fill="hold"/>
                                        <p:tgtEl>
                                          <p:spTgt spid="210965"/>
                                        </p:tgtEl>
                                        <p:attrNameLst>
                                          <p:attrName>ppt_x</p:attrName>
                                        </p:attrNameLst>
                                      </p:cBhvr>
                                      <p:tavLst>
                                        <p:tav tm="0">
                                          <p:val>
                                            <p:strVal val="1+#ppt_w/2"/>
                                          </p:val>
                                        </p:tav>
                                        <p:tav tm="100000">
                                          <p:val>
                                            <p:strVal val="#ppt_x"/>
                                          </p:val>
                                        </p:tav>
                                      </p:tavLst>
                                    </p:anim>
                                    <p:anim calcmode="lin" valueType="num">
                                      <p:cBhvr additive="base">
                                        <p:cTn id="33" dur="500" fill="hold"/>
                                        <p:tgtEl>
                                          <p:spTgt spid="2109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animBg="1" autoUpdateAnimBg="0"/>
      <p:bldP spid="210954" grpId="0" animBg="1" autoUpdateAnimBg="0"/>
      <p:bldP spid="210955" grpId="0" animBg="1" autoUpdateAnimBg="0"/>
      <p:bldP spid="210962" grpId="0" animBg="1" autoUpdateAnimBg="0"/>
      <p:bldP spid="210964" grpId="0" animBg="1" autoUpdateAnimBg="0"/>
      <p:bldP spid="21096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二叉树术语</a:t>
            </a:r>
            <a:endParaRPr lang="zh-CN" altLang="en-US" dirty="0"/>
          </a:p>
        </p:txBody>
      </p:sp>
      <p:sp>
        <p:nvSpPr>
          <p:cNvPr id="45059" name="Rectangle 3"/>
          <p:cNvSpPr>
            <a:spLocks noGrp="1" noChangeArrowheads="1"/>
          </p:cNvSpPr>
          <p:nvPr>
            <p:ph type="body" idx="1"/>
          </p:nvPr>
        </p:nvSpPr>
        <p:spPr/>
        <p:txBody>
          <a:bodyPr/>
          <a:lstStyle/>
          <a:p>
            <a:pPr marL="0" lvl="2"/>
            <a:r>
              <a:rPr lang="zh-CN" altLang="en-US" b="1" dirty="0" smtClean="0">
                <a:solidFill>
                  <a:srgbClr val="0033CC"/>
                </a:solidFill>
              </a:rPr>
              <a:t>结点的度</a:t>
            </a:r>
            <a:r>
              <a:rPr lang="zh-CN" altLang="en-US" dirty="0" smtClean="0"/>
              <a:t>：结点所拥有的子树的个数</a:t>
            </a:r>
            <a:endParaRPr lang="en-US" altLang="zh-CN" dirty="0" smtClean="0"/>
          </a:p>
          <a:p>
            <a:pPr marL="0" lvl="2"/>
            <a:r>
              <a:rPr lang="zh-CN" altLang="en-US" b="1" dirty="0" smtClean="0">
                <a:solidFill>
                  <a:srgbClr val="0033CC"/>
                </a:solidFill>
              </a:rPr>
              <a:t>叶子</a:t>
            </a:r>
            <a:r>
              <a:rPr lang="zh-CN" altLang="en-US" dirty="0" smtClean="0"/>
              <a:t>：度为</a:t>
            </a:r>
            <a:r>
              <a:rPr lang="en-US" altLang="zh-CN" dirty="0" smtClean="0"/>
              <a:t>0</a:t>
            </a:r>
            <a:r>
              <a:rPr lang="zh-CN" altLang="en-US" dirty="0" smtClean="0"/>
              <a:t>的结点</a:t>
            </a:r>
          </a:p>
          <a:p>
            <a:pPr marL="0" lvl="2"/>
            <a:r>
              <a:rPr lang="zh-CN" altLang="en-US" b="1" dirty="0" smtClean="0">
                <a:solidFill>
                  <a:srgbClr val="0033CC"/>
                </a:solidFill>
              </a:rPr>
              <a:t>孩子</a:t>
            </a:r>
            <a:r>
              <a:rPr lang="zh-CN" altLang="en-US" dirty="0" smtClean="0"/>
              <a:t>：结点子树的根</a:t>
            </a:r>
          </a:p>
          <a:p>
            <a:pPr marL="0" lvl="2"/>
            <a:r>
              <a:rPr lang="zh-CN" altLang="en-US" b="1" dirty="0" smtClean="0">
                <a:solidFill>
                  <a:srgbClr val="0033CC"/>
                </a:solidFill>
              </a:rPr>
              <a:t>双亲</a:t>
            </a:r>
            <a:r>
              <a:rPr lang="zh-CN" altLang="en-US" dirty="0" smtClean="0"/>
              <a:t>：孩子结点的上层结点 </a:t>
            </a:r>
          </a:p>
          <a:p>
            <a:pPr marL="0" lvl="2"/>
            <a:r>
              <a:rPr lang="zh-CN" altLang="en-US" b="1" dirty="0" smtClean="0">
                <a:solidFill>
                  <a:srgbClr val="0033CC"/>
                </a:solidFill>
              </a:rPr>
              <a:t>子孙</a:t>
            </a:r>
            <a:r>
              <a:rPr lang="zh-CN" altLang="en-US" dirty="0" smtClean="0"/>
              <a:t>：以某结点为根的子树中的任一结点 </a:t>
            </a:r>
          </a:p>
          <a:p>
            <a:pPr marL="0" lvl="2"/>
            <a:r>
              <a:rPr lang="zh-CN" altLang="en-US" b="1" dirty="0" smtClean="0">
                <a:solidFill>
                  <a:srgbClr val="0033CC"/>
                </a:solidFill>
              </a:rPr>
              <a:t>祖先</a:t>
            </a:r>
            <a:r>
              <a:rPr lang="zh-CN" altLang="en-US" dirty="0" smtClean="0"/>
              <a:t>：从根到该结点所经分支上的所有结点</a:t>
            </a:r>
          </a:p>
          <a:p>
            <a:pPr marL="0" lvl="2"/>
            <a:r>
              <a:rPr lang="zh-CN" altLang="en-US" dirty="0" smtClean="0"/>
              <a:t>结点的层次：从根结点起，根为第一层，它的孩子为第二层 ，孩子的孩子为第三层，</a:t>
            </a:r>
            <a:r>
              <a:rPr lang="en-US" altLang="zh-CN" dirty="0" smtClean="0"/>
              <a:t>……</a:t>
            </a:r>
            <a:r>
              <a:rPr lang="zh-CN" altLang="en-US" dirty="0" smtClean="0"/>
              <a:t>，</a:t>
            </a:r>
            <a:endParaRPr lang="en-US" altLang="zh-CN" dirty="0" smtClean="0">
              <a:sym typeface="Wingdings" panose="05000000000000000000" pitchFamily="2" charset="2"/>
            </a:endParaRPr>
          </a:p>
          <a:p>
            <a:pPr marL="0" lvl="2"/>
            <a:r>
              <a:rPr lang="zh-CN" altLang="en-US" b="1" dirty="0" smtClean="0">
                <a:solidFill>
                  <a:srgbClr val="0033CC"/>
                </a:solidFill>
                <a:sym typeface="Wingdings" panose="05000000000000000000" pitchFamily="2" charset="2"/>
              </a:rPr>
              <a:t>兄弟</a:t>
            </a:r>
            <a:r>
              <a:rPr lang="zh-CN" altLang="en-US" dirty="0" smtClean="0">
                <a:sym typeface="Wingdings" panose="05000000000000000000" pitchFamily="2" charset="2"/>
              </a:rPr>
              <a:t> ：同一双亲的孩子互为兄弟 </a:t>
            </a:r>
          </a:p>
          <a:p>
            <a:pPr marL="0" lvl="2"/>
            <a:r>
              <a:rPr lang="zh-CN" altLang="en-US" b="1" dirty="0" smtClean="0">
                <a:solidFill>
                  <a:srgbClr val="0033CC"/>
                </a:solidFill>
                <a:sym typeface="Wingdings" panose="05000000000000000000" pitchFamily="2" charset="2"/>
              </a:rPr>
              <a:t>堂兄弟</a:t>
            </a:r>
            <a:r>
              <a:rPr lang="zh-CN" altLang="en-US" dirty="0" smtClean="0">
                <a:sym typeface="Wingdings" panose="05000000000000000000" pitchFamily="2" charset="2"/>
              </a:rPr>
              <a:t>：其双亲在同一层的结点互为堂兄弟 </a:t>
            </a:r>
          </a:p>
          <a:p>
            <a:pPr marL="0" lvl="2"/>
            <a:r>
              <a:rPr lang="zh-CN" altLang="en-US" b="1" dirty="0" smtClean="0">
                <a:solidFill>
                  <a:srgbClr val="0033CC"/>
                </a:solidFill>
                <a:sym typeface="Wingdings" panose="05000000000000000000" pitchFamily="2" charset="2"/>
              </a:rPr>
              <a:t>二叉树的度</a:t>
            </a:r>
            <a:r>
              <a:rPr lang="zh-CN" altLang="en-US" dirty="0" smtClean="0">
                <a:sym typeface="Wingdings" panose="05000000000000000000" pitchFamily="2" charset="2"/>
              </a:rPr>
              <a:t>：二叉树中最大的结点度数</a:t>
            </a:r>
          </a:p>
          <a:p>
            <a:pPr marL="0" lvl="2"/>
            <a:r>
              <a:rPr lang="zh-CN" altLang="en-US" b="1" dirty="0" smtClean="0">
                <a:solidFill>
                  <a:srgbClr val="0033CC"/>
                </a:solidFill>
              </a:rPr>
              <a:t>二叉树的深度</a:t>
            </a:r>
            <a:r>
              <a:rPr lang="zh-CN" altLang="en-US" dirty="0" smtClean="0"/>
              <a:t>：二叉树中结点的最大层次数</a:t>
            </a:r>
          </a:p>
        </p:txBody>
      </p:sp>
      <p:sp>
        <p:nvSpPr>
          <p:cNvPr id="8196" name="Rectangle 5"/>
          <p:cNvSpPr>
            <a:spLocks noChangeArrowheads="1"/>
          </p:cNvSpPr>
          <p:nvPr/>
        </p:nvSpPr>
        <p:spPr bwMode="auto">
          <a:xfrm>
            <a:off x="0" y="2601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endParaRPr lang="zh-CN" altLang="en-US" sz="1800">
              <a:ea typeface="宋体" panose="02010600030101010101" pitchFamily="2" charset="-122"/>
            </a:endParaRPr>
          </a:p>
        </p:txBody>
      </p:sp>
      <p:graphicFrame>
        <p:nvGraphicFramePr>
          <p:cNvPr id="45060" name="Object 4"/>
          <p:cNvGraphicFramePr>
            <a:graphicFrameLocks noChangeAspect="1"/>
          </p:cNvGraphicFramePr>
          <p:nvPr>
            <p:extLst>
              <p:ext uri="{D42A27DB-BD31-4B8C-83A1-F6EECF244321}">
                <p14:modId xmlns:p14="http://schemas.microsoft.com/office/powerpoint/2010/main" val="2600401765"/>
              </p:ext>
            </p:extLst>
          </p:nvPr>
        </p:nvGraphicFramePr>
        <p:xfrm>
          <a:off x="5292079" y="3665364"/>
          <a:ext cx="3332689" cy="2355924"/>
        </p:xfrm>
        <a:graphic>
          <a:graphicData uri="http://schemas.openxmlformats.org/presentationml/2006/ole">
            <mc:AlternateContent xmlns:mc="http://schemas.openxmlformats.org/markup-compatibility/2006">
              <mc:Choice xmlns:v="urn:schemas-microsoft-com:vml" Requires="v">
                <p:oleObj spid="_x0000_s6202" name="Visio" r:id="rId4" imgW="2473452" imgH="1756791" progId="Visio.Drawing.11">
                  <p:embed/>
                </p:oleObj>
              </mc:Choice>
              <mc:Fallback>
                <p:oleObj name="Visio" r:id="rId4" imgW="2473452" imgH="1756791" progId="Visio.Drawing.11">
                  <p:embed/>
                  <p:pic>
                    <p:nvPicPr>
                      <p:cNvPr id="450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79" y="3665364"/>
                        <a:ext cx="3332689" cy="2355924"/>
                      </a:xfrm>
                      <a:prstGeom prst="rect">
                        <a:avLst/>
                      </a:prstGeom>
                      <a:noFill/>
                      <a:ln>
                        <a:noFill/>
                      </a:ln>
                    </p:spPr>
                  </p:pic>
                </p:oleObj>
              </mc:Fallback>
            </mc:AlternateContent>
          </a:graphicData>
        </a:graphic>
      </p:graphicFrame>
      <p:sp>
        <p:nvSpPr>
          <p:cNvPr id="5" name="灯片编号占位符 4"/>
          <p:cNvSpPr>
            <a:spLocks noGrp="1"/>
          </p:cNvSpPr>
          <p:nvPr>
            <p:ph type="sldNum" sz="quarter" idx="10"/>
          </p:nvPr>
        </p:nvSpPr>
        <p:spPr/>
        <p:txBody>
          <a:bodyPr/>
          <a:lstStyle/>
          <a:p>
            <a:fld id="{BFC21862-C570-43FE-93A1-CE1DA7921C6E}" type="slidenum">
              <a:rPr lang="zh-CN" altLang="en-US" smtClean="0"/>
              <a:pPr/>
              <a:t>5</a:t>
            </a:fld>
            <a:r>
              <a:rPr lang="en-US" altLang="zh-CN" smtClean="0"/>
              <a:t>/28</a:t>
            </a:r>
            <a:endParaRPr lang="zh-CN" altLang="en-US" dirty="0"/>
          </a:p>
        </p:txBody>
      </p:sp>
    </p:spTree>
    <p:extLst>
      <p:ext uri="{BB962C8B-B14F-4D97-AF65-F5344CB8AC3E}">
        <p14:creationId xmlns:p14="http://schemas.microsoft.com/office/powerpoint/2010/main" val="1567116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left)">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060"/>
                                        </p:tgtEl>
                                        <p:attrNameLst>
                                          <p:attrName>style.visibility</p:attrName>
                                        </p:attrNameLst>
                                      </p:cBhvr>
                                      <p:to>
                                        <p:strVal val="visible"/>
                                      </p:to>
                                    </p:set>
                                    <p:animEffect transition="in" filter="box(in)">
                                      <p:cBhvr>
                                        <p:cTn id="12" dur="500"/>
                                        <p:tgtEl>
                                          <p:spTgt spid="45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059">
                                            <p:txEl>
                                              <p:pRg st="1" end="1"/>
                                            </p:txEl>
                                          </p:spTgt>
                                        </p:tgtEl>
                                        <p:attrNameLst>
                                          <p:attrName>style.visibility</p:attrName>
                                        </p:attrNameLst>
                                      </p:cBhvr>
                                      <p:to>
                                        <p:strVal val="visible"/>
                                      </p:to>
                                    </p:set>
                                    <p:animEffect transition="in" filter="wipe(left)">
                                      <p:cBhvr>
                                        <p:cTn id="17" dur="500"/>
                                        <p:tgtEl>
                                          <p:spTgt spid="450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059">
                                            <p:txEl>
                                              <p:pRg st="2" end="2"/>
                                            </p:txEl>
                                          </p:spTgt>
                                        </p:tgtEl>
                                        <p:attrNameLst>
                                          <p:attrName>style.visibility</p:attrName>
                                        </p:attrNameLst>
                                      </p:cBhvr>
                                      <p:to>
                                        <p:strVal val="visible"/>
                                      </p:to>
                                    </p:set>
                                    <p:animEffect transition="in" filter="wipe(left)">
                                      <p:cBhvr>
                                        <p:cTn id="22" dur="500"/>
                                        <p:tgtEl>
                                          <p:spTgt spid="4505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059">
                                            <p:txEl>
                                              <p:pRg st="3" end="3"/>
                                            </p:txEl>
                                          </p:spTgt>
                                        </p:tgtEl>
                                        <p:attrNameLst>
                                          <p:attrName>style.visibility</p:attrName>
                                        </p:attrNameLst>
                                      </p:cBhvr>
                                      <p:to>
                                        <p:strVal val="visible"/>
                                      </p:to>
                                    </p:set>
                                    <p:animEffect transition="in" filter="wipe(left)">
                                      <p:cBhvr>
                                        <p:cTn id="27" dur="500"/>
                                        <p:tgtEl>
                                          <p:spTgt spid="4505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059">
                                            <p:txEl>
                                              <p:pRg st="4" end="4"/>
                                            </p:txEl>
                                          </p:spTgt>
                                        </p:tgtEl>
                                        <p:attrNameLst>
                                          <p:attrName>style.visibility</p:attrName>
                                        </p:attrNameLst>
                                      </p:cBhvr>
                                      <p:to>
                                        <p:strVal val="visible"/>
                                      </p:to>
                                    </p:set>
                                    <p:animEffect transition="in" filter="wipe(left)">
                                      <p:cBhvr>
                                        <p:cTn id="32" dur="500"/>
                                        <p:tgtEl>
                                          <p:spTgt spid="4505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5059">
                                            <p:txEl>
                                              <p:pRg st="5" end="5"/>
                                            </p:txEl>
                                          </p:spTgt>
                                        </p:tgtEl>
                                        <p:attrNameLst>
                                          <p:attrName>style.visibility</p:attrName>
                                        </p:attrNameLst>
                                      </p:cBhvr>
                                      <p:to>
                                        <p:strVal val="visible"/>
                                      </p:to>
                                    </p:set>
                                    <p:animEffect transition="in" filter="wipe(left)">
                                      <p:cBhvr>
                                        <p:cTn id="37" dur="500"/>
                                        <p:tgtEl>
                                          <p:spTgt spid="4505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5059">
                                            <p:txEl>
                                              <p:pRg st="6" end="6"/>
                                            </p:txEl>
                                          </p:spTgt>
                                        </p:tgtEl>
                                        <p:attrNameLst>
                                          <p:attrName>style.visibility</p:attrName>
                                        </p:attrNameLst>
                                      </p:cBhvr>
                                      <p:to>
                                        <p:strVal val="visible"/>
                                      </p:to>
                                    </p:set>
                                    <p:animEffect transition="in" filter="wipe(left)">
                                      <p:cBhvr>
                                        <p:cTn id="42" dur="500"/>
                                        <p:tgtEl>
                                          <p:spTgt spid="45059">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5059">
                                            <p:txEl>
                                              <p:pRg st="7" end="7"/>
                                            </p:txEl>
                                          </p:spTgt>
                                        </p:tgtEl>
                                        <p:attrNameLst>
                                          <p:attrName>style.visibility</p:attrName>
                                        </p:attrNameLst>
                                      </p:cBhvr>
                                      <p:to>
                                        <p:strVal val="visible"/>
                                      </p:to>
                                    </p:set>
                                    <p:animEffect transition="in" filter="wipe(left)">
                                      <p:cBhvr>
                                        <p:cTn id="47" dur="500"/>
                                        <p:tgtEl>
                                          <p:spTgt spid="45059">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5059">
                                            <p:txEl>
                                              <p:pRg st="8" end="8"/>
                                            </p:txEl>
                                          </p:spTgt>
                                        </p:tgtEl>
                                        <p:attrNameLst>
                                          <p:attrName>style.visibility</p:attrName>
                                        </p:attrNameLst>
                                      </p:cBhvr>
                                      <p:to>
                                        <p:strVal val="visible"/>
                                      </p:to>
                                    </p:set>
                                    <p:animEffect transition="in" filter="wipe(left)">
                                      <p:cBhvr>
                                        <p:cTn id="52" dur="500"/>
                                        <p:tgtEl>
                                          <p:spTgt spid="45059">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5059">
                                            <p:txEl>
                                              <p:pRg st="9" end="9"/>
                                            </p:txEl>
                                          </p:spTgt>
                                        </p:tgtEl>
                                        <p:attrNameLst>
                                          <p:attrName>style.visibility</p:attrName>
                                        </p:attrNameLst>
                                      </p:cBhvr>
                                      <p:to>
                                        <p:strVal val="visible"/>
                                      </p:to>
                                    </p:set>
                                    <p:animEffect transition="in" filter="wipe(left)">
                                      <p:cBhvr>
                                        <p:cTn id="57" dur="500"/>
                                        <p:tgtEl>
                                          <p:spTgt spid="45059">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5059">
                                            <p:txEl>
                                              <p:pRg st="10" end="10"/>
                                            </p:txEl>
                                          </p:spTgt>
                                        </p:tgtEl>
                                        <p:attrNameLst>
                                          <p:attrName>style.visibility</p:attrName>
                                        </p:attrNameLst>
                                      </p:cBhvr>
                                      <p:to>
                                        <p:strVal val="visible"/>
                                      </p:to>
                                    </p:set>
                                    <p:animEffect transition="in" filter="wipe(left)">
                                      <p:cBhvr>
                                        <p:cTn id="62" dur="500"/>
                                        <p:tgtEl>
                                          <p:spTgt spid="450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Text Box 3"/>
          <p:cNvSpPr txBox="1">
            <a:spLocks noChangeArrowheads="1"/>
          </p:cNvSpPr>
          <p:nvPr/>
        </p:nvSpPr>
        <p:spPr bwMode="auto">
          <a:xfrm>
            <a:off x="548078" y="991462"/>
            <a:ext cx="366350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Aft>
                <a:spcPct val="0"/>
              </a:spcAft>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满二叉树：</a:t>
            </a:r>
            <a:r>
              <a:rPr kumimoji="1" lang="zh-CN" altLang="en-US" sz="20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指的是深度为</a:t>
            </a:r>
            <a:r>
              <a:rPr kumimoji="1" lang="en-US" altLang="zh-CN" sz="2000" b="0" i="1"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且含有</a:t>
            </a:r>
            <a:r>
              <a:rPr kumimoji="1" lang="en-US" altLang="zh-CN" sz="20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2</a:t>
            </a:r>
            <a:r>
              <a:rPr kumimoji="1" lang="en-US" altLang="zh-CN" sz="2000" b="0" i="1" baseline="300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b="0" i="1"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个结点的二叉树。满二叉树中所有分支结点都存在左子树和右子树，并且所有叶子结点都在同一层上。</a:t>
            </a:r>
          </a:p>
        </p:txBody>
      </p:sp>
      <p:sp>
        <p:nvSpPr>
          <p:cNvPr id="211972" name="Text Box 4"/>
          <p:cNvSpPr txBox="1">
            <a:spLocks noChangeArrowheads="1"/>
          </p:cNvSpPr>
          <p:nvPr/>
        </p:nvSpPr>
        <p:spPr bwMode="auto">
          <a:xfrm>
            <a:off x="533181" y="3908788"/>
            <a:ext cx="36635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Aft>
                <a:spcPct val="0"/>
              </a:spcAft>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完全二叉树：</a:t>
            </a:r>
            <a:r>
              <a:rPr kumimoji="1" lang="zh-CN" altLang="en-US" sz="20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树中所含的 </a:t>
            </a:r>
            <a:r>
              <a:rPr kumimoji="1" lang="en-US" altLang="zh-CN" sz="2000" b="0" i="1"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个结点和满二叉树中编号为 </a:t>
            </a:r>
            <a:r>
              <a:rPr kumimoji="1" lang="en-US" altLang="zh-CN" sz="20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1 </a:t>
            </a:r>
            <a:r>
              <a:rPr kumimoji="1" lang="zh-CN" altLang="en-US" sz="20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至 </a:t>
            </a:r>
            <a:r>
              <a:rPr kumimoji="1" lang="en-US" altLang="zh-CN" sz="2000" b="0" i="1"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的结点一一对应。</a:t>
            </a:r>
          </a:p>
        </p:txBody>
      </p:sp>
      <p:grpSp>
        <p:nvGrpSpPr>
          <p:cNvPr id="2" name="组合 1"/>
          <p:cNvGrpSpPr/>
          <p:nvPr/>
        </p:nvGrpSpPr>
        <p:grpSpPr>
          <a:xfrm>
            <a:off x="4636332" y="943980"/>
            <a:ext cx="3886200" cy="2139280"/>
            <a:chOff x="4419600" y="381000"/>
            <a:chExt cx="4724400" cy="2667000"/>
          </a:xfrm>
        </p:grpSpPr>
        <p:sp>
          <p:nvSpPr>
            <p:cNvPr id="211973" name="Oval 5"/>
            <p:cNvSpPr>
              <a:spLocks noChangeArrowheads="1"/>
            </p:cNvSpPr>
            <p:nvPr/>
          </p:nvSpPr>
          <p:spPr bwMode="auto">
            <a:xfrm>
              <a:off x="6553200" y="381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dirty="0">
                  <a:solidFill>
                    <a:srgbClr val="990000"/>
                  </a:solidFill>
                  <a:latin typeface="Times New Roman" panose="02020603050405020304" pitchFamily="18" charset="0"/>
                  <a:ea typeface="宋体" panose="02010600030101010101" pitchFamily="2" charset="-122"/>
                </a:rPr>
                <a:t>1</a:t>
              </a:r>
              <a:endParaRPr kumimoji="1" lang="en-US" altLang="zh-CN" sz="1800" dirty="0">
                <a:latin typeface="Times New Roman" panose="02020603050405020304" pitchFamily="18" charset="0"/>
                <a:ea typeface="宋体" panose="02010600030101010101" pitchFamily="2" charset="-122"/>
              </a:endParaRPr>
            </a:p>
          </p:txBody>
        </p:sp>
        <p:sp>
          <p:nvSpPr>
            <p:cNvPr id="211974" name="Oval 6"/>
            <p:cNvSpPr>
              <a:spLocks noChangeArrowheads="1"/>
            </p:cNvSpPr>
            <p:nvPr/>
          </p:nvSpPr>
          <p:spPr bwMode="auto">
            <a:xfrm>
              <a:off x="5334000" y="1143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dirty="0">
                  <a:solidFill>
                    <a:srgbClr val="990000"/>
                  </a:solidFill>
                  <a:latin typeface="Times New Roman" panose="02020603050405020304" pitchFamily="18" charset="0"/>
                  <a:ea typeface="宋体" panose="02010600030101010101" pitchFamily="2" charset="-122"/>
                </a:rPr>
                <a:t>2</a:t>
              </a:r>
              <a:endParaRPr kumimoji="1" lang="en-US" altLang="zh-CN" sz="1800" dirty="0">
                <a:latin typeface="Times New Roman" panose="02020603050405020304" pitchFamily="18" charset="0"/>
                <a:ea typeface="宋体" panose="02010600030101010101" pitchFamily="2" charset="-122"/>
              </a:endParaRPr>
            </a:p>
          </p:txBody>
        </p:sp>
        <p:sp>
          <p:nvSpPr>
            <p:cNvPr id="211975" name="Oval 7"/>
            <p:cNvSpPr>
              <a:spLocks noChangeArrowheads="1"/>
            </p:cNvSpPr>
            <p:nvPr/>
          </p:nvSpPr>
          <p:spPr bwMode="auto">
            <a:xfrm>
              <a:off x="7772400" y="1143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3</a:t>
              </a:r>
              <a:endParaRPr kumimoji="1" lang="en-US" altLang="zh-CN" sz="1800">
                <a:latin typeface="Times New Roman" panose="02020603050405020304" pitchFamily="18" charset="0"/>
                <a:ea typeface="宋体" panose="02010600030101010101" pitchFamily="2" charset="-122"/>
              </a:endParaRPr>
            </a:p>
          </p:txBody>
        </p:sp>
        <p:sp>
          <p:nvSpPr>
            <p:cNvPr id="211976" name="Oval 8"/>
            <p:cNvSpPr>
              <a:spLocks noChangeArrowheads="1"/>
            </p:cNvSpPr>
            <p:nvPr/>
          </p:nvSpPr>
          <p:spPr bwMode="auto">
            <a:xfrm>
              <a:off x="4724400" y="1905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4</a:t>
              </a:r>
              <a:endParaRPr kumimoji="1" lang="en-US" altLang="zh-CN" sz="1800">
                <a:latin typeface="Times New Roman" panose="02020603050405020304" pitchFamily="18" charset="0"/>
                <a:ea typeface="宋体" panose="02010600030101010101" pitchFamily="2" charset="-122"/>
              </a:endParaRPr>
            </a:p>
          </p:txBody>
        </p:sp>
        <p:sp>
          <p:nvSpPr>
            <p:cNvPr id="211977" name="Oval 9"/>
            <p:cNvSpPr>
              <a:spLocks noChangeArrowheads="1"/>
            </p:cNvSpPr>
            <p:nvPr/>
          </p:nvSpPr>
          <p:spPr bwMode="auto">
            <a:xfrm>
              <a:off x="5943600" y="1905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5</a:t>
              </a:r>
              <a:endParaRPr kumimoji="1" lang="en-US" altLang="zh-CN" sz="1800">
                <a:latin typeface="Times New Roman" panose="02020603050405020304" pitchFamily="18" charset="0"/>
                <a:ea typeface="宋体" panose="02010600030101010101" pitchFamily="2" charset="-122"/>
              </a:endParaRPr>
            </a:p>
          </p:txBody>
        </p:sp>
        <p:sp>
          <p:nvSpPr>
            <p:cNvPr id="211978" name="Oval 10"/>
            <p:cNvSpPr>
              <a:spLocks noChangeArrowheads="1"/>
            </p:cNvSpPr>
            <p:nvPr/>
          </p:nvSpPr>
          <p:spPr bwMode="auto">
            <a:xfrm>
              <a:off x="7162800" y="1905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6</a:t>
              </a:r>
              <a:endParaRPr kumimoji="1" lang="en-US" altLang="zh-CN" sz="1800">
                <a:latin typeface="Times New Roman" panose="02020603050405020304" pitchFamily="18" charset="0"/>
                <a:ea typeface="宋体" panose="02010600030101010101" pitchFamily="2" charset="-122"/>
              </a:endParaRPr>
            </a:p>
          </p:txBody>
        </p:sp>
        <p:sp>
          <p:nvSpPr>
            <p:cNvPr id="211979" name="Oval 11"/>
            <p:cNvSpPr>
              <a:spLocks noChangeArrowheads="1"/>
            </p:cNvSpPr>
            <p:nvPr/>
          </p:nvSpPr>
          <p:spPr bwMode="auto">
            <a:xfrm>
              <a:off x="8382000" y="1905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7</a:t>
              </a:r>
              <a:endParaRPr kumimoji="1" lang="en-US" altLang="zh-CN" sz="1800">
                <a:latin typeface="Times New Roman" panose="02020603050405020304" pitchFamily="18" charset="0"/>
                <a:ea typeface="宋体" panose="02010600030101010101" pitchFamily="2" charset="-122"/>
              </a:endParaRPr>
            </a:p>
          </p:txBody>
        </p:sp>
        <p:sp>
          <p:nvSpPr>
            <p:cNvPr id="211980" name="Oval 12"/>
            <p:cNvSpPr>
              <a:spLocks noChangeArrowheads="1"/>
            </p:cNvSpPr>
            <p:nvPr/>
          </p:nvSpPr>
          <p:spPr bwMode="auto">
            <a:xfrm>
              <a:off x="4419600" y="2667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8</a:t>
              </a:r>
              <a:endParaRPr kumimoji="1" lang="en-US" altLang="zh-CN" sz="1800">
                <a:latin typeface="Times New Roman" panose="02020603050405020304" pitchFamily="18" charset="0"/>
                <a:ea typeface="宋体" panose="02010600030101010101" pitchFamily="2" charset="-122"/>
              </a:endParaRPr>
            </a:p>
          </p:txBody>
        </p:sp>
        <p:sp>
          <p:nvSpPr>
            <p:cNvPr id="211981" name="Oval 13"/>
            <p:cNvSpPr>
              <a:spLocks noChangeArrowheads="1"/>
            </p:cNvSpPr>
            <p:nvPr/>
          </p:nvSpPr>
          <p:spPr bwMode="auto">
            <a:xfrm>
              <a:off x="5029200" y="2667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9</a:t>
              </a:r>
              <a:endParaRPr kumimoji="1" lang="en-US" altLang="zh-CN" sz="1800">
                <a:latin typeface="Times New Roman" panose="02020603050405020304" pitchFamily="18" charset="0"/>
                <a:ea typeface="宋体" panose="02010600030101010101" pitchFamily="2" charset="-122"/>
              </a:endParaRPr>
            </a:p>
          </p:txBody>
        </p:sp>
        <p:sp>
          <p:nvSpPr>
            <p:cNvPr id="211982" name="Oval 14"/>
            <p:cNvSpPr>
              <a:spLocks noChangeArrowheads="1"/>
            </p:cNvSpPr>
            <p:nvPr/>
          </p:nvSpPr>
          <p:spPr bwMode="auto">
            <a:xfrm>
              <a:off x="5638800" y="2667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10</a:t>
              </a:r>
              <a:endParaRPr kumimoji="1" lang="en-US" altLang="zh-CN" sz="1800">
                <a:latin typeface="Times New Roman" panose="02020603050405020304" pitchFamily="18" charset="0"/>
                <a:ea typeface="宋体" panose="02010600030101010101" pitchFamily="2" charset="-122"/>
              </a:endParaRPr>
            </a:p>
          </p:txBody>
        </p:sp>
        <p:sp>
          <p:nvSpPr>
            <p:cNvPr id="211983" name="Oval 15"/>
            <p:cNvSpPr>
              <a:spLocks noChangeArrowheads="1"/>
            </p:cNvSpPr>
            <p:nvPr/>
          </p:nvSpPr>
          <p:spPr bwMode="auto">
            <a:xfrm>
              <a:off x="6248400" y="2667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11</a:t>
              </a:r>
              <a:endParaRPr kumimoji="1" lang="en-US" altLang="zh-CN" sz="1800">
                <a:latin typeface="Times New Roman" panose="02020603050405020304" pitchFamily="18" charset="0"/>
                <a:ea typeface="宋体" panose="02010600030101010101" pitchFamily="2" charset="-122"/>
              </a:endParaRPr>
            </a:p>
          </p:txBody>
        </p:sp>
        <p:sp>
          <p:nvSpPr>
            <p:cNvPr id="211984" name="Oval 16"/>
            <p:cNvSpPr>
              <a:spLocks noChangeArrowheads="1"/>
            </p:cNvSpPr>
            <p:nvPr/>
          </p:nvSpPr>
          <p:spPr bwMode="auto">
            <a:xfrm>
              <a:off x="6858000" y="2667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12</a:t>
              </a:r>
              <a:endParaRPr kumimoji="1" lang="en-US" altLang="zh-CN" sz="1800">
                <a:latin typeface="Times New Roman" panose="02020603050405020304" pitchFamily="18" charset="0"/>
                <a:ea typeface="宋体" panose="02010600030101010101" pitchFamily="2" charset="-122"/>
              </a:endParaRPr>
            </a:p>
          </p:txBody>
        </p:sp>
        <p:sp>
          <p:nvSpPr>
            <p:cNvPr id="211985" name="Oval 17"/>
            <p:cNvSpPr>
              <a:spLocks noChangeArrowheads="1"/>
            </p:cNvSpPr>
            <p:nvPr/>
          </p:nvSpPr>
          <p:spPr bwMode="auto">
            <a:xfrm>
              <a:off x="7467600" y="2667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13</a:t>
              </a:r>
              <a:endParaRPr kumimoji="1" lang="en-US" altLang="zh-CN" sz="1800">
                <a:latin typeface="Times New Roman" panose="02020603050405020304" pitchFamily="18" charset="0"/>
                <a:ea typeface="宋体" panose="02010600030101010101" pitchFamily="2" charset="-122"/>
              </a:endParaRPr>
            </a:p>
          </p:txBody>
        </p:sp>
        <p:sp>
          <p:nvSpPr>
            <p:cNvPr id="211986" name="Oval 18"/>
            <p:cNvSpPr>
              <a:spLocks noChangeArrowheads="1"/>
            </p:cNvSpPr>
            <p:nvPr/>
          </p:nvSpPr>
          <p:spPr bwMode="auto">
            <a:xfrm>
              <a:off x="8077200" y="2667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14</a:t>
              </a:r>
              <a:endParaRPr kumimoji="1" lang="en-US" altLang="zh-CN" sz="1800">
                <a:latin typeface="Times New Roman" panose="02020603050405020304" pitchFamily="18" charset="0"/>
                <a:ea typeface="宋体" panose="02010600030101010101" pitchFamily="2" charset="-122"/>
              </a:endParaRPr>
            </a:p>
          </p:txBody>
        </p:sp>
        <p:sp>
          <p:nvSpPr>
            <p:cNvPr id="211987" name="Oval 19"/>
            <p:cNvSpPr>
              <a:spLocks noChangeArrowheads="1"/>
            </p:cNvSpPr>
            <p:nvPr/>
          </p:nvSpPr>
          <p:spPr bwMode="auto">
            <a:xfrm>
              <a:off x="8686800" y="26670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15</a:t>
              </a:r>
              <a:endParaRPr kumimoji="1" lang="en-US" altLang="zh-CN" sz="1800">
                <a:latin typeface="Times New Roman" panose="02020603050405020304" pitchFamily="18" charset="0"/>
                <a:ea typeface="宋体" panose="02010600030101010101" pitchFamily="2" charset="-122"/>
              </a:endParaRPr>
            </a:p>
          </p:txBody>
        </p:sp>
        <p:sp>
          <p:nvSpPr>
            <p:cNvPr id="211988" name="Line 20"/>
            <p:cNvSpPr>
              <a:spLocks noChangeShapeType="1"/>
            </p:cNvSpPr>
            <p:nvPr/>
          </p:nvSpPr>
          <p:spPr bwMode="auto">
            <a:xfrm flipH="1">
              <a:off x="5562600" y="609600"/>
              <a:ext cx="990600" cy="5334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1989" name="Line 21"/>
            <p:cNvSpPr>
              <a:spLocks noChangeShapeType="1"/>
            </p:cNvSpPr>
            <p:nvPr/>
          </p:nvSpPr>
          <p:spPr bwMode="auto">
            <a:xfrm>
              <a:off x="7010400" y="609600"/>
              <a:ext cx="990600" cy="5334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1990" name="Line 22"/>
            <p:cNvSpPr>
              <a:spLocks noChangeShapeType="1"/>
            </p:cNvSpPr>
            <p:nvPr/>
          </p:nvSpPr>
          <p:spPr bwMode="auto">
            <a:xfrm flipH="1">
              <a:off x="4953000" y="1295400"/>
              <a:ext cx="3810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1991" name="Line 23"/>
            <p:cNvSpPr>
              <a:spLocks noChangeShapeType="1"/>
            </p:cNvSpPr>
            <p:nvPr/>
          </p:nvSpPr>
          <p:spPr bwMode="auto">
            <a:xfrm>
              <a:off x="5791200" y="1295400"/>
              <a:ext cx="3810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1992" name="Line 24"/>
            <p:cNvSpPr>
              <a:spLocks noChangeShapeType="1"/>
            </p:cNvSpPr>
            <p:nvPr/>
          </p:nvSpPr>
          <p:spPr bwMode="auto">
            <a:xfrm flipH="1">
              <a:off x="7391400" y="1295400"/>
              <a:ext cx="3810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1993" name="Line 25"/>
            <p:cNvSpPr>
              <a:spLocks noChangeShapeType="1"/>
            </p:cNvSpPr>
            <p:nvPr/>
          </p:nvSpPr>
          <p:spPr bwMode="auto">
            <a:xfrm>
              <a:off x="8229600" y="1295400"/>
              <a:ext cx="3810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1994" name="Line 26"/>
            <p:cNvSpPr>
              <a:spLocks noChangeShapeType="1"/>
            </p:cNvSpPr>
            <p:nvPr/>
          </p:nvSpPr>
          <p:spPr bwMode="auto">
            <a:xfrm flipH="1">
              <a:off x="4648200" y="2057400"/>
              <a:ext cx="762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1995" name="Line 27"/>
            <p:cNvSpPr>
              <a:spLocks noChangeShapeType="1"/>
            </p:cNvSpPr>
            <p:nvPr/>
          </p:nvSpPr>
          <p:spPr bwMode="auto">
            <a:xfrm>
              <a:off x="5181600" y="2057400"/>
              <a:ext cx="762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1996" name="Line 28"/>
            <p:cNvSpPr>
              <a:spLocks noChangeShapeType="1"/>
            </p:cNvSpPr>
            <p:nvPr/>
          </p:nvSpPr>
          <p:spPr bwMode="auto">
            <a:xfrm flipH="1">
              <a:off x="5867400" y="2057400"/>
              <a:ext cx="762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1997" name="Line 29"/>
            <p:cNvSpPr>
              <a:spLocks noChangeShapeType="1"/>
            </p:cNvSpPr>
            <p:nvPr/>
          </p:nvSpPr>
          <p:spPr bwMode="auto">
            <a:xfrm>
              <a:off x="6400800" y="2057400"/>
              <a:ext cx="762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1998" name="Line 30"/>
            <p:cNvSpPr>
              <a:spLocks noChangeShapeType="1"/>
            </p:cNvSpPr>
            <p:nvPr/>
          </p:nvSpPr>
          <p:spPr bwMode="auto">
            <a:xfrm flipH="1">
              <a:off x="7086600" y="2057400"/>
              <a:ext cx="762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1999" name="Line 31"/>
            <p:cNvSpPr>
              <a:spLocks noChangeShapeType="1"/>
            </p:cNvSpPr>
            <p:nvPr/>
          </p:nvSpPr>
          <p:spPr bwMode="auto">
            <a:xfrm>
              <a:off x="7620000" y="2057400"/>
              <a:ext cx="762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2000" name="Line 32"/>
            <p:cNvSpPr>
              <a:spLocks noChangeShapeType="1"/>
            </p:cNvSpPr>
            <p:nvPr/>
          </p:nvSpPr>
          <p:spPr bwMode="auto">
            <a:xfrm flipH="1">
              <a:off x="8305800" y="2057400"/>
              <a:ext cx="762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2001" name="Line 33"/>
            <p:cNvSpPr>
              <a:spLocks noChangeShapeType="1"/>
            </p:cNvSpPr>
            <p:nvPr/>
          </p:nvSpPr>
          <p:spPr bwMode="auto">
            <a:xfrm>
              <a:off x="8839200" y="2057400"/>
              <a:ext cx="762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grpSp>
      <p:grpSp>
        <p:nvGrpSpPr>
          <p:cNvPr id="3" name="组合 2"/>
          <p:cNvGrpSpPr/>
          <p:nvPr/>
        </p:nvGrpSpPr>
        <p:grpSpPr>
          <a:xfrm>
            <a:off x="4636332" y="3629025"/>
            <a:ext cx="3938626" cy="2463800"/>
            <a:chOff x="4343400" y="3657600"/>
            <a:chExt cx="4419600" cy="2667000"/>
          </a:xfrm>
        </p:grpSpPr>
        <p:sp>
          <p:nvSpPr>
            <p:cNvPr id="212002" name="Oval 34"/>
            <p:cNvSpPr>
              <a:spLocks noChangeArrowheads="1"/>
            </p:cNvSpPr>
            <p:nvPr/>
          </p:nvSpPr>
          <p:spPr bwMode="auto">
            <a:xfrm>
              <a:off x="6477000" y="36576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a</a:t>
              </a:r>
              <a:endParaRPr kumimoji="1" lang="en-US" altLang="zh-CN" sz="1800">
                <a:latin typeface="Times New Roman" panose="02020603050405020304" pitchFamily="18" charset="0"/>
                <a:ea typeface="宋体" panose="02010600030101010101" pitchFamily="2" charset="-122"/>
              </a:endParaRPr>
            </a:p>
          </p:txBody>
        </p:sp>
        <p:sp>
          <p:nvSpPr>
            <p:cNvPr id="212003" name="Oval 35"/>
            <p:cNvSpPr>
              <a:spLocks noChangeArrowheads="1"/>
            </p:cNvSpPr>
            <p:nvPr/>
          </p:nvSpPr>
          <p:spPr bwMode="auto">
            <a:xfrm>
              <a:off x="5257800" y="44196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b</a:t>
              </a:r>
              <a:endParaRPr kumimoji="1" lang="en-US" altLang="zh-CN" sz="1800">
                <a:latin typeface="Times New Roman" panose="02020603050405020304" pitchFamily="18" charset="0"/>
                <a:ea typeface="宋体" panose="02010600030101010101" pitchFamily="2" charset="-122"/>
              </a:endParaRPr>
            </a:p>
          </p:txBody>
        </p:sp>
        <p:sp>
          <p:nvSpPr>
            <p:cNvPr id="212004" name="Oval 36"/>
            <p:cNvSpPr>
              <a:spLocks noChangeArrowheads="1"/>
            </p:cNvSpPr>
            <p:nvPr/>
          </p:nvSpPr>
          <p:spPr bwMode="auto">
            <a:xfrm>
              <a:off x="7696200" y="44196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c</a:t>
              </a:r>
              <a:endParaRPr kumimoji="1" lang="en-US" altLang="zh-CN" sz="1800">
                <a:latin typeface="Times New Roman" panose="02020603050405020304" pitchFamily="18" charset="0"/>
                <a:ea typeface="宋体" panose="02010600030101010101" pitchFamily="2" charset="-122"/>
              </a:endParaRPr>
            </a:p>
          </p:txBody>
        </p:sp>
        <p:sp>
          <p:nvSpPr>
            <p:cNvPr id="212005" name="Oval 37"/>
            <p:cNvSpPr>
              <a:spLocks noChangeArrowheads="1"/>
            </p:cNvSpPr>
            <p:nvPr/>
          </p:nvSpPr>
          <p:spPr bwMode="auto">
            <a:xfrm>
              <a:off x="4648200" y="51816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d</a:t>
              </a:r>
              <a:endParaRPr kumimoji="1" lang="en-US" altLang="zh-CN" sz="1800">
                <a:latin typeface="Times New Roman" panose="02020603050405020304" pitchFamily="18" charset="0"/>
                <a:ea typeface="宋体" panose="02010600030101010101" pitchFamily="2" charset="-122"/>
              </a:endParaRPr>
            </a:p>
          </p:txBody>
        </p:sp>
        <p:sp>
          <p:nvSpPr>
            <p:cNvPr id="212006" name="Oval 38"/>
            <p:cNvSpPr>
              <a:spLocks noChangeArrowheads="1"/>
            </p:cNvSpPr>
            <p:nvPr/>
          </p:nvSpPr>
          <p:spPr bwMode="auto">
            <a:xfrm>
              <a:off x="5867400" y="51816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e</a:t>
              </a:r>
              <a:endParaRPr kumimoji="1" lang="en-US" altLang="zh-CN" sz="1800">
                <a:latin typeface="Times New Roman" panose="02020603050405020304" pitchFamily="18" charset="0"/>
                <a:ea typeface="宋体" panose="02010600030101010101" pitchFamily="2" charset="-122"/>
              </a:endParaRPr>
            </a:p>
          </p:txBody>
        </p:sp>
        <p:sp>
          <p:nvSpPr>
            <p:cNvPr id="212007" name="Oval 39"/>
            <p:cNvSpPr>
              <a:spLocks noChangeArrowheads="1"/>
            </p:cNvSpPr>
            <p:nvPr/>
          </p:nvSpPr>
          <p:spPr bwMode="auto">
            <a:xfrm>
              <a:off x="7086600" y="51816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f</a:t>
              </a:r>
              <a:endParaRPr kumimoji="1" lang="en-US" altLang="zh-CN" sz="1800">
                <a:latin typeface="Times New Roman" panose="02020603050405020304" pitchFamily="18" charset="0"/>
                <a:ea typeface="宋体" panose="02010600030101010101" pitchFamily="2" charset="-122"/>
              </a:endParaRPr>
            </a:p>
          </p:txBody>
        </p:sp>
        <p:sp>
          <p:nvSpPr>
            <p:cNvPr id="212008" name="Oval 40"/>
            <p:cNvSpPr>
              <a:spLocks noChangeArrowheads="1"/>
            </p:cNvSpPr>
            <p:nvPr/>
          </p:nvSpPr>
          <p:spPr bwMode="auto">
            <a:xfrm>
              <a:off x="8305800" y="51816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g</a:t>
              </a:r>
              <a:endParaRPr kumimoji="1" lang="en-US" altLang="zh-CN" sz="1800">
                <a:latin typeface="Times New Roman" panose="02020603050405020304" pitchFamily="18" charset="0"/>
                <a:ea typeface="宋体" panose="02010600030101010101" pitchFamily="2" charset="-122"/>
              </a:endParaRPr>
            </a:p>
          </p:txBody>
        </p:sp>
        <p:sp>
          <p:nvSpPr>
            <p:cNvPr id="212009" name="Oval 41"/>
            <p:cNvSpPr>
              <a:spLocks noChangeArrowheads="1"/>
            </p:cNvSpPr>
            <p:nvPr/>
          </p:nvSpPr>
          <p:spPr bwMode="auto">
            <a:xfrm>
              <a:off x="4343400" y="59436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h</a:t>
              </a:r>
              <a:endParaRPr kumimoji="1" lang="en-US" altLang="zh-CN" sz="1800">
                <a:latin typeface="Times New Roman" panose="02020603050405020304" pitchFamily="18" charset="0"/>
                <a:ea typeface="宋体" panose="02010600030101010101" pitchFamily="2" charset="-122"/>
              </a:endParaRPr>
            </a:p>
          </p:txBody>
        </p:sp>
        <p:sp>
          <p:nvSpPr>
            <p:cNvPr id="212010" name="Oval 42"/>
            <p:cNvSpPr>
              <a:spLocks noChangeArrowheads="1"/>
            </p:cNvSpPr>
            <p:nvPr/>
          </p:nvSpPr>
          <p:spPr bwMode="auto">
            <a:xfrm>
              <a:off x="4953000" y="59436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i</a:t>
              </a:r>
              <a:endParaRPr kumimoji="1" lang="en-US" altLang="zh-CN" sz="1800">
                <a:latin typeface="Times New Roman" panose="02020603050405020304" pitchFamily="18" charset="0"/>
                <a:ea typeface="宋体" panose="02010600030101010101" pitchFamily="2" charset="-122"/>
              </a:endParaRPr>
            </a:p>
          </p:txBody>
        </p:sp>
        <p:sp>
          <p:nvSpPr>
            <p:cNvPr id="212011" name="Oval 43"/>
            <p:cNvSpPr>
              <a:spLocks noChangeArrowheads="1"/>
            </p:cNvSpPr>
            <p:nvPr/>
          </p:nvSpPr>
          <p:spPr bwMode="auto">
            <a:xfrm>
              <a:off x="5562600" y="5943600"/>
              <a:ext cx="457200" cy="381000"/>
            </a:xfrm>
            <a:prstGeom prst="ellipse">
              <a:avLst/>
            </a:prstGeom>
            <a:solidFill>
              <a:srgbClr val="FCFEDC"/>
            </a:solidFill>
            <a:ln w="12700" cap="sq">
              <a:solidFill>
                <a:schemeClr val="tx1"/>
              </a:solidFill>
              <a:round/>
              <a:headEnd type="none" w="sm" len="sm"/>
              <a:tailEnd type="none" w="sm" len="sm"/>
            </a:ln>
          </p:spPr>
          <p:txBody>
            <a:bodyPr wrap="none" anchor="ctr"/>
            <a:lstStyle>
              <a:lvl1pPr eaLnBrk="0" hangingPunct="0">
                <a:spcAft>
                  <a:spcPct val="20000"/>
                </a:spcAft>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Blip>
                  <a:blip r:embed="rId2"/>
                </a:buBlip>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n"/>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pPr>
              <a:r>
                <a:rPr kumimoji="1" lang="en-US" altLang="zh-CN" sz="1800" b="1">
                  <a:solidFill>
                    <a:srgbClr val="990000"/>
                  </a:solidFill>
                  <a:latin typeface="Times New Roman" panose="02020603050405020304" pitchFamily="18" charset="0"/>
                  <a:ea typeface="宋体" panose="02010600030101010101" pitchFamily="2" charset="-122"/>
                </a:rPr>
                <a:t>j</a:t>
              </a:r>
              <a:endParaRPr kumimoji="1" lang="en-US" altLang="zh-CN" sz="1800">
                <a:latin typeface="Times New Roman" panose="02020603050405020304" pitchFamily="18" charset="0"/>
                <a:ea typeface="宋体" panose="02010600030101010101" pitchFamily="2" charset="-122"/>
              </a:endParaRPr>
            </a:p>
          </p:txBody>
        </p:sp>
        <p:sp>
          <p:nvSpPr>
            <p:cNvPr id="212012" name="Line 44"/>
            <p:cNvSpPr>
              <a:spLocks noChangeShapeType="1"/>
            </p:cNvSpPr>
            <p:nvPr/>
          </p:nvSpPr>
          <p:spPr bwMode="auto">
            <a:xfrm flipH="1">
              <a:off x="5486400" y="3886200"/>
              <a:ext cx="990600" cy="5334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2013" name="Line 45"/>
            <p:cNvSpPr>
              <a:spLocks noChangeShapeType="1"/>
            </p:cNvSpPr>
            <p:nvPr/>
          </p:nvSpPr>
          <p:spPr bwMode="auto">
            <a:xfrm>
              <a:off x="6934200" y="3886200"/>
              <a:ext cx="990600" cy="5334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2014" name="Line 46"/>
            <p:cNvSpPr>
              <a:spLocks noChangeShapeType="1"/>
            </p:cNvSpPr>
            <p:nvPr/>
          </p:nvSpPr>
          <p:spPr bwMode="auto">
            <a:xfrm flipH="1">
              <a:off x="4876800" y="4572000"/>
              <a:ext cx="3810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2015" name="Line 47"/>
            <p:cNvSpPr>
              <a:spLocks noChangeShapeType="1"/>
            </p:cNvSpPr>
            <p:nvPr/>
          </p:nvSpPr>
          <p:spPr bwMode="auto">
            <a:xfrm>
              <a:off x="5715000" y="4572000"/>
              <a:ext cx="3810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2016" name="Line 48"/>
            <p:cNvSpPr>
              <a:spLocks noChangeShapeType="1"/>
            </p:cNvSpPr>
            <p:nvPr/>
          </p:nvSpPr>
          <p:spPr bwMode="auto">
            <a:xfrm flipH="1">
              <a:off x="7315200" y="4572000"/>
              <a:ext cx="3810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2017" name="Line 49"/>
            <p:cNvSpPr>
              <a:spLocks noChangeShapeType="1"/>
            </p:cNvSpPr>
            <p:nvPr/>
          </p:nvSpPr>
          <p:spPr bwMode="auto">
            <a:xfrm>
              <a:off x="8153400" y="4572000"/>
              <a:ext cx="3810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2018" name="Line 50"/>
            <p:cNvSpPr>
              <a:spLocks noChangeShapeType="1"/>
            </p:cNvSpPr>
            <p:nvPr/>
          </p:nvSpPr>
          <p:spPr bwMode="auto">
            <a:xfrm flipH="1">
              <a:off x="4572000" y="5334000"/>
              <a:ext cx="762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2019" name="Line 51"/>
            <p:cNvSpPr>
              <a:spLocks noChangeShapeType="1"/>
            </p:cNvSpPr>
            <p:nvPr/>
          </p:nvSpPr>
          <p:spPr bwMode="auto">
            <a:xfrm>
              <a:off x="5105400" y="5334000"/>
              <a:ext cx="762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12020" name="Line 52"/>
            <p:cNvSpPr>
              <a:spLocks noChangeShapeType="1"/>
            </p:cNvSpPr>
            <p:nvPr/>
          </p:nvSpPr>
          <p:spPr bwMode="auto">
            <a:xfrm flipH="1">
              <a:off x="5791200" y="5334000"/>
              <a:ext cx="76200" cy="609600"/>
            </a:xfrm>
            <a:prstGeom prst="line">
              <a:avLst/>
            </a:prstGeom>
            <a:noFill/>
            <a:ln w="19050"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grpSp>
      <p:sp>
        <p:nvSpPr>
          <p:cNvPr id="4" name="标题 3"/>
          <p:cNvSpPr>
            <a:spLocks noGrp="1"/>
          </p:cNvSpPr>
          <p:nvPr>
            <p:ph type="title"/>
          </p:nvPr>
        </p:nvSpPr>
        <p:spPr/>
        <p:txBody>
          <a:bodyPr/>
          <a:lstStyle/>
          <a:p>
            <a:r>
              <a:rPr lang="zh-CN" altLang="en-US" dirty="0" smtClean="0"/>
              <a:t>特殊的二叉树</a:t>
            </a:r>
            <a:endParaRPr lang="zh-CN" altLang="en-US" dirty="0"/>
          </a:p>
        </p:txBody>
      </p:sp>
      <p:sp>
        <p:nvSpPr>
          <p:cNvPr id="7" name="灯片编号占位符 6"/>
          <p:cNvSpPr>
            <a:spLocks noGrp="1"/>
          </p:cNvSpPr>
          <p:nvPr>
            <p:ph type="sldNum" sz="quarter" idx="10"/>
          </p:nvPr>
        </p:nvSpPr>
        <p:spPr/>
        <p:txBody>
          <a:bodyPr/>
          <a:lstStyle/>
          <a:p>
            <a:fld id="{BFC21862-C570-43FE-93A1-CE1DA7921C6E}" type="slidenum">
              <a:rPr lang="zh-CN" altLang="en-US" smtClean="0"/>
              <a:pPr/>
              <a:t>6</a:t>
            </a:fld>
            <a:r>
              <a:rPr lang="en-US" altLang="zh-CN" smtClean="0"/>
              <a:t>/28</a:t>
            </a:r>
            <a:endParaRPr lang="zh-CN" altLang="en-US" dirty="0"/>
          </a:p>
        </p:txBody>
      </p:sp>
    </p:spTree>
    <p:extLst>
      <p:ext uri="{BB962C8B-B14F-4D97-AF65-F5344CB8AC3E}">
        <p14:creationId xmlns:p14="http://schemas.microsoft.com/office/powerpoint/2010/main" val="28411898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anim calcmode="lin" valueType="num">
                                      <p:cBhvr additive="base">
                                        <p:cTn id="7" dur="500" fill="hold"/>
                                        <p:tgtEl>
                                          <p:spTgt spid="211971"/>
                                        </p:tgtEl>
                                        <p:attrNameLst>
                                          <p:attrName>ppt_x</p:attrName>
                                        </p:attrNameLst>
                                      </p:cBhvr>
                                      <p:tavLst>
                                        <p:tav tm="0">
                                          <p:val>
                                            <p:strVal val="0-#ppt_w/2"/>
                                          </p:val>
                                        </p:tav>
                                        <p:tav tm="100000">
                                          <p:val>
                                            <p:strVal val="#ppt_x"/>
                                          </p:val>
                                        </p:tav>
                                      </p:tavLst>
                                    </p:anim>
                                    <p:anim calcmode="lin" valueType="num">
                                      <p:cBhvr additive="base">
                                        <p:cTn id="8" dur="500" fill="hold"/>
                                        <p:tgtEl>
                                          <p:spTgt spid="2119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1972"/>
                                        </p:tgtEl>
                                        <p:attrNameLst>
                                          <p:attrName>style.visibility</p:attrName>
                                        </p:attrNameLst>
                                      </p:cBhvr>
                                      <p:to>
                                        <p:strVal val="visible"/>
                                      </p:to>
                                    </p:set>
                                    <p:anim calcmode="lin" valueType="num">
                                      <p:cBhvr additive="base">
                                        <p:cTn id="13" dur="500" fill="hold"/>
                                        <p:tgtEl>
                                          <p:spTgt spid="211972"/>
                                        </p:tgtEl>
                                        <p:attrNameLst>
                                          <p:attrName>ppt_x</p:attrName>
                                        </p:attrNameLst>
                                      </p:cBhvr>
                                      <p:tavLst>
                                        <p:tav tm="0">
                                          <p:val>
                                            <p:strVal val="#ppt_x"/>
                                          </p:val>
                                        </p:tav>
                                        <p:tav tm="100000">
                                          <p:val>
                                            <p:strVal val="#ppt_x"/>
                                          </p:val>
                                        </p:tav>
                                      </p:tavLst>
                                    </p:anim>
                                    <p:anim calcmode="lin" valueType="num">
                                      <p:cBhvr additive="base">
                                        <p:cTn id="14" dur="500" fill="hold"/>
                                        <p:tgtEl>
                                          <p:spTgt spid="211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autoUpdateAnimBg="0"/>
      <p:bldP spid="21197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二叉树性质</a:t>
            </a:r>
            <a:r>
              <a:rPr lang="en-US" altLang="zh-CN" smtClean="0"/>
              <a:t>1</a:t>
            </a:r>
            <a:endParaRPr lang="zh-CN" altLang="en-US" dirty="0"/>
          </a:p>
        </p:txBody>
      </p:sp>
      <p:sp>
        <p:nvSpPr>
          <p:cNvPr id="10243" name="Rectangle 2"/>
          <p:cNvSpPr>
            <a:spLocks noGrp="1" noChangeArrowheads="1"/>
          </p:cNvSpPr>
          <p:nvPr>
            <p:ph idx="1"/>
          </p:nvPr>
        </p:nvSpPr>
        <p:spPr/>
        <p:txBody>
          <a:bodyPr/>
          <a:lstStyle/>
          <a:p>
            <a:r>
              <a:rPr lang="zh-CN" altLang="en-US" dirty="0" smtClean="0">
                <a:solidFill>
                  <a:srgbClr val="C00000"/>
                </a:solidFill>
              </a:rPr>
              <a:t>性质</a:t>
            </a:r>
            <a:r>
              <a:rPr lang="en-US" altLang="zh-CN" dirty="0" smtClean="0">
                <a:solidFill>
                  <a:srgbClr val="C00000"/>
                </a:solidFill>
              </a:rPr>
              <a:t>1</a:t>
            </a:r>
            <a:r>
              <a:rPr lang="zh-CN" altLang="en-US" dirty="0" smtClean="0">
                <a:solidFill>
                  <a:srgbClr val="C00000"/>
                </a:solidFill>
              </a:rPr>
              <a:t>：二叉树的第 </a:t>
            </a:r>
            <a:r>
              <a:rPr lang="en-US" altLang="zh-CN" i="1" dirty="0" err="1" smtClean="0">
                <a:solidFill>
                  <a:srgbClr val="C00000"/>
                </a:solidFill>
              </a:rPr>
              <a:t>i</a:t>
            </a:r>
            <a:r>
              <a:rPr lang="en-US" altLang="zh-CN" i="1" dirty="0" smtClean="0">
                <a:solidFill>
                  <a:srgbClr val="C00000"/>
                </a:solidFill>
              </a:rPr>
              <a:t> </a:t>
            </a:r>
            <a:r>
              <a:rPr lang="zh-CN" altLang="en-US" dirty="0" smtClean="0">
                <a:solidFill>
                  <a:srgbClr val="C00000"/>
                </a:solidFill>
              </a:rPr>
              <a:t>层上至多有</a:t>
            </a:r>
            <a:r>
              <a:rPr lang="en-US" altLang="zh-CN" dirty="0" smtClean="0">
                <a:solidFill>
                  <a:srgbClr val="C00000"/>
                </a:solidFill>
              </a:rPr>
              <a:t>2</a:t>
            </a:r>
            <a:r>
              <a:rPr lang="en-US" altLang="zh-CN" i="1" baseline="30000" dirty="0" smtClean="0">
                <a:solidFill>
                  <a:srgbClr val="C00000"/>
                </a:solidFill>
              </a:rPr>
              <a:t>i</a:t>
            </a:r>
            <a:r>
              <a:rPr lang="en-US" altLang="zh-CN" baseline="30000" dirty="0" smtClean="0">
                <a:solidFill>
                  <a:srgbClr val="C00000"/>
                </a:solidFill>
              </a:rPr>
              <a:t>-1</a:t>
            </a:r>
            <a:r>
              <a:rPr lang="en-US" altLang="zh-CN" dirty="0" smtClean="0">
                <a:solidFill>
                  <a:srgbClr val="C00000"/>
                </a:solidFill>
              </a:rPr>
              <a:t> </a:t>
            </a:r>
            <a:r>
              <a:rPr lang="zh-CN" altLang="en-US" dirty="0" smtClean="0">
                <a:solidFill>
                  <a:srgbClr val="C00000"/>
                </a:solidFill>
              </a:rPr>
              <a:t>个结点。  </a:t>
            </a:r>
            <a:r>
              <a:rPr lang="en-US" altLang="zh-CN" dirty="0" smtClean="0">
                <a:solidFill>
                  <a:srgbClr val="C00000"/>
                </a:solidFill>
              </a:rPr>
              <a:t>(</a:t>
            </a:r>
            <a:r>
              <a:rPr lang="en-US" altLang="zh-CN" i="1" dirty="0" err="1" smtClean="0">
                <a:solidFill>
                  <a:srgbClr val="C00000"/>
                </a:solidFill>
              </a:rPr>
              <a:t>i</a:t>
            </a:r>
            <a:r>
              <a:rPr lang="en-US" altLang="zh-CN" i="1" dirty="0" smtClean="0">
                <a:solidFill>
                  <a:srgbClr val="C00000"/>
                </a:solidFill>
              </a:rPr>
              <a:t>  </a:t>
            </a:r>
            <a:r>
              <a:rPr lang="en-US" altLang="zh-CN" dirty="0" smtClean="0">
                <a:solidFill>
                  <a:srgbClr val="C00000"/>
                </a:solidFill>
              </a:rPr>
              <a:t>≥ 1)</a:t>
            </a:r>
          </a:p>
          <a:p>
            <a:r>
              <a:rPr lang="zh-CN" altLang="en-US" dirty="0" smtClean="0">
                <a:solidFill>
                  <a:srgbClr val="0033CC"/>
                </a:solidFill>
              </a:rPr>
              <a:t>证明</a:t>
            </a:r>
            <a:r>
              <a:rPr lang="en-US" altLang="zh-CN" dirty="0" smtClean="0">
                <a:solidFill>
                  <a:srgbClr val="0033CC"/>
                </a:solidFill>
              </a:rPr>
              <a:t>(</a:t>
            </a:r>
            <a:r>
              <a:rPr lang="zh-CN" altLang="en-US" dirty="0">
                <a:solidFill>
                  <a:srgbClr val="0033CC"/>
                </a:solidFill>
              </a:rPr>
              <a:t>归纳法</a:t>
            </a:r>
            <a:r>
              <a:rPr lang="en-US" altLang="zh-CN" dirty="0" smtClean="0">
                <a:solidFill>
                  <a:srgbClr val="0033CC"/>
                </a:solidFill>
              </a:rPr>
              <a:t>)</a:t>
            </a:r>
            <a:r>
              <a:rPr lang="zh-CN" altLang="en-US" dirty="0" smtClean="0">
                <a:solidFill>
                  <a:srgbClr val="0033CC"/>
                </a:solidFill>
              </a:rPr>
              <a:t>：</a:t>
            </a:r>
            <a:endParaRPr lang="zh-CN" altLang="en-US" dirty="0">
              <a:solidFill>
                <a:srgbClr val="0033CC"/>
              </a:solidFill>
            </a:endParaRPr>
          </a:p>
          <a:p>
            <a:r>
              <a:rPr lang="zh-CN" altLang="en-US" dirty="0">
                <a:solidFill>
                  <a:srgbClr val="0033CC"/>
                </a:solidFill>
              </a:rPr>
              <a:t>归纳</a:t>
            </a:r>
            <a:r>
              <a:rPr lang="zh-CN" altLang="en-US" dirty="0" smtClean="0">
                <a:solidFill>
                  <a:srgbClr val="0033CC"/>
                </a:solidFill>
              </a:rPr>
              <a:t>基 </a:t>
            </a:r>
            <a:r>
              <a:rPr lang="en-US" altLang="zh-CN" i="1" dirty="0" err="1" smtClean="0">
                <a:solidFill>
                  <a:srgbClr val="0033CC"/>
                </a:solidFill>
              </a:rPr>
              <a:t>i</a:t>
            </a:r>
            <a:r>
              <a:rPr lang="en-US" altLang="zh-CN" i="1" dirty="0" smtClean="0">
                <a:solidFill>
                  <a:srgbClr val="0033CC"/>
                </a:solidFill>
              </a:rPr>
              <a:t> </a:t>
            </a:r>
            <a:r>
              <a:rPr lang="en-US" altLang="zh-CN" dirty="0">
                <a:solidFill>
                  <a:srgbClr val="0033CC"/>
                </a:solidFill>
              </a:rPr>
              <a:t>= 1 </a:t>
            </a:r>
            <a:r>
              <a:rPr lang="zh-CN" altLang="en-US" dirty="0">
                <a:solidFill>
                  <a:srgbClr val="0033CC"/>
                </a:solidFill>
              </a:rPr>
              <a:t>层时，只有一个根结点：</a:t>
            </a:r>
          </a:p>
          <a:p>
            <a:pPr algn="ctr"/>
            <a:r>
              <a:rPr lang="en-US" altLang="zh-CN" dirty="0" smtClean="0">
                <a:solidFill>
                  <a:srgbClr val="0033CC"/>
                </a:solidFill>
              </a:rPr>
              <a:t>2</a:t>
            </a:r>
            <a:r>
              <a:rPr lang="en-US" altLang="zh-CN" i="1" baseline="30000" dirty="0" smtClean="0">
                <a:solidFill>
                  <a:srgbClr val="0033CC"/>
                </a:solidFill>
              </a:rPr>
              <a:t>i</a:t>
            </a:r>
            <a:r>
              <a:rPr lang="en-US" altLang="zh-CN" baseline="30000" dirty="0" smtClean="0">
                <a:solidFill>
                  <a:srgbClr val="0033CC"/>
                </a:solidFill>
              </a:rPr>
              <a:t>-1</a:t>
            </a:r>
            <a:r>
              <a:rPr lang="en-US" altLang="zh-CN" dirty="0" smtClean="0">
                <a:solidFill>
                  <a:srgbClr val="0033CC"/>
                </a:solidFill>
              </a:rPr>
              <a:t> </a:t>
            </a:r>
            <a:r>
              <a:rPr lang="en-US" altLang="zh-CN" dirty="0">
                <a:solidFill>
                  <a:srgbClr val="0033CC"/>
                </a:solidFill>
              </a:rPr>
              <a:t>= 2</a:t>
            </a:r>
            <a:r>
              <a:rPr lang="en-US" altLang="zh-CN" baseline="30000" dirty="0">
                <a:solidFill>
                  <a:srgbClr val="0033CC"/>
                </a:solidFill>
              </a:rPr>
              <a:t>0</a:t>
            </a:r>
            <a:r>
              <a:rPr lang="en-US" altLang="zh-CN" dirty="0">
                <a:solidFill>
                  <a:srgbClr val="0033CC"/>
                </a:solidFill>
              </a:rPr>
              <a:t> = 1</a:t>
            </a:r>
            <a:r>
              <a:rPr lang="zh-CN" altLang="en-US" dirty="0">
                <a:solidFill>
                  <a:srgbClr val="0033CC"/>
                </a:solidFill>
              </a:rPr>
              <a:t>；</a:t>
            </a:r>
          </a:p>
          <a:p>
            <a:r>
              <a:rPr lang="zh-CN" altLang="en-US" dirty="0" smtClean="0">
                <a:solidFill>
                  <a:srgbClr val="0033CC"/>
                </a:solidFill>
              </a:rPr>
              <a:t>归纳假设：</a:t>
            </a:r>
            <a:r>
              <a:rPr kumimoji="1" lang="zh-CN" altLang="en-US" dirty="0">
                <a:solidFill>
                  <a:srgbClr val="0033CC"/>
                </a:solidFill>
              </a:rPr>
              <a:t>假设对所有的 </a:t>
            </a:r>
            <a:r>
              <a:rPr kumimoji="1" lang="en-US" altLang="zh-CN" i="1" dirty="0">
                <a:solidFill>
                  <a:srgbClr val="0033CC"/>
                </a:solidFill>
              </a:rPr>
              <a:t>j</a:t>
            </a:r>
            <a:r>
              <a:rPr kumimoji="1" lang="zh-CN" altLang="en-US" dirty="0">
                <a:solidFill>
                  <a:srgbClr val="0033CC"/>
                </a:solidFill>
              </a:rPr>
              <a:t>，</a:t>
            </a:r>
            <a:r>
              <a:rPr kumimoji="1" lang="en-US" altLang="zh-CN" dirty="0">
                <a:solidFill>
                  <a:srgbClr val="0033CC"/>
                </a:solidFill>
              </a:rPr>
              <a:t>1≤ </a:t>
            </a:r>
            <a:r>
              <a:rPr kumimoji="1" lang="en-US" altLang="zh-CN" i="1" dirty="0">
                <a:solidFill>
                  <a:srgbClr val="0033CC"/>
                </a:solidFill>
              </a:rPr>
              <a:t>j</a:t>
            </a:r>
            <a:r>
              <a:rPr kumimoji="1" lang="en-US" altLang="zh-CN" dirty="0">
                <a:solidFill>
                  <a:srgbClr val="0033CC"/>
                </a:solidFill>
              </a:rPr>
              <a:t> </a:t>
            </a:r>
            <a:r>
              <a:rPr kumimoji="1" lang="en-US" altLang="zh-CN" dirty="0">
                <a:solidFill>
                  <a:srgbClr val="0033CC"/>
                </a:solidFill>
                <a:sym typeface="Symbol" panose="05050102010706020507" pitchFamily="18" charset="2"/>
              </a:rPr>
              <a:t> </a:t>
            </a:r>
            <a:r>
              <a:rPr kumimoji="1" lang="en-US" altLang="zh-CN" i="1" dirty="0" err="1">
                <a:solidFill>
                  <a:srgbClr val="0033CC"/>
                </a:solidFill>
              </a:rPr>
              <a:t>i</a:t>
            </a:r>
            <a:r>
              <a:rPr kumimoji="1" lang="zh-CN" altLang="en-US" dirty="0">
                <a:solidFill>
                  <a:srgbClr val="0033CC"/>
                </a:solidFill>
              </a:rPr>
              <a:t>，命题成立；</a:t>
            </a:r>
          </a:p>
          <a:p>
            <a:pPr>
              <a:lnSpc>
                <a:spcPct val="120000"/>
              </a:lnSpc>
              <a:spcAft>
                <a:spcPct val="0"/>
              </a:spcAft>
            </a:pPr>
            <a:r>
              <a:rPr lang="zh-CN" altLang="en-US" dirty="0" smtClean="0">
                <a:solidFill>
                  <a:srgbClr val="0033CC"/>
                </a:solidFill>
              </a:rPr>
              <a:t>归纳证明：</a:t>
            </a:r>
            <a:r>
              <a:rPr kumimoji="1" lang="zh-CN" altLang="en-US" dirty="0">
                <a:solidFill>
                  <a:srgbClr val="0033CC"/>
                </a:solidFill>
              </a:rPr>
              <a:t>二叉树上每个结点至多有两棵子树</a:t>
            </a:r>
            <a:r>
              <a:rPr kumimoji="1" lang="zh-CN" altLang="en-US" dirty="0" smtClean="0">
                <a:solidFill>
                  <a:srgbClr val="0033CC"/>
                </a:solidFill>
              </a:rPr>
              <a:t>，则</a:t>
            </a:r>
            <a:r>
              <a:rPr kumimoji="1" lang="zh-CN" altLang="en-US" dirty="0">
                <a:solidFill>
                  <a:srgbClr val="0033CC"/>
                </a:solidFill>
              </a:rPr>
              <a:t>第 </a:t>
            </a:r>
            <a:r>
              <a:rPr kumimoji="1" lang="en-US" altLang="zh-CN" i="1" dirty="0" err="1">
                <a:solidFill>
                  <a:srgbClr val="0033CC"/>
                </a:solidFill>
              </a:rPr>
              <a:t>i</a:t>
            </a:r>
            <a:r>
              <a:rPr kumimoji="1" lang="en-US" altLang="zh-CN" i="1" dirty="0">
                <a:solidFill>
                  <a:srgbClr val="0033CC"/>
                </a:solidFill>
              </a:rPr>
              <a:t> </a:t>
            </a:r>
            <a:r>
              <a:rPr kumimoji="1" lang="zh-CN" altLang="en-US" dirty="0">
                <a:solidFill>
                  <a:srgbClr val="0033CC"/>
                </a:solidFill>
              </a:rPr>
              <a:t>层的结点数 </a:t>
            </a:r>
            <a:endParaRPr kumimoji="1" lang="en-US" altLang="zh-CN" dirty="0" smtClean="0">
              <a:solidFill>
                <a:srgbClr val="0033CC"/>
              </a:solidFill>
            </a:endParaRPr>
          </a:p>
          <a:p>
            <a:pPr algn="ctr">
              <a:lnSpc>
                <a:spcPct val="120000"/>
              </a:lnSpc>
              <a:spcAft>
                <a:spcPct val="0"/>
              </a:spcAft>
            </a:pPr>
            <a:r>
              <a:rPr kumimoji="1" lang="en-US" altLang="zh-CN" dirty="0" smtClean="0">
                <a:solidFill>
                  <a:srgbClr val="0033CC"/>
                </a:solidFill>
              </a:rPr>
              <a:t>2</a:t>
            </a:r>
            <a:r>
              <a:rPr kumimoji="1" lang="en-US" altLang="zh-CN" i="1" baseline="30000" dirty="0" smtClean="0">
                <a:solidFill>
                  <a:srgbClr val="0033CC"/>
                </a:solidFill>
              </a:rPr>
              <a:t>i-2</a:t>
            </a:r>
            <a:r>
              <a:rPr kumimoji="1" lang="en-US" altLang="zh-CN" dirty="0">
                <a:solidFill>
                  <a:srgbClr val="0033CC"/>
                </a:solidFill>
                <a:sym typeface="Symbol" panose="05050102010706020507" pitchFamily="18" charset="2"/>
              </a:rPr>
              <a:t></a:t>
            </a:r>
            <a:r>
              <a:rPr kumimoji="1" lang="en-US" altLang="zh-CN" i="1" dirty="0">
                <a:solidFill>
                  <a:srgbClr val="0033CC"/>
                </a:solidFill>
                <a:sym typeface="Symbol" panose="05050102010706020507" pitchFamily="18" charset="2"/>
              </a:rPr>
              <a:t> </a:t>
            </a:r>
            <a:r>
              <a:rPr kumimoji="1" lang="en-US" altLang="zh-CN" dirty="0">
                <a:solidFill>
                  <a:srgbClr val="0033CC"/>
                </a:solidFill>
                <a:sym typeface="Symbol" panose="05050102010706020507" pitchFamily="18" charset="2"/>
              </a:rPr>
              <a:t>2 = 2</a:t>
            </a:r>
            <a:r>
              <a:rPr kumimoji="1" lang="en-US" altLang="zh-CN" i="1" baseline="30000" dirty="0">
                <a:solidFill>
                  <a:srgbClr val="0033CC"/>
                </a:solidFill>
                <a:sym typeface="Symbol" panose="05050102010706020507" pitchFamily="18" charset="2"/>
              </a:rPr>
              <a:t>i-1</a:t>
            </a:r>
            <a:r>
              <a:rPr kumimoji="1" lang="en-US" altLang="zh-CN" i="1" dirty="0">
                <a:solidFill>
                  <a:srgbClr val="0033CC"/>
                </a:solidFill>
                <a:sym typeface="Symbol" panose="05050102010706020507" pitchFamily="18" charset="2"/>
              </a:rPr>
              <a:t> </a:t>
            </a:r>
            <a:endParaRPr kumimoji="1" lang="zh-CN" altLang="en-US" dirty="0">
              <a:solidFill>
                <a:srgbClr val="0033CC"/>
              </a:solidFill>
              <a:sym typeface="Symbol" panose="05050102010706020507" pitchFamily="18" charset="2"/>
            </a:endParaRPr>
          </a:p>
          <a:p>
            <a:pPr algn="r"/>
            <a:r>
              <a:rPr lang="zh-CN" altLang="en-US" dirty="0" smtClean="0">
                <a:solidFill>
                  <a:srgbClr val="0033CC"/>
                </a:solidFill>
              </a:rPr>
              <a:t>证毕</a:t>
            </a:r>
            <a:r>
              <a:rPr lang="zh-CN" altLang="en-US" dirty="0">
                <a:solidFill>
                  <a:srgbClr val="0033CC"/>
                </a:solidFill>
              </a:rPr>
              <a:t>。</a:t>
            </a:r>
          </a:p>
          <a:p>
            <a:endParaRPr lang="en-US" altLang="zh-CN" dirty="0" smtClean="0"/>
          </a:p>
        </p:txBody>
      </p:sp>
      <p:sp>
        <p:nvSpPr>
          <p:cNvPr id="5" name="灯片编号占位符 4"/>
          <p:cNvSpPr>
            <a:spLocks noGrp="1"/>
          </p:cNvSpPr>
          <p:nvPr>
            <p:ph type="sldNum" sz="quarter" idx="10"/>
          </p:nvPr>
        </p:nvSpPr>
        <p:spPr/>
        <p:txBody>
          <a:bodyPr/>
          <a:lstStyle/>
          <a:p>
            <a:fld id="{BFC21862-C570-43FE-93A1-CE1DA7921C6E}" type="slidenum">
              <a:rPr lang="zh-CN" altLang="en-US" smtClean="0"/>
              <a:pPr/>
              <a:t>7</a:t>
            </a:fld>
            <a:r>
              <a:rPr lang="en-US" altLang="zh-CN" smtClean="0"/>
              <a:t>/28</a:t>
            </a:r>
            <a:endParaRPr lang="zh-CN" altLang="en-US" dirty="0"/>
          </a:p>
        </p:txBody>
      </p:sp>
    </p:spTree>
    <p:extLst>
      <p:ext uri="{BB962C8B-B14F-4D97-AF65-F5344CB8AC3E}">
        <p14:creationId xmlns:p14="http://schemas.microsoft.com/office/powerpoint/2010/main" val="35478686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二叉树性质</a:t>
            </a:r>
            <a:r>
              <a:rPr lang="en-US" altLang="zh-CN" dirty="0" smtClean="0"/>
              <a:t>2</a:t>
            </a:r>
            <a:endParaRPr lang="zh-CN" altLang="en-US" dirty="0"/>
          </a:p>
        </p:txBody>
      </p:sp>
      <p:sp>
        <p:nvSpPr>
          <p:cNvPr id="10243" name="Rectangle 2"/>
          <p:cNvSpPr>
            <a:spLocks noGrp="1" noChangeArrowheads="1"/>
          </p:cNvSpPr>
          <p:nvPr>
            <p:ph idx="1"/>
          </p:nvPr>
        </p:nvSpPr>
        <p:spPr/>
        <p:txBody>
          <a:bodyPr/>
          <a:lstStyle/>
          <a:p>
            <a:pPr>
              <a:lnSpc>
                <a:spcPct val="125000"/>
              </a:lnSpc>
            </a:pPr>
            <a:r>
              <a:rPr lang="zh-CN" altLang="en-US" dirty="0" smtClean="0">
                <a:solidFill>
                  <a:srgbClr val="C00000"/>
                </a:solidFill>
              </a:rPr>
              <a:t>性质</a:t>
            </a:r>
            <a:r>
              <a:rPr lang="en-US" altLang="zh-CN" dirty="0" smtClean="0">
                <a:solidFill>
                  <a:srgbClr val="C00000"/>
                </a:solidFill>
              </a:rPr>
              <a:t>1</a:t>
            </a:r>
            <a:r>
              <a:rPr lang="zh-CN" altLang="en-US" dirty="0" smtClean="0">
                <a:solidFill>
                  <a:srgbClr val="C00000"/>
                </a:solidFill>
              </a:rPr>
              <a:t>：</a:t>
            </a:r>
            <a:r>
              <a:rPr lang="zh-CN" altLang="en-US" dirty="0" smtClean="0">
                <a:solidFill>
                  <a:srgbClr val="C00000"/>
                </a:solidFill>
                <a:ea typeface="楷体_GB2312" panose="02010609030101010101" pitchFamily="49" charset="-122"/>
              </a:rPr>
              <a:t>深度</a:t>
            </a:r>
            <a:r>
              <a:rPr lang="zh-CN" altLang="en-US" dirty="0">
                <a:solidFill>
                  <a:srgbClr val="C00000"/>
                </a:solidFill>
                <a:ea typeface="楷体_GB2312" panose="02010609030101010101" pitchFamily="49" charset="-122"/>
              </a:rPr>
              <a:t>为 </a:t>
            </a:r>
            <a:r>
              <a:rPr lang="en-US" altLang="zh-CN" i="1" dirty="0">
                <a:solidFill>
                  <a:srgbClr val="C00000"/>
                </a:solidFill>
                <a:ea typeface="楷体_GB2312" panose="02010609030101010101" pitchFamily="49" charset="-122"/>
              </a:rPr>
              <a:t>k </a:t>
            </a:r>
            <a:r>
              <a:rPr lang="zh-CN" altLang="en-US" dirty="0">
                <a:solidFill>
                  <a:srgbClr val="C00000"/>
                </a:solidFill>
                <a:ea typeface="楷体_GB2312" panose="02010609030101010101" pitchFamily="49" charset="-122"/>
              </a:rPr>
              <a:t>的二叉树上至多含 </a:t>
            </a:r>
            <a:r>
              <a:rPr lang="en-US" altLang="zh-CN" dirty="0">
                <a:solidFill>
                  <a:srgbClr val="C00000"/>
                </a:solidFill>
                <a:ea typeface="楷体_GB2312" panose="02010609030101010101" pitchFamily="49" charset="-122"/>
              </a:rPr>
              <a:t>2</a:t>
            </a:r>
            <a:r>
              <a:rPr lang="en-US" altLang="zh-CN" i="1" baseline="30000" dirty="0">
                <a:solidFill>
                  <a:srgbClr val="C00000"/>
                </a:solidFill>
                <a:ea typeface="楷体_GB2312" panose="02010609030101010101" pitchFamily="49" charset="-122"/>
              </a:rPr>
              <a:t>k</a:t>
            </a:r>
            <a:r>
              <a:rPr lang="en-US" altLang="zh-CN" i="1" dirty="0">
                <a:solidFill>
                  <a:srgbClr val="C00000"/>
                </a:solidFill>
                <a:ea typeface="楷体_GB2312" panose="02010609030101010101" pitchFamily="49" charset="-122"/>
              </a:rPr>
              <a:t>-</a:t>
            </a:r>
            <a:r>
              <a:rPr lang="en-US" altLang="zh-CN" dirty="0">
                <a:solidFill>
                  <a:srgbClr val="C00000"/>
                </a:solidFill>
                <a:ea typeface="楷体_GB2312" panose="02010609030101010101" pitchFamily="49" charset="-122"/>
              </a:rPr>
              <a:t>1 </a:t>
            </a:r>
            <a:r>
              <a:rPr lang="zh-CN" altLang="en-US" dirty="0">
                <a:solidFill>
                  <a:srgbClr val="C00000"/>
                </a:solidFill>
                <a:ea typeface="楷体_GB2312" panose="02010609030101010101" pitchFamily="49" charset="-122"/>
              </a:rPr>
              <a:t>个</a:t>
            </a:r>
            <a:r>
              <a:rPr lang="zh-CN" altLang="en-US" dirty="0" smtClean="0">
                <a:solidFill>
                  <a:srgbClr val="C00000"/>
                </a:solidFill>
                <a:ea typeface="楷体_GB2312" panose="02010609030101010101" pitchFamily="49" charset="-122"/>
              </a:rPr>
              <a:t>结点 </a:t>
            </a:r>
            <a:r>
              <a:rPr lang="en-US" altLang="zh-CN" dirty="0" smtClean="0">
                <a:solidFill>
                  <a:srgbClr val="C00000"/>
                </a:solidFill>
                <a:ea typeface="楷体_GB2312" panose="02010609030101010101" pitchFamily="49" charset="-122"/>
              </a:rPr>
              <a:t>(</a:t>
            </a:r>
            <a:r>
              <a:rPr lang="en-US" altLang="zh-CN" i="1" dirty="0" smtClean="0">
                <a:solidFill>
                  <a:srgbClr val="C00000"/>
                </a:solidFill>
                <a:ea typeface="楷体_GB2312" panose="02010609030101010101" pitchFamily="49" charset="-122"/>
              </a:rPr>
              <a:t>k </a:t>
            </a:r>
            <a:r>
              <a:rPr lang="en-US" altLang="zh-CN" dirty="0" smtClean="0">
                <a:solidFill>
                  <a:srgbClr val="C00000"/>
                </a:solidFill>
                <a:ea typeface="楷体_GB2312" panose="02010609030101010101" pitchFamily="49" charset="-122"/>
              </a:rPr>
              <a:t>≥ 1)</a:t>
            </a:r>
            <a:r>
              <a:rPr lang="zh-CN" altLang="en-US" dirty="0" smtClean="0">
                <a:solidFill>
                  <a:srgbClr val="C00000"/>
                </a:solidFill>
                <a:ea typeface="楷体_GB2312" panose="02010609030101010101" pitchFamily="49" charset="-122"/>
              </a:rPr>
              <a:t>。</a:t>
            </a:r>
            <a:endParaRPr lang="zh-CN" altLang="en-US" dirty="0">
              <a:solidFill>
                <a:srgbClr val="C00000"/>
              </a:solidFill>
              <a:ea typeface="楷体_GB2312" panose="02010609030101010101" pitchFamily="49" charset="-122"/>
            </a:endParaRPr>
          </a:p>
          <a:p>
            <a:r>
              <a:rPr lang="zh-CN" altLang="en-US" dirty="0" smtClean="0">
                <a:solidFill>
                  <a:srgbClr val="0033CC"/>
                </a:solidFill>
              </a:rPr>
              <a:t>证明：</a:t>
            </a:r>
            <a:endParaRPr lang="zh-CN" altLang="en-US" dirty="0">
              <a:solidFill>
                <a:srgbClr val="0033CC"/>
              </a:solidFill>
            </a:endParaRPr>
          </a:p>
          <a:p>
            <a:pPr>
              <a:lnSpc>
                <a:spcPct val="125000"/>
              </a:lnSpc>
              <a:spcAft>
                <a:spcPct val="0"/>
              </a:spcAft>
            </a:pPr>
            <a:r>
              <a:rPr kumimoji="1" lang="zh-CN" altLang="en-US" dirty="0">
                <a:solidFill>
                  <a:srgbClr val="0033CC"/>
                </a:solidFill>
                <a:ea typeface="楷体_GB2312" panose="02010609030101010101" pitchFamily="49" charset="-122"/>
              </a:rPr>
              <a:t>基于性质</a:t>
            </a:r>
            <a:r>
              <a:rPr kumimoji="1" lang="en-US" altLang="zh-CN" dirty="0">
                <a:solidFill>
                  <a:srgbClr val="0033CC"/>
                </a:solidFill>
                <a:ea typeface="楷体_GB2312" panose="02010609030101010101" pitchFamily="49" charset="-122"/>
              </a:rPr>
              <a:t>1</a:t>
            </a:r>
            <a:r>
              <a:rPr kumimoji="1" lang="zh-CN" altLang="en-US" dirty="0">
                <a:solidFill>
                  <a:srgbClr val="0033CC"/>
                </a:solidFill>
                <a:ea typeface="楷体_GB2312" panose="02010609030101010101" pitchFamily="49" charset="-122"/>
              </a:rPr>
              <a:t>，深度为 </a:t>
            </a:r>
            <a:r>
              <a:rPr kumimoji="1" lang="en-US" altLang="zh-CN" i="1" dirty="0">
                <a:solidFill>
                  <a:srgbClr val="0033CC"/>
                </a:solidFill>
                <a:ea typeface="楷体_GB2312" panose="02010609030101010101" pitchFamily="49" charset="-122"/>
              </a:rPr>
              <a:t>k </a:t>
            </a:r>
            <a:r>
              <a:rPr kumimoji="1" lang="zh-CN" altLang="en-US" dirty="0">
                <a:solidFill>
                  <a:srgbClr val="0033CC"/>
                </a:solidFill>
                <a:ea typeface="楷体_GB2312" panose="02010609030101010101" pitchFamily="49" charset="-122"/>
              </a:rPr>
              <a:t>的二叉树上的结点数至多为：</a:t>
            </a:r>
          </a:p>
          <a:p>
            <a:pPr algn="ctr">
              <a:lnSpc>
                <a:spcPct val="125000"/>
              </a:lnSpc>
              <a:spcAft>
                <a:spcPct val="0"/>
              </a:spcAft>
            </a:pPr>
            <a:r>
              <a:rPr kumimoji="1" lang="en-US" altLang="zh-CN" dirty="0" smtClean="0">
                <a:solidFill>
                  <a:srgbClr val="0033CC"/>
                </a:solidFill>
                <a:ea typeface="楷体_GB2312" panose="02010609030101010101" pitchFamily="49" charset="-122"/>
              </a:rPr>
              <a:t>2</a:t>
            </a:r>
            <a:r>
              <a:rPr kumimoji="1" lang="en-US" altLang="zh-CN" i="1" baseline="30000" dirty="0" smtClean="0">
                <a:solidFill>
                  <a:srgbClr val="0033CC"/>
                </a:solidFill>
                <a:ea typeface="楷体_GB2312" panose="02010609030101010101" pitchFamily="49" charset="-122"/>
              </a:rPr>
              <a:t>0</a:t>
            </a:r>
            <a:r>
              <a:rPr kumimoji="1" lang="en-US" altLang="zh-CN" i="1" dirty="0" smtClean="0">
                <a:solidFill>
                  <a:srgbClr val="0033CC"/>
                </a:solidFill>
                <a:ea typeface="楷体_GB2312" panose="02010609030101010101" pitchFamily="49" charset="-122"/>
              </a:rPr>
              <a:t>+</a:t>
            </a:r>
            <a:r>
              <a:rPr kumimoji="1" lang="en-US" altLang="zh-CN" dirty="0" smtClean="0">
                <a:solidFill>
                  <a:srgbClr val="0033CC"/>
                </a:solidFill>
                <a:ea typeface="楷体_GB2312" panose="02010609030101010101" pitchFamily="49" charset="-122"/>
              </a:rPr>
              <a:t>2</a:t>
            </a:r>
            <a:r>
              <a:rPr kumimoji="1" lang="en-US" altLang="zh-CN" i="1" baseline="30000" dirty="0" smtClean="0">
                <a:solidFill>
                  <a:srgbClr val="0033CC"/>
                </a:solidFill>
                <a:ea typeface="楷体_GB2312" panose="02010609030101010101" pitchFamily="49" charset="-122"/>
              </a:rPr>
              <a:t>1</a:t>
            </a:r>
            <a:r>
              <a:rPr kumimoji="1" lang="en-US" altLang="zh-CN" i="1" dirty="0">
                <a:solidFill>
                  <a:srgbClr val="0033CC"/>
                </a:solidFill>
                <a:ea typeface="楷体_GB2312" panose="02010609030101010101" pitchFamily="49" charset="-122"/>
              </a:rPr>
              <a:t>+</a:t>
            </a:r>
            <a:r>
              <a:rPr kumimoji="1" lang="en-US" altLang="zh-CN" i="1" dirty="0">
                <a:solidFill>
                  <a:srgbClr val="0033CC"/>
                </a:solidFill>
                <a:ea typeface="宋体" panose="02010600030101010101" pitchFamily="2" charset="-122"/>
              </a:rPr>
              <a:t> </a:t>
            </a:r>
            <a:r>
              <a:rPr kumimoji="1" lang="en-US" altLang="zh-CN" i="1" dirty="0">
                <a:solidFill>
                  <a:srgbClr val="0033CC"/>
                </a:solidFill>
                <a:ea typeface="宋体" panose="02010600030101010101" pitchFamily="2" charset="-122"/>
                <a:sym typeface="Symbol" panose="05050102010706020507" pitchFamily="18" charset="2"/>
              </a:rPr>
              <a:t>      +</a:t>
            </a:r>
            <a:r>
              <a:rPr kumimoji="1" lang="en-US" altLang="zh-CN" dirty="0">
                <a:solidFill>
                  <a:srgbClr val="0033CC"/>
                </a:solidFill>
                <a:ea typeface="宋体" panose="02010600030101010101" pitchFamily="2" charset="-122"/>
                <a:sym typeface="Symbol" panose="05050102010706020507" pitchFamily="18" charset="2"/>
              </a:rPr>
              <a:t>2</a:t>
            </a:r>
            <a:r>
              <a:rPr kumimoji="1" lang="en-US" altLang="zh-CN" i="1" baseline="30000" dirty="0">
                <a:solidFill>
                  <a:srgbClr val="0033CC"/>
                </a:solidFill>
                <a:ea typeface="宋体" panose="02010600030101010101" pitchFamily="2" charset="-122"/>
                <a:sym typeface="Symbol" panose="05050102010706020507" pitchFamily="18" charset="2"/>
              </a:rPr>
              <a:t>k-1</a:t>
            </a:r>
            <a:r>
              <a:rPr kumimoji="1" lang="en-US" altLang="zh-CN" i="1" dirty="0">
                <a:solidFill>
                  <a:srgbClr val="0033CC"/>
                </a:solidFill>
                <a:ea typeface="宋体" panose="02010600030101010101" pitchFamily="2" charset="-122"/>
                <a:sym typeface="Symbol" panose="05050102010706020507" pitchFamily="18" charset="2"/>
              </a:rPr>
              <a:t> = </a:t>
            </a:r>
            <a:r>
              <a:rPr kumimoji="1" lang="en-US" altLang="zh-CN" dirty="0">
                <a:solidFill>
                  <a:srgbClr val="0033CC"/>
                </a:solidFill>
                <a:ea typeface="宋体" panose="02010600030101010101" pitchFamily="2" charset="-122"/>
                <a:sym typeface="Symbol" panose="05050102010706020507" pitchFamily="18" charset="2"/>
              </a:rPr>
              <a:t>2</a:t>
            </a:r>
            <a:r>
              <a:rPr kumimoji="1" lang="en-US" altLang="zh-CN" i="1" baseline="30000" dirty="0">
                <a:solidFill>
                  <a:srgbClr val="0033CC"/>
                </a:solidFill>
                <a:ea typeface="宋体" panose="02010600030101010101" pitchFamily="2" charset="-122"/>
                <a:sym typeface="Symbol" panose="05050102010706020507" pitchFamily="18" charset="2"/>
              </a:rPr>
              <a:t>k</a:t>
            </a:r>
            <a:r>
              <a:rPr kumimoji="1" lang="en-US" altLang="zh-CN" i="1" dirty="0">
                <a:solidFill>
                  <a:srgbClr val="0033CC"/>
                </a:solidFill>
                <a:ea typeface="宋体" panose="02010600030101010101" pitchFamily="2" charset="-122"/>
                <a:sym typeface="Symbol" panose="05050102010706020507" pitchFamily="18" charset="2"/>
              </a:rPr>
              <a:t>-</a:t>
            </a:r>
            <a:r>
              <a:rPr kumimoji="1" lang="en-US" altLang="zh-CN" dirty="0">
                <a:solidFill>
                  <a:srgbClr val="0033CC"/>
                </a:solidFill>
                <a:ea typeface="宋体" panose="02010600030101010101" pitchFamily="2" charset="-122"/>
                <a:sym typeface="Symbol" panose="05050102010706020507" pitchFamily="18" charset="2"/>
              </a:rPr>
              <a:t>1</a:t>
            </a:r>
            <a:r>
              <a:rPr kumimoji="1" lang="en-US" altLang="zh-CN" dirty="0">
                <a:solidFill>
                  <a:srgbClr val="0033CC"/>
                </a:solidFill>
                <a:ea typeface="楷体_GB2312" panose="02010609030101010101" pitchFamily="49" charset="-122"/>
              </a:rPr>
              <a:t> </a:t>
            </a:r>
            <a:endParaRPr kumimoji="1" lang="zh-CN" altLang="en-US" dirty="0">
              <a:solidFill>
                <a:srgbClr val="0033CC"/>
              </a:solidFill>
              <a:ea typeface="楷体_GB2312" panose="02010609030101010101" pitchFamily="49" charset="-122"/>
            </a:endParaRPr>
          </a:p>
          <a:p>
            <a:pPr algn="r"/>
            <a:r>
              <a:rPr lang="zh-CN" altLang="en-US" dirty="0" smtClean="0">
                <a:solidFill>
                  <a:srgbClr val="0033CC"/>
                </a:solidFill>
              </a:rPr>
              <a:t>证毕</a:t>
            </a:r>
            <a:r>
              <a:rPr lang="zh-CN" altLang="en-US" dirty="0">
                <a:solidFill>
                  <a:srgbClr val="0033CC"/>
                </a:solidFill>
              </a:rPr>
              <a:t>。</a:t>
            </a:r>
          </a:p>
          <a:p>
            <a:endParaRPr lang="en-US" altLang="zh-CN" dirty="0" smtClean="0">
              <a:solidFill>
                <a:srgbClr val="0033CC"/>
              </a:solidFill>
            </a:endParaRPr>
          </a:p>
        </p:txBody>
      </p:sp>
      <p:sp>
        <p:nvSpPr>
          <p:cNvPr id="5" name="灯片编号占位符 4"/>
          <p:cNvSpPr>
            <a:spLocks noGrp="1"/>
          </p:cNvSpPr>
          <p:nvPr>
            <p:ph type="sldNum" sz="quarter" idx="10"/>
          </p:nvPr>
        </p:nvSpPr>
        <p:spPr/>
        <p:txBody>
          <a:bodyPr/>
          <a:lstStyle/>
          <a:p>
            <a:fld id="{BFC21862-C570-43FE-93A1-CE1DA7921C6E}" type="slidenum">
              <a:rPr lang="zh-CN" altLang="en-US" smtClean="0"/>
              <a:pPr/>
              <a:t>8</a:t>
            </a:fld>
            <a:r>
              <a:rPr lang="en-US" altLang="zh-CN" smtClean="0"/>
              <a:t>/28</a:t>
            </a:r>
            <a:endParaRPr lang="zh-CN" altLang="en-US" dirty="0"/>
          </a:p>
        </p:txBody>
      </p:sp>
    </p:spTree>
    <p:extLst>
      <p:ext uri="{BB962C8B-B14F-4D97-AF65-F5344CB8AC3E}">
        <p14:creationId xmlns:p14="http://schemas.microsoft.com/office/powerpoint/2010/main" val="108242708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二叉树</a:t>
            </a:r>
            <a:r>
              <a:rPr lang="zh-CN" altLang="en-US" dirty="0" smtClean="0"/>
              <a:t>性质</a:t>
            </a:r>
            <a:r>
              <a:rPr lang="en-US" altLang="zh-CN" dirty="0"/>
              <a:t>3</a:t>
            </a:r>
            <a:endParaRPr lang="zh-CN" altLang="en-US" dirty="0"/>
          </a:p>
        </p:txBody>
      </p:sp>
      <p:sp>
        <p:nvSpPr>
          <p:cNvPr id="52226" name="Rectangle 2"/>
          <p:cNvSpPr>
            <a:spLocks noGrp="1" noChangeArrowheads="1"/>
          </p:cNvSpPr>
          <p:nvPr>
            <p:ph idx="1"/>
          </p:nvPr>
        </p:nvSpPr>
        <p:spPr/>
        <p:txBody>
          <a:bodyPr/>
          <a:lstStyle/>
          <a:p>
            <a:pPr lvl="1" indent="0" algn="just"/>
            <a:r>
              <a:rPr lang="zh-CN" altLang="en-US" dirty="0" smtClean="0">
                <a:solidFill>
                  <a:srgbClr val="C00000"/>
                </a:solidFill>
              </a:rPr>
              <a:t>性质</a:t>
            </a:r>
            <a:r>
              <a:rPr lang="en-US" altLang="zh-CN" dirty="0" smtClean="0">
                <a:solidFill>
                  <a:srgbClr val="C00000"/>
                </a:solidFill>
              </a:rPr>
              <a:t>3</a:t>
            </a:r>
            <a:r>
              <a:rPr lang="zh-CN" altLang="en-US" dirty="0" smtClean="0">
                <a:solidFill>
                  <a:srgbClr val="C00000"/>
                </a:solidFill>
              </a:rPr>
              <a:t>：叶结点与双分支结点的关系为对任何一棵二叉树</a:t>
            </a:r>
            <a:r>
              <a:rPr lang="en-US" altLang="zh-CN" dirty="0" smtClean="0">
                <a:solidFill>
                  <a:srgbClr val="C00000"/>
                </a:solidFill>
              </a:rPr>
              <a:t>T</a:t>
            </a:r>
            <a:r>
              <a:rPr lang="zh-CN" altLang="en-US" dirty="0" smtClean="0">
                <a:solidFill>
                  <a:srgbClr val="C00000"/>
                </a:solidFill>
              </a:rPr>
              <a:t>，设叶子结点数为</a:t>
            </a:r>
            <a:r>
              <a:rPr lang="en-US" altLang="zh-CN" i="1" dirty="0" smtClean="0">
                <a:solidFill>
                  <a:srgbClr val="C00000"/>
                </a:solidFill>
              </a:rPr>
              <a:t>n</a:t>
            </a:r>
            <a:r>
              <a:rPr lang="en-US" altLang="zh-CN" baseline="-25000" dirty="0" smtClean="0">
                <a:solidFill>
                  <a:srgbClr val="C00000"/>
                </a:solidFill>
              </a:rPr>
              <a:t>0</a:t>
            </a:r>
            <a:r>
              <a:rPr lang="zh-CN" altLang="en-US" dirty="0" smtClean="0">
                <a:solidFill>
                  <a:srgbClr val="C00000"/>
                </a:solidFill>
              </a:rPr>
              <a:t>，度为</a:t>
            </a:r>
            <a:r>
              <a:rPr lang="en-US" altLang="zh-CN" dirty="0" smtClean="0">
                <a:solidFill>
                  <a:srgbClr val="C00000"/>
                </a:solidFill>
              </a:rPr>
              <a:t>2</a:t>
            </a:r>
            <a:r>
              <a:rPr lang="zh-CN" altLang="en-US" dirty="0" smtClean="0">
                <a:solidFill>
                  <a:srgbClr val="C00000"/>
                </a:solidFill>
              </a:rPr>
              <a:t>的结点数为</a:t>
            </a:r>
            <a:r>
              <a:rPr lang="en-US" altLang="zh-CN" i="1" dirty="0" smtClean="0">
                <a:solidFill>
                  <a:srgbClr val="C00000"/>
                </a:solidFill>
              </a:rPr>
              <a:t>n</a:t>
            </a:r>
            <a:r>
              <a:rPr lang="en-US" altLang="zh-CN" baseline="-25000" dirty="0" smtClean="0">
                <a:solidFill>
                  <a:srgbClr val="C00000"/>
                </a:solidFill>
              </a:rPr>
              <a:t>2</a:t>
            </a:r>
            <a:r>
              <a:rPr lang="zh-CN" altLang="en-US" dirty="0" smtClean="0">
                <a:solidFill>
                  <a:srgbClr val="C00000"/>
                </a:solidFill>
              </a:rPr>
              <a:t>，那么，</a:t>
            </a:r>
            <a:r>
              <a:rPr lang="en-US" altLang="zh-CN" i="1" dirty="0" smtClean="0">
                <a:solidFill>
                  <a:srgbClr val="C00000"/>
                </a:solidFill>
              </a:rPr>
              <a:t>n</a:t>
            </a:r>
            <a:r>
              <a:rPr lang="en-US" altLang="zh-CN" baseline="-25000" dirty="0" smtClean="0">
                <a:solidFill>
                  <a:srgbClr val="C00000"/>
                </a:solidFill>
              </a:rPr>
              <a:t>0 </a:t>
            </a:r>
            <a:r>
              <a:rPr lang="en-US" altLang="zh-CN" dirty="0" smtClean="0">
                <a:solidFill>
                  <a:srgbClr val="C00000"/>
                </a:solidFill>
              </a:rPr>
              <a:t>= </a:t>
            </a:r>
            <a:r>
              <a:rPr lang="en-US" altLang="zh-CN" i="1" dirty="0" smtClean="0">
                <a:solidFill>
                  <a:srgbClr val="C00000"/>
                </a:solidFill>
              </a:rPr>
              <a:t>n</a:t>
            </a:r>
            <a:r>
              <a:rPr lang="en-US" altLang="zh-CN" baseline="-25000" dirty="0" smtClean="0">
                <a:solidFill>
                  <a:srgbClr val="C00000"/>
                </a:solidFill>
              </a:rPr>
              <a:t>2 </a:t>
            </a:r>
            <a:r>
              <a:rPr lang="en-US" altLang="zh-CN" dirty="0" smtClean="0">
                <a:solidFill>
                  <a:srgbClr val="C00000"/>
                </a:solidFill>
              </a:rPr>
              <a:t>+ 1</a:t>
            </a:r>
            <a:r>
              <a:rPr lang="zh-CN" altLang="en-US" dirty="0" smtClean="0">
                <a:solidFill>
                  <a:srgbClr val="C00000"/>
                </a:solidFill>
              </a:rPr>
              <a:t>。</a:t>
            </a:r>
          </a:p>
          <a:p>
            <a:pPr lvl="1" indent="0" algn="just"/>
            <a:endParaRPr lang="en-US" altLang="zh-CN" dirty="0" smtClean="0"/>
          </a:p>
          <a:p>
            <a:pPr lvl="1" indent="0" algn="just"/>
            <a:r>
              <a:rPr lang="zh-CN" altLang="en-US" dirty="0" smtClean="0">
                <a:solidFill>
                  <a:srgbClr val="0033CC"/>
                </a:solidFill>
              </a:rPr>
              <a:t>证明：</a:t>
            </a:r>
          </a:p>
          <a:p>
            <a:pPr lvl="1" indent="0" algn="just"/>
            <a:r>
              <a:rPr lang="zh-CN" altLang="en-US" dirty="0" smtClean="0">
                <a:solidFill>
                  <a:srgbClr val="0033CC"/>
                </a:solidFill>
              </a:rPr>
              <a:t>假设度为 </a:t>
            </a:r>
            <a:r>
              <a:rPr lang="en-US" altLang="zh-CN" dirty="0" smtClean="0">
                <a:solidFill>
                  <a:srgbClr val="0033CC"/>
                </a:solidFill>
              </a:rPr>
              <a:t>1 </a:t>
            </a:r>
            <a:r>
              <a:rPr lang="zh-CN" altLang="en-US" dirty="0" smtClean="0">
                <a:solidFill>
                  <a:srgbClr val="0033CC"/>
                </a:solidFill>
              </a:rPr>
              <a:t>的结点数为</a:t>
            </a:r>
            <a:r>
              <a:rPr lang="en-US" altLang="zh-CN" i="1" dirty="0" smtClean="0">
                <a:solidFill>
                  <a:srgbClr val="0033CC"/>
                </a:solidFill>
              </a:rPr>
              <a:t>n</a:t>
            </a:r>
            <a:r>
              <a:rPr lang="en-US" altLang="zh-CN" baseline="-25000" dirty="0" smtClean="0">
                <a:solidFill>
                  <a:srgbClr val="0033CC"/>
                </a:solidFill>
              </a:rPr>
              <a:t>1 </a:t>
            </a:r>
            <a:r>
              <a:rPr lang="zh-CN" altLang="en-US" dirty="0" smtClean="0">
                <a:solidFill>
                  <a:srgbClr val="0033CC"/>
                </a:solidFill>
              </a:rPr>
              <a:t>，二叉树总结点数为</a:t>
            </a:r>
            <a:r>
              <a:rPr lang="en-US" altLang="zh-CN" i="1" dirty="0" smtClean="0">
                <a:solidFill>
                  <a:srgbClr val="0033CC"/>
                </a:solidFill>
              </a:rPr>
              <a:t>n</a:t>
            </a:r>
            <a:r>
              <a:rPr lang="zh-CN" altLang="en-US" dirty="0" smtClean="0">
                <a:solidFill>
                  <a:srgbClr val="0033CC"/>
                </a:solidFill>
              </a:rPr>
              <a:t>，那么：</a:t>
            </a:r>
            <a:endParaRPr lang="zh-CN" altLang="pt-BR" dirty="0" smtClean="0">
              <a:solidFill>
                <a:srgbClr val="0033CC"/>
              </a:solidFill>
            </a:endParaRPr>
          </a:p>
          <a:p>
            <a:pPr marL="0" lvl="2" algn="ctr"/>
            <a:r>
              <a:rPr lang="pt-BR" altLang="zh-CN" i="1" dirty="0" smtClean="0">
                <a:solidFill>
                  <a:srgbClr val="0033CC"/>
                </a:solidFill>
              </a:rPr>
              <a:t>n </a:t>
            </a:r>
            <a:r>
              <a:rPr lang="pt-BR" altLang="zh-CN" dirty="0" smtClean="0">
                <a:solidFill>
                  <a:srgbClr val="0033CC"/>
                </a:solidFill>
              </a:rPr>
              <a:t>= </a:t>
            </a:r>
            <a:r>
              <a:rPr lang="en-US" altLang="zh-CN" i="1" dirty="0">
                <a:solidFill>
                  <a:srgbClr val="0033CC"/>
                </a:solidFill>
              </a:rPr>
              <a:t>n</a:t>
            </a:r>
            <a:r>
              <a:rPr lang="en-US" altLang="zh-CN" baseline="-25000" dirty="0">
                <a:solidFill>
                  <a:srgbClr val="0033CC"/>
                </a:solidFill>
              </a:rPr>
              <a:t>0</a:t>
            </a:r>
            <a:r>
              <a:rPr lang="pt-BR" altLang="zh-CN" dirty="0" smtClean="0">
                <a:solidFill>
                  <a:srgbClr val="0033CC"/>
                </a:solidFill>
              </a:rPr>
              <a:t> + </a:t>
            </a:r>
            <a:r>
              <a:rPr lang="en-US" altLang="zh-CN" i="1" dirty="0">
                <a:solidFill>
                  <a:srgbClr val="0033CC"/>
                </a:solidFill>
              </a:rPr>
              <a:t>n</a:t>
            </a:r>
            <a:r>
              <a:rPr lang="en-US" altLang="zh-CN" baseline="-25000" dirty="0">
                <a:solidFill>
                  <a:srgbClr val="0033CC"/>
                </a:solidFill>
              </a:rPr>
              <a:t>1</a:t>
            </a:r>
            <a:r>
              <a:rPr lang="pt-BR" altLang="zh-CN" dirty="0" smtClean="0">
                <a:solidFill>
                  <a:srgbClr val="0033CC"/>
                </a:solidFill>
              </a:rPr>
              <a:t> + </a:t>
            </a:r>
            <a:r>
              <a:rPr lang="en-US" altLang="zh-CN" i="1" dirty="0" smtClean="0">
                <a:solidFill>
                  <a:srgbClr val="0033CC"/>
                </a:solidFill>
              </a:rPr>
              <a:t>n</a:t>
            </a:r>
            <a:r>
              <a:rPr lang="en-US" altLang="zh-CN" baseline="-25000" dirty="0" smtClean="0">
                <a:solidFill>
                  <a:srgbClr val="0033CC"/>
                </a:solidFill>
              </a:rPr>
              <a:t>2</a:t>
            </a:r>
          </a:p>
          <a:p>
            <a:pPr marL="0" lvl="2" algn="just"/>
            <a:r>
              <a:rPr lang="zh-CN" altLang="pt-BR" dirty="0" smtClean="0">
                <a:solidFill>
                  <a:srgbClr val="0033CC"/>
                </a:solidFill>
              </a:rPr>
              <a:t>结点个数 </a:t>
            </a:r>
            <a:r>
              <a:rPr lang="en-US" altLang="zh-CN" i="1" dirty="0" smtClean="0">
                <a:solidFill>
                  <a:srgbClr val="0033CC"/>
                </a:solidFill>
              </a:rPr>
              <a:t>n </a:t>
            </a:r>
            <a:r>
              <a:rPr lang="zh-CN" altLang="en-US" dirty="0" smtClean="0">
                <a:solidFill>
                  <a:srgbClr val="0033CC"/>
                </a:solidFill>
              </a:rPr>
              <a:t>与边数 </a:t>
            </a:r>
            <a:r>
              <a:rPr lang="en-US" altLang="zh-CN" i="1" dirty="0" smtClean="0">
                <a:solidFill>
                  <a:srgbClr val="0033CC"/>
                </a:solidFill>
              </a:rPr>
              <a:t>e </a:t>
            </a:r>
            <a:r>
              <a:rPr lang="zh-CN" altLang="en-US" dirty="0" smtClean="0">
                <a:solidFill>
                  <a:srgbClr val="0033CC"/>
                </a:solidFill>
              </a:rPr>
              <a:t>满足关系</a:t>
            </a:r>
            <a:endParaRPr lang="en-US" altLang="zh-CN" dirty="0" smtClean="0">
              <a:solidFill>
                <a:srgbClr val="0033CC"/>
              </a:solidFill>
            </a:endParaRPr>
          </a:p>
          <a:p>
            <a:pPr marL="0" lvl="2" algn="ctr"/>
            <a:r>
              <a:rPr lang="en-US" altLang="zh-CN" i="1" dirty="0" smtClean="0">
                <a:solidFill>
                  <a:srgbClr val="0033CC"/>
                </a:solidFill>
              </a:rPr>
              <a:t>e</a:t>
            </a:r>
            <a:r>
              <a:rPr lang="en-US" altLang="zh-CN" dirty="0" smtClean="0">
                <a:solidFill>
                  <a:srgbClr val="0033CC"/>
                </a:solidFill>
              </a:rPr>
              <a:t> </a:t>
            </a:r>
            <a:r>
              <a:rPr lang="pt-BR" altLang="zh-CN" dirty="0" smtClean="0">
                <a:solidFill>
                  <a:srgbClr val="0033CC"/>
                </a:solidFill>
              </a:rPr>
              <a:t>= </a:t>
            </a:r>
            <a:r>
              <a:rPr lang="pt-BR" altLang="zh-CN" i="1" dirty="0" smtClean="0">
                <a:solidFill>
                  <a:srgbClr val="0033CC"/>
                </a:solidFill>
              </a:rPr>
              <a:t>n</a:t>
            </a:r>
            <a:r>
              <a:rPr lang="pt-BR" altLang="zh-CN" dirty="0" smtClean="0">
                <a:solidFill>
                  <a:srgbClr val="0033CC"/>
                </a:solidFill>
              </a:rPr>
              <a:t> – 1</a:t>
            </a:r>
          </a:p>
          <a:p>
            <a:pPr marL="0" lvl="2" algn="just"/>
            <a:r>
              <a:rPr lang="zh-CN" altLang="en-US" dirty="0" smtClean="0">
                <a:solidFill>
                  <a:srgbClr val="0033CC"/>
                </a:solidFill>
              </a:rPr>
              <a:t>分支边数又节点引出，</a:t>
            </a:r>
            <a:r>
              <a:rPr lang="en-US" altLang="zh-CN" dirty="0" smtClean="0">
                <a:solidFill>
                  <a:srgbClr val="0033CC"/>
                </a:solidFill>
              </a:rPr>
              <a:t>1</a:t>
            </a:r>
            <a:r>
              <a:rPr lang="zh-CN" altLang="en-US" dirty="0" smtClean="0">
                <a:solidFill>
                  <a:srgbClr val="0033CC"/>
                </a:solidFill>
              </a:rPr>
              <a:t>度节点引出</a:t>
            </a:r>
            <a:r>
              <a:rPr lang="en-US" altLang="zh-CN" dirty="0" smtClean="0">
                <a:solidFill>
                  <a:srgbClr val="0033CC"/>
                </a:solidFill>
              </a:rPr>
              <a:t>1</a:t>
            </a:r>
            <a:r>
              <a:rPr lang="zh-CN" altLang="en-US" dirty="0" smtClean="0">
                <a:solidFill>
                  <a:srgbClr val="0033CC"/>
                </a:solidFill>
              </a:rPr>
              <a:t>条边，</a:t>
            </a:r>
            <a:r>
              <a:rPr lang="en-US" altLang="zh-CN" dirty="0" smtClean="0">
                <a:solidFill>
                  <a:srgbClr val="0033CC"/>
                </a:solidFill>
              </a:rPr>
              <a:t>2</a:t>
            </a:r>
            <a:r>
              <a:rPr lang="zh-CN" altLang="en-US" dirty="0" smtClean="0">
                <a:solidFill>
                  <a:srgbClr val="0033CC"/>
                </a:solidFill>
              </a:rPr>
              <a:t>度节点引入</a:t>
            </a:r>
            <a:r>
              <a:rPr lang="en-US" altLang="zh-CN" dirty="0" smtClean="0">
                <a:solidFill>
                  <a:srgbClr val="0033CC"/>
                </a:solidFill>
              </a:rPr>
              <a:t>2</a:t>
            </a:r>
            <a:r>
              <a:rPr lang="zh-CN" altLang="en-US" dirty="0" smtClean="0">
                <a:solidFill>
                  <a:srgbClr val="0033CC"/>
                </a:solidFill>
              </a:rPr>
              <a:t>条边，</a:t>
            </a:r>
            <a:r>
              <a:rPr lang="en-US" altLang="zh-CN" dirty="0" smtClean="0">
                <a:solidFill>
                  <a:srgbClr val="0033CC"/>
                </a:solidFill>
              </a:rPr>
              <a:t>0</a:t>
            </a:r>
            <a:r>
              <a:rPr lang="zh-CN" altLang="en-US" dirty="0" smtClean="0">
                <a:solidFill>
                  <a:srgbClr val="0033CC"/>
                </a:solidFill>
              </a:rPr>
              <a:t>度节点引出</a:t>
            </a:r>
            <a:r>
              <a:rPr lang="en-US" altLang="zh-CN" dirty="0" smtClean="0">
                <a:solidFill>
                  <a:srgbClr val="0033CC"/>
                </a:solidFill>
              </a:rPr>
              <a:t>0</a:t>
            </a:r>
            <a:r>
              <a:rPr lang="zh-CN" altLang="en-US" dirty="0" smtClean="0">
                <a:solidFill>
                  <a:srgbClr val="0033CC"/>
                </a:solidFill>
              </a:rPr>
              <a:t>条边，那么总的边数 </a:t>
            </a:r>
            <a:r>
              <a:rPr lang="en-US" altLang="zh-CN" i="1" dirty="0" smtClean="0">
                <a:solidFill>
                  <a:srgbClr val="0033CC"/>
                </a:solidFill>
              </a:rPr>
              <a:t>e </a:t>
            </a:r>
            <a:r>
              <a:rPr lang="zh-CN" altLang="en-US" dirty="0" smtClean="0">
                <a:solidFill>
                  <a:srgbClr val="0033CC"/>
                </a:solidFill>
              </a:rPr>
              <a:t>可以表达为：</a:t>
            </a:r>
            <a:endParaRPr lang="en-US" altLang="zh-CN" dirty="0" smtClean="0">
              <a:solidFill>
                <a:srgbClr val="0033CC"/>
              </a:solidFill>
            </a:endParaRPr>
          </a:p>
          <a:p>
            <a:pPr marL="0" lvl="2" algn="ctr"/>
            <a:r>
              <a:rPr lang="en-US" altLang="zh-CN" i="1" dirty="0" smtClean="0">
                <a:solidFill>
                  <a:srgbClr val="0033CC"/>
                </a:solidFill>
              </a:rPr>
              <a:t>e</a:t>
            </a:r>
            <a:r>
              <a:rPr lang="en-US" altLang="zh-CN" dirty="0" smtClean="0">
                <a:solidFill>
                  <a:srgbClr val="0033CC"/>
                </a:solidFill>
              </a:rPr>
              <a:t> </a:t>
            </a:r>
            <a:r>
              <a:rPr lang="pt-BR" altLang="zh-CN" dirty="0">
                <a:solidFill>
                  <a:srgbClr val="0033CC"/>
                </a:solidFill>
              </a:rPr>
              <a:t>= </a:t>
            </a:r>
            <a:r>
              <a:rPr lang="pt-BR" altLang="zh-CN" dirty="0" smtClean="0">
                <a:solidFill>
                  <a:srgbClr val="0033CC"/>
                </a:solidFill>
              </a:rPr>
              <a:t>0</a:t>
            </a:r>
            <a:r>
              <a:rPr lang="en-US" altLang="zh-CN" dirty="0" smtClean="0">
                <a:solidFill>
                  <a:srgbClr val="0033CC"/>
                </a:solidFill>
              </a:rPr>
              <a:t>×</a:t>
            </a:r>
            <a:r>
              <a:rPr lang="en-US" altLang="zh-CN" i="1" dirty="0" smtClean="0">
                <a:solidFill>
                  <a:srgbClr val="0033CC"/>
                </a:solidFill>
              </a:rPr>
              <a:t>n</a:t>
            </a:r>
            <a:r>
              <a:rPr lang="en-US" altLang="zh-CN" baseline="-25000" dirty="0" smtClean="0">
                <a:solidFill>
                  <a:srgbClr val="0033CC"/>
                </a:solidFill>
              </a:rPr>
              <a:t>0</a:t>
            </a:r>
            <a:r>
              <a:rPr lang="pt-BR" altLang="zh-CN" dirty="0" smtClean="0">
                <a:solidFill>
                  <a:srgbClr val="0033CC"/>
                </a:solidFill>
              </a:rPr>
              <a:t> </a:t>
            </a:r>
            <a:r>
              <a:rPr lang="pt-BR" altLang="zh-CN" dirty="0">
                <a:solidFill>
                  <a:srgbClr val="0033CC"/>
                </a:solidFill>
              </a:rPr>
              <a:t>+ </a:t>
            </a:r>
            <a:r>
              <a:rPr lang="pt-BR" altLang="zh-CN" dirty="0" smtClean="0">
                <a:solidFill>
                  <a:srgbClr val="0033CC"/>
                </a:solidFill>
              </a:rPr>
              <a:t>1</a:t>
            </a:r>
            <a:r>
              <a:rPr lang="en-US" altLang="zh-CN" dirty="0" smtClean="0">
                <a:solidFill>
                  <a:srgbClr val="0033CC"/>
                </a:solidFill>
              </a:rPr>
              <a:t>×</a:t>
            </a:r>
            <a:r>
              <a:rPr lang="en-US" altLang="zh-CN" i="1" dirty="0" smtClean="0">
                <a:solidFill>
                  <a:srgbClr val="0033CC"/>
                </a:solidFill>
              </a:rPr>
              <a:t>n</a:t>
            </a:r>
            <a:r>
              <a:rPr lang="en-US" altLang="zh-CN" baseline="-25000" dirty="0" smtClean="0">
                <a:solidFill>
                  <a:srgbClr val="0033CC"/>
                </a:solidFill>
              </a:rPr>
              <a:t>1</a:t>
            </a:r>
            <a:r>
              <a:rPr lang="pt-BR" altLang="zh-CN" dirty="0" smtClean="0">
                <a:solidFill>
                  <a:srgbClr val="0033CC"/>
                </a:solidFill>
              </a:rPr>
              <a:t> </a:t>
            </a:r>
            <a:r>
              <a:rPr lang="pt-BR" altLang="zh-CN" dirty="0">
                <a:solidFill>
                  <a:srgbClr val="0033CC"/>
                </a:solidFill>
              </a:rPr>
              <a:t>+ </a:t>
            </a:r>
            <a:r>
              <a:rPr lang="pt-BR" altLang="zh-CN" dirty="0" smtClean="0">
                <a:solidFill>
                  <a:srgbClr val="0033CC"/>
                </a:solidFill>
              </a:rPr>
              <a:t>2</a:t>
            </a:r>
            <a:r>
              <a:rPr lang="en-US" altLang="zh-CN" dirty="0" smtClean="0">
                <a:solidFill>
                  <a:srgbClr val="0033CC"/>
                </a:solidFill>
              </a:rPr>
              <a:t>×</a:t>
            </a:r>
            <a:r>
              <a:rPr lang="en-US" altLang="zh-CN" i="1" dirty="0" smtClean="0">
                <a:solidFill>
                  <a:srgbClr val="0033CC"/>
                </a:solidFill>
              </a:rPr>
              <a:t>n</a:t>
            </a:r>
            <a:r>
              <a:rPr lang="en-US" altLang="zh-CN" baseline="-25000" dirty="0" smtClean="0">
                <a:solidFill>
                  <a:srgbClr val="0033CC"/>
                </a:solidFill>
              </a:rPr>
              <a:t>2 </a:t>
            </a:r>
            <a:r>
              <a:rPr lang="en-US" altLang="zh-CN" dirty="0">
                <a:solidFill>
                  <a:srgbClr val="0033CC"/>
                </a:solidFill>
              </a:rPr>
              <a:t> </a:t>
            </a:r>
            <a:r>
              <a:rPr lang="pt-BR" altLang="zh-CN" dirty="0">
                <a:solidFill>
                  <a:srgbClr val="0033CC"/>
                </a:solidFill>
              </a:rPr>
              <a:t>= </a:t>
            </a:r>
            <a:r>
              <a:rPr lang="en-US" altLang="zh-CN" i="1" dirty="0">
                <a:solidFill>
                  <a:srgbClr val="0033CC"/>
                </a:solidFill>
              </a:rPr>
              <a:t>n</a:t>
            </a:r>
            <a:r>
              <a:rPr lang="en-US" altLang="zh-CN" baseline="-25000" dirty="0">
                <a:solidFill>
                  <a:srgbClr val="0033CC"/>
                </a:solidFill>
              </a:rPr>
              <a:t>1</a:t>
            </a:r>
            <a:r>
              <a:rPr lang="pt-BR" altLang="zh-CN" dirty="0">
                <a:solidFill>
                  <a:srgbClr val="0033CC"/>
                </a:solidFill>
              </a:rPr>
              <a:t> + </a:t>
            </a:r>
            <a:r>
              <a:rPr lang="pt-BR" altLang="zh-CN" dirty="0" smtClean="0">
                <a:solidFill>
                  <a:srgbClr val="0033CC"/>
                </a:solidFill>
              </a:rPr>
              <a:t> 2</a:t>
            </a:r>
            <a:r>
              <a:rPr lang="en-US" altLang="zh-CN" i="1" dirty="0" smtClean="0">
                <a:solidFill>
                  <a:srgbClr val="0033CC"/>
                </a:solidFill>
              </a:rPr>
              <a:t>n</a:t>
            </a:r>
            <a:r>
              <a:rPr lang="en-US" altLang="zh-CN" baseline="-25000" dirty="0" smtClean="0">
                <a:solidFill>
                  <a:srgbClr val="0033CC"/>
                </a:solidFill>
              </a:rPr>
              <a:t>2</a:t>
            </a:r>
            <a:endParaRPr lang="en-US" altLang="zh-CN" baseline="-25000" dirty="0">
              <a:solidFill>
                <a:srgbClr val="0033CC"/>
              </a:solidFill>
            </a:endParaRPr>
          </a:p>
          <a:p>
            <a:pPr marL="0" lvl="2" algn="ctr"/>
            <a:endParaRPr lang="en-US" altLang="zh-CN" baseline="-25000" dirty="0" smtClean="0">
              <a:solidFill>
                <a:srgbClr val="0033CC"/>
              </a:solidFill>
            </a:endParaRPr>
          </a:p>
          <a:p>
            <a:pPr marL="0" lvl="2" algn="just"/>
            <a:r>
              <a:rPr lang="zh-CN" altLang="en-US" dirty="0" smtClean="0">
                <a:solidFill>
                  <a:srgbClr val="0033CC"/>
                </a:solidFill>
              </a:rPr>
              <a:t>联立三个等式，得</a:t>
            </a:r>
            <a:endParaRPr lang="zh-CN" altLang="pt-BR" dirty="0" smtClean="0">
              <a:solidFill>
                <a:srgbClr val="0033CC"/>
              </a:solidFill>
            </a:endParaRPr>
          </a:p>
          <a:p>
            <a:pPr marL="0" lvl="2" algn="ctr"/>
            <a:r>
              <a:rPr lang="en-US" altLang="zh-CN" i="1" dirty="0">
                <a:solidFill>
                  <a:srgbClr val="0033CC"/>
                </a:solidFill>
              </a:rPr>
              <a:t>n</a:t>
            </a:r>
            <a:r>
              <a:rPr lang="en-US" altLang="zh-CN" baseline="-25000" dirty="0">
                <a:solidFill>
                  <a:srgbClr val="0033CC"/>
                </a:solidFill>
              </a:rPr>
              <a:t>0 </a:t>
            </a:r>
            <a:r>
              <a:rPr lang="en-US" altLang="zh-CN" dirty="0">
                <a:solidFill>
                  <a:srgbClr val="0033CC"/>
                </a:solidFill>
              </a:rPr>
              <a:t>= </a:t>
            </a:r>
            <a:r>
              <a:rPr lang="en-US" altLang="zh-CN" i="1" dirty="0">
                <a:solidFill>
                  <a:srgbClr val="0033CC"/>
                </a:solidFill>
              </a:rPr>
              <a:t>n</a:t>
            </a:r>
            <a:r>
              <a:rPr lang="en-US" altLang="zh-CN" baseline="-25000" dirty="0">
                <a:solidFill>
                  <a:srgbClr val="0033CC"/>
                </a:solidFill>
              </a:rPr>
              <a:t>2 </a:t>
            </a:r>
            <a:r>
              <a:rPr lang="en-US" altLang="zh-CN" dirty="0">
                <a:solidFill>
                  <a:srgbClr val="0033CC"/>
                </a:solidFill>
              </a:rPr>
              <a:t>+ 1</a:t>
            </a:r>
            <a:r>
              <a:rPr lang="zh-CN" altLang="en-US" dirty="0" smtClean="0">
                <a:solidFill>
                  <a:srgbClr val="0033CC"/>
                </a:solidFill>
              </a:rPr>
              <a:t> </a:t>
            </a:r>
            <a:endParaRPr lang="en-US" altLang="zh-CN" dirty="0" smtClean="0">
              <a:solidFill>
                <a:srgbClr val="0033CC"/>
              </a:solidFill>
            </a:endParaRPr>
          </a:p>
          <a:p>
            <a:pPr marL="0" lvl="2" algn="r"/>
            <a:r>
              <a:rPr lang="zh-CN" altLang="en-US" dirty="0">
                <a:solidFill>
                  <a:srgbClr val="0033CC"/>
                </a:solidFill>
              </a:rPr>
              <a:t>证毕</a:t>
            </a:r>
            <a:r>
              <a:rPr lang="zh-CN" altLang="en-US" dirty="0" smtClean="0">
                <a:solidFill>
                  <a:srgbClr val="0033CC"/>
                </a:solidFill>
              </a:rPr>
              <a:t>。</a:t>
            </a:r>
          </a:p>
        </p:txBody>
      </p:sp>
      <p:sp>
        <p:nvSpPr>
          <p:cNvPr id="4" name="灯片编号占位符 3"/>
          <p:cNvSpPr>
            <a:spLocks noGrp="1"/>
          </p:cNvSpPr>
          <p:nvPr>
            <p:ph type="sldNum" sz="quarter" idx="10"/>
          </p:nvPr>
        </p:nvSpPr>
        <p:spPr/>
        <p:txBody>
          <a:bodyPr/>
          <a:lstStyle/>
          <a:p>
            <a:fld id="{BFC21862-C570-43FE-93A1-CE1DA7921C6E}" type="slidenum">
              <a:rPr lang="zh-CN" altLang="en-US" smtClean="0"/>
              <a:pPr/>
              <a:t>9</a:t>
            </a:fld>
            <a:r>
              <a:rPr lang="en-US" altLang="zh-CN" smtClean="0"/>
              <a:t>/28</a:t>
            </a:r>
            <a:endParaRPr lang="zh-CN" altLang="en-US" dirty="0"/>
          </a:p>
        </p:txBody>
      </p:sp>
    </p:spTree>
    <p:extLst>
      <p:ext uri="{BB962C8B-B14F-4D97-AF65-F5344CB8AC3E}">
        <p14:creationId xmlns:p14="http://schemas.microsoft.com/office/powerpoint/2010/main" val="203988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2226">
                                            <p:txEl>
                                              <p:pRg st="4" end="4"/>
                                            </p:txEl>
                                          </p:spTgt>
                                        </p:tgtEl>
                                        <p:attrNameLst>
                                          <p:attrName>style.visibility</p:attrName>
                                        </p:attrNameLst>
                                      </p:cBhvr>
                                      <p:to>
                                        <p:strVal val="visible"/>
                                      </p:to>
                                    </p:set>
                                    <p:animEffect transition="in" filter="wipe(left)">
                                      <p:cBhvr>
                                        <p:cTn id="7" dur="500"/>
                                        <p:tgtEl>
                                          <p:spTgt spid="52226">
                                            <p:txEl>
                                              <p:pRg st="4"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2226">
                                            <p:txEl>
                                              <p:pRg st="5" end="5"/>
                                            </p:txEl>
                                          </p:spTgt>
                                        </p:tgtEl>
                                        <p:attrNameLst>
                                          <p:attrName>style.visibility</p:attrName>
                                        </p:attrNameLst>
                                      </p:cBhvr>
                                      <p:to>
                                        <p:strVal val="visible"/>
                                      </p:to>
                                    </p:set>
                                    <p:animEffect transition="in" filter="wipe(left)">
                                      <p:cBhvr>
                                        <p:cTn id="11" dur="500"/>
                                        <p:tgtEl>
                                          <p:spTgt spid="52226">
                                            <p:txEl>
                                              <p:pRg st="5" end="5"/>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2226">
                                            <p:txEl>
                                              <p:pRg st="6" end="6"/>
                                            </p:txEl>
                                          </p:spTgt>
                                        </p:tgtEl>
                                        <p:attrNameLst>
                                          <p:attrName>style.visibility</p:attrName>
                                        </p:attrNameLst>
                                      </p:cBhvr>
                                      <p:to>
                                        <p:strVal val="visible"/>
                                      </p:to>
                                    </p:set>
                                    <p:animEffect transition="in" filter="wipe(left)">
                                      <p:cBhvr>
                                        <p:cTn id="15" dur="500"/>
                                        <p:tgtEl>
                                          <p:spTgt spid="52226">
                                            <p:txEl>
                                              <p:pRg st="6" end="6"/>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2226">
                                            <p:txEl>
                                              <p:pRg st="7" end="7"/>
                                            </p:txEl>
                                          </p:spTgt>
                                        </p:tgtEl>
                                        <p:attrNameLst>
                                          <p:attrName>style.visibility</p:attrName>
                                        </p:attrNameLst>
                                      </p:cBhvr>
                                      <p:to>
                                        <p:strVal val="visible"/>
                                      </p:to>
                                    </p:set>
                                    <p:animEffect transition="in" filter="wipe(left)">
                                      <p:cBhvr>
                                        <p:cTn id="19" dur="500"/>
                                        <p:tgtEl>
                                          <p:spTgt spid="52226">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52226">
                                            <p:txEl>
                                              <p:pRg st="8" end="8"/>
                                            </p:txEl>
                                          </p:spTgt>
                                        </p:tgtEl>
                                        <p:attrNameLst>
                                          <p:attrName>style.visibility</p:attrName>
                                        </p:attrNameLst>
                                      </p:cBhvr>
                                      <p:to>
                                        <p:strVal val="visible"/>
                                      </p:to>
                                    </p:set>
                                    <p:animEffect transition="in" filter="wipe(left)">
                                      <p:cBhvr>
                                        <p:cTn id="24" dur="500"/>
                                        <p:tgtEl>
                                          <p:spTgt spid="52226">
                                            <p:txEl>
                                              <p:pRg st="8" end="8"/>
                                            </p:txEl>
                                          </p:spTgt>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52226">
                                            <p:txEl>
                                              <p:pRg st="10" end="10"/>
                                            </p:txEl>
                                          </p:spTgt>
                                        </p:tgtEl>
                                        <p:attrNameLst>
                                          <p:attrName>style.visibility</p:attrName>
                                        </p:attrNameLst>
                                      </p:cBhvr>
                                      <p:to>
                                        <p:strVal val="visible"/>
                                      </p:to>
                                    </p:set>
                                    <p:animEffect transition="in" filter="wipe(left)">
                                      <p:cBhvr>
                                        <p:cTn id="28" dur="500"/>
                                        <p:tgtEl>
                                          <p:spTgt spid="52226">
                                            <p:txEl>
                                              <p:pRg st="10" end="1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2226">
                                            <p:txEl>
                                              <p:pRg st="11" end="11"/>
                                            </p:txEl>
                                          </p:spTgt>
                                        </p:tgtEl>
                                        <p:attrNameLst>
                                          <p:attrName>style.visibility</p:attrName>
                                        </p:attrNameLst>
                                      </p:cBhvr>
                                      <p:to>
                                        <p:strVal val="visible"/>
                                      </p:to>
                                    </p:set>
                                    <p:animEffect transition="in" filter="wipe(left)">
                                      <p:cBhvr>
                                        <p:cTn id="33" dur="500"/>
                                        <p:tgtEl>
                                          <p:spTgt spid="52226">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2226">
                                            <p:txEl>
                                              <p:pRg st="12" end="12"/>
                                            </p:txEl>
                                          </p:spTgt>
                                        </p:tgtEl>
                                        <p:attrNameLst>
                                          <p:attrName>style.visibility</p:attrName>
                                        </p:attrNameLst>
                                      </p:cBhvr>
                                      <p:to>
                                        <p:strVal val="visible"/>
                                      </p:to>
                                    </p:set>
                                    <p:animEffect transition="in" filter="wipe(left)">
                                      <p:cBhvr>
                                        <p:cTn id="38" dur="500"/>
                                        <p:tgtEl>
                                          <p:spTgt spid="5222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YiminZHOUTemplate">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YiminZHOUTemplate.potx" id="{BAD2110E-F7B4-48F8-8A58-BBE095D33FFB}" vid="{44E3BECB-AED5-46F5-987B-A825F578D1E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YiminZHOUTemplate</Template>
  <TotalTime>685</TotalTime>
  <Words>2010</Words>
  <Application>Microsoft Office PowerPoint</Application>
  <PresentationFormat>全屏显示(4:3)</PresentationFormat>
  <Paragraphs>425</Paragraphs>
  <Slides>28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2" baseType="lpstr">
      <vt:lpstr>等线</vt:lpstr>
      <vt:lpstr>楷体</vt:lpstr>
      <vt:lpstr>楷体_GB2312</vt:lpstr>
      <vt:lpstr>隶书</vt:lpstr>
      <vt:lpstr>宋体</vt:lpstr>
      <vt:lpstr>Arial</vt:lpstr>
      <vt:lpstr>Calibri</vt:lpstr>
      <vt:lpstr>Courier New</vt:lpstr>
      <vt:lpstr>Symbol</vt:lpstr>
      <vt:lpstr>Times New Roman</vt:lpstr>
      <vt:lpstr>Verdana</vt:lpstr>
      <vt:lpstr>Wingdings</vt:lpstr>
      <vt:lpstr>YiminZHOUTemplate</vt:lpstr>
      <vt:lpstr>Visio</vt:lpstr>
      <vt:lpstr>第三章 树和二叉树</vt:lpstr>
      <vt:lpstr>二叉树</vt:lpstr>
      <vt:lpstr>二叉树的特点</vt:lpstr>
      <vt:lpstr>二叉树的五种基本形态</vt:lpstr>
      <vt:lpstr>二叉树术语</vt:lpstr>
      <vt:lpstr>特殊的二叉树</vt:lpstr>
      <vt:lpstr>二叉树性质1</vt:lpstr>
      <vt:lpstr>二叉树性质2</vt:lpstr>
      <vt:lpstr>二叉树性质3</vt:lpstr>
      <vt:lpstr>二叉树性质4</vt:lpstr>
      <vt:lpstr>二叉树性质5</vt:lpstr>
      <vt:lpstr>二叉树的顺序存储</vt:lpstr>
      <vt:lpstr>一般的二叉树的顺序存储</vt:lpstr>
      <vt:lpstr>二叉树链式储存：二叉链表</vt:lpstr>
      <vt:lpstr>二叉树链式储存：三叉链表</vt:lpstr>
      <vt:lpstr>二叉树链式储存：三叉链表</vt:lpstr>
      <vt:lpstr>二叉树的遍历</vt:lpstr>
      <vt:lpstr>二叉树先序遍历</vt:lpstr>
      <vt:lpstr>二叉树中序遍历</vt:lpstr>
      <vt:lpstr>二叉树后序遍历</vt:lpstr>
      <vt:lpstr>二叉树的层次遍历</vt:lpstr>
      <vt:lpstr>二叉树的非递归遍历</vt:lpstr>
      <vt:lpstr>二叉树中序遍历非递归算法</vt:lpstr>
      <vt:lpstr>中序遍历非递归算法</vt:lpstr>
      <vt:lpstr>二叉树的应用</vt:lpstr>
      <vt:lpstr>二叉树的应用 ① 求深度</vt:lpstr>
      <vt:lpstr>二叉树的应用 ② 求叶子数</vt:lpstr>
      <vt:lpstr>第三章 树和二叉树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 ZHOU</dc:creator>
  <cp:lastModifiedBy>Yimin ZHOU</cp:lastModifiedBy>
  <cp:revision>156</cp:revision>
  <dcterms:created xsi:type="dcterms:W3CDTF">2017-08-10T22:37:34Z</dcterms:created>
  <dcterms:modified xsi:type="dcterms:W3CDTF">2017-10-11T09:33:43Z</dcterms:modified>
</cp:coreProperties>
</file>