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30"/>
  </p:handoutMasterIdLst>
  <p:sldIdLst>
    <p:sldId id="25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22" r:id="rId15"/>
    <p:sldId id="323" r:id="rId16"/>
    <p:sldId id="324" r:id="rId17"/>
    <p:sldId id="325" r:id="rId18"/>
    <p:sldId id="311" r:id="rId19"/>
    <p:sldId id="312" r:id="rId20"/>
    <p:sldId id="313" r:id="rId21"/>
    <p:sldId id="314" r:id="rId22"/>
    <p:sldId id="315" r:id="rId23"/>
    <p:sldId id="318" r:id="rId24"/>
    <p:sldId id="317" r:id="rId25"/>
    <p:sldId id="319" r:id="rId26"/>
    <p:sldId id="321" r:id="rId27"/>
    <p:sldId id="320" r:id="rId28"/>
    <p:sldId id="300" r:id="rId29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FF0000"/>
    <a:srgbClr val="012D78"/>
    <a:srgbClr val="FFFF66"/>
    <a:srgbClr val="FFFF00"/>
    <a:srgbClr val="032C75"/>
    <a:srgbClr val="174B8B"/>
    <a:srgbClr val="194A8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1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anose="02020603050405020304" pitchFamily="18" charset="0"/>
        <a:ea typeface="楷体" panose="02010609060101010101" pitchFamily="49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/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/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 hasCustomPrompt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90000" rIns="91440" bIns="90000" numCol="1" anchor="t" anchorCtr="0" compatLnSpc="1"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7950" indent="0">
              <a:defRPr sz="1800"/>
            </a:lvl2pPr>
            <a:lvl3pPr marL="107950" indent="0">
              <a:defRPr sz="1600"/>
            </a:lvl3pPr>
            <a:lvl4pPr marL="107950" indent="0">
              <a:defRPr sz="1400"/>
            </a:lvl4pPr>
            <a:lvl5pPr marL="10795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7950" indent="0">
              <a:defRPr sz="1800"/>
            </a:lvl2pPr>
            <a:lvl3pPr marL="107950" indent="0">
              <a:defRPr sz="1600"/>
            </a:lvl3pPr>
            <a:lvl4pPr marL="107950" indent="0">
              <a:defRPr sz="1400"/>
            </a:lvl4pPr>
            <a:lvl5pPr marL="10795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Calibri" panose="020F0502020204030204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defRPr>
            </a:lvl1pPr>
            <a:lvl2pPr marL="179705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23528" y="6238181"/>
            <a:ext cx="576064" cy="281954"/>
          </a:xfrm>
        </p:spPr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microsoft.com/office/2007/relationships/hdphoto" Target="../media/image5.wdp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90000" rIns="91440" bIns="9000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</a:fld>
            <a:r>
              <a:rPr lang="en-US" altLang="zh-CN" dirty="0" smtClean="0"/>
              <a:t>/26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>
            <a:fillRect/>
          </a:stretch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anose="020B0604030504040204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7" Type="http://schemas.openxmlformats.org/officeDocument/2006/relationships/slideLayout" Target="../slideLayouts/slideLayout3.xml"/><Relationship Id="rId36" Type="http://schemas.openxmlformats.org/officeDocument/2006/relationships/image" Target="../media/image89.png"/><Relationship Id="rId35" Type="http://schemas.openxmlformats.org/officeDocument/2006/relationships/image" Target="../media/image88.png"/><Relationship Id="rId34" Type="http://schemas.openxmlformats.org/officeDocument/2006/relationships/image" Target="../media/image87.png"/><Relationship Id="rId33" Type="http://schemas.openxmlformats.org/officeDocument/2006/relationships/image" Target="../media/image86.png"/><Relationship Id="rId32" Type="http://schemas.openxmlformats.org/officeDocument/2006/relationships/image" Target="../media/image85.png"/><Relationship Id="rId31" Type="http://schemas.openxmlformats.org/officeDocument/2006/relationships/image" Target="../media/image84.png"/><Relationship Id="rId30" Type="http://schemas.openxmlformats.org/officeDocument/2006/relationships/image" Target="../media/image83.png"/><Relationship Id="rId3" Type="http://schemas.openxmlformats.org/officeDocument/2006/relationships/image" Target="../media/image56.png"/><Relationship Id="rId29" Type="http://schemas.openxmlformats.org/officeDocument/2006/relationships/image" Target="../media/image82.png"/><Relationship Id="rId28" Type="http://schemas.openxmlformats.org/officeDocument/2006/relationships/image" Target="../media/image81.png"/><Relationship Id="rId27" Type="http://schemas.openxmlformats.org/officeDocument/2006/relationships/image" Target="../media/image80.png"/><Relationship Id="rId26" Type="http://schemas.openxmlformats.org/officeDocument/2006/relationships/image" Target="../media/image79.png"/><Relationship Id="rId25" Type="http://schemas.openxmlformats.org/officeDocument/2006/relationships/image" Target="../media/image78.png"/><Relationship Id="rId24" Type="http://schemas.openxmlformats.org/officeDocument/2006/relationships/image" Target="../media/image77.png"/><Relationship Id="rId23" Type="http://schemas.openxmlformats.org/officeDocument/2006/relationships/image" Target="../media/image76.png"/><Relationship Id="rId22" Type="http://schemas.openxmlformats.org/officeDocument/2006/relationships/image" Target="../media/image75.png"/><Relationship Id="rId21" Type="http://schemas.openxmlformats.org/officeDocument/2006/relationships/image" Target="../media/image74.png"/><Relationship Id="rId20" Type="http://schemas.openxmlformats.org/officeDocument/2006/relationships/image" Target="../media/image73.png"/><Relationship Id="rId2" Type="http://schemas.openxmlformats.org/officeDocument/2006/relationships/image" Target="../media/image55.png"/><Relationship Id="rId19" Type="http://schemas.openxmlformats.org/officeDocument/2006/relationships/image" Target="../media/image72.png"/><Relationship Id="rId18" Type="http://schemas.openxmlformats.org/officeDocument/2006/relationships/image" Target="../media/image71.png"/><Relationship Id="rId17" Type="http://schemas.openxmlformats.org/officeDocument/2006/relationships/image" Target="../media/image70.png"/><Relationship Id="rId16" Type="http://schemas.openxmlformats.org/officeDocument/2006/relationships/image" Target="../media/image69.png"/><Relationship Id="rId15" Type="http://schemas.openxmlformats.org/officeDocument/2006/relationships/image" Target="../media/image68.png"/><Relationship Id="rId14" Type="http://schemas.openxmlformats.org/officeDocument/2006/relationships/image" Target="../media/image67.png"/><Relationship Id="rId13" Type="http://schemas.openxmlformats.org/officeDocument/2006/relationships/image" Target="../media/image66.png"/><Relationship Id="rId12" Type="http://schemas.openxmlformats.org/officeDocument/2006/relationships/image" Target="../media/image65.png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en-US" altLang="zh-CN" dirty="0" smtClean="0"/>
              <a:t>C3 </a:t>
            </a:r>
            <a:r>
              <a:rPr lang="zh-CN" altLang="en-US" dirty="0" smtClean="0"/>
              <a:t>特殊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二叉树</a:t>
            </a:r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树和二叉树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二叉排序树</a:t>
            </a:r>
            <a:r>
              <a:rPr lang="en-US" altLang="zh-CN" dirty="0"/>
              <a:t>——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3. 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考虑</a:t>
            </a:r>
            <a:r>
              <a:rPr lang="zh-CN" altLang="en-US" sz="2200" b="1" dirty="0">
                <a:solidFill>
                  <a:schemeClr val="tx1"/>
                </a:solidFill>
              </a:rPr>
              <a:t>在二叉排序树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BST-3 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中分别删除节点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15, 30, 20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13752" y="4490140"/>
            <a:ext cx="3724819" cy="460865"/>
            <a:chOff x="0" y="585519"/>
            <a:chExt cx="6096000" cy="767520"/>
          </a:xfrm>
          <a:solidFill>
            <a:schemeClr val="bg1"/>
          </a:solidFill>
        </p:grpSpPr>
        <p:sp>
          <p:nvSpPr>
            <p:cNvPr id="15" name="圆角矩形 14"/>
            <p:cNvSpPr/>
            <p:nvPr/>
          </p:nvSpPr>
          <p:spPr>
            <a:xfrm>
              <a:off x="0" y="585519"/>
              <a:ext cx="6096000" cy="76752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6" name="圆角矩形 4"/>
            <p:cNvSpPr txBox="1"/>
            <p:nvPr/>
          </p:nvSpPr>
          <p:spPr>
            <a:xfrm>
              <a:off x="76132" y="645376"/>
              <a:ext cx="5930221" cy="63712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删除叶子</a:t>
              </a: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节点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，直接删除之。</a:t>
              </a:r>
              <a:endParaRPr lang="zh-CN" altLang="en-US" b="0" kern="1200" dirty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1640" y="5187632"/>
            <a:ext cx="5447340" cy="460865"/>
            <a:chOff x="0" y="585519"/>
            <a:chExt cx="6096000" cy="767520"/>
          </a:xfrm>
          <a:solidFill>
            <a:schemeClr val="bg1"/>
          </a:solidFill>
        </p:grpSpPr>
        <p:sp>
          <p:nvSpPr>
            <p:cNvPr id="13" name="圆角矩形 12"/>
            <p:cNvSpPr/>
            <p:nvPr/>
          </p:nvSpPr>
          <p:spPr>
            <a:xfrm>
              <a:off x="0" y="585519"/>
              <a:ext cx="6096000" cy="76752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7" name="圆角矩形 4"/>
            <p:cNvSpPr txBox="1"/>
            <p:nvPr/>
          </p:nvSpPr>
          <p:spPr>
            <a:xfrm>
              <a:off x="76132" y="645376"/>
              <a:ext cx="5930221" cy="63712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删除度为</a:t>
              </a:r>
              <a:r>
                <a:rPr lang="en-US" altLang="zh-CN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的节点，以其非空子节点替代之。</a:t>
              </a:r>
              <a:endParaRPr lang="zh-CN" altLang="en-US" b="0" kern="1200" dirty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40622" y="5880352"/>
            <a:ext cx="5170855" cy="460865"/>
            <a:chOff x="0" y="585519"/>
            <a:chExt cx="6096000" cy="767520"/>
          </a:xfrm>
          <a:solidFill>
            <a:schemeClr val="bg1"/>
          </a:solidFill>
        </p:grpSpPr>
        <p:sp>
          <p:nvSpPr>
            <p:cNvPr id="19" name="圆角矩形 18"/>
            <p:cNvSpPr/>
            <p:nvPr/>
          </p:nvSpPr>
          <p:spPr>
            <a:xfrm>
              <a:off x="0" y="585519"/>
              <a:ext cx="6096000" cy="76752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20" name="圆角矩形 4"/>
            <p:cNvSpPr txBox="1"/>
            <p:nvPr/>
          </p:nvSpPr>
          <p:spPr>
            <a:xfrm>
              <a:off x="76132" y="645376"/>
              <a:ext cx="5930221" cy="63712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删除度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的节点，</a:t>
              </a: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以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其前驱节点</a:t>
              </a: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替代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之。</a:t>
              </a:r>
              <a:endParaRPr lang="zh-CN" altLang="en-US" b="0" kern="1200" dirty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2" y="1466962"/>
            <a:ext cx="3253740" cy="2385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03" y="1468178"/>
            <a:ext cx="3131820" cy="2385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03" y="1468178"/>
            <a:ext cx="3131820" cy="2385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03" y="1468178"/>
            <a:ext cx="3756660" cy="1775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二叉排序树</a:t>
            </a:r>
            <a:r>
              <a:rPr lang="en-US" altLang="zh-CN" dirty="0"/>
              <a:t>——</a:t>
            </a:r>
            <a:r>
              <a:rPr lang="zh-CN" altLang="en-US" dirty="0" smtClean="0"/>
              <a:t>查找性能分析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3"/>
                <a:ext cx="8280920" cy="554461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dirty="0" smtClean="0">
                    <a:solidFill>
                      <a:srgbClr val="002060"/>
                    </a:solidFill>
                  </a:rPr>
                  <a:t>平均查找长度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𝐴𝑆𝐿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𝑆𝑙𝑒𝑛𝑔𝑡h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sz="24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2400" dirty="0" smtClean="0">
                  <a:solidFill>
                    <a:srgbClr val="00206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2400" dirty="0" smtClean="0">
                    <a:solidFill>
                      <a:srgbClr val="002060"/>
                    </a:solidFill>
                  </a:rPr>
                  <a:t>BST{1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 3 4 5}</a:t>
                </a:r>
                <a:endParaRPr lang="en-US" altLang="zh-CN" sz="2000" dirty="0" smtClean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𝐴𝑆𝐿</m:t>
                    </m:r>
                    <m:r>
                      <a:rPr lang="en-US" altLang="zh-CN" sz="1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sz="1800" dirty="0" smtClean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solidFill>
                    <a:srgbClr val="00206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2400" dirty="0" smtClean="0">
                    <a:solidFill>
                      <a:srgbClr val="002060"/>
                    </a:solidFill>
                  </a:rPr>
                  <a:t>BST{2 3 1 4 5}</a:t>
                </a: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𝐴𝑆𝐿</m:t>
                    </m:r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zh-CN" sz="1800" dirty="0" smtClean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206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2400" dirty="0" smtClean="0">
                    <a:solidFill>
                      <a:srgbClr val="002060"/>
                    </a:solidFill>
                  </a:rPr>
                  <a:t>BST{3 1 2 4 5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}</a:t>
                </a: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𝐴𝑆𝐿</m:t>
                    </m:r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33CC"/>
                  </a:solidFill>
                </a:endParaRPr>
              </a:p>
              <a:p>
                <a:pPr marL="2628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2000" dirty="0" smtClean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3"/>
                <a:ext cx="8280920" cy="5544615"/>
              </a:xfrm>
              <a:blipFill rotWithShape="1">
                <a:blip r:embed="rId1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55" y="1534475"/>
            <a:ext cx="1663065" cy="2074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02" y="2886342"/>
            <a:ext cx="1800225" cy="1617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291390"/>
            <a:ext cx="1663065" cy="1259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对角圆角矩形 14"/>
          <p:cNvSpPr/>
          <p:nvPr/>
        </p:nvSpPr>
        <p:spPr bwMode="auto">
          <a:xfrm>
            <a:off x="2771800" y="5877272"/>
            <a:ext cx="5400600" cy="504056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如何在构造中降低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的高度是改进的方向。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 平衡二叉树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平衡二叉树定义（ </a:t>
            </a:r>
            <a:r>
              <a:rPr lang="en-US" altLang="zh-CN" dirty="0"/>
              <a:t>ADELSON-VELSKII </a:t>
            </a:r>
            <a:r>
              <a:rPr lang="en-US" altLang="zh-CN" dirty="0" smtClean="0"/>
              <a:t>and </a:t>
            </a:r>
            <a:r>
              <a:rPr lang="en-US" altLang="zh-CN" dirty="0"/>
              <a:t>LANDIS 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 smtClean="0"/>
              <a:t>平衡</a:t>
            </a:r>
            <a:r>
              <a:rPr lang="zh-CN" altLang="en-US" dirty="0"/>
              <a:t>二叉树或者是一棵空树，或者是具有下列性质的二叉树：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它</a:t>
            </a:r>
            <a:r>
              <a:rPr lang="zh-CN" altLang="en-US" dirty="0"/>
              <a:t>的左、右子树都是平衡二叉树树，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它的</a:t>
            </a:r>
            <a:r>
              <a:rPr lang="zh-CN" altLang="en-US" dirty="0" smtClean="0"/>
              <a:t>左</a:t>
            </a:r>
            <a:r>
              <a:rPr lang="zh-CN" altLang="en-US" dirty="0"/>
              <a:t>、右子树的深度之差不超过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83568" y="2852936"/>
          <a:ext cx="7704856" cy="343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Visio" r:id="rId1" imgW="3200400" imgH="1430655" progId="Visio.Drawing.11">
                  <p:embed/>
                </p:oleObj>
              </mc:Choice>
              <mc:Fallback>
                <p:oleObj name="Visio" r:id="rId1" imgW="3200400" imgH="143065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7704856" cy="3438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 平衡</a:t>
            </a:r>
            <a:r>
              <a:rPr lang="zh-CN" altLang="en-US" dirty="0" smtClean="0"/>
              <a:t>二叉树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构造二叉平衡树的方法</a:t>
            </a:r>
            <a:endParaRPr lang="zh-CN" altLang="en-US" dirty="0"/>
          </a:p>
          <a:p>
            <a:r>
              <a:rPr lang="zh-CN" altLang="en-US" dirty="0"/>
              <a:t>在插入过程中，采用平衡旋转技术。</a:t>
            </a:r>
            <a:endParaRPr lang="zh-CN" altLang="en-US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依次插入的关键字为</a:t>
            </a:r>
            <a:r>
              <a:rPr lang="en-US" altLang="zh-CN" dirty="0"/>
              <a:t>5, 4, 2, 8, 6, 9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39541" y="2721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1277541" y="3483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15541" y="4245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58541" y="3102496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896541" y="3864496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374107" y="366142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605808" y="2721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843808" y="3483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224808" y="3102496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4367808" y="3483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986808" y="3102496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582341" y="2264296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24808" y="2340496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396508" y="3712096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053608" y="4245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748808" y="3864496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67808" y="5007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4672608" y="4626496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215408" y="3407296"/>
            <a:ext cx="1371600" cy="2133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FFFFCC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7004248" y="3102496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166048" y="2264296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7385248" y="3483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23248" y="4245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7004248" y="3864496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7766248" y="3864496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147248" y="4245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623248" y="2721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61248" y="3483496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6242248" y="3102496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2671804" y="4903304"/>
            <a:ext cx="1195395" cy="665584"/>
          </a:xfrm>
          <a:prstGeom prst="wedgeRoundRectCallout">
            <a:avLst>
              <a:gd name="adj1" fmla="val -45625"/>
              <a:gd name="adj2" fmla="val -176326"/>
              <a:gd name="adj3" fmla="val 16667"/>
            </a:avLst>
          </a:prstGeom>
          <a:solidFill>
            <a:srgbClr val="FFFFCC"/>
          </a:solidFill>
          <a:ln w="9525">
            <a:solidFill>
              <a:srgbClr val="8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</a:t>
            </a:r>
            <a:endParaRPr kumimoji="1" lang="zh-CN" altLang="en-US" sz="2800" dirty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5923756" y="4903304"/>
            <a:ext cx="1298772" cy="637592"/>
          </a:xfrm>
          <a:prstGeom prst="wedgeRoundRectCallout">
            <a:avLst>
              <a:gd name="adj1" fmla="val -66117"/>
              <a:gd name="adj2" fmla="val -167303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</a:t>
            </a:r>
            <a:endParaRPr kumimoji="1" lang="zh-CN" altLang="en-US" sz="2800" dirty="0">
              <a:solidFill>
                <a:srgbClr val="A5002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9341" y="2492896"/>
            <a:ext cx="2133600" cy="22860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9" grpId="0" animBg="1"/>
      <p:bldP spid="10" grpId="0" animBg="1" autoUpdateAnimBg="0"/>
      <p:bldP spid="11" grpId="0" animBg="1" autoUpdateAnimBg="0"/>
      <p:bldP spid="13" grpId="0" animBg="1" autoUpdateAnimBg="0"/>
      <p:bldP spid="17" grpId="0" animBg="1"/>
      <p:bldP spid="18" grpId="0" animBg="1" autoUpdateAnimBg="0"/>
      <p:bldP spid="20" grpId="0" animBg="1" autoUpdateAnimBg="0"/>
      <p:bldP spid="22" grpId="0" animBg="1"/>
      <p:bldP spid="25" grpId="0" animBg="1" autoUpdateAnimBg="0"/>
      <p:bldP spid="26" grpId="0" animBg="1" autoUpdateAnimBg="0"/>
      <p:bldP spid="29" grpId="0" animBg="1" autoUpdateAnimBg="0"/>
      <p:bldP spid="30" grpId="0" animBg="1" autoUpdateAnimBg="0"/>
      <p:bldP spid="31" grpId="0" animBg="1" autoUpdateAnimBg="0"/>
      <p:bldP spid="33" grpId="0" animBg="1" autoUpdateAnimBg="0"/>
      <p:bldP spid="34" grpId="0" animBg="1" autoUpdateAnimBg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 平衡</a:t>
            </a:r>
            <a:r>
              <a:rPr lang="zh-CN" altLang="en-US" dirty="0" smtClean="0"/>
              <a:t>二叉树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依次插入的关键字为</a:t>
            </a:r>
            <a:r>
              <a:rPr lang="en-US" altLang="zh-CN" dirty="0"/>
              <a:t>5, 4, 2, 8, 6, 9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6" name="Oval 2"/>
          <p:cNvSpPr>
            <a:spLocks noChangeArrowheads="1"/>
          </p:cNvSpPr>
          <p:nvPr/>
        </p:nvSpPr>
        <p:spPr bwMode="auto">
          <a:xfrm>
            <a:off x="1590292" y="1828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828292" y="2590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 flipH="1">
            <a:off x="1209292" y="2209045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"/>
          <p:cNvSpPr>
            <a:spLocks noChangeShapeType="1"/>
          </p:cNvSpPr>
          <p:nvPr/>
        </p:nvSpPr>
        <p:spPr bwMode="auto">
          <a:xfrm>
            <a:off x="1971292" y="2209045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1209292" y="1447045"/>
            <a:ext cx="4572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2352292" y="2590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1590292" y="3352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H="1">
            <a:off x="1971292" y="2971045"/>
            <a:ext cx="457200" cy="4572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2733292" y="2971045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11"/>
          <p:cNvSpPr>
            <a:spLocks noChangeArrowheads="1"/>
          </p:cNvSpPr>
          <p:nvPr/>
        </p:nvSpPr>
        <p:spPr bwMode="auto">
          <a:xfrm>
            <a:off x="3114292" y="3352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6" name="Oval 12"/>
          <p:cNvSpPr>
            <a:spLocks noChangeArrowheads="1"/>
          </p:cNvSpPr>
          <p:nvPr/>
        </p:nvSpPr>
        <p:spPr bwMode="auto">
          <a:xfrm>
            <a:off x="3876292" y="4114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3495292" y="3733045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599692" y="1370845"/>
            <a:ext cx="3962400" cy="33528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6467092" y="40378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5628892" y="47998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1" name="Oval 17"/>
          <p:cNvSpPr>
            <a:spLocks noChangeArrowheads="1"/>
          </p:cNvSpPr>
          <p:nvPr/>
        </p:nvSpPr>
        <p:spPr bwMode="auto">
          <a:xfrm>
            <a:off x="4866892" y="55618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5247892" y="5180845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 flipH="1">
            <a:off x="6009892" y="4418845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6848092" y="4418845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Oval 21"/>
          <p:cNvSpPr>
            <a:spLocks noChangeArrowheads="1"/>
          </p:cNvSpPr>
          <p:nvPr/>
        </p:nvSpPr>
        <p:spPr bwMode="auto">
          <a:xfrm>
            <a:off x="7229092" y="47998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7991092" y="55618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7610092" y="5180845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6086092" y="3656845"/>
            <a:ext cx="4572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6390892" y="5638045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6009892" y="5180845"/>
            <a:ext cx="5334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27"/>
          <p:cNvSpPr>
            <a:spLocks noChangeArrowheads="1"/>
          </p:cNvSpPr>
          <p:nvPr/>
        </p:nvSpPr>
        <p:spPr bwMode="auto">
          <a:xfrm rot="5487719">
            <a:off x="5285199" y="2095539"/>
            <a:ext cx="760412" cy="1447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00 h 21600"/>
              <a:gd name="T14" fmla="*/ 18227 w 21600"/>
              <a:gd name="T15" fmla="*/ 9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9933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41" grpId="0" animBg="1" autoUpdateAnimBg="0"/>
      <p:bldP spid="42" grpId="0" animBg="1" autoUpdateAnimBg="0"/>
      <p:bldP spid="45" grpId="0" animBg="1" autoUpdateAnimBg="0"/>
      <p:bldP spid="46" grpId="0" animBg="1" autoUpdateAnimBg="0"/>
      <p:bldP spid="48" grpId="0" animBg="1"/>
      <p:bldP spid="49" grpId="0" animBg="1" autoUpdateAnimBg="0"/>
      <p:bldP spid="50" grpId="0" animBg="1" autoUpdateAnimBg="0"/>
      <p:bldP spid="51" grpId="0" animBg="1" autoUpdateAnimBg="0"/>
      <p:bldP spid="55" grpId="0" animBg="1" autoUpdateAnimBg="0"/>
      <p:bldP spid="56" grpId="0" animBg="1" autoUpdateAnimBg="0"/>
      <p:bldP spid="5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 平衡二叉树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失衡调整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</a:t>
            </a:r>
            <a:r>
              <a:rPr lang="en-US" altLang="zh-CN" dirty="0" smtClean="0"/>
              <a:t>) </a:t>
            </a:r>
            <a:r>
              <a:rPr lang="zh-CN" altLang="en-US" dirty="0" smtClean="0"/>
              <a:t>单向</a:t>
            </a:r>
            <a:r>
              <a:rPr lang="zh-CN" altLang="en-US" dirty="0"/>
              <a:t>右旋（</a:t>
            </a:r>
            <a:r>
              <a:rPr lang="en-US" altLang="zh-CN" dirty="0"/>
              <a:t>LL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(2</a:t>
            </a:r>
            <a:r>
              <a:rPr lang="en-US" altLang="zh-CN" dirty="0" smtClean="0"/>
              <a:t>) </a:t>
            </a:r>
            <a:r>
              <a:rPr lang="zh-CN" altLang="en-US" dirty="0" smtClean="0"/>
              <a:t>单向</a:t>
            </a:r>
            <a:r>
              <a:rPr lang="zh-CN" altLang="en-US" dirty="0"/>
              <a:t>左旋（</a:t>
            </a:r>
            <a:r>
              <a:rPr lang="en-US" altLang="zh-CN" dirty="0"/>
              <a:t>RR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(3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先</a:t>
            </a:r>
            <a:r>
              <a:rPr lang="zh-CN" altLang="en-US" dirty="0"/>
              <a:t>左后右旋转（</a:t>
            </a:r>
            <a:r>
              <a:rPr lang="en-US" altLang="zh-CN" dirty="0"/>
              <a:t>LR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(4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先</a:t>
            </a:r>
            <a:r>
              <a:rPr lang="zh-CN" altLang="en-US" dirty="0"/>
              <a:t>右后左旋转（</a:t>
            </a:r>
            <a:r>
              <a:rPr lang="en-US" altLang="zh-CN" dirty="0"/>
              <a:t>RL</a:t>
            </a:r>
            <a:r>
              <a:rPr lang="zh-CN" altLang="en-US" dirty="0"/>
              <a:t>）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剪去对角的矩形 3"/>
          <p:cNvSpPr/>
          <p:nvPr/>
        </p:nvSpPr>
        <p:spPr bwMode="auto">
          <a:xfrm>
            <a:off x="1286400" y="2924944"/>
            <a:ext cx="6534256" cy="2808312"/>
          </a:xfrm>
          <a:prstGeom prst="snip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口诀：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相同方向生长引发不平衡</a:t>
            </a:r>
            <a:r>
              <a:rPr lang="en-US" altLang="zh-CN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(LL</a:t>
            </a:r>
            <a:r>
              <a:rPr lang="zh-CN" altLang="en-US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RR)</a:t>
            </a:r>
            <a:r>
              <a:rPr lang="zh-CN" altLang="en-US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，升级失衡节点的儿子节点为新的根。</a:t>
            </a:r>
            <a:endParaRPr lang="en-US" altLang="zh-CN" b="0" dirty="0" smtClean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b="0" dirty="0" smtClean="0">
              <a:solidFill>
                <a:srgbClr val="000066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不同方向生长</a:t>
            </a:r>
            <a:r>
              <a:rPr lang="zh-CN" altLang="en-US" b="0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引发不平衡</a:t>
            </a:r>
            <a:r>
              <a:rPr lang="en-US" altLang="zh-CN" b="0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RL)</a:t>
            </a:r>
            <a:r>
              <a:rPr lang="zh-CN" altLang="en-US" b="0" dirty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，升级失衡节点</a:t>
            </a:r>
            <a:r>
              <a:rPr lang="zh-CN" altLang="en-US" b="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的孙子为儿子，新儿子升级为根。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④ 哈夫曼树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哈夫曼编码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47314" y="5317393"/>
            <a:ext cx="5075624" cy="1008112"/>
            <a:chOff x="0" y="585519"/>
            <a:chExt cx="6626726" cy="767520"/>
          </a:xfrm>
        </p:grpSpPr>
        <p:sp>
          <p:nvSpPr>
            <p:cNvPr id="9" name="圆角矩形 8"/>
            <p:cNvSpPr/>
            <p:nvPr/>
          </p:nvSpPr>
          <p:spPr>
            <a:xfrm>
              <a:off x="0" y="585519"/>
              <a:ext cx="6096000" cy="767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76131" y="645376"/>
              <a:ext cx="6550595" cy="637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哈夫曼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树又被称为最优二叉树，</a:t>
              </a:r>
              <a:endParaRPr lang="en-US" altLang="zh-CN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lvl="0" algn="l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它是一棵带</a:t>
              </a: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权路径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长度</a:t>
              </a:r>
              <a:r>
                <a:rPr lang="en-US" altLang="zh-CN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(WPL)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最</a:t>
              </a:r>
              <a:r>
                <a:rPr lang="zh-CN" altLang="en-US" b="0" dirty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短的树</a:t>
              </a:r>
              <a:r>
                <a:rPr lang="zh-CN" altLang="en-US" b="0" dirty="0" smtClean="0">
                  <a:ln w="0"/>
                  <a:solidFill>
                    <a:srgbClr val="00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b="0" kern="1200" dirty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7" y="1635061"/>
            <a:ext cx="2550740" cy="35540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653088" y="5296440"/>
                <a:ext cx="2889116" cy="1006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𝑾𝑷𝑳</m:t>
                      </m:r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88" y="5296440"/>
                <a:ext cx="2889116" cy="1006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83" name="组合 82"/>
          <p:cNvGrpSpPr/>
          <p:nvPr/>
        </p:nvGrpSpPr>
        <p:grpSpPr>
          <a:xfrm>
            <a:off x="3419475" y="2175415"/>
            <a:ext cx="4787900" cy="2533392"/>
            <a:chOff x="3419475" y="1263650"/>
            <a:chExt cx="4787900" cy="2533392"/>
          </a:xfrm>
        </p:grpSpPr>
        <p:sp>
          <p:nvSpPr>
            <p:cNvPr id="18" name="矩形 17"/>
            <p:cNvSpPr/>
            <p:nvPr/>
          </p:nvSpPr>
          <p:spPr bwMode="auto">
            <a:xfrm>
              <a:off x="4621026" y="3419675"/>
              <a:ext cx="2634848" cy="37736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91440" tIns="0" rIns="91440" bIns="0" numCol="1" rtlCol="0" anchor="ctr" anchorCtr="0" compatLnSpc="1"/>
            <a:lstStyle/>
            <a:p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[David Huffman, </a:t>
              </a:r>
              <a:r>
                <a:rPr lang="en-US" altLang="zh-CN" sz="18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1952 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]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3419475" y="1263650"/>
              <a:ext cx="4787900" cy="2022475"/>
              <a:chOff x="2154" y="796"/>
              <a:chExt cx="3016" cy="1274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154" y="796"/>
                <a:ext cx="3016" cy="1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522" y="822"/>
                <a:ext cx="293" cy="175"/>
              </a:xfrm>
              <a:prstGeom prst="rect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605" y="833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38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2552" y="1488"/>
                <a:ext cx="292" cy="174"/>
              </a:xfrm>
              <a:prstGeom prst="rect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2667" y="149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7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112" y="1131"/>
                <a:ext cx="292" cy="175"/>
              </a:xfrm>
              <a:prstGeom prst="rect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4195" y="1142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22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3815" y="910"/>
                <a:ext cx="443" cy="188"/>
              </a:xfrm>
              <a:custGeom>
                <a:avLst/>
                <a:gdLst>
                  <a:gd name="T0" fmla="*/ 0 w 443"/>
                  <a:gd name="T1" fmla="*/ 0 h 188"/>
                  <a:gd name="T2" fmla="*/ 443 w 443"/>
                  <a:gd name="T3" fmla="*/ 0 h 188"/>
                  <a:gd name="T4" fmla="*/ 443 w 443"/>
                  <a:gd name="T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3" h="188">
                    <a:moveTo>
                      <a:pt x="0" y="0"/>
                    </a:moveTo>
                    <a:lnTo>
                      <a:pt x="443" y="0"/>
                    </a:lnTo>
                    <a:lnTo>
                      <a:pt x="443" y="188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4239" y="1093"/>
                <a:ext cx="38" cy="38"/>
              </a:xfrm>
              <a:custGeom>
                <a:avLst/>
                <a:gdLst>
                  <a:gd name="T0" fmla="*/ 38 w 38"/>
                  <a:gd name="T1" fmla="*/ 0 h 38"/>
                  <a:gd name="T2" fmla="*/ 19 w 38"/>
                  <a:gd name="T3" fmla="*/ 38 h 38"/>
                  <a:gd name="T4" fmla="*/ 0 w 38"/>
                  <a:gd name="T5" fmla="*/ 0 h 38"/>
                  <a:gd name="T6" fmla="*/ 38 w 3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4165" y="926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4167" y="927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2924" y="1131"/>
                <a:ext cx="292" cy="175"/>
              </a:xfrm>
              <a:prstGeom prst="rect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3006" y="1142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16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Freeform 17"/>
              <p:cNvSpPr/>
              <p:nvPr/>
            </p:nvSpPr>
            <p:spPr bwMode="auto">
              <a:xfrm>
                <a:off x="3070" y="910"/>
                <a:ext cx="452" cy="188"/>
              </a:xfrm>
              <a:custGeom>
                <a:avLst/>
                <a:gdLst>
                  <a:gd name="T0" fmla="*/ 452 w 452"/>
                  <a:gd name="T1" fmla="*/ 0 h 188"/>
                  <a:gd name="T2" fmla="*/ 0 w 452"/>
                  <a:gd name="T3" fmla="*/ 0 h 188"/>
                  <a:gd name="T4" fmla="*/ 0 w 452"/>
                  <a:gd name="T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2" h="188">
                    <a:moveTo>
                      <a:pt x="452" y="0"/>
                    </a:moveTo>
                    <a:lnTo>
                      <a:pt x="0" y="0"/>
                    </a:lnTo>
                    <a:lnTo>
                      <a:pt x="0" y="188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3051" y="1093"/>
                <a:ext cx="38" cy="38"/>
              </a:xfrm>
              <a:custGeom>
                <a:avLst/>
                <a:gdLst>
                  <a:gd name="T0" fmla="*/ 38 w 38"/>
                  <a:gd name="T1" fmla="*/ 0 h 38"/>
                  <a:gd name="T2" fmla="*/ 19 w 38"/>
                  <a:gd name="T3" fmla="*/ 38 h 38"/>
                  <a:gd name="T4" fmla="*/ 0 w 38"/>
                  <a:gd name="T5" fmla="*/ 0 h 38"/>
                  <a:gd name="T6" fmla="*/ 38 w 3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3129" y="926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30" name="Rectangle 20"/>
              <p:cNvSpPr>
                <a:spLocks noChangeArrowheads="1"/>
              </p:cNvSpPr>
              <p:nvPr/>
            </p:nvSpPr>
            <p:spPr bwMode="auto">
              <a:xfrm>
                <a:off x="3131" y="927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1" name="Rectangle 21"/>
              <p:cNvSpPr>
                <a:spLocks noChangeArrowheads="1"/>
              </p:cNvSpPr>
              <p:nvPr/>
            </p:nvSpPr>
            <p:spPr bwMode="auto">
              <a:xfrm>
                <a:off x="3268" y="1488"/>
                <a:ext cx="293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32" name="Rectangle 22"/>
              <p:cNvSpPr>
                <a:spLocks noChangeArrowheads="1"/>
              </p:cNvSpPr>
              <p:nvPr/>
            </p:nvSpPr>
            <p:spPr bwMode="auto">
              <a:xfrm>
                <a:off x="3268" y="1488"/>
                <a:ext cx="293" cy="174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3384" y="149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9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759" y="1488"/>
                <a:ext cx="293" cy="1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3759" y="1488"/>
                <a:ext cx="293" cy="174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3842" y="1498"/>
                <a:ext cx="12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11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37" name="Rectangle 27"/>
              <p:cNvSpPr>
                <a:spLocks noChangeArrowheads="1"/>
              </p:cNvSpPr>
              <p:nvPr/>
            </p:nvSpPr>
            <p:spPr bwMode="auto">
              <a:xfrm>
                <a:off x="4476" y="1488"/>
                <a:ext cx="292" cy="174"/>
              </a:xfrm>
              <a:prstGeom prst="rect">
                <a:avLst/>
              </a:prstGeom>
              <a:noFill/>
              <a:ln w="635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4558" y="1498"/>
                <a:ext cx="12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2166" y="1848"/>
                <a:ext cx="293" cy="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2166" y="1848"/>
                <a:ext cx="293" cy="175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2282" y="185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42" name="Rectangle 32"/>
              <p:cNvSpPr>
                <a:spLocks noChangeArrowheads="1"/>
              </p:cNvSpPr>
              <p:nvPr/>
            </p:nvSpPr>
            <p:spPr bwMode="auto">
              <a:xfrm>
                <a:off x="2928" y="1848"/>
                <a:ext cx="292" cy="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3" name="Rectangle 33"/>
              <p:cNvSpPr>
                <a:spLocks noChangeArrowheads="1"/>
              </p:cNvSpPr>
              <p:nvPr/>
            </p:nvSpPr>
            <p:spPr bwMode="auto">
              <a:xfrm>
                <a:off x="2928" y="1848"/>
                <a:ext cx="292" cy="175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3044" y="185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45" name="Rectangle 35"/>
              <p:cNvSpPr>
                <a:spLocks noChangeArrowheads="1"/>
              </p:cNvSpPr>
              <p:nvPr/>
            </p:nvSpPr>
            <p:spPr bwMode="auto">
              <a:xfrm>
                <a:off x="4099" y="1848"/>
                <a:ext cx="292" cy="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6" name="Rectangle 36"/>
              <p:cNvSpPr>
                <a:spLocks noChangeArrowheads="1"/>
              </p:cNvSpPr>
              <p:nvPr/>
            </p:nvSpPr>
            <p:spPr bwMode="auto">
              <a:xfrm>
                <a:off x="4099" y="1848"/>
                <a:ext cx="292" cy="175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7" name="Rectangle 37"/>
              <p:cNvSpPr>
                <a:spLocks noChangeArrowheads="1"/>
              </p:cNvSpPr>
              <p:nvPr/>
            </p:nvSpPr>
            <p:spPr bwMode="auto">
              <a:xfrm>
                <a:off x="4214" y="185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48" name="Rectangle 38"/>
              <p:cNvSpPr>
                <a:spLocks noChangeArrowheads="1"/>
              </p:cNvSpPr>
              <p:nvPr/>
            </p:nvSpPr>
            <p:spPr bwMode="auto">
              <a:xfrm>
                <a:off x="4869" y="1848"/>
                <a:ext cx="293" cy="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49" name="Rectangle 39"/>
              <p:cNvSpPr>
                <a:spLocks noChangeArrowheads="1"/>
              </p:cNvSpPr>
              <p:nvPr/>
            </p:nvSpPr>
            <p:spPr bwMode="auto">
              <a:xfrm>
                <a:off x="4869" y="1848"/>
                <a:ext cx="293" cy="175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0" name="Rectangle 40"/>
              <p:cNvSpPr>
                <a:spLocks noChangeArrowheads="1"/>
              </p:cNvSpPr>
              <p:nvPr/>
            </p:nvSpPr>
            <p:spPr bwMode="auto">
              <a:xfrm>
                <a:off x="4985" y="185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b="0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</a:rPr>
                  <a:t>7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3216" y="1219"/>
                <a:ext cx="199" cy="235"/>
              </a:xfrm>
              <a:custGeom>
                <a:avLst/>
                <a:gdLst>
                  <a:gd name="T0" fmla="*/ 0 w 199"/>
                  <a:gd name="T1" fmla="*/ 0 h 235"/>
                  <a:gd name="T2" fmla="*/ 199 w 199"/>
                  <a:gd name="T3" fmla="*/ 0 h 235"/>
                  <a:gd name="T4" fmla="*/ 199 w 199"/>
                  <a:gd name="T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9" h="235">
                    <a:moveTo>
                      <a:pt x="0" y="0"/>
                    </a:moveTo>
                    <a:lnTo>
                      <a:pt x="199" y="0"/>
                    </a:lnTo>
                    <a:lnTo>
                      <a:pt x="199" y="235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2" name="Freeform 42"/>
              <p:cNvSpPr/>
              <p:nvPr/>
            </p:nvSpPr>
            <p:spPr bwMode="auto">
              <a:xfrm>
                <a:off x="3395" y="1450"/>
                <a:ext cx="39" cy="38"/>
              </a:xfrm>
              <a:custGeom>
                <a:avLst/>
                <a:gdLst>
                  <a:gd name="T0" fmla="*/ 39 w 39"/>
                  <a:gd name="T1" fmla="*/ 0 h 38"/>
                  <a:gd name="T2" fmla="*/ 20 w 39"/>
                  <a:gd name="T3" fmla="*/ 38 h 38"/>
                  <a:gd name="T4" fmla="*/ 0 w 39"/>
                  <a:gd name="T5" fmla="*/ 0 h 38"/>
                  <a:gd name="T6" fmla="*/ 39 w 39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20" y="3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>
                <a:off x="3318" y="1240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4" name="Rectangle 44"/>
              <p:cNvSpPr>
                <a:spLocks noChangeArrowheads="1"/>
              </p:cNvSpPr>
              <p:nvPr/>
            </p:nvSpPr>
            <p:spPr bwMode="auto">
              <a:xfrm>
                <a:off x="3320" y="1241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5" name="Freeform 45"/>
              <p:cNvSpPr/>
              <p:nvPr/>
            </p:nvSpPr>
            <p:spPr bwMode="auto">
              <a:xfrm>
                <a:off x="2698" y="1219"/>
                <a:ext cx="226" cy="235"/>
              </a:xfrm>
              <a:custGeom>
                <a:avLst/>
                <a:gdLst>
                  <a:gd name="T0" fmla="*/ 226 w 226"/>
                  <a:gd name="T1" fmla="*/ 0 h 235"/>
                  <a:gd name="T2" fmla="*/ 0 w 226"/>
                  <a:gd name="T3" fmla="*/ 0 h 235"/>
                  <a:gd name="T4" fmla="*/ 0 w 226"/>
                  <a:gd name="T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6" h="235">
                    <a:moveTo>
                      <a:pt x="226" y="0"/>
                    </a:moveTo>
                    <a:lnTo>
                      <a:pt x="0" y="0"/>
                    </a:lnTo>
                    <a:lnTo>
                      <a:pt x="0" y="235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6" name="Freeform 46"/>
              <p:cNvSpPr/>
              <p:nvPr/>
            </p:nvSpPr>
            <p:spPr bwMode="auto">
              <a:xfrm>
                <a:off x="2679" y="1450"/>
                <a:ext cx="38" cy="38"/>
              </a:xfrm>
              <a:custGeom>
                <a:avLst/>
                <a:gdLst>
                  <a:gd name="T0" fmla="*/ 38 w 38"/>
                  <a:gd name="T1" fmla="*/ 0 h 38"/>
                  <a:gd name="T2" fmla="*/ 19 w 38"/>
                  <a:gd name="T3" fmla="*/ 38 h 38"/>
                  <a:gd name="T4" fmla="*/ 0 w 38"/>
                  <a:gd name="T5" fmla="*/ 0 h 38"/>
                  <a:gd name="T6" fmla="*/ 38 w 3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7" name="Rectangle 47"/>
              <p:cNvSpPr>
                <a:spLocks noChangeArrowheads="1"/>
              </p:cNvSpPr>
              <p:nvPr/>
            </p:nvSpPr>
            <p:spPr bwMode="auto">
              <a:xfrm>
                <a:off x="2737" y="1233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58" name="Rectangle 48"/>
              <p:cNvSpPr>
                <a:spLocks noChangeArrowheads="1"/>
              </p:cNvSpPr>
              <p:nvPr/>
            </p:nvSpPr>
            <p:spPr bwMode="auto">
              <a:xfrm>
                <a:off x="2739" y="1233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9" name="Freeform 49"/>
              <p:cNvSpPr/>
              <p:nvPr/>
            </p:nvSpPr>
            <p:spPr bwMode="auto">
              <a:xfrm>
                <a:off x="4404" y="1219"/>
                <a:ext cx="243" cy="235"/>
              </a:xfrm>
              <a:custGeom>
                <a:avLst/>
                <a:gdLst>
                  <a:gd name="T0" fmla="*/ 0 w 243"/>
                  <a:gd name="T1" fmla="*/ 0 h 235"/>
                  <a:gd name="T2" fmla="*/ 243 w 243"/>
                  <a:gd name="T3" fmla="*/ 0 h 235"/>
                  <a:gd name="T4" fmla="*/ 243 w 243"/>
                  <a:gd name="T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3" h="235">
                    <a:moveTo>
                      <a:pt x="0" y="0"/>
                    </a:moveTo>
                    <a:lnTo>
                      <a:pt x="243" y="0"/>
                    </a:lnTo>
                    <a:lnTo>
                      <a:pt x="243" y="235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0" name="Freeform 50"/>
              <p:cNvSpPr/>
              <p:nvPr/>
            </p:nvSpPr>
            <p:spPr bwMode="auto">
              <a:xfrm>
                <a:off x="4628" y="1450"/>
                <a:ext cx="38" cy="38"/>
              </a:xfrm>
              <a:custGeom>
                <a:avLst/>
                <a:gdLst>
                  <a:gd name="T0" fmla="*/ 38 w 38"/>
                  <a:gd name="T1" fmla="*/ 0 h 38"/>
                  <a:gd name="T2" fmla="*/ 19 w 38"/>
                  <a:gd name="T3" fmla="*/ 38 h 38"/>
                  <a:gd name="T4" fmla="*/ 0 w 38"/>
                  <a:gd name="T5" fmla="*/ 0 h 38"/>
                  <a:gd name="T6" fmla="*/ 38 w 3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1" name="Rectangle 51"/>
              <p:cNvSpPr>
                <a:spLocks noChangeArrowheads="1"/>
              </p:cNvSpPr>
              <p:nvPr/>
            </p:nvSpPr>
            <p:spPr bwMode="auto">
              <a:xfrm>
                <a:off x="4564" y="1238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2" name="Rectangle 52"/>
              <p:cNvSpPr>
                <a:spLocks noChangeArrowheads="1"/>
              </p:cNvSpPr>
              <p:nvPr/>
            </p:nvSpPr>
            <p:spPr bwMode="auto">
              <a:xfrm>
                <a:off x="4566" y="1240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3" name="Freeform 53"/>
              <p:cNvSpPr/>
              <p:nvPr/>
            </p:nvSpPr>
            <p:spPr bwMode="auto">
              <a:xfrm>
                <a:off x="3923" y="1219"/>
                <a:ext cx="189" cy="235"/>
              </a:xfrm>
              <a:custGeom>
                <a:avLst/>
                <a:gdLst>
                  <a:gd name="T0" fmla="*/ 189 w 189"/>
                  <a:gd name="T1" fmla="*/ 0 h 235"/>
                  <a:gd name="T2" fmla="*/ 0 w 189"/>
                  <a:gd name="T3" fmla="*/ 0 h 235"/>
                  <a:gd name="T4" fmla="*/ 0 w 189"/>
                  <a:gd name="T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235">
                    <a:moveTo>
                      <a:pt x="189" y="0"/>
                    </a:moveTo>
                    <a:lnTo>
                      <a:pt x="0" y="0"/>
                    </a:lnTo>
                    <a:lnTo>
                      <a:pt x="0" y="235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4" name="Freeform 54"/>
              <p:cNvSpPr/>
              <p:nvPr/>
            </p:nvSpPr>
            <p:spPr bwMode="auto">
              <a:xfrm>
                <a:off x="3904" y="1450"/>
                <a:ext cx="39" cy="38"/>
              </a:xfrm>
              <a:custGeom>
                <a:avLst/>
                <a:gdLst>
                  <a:gd name="T0" fmla="*/ 39 w 39"/>
                  <a:gd name="T1" fmla="*/ 0 h 38"/>
                  <a:gd name="T2" fmla="*/ 19 w 39"/>
                  <a:gd name="T3" fmla="*/ 38 h 38"/>
                  <a:gd name="T4" fmla="*/ 0 w 39"/>
                  <a:gd name="T5" fmla="*/ 0 h 38"/>
                  <a:gd name="T6" fmla="*/ 39 w 39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5" name="Rectangle 55"/>
              <p:cNvSpPr>
                <a:spLocks noChangeArrowheads="1"/>
              </p:cNvSpPr>
              <p:nvPr/>
            </p:nvSpPr>
            <p:spPr bwMode="auto">
              <a:xfrm>
                <a:off x="3974" y="1240"/>
                <a:ext cx="38" cy="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6" name="Rectangle 56"/>
              <p:cNvSpPr>
                <a:spLocks noChangeArrowheads="1"/>
              </p:cNvSpPr>
              <p:nvPr/>
            </p:nvSpPr>
            <p:spPr bwMode="auto">
              <a:xfrm>
                <a:off x="3976" y="1242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Freeform 57"/>
              <p:cNvSpPr/>
              <p:nvPr/>
            </p:nvSpPr>
            <p:spPr bwMode="auto">
              <a:xfrm>
                <a:off x="4266" y="1575"/>
                <a:ext cx="210" cy="240"/>
              </a:xfrm>
              <a:custGeom>
                <a:avLst/>
                <a:gdLst>
                  <a:gd name="T0" fmla="*/ 210 w 210"/>
                  <a:gd name="T1" fmla="*/ 0 h 240"/>
                  <a:gd name="T2" fmla="*/ 0 w 210"/>
                  <a:gd name="T3" fmla="*/ 0 h 240"/>
                  <a:gd name="T4" fmla="*/ 0 w 21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" h="240">
                    <a:moveTo>
                      <a:pt x="21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8" name="Freeform 58"/>
              <p:cNvSpPr/>
              <p:nvPr/>
            </p:nvSpPr>
            <p:spPr bwMode="auto">
              <a:xfrm>
                <a:off x="4247" y="1810"/>
                <a:ext cx="38" cy="38"/>
              </a:xfrm>
              <a:custGeom>
                <a:avLst/>
                <a:gdLst>
                  <a:gd name="T0" fmla="*/ 38 w 38"/>
                  <a:gd name="T1" fmla="*/ 0 h 38"/>
                  <a:gd name="T2" fmla="*/ 19 w 38"/>
                  <a:gd name="T3" fmla="*/ 38 h 38"/>
                  <a:gd name="T4" fmla="*/ 0 w 38"/>
                  <a:gd name="T5" fmla="*/ 0 h 38"/>
                  <a:gd name="T6" fmla="*/ 38 w 38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38">
                    <a:moveTo>
                      <a:pt x="38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69" name="Rectangle 59"/>
              <p:cNvSpPr>
                <a:spLocks noChangeArrowheads="1"/>
              </p:cNvSpPr>
              <p:nvPr/>
            </p:nvSpPr>
            <p:spPr bwMode="auto">
              <a:xfrm>
                <a:off x="4310" y="1607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0" name="Rectangle 60"/>
              <p:cNvSpPr>
                <a:spLocks noChangeArrowheads="1"/>
              </p:cNvSpPr>
              <p:nvPr/>
            </p:nvSpPr>
            <p:spPr bwMode="auto">
              <a:xfrm>
                <a:off x="4312" y="1607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1" name="Freeform 61"/>
              <p:cNvSpPr/>
              <p:nvPr/>
            </p:nvSpPr>
            <p:spPr bwMode="auto">
              <a:xfrm>
                <a:off x="4768" y="1575"/>
                <a:ext cx="247" cy="240"/>
              </a:xfrm>
              <a:custGeom>
                <a:avLst/>
                <a:gdLst>
                  <a:gd name="T0" fmla="*/ 0 w 247"/>
                  <a:gd name="T1" fmla="*/ 0 h 240"/>
                  <a:gd name="T2" fmla="*/ 247 w 247"/>
                  <a:gd name="T3" fmla="*/ 0 h 240"/>
                  <a:gd name="T4" fmla="*/ 247 w 247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7" h="240">
                    <a:moveTo>
                      <a:pt x="0" y="0"/>
                    </a:moveTo>
                    <a:lnTo>
                      <a:pt x="247" y="0"/>
                    </a:lnTo>
                    <a:lnTo>
                      <a:pt x="247" y="24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2" name="Freeform 62"/>
              <p:cNvSpPr/>
              <p:nvPr/>
            </p:nvSpPr>
            <p:spPr bwMode="auto">
              <a:xfrm>
                <a:off x="4996" y="1810"/>
                <a:ext cx="39" cy="38"/>
              </a:xfrm>
              <a:custGeom>
                <a:avLst/>
                <a:gdLst>
                  <a:gd name="T0" fmla="*/ 39 w 39"/>
                  <a:gd name="T1" fmla="*/ 0 h 38"/>
                  <a:gd name="T2" fmla="*/ 19 w 39"/>
                  <a:gd name="T3" fmla="*/ 38 h 38"/>
                  <a:gd name="T4" fmla="*/ 0 w 39"/>
                  <a:gd name="T5" fmla="*/ 0 h 38"/>
                  <a:gd name="T6" fmla="*/ 39 w 39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3" name="Rectangle 63"/>
              <p:cNvSpPr>
                <a:spLocks noChangeArrowheads="1"/>
              </p:cNvSpPr>
              <p:nvPr/>
            </p:nvSpPr>
            <p:spPr bwMode="auto">
              <a:xfrm>
                <a:off x="4922" y="1600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4" name="Rectangle 64"/>
              <p:cNvSpPr>
                <a:spLocks noChangeArrowheads="1"/>
              </p:cNvSpPr>
              <p:nvPr/>
            </p:nvSpPr>
            <p:spPr bwMode="auto">
              <a:xfrm>
                <a:off x="4924" y="1601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5" name="Freeform 65"/>
              <p:cNvSpPr/>
              <p:nvPr/>
            </p:nvSpPr>
            <p:spPr bwMode="auto">
              <a:xfrm>
                <a:off x="2844" y="1575"/>
                <a:ext cx="231" cy="240"/>
              </a:xfrm>
              <a:custGeom>
                <a:avLst/>
                <a:gdLst>
                  <a:gd name="T0" fmla="*/ 0 w 231"/>
                  <a:gd name="T1" fmla="*/ 0 h 240"/>
                  <a:gd name="T2" fmla="*/ 231 w 231"/>
                  <a:gd name="T3" fmla="*/ 0 h 240"/>
                  <a:gd name="T4" fmla="*/ 231 w 231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1" h="240">
                    <a:moveTo>
                      <a:pt x="0" y="0"/>
                    </a:moveTo>
                    <a:lnTo>
                      <a:pt x="231" y="0"/>
                    </a:lnTo>
                    <a:lnTo>
                      <a:pt x="231" y="24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6" name="Freeform 66"/>
              <p:cNvSpPr/>
              <p:nvPr/>
            </p:nvSpPr>
            <p:spPr bwMode="auto">
              <a:xfrm>
                <a:off x="3055" y="1810"/>
                <a:ext cx="39" cy="38"/>
              </a:xfrm>
              <a:custGeom>
                <a:avLst/>
                <a:gdLst>
                  <a:gd name="T0" fmla="*/ 39 w 39"/>
                  <a:gd name="T1" fmla="*/ 0 h 38"/>
                  <a:gd name="T2" fmla="*/ 20 w 39"/>
                  <a:gd name="T3" fmla="*/ 38 h 38"/>
                  <a:gd name="T4" fmla="*/ 0 w 39"/>
                  <a:gd name="T5" fmla="*/ 0 h 38"/>
                  <a:gd name="T6" fmla="*/ 39 w 39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20" y="3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>
                <a:off x="2999" y="1600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78" name="Rectangle 68"/>
              <p:cNvSpPr>
                <a:spLocks noChangeArrowheads="1"/>
              </p:cNvSpPr>
              <p:nvPr/>
            </p:nvSpPr>
            <p:spPr bwMode="auto">
              <a:xfrm>
                <a:off x="3001" y="1601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9" name="Freeform 69"/>
              <p:cNvSpPr/>
              <p:nvPr/>
            </p:nvSpPr>
            <p:spPr bwMode="auto">
              <a:xfrm>
                <a:off x="2312" y="1575"/>
                <a:ext cx="240" cy="240"/>
              </a:xfrm>
              <a:custGeom>
                <a:avLst/>
                <a:gdLst>
                  <a:gd name="T0" fmla="*/ 240 w 240"/>
                  <a:gd name="T1" fmla="*/ 0 h 240"/>
                  <a:gd name="T2" fmla="*/ 0 w 240"/>
                  <a:gd name="T3" fmla="*/ 0 h 240"/>
                  <a:gd name="T4" fmla="*/ 0 w 24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80" name="Freeform 70"/>
              <p:cNvSpPr/>
              <p:nvPr/>
            </p:nvSpPr>
            <p:spPr bwMode="auto">
              <a:xfrm>
                <a:off x="2293" y="1810"/>
                <a:ext cx="39" cy="38"/>
              </a:xfrm>
              <a:custGeom>
                <a:avLst/>
                <a:gdLst>
                  <a:gd name="T0" fmla="*/ 39 w 39"/>
                  <a:gd name="T1" fmla="*/ 0 h 38"/>
                  <a:gd name="T2" fmla="*/ 19 w 39"/>
                  <a:gd name="T3" fmla="*/ 38 h 38"/>
                  <a:gd name="T4" fmla="*/ 0 w 39"/>
                  <a:gd name="T5" fmla="*/ 0 h 38"/>
                  <a:gd name="T6" fmla="*/ 39 w 39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8">
                    <a:moveTo>
                      <a:pt x="39" y="0"/>
                    </a:moveTo>
                    <a:lnTo>
                      <a:pt x="19" y="3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81" name="Rectangle 71"/>
              <p:cNvSpPr>
                <a:spLocks noChangeArrowheads="1"/>
              </p:cNvSpPr>
              <p:nvPr/>
            </p:nvSpPr>
            <p:spPr bwMode="auto">
              <a:xfrm>
                <a:off x="2369" y="1598"/>
                <a:ext cx="38" cy="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0"/>
              </a:p>
            </p:txBody>
          </p:sp>
          <p:sp>
            <p:nvSpPr>
              <p:cNvPr id="82" name="Rectangle 72"/>
              <p:cNvSpPr>
                <a:spLocks noChangeArrowheads="1"/>
              </p:cNvSpPr>
              <p:nvPr/>
            </p:nvSpPr>
            <p:spPr bwMode="auto">
              <a:xfrm>
                <a:off x="2370" y="1598"/>
                <a:ext cx="40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spAutoFit/>
              </a:bodyPr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  <p:sp>
        <p:nvSpPr>
          <p:cNvPr id="11" name="对角圆角矩形 10"/>
          <p:cNvSpPr/>
          <p:nvPr/>
        </p:nvSpPr>
        <p:spPr bwMode="auto">
          <a:xfrm>
            <a:off x="531788" y="1082397"/>
            <a:ext cx="6210325" cy="504056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人们总是期望用最少的“比特”表达电码明文信息。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 哈夫曼树</a:t>
            </a:r>
            <a:r>
              <a:rPr lang="en-US" altLang="zh-CN" dirty="0"/>
              <a:t>——</a:t>
            </a:r>
            <a:r>
              <a:rPr lang="zh-CN" altLang="en-US" dirty="0" smtClean="0"/>
              <a:t>带权路径长度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</a:pPr>
            <a:r>
              <a:rPr lang="zh-CN" altLang="en-US" b="1" dirty="0" smtClean="0">
                <a:solidFill>
                  <a:schemeClr val="tx1"/>
                </a:solidFill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</a:rPr>
              <a:t>分别</a:t>
            </a:r>
            <a:r>
              <a:rPr lang="zh-CN" altLang="en-US" b="1" smtClean="0">
                <a:solidFill>
                  <a:schemeClr val="tx1"/>
                </a:solidFill>
              </a:rPr>
              <a:t>计算下列</a:t>
            </a:r>
            <a:r>
              <a:rPr lang="zh-CN" altLang="en-US" b="1">
                <a:solidFill>
                  <a:schemeClr val="tx1"/>
                </a:solidFill>
              </a:rPr>
              <a:t>三</a:t>
            </a:r>
            <a:r>
              <a:rPr lang="zh-CN" altLang="en-US" b="1" smtClean="0">
                <a:solidFill>
                  <a:schemeClr val="tx1"/>
                </a:solidFill>
              </a:rPr>
              <a:t>棵</a:t>
            </a:r>
            <a:r>
              <a:rPr lang="zh-CN" altLang="en-US" b="1" dirty="0" smtClean="0">
                <a:solidFill>
                  <a:schemeClr val="tx1"/>
                </a:solidFill>
              </a:rPr>
              <a:t>二叉树的带权路径长度。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059832" y="1431144"/>
                <a:ext cx="2889116" cy="1006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𝑾𝑷𝑳</m:t>
                      </m:r>
                      <m:r>
                        <a:rPr lang="pt-BR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pt-BR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pt-BR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31144"/>
                <a:ext cx="2889116" cy="100655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88" y="2508804"/>
            <a:ext cx="2614136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39" y="2975053"/>
            <a:ext cx="2614136" cy="1419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0" y="2508804"/>
            <a:ext cx="2614136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对角圆角矩形 10"/>
          <p:cNvSpPr/>
          <p:nvPr/>
        </p:nvSpPr>
        <p:spPr bwMode="auto">
          <a:xfrm>
            <a:off x="899977" y="5172017"/>
            <a:ext cx="7208826" cy="504056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哈夫曼树是一棵带权路径长度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(WPL)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最短的二叉树。</a:t>
            </a:r>
            <a:endParaRPr lang="zh-CN" altLang="en-US" sz="2400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 哈夫曼树</a:t>
            </a:r>
            <a:r>
              <a:rPr lang="en-US" altLang="zh-CN" dirty="0"/>
              <a:t>——</a:t>
            </a:r>
            <a:r>
              <a:rPr lang="zh-CN" altLang="en-US" dirty="0" smtClean="0"/>
              <a:t>报文</a:t>
            </a:r>
            <a:r>
              <a:rPr lang="zh-CN" altLang="en-US" dirty="0"/>
              <a:t>的传输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2-1.  </a:t>
            </a:r>
            <a:r>
              <a:rPr lang="zh-CN" altLang="en-US" sz="2200" b="1" dirty="0">
                <a:solidFill>
                  <a:schemeClr val="tx1"/>
                </a:solidFill>
              </a:rPr>
              <a:t>急需传送报文为“</a:t>
            </a:r>
            <a:r>
              <a:rPr lang="en-US" altLang="zh-CN" sz="2200" b="1" dirty="0">
                <a:solidFill>
                  <a:schemeClr val="tx1"/>
                </a:solidFill>
              </a:rPr>
              <a:t>AFTER DATA EAR ARE ART AREA”</a:t>
            </a:r>
            <a:r>
              <a:rPr lang="zh-CN" altLang="en-US" sz="2200" b="1" dirty="0">
                <a:solidFill>
                  <a:schemeClr val="tx1"/>
                </a:solidFill>
              </a:rPr>
              <a:t>，请用最少的比特进行传输。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2" name="对角圆角矩形 11"/>
          <p:cNvSpPr/>
          <p:nvPr/>
        </p:nvSpPr>
        <p:spPr bwMode="auto">
          <a:xfrm>
            <a:off x="703998" y="1877132"/>
            <a:ext cx="3344569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第一步，统计出现字符频度。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对角圆角矩形 17"/>
          <p:cNvSpPr/>
          <p:nvPr/>
        </p:nvSpPr>
        <p:spPr bwMode="auto">
          <a:xfrm>
            <a:off x="703999" y="2546407"/>
            <a:ext cx="3363945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第二步，构造哈夫曼树。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703999" y="3215682"/>
            <a:ext cx="3363945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第三步，制定哈夫曼码表。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对角圆角矩形 20"/>
          <p:cNvSpPr/>
          <p:nvPr/>
        </p:nvSpPr>
        <p:spPr bwMode="auto">
          <a:xfrm>
            <a:off x="682430" y="3884957"/>
            <a:ext cx="3363945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第四步，进行字符翻译。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98204" y="1877132"/>
          <a:ext cx="1430150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5075"/>
                <a:gridCol w="715075"/>
              </a:tblGrid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频度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R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T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F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D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8" grpId="1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 哈夫曼树</a:t>
            </a:r>
            <a:r>
              <a:rPr lang="en-US" altLang="zh-CN" dirty="0"/>
              <a:t>——</a:t>
            </a:r>
            <a:r>
              <a:rPr lang="zh-CN" altLang="en-US" dirty="0" smtClean="0"/>
              <a:t>贪心算法构造</a:t>
            </a:r>
            <a:r>
              <a:rPr lang="zh-CN" altLang="en-US" dirty="0"/>
              <a:t>哈夫曼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</a:pPr>
            <a:r>
              <a:rPr lang="zh-CN" altLang="en-US" b="1" dirty="0" smtClean="0">
                <a:solidFill>
                  <a:schemeClr val="tx1"/>
                </a:solidFill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</a:rPr>
              <a:t>2-2. </a:t>
            </a:r>
            <a:r>
              <a:rPr lang="zh-CN" altLang="en-US" b="1" dirty="0" smtClean="0">
                <a:solidFill>
                  <a:schemeClr val="tx1"/>
                </a:solidFill>
              </a:rPr>
              <a:t>给定数据</a:t>
            </a:r>
            <a:r>
              <a:rPr lang="zh-CN" altLang="en-US" b="1" dirty="0">
                <a:solidFill>
                  <a:schemeClr val="tx1"/>
                </a:solidFill>
              </a:rPr>
              <a:t>集合</a:t>
            </a:r>
            <a:r>
              <a:rPr lang="en-US" altLang="zh-CN" b="1" dirty="0" smtClean="0">
                <a:solidFill>
                  <a:schemeClr val="tx1"/>
                </a:solidFill>
              </a:rPr>
              <a:t>{8 4 5 3 1 1}</a:t>
            </a:r>
            <a:r>
              <a:rPr lang="zh-CN" altLang="en-US" b="1" dirty="0" smtClean="0">
                <a:solidFill>
                  <a:schemeClr val="tx1"/>
                </a:solidFill>
              </a:rPr>
              <a:t>，请构造出一棵哈夫曼树。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42254" y="2564904"/>
            <a:ext cx="4217398" cy="3600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{8 4 5 3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} 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en-US" altLang="zh-CN" dirty="0">
                <a:solidFill>
                  <a:schemeClr val="tx1"/>
                </a:solidFill>
              </a:rPr>
              <a:t> {8 4 5 3 </a:t>
            </a:r>
            <a:r>
              <a:rPr lang="en-US" altLang="zh-CN" dirty="0" smtClean="0">
                <a:solidFill>
                  <a:srgbClr val="0033CC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42254" y="3260484"/>
            <a:ext cx="3623659" cy="3600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{8 4 5 </a:t>
            </a:r>
            <a:r>
              <a:rPr lang="en-US" altLang="zh-CN" dirty="0">
                <a:solidFill>
                  <a:srgbClr val="FF0000"/>
                </a:solidFill>
              </a:rPr>
              <a:t>3 2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 →</a:t>
            </a:r>
            <a:r>
              <a:rPr lang="en-US" altLang="zh-CN" dirty="0">
                <a:solidFill>
                  <a:schemeClr val="tx1"/>
                </a:solidFill>
              </a:rPr>
              <a:t> {8 4 5 </a:t>
            </a:r>
            <a:r>
              <a:rPr lang="en-US" altLang="zh-CN" dirty="0">
                <a:solidFill>
                  <a:srgbClr val="0033CC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2254" y="3956064"/>
            <a:ext cx="3623659" cy="3600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{8 </a:t>
            </a:r>
            <a:r>
              <a:rPr lang="en-US" altLang="zh-CN" dirty="0">
                <a:solidFill>
                  <a:srgbClr val="FF0000"/>
                </a:solidFill>
              </a:rPr>
              <a:t>4 5</a:t>
            </a:r>
            <a:r>
              <a:rPr lang="en-US" altLang="zh-CN" dirty="0">
                <a:solidFill>
                  <a:schemeClr val="tx1"/>
                </a:solidFill>
              </a:rPr>
              <a:t> 5}</a:t>
            </a:r>
            <a:r>
              <a:rPr lang="zh-CN" altLang="en-US" dirty="0" smtClean="0">
                <a:solidFill>
                  <a:schemeClr val="tx1"/>
                </a:solidFill>
              </a:rPr>
              <a:t> →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{8 </a:t>
            </a:r>
            <a:r>
              <a:rPr lang="en-US" altLang="zh-CN" dirty="0" smtClean="0">
                <a:solidFill>
                  <a:srgbClr val="0033CC"/>
                </a:solidFill>
              </a:rPr>
              <a:t>9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5}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42254" y="4651644"/>
            <a:ext cx="3623659" cy="3600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 9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 →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r>
              <a:rPr lang="en-US" altLang="zh-CN" dirty="0" smtClean="0">
                <a:solidFill>
                  <a:srgbClr val="0033CC"/>
                </a:solidFill>
              </a:rPr>
              <a:t>13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9}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对角圆角矩形 19"/>
          <p:cNvSpPr/>
          <p:nvPr/>
        </p:nvSpPr>
        <p:spPr bwMode="auto">
          <a:xfrm>
            <a:off x="1746550" y="1439809"/>
            <a:ext cx="6281834" cy="837064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从集合中选择两个最小的数，合并成根；</a:t>
            </a:r>
            <a:endParaRPr lang="en-US" altLang="zh-CN" sz="2400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ea"/>
              <a:buAutoNum type="circleNumDbPlain"/>
            </a:pP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用新根替换被选中的两个数；</a:t>
            </a:r>
            <a:endParaRPr lang="zh-CN" altLang="en-US" sz="2400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42254" y="5347223"/>
            <a:ext cx="3623659" cy="3600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13 9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 →</a:t>
            </a:r>
            <a:r>
              <a:rPr lang="en-US" altLang="zh-CN" dirty="0" smtClean="0">
                <a:solidFill>
                  <a:schemeClr val="tx1"/>
                </a:solidFill>
              </a:rPr>
              <a:t>{</a:t>
            </a:r>
            <a:r>
              <a:rPr lang="en-US" altLang="zh-CN" dirty="0" smtClean="0">
                <a:solidFill>
                  <a:srgbClr val="0033CC"/>
                </a:solidFill>
              </a:rPr>
              <a:t>22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068964"/>
            <a:ext cx="4553903" cy="94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17" y="3068960"/>
            <a:ext cx="3707130" cy="1540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17" y="3068960"/>
            <a:ext cx="3707130" cy="1540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65" y="3068964"/>
            <a:ext cx="4127182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65" y="3068960"/>
            <a:ext cx="4127182" cy="2727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2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有哪些特殊的二叉树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线索二叉树 </a:t>
            </a:r>
            <a:r>
              <a:rPr lang="en-US" altLang="zh-CN" dirty="0"/>
              <a:t>Thread Binary Tree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二叉</a:t>
            </a:r>
            <a:r>
              <a:rPr lang="zh-CN" altLang="en-US" dirty="0" smtClean="0"/>
              <a:t>排序树 </a:t>
            </a:r>
            <a:r>
              <a:rPr lang="en-US" altLang="zh-CN" dirty="0"/>
              <a:t>Binary </a:t>
            </a:r>
            <a:r>
              <a:rPr lang="en-US" altLang="zh-CN" dirty="0" smtClean="0"/>
              <a:t>Search </a:t>
            </a:r>
            <a:r>
              <a:rPr lang="en-US" altLang="zh-CN" dirty="0"/>
              <a:t>Tree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平衡二叉树 </a:t>
            </a:r>
            <a:r>
              <a:rPr lang="en-US" altLang="zh-CN" dirty="0" smtClean="0"/>
              <a:t>AVL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最</a:t>
            </a:r>
            <a:r>
              <a:rPr lang="zh-CN" altLang="en-US" dirty="0" smtClean="0"/>
              <a:t>优二叉树 </a:t>
            </a:r>
            <a:r>
              <a:rPr lang="en-US" altLang="zh-CN" dirty="0" err="1" smtClean="0"/>
              <a:t>Haffuman</a:t>
            </a:r>
            <a:r>
              <a:rPr lang="en-US" altLang="zh-CN" dirty="0" smtClean="0"/>
              <a:t> Tree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堆积</a:t>
            </a:r>
            <a:r>
              <a:rPr lang="zh-CN" altLang="en-US" dirty="0" smtClean="0"/>
              <a:t>树 </a:t>
            </a:r>
            <a:r>
              <a:rPr lang="en-US" altLang="zh-CN" dirty="0" smtClean="0"/>
              <a:t>Heap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 哈夫曼树</a:t>
            </a:r>
            <a:r>
              <a:rPr lang="en-US" altLang="zh-CN" dirty="0"/>
              <a:t>——</a:t>
            </a:r>
            <a:r>
              <a:rPr lang="zh-CN" altLang="en-US" dirty="0" smtClean="0"/>
              <a:t>哈夫曼编码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2-1.  </a:t>
            </a:r>
            <a:r>
              <a:rPr lang="zh-CN" altLang="en-US" sz="2200" b="1" dirty="0">
                <a:solidFill>
                  <a:schemeClr val="tx1"/>
                </a:solidFill>
              </a:rPr>
              <a:t>急需传送报文为“</a:t>
            </a:r>
            <a:r>
              <a:rPr lang="en-US" altLang="zh-CN" sz="2200" b="1" dirty="0">
                <a:solidFill>
                  <a:schemeClr val="tx1"/>
                </a:solidFill>
              </a:rPr>
              <a:t>AFTER DATA EAR ARE ART AREA”</a:t>
            </a:r>
            <a:r>
              <a:rPr lang="zh-CN" altLang="en-US" sz="2200" b="1" dirty="0">
                <a:solidFill>
                  <a:schemeClr val="tx1"/>
                </a:solidFill>
              </a:rPr>
              <a:t>，请用最少的比特进行传输。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36" y="3789040"/>
            <a:ext cx="3140340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剪去单角的矩形 6"/>
          <p:cNvSpPr/>
          <p:nvPr/>
        </p:nvSpPr>
        <p:spPr bwMode="auto">
          <a:xfrm>
            <a:off x="703999" y="4939210"/>
            <a:ext cx="7488832" cy="228728"/>
          </a:xfrm>
          <a:prstGeom prst="snip1Rect">
            <a:avLst/>
          </a:prstGeom>
          <a:ln w="1270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lvl="0" algn="l"/>
            <a:r>
              <a:rPr lang="en-US" altLang="zh-CN" sz="1400" b="0" dirty="0" smtClean="0">
                <a:ln w="6350"/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01 0000 001 10 11 0001 01 001 01 10 01 11 01 11 10 01 11 001 01 11 10 01</a:t>
            </a:r>
            <a:endParaRPr lang="zh-CN" altLang="en-US" sz="1400" b="0" dirty="0">
              <a:ln w="6350"/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剪去单角的矩形 22"/>
          <p:cNvSpPr/>
          <p:nvPr/>
        </p:nvSpPr>
        <p:spPr bwMode="auto">
          <a:xfrm>
            <a:off x="703999" y="4937117"/>
            <a:ext cx="7488832" cy="228728"/>
          </a:xfrm>
          <a:prstGeom prst="snip1Rect">
            <a:avLst/>
          </a:prstGeom>
          <a:ln w="12700">
            <a:solidFill>
              <a:srgbClr val="0033CC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/>
          <a:lstStyle/>
          <a:p>
            <a:pPr lvl="0" algn="l"/>
            <a:r>
              <a:rPr lang="en-US" altLang="zh-CN" sz="1400" b="0" dirty="0">
                <a:ln w="6350"/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01000000 11011000 10100101 10011101 11100111 00101111 001</a:t>
            </a:r>
            <a:endParaRPr lang="zh-CN" altLang="en-US" sz="1400" b="0" dirty="0">
              <a:ln w="6350"/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98204" y="1877132"/>
          <a:ext cx="1430150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5075"/>
                <a:gridCol w="715075"/>
              </a:tblGrid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频度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R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T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F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D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677376" y="1877132"/>
          <a:ext cx="1306153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6153"/>
              </a:tblGrid>
              <a:tr h="19863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二进制码</a:t>
                      </a:r>
                      <a:endParaRPr lang="zh-CN" altLang="en-US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01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001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0000</a:t>
                      </a:r>
                      <a:endParaRPr lang="zh-CN" alt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863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0001</a:t>
                      </a:r>
                      <a:endParaRPr lang="en-US" altLang="zh-CN" sz="1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78787" y="5753511"/>
            <a:ext cx="7104742" cy="436749"/>
            <a:chOff x="878787" y="5753511"/>
            <a:chExt cx="7104742" cy="436749"/>
          </a:xfrm>
        </p:grpSpPr>
        <p:sp>
          <p:nvSpPr>
            <p:cNvPr id="9" name="左右箭头 8"/>
            <p:cNvSpPr/>
            <p:nvPr/>
          </p:nvSpPr>
          <p:spPr bwMode="auto">
            <a:xfrm>
              <a:off x="3806085" y="5794095"/>
              <a:ext cx="1250146" cy="355581"/>
            </a:xfrm>
            <a:prstGeom prst="leftRightArrow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noAutofit/>
            </a:bodyPr>
            <a:lstStyle/>
            <a:p>
              <a:endParaRPr lang="zh-CN" altLang="en-US" b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5149437" y="5753511"/>
              <a:ext cx="2834092" cy="436749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noAutofit/>
            </a:bodyPr>
            <a:lstStyle/>
            <a:p>
              <a:r>
                <a:rPr lang="zh-CN" altLang="en-US" b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二进制变长编码最短性</a:t>
              </a:r>
              <a:endPara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878787" y="5753511"/>
              <a:ext cx="2834092" cy="436749"/>
            </a:xfrm>
            <a:prstGeom prst="round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noAutofit/>
            </a:bodyPr>
            <a:lstStyle/>
            <a:p>
              <a:r>
                <a:rPr lang="zh-CN" altLang="en-US" b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哈夫曼树的最优性</a:t>
              </a:r>
              <a:endPara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对角圆角矩形 16"/>
          <p:cNvSpPr/>
          <p:nvPr/>
        </p:nvSpPr>
        <p:spPr bwMode="auto">
          <a:xfrm>
            <a:off x="703998" y="1877132"/>
            <a:ext cx="3344569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第一步，统计出现字符频度。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对角圆角矩形 18"/>
          <p:cNvSpPr/>
          <p:nvPr/>
        </p:nvSpPr>
        <p:spPr bwMode="auto">
          <a:xfrm>
            <a:off x="703999" y="2546407"/>
            <a:ext cx="3363945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第二步，构造哈夫曼树。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对角圆角矩形 21"/>
          <p:cNvSpPr/>
          <p:nvPr/>
        </p:nvSpPr>
        <p:spPr bwMode="auto">
          <a:xfrm>
            <a:off x="703999" y="3215682"/>
            <a:ext cx="3363945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第三步，制定哈夫曼码表。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对角圆角矩形 23"/>
          <p:cNvSpPr/>
          <p:nvPr/>
        </p:nvSpPr>
        <p:spPr bwMode="auto">
          <a:xfrm>
            <a:off x="682430" y="3884957"/>
            <a:ext cx="3363945" cy="415894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b="0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第四步，进行字符翻译。</a:t>
            </a:r>
            <a:endParaRPr lang="zh-CN" altLang="en-US" b="0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3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⑤ 堆积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 bwMode="auto">
          <a:xfrm>
            <a:off x="531741" y="926810"/>
            <a:ext cx="2960139" cy="432048"/>
          </a:xfrm>
          <a:prstGeom prst="round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/>
          <a:lstStyle/>
          <a:p>
            <a:pPr algn="l"/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堆积树是一棵完全二叉树</a:t>
            </a:r>
            <a:endParaRPr kumimoji="0" lang="zh-CN" altLang="en-US" sz="2000" b="0" i="0" strike="noStrike" cap="none" normalizeH="0" baseline="0" dirty="0" smtClean="0">
              <a:ln>
                <a:noFill/>
              </a:ln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788024" y="940194"/>
            <a:ext cx="3456383" cy="432048"/>
          </a:xfrm>
          <a:prstGeom prst="round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/>
          <a:lstStyle/>
          <a:p>
            <a:pPr algn="l"/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堆积树所有父子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节点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满足限定</a:t>
            </a:r>
            <a:endParaRPr kumimoji="0" lang="zh-CN" altLang="en-US" sz="2000" b="0" i="0" strike="noStrike" cap="none" normalizeH="0" baseline="0" dirty="0" smtClean="0">
              <a:ln>
                <a:noFill/>
              </a:ln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5" y="1549654"/>
            <a:ext cx="218599" cy="623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43" y="1524280"/>
            <a:ext cx="429101" cy="623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0" y="2389634"/>
            <a:ext cx="485775" cy="10929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31" y="2408014"/>
            <a:ext cx="558641" cy="10929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58" y="2389634"/>
            <a:ext cx="704374" cy="10929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94" y="2408014"/>
            <a:ext cx="971550" cy="1092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893994" y="3879819"/>
                <a:ext cx="2746329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      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左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孩子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右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孩子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94" y="3879819"/>
                <a:ext cx="2746329" cy="7993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6" y="1502862"/>
            <a:ext cx="1913446" cy="22886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5" y="4797894"/>
            <a:ext cx="3787223" cy="656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761237" y="1580461"/>
                <a:ext cx="3241272" cy="99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algn="l"/>
                <a:r>
                  <a:rPr lang="zh-CN" altLang="en-US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被称为大</a:t>
                </a:r>
                <a:r>
                  <a:rPr lang="zh-CN" altLang="en-US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顶</a:t>
                </a:r>
                <a:r>
                  <a:rPr lang="zh-CN" altLang="en-US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堆</a:t>
                </a:r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37" y="1580461"/>
                <a:ext cx="3241272" cy="994311"/>
              </a:xfrm>
              <a:prstGeom prst="rect">
                <a:avLst/>
              </a:prstGeom>
              <a:blipFill rotWithShape="1">
                <a:blip r:embed="rId10"/>
                <a:stretch>
                  <a:fillRect l="-4699" b="-15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4761334" y="2745834"/>
                <a:ext cx="3241272" cy="99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  <m:t>𝑣𝑎𝑙𝑢𝑒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algn="l"/>
                <a:r>
                  <a:rPr lang="zh-CN" altLang="en-US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被</a:t>
                </a:r>
                <a:r>
                  <a:rPr lang="zh-CN" altLang="en-US" b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称为小顶堆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34" y="2745834"/>
                <a:ext cx="3241272" cy="994311"/>
              </a:xfrm>
              <a:prstGeom prst="rect">
                <a:avLst/>
              </a:prstGeom>
              <a:blipFill rotWithShape="1">
                <a:blip r:embed="rId11"/>
                <a:stretch>
                  <a:fillRect l="-4699" b="-12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5847999" y="4024670"/>
            <a:ext cx="2673668" cy="2428666"/>
            <a:chOff x="6009156" y="3832292"/>
            <a:chExt cx="2673668" cy="2428666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832" y="3832292"/>
              <a:ext cx="1640205" cy="195357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156" y="5774231"/>
              <a:ext cx="2673668" cy="486727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3194476" y="4013032"/>
            <a:ext cx="2673668" cy="2440304"/>
            <a:chOff x="3292997" y="3846446"/>
            <a:chExt cx="2673668" cy="2440304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846446"/>
              <a:ext cx="1640205" cy="195357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997" y="5800023"/>
              <a:ext cx="2673668" cy="486727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9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⑤ 堆积树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5434644" y="5828353"/>
            <a:ext cx="3294644" cy="3773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/>
          <a:lstStyle/>
          <a:p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[R.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Floyd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J.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Williams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1964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96" y="3625309"/>
            <a:ext cx="2301140" cy="19751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08720"/>
            <a:ext cx="4657577" cy="2808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08720"/>
            <a:ext cx="2078410" cy="23000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对角圆角矩形 7"/>
          <p:cNvSpPr/>
          <p:nvPr/>
        </p:nvSpPr>
        <p:spPr bwMode="auto">
          <a:xfrm>
            <a:off x="539552" y="4520996"/>
            <a:ext cx="4248472" cy="504056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BUILD-MAX-HEAP(A)  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构造大顶堆</a:t>
            </a:r>
            <a:endParaRPr lang="zh-CN" altLang="en-US" b="0" dirty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对角圆角矩形 8"/>
          <p:cNvSpPr/>
          <p:nvPr/>
        </p:nvSpPr>
        <p:spPr bwMode="auto">
          <a:xfrm>
            <a:off x="539552" y="5324297"/>
            <a:ext cx="4248472" cy="504056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pPr algn="l"/>
            <a:r>
              <a:rPr lang="en-US" altLang="zh-CN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MAX-HEAPIFY(A)         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梳理大顶堆</a:t>
            </a:r>
            <a:endParaRPr lang="zh-CN" altLang="en-US" b="0" dirty="0"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485106" y="2822940"/>
            <a:ext cx="8047334" cy="281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332040" y="3583434"/>
            <a:ext cx="32004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85106" y="3591074"/>
            <a:ext cx="427087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198440" y="4353074"/>
            <a:ext cx="1557536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485106" y="4353074"/>
            <a:ext cx="221347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⑤ 堆积树</a:t>
            </a:r>
            <a:r>
              <a:rPr lang="en-US" altLang="zh-CN" dirty="0"/>
              <a:t>——</a:t>
            </a:r>
            <a:r>
              <a:rPr lang="zh-CN" altLang="en-US" dirty="0" smtClean="0"/>
              <a:t>构建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638590" y="908720"/>
            <a:ext cx="4940696" cy="432048"/>
          </a:xfrm>
          <a:prstGeom prst="round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/>
          <a:lstStyle/>
          <a:p>
            <a:pPr algn="l"/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宏观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上，将所有节点自下而上，进行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筛选。</a:t>
            </a:r>
            <a:endParaRPr kumimoji="0" lang="zh-CN" altLang="en-US" sz="2000" b="0" i="0" strike="noStrike" cap="none" normalizeH="0" baseline="0" dirty="0" smtClean="0">
              <a:ln>
                <a:noFill/>
              </a:ln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56152" y="1570038"/>
            <a:ext cx="4923960" cy="418802"/>
          </a:xfrm>
          <a:prstGeom prst="round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36000" tIns="0" rIns="0" bIns="0" numCol="1" rtlCol="0" anchor="ctr" anchorCtr="0" compatLnSpc="1"/>
          <a:lstStyle/>
          <a:p>
            <a:pPr algn="l"/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微观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上，将操作节点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自上而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b="0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进行梳理。</a:t>
            </a:r>
            <a:endParaRPr kumimoji="0" lang="zh-CN" altLang="en-US" sz="2000" b="0" i="0" strike="noStrike" cap="none" normalizeH="0" baseline="0" dirty="0" smtClean="0">
              <a:ln>
                <a:noFill/>
              </a:ln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4573488" y="2905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40</a:t>
            </a:r>
            <a:endParaRPr lang="en-US" altLang="zh-CN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698576" y="3667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55</a:t>
            </a:r>
            <a:endParaRPr lang="en-US" altLang="zh-CN" sz="3200" b="1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6551240" y="373583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49</a:t>
            </a:r>
            <a:endParaRPr lang="en-US" altLang="zh-CN"/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326976" y="4429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73</a:t>
            </a:r>
            <a:endParaRPr lang="en-US" altLang="zh-CN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641176" y="5191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>
                <a:solidFill>
                  <a:schemeClr val="accent2"/>
                </a:solidFill>
              </a:rPr>
              <a:t>81</a:t>
            </a:r>
            <a:endParaRPr lang="en-US" altLang="zh-CN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1936576" y="5191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64</a:t>
            </a:r>
            <a:endParaRPr lang="en-US" altLang="zh-CN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3308176" y="5191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36</a:t>
            </a:r>
            <a:endParaRPr lang="en-US" altLang="zh-CN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3993976" y="4429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12</a:t>
            </a:r>
            <a:endParaRPr lang="en-US" altLang="zh-CN" sz="3200" b="1">
              <a:solidFill>
                <a:srgbClr val="009999"/>
              </a:solidFill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5408240" y="449783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27</a:t>
            </a:r>
            <a:endParaRPr lang="en-US" altLang="zh-CN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7770440" y="449783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98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3027784" y="3210074"/>
            <a:ext cx="1621904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225752" y="3210074"/>
            <a:ext cx="1587624" cy="5257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1631776" y="3895874"/>
            <a:ext cx="1066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3384376" y="3895874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5713040" y="3964434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7237040" y="3964434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1"/>
          <p:cNvSpPr>
            <a:spLocks noChangeShapeType="1"/>
          </p:cNvSpPr>
          <p:nvPr/>
        </p:nvSpPr>
        <p:spPr bwMode="auto">
          <a:xfrm flipH="1">
            <a:off x="945976" y="4657874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2012776" y="4657874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>
            <a:off x="3612976" y="473407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3308176" y="5191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12</a:t>
            </a:r>
            <a:endParaRPr lang="en-US" altLang="zh-CN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3993976" y="4429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36</a:t>
            </a:r>
            <a:endParaRPr lang="en-US" altLang="zh-CN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1326976" y="4429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81</a:t>
            </a:r>
            <a:endParaRPr lang="en-US" altLang="zh-CN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641176" y="519127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73</a:t>
            </a:r>
            <a:endParaRPr lang="en-US" altLang="zh-CN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7770440" y="449783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49</a:t>
            </a:r>
            <a:endParaRPr lang="en-US" altLang="zh-CN"/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551240" y="3735834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98</a:t>
            </a:r>
            <a:endParaRPr lang="en-US" altLang="zh-CN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698576" y="3667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81</a:t>
            </a:r>
            <a:endParaRPr lang="en-US" altLang="zh-CN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1326976" y="4429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73</a:t>
            </a:r>
            <a:endParaRPr lang="en-US" altLang="zh-CN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641176" y="5191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55</a:t>
            </a:r>
            <a:endParaRPr lang="en-US" altLang="zh-CN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4573488" y="2905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98</a:t>
            </a:r>
            <a:endParaRPr lang="en-US" altLang="zh-CN" dirty="0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6551240" y="373583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49</a:t>
            </a:r>
            <a:endParaRPr lang="en-US" altLang="zh-CN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7770440" y="449783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FF0000"/>
                </a:solidFill>
              </a:rPr>
              <a:t>40</a:t>
            </a:r>
            <a:endParaRPr lang="en-US" altLang="zh-CN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1936576" y="5191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64</a:t>
            </a:r>
            <a:endParaRPr lang="en-US" altLang="zh-CN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3993976" y="4429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36</a:t>
            </a:r>
            <a:endParaRPr lang="en-US" altLang="zh-CN" dirty="0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3308176" y="519127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rgbClr val="990000"/>
                </a:solidFill>
              </a:rPr>
              <a:t>12</a:t>
            </a:r>
            <a:endParaRPr lang="en-US" altLang="zh-CN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5408240" y="4497834"/>
            <a:ext cx="685800" cy="3810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003300"/>
            </a:solidFill>
            <a:round/>
          </a:ln>
          <a:effectLst/>
        </p:spPr>
        <p:txBody>
          <a:bodyPr wrap="none" anchor="ctr"/>
          <a:lstStyle/>
          <a:p>
            <a:r>
              <a:rPr lang="en-US" altLang="zh-CN" sz="3200" b="1">
                <a:solidFill>
                  <a:schemeClr val="accent2"/>
                </a:solidFill>
              </a:rPr>
              <a:t>27</a:t>
            </a:r>
            <a:endParaRPr lang="en-US" altLang="zh-CN"/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9" y="5758011"/>
            <a:ext cx="5495925" cy="695325"/>
          </a:xfrm>
          <a:prstGeom prst="rect">
            <a:avLst/>
          </a:prstGeom>
        </p:spPr>
      </p:pic>
      <p:sp>
        <p:nvSpPr>
          <p:cNvPr id="54" name="十角星 53"/>
          <p:cNvSpPr/>
          <p:nvPr/>
        </p:nvSpPr>
        <p:spPr bwMode="auto">
          <a:xfrm>
            <a:off x="6564986" y="5522913"/>
            <a:ext cx="1424830" cy="1130460"/>
          </a:xfrm>
          <a:prstGeom prst="star10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大顶堆</a:t>
            </a:r>
            <a:endParaRPr kumimoji="0" lang="zh-CN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5" y="2049173"/>
            <a:ext cx="5495925" cy="69532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2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38" grpId="0" animBg="1"/>
      <p:bldP spid="38" grpId="1" animBg="1"/>
      <p:bldP spid="41" grpId="0" animBg="1"/>
      <p:bldP spid="41" grpId="1" animBg="1"/>
      <p:bldP spid="32" grpId="0" animBg="1"/>
      <p:bldP spid="32" grpId="1" animBg="1"/>
      <p:bldP spid="35" grpId="0" animBg="1"/>
      <p:bldP spid="35" grpId="1" animBg="1"/>
      <p:bldP spid="9" grpId="0" animBg="1"/>
      <p:bldP spid="10" grpId="0" animBg="1"/>
      <p:bldP spid="11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 autoUpdateAnimBg="0"/>
      <p:bldP spid="34" grpId="0" animBg="1" autoUpdateAnimBg="0"/>
      <p:bldP spid="36" grpId="0" animBg="1" autoUpdateAnimBg="0"/>
      <p:bldP spid="37" grpId="0" animBg="1" autoUpdateAnimBg="0"/>
      <p:bldP spid="39" grpId="0" animBg="1" autoUpdateAnimBg="0"/>
      <p:bldP spid="40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 autoUpdateAnimBg="0"/>
      <p:bldP spid="51" grpId="0" animBg="1" autoUpdateAnimBg="0"/>
      <p:bldP spid="54" grpId="0" animBg="1"/>
      <p:bldP spid="54" grpId="1" animBg="1"/>
      <p:bldP spid="54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⑤ 堆积树</a:t>
            </a:r>
            <a:r>
              <a:rPr lang="en-US" altLang="zh-CN" dirty="0"/>
              <a:t>——</a:t>
            </a:r>
            <a:r>
              <a:rPr lang="zh-CN" altLang="en-US" dirty="0" smtClean="0"/>
              <a:t>海量数据处理</a:t>
            </a:r>
            <a:r>
              <a:rPr lang="en-US" altLang="zh-CN" dirty="0" smtClean="0"/>
              <a:t>Top-K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1. 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设计</a:t>
            </a:r>
            <a:r>
              <a:rPr lang="zh-CN" altLang="en-US" sz="2200" b="1" dirty="0">
                <a:solidFill>
                  <a:schemeClr val="tx1"/>
                </a:solidFill>
              </a:rPr>
              <a:t>算法策略在</a:t>
            </a:r>
            <a:r>
              <a:rPr lang="en-US" altLang="zh-CN" sz="2200" b="1" dirty="0">
                <a:solidFill>
                  <a:schemeClr val="tx1"/>
                </a:solidFill>
              </a:rPr>
              <a:t>10</a:t>
            </a:r>
            <a:r>
              <a:rPr lang="zh-CN" altLang="en-US" sz="2200" b="1" dirty="0">
                <a:solidFill>
                  <a:schemeClr val="tx1"/>
                </a:solidFill>
              </a:rPr>
              <a:t>亿个数字中找出最大的</a:t>
            </a:r>
            <a:r>
              <a:rPr lang="en-US" altLang="zh-CN" sz="2200" b="1" dirty="0">
                <a:solidFill>
                  <a:schemeClr val="tx1"/>
                </a:solidFill>
              </a:rPr>
              <a:t>10</a:t>
            </a:r>
            <a:r>
              <a:rPr lang="zh-CN" altLang="en-US" sz="2200" b="1" dirty="0">
                <a:solidFill>
                  <a:schemeClr val="tx1"/>
                </a:solidFill>
              </a:rPr>
              <a:t>个数。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角圆角矩形 11"/>
              <p:cNvSpPr/>
              <p:nvPr/>
            </p:nvSpPr>
            <p:spPr bwMode="auto">
              <a:xfrm>
                <a:off x="1619063" y="1453883"/>
                <a:ext cx="5535539" cy="41589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b="0" dirty="0" smtClean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 smtClean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个数字中寻找出最大的 </a:t>
                </a:r>
                <a14:m>
                  <m:oMath xmlns:m="http://schemas.openxmlformats.org/officeDocument/2006/math"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en-US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个数字</a:t>
                </a:r>
                <a:r>
                  <a:rPr lang="zh-CN" altLang="en-US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12" name="对角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063" y="1453883"/>
                <a:ext cx="5535539" cy="415894"/>
              </a:xfrm>
              <a:prstGeom prst="round2DiagRect">
                <a:avLst/>
              </a:prstGeom>
              <a:blipFill rotWithShape="1">
                <a:blip r:embed="rId1"/>
                <a:stretch>
                  <a:fillRect l="-1206" t="-8219" r="-1974" b="-1369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对角圆角矩形 12"/>
          <p:cNvSpPr/>
          <p:nvPr/>
        </p:nvSpPr>
        <p:spPr bwMode="auto">
          <a:xfrm>
            <a:off x="539552" y="2330922"/>
            <a:ext cx="3528392" cy="432000"/>
          </a:xfrm>
          <a:prstGeom prst="round2DiagRect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dirty="0" smtClean="0">
                <a:ln w="0"/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算法思想</a:t>
            </a:r>
            <a:r>
              <a:rPr lang="en-US" altLang="zh-CN" dirty="0" smtClean="0">
                <a:ln w="0"/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n w="0"/>
                <a:solidFill>
                  <a:srgbClr val="008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：先排序，再选择。</a:t>
            </a:r>
            <a:endParaRPr lang="zh-CN" altLang="en-US" dirty="0">
              <a:ln w="0"/>
              <a:solidFill>
                <a:srgbClr val="008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529258" y="4194830"/>
            <a:ext cx="6923062" cy="432000"/>
          </a:xfrm>
          <a:prstGeom prst="round2Diag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算法思想</a:t>
            </a:r>
            <a:r>
              <a:rPr lang="en-US" altLang="zh-CN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：维护 </a:t>
            </a:r>
            <a:r>
              <a:rPr lang="en-US" altLang="zh-CN" i="1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dirty="0" smtClean="0">
                <a:ln w="0"/>
                <a:solidFill>
                  <a:srgbClr val="00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个元素的数组，进行扫描、比对、替换。</a:t>
            </a:r>
            <a:endParaRPr lang="zh-CN" altLang="en-US" dirty="0">
              <a:ln w="0"/>
              <a:solidFill>
                <a:srgbClr val="00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284762" y="4733534"/>
                <a:ext cx="3168431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        (</m:t>
                              </m:r>
                              <m:r>
                                <a:rPr lang="zh-CN" altLang="en-US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时间</m:t>
                              </m:r>
                              <m:r>
                                <a:rPr lang="zh-CN" altLang="en-US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复杂度</m:t>
                              </m:r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altLang="zh-CN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空间</m:t>
                              </m:r>
                              <m:r>
                                <a:rPr lang="zh-CN" altLang="en-US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复杂度</m:t>
                              </m:r>
                              <m:r>
                                <a:rPr lang="en-US" altLang="zh-CN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62" y="4733534"/>
                <a:ext cx="3168431" cy="7993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288785" y="2889047"/>
                <a:ext cx="3382657" cy="799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0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US" altLang="zh-CN" b="1" i="0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zh-CN" alt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时间</m:t>
                              </m:r>
                              <m:r>
                                <a:rPr lang="zh-CN" altLang="en-US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复杂度</m:t>
                              </m:r>
                              <m:r>
                                <a:rPr lang="en-US" altLang="zh-CN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altLang="zh-CN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空间</m:t>
                              </m:r>
                              <m:r>
                                <a:rPr lang="zh-CN" alt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复杂度</m:t>
                              </m:r>
                              <m:r>
                                <a:rPr lang="en-US" altLang="zh-CN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85" y="2889047"/>
                <a:ext cx="3382657" cy="7993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对角圆角矩形 8"/>
          <p:cNvSpPr/>
          <p:nvPr/>
        </p:nvSpPr>
        <p:spPr bwMode="auto">
          <a:xfrm>
            <a:off x="745282" y="5733256"/>
            <a:ext cx="7715150" cy="432000"/>
          </a:xfrm>
          <a:prstGeom prst="round2Diag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0" tIns="0" rIns="0" bIns="0" numCol="1" rtlCol="0" anchor="ctr" anchorCtr="0" compatLnSpc="1">
            <a:noAutofit/>
          </a:bodyPr>
          <a:lstStyle/>
          <a:p>
            <a:pPr lvl="0" algn="l" defTabSz="1066800">
              <a:lnSpc>
                <a:spcPct val="90000"/>
              </a:lnSpc>
              <a:spcAft>
                <a:spcPct val="35000"/>
              </a:spcAft>
            </a:pPr>
            <a:r>
              <a:rPr lang="zh-CN" altLang="en-US" dirty="0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算法思想</a:t>
            </a:r>
            <a:r>
              <a:rPr lang="en-US" altLang="zh-CN" dirty="0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n w="0"/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：利用堆积树，低时间复杂度、低空间复杂度解决问题。</a:t>
            </a:r>
            <a:endParaRPr lang="zh-CN" altLang="en-US" dirty="0">
              <a:ln w="0"/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20" y="2109663"/>
            <a:ext cx="4396740" cy="415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20" y="2109663"/>
            <a:ext cx="4396740" cy="4152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⑤ 堆积树</a:t>
            </a:r>
            <a:r>
              <a:rPr lang="en-US" altLang="zh-CN" dirty="0"/>
              <a:t>——</a:t>
            </a:r>
            <a:r>
              <a:rPr lang="zh-CN" altLang="en-US" dirty="0" smtClean="0"/>
              <a:t>海量数据处理</a:t>
            </a:r>
            <a:r>
              <a:rPr lang="en-US" altLang="zh-CN" dirty="0" smtClean="0"/>
              <a:t>Top-K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200" b="1" dirty="0">
                <a:solidFill>
                  <a:schemeClr val="tx1"/>
                </a:solidFill>
              </a:rPr>
              <a:t>例</a:t>
            </a:r>
            <a:r>
              <a:rPr lang="en-US" altLang="zh-CN" sz="2200" b="1" dirty="0">
                <a:solidFill>
                  <a:schemeClr val="tx1"/>
                </a:solidFill>
              </a:rPr>
              <a:t>1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. 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设计</a:t>
            </a:r>
            <a:r>
              <a:rPr lang="zh-CN" altLang="en-US" sz="2200" b="1" dirty="0">
                <a:solidFill>
                  <a:schemeClr val="tx1"/>
                </a:solidFill>
              </a:rPr>
              <a:t>算法策略在</a:t>
            </a:r>
            <a:r>
              <a:rPr lang="en-US" altLang="zh-CN" sz="2200" b="1" dirty="0">
                <a:solidFill>
                  <a:schemeClr val="tx1"/>
                </a:solidFill>
              </a:rPr>
              <a:t>10</a:t>
            </a:r>
            <a:r>
              <a:rPr lang="zh-CN" altLang="en-US" sz="2200" b="1" dirty="0">
                <a:solidFill>
                  <a:schemeClr val="tx1"/>
                </a:solidFill>
              </a:rPr>
              <a:t>亿个数字中找出最大的</a:t>
            </a:r>
            <a:r>
              <a:rPr lang="en-US" altLang="zh-CN" sz="2200" b="1" dirty="0">
                <a:solidFill>
                  <a:schemeClr val="tx1"/>
                </a:solidFill>
              </a:rPr>
              <a:t>10</a:t>
            </a:r>
            <a:r>
              <a:rPr lang="zh-CN" altLang="en-US" sz="2200" b="1" dirty="0">
                <a:solidFill>
                  <a:schemeClr val="tx1"/>
                </a:solidFill>
              </a:rPr>
              <a:t>个数。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角圆角矩形 8"/>
              <p:cNvSpPr/>
              <p:nvPr/>
            </p:nvSpPr>
            <p:spPr bwMode="auto">
              <a:xfrm>
                <a:off x="818600" y="2187832"/>
                <a:ext cx="7434792" cy="1546467"/>
              </a:xfrm>
              <a:prstGeom prst="round2DiagRect">
                <a:avLst/>
              </a:prstGeom>
              <a:noFill/>
              <a:ln w="9525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l"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算法思想</a:t>
                </a:r>
                <a:r>
                  <a:rPr lang="en-US" altLang="zh-CN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：维护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个元素组成的小顶堆，</a:t>
                </a:r>
                <a:endParaRPr lang="en-US" altLang="zh-CN" dirty="0" smtClean="0">
                  <a:ln w="0"/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457200" algn="l" defTabSz="1066800">
                  <a:lnSpc>
                    <a:spcPct val="90000"/>
                  </a:lnSpc>
                  <a:spcAft>
                    <a:spcPct val="35000"/>
                  </a:spcAft>
                  <a:buFont typeface="+mj-ea"/>
                  <a:buAutoNum type="circleNumDbPlain"/>
                </a:pPr>
                <a:r>
                  <a:rPr lang="zh-CN" altLang="en-US" b="0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从海量数据集中扫描一个数字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0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 algn="l" defTabSz="1066800">
                  <a:lnSpc>
                    <a:spcPct val="90000"/>
                  </a:lnSpc>
                  <a:spcAft>
                    <a:spcPct val="35000"/>
                  </a:spcAft>
                  <a:buFont typeface="+mj-ea"/>
                  <a:buAutoNum type="circleNumDbPlain"/>
                </a:pPr>
                <a:r>
                  <a:rPr lang="zh-CN" altLang="en-US" b="0" dirty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0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对与堆顶元素比较，若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0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较小，丢弃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0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并转①；</a:t>
                </a:r>
                <a:endParaRPr lang="en-US" altLang="zh-CN" b="0" dirty="0" smtClean="0">
                  <a:ln w="0"/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914400" lvl="1" indent="-457200" algn="l" defTabSz="1066800">
                  <a:lnSpc>
                    <a:spcPct val="90000"/>
                  </a:lnSpc>
                  <a:spcAft>
                    <a:spcPct val="35000"/>
                  </a:spcAft>
                  <a:buFont typeface="+mj-ea"/>
                  <a:buAutoNum type="circleNumDbPlain"/>
                </a:pPr>
                <a:r>
                  <a:rPr lang="zh-CN" altLang="en-US" b="0" dirty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0" dirty="0" smtClean="0">
                    <a:ln w="0"/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替换堆顶元素，并筛选堆使之保持为小顶堆，转①。</a:t>
                </a:r>
                <a:endParaRPr lang="zh-CN" altLang="en-US" b="0" dirty="0">
                  <a:ln w="0"/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对角圆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600" y="2187832"/>
                <a:ext cx="7434792" cy="1546467"/>
              </a:xfrm>
              <a:prstGeom prst="round2DiagRect">
                <a:avLst/>
              </a:prstGeom>
              <a:blipFill rotWithShape="1">
                <a:blip r:embed="rId3"/>
                <a:stretch>
                  <a:fillRect l="-982" t="-3516" b="-4297"/>
                </a:stretch>
              </a:blipFill>
              <a:ln w="9525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74013" y="4728103"/>
                <a:ext cx="3547831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   (</m:t>
                              </m:r>
                              <m:r>
                                <a:rPr lang="zh-CN" alt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时间</m:t>
                              </m:r>
                              <m:r>
                                <a:rPr lang="zh-CN" alt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复杂度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空间</m:t>
                              </m:r>
                              <m:r>
                                <a:rPr lang="zh-CN" alt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复杂度</m:t>
                              </m:r>
                              <m:r>
                                <a:rPr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3" y="4728103"/>
                <a:ext cx="3547831" cy="7993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4013" y="2564760"/>
                <a:ext cx="3574568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𝟑𝟗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𝟔𝟑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𝟕𝟔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𝟗𝟒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𝟔𝟗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𝟗𝟗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𝟖𝟏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𝟗𝟖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𝟕𝟖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𝟖𝟒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𝟗𝟎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𝟑𝟖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𝟕𝟗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𝟓𝟒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𝟐𝟒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𝟕𝟒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13" y="2564760"/>
                <a:ext cx="3574568" cy="1025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060848"/>
            <a:ext cx="4396740" cy="4236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20" y="2109663"/>
            <a:ext cx="4396740" cy="415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对角圆角矩形 71"/>
              <p:cNvSpPr/>
              <p:nvPr/>
            </p:nvSpPr>
            <p:spPr bwMode="auto">
              <a:xfrm>
                <a:off x="908669" y="1476696"/>
                <a:ext cx="5535539" cy="415894"/>
              </a:xfrm>
              <a:prstGeom prst="round2Diag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10668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个数字中寻找出最大的 </a:t>
                </a:r>
                <a14:m>
                  <m:oMath xmlns:m="http://schemas.openxmlformats.org/officeDocument/2006/math"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en-US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个数字</a:t>
                </a:r>
                <a:r>
                  <a:rPr lang="zh-CN" altLang="en-US" b="0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altLang="zh-CN" b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b="0" dirty="0" smtClean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b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对角圆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8669" y="1476696"/>
                <a:ext cx="5535539" cy="415894"/>
              </a:xfrm>
              <a:prstGeom prst="round2DiagRect">
                <a:avLst/>
              </a:prstGeom>
              <a:blipFill rotWithShape="1">
                <a:blip r:embed="rId36"/>
                <a:stretch>
                  <a:fillRect l="-2193" t="-8333" r="-987" b="-13889"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3" grpId="0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C3 </a:t>
            </a:r>
            <a:r>
              <a:rPr lang="zh-CN" altLang="en-US" dirty="0" smtClean="0"/>
              <a:t>特殊的二叉树 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树和二叉树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 线索二叉树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需求：</a:t>
            </a:r>
            <a:r>
              <a:rPr lang="zh-CN" altLang="en-US" dirty="0" smtClean="0"/>
              <a:t>能否</a:t>
            </a:r>
            <a:r>
              <a:rPr lang="zh-CN" altLang="en-US" dirty="0"/>
              <a:t>通过结点的两个链域查找出任一结点的前驱和后继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r>
              <a:rPr lang="zh-CN" altLang="en-US" dirty="0"/>
              <a:t>规定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结点有左孩子，则其</a:t>
            </a:r>
            <a:r>
              <a:rPr lang="en-US" altLang="zh-CN" dirty="0" err="1"/>
              <a:t>lchild</a:t>
            </a:r>
            <a:r>
              <a:rPr lang="zh-CN" altLang="en-US" dirty="0"/>
              <a:t>指示其左孩子，否则，令</a:t>
            </a:r>
            <a:r>
              <a:rPr lang="en-US" altLang="zh-CN" dirty="0" err="1"/>
              <a:t>lchild</a:t>
            </a:r>
            <a:r>
              <a:rPr lang="zh-CN" altLang="en-US" dirty="0"/>
              <a:t>域指示其前驱；</a:t>
            </a:r>
            <a:endParaRPr lang="zh-CN" altLang="en-US" dirty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结点有右孩子，则其</a:t>
            </a:r>
            <a:r>
              <a:rPr lang="en-US" altLang="zh-CN" dirty="0" err="1"/>
              <a:t>rchild</a:t>
            </a:r>
            <a:r>
              <a:rPr lang="zh-CN" altLang="en-US" dirty="0"/>
              <a:t>指示其右孩子，否则，令</a:t>
            </a:r>
            <a:r>
              <a:rPr lang="en-US" altLang="zh-CN" dirty="0" err="1"/>
              <a:t>rchild</a:t>
            </a:r>
            <a:r>
              <a:rPr lang="zh-CN" altLang="en-US" dirty="0"/>
              <a:t>域指示其后继。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zh-CN" altLang="en-US" dirty="0"/>
              <a:t>语言描述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BiThrNode</a:t>
            </a:r>
            <a:endParaRPr lang="en-US" altLang="zh-CN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Datatype 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BiThrNode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lchild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rchild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byte 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LTag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RTag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BiThrNode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zh-CN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BiThrTree</a:t>
            </a:r>
            <a:r>
              <a:rPr lang="en-US" altLang="zh-CN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403648" y="5946924"/>
          <a:ext cx="58324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Visio" r:id="rId1" imgW="2872740" imgH="252095" progId="Visio.Drawing.11">
                  <p:embed/>
                </p:oleObj>
              </mc:Choice>
              <mc:Fallback>
                <p:oleObj name="Visio" r:id="rId1" imgW="2872740" imgH="25209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946924"/>
                        <a:ext cx="58324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860032" y="2780928"/>
          <a:ext cx="334803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3" imgW="1725930" imgH="669925" progId="Equation.DSMT4">
                  <p:embed/>
                </p:oleObj>
              </mc:Choice>
              <mc:Fallback>
                <p:oleObj name="Equation" r:id="rId3" imgW="1725930" imgH="66992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780928"/>
                        <a:ext cx="3348037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 线索二叉树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zh-CN" altLang="en-US" dirty="0"/>
              <a:t>这种结点结构构成的二叉链表作为二叉树的存储结构，叫做线索链表，其中指向前驱和后继的指针，叫做线索</a:t>
            </a:r>
            <a:r>
              <a:rPr lang="en-US" altLang="zh-CN" dirty="0"/>
              <a:t>(Thread)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加上线索的二叉树叫做线索二叉树</a:t>
            </a:r>
            <a:r>
              <a:rPr lang="en-US" altLang="zh-CN" dirty="0"/>
              <a:t>(Thread Binary Tree)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对二叉树以某种次序遍历使其变为线索二叉树的过程叫做线索</a:t>
            </a:r>
            <a:r>
              <a:rPr lang="zh-CN" altLang="en-US" dirty="0" smtClean="0"/>
              <a:t>化。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8" name="Group 15"/>
          <p:cNvGrpSpPr/>
          <p:nvPr/>
        </p:nvGrpSpPr>
        <p:grpSpPr bwMode="auto">
          <a:xfrm>
            <a:off x="899740" y="3735909"/>
            <a:ext cx="1852613" cy="1668462"/>
            <a:chOff x="1632" y="768"/>
            <a:chExt cx="1167" cy="1051"/>
          </a:xfrm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Line 25"/>
          <p:cNvSpPr>
            <a:spLocks noChangeShapeType="1"/>
          </p:cNvSpPr>
          <p:nvPr/>
        </p:nvSpPr>
        <p:spPr bwMode="auto">
          <a:xfrm flipH="1">
            <a:off x="4677991" y="3307283"/>
            <a:ext cx="793114" cy="7000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V="1">
            <a:off x="4035034" y="3299345"/>
            <a:ext cx="1252757" cy="95567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6586149" y="3299346"/>
            <a:ext cx="794163" cy="7175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5223457" y="4212158"/>
            <a:ext cx="39652" cy="7953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 flipV="1">
            <a:off x="4417640" y="4437583"/>
            <a:ext cx="147637" cy="6953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>
            <a:off x="6720439" y="4255021"/>
            <a:ext cx="107026" cy="7445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5774733" y="4345508"/>
            <a:ext cx="883735" cy="84534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 flipH="1">
            <a:off x="7443416" y="4255020"/>
            <a:ext cx="510452" cy="744539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 flipV="1">
            <a:off x="6185321" y="4448696"/>
            <a:ext cx="557055" cy="76041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Group 34"/>
          <p:cNvGrpSpPr/>
          <p:nvPr/>
        </p:nvGrpSpPr>
        <p:grpSpPr bwMode="auto">
          <a:xfrm>
            <a:off x="3923928" y="2492896"/>
            <a:ext cx="4191000" cy="3697288"/>
            <a:chOff x="2928" y="144"/>
            <a:chExt cx="2640" cy="2329"/>
          </a:xfrm>
        </p:grpSpPr>
        <p:grpSp>
          <p:nvGrpSpPr>
            <p:cNvPr id="28" name="Group 35"/>
            <p:cNvGrpSpPr/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55" name="Rectangle 36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>
                    <a:latin typeface="Times New Roman" panose="02020603050405020304" pitchFamily="18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58" name="Line 39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59" name="Line 40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 dirty="0"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grpSp>
          <p:nvGrpSpPr>
            <p:cNvPr id="34" name="Group 46"/>
            <p:cNvGrpSpPr/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000" dirty="0">
                    <a:latin typeface="Times New Roman" panose="02020603050405020304" pitchFamily="18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5" name="Group 52"/>
            <p:cNvGrpSpPr/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000">
                    <a:latin typeface="Times New Roman" panose="02020603050405020304" pitchFamily="18" charset="0"/>
                  </a:rPr>
                  <a:t>         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49" name="Line 57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/>
              </a:p>
            </p:txBody>
          </p:sp>
        </p:grpSp>
        <p:grpSp>
          <p:nvGrpSpPr>
            <p:cNvPr id="36" name="Group 58"/>
            <p:cNvGrpSpPr/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40" name="Rectangle 59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2000">
                    <a:latin typeface="Times New Roman" panose="02020603050405020304" pitchFamily="18" charset="0"/>
                  </a:rPr>
                  <a:t>         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endParaRPr lang="zh-CN" alt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/>
              </a:p>
            </p:txBody>
          </p:sp>
        </p:grp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4368" y="144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T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3648" y="2027"/>
              <a:ext cx="14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先序序列：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ABCDE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l" eaLnBrk="1" hangingPunct="1"/>
              <a:r>
                <a:rPr kumimoji="1" lang="zh-CN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先序线索二叉树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6143496" y="311100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0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6936775" y="40073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0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5570425" y="312073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 smtClean="0">
                <a:latin typeface="Times New Roman" panose="02020603050405020304" pitchFamily="18" charset="0"/>
              </a:rPr>
              <a:t>0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7549937" y="399149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5319024" y="500062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913279" y="499955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8" name="Text Box 75"/>
          <p:cNvSpPr txBox="1">
            <a:spLocks noChangeArrowheads="1"/>
          </p:cNvSpPr>
          <p:nvPr/>
        </p:nvSpPr>
        <p:spPr bwMode="auto">
          <a:xfrm>
            <a:off x="7178337" y="500749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^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76"/>
          <p:cNvSpPr txBox="1">
            <a:spLocks noChangeArrowheads="1"/>
          </p:cNvSpPr>
          <p:nvPr/>
        </p:nvSpPr>
        <p:spPr bwMode="auto">
          <a:xfrm>
            <a:off x="4721806" y="500749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6328673" y="499955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4232094" y="401862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 smtClean="0">
                <a:latin typeface="Times New Roman" panose="02020603050405020304" pitchFamily="18" charset="0"/>
              </a:rPr>
              <a:t>0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782334" y="404070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</a:rPr>
              <a:t>0</a:t>
            </a:r>
            <a:endParaRPr kumimoji="1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 build="p"/>
      <p:bldP spid="63" grpId="0" autoUpdateAnimBg="0" build="p"/>
      <p:bldP spid="64" grpId="0" autoUpdateAnimBg="0" build="p"/>
      <p:bldP spid="65" grpId="0" autoUpdateAnimBg="0" build="p"/>
      <p:bldP spid="66" grpId="0" autoUpdateAnimBg="0" build="p"/>
      <p:bldP spid="67" grpId="0" autoUpdateAnimBg="0" build="p"/>
      <p:bldP spid="68" grpId="0" autoUpdateAnimBg="0" build="p"/>
      <p:bldP spid="69" grpId="0" autoUpdateAnimBg="0" build="p"/>
      <p:bldP spid="70" grpId="0" autoUpdateAnimBg="0" build="p"/>
      <p:bldP spid="71" grpId="0" autoUpdateAnimBg="0" build="p"/>
      <p:bldP spid="72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线索二叉树</a:t>
            </a:r>
            <a:endParaRPr lang="zh-CN" altLang="en-US" dirty="0"/>
          </a:p>
        </p:txBody>
      </p:sp>
      <p:sp>
        <p:nvSpPr>
          <p:cNvPr id="66" name="Line 2"/>
          <p:cNvSpPr>
            <a:spLocks noChangeShapeType="1"/>
          </p:cNvSpPr>
          <p:nvPr/>
        </p:nvSpPr>
        <p:spPr bwMode="auto">
          <a:xfrm flipH="1">
            <a:off x="4716016" y="2204864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Line 3"/>
          <p:cNvSpPr>
            <a:spLocks noChangeShapeType="1"/>
          </p:cNvSpPr>
          <p:nvPr/>
        </p:nvSpPr>
        <p:spPr bwMode="auto">
          <a:xfrm>
            <a:off x="6544816" y="2204864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5173216" y="3119264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Line 5"/>
          <p:cNvSpPr>
            <a:spLocks noChangeShapeType="1"/>
          </p:cNvSpPr>
          <p:nvPr/>
        </p:nvSpPr>
        <p:spPr bwMode="auto">
          <a:xfrm flipH="1">
            <a:off x="6392416" y="3119264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0" name="Group 6"/>
          <p:cNvGrpSpPr/>
          <p:nvPr/>
        </p:nvGrpSpPr>
        <p:grpSpPr bwMode="auto">
          <a:xfrm>
            <a:off x="3877816" y="1290464"/>
            <a:ext cx="4191000" cy="3690938"/>
            <a:chOff x="2928" y="144"/>
            <a:chExt cx="2640" cy="2325"/>
          </a:xfrm>
        </p:grpSpPr>
        <p:grpSp>
          <p:nvGrpSpPr>
            <p:cNvPr id="71" name="Group 7"/>
            <p:cNvGrpSpPr/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98" name="Rectangle 8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9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10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12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2" name="Rectangle 13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15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7" name="Group 18"/>
            <p:cNvGrpSpPr/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93" name="Rectangle 19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Line 20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2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22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23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8" name="Group 24"/>
            <p:cNvGrpSpPr/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88" name="Rectangle 25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Line 26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27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28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29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9" name="Group 30"/>
            <p:cNvGrpSpPr/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83" name="Rectangle 31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Line 32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Line 33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Line 35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3648" y="2027"/>
              <a:ext cx="14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中序序列：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BCAED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中序线索二叉树</a:t>
              </a: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" name="Text Box 39"/>
          <p:cNvSpPr txBox="1">
            <a:spLocks noChangeArrowheads="1"/>
          </p:cNvSpPr>
          <p:nvPr/>
        </p:nvSpPr>
        <p:spPr bwMode="auto">
          <a:xfrm>
            <a:off x="5531991" y="191435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6105078" y="191752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Text Box 41"/>
          <p:cNvSpPr txBox="1">
            <a:spLocks noChangeArrowheads="1"/>
          </p:cNvSpPr>
          <p:nvPr/>
        </p:nvSpPr>
        <p:spPr bwMode="auto">
          <a:xfrm>
            <a:off x="4731891" y="28224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" name="Text Box 42"/>
          <p:cNvSpPr txBox="1">
            <a:spLocks noChangeArrowheads="1"/>
          </p:cNvSpPr>
          <p:nvPr/>
        </p:nvSpPr>
        <p:spPr bwMode="auto">
          <a:xfrm>
            <a:off x="6884541" y="28208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Text Box 43"/>
          <p:cNvSpPr txBox="1">
            <a:spLocks noChangeArrowheads="1"/>
          </p:cNvSpPr>
          <p:nvPr/>
        </p:nvSpPr>
        <p:spPr bwMode="auto">
          <a:xfrm>
            <a:off x="4150866" y="28081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Text Box 44"/>
          <p:cNvSpPr txBox="1">
            <a:spLocks noChangeArrowheads="1"/>
          </p:cNvSpPr>
          <p:nvPr/>
        </p:nvSpPr>
        <p:spPr bwMode="auto">
          <a:xfrm>
            <a:off x="7465566" y="28208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" name="Text Box 45"/>
          <p:cNvSpPr txBox="1">
            <a:spLocks noChangeArrowheads="1"/>
          </p:cNvSpPr>
          <p:nvPr/>
        </p:nvSpPr>
        <p:spPr bwMode="auto">
          <a:xfrm>
            <a:off x="5289103" y="38241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" name="Text Box 46"/>
          <p:cNvSpPr txBox="1">
            <a:spLocks noChangeArrowheads="1"/>
          </p:cNvSpPr>
          <p:nvPr/>
        </p:nvSpPr>
        <p:spPr bwMode="auto">
          <a:xfrm>
            <a:off x="6871841" y="37987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" name="Text Box 47"/>
          <p:cNvSpPr txBox="1">
            <a:spLocks noChangeArrowheads="1"/>
          </p:cNvSpPr>
          <p:nvPr/>
        </p:nvSpPr>
        <p:spPr bwMode="auto">
          <a:xfrm>
            <a:off x="7737028" y="2804939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^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" name="Text Box 48"/>
          <p:cNvSpPr txBox="1">
            <a:spLocks noChangeArrowheads="1"/>
          </p:cNvSpPr>
          <p:nvPr/>
        </p:nvSpPr>
        <p:spPr bwMode="auto">
          <a:xfrm>
            <a:off x="4669978" y="382252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6290816" y="3822527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" name="Line 50"/>
          <p:cNvSpPr>
            <a:spLocks noChangeShapeType="1"/>
          </p:cNvSpPr>
          <p:nvPr/>
        </p:nvSpPr>
        <p:spPr bwMode="auto">
          <a:xfrm flipH="1" flipV="1">
            <a:off x="4195316" y="3209752"/>
            <a:ext cx="3810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" name="Line 51"/>
          <p:cNvSpPr>
            <a:spLocks noChangeShapeType="1"/>
          </p:cNvSpPr>
          <p:nvPr/>
        </p:nvSpPr>
        <p:spPr bwMode="auto">
          <a:xfrm flipV="1">
            <a:off x="5719316" y="2295352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Line 52"/>
          <p:cNvSpPr>
            <a:spLocks noChangeShapeType="1"/>
          </p:cNvSpPr>
          <p:nvPr/>
        </p:nvSpPr>
        <p:spPr bwMode="auto">
          <a:xfrm flipV="1">
            <a:off x="6176516" y="2295352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" name="Line 53"/>
          <p:cNvSpPr>
            <a:spLocks noChangeShapeType="1"/>
          </p:cNvSpPr>
          <p:nvPr/>
        </p:nvSpPr>
        <p:spPr bwMode="auto">
          <a:xfrm flipV="1">
            <a:off x="7319516" y="3209752"/>
            <a:ext cx="533400" cy="685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3846066" y="2795414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^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9" name="Group 55"/>
          <p:cNvGrpSpPr/>
          <p:nvPr/>
        </p:nvGrpSpPr>
        <p:grpSpPr bwMode="auto">
          <a:xfrm>
            <a:off x="758378" y="1415877"/>
            <a:ext cx="1852613" cy="1668462"/>
            <a:chOff x="1632" y="768"/>
            <a:chExt cx="1167" cy="1051"/>
          </a:xfrm>
        </p:grpSpPr>
        <p:sp>
          <p:nvSpPr>
            <p:cNvPr id="120" name="Oval 56"/>
            <p:cNvSpPr>
              <a:spLocks noChangeArrowheads="1"/>
            </p:cNvSpPr>
            <p:nvPr/>
          </p:nvSpPr>
          <p:spPr bwMode="auto">
            <a:xfrm>
              <a:off x="2112" y="768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" name="Oval 57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Oval 58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" name="Oval 59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Oval 60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Line 62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63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utoUpdateAnimBg="0" build="p"/>
      <p:bldP spid="104" grpId="0" autoUpdateAnimBg="0" build="p"/>
      <p:bldP spid="105" grpId="0" autoUpdateAnimBg="0" build="p"/>
      <p:bldP spid="106" grpId="0" autoUpdateAnimBg="0" build="p"/>
      <p:bldP spid="107" grpId="0" autoUpdateAnimBg="0" build="p"/>
      <p:bldP spid="108" grpId="0" autoUpdateAnimBg="0" build="p"/>
      <p:bldP spid="109" grpId="0" autoUpdateAnimBg="0" build="p"/>
      <p:bldP spid="110" grpId="0" autoUpdateAnimBg="0" build="p"/>
      <p:bldP spid="111" grpId="0" autoUpdateAnimBg="0" build="p"/>
      <p:bldP spid="112" grpId="0" autoUpdateAnimBg="0" build="p"/>
      <p:bldP spid="113" grpId="0" autoUpdateAnimBg="0" build="p"/>
      <p:bldP spid="118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线索二叉树</a:t>
            </a:r>
            <a:endParaRPr lang="zh-CN" altLang="en-US" dirty="0"/>
          </a:p>
        </p:txBody>
      </p:sp>
      <p:sp>
        <p:nvSpPr>
          <p:cNvPr id="129" name="Line 2"/>
          <p:cNvSpPr>
            <a:spLocks noChangeShapeType="1"/>
          </p:cNvSpPr>
          <p:nvPr/>
        </p:nvSpPr>
        <p:spPr bwMode="auto">
          <a:xfrm flipH="1">
            <a:off x="4690120" y="2471192"/>
            <a:ext cx="6096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" name="Line 3"/>
          <p:cNvSpPr>
            <a:spLocks noChangeShapeType="1"/>
          </p:cNvSpPr>
          <p:nvPr/>
        </p:nvSpPr>
        <p:spPr bwMode="auto">
          <a:xfrm>
            <a:off x="6518920" y="2471192"/>
            <a:ext cx="838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5147320" y="3385592"/>
            <a:ext cx="3810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" name="Line 5"/>
          <p:cNvSpPr>
            <a:spLocks noChangeShapeType="1"/>
          </p:cNvSpPr>
          <p:nvPr/>
        </p:nvSpPr>
        <p:spPr bwMode="auto">
          <a:xfrm flipH="1">
            <a:off x="6366520" y="3385592"/>
            <a:ext cx="457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" name="Group 6"/>
          <p:cNvGrpSpPr/>
          <p:nvPr/>
        </p:nvGrpSpPr>
        <p:grpSpPr bwMode="auto">
          <a:xfrm>
            <a:off x="3851920" y="1556792"/>
            <a:ext cx="4191000" cy="3690937"/>
            <a:chOff x="2928" y="144"/>
            <a:chExt cx="2640" cy="2325"/>
          </a:xfrm>
        </p:grpSpPr>
        <p:grpSp>
          <p:nvGrpSpPr>
            <p:cNvPr id="134" name="Group 7"/>
            <p:cNvGrpSpPr/>
            <p:nvPr/>
          </p:nvGrpSpPr>
          <p:grpSpPr bwMode="auto">
            <a:xfrm>
              <a:off x="3792" y="528"/>
              <a:ext cx="912" cy="256"/>
              <a:chOff x="3216" y="3312"/>
              <a:chExt cx="1680" cy="256"/>
            </a:xfrm>
          </p:grpSpPr>
          <p:sp>
            <p:nvSpPr>
              <p:cNvPr id="161" name="Rectangle 8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Line 9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Line 10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Line 11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Line 12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5" name="Rectangle 13"/>
            <p:cNvSpPr>
              <a:spLocks noChangeArrowheads="1"/>
            </p:cNvSpPr>
            <p:nvPr/>
          </p:nvSpPr>
          <p:spPr bwMode="auto">
            <a:xfrm>
              <a:off x="2928" y="1104"/>
              <a:ext cx="912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Line 14"/>
            <p:cNvSpPr>
              <a:spLocks noChangeShapeType="1"/>
            </p:cNvSpPr>
            <p:nvPr/>
          </p:nvSpPr>
          <p:spPr bwMode="auto">
            <a:xfrm>
              <a:off x="3110" y="1104"/>
              <a:ext cx="0" cy="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" name="Line 15"/>
            <p:cNvSpPr>
              <a:spLocks noChangeShapeType="1"/>
            </p:cNvSpPr>
            <p:nvPr/>
          </p:nvSpPr>
          <p:spPr bwMode="auto">
            <a:xfrm>
              <a:off x="3293" y="1104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" name="Line 16"/>
            <p:cNvSpPr>
              <a:spLocks noChangeShapeType="1"/>
            </p:cNvSpPr>
            <p:nvPr/>
          </p:nvSpPr>
          <p:spPr bwMode="auto">
            <a:xfrm>
              <a:off x="3475" y="1104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17"/>
            <p:cNvSpPr>
              <a:spLocks noChangeShapeType="1"/>
            </p:cNvSpPr>
            <p:nvPr/>
          </p:nvSpPr>
          <p:spPr bwMode="auto">
            <a:xfrm>
              <a:off x="3658" y="110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0" name="Group 18"/>
            <p:cNvGrpSpPr/>
            <p:nvPr/>
          </p:nvGrpSpPr>
          <p:grpSpPr bwMode="auto">
            <a:xfrm>
              <a:off x="4656" y="1104"/>
              <a:ext cx="912" cy="256"/>
              <a:chOff x="3216" y="3312"/>
              <a:chExt cx="1680" cy="256"/>
            </a:xfrm>
          </p:grpSpPr>
          <p:sp>
            <p:nvSpPr>
              <p:cNvPr id="156" name="Rectangle 19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Line 20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Line 21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Line 22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Line 23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1" name="Group 24"/>
            <p:cNvGrpSpPr/>
            <p:nvPr/>
          </p:nvGrpSpPr>
          <p:grpSpPr bwMode="auto">
            <a:xfrm>
              <a:off x="3264" y="1728"/>
              <a:ext cx="912" cy="256"/>
              <a:chOff x="3216" y="3312"/>
              <a:chExt cx="1680" cy="256"/>
            </a:xfrm>
          </p:grpSpPr>
          <p:sp>
            <p:nvSpPr>
              <p:cNvPr id="151" name="Rectangle 25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Line 26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Line 27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Line 28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Line 29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2" name="Group 30"/>
            <p:cNvGrpSpPr/>
            <p:nvPr/>
          </p:nvGrpSpPr>
          <p:grpSpPr bwMode="auto">
            <a:xfrm>
              <a:off x="4272" y="1728"/>
              <a:ext cx="912" cy="256"/>
              <a:chOff x="3216" y="3312"/>
              <a:chExt cx="1680" cy="256"/>
            </a:xfrm>
          </p:grpSpPr>
          <p:sp>
            <p:nvSpPr>
              <p:cNvPr id="146" name="Rectangle 31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1680" cy="2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</a:t>
                </a:r>
                <a:r>
                  <a:rPr kumimoji="1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Line 32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Line 33"/>
              <p:cNvSpPr>
                <a:spLocks noChangeShapeType="1"/>
              </p:cNvSpPr>
              <p:nvPr/>
            </p:nvSpPr>
            <p:spPr bwMode="auto">
              <a:xfrm>
                <a:off x="3888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Line 34"/>
              <p:cNvSpPr>
                <a:spLocks noChangeShapeType="1"/>
              </p:cNvSpPr>
              <p:nvPr/>
            </p:nvSpPr>
            <p:spPr bwMode="auto">
              <a:xfrm>
                <a:off x="4224" y="331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Line 35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" name="Line 36"/>
            <p:cNvSpPr>
              <a:spLocks noChangeShapeType="1"/>
            </p:cNvSpPr>
            <p:nvPr/>
          </p:nvSpPr>
          <p:spPr bwMode="auto">
            <a:xfrm flipH="1">
              <a:off x="4272" y="288"/>
              <a:ext cx="96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Text Box 37"/>
            <p:cNvSpPr txBox="1">
              <a:spLocks noChangeArrowheads="1"/>
            </p:cNvSpPr>
            <p:nvPr/>
          </p:nvSpPr>
          <p:spPr bwMode="auto">
            <a:xfrm>
              <a:off x="4368" y="1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5" name="Text Box 38"/>
            <p:cNvSpPr txBox="1">
              <a:spLocks noChangeArrowheads="1"/>
            </p:cNvSpPr>
            <p:nvPr/>
          </p:nvSpPr>
          <p:spPr bwMode="auto">
            <a:xfrm>
              <a:off x="3648" y="2027"/>
              <a:ext cx="147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后序序列：</a:t>
              </a: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CBEDA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后序线索二叉树</a:t>
              </a:r>
              <a:endParaRPr kumimoji="1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6" name="Text Box 39"/>
          <p:cNvSpPr txBox="1">
            <a:spLocks noChangeArrowheads="1"/>
          </p:cNvSpPr>
          <p:nvPr/>
        </p:nvSpPr>
        <p:spPr bwMode="auto">
          <a:xfrm>
            <a:off x="5506095" y="218067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" name="Text Box 40"/>
          <p:cNvSpPr txBox="1">
            <a:spLocks noChangeArrowheads="1"/>
          </p:cNvSpPr>
          <p:nvPr/>
        </p:nvSpPr>
        <p:spPr bwMode="auto">
          <a:xfrm>
            <a:off x="6079182" y="218385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" name="Text Box 41"/>
          <p:cNvSpPr txBox="1">
            <a:spLocks noChangeArrowheads="1"/>
          </p:cNvSpPr>
          <p:nvPr/>
        </p:nvSpPr>
        <p:spPr bwMode="auto">
          <a:xfrm>
            <a:off x="4705995" y="308872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" name="Text Box 42"/>
          <p:cNvSpPr txBox="1">
            <a:spLocks noChangeArrowheads="1"/>
          </p:cNvSpPr>
          <p:nvPr/>
        </p:nvSpPr>
        <p:spPr bwMode="auto">
          <a:xfrm>
            <a:off x="6858645" y="30871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Text Box 43"/>
          <p:cNvSpPr txBox="1">
            <a:spLocks noChangeArrowheads="1"/>
          </p:cNvSpPr>
          <p:nvPr/>
        </p:nvSpPr>
        <p:spPr bwMode="auto">
          <a:xfrm>
            <a:off x="4124970" y="30744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" name="Text Box 44"/>
          <p:cNvSpPr txBox="1">
            <a:spLocks noChangeArrowheads="1"/>
          </p:cNvSpPr>
          <p:nvPr/>
        </p:nvSpPr>
        <p:spPr bwMode="auto">
          <a:xfrm>
            <a:off x="7439670" y="30871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" name="Text Box 45"/>
          <p:cNvSpPr txBox="1">
            <a:spLocks noChangeArrowheads="1"/>
          </p:cNvSpPr>
          <p:nvPr/>
        </p:nvSpPr>
        <p:spPr bwMode="auto">
          <a:xfrm>
            <a:off x="5263207" y="40904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3" name="Text Box 46"/>
          <p:cNvSpPr txBox="1">
            <a:spLocks noChangeArrowheads="1"/>
          </p:cNvSpPr>
          <p:nvPr/>
        </p:nvSpPr>
        <p:spPr bwMode="auto">
          <a:xfrm>
            <a:off x="6845945" y="40650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" name="Text Box 47"/>
          <p:cNvSpPr txBox="1">
            <a:spLocks noChangeArrowheads="1"/>
          </p:cNvSpPr>
          <p:nvPr/>
        </p:nvSpPr>
        <p:spPr bwMode="auto">
          <a:xfrm>
            <a:off x="4644082" y="408885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5" name="Text Box 48"/>
          <p:cNvSpPr txBox="1">
            <a:spLocks noChangeArrowheads="1"/>
          </p:cNvSpPr>
          <p:nvPr/>
        </p:nvSpPr>
        <p:spPr bwMode="auto">
          <a:xfrm>
            <a:off x="6264920" y="408885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6" name="Text Box 49"/>
          <p:cNvSpPr txBox="1">
            <a:spLocks noChangeArrowheads="1"/>
          </p:cNvSpPr>
          <p:nvPr/>
        </p:nvSpPr>
        <p:spPr bwMode="auto">
          <a:xfrm>
            <a:off x="4326582" y="4050754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^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" name="Line 50"/>
          <p:cNvSpPr>
            <a:spLocks noChangeShapeType="1"/>
          </p:cNvSpPr>
          <p:nvPr/>
        </p:nvSpPr>
        <p:spPr bwMode="auto">
          <a:xfrm flipH="1" flipV="1">
            <a:off x="3965904" y="3271292"/>
            <a:ext cx="488949" cy="8001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" name="Line 51"/>
          <p:cNvSpPr>
            <a:spLocks noChangeShapeType="1"/>
          </p:cNvSpPr>
          <p:nvPr/>
        </p:nvSpPr>
        <p:spPr bwMode="auto">
          <a:xfrm flipH="1" flipV="1">
            <a:off x="5297825" y="3332659"/>
            <a:ext cx="406400" cy="96043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Line 52"/>
          <p:cNvSpPr>
            <a:spLocks noChangeShapeType="1"/>
          </p:cNvSpPr>
          <p:nvPr/>
        </p:nvSpPr>
        <p:spPr bwMode="auto">
          <a:xfrm flipH="1" flipV="1">
            <a:off x="5314331" y="3182641"/>
            <a:ext cx="838200" cy="110648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Line 53"/>
          <p:cNvSpPr>
            <a:spLocks noChangeShapeType="1"/>
          </p:cNvSpPr>
          <p:nvPr/>
        </p:nvSpPr>
        <p:spPr bwMode="auto">
          <a:xfrm flipV="1">
            <a:off x="7259340" y="3490367"/>
            <a:ext cx="563562" cy="7874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" name="Line 54"/>
          <p:cNvSpPr>
            <a:spLocks noChangeShapeType="1"/>
          </p:cNvSpPr>
          <p:nvPr/>
        </p:nvSpPr>
        <p:spPr bwMode="auto">
          <a:xfrm flipH="1" flipV="1">
            <a:off x="6641156" y="2315616"/>
            <a:ext cx="1325563" cy="100171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eaLnBrk="1" hangingPunct="1"/>
            <a:endParaRPr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2" name="Group 55"/>
          <p:cNvGrpSpPr/>
          <p:nvPr/>
        </p:nvGrpSpPr>
        <p:grpSpPr bwMode="auto">
          <a:xfrm>
            <a:off x="1079351" y="1346448"/>
            <a:ext cx="1852613" cy="1668462"/>
            <a:chOff x="1632" y="768"/>
            <a:chExt cx="1167" cy="1051"/>
          </a:xfrm>
        </p:grpSpPr>
        <p:sp>
          <p:nvSpPr>
            <p:cNvPr id="183" name="Oval 56"/>
            <p:cNvSpPr>
              <a:spLocks noChangeArrowheads="1"/>
            </p:cNvSpPr>
            <p:nvPr/>
          </p:nvSpPr>
          <p:spPr bwMode="auto">
            <a:xfrm>
              <a:off x="2081" y="768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Oval 57"/>
            <p:cNvSpPr>
              <a:spLocks noChangeArrowheads="1"/>
            </p:cNvSpPr>
            <p:nvPr/>
          </p:nvSpPr>
          <p:spPr bwMode="auto">
            <a:xfrm>
              <a:off x="1632" y="1152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Oval 58"/>
            <p:cNvSpPr>
              <a:spLocks noChangeArrowheads="1"/>
            </p:cNvSpPr>
            <p:nvPr/>
          </p:nvSpPr>
          <p:spPr bwMode="auto">
            <a:xfrm>
              <a:off x="1920" y="1584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6" name="Oval 59"/>
            <p:cNvSpPr>
              <a:spLocks noChangeArrowheads="1"/>
            </p:cNvSpPr>
            <p:nvPr/>
          </p:nvSpPr>
          <p:spPr bwMode="auto">
            <a:xfrm>
              <a:off x="2544" y="1152"/>
              <a:ext cx="255" cy="22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Oval 60"/>
            <p:cNvSpPr>
              <a:spLocks noChangeArrowheads="1"/>
            </p:cNvSpPr>
            <p:nvPr/>
          </p:nvSpPr>
          <p:spPr bwMode="auto">
            <a:xfrm>
              <a:off x="2256" y="1584"/>
              <a:ext cx="255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Line 61"/>
            <p:cNvSpPr>
              <a:spLocks noChangeShapeType="1"/>
            </p:cNvSpPr>
            <p:nvPr/>
          </p:nvSpPr>
          <p:spPr bwMode="auto">
            <a:xfrm flipH="1">
              <a:off x="1872" y="960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Line 62"/>
            <p:cNvSpPr>
              <a:spLocks noChangeShapeType="1"/>
            </p:cNvSpPr>
            <p:nvPr/>
          </p:nvSpPr>
          <p:spPr bwMode="auto">
            <a:xfrm>
              <a:off x="2304" y="960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0" name="Line 63"/>
            <p:cNvSpPr>
              <a:spLocks noChangeShapeType="1"/>
            </p:cNvSpPr>
            <p:nvPr/>
          </p:nvSpPr>
          <p:spPr bwMode="auto">
            <a:xfrm>
              <a:off x="1824" y="1392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Line 64"/>
            <p:cNvSpPr>
              <a:spLocks noChangeShapeType="1"/>
            </p:cNvSpPr>
            <p:nvPr/>
          </p:nvSpPr>
          <p:spPr bwMode="auto">
            <a:xfrm flipH="1">
              <a:off x="2496" y="1392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utoUpdateAnimBg="0" build="p"/>
      <p:bldP spid="167" grpId="0" autoUpdateAnimBg="0" build="p"/>
      <p:bldP spid="168" grpId="0" autoUpdateAnimBg="0" build="p"/>
      <p:bldP spid="169" grpId="0" autoUpdateAnimBg="0" build="p"/>
      <p:bldP spid="170" grpId="0" autoUpdateAnimBg="0" build="p"/>
      <p:bldP spid="171" grpId="0" autoUpdateAnimBg="0" build="p"/>
      <p:bldP spid="172" grpId="0" autoUpdateAnimBg="0" build="p"/>
      <p:bldP spid="173" grpId="0" autoUpdateAnimBg="0" build="p"/>
      <p:bldP spid="174" grpId="0" autoUpdateAnimBg="0" build="p"/>
      <p:bldP spid="175" grpId="0" autoUpdateAnimBg="0" build="p"/>
      <p:bldP spid="176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 二叉排序树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定义：二叉排序树或者是一棵空树；或者是具有如下特性的二叉树：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若根结点的左子树不空，则左子树上所有结点的值均小于根结点的值；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若根结点的右子树不空，则右子树上所有结点的值均大于根结点的值；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左、右子树本身也是一棵二叉排序树。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9552" y="2818108"/>
          <a:ext cx="4032448" cy="23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Visio" r:id="rId1" imgW="1843405" imgH="1094105" progId="Visio.Drawing.11">
                  <p:embed/>
                </p:oleObj>
              </mc:Choice>
              <mc:Fallback>
                <p:oleObj name="Visio" r:id="rId1" imgW="1843405" imgH="109410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18108"/>
                        <a:ext cx="4032448" cy="238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87824" y="5622339"/>
            <a:ext cx="47243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中序遍历序列：</a:t>
            </a:r>
            <a:endParaRPr lang="zh-CN" altLang="en-US" sz="2400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23, 37, 45, 54, 65, 78, 82, 85, 87, 94 </a:t>
            </a:r>
            <a:endParaRPr lang="en-US" altLang="zh-CN" sz="2400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二叉排序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b="1" dirty="0" smtClean="0">
                <a:solidFill>
                  <a:schemeClr val="tx1"/>
                </a:solidFill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</a:rPr>
              <a:t>在二叉排序树 </a:t>
            </a:r>
            <a:r>
              <a:rPr lang="en-US" altLang="zh-CN" b="1" dirty="0" smtClean="0">
                <a:solidFill>
                  <a:schemeClr val="tx1"/>
                </a:solidFill>
              </a:rPr>
              <a:t>BST-1 </a:t>
            </a:r>
            <a:r>
              <a:rPr lang="zh-CN" altLang="en-US" b="1" dirty="0" smtClean="0">
                <a:solidFill>
                  <a:schemeClr val="tx1"/>
                </a:solidFill>
              </a:rPr>
              <a:t>中分别查找元素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</a:rPr>
              <a:t>和</a:t>
            </a:r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" name="对角圆角矩形 5"/>
          <p:cNvSpPr/>
          <p:nvPr/>
        </p:nvSpPr>
        <p:spPr bwMode="auto">
          <a:xfrm>
            <a:off x="4932040" y="1700808"/>
            <a:ext cx="3204255" cy="849889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的查找就是从根出发不断比较和分支的过程。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剪去对角的矩形 3"/>
          <p:cNvSpPr/>
          <p:nvPr/>
        </p:nvSpPr>
        <p:spPr bwMode="auto">
          <a:xfrm>
            <a:off x="1115616" y="4495106"/>
            <a:ext cx="5760000" cy="360000"/>
          </a:xfrm>
          <a:prstGeom prst="snip2DiagRect">
            <a:avLst/>
          </a:prstGeom>
          <a:noFill/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36000" tIns="0" rIns="36000" bIns="0" numCol="1" rtlCol="0" anchor="ctr" anchorCtr="0" compatLnSpc="1"/>
          <a:lstStyle/>
          <a:p>
            <a:pPr algn="l"/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查找元素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：从根出发，</a:t>
            </a:r>
            <a:r>
              <a:rPr lang="en-US" altLang="zh-CN" sz="1800" b="0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次比较即命中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剪去对角的矩形 7"/>
          <p:cNvSpPr/>
          <p:nvPr/>
        </p:nvSpPr>
        <p:spPr bwMode="auto">
          <a:xfrm>
            <a:off x="1115616" y="5063809"/>
            <a:ext cx="5760000" cy="360000"/>
          </a:xfrm>
          <a:prstGeom prst="snip2DiagRect">
            <a:avLst/>
          </a:prstGeom>
          <a:noFill/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36000" tIns="0" rIns="36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查找元素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：从根出发，经过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7, 6, 5</a:t>
            </a:r>
            <a:r>
              <a:rPr lang="zh-CN" altLang="en-US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，共</a:t>
            </a:r>
            <a:r>
              <a:rPr lang="en-US" altLang="zh-CN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次比较命中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 bwMode="auto">
          <a:xfrm>
            <a:off x="1115616" y="5589320"/>
            <a:ext cx="5760000" cy="720000"/>
          </a:xfrm>
          <a:prstGeom prst="snip2DiagRect">
            <a:avLst/>
          </a:prstGeom>
          <a:noFill/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36000" tIns="0" rIns="36000" bIns="0" numCol="1" rtlCol="0" anchor="ctr" anchorCtr="0" compatLnSpc="1"/>
          <a:lstStyle/>
          <a:p>
            <a:pPr algn="l"/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查找元素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：从根</a:t>
            </a:r>
            <a:r>
              <a:rPr lang="zh-CN" altLang="en-US" sz="1800" b="0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出发，经过</a:t>
            </a:r>
            <a:r>
              <a:rPr lang="en-US" altLang="zh-CN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3, 7, 9</a:t>
            </a:r>
            <a:r>
              <a:rPr lang="zh-CN" altLang="en-US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，发现</a:t>
            </a:r>
            <a:r>
              <a:rPr lang="en-US" altLang="zh-CN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的右子树为空，共三次比较且查找失败</a:t>
            </a:r>
            <a:r>
              <a:rPr lang="en-US" altLang="zh-CN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94" y="1413706"/>
            <a:ext cx="2947985" cy="2721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二叉排序树</a:t>
            </a:r>
            <a:r>
              <a:rPr lang="en-US" altLang="zh-CN" dirty="0"/>
              <a:t>——</a:t>
            </a:r>
            <a:r>
              <a:rPr lang="zh-CN" altLang="en-US" dirty="0" smtClean="0"/>
              <a:t>构造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b="1" dirty="0" smtClean="0">
                <a:solidFill>
                  <a:schemeClr val="tx1"/>
                </a:solidFill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给定数据序列</a:t>
            </a:r>
            <a:r>
              <a:rPr lang="en-US" altLang="zh-CN" b="1" dirty="0">
                <a:solidFill>
                  <a:schemeClr val="tx1"/>
                </a:solidFill>
              </a:rPr>
              <a:t>{20 30 50 10 40 55 15 </a:t>
            </a:r>
            <a:r>
              <a:rPr lang="en-US" altLang="zh-CN" b="1" dirty="0" smtClean="0">
                <a:solidFill>
                  <a:schemeClr val="tx1"/>
                </a:solidFill>
              </a:rPr>
              <a:t> 5</a:t>
            </a:r>
            <a:r>
              <a:rPr lang="en-US" altLang="zh-CN" b="1" dirty="0">
                <a:solidFill>
                  <a:schemeClr val="tx1"/>
                </a:solidFill>
              </a:rPr>
              <a:t>}</a:t>
            </a:r>
            <a:r>
              <a:rPr lang="zh-CN" altLang="en-US" b="1" dirty="0" smtClean="0">
                <a:solidFill>
                  <a:schemeClr val="tx1"/>
                </a:solidFill>
              </a:rPr>
              <a:t>，请依输入序构造出一</a:t>
            </a:r>
            <a:r>
              <a:rPr lang="zh-CN" altLang="en-US" b="1" dirty="0">
                <a:solidFill>
                  <a:schemeClr val="tx1"/>
                </a:solidFill>
              </a:rPr>
              <a:t>棵二叉排序树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" name="对角圆角矩形 5"/>
          <p:cNvSpPr/>
          <p:nvPr/>
        </p:nvSpPr>
        <p:spPr bwMode="auto">
          <a:xfrm>
            <a:off x="1187624" y="1873821"/>
            <a:ext cx="5904656" cy="504056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no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BST</a:t>
            </a: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的构造就是一个不断查找并添加叶子的过程。</a:t>
            </a:r>
            <a:endParaRPr lang="zh-CN" altLang="en-US" b="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08" y="2780928"/>
            <a:ext cx="4067175" cy="2981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</a:fld>
            <a:r>
              <a:rPr lang="en-US" altLang="zh-CN" smtClean="0"/>
              <a:t>/26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0" rIns="9144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0</TotalTime>
  <Words>3010</Words>
  <Application>WPS 演示</Application>
  <PresentationFormat>全屏显示(4:3)</PresentationFormat>
  <Paragraphs>666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楷体_GB2312</vt:lpstr>
      <vt:lpstr>楷体</vt:lpstr>
      <vt:lpstr>等线</vt:lpstr>
      <vt:lpstr>Verdana</vt:lpstr>
      <vt:lpstr>Calibri</vt:lpstr>
      <vt:lpstr>Courier New</vt:lpstr>
      <vt:lpstr>微软雅黑</vt:lpstr>
      <vt:lpstr>Arial Unicode MS</vt:lpstr>
      <vt:lpstr>新宋体</vt:lpstr>
      <vt:lpstr>YiminZHOUTemplate</vt:lpstr>
      <vt:lpstr>Visio.Drawing.11</vt:lpstr>
      <vt:lpstr>Equation.DSMT4</vt:lpstr>
      <vt:lpstr>Visio.Drawing.11</vt:lpstr>
      <vt:lpstr>Visio.Drawing.11</vt:lpstr>
      <vt:lpstr>第三章 树和二叉树</vt:lpstr>
      <vt:lpstr>有哪些特殊的二叉树</vt:lpstr>
      <vt:lpstr>① 线索二叉树</vt:lpstr>
      <vt:lpstr>① 线索二叉树</vt:lpstr>
      <vt:lpstr>① 线索二叉树</vt:lpstr>
      <vt:lpstr>① 线索二叉树</vt:lpstr>
      <vt:lpstr>② 二叉排序树</vt:lpstr>
      <vt:lpstr>② 二叉排序树——查找</vt:lpstr>
      <vt:lpstr>② 二叉排序树——构造</vt:lpstr>
      <vt:lpstr>② 二叉排序树——删除</vt:lpstr>
      <vt:lpstr>② 二叉排序树——查找性能分析</vt:lpstr>
      <vt:lpstr>③ 平衡二叉树</vt:lpstr>
      <vt:lpstr>③ 平衡二叉树——构造</vt:lpstr>
      <vt:lpstr>③ 平衡二叉树——构造</vt:lpstr>
      <vt:lpstr>③ 平衡二叉树——失衡调整</vt:lpstr>
      <vt:lpstr>④ 哈夫曼树——哈夫曼编码</vt:lpstr>
      <vt:lpstr>④ 哈夫曼树——带权路径长度</vt:lpstr>
      <vt:lpstr>④ 哈夫曼树——报文的传输</vt:lpstr>
      <vt:lpstr>④ 哈夫曼树——贪心算法构造哈夫曼树</vt:lpstr>
      <vt:lpstr>④ 哈夫曼树——哈夫曼编码</vt:lpstr>
      <vt:lpstr>⑤ 堆积树——定义</vt:lpstr>
      <vt:lpstr>⑤ 堆积树</vt:lpstr>
      <vt:lpstr>⑤ 堆积树——构建</vt:lpstr>
      <vt:lpstr>⑤ 堆积树——海量数据处理Top-K问题</vt:lpstr>
      <vt:lpstr>⑤ 堆积树——海量数据处理Top-K问题</vt:lpstr>
      <vt:lpstr>第三章 树和二叉树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UESTC</cp:lastModifiedBy>
  <cp:revision>181</cp:revision>
  <dcterms:created xsi:type="dcterms:W3CDTF">2017-08-10T22:37:00Z</dcterms:created>
  <dcterms:modified xsi:type="dcterms:W3CDTF">2020-10-19T06:31:48Z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