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01" r:id="rId3"/>
    <p:sldId id="302" r:id="rId4"/>
    <p:sldId id="317" r:id="rId5"/>
    <p:sldId id="318" r:id="rId6"/>
    <p:sldId id="321" r:id="rId7"/>
    <p:sldId id="319" r:id="rId8"/>
    <p:sldId id="334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00" r:id="rId22"/>
  </p:sldIdLst>
  <p:sldSz cx="9144000" cy="6858000" type="screen4x3"/>
  <p:notesSz cx="9144000" cy="6858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000" b="1" kern="1200">
        <a:solidFill>
          <a:srgbClr val="000066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b="1" kern="1200">
        <a:solidFill>
          <a:srgbClr val="000066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b="1" kern="1200">
        <a:solidFill>
          <a:srgbClr val="000066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b="1" kern="1200">
        <a:solidFill>
          <a:srgbClr val="000066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b="1" kern="1200">
        <a:solidFill>
          <a:srgbClr val="000066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000" b="1" kern="1200">
        <a:solidFill>
          <a:srgbClr val="000066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000" b="1" kern="1200">
        <a:solidFill>
          <a:srgbClr val="000066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000" b="1" kern="1200">
        <a:solidFill>
          <a:srgbClr val="000066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000" b="1" kern="1200">
        <a:solidFill>
          <a:srgbClr val="000066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33CC"/>
    <a:srgbClr val="000099"/>
    <a:srgbClr val="131389"/>
    <a:srgbClr val="012D78"/>
    <a:srgbClr val="FFFF66"/>
    <a:srgbClr val="FFFF00"/>
    <a:srgbClr val="032C75"/>
    <a:srgbClr val="174B8B"/>
    <a:srgbClr val="194A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19" autoAdjust="0"/>
    <p:restoredTop sz="72542" autoAdjust="0"/>
  </p:normalViewPr>
  <p:slideViewPr>
    <p:cSldViewPr>
      <p:cViewPr varScale="1">
        <p:scale>
          <a:sx n="115" d="100"/>
          <a:sy n="115" d="100"/>
        </p:scale>
        <p:origin x="118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2046" y="-102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6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6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8C43E4A-405F-4447-BE2A-A76340DBD1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959794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备注占位符 7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幻灯片图像占位符 8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0255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Times New Roman" pitchFamily="18" charset="0"/>
        <a:ea typeface="楷体" pitchFamily="49" charset="-122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Times New Roman" pitchFamily="18" charset="0"/>
        <a:ea typeface="楷体" pitchFamily="49" charset="-122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Times New Roman" pitchFamily="18" charset="0"/>
        <a:ea typeface="楷体" pitchFamily="49" charset="-122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Times New Roman" pitchFamily="18" charset="0"/>
        <a:ea typeface="楷体" pitchFamily="49" charset="-122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Times New Roman" pitchFamily="18" charset="0"/>
        <a:ea typeface="楷体" pitchFamily="49" charset="-122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8"/>
          <p:cNvSpPr>
            <a:spLocks noChangeArrowheads="1"/>
          </p:cNvSpPr>
          <p:nvPr userDrawn="1"/>
        </p:nvSpPr>
        <p:spPr bwMode="auto">
          <a:xfrm>
            <a:off x="373063" y="942976"/>
            <a:ext cx="8405812" cy="5133975"/>
          </a:xfrm>
          <a:prstGeom prst="rect">
            <a:avLst/>
          </a:prstGeom>
          <a:noFill/>
          <a:ln w="38100">
            <a:solidFill>
              <a:srgbClr val="012D7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Line 71"/>
          <p:cNvSpPr>
            <a:spLocks noChangeShapeType="1"/>
          </p:cNvSpPr>
          <p:nvPr userDrawn="1"/>
        </p:nvSpPr>
        <p:spPr bwMode="auto">
          <a:xfrm>
            <a:off x="949127" y="3506788"/>
            <a:ext cx="4751388" cy="0"/>
          </a:xfrm>
          <a:prstGeom prst="line">
            <a:avLst/>
          </a:prstGeom>
          <a:noFill/>
          <a:ln w="19050">
            <a:solidFill>
              <a:srgbClr val="012D7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baseline="0">
              <a:solidFill>
                <a:srgbClr val="000099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3142" name="Rectangle 7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49128" y="3596301"/>
            <a:ext cx="4751387" cy="1114722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0" tIns="0" r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 sz="2400" b="1" baseline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itchFamily="49" charset="-122"/>
              </a:defRPr>
            </a:lvl1pPr>
          </a:lstStyle>
          <a:p>
            <a:r>
              <a:rPr lang="zh-CN" altLang="en-US" dirty="0" smtClean="0"/>
              <a:t>计算机科学与工程学院</a:t>
            </a:r>
            <a:endParaRPr lang="en-US" altLang="zh-CN" dirty="0" smtClean="0"/>
          </a:p>
          <a:p>
            <a:r>
              <a:rPr lang="zh-CN" altLang="en-US" dirty="0" smtClean="0"/>
              <a:t>周益民 博士 副教授</a:t>
            </a:r>
            <a:endParaRPr lang="en-US" altLang="zh-CN" dirty="0" smtClean="0"/>
          </a:p>
        </p:txBody>
      </p:sp>
      <p:pic>
        <p:nvPicPr>
          <p:cNvPr id="32769" name="Picture 1" descr="C:\Users\YiminZHOU\电子科技大学校徽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0171" y="3333131"/>
            <a:ext cx="2476500" cy="2457450"/>
          </a:xfrm>
          <a:prstGeom prst="rect">
            <a:avLst/>
          </a:prstGeom>
          <a:noFill/>
        </p:spPr>
      </p:pic>
      <p:sp>
        <p:nvSpPr>
          <p:cNvPr id="9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373063" y="5790581"/>
            <a:ext cx="576064" cy="281954"/>
          </a:xfrm>
          <a:prstGeom prst="rect">
            <a:avLst/>
          </a:prstGeom>
          <a:solidFill>
            <a:srgbClr val="012D78"/>
          </a:solidFill>
          <a:ln>
            <a:solidFill>
              <a:srgbClr val="012D78"/>
            </a:solidFill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BFC21862-C570-43FE-93A1-CE1DA7921C6E}" type="slidenum">
              <a:rPr lang="zh-CN" altLang="en-US" smtClean="0"/>
              <a:pPr/>
              <a:t>‹#›</a:t>
            </a:fld>
            <a:r>
              <a:rPr lang="en-US" altLang="zh-CN" dirty="0" smtClean="0"/>
              <a:t>/20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9127" y="2343326"/>
            <a:ext cx="7617544" cy="985389"/>
          </a:xfrm>
          <a:noFill/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zh-CN" altLang="en-US" sz="4000" kern="0" baseline="0">
                <a:solidFill>
                  <a:srgbClr val="000099"/>
                </a:solidFill>
                <a:effectLst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48" y="1573653"/>
            <a:ext cx="573558" cy="573558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BFC21862-C570-43FE-93A1-CE1DA7921C6E}" type="slidenum">
              <a:rPr lang="zh-CN" altLang="en-US" smtClean="0"/>
              <a:pPr/>
              <a:t>‹#›</a:t>
            </a:fld>
            <a:r>
              <a:rPr lang="en-US" altLang="zh-CN" dirty="0" smtClean="0"/>
              <a:t>/20</a:t>
            </a:r>
            <a:endParaRPr lang="zh-CN" altLang="en-US" dirty="0"/>
          </a:p>
        </p:txBody>
      </p:sp>
      <p:sp>
        <p:nvSpPr>
          <p:cNvPr id="9" name="Line 71"/>
          <p:cNvSpPr>
            <a:spLocks noChangeShapeType="1"/>
          </p:cNvSpPr>
          <p:nvPr userDrawn="1"/>
        </p:nvSpPr>
        <p:spPr bwMode="auto">
          <a:xfrm>
            <a:off x="949127" y="3506788"/>
            <a:ext cx="4751388" cy="0"/>
          </a:xfrm>
          <a:prstGeom prst="line">
            <a:avLst/>
          </a:prstGeom>
          <a:noFill/>
          <a:ln w="19050">
            <a:solidFill>
              <a:srgbClr val="012D7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baseline="0">
              <a:solidFill>
                <a:srgbClr val="000099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0" name="Rectangle 7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49128" y="3596301"/>
            <a:ext cx="4751387" cy="1114722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0" r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 sz="2400" b="1" baseline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itchFamily="49" charset="-122"/>
              </a:defRPr>
            </a:lvl1pPr>
          </a:lstStyle>
          <a:p>
            <a:r>
              <a:rPr lang="zh-CN" altLang="en-US" dirty="0" smtClean="0"/>
              <a:t>计算机科学与工程学院</a:t>
            </a:r>
            <a:endParaRPr lang="en-US" altLang="zh-CN" dirty="0" smtClean="0"/>
          </a:p>
          <a:p>
            <a:r>
              <a:rPr lang="zh-CN" altLang="en-US" dirty="0" smtClean="0"/>
              <a:t>周益民 博士 副教授</a:t>
            </a:r>
            <a:endParaRPr lang="en-US" altLang="zh-CN" dirty="0" smtClean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949127" y="2334305"/>
            <a:ext cx="7617544" cy="985389"/>
          </a:xfrm>
          <a:noFill/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>
              <a:defRPr lang="zh-CN" altLang="en-US" sz="4000" kern="0" baseline="0">
                <a:solidFill>
                  <a:srgbClr val="000099"/>
                </a:solidFill>
                <a:effectLst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23528" y="115888"/>
            <a:ext cx="84600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aseline="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 bwMode="gray">
          <a:xfrm>
            <a:off x="395536" y="836712"/>
            <a:ext cx="8280920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>
              <a:defRPr baseline="0"/>
            </a:lvl1pPr>
            <a:lvl2pPr>
              <a:defRPr baseline="0"/>
            </a:lvl2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BFC21862-C570-43FE-93A1-CE1DA7921C6E}" type="slidenum">
              <a:rPr lang="zh-CN" altLang="en-US" smtClean="0"/>
              <a:pPr/>
              <a:t>‹#›</a:t>
            </a:fld>
            <a:r>
              <a:rPr lang="en-US" altLang="zh-CN" dirty="0" smtClean="0"/>
              <a:t>/20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BFC21862-C570-43FE-93A1-CE1DA7921C6E}" type="slidenum">
              <a:rPr lang="zh-CN" altLang="en-US" smtClean="0"/>
              <a:pPr/>
              <a:t>‹#›</a:t>
            </a:fld>
            <a:r>
              <a:rPr lang="en-US" altLang="zh-CN" dirty="0" smtClean="0"/>
              <a:t>/20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85417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1" y="1493936"/>
            <a:ext cx="4040188" cy="4959400"/>
          </a:xfrm>
        </p:spPr>
        <p:txBody>
          <a:bodyPr/>
          <a:lstStyle>
            <a:lvl1pPr>
              <a:defRPr sz="2000"/>
            </a:lvl1pPr>
            <a:lvl2pPr marL="108000" indent="0">
              <a:defRPr sz="1800"/>
            </a:lvl2pPr>
            <a:lvl3pPr marL="108000" indent="0">
              <a:defRPr sz="1600"/>
            </a:lvl3pPr>
            <a:lvl4pPr marL="108000" indent="0">
              <a:defRPr sz="1400"/>
            </a:lvl4pPr>
            <a:lvl5pPr marL="108000" indent="0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 第二级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85417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6" y="1493936"/>
            <a:ext cx="4041775" cy="4959400"/>
          </a:xfrm>
        </p:spPr>
        <p:txBody>
          <a:bodyPr/>
          <a:lstStyle>
            <a:lvl1pPr>
              <a:defRPr sz="2000"/>
            </a:lvl1pPr>
            <a:lvl2pPr marL="108000" indent="0">
              <a:defRPr sz="1800"/>
            </a:lvl2pPr>
            <a:lvl3pPr marL="108000" indent="0">
              <a:defRPr sz="1600"/>
            </a:lvl3pPr>
            <a:lvl4pPr marL="108000" indent="0">
              <a:defRPr sz="1400"/>
            </a:lvl4pPr>
            <a:lvl5pPr marL="108000" indent="0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 第二级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323528" y="115888"/>
            <a:ext cx="8460000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BFC21862-C570-43FE-93A1-CE1DA7921C6E}" type="slidenum">
              <a:rPr lang="zh-CN" altLang="en-US" smtClean="0"/>
              <a:pPr/>
              <a:t>‹#›</a:t>
            </a:fld>
            <a:r>
              <a:rPr lang="en-US" altLang="zh-CN" dirty="0" smtClean="0"/>
              <a:t>/20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"/>
          <p:cNvSpPr txBox="1">
            <a:spLocks noChangeArrowheads="1"/>
          </p:cNvSpPr>
          <p:nvPr userDrawn="1"/>
        </p:nvSpPr>
        <p:spPr bwMode="auto">
          <a:xfrm>
            <a:off x="323528" y="404664"/>
            <a:ext cx="1692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zh-CN" sz="1700" b="0" cap="none" spc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itchFamily="49" charset="-122"/>
                <a:cs typeface="Calibri" pitchFamily="34" charset="0"/>
              </a:rPr>
              <a:t>Item</a:t>
            </a:r>
            <a:r>
              <a:rPr lang="en-US" altLang="zh-CN" sz="1700" b="0" cap="none" spc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itchFamily="49" charset="-122"/>
                <a:cs typeface="Calibri" pitchFamily="34" charset="0"/>
              </a:rPr>
              <a:t> 1</a:t>
            </a:r>
            <a:endParaRPr lang="en-US" altLang="zh-CN" sz="1700" b="0" cap="none" spc="0" dirty="0">
              <a:ln>
                <a:noFill/>
              </a:ln>
              <a:solidFill>
                <a:srgbClr val="000099"/>
              </a:solidFill>
              <a:effectLst/>
              <a:latin typeface="Times New Roman" panose="02020603050405020304" pitchFamily="18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13" name="TextBox 1"/>
          <p:cNvSpPr txBox="1">
            <a:spLocks noChangeArrowheads="1"/>
          </p:cNvSpPr>
          <p:nvPr userDrawn="1"/>
        </p:nvSpPr>
        <p:spPr bwMode="auto">
          <a:xfrm>
            <a:off x="2015716" y="404664"/>
            <a:ext cx="1692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zh-CN" sz="1700" b="0" cap="none" spc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itchFamily="49" charset="-122"/>
                <a:cs typeface="Calibri" pitchFamily="34" charset="0"/>
              </a:rPr>
              <a:t>Item 2</a:t>
            </a:r>
            <a:endParaRPr lang="en-US" altLang="zh-CN" sz="1700" b="0" cap="none" spc="0" dirty="0">
              <a:ln>
                <a:noFill/>
              </a:ln>
              <a:solidFill>
                <a:srgbClr val="000099"/>
              </a:solidFill>
              <a:effectLst/>
              <a:latin typeface="Times New Roman" panose="02020603050405020304" pitchFamily="18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14" name="TextBox 1"/>
          <p:cNvSpPr txBox="1">
            <a:spLocks noChangeArrowheads="1"/>
          </p:cNvSpPr>
          <p:nvPr userDrawn="1"/>
        </p:nvSpPr>
        <p:spPr bwMode="auto">
          <a:xfrm>
            <a:off x="3707904" y="404664"/>
            <a:ext cx="1692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zh-CN" sz="1700" b="0" cap="none" spc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itchFamily="49" charset="-122"/>
                <a:cs typeface="Calibri" pitchFamily="34" charset="0"/>
              </a:rPr>
              <a:t>Item 3</a:t>
            </a:r>
            <a:endParaRPr lang="en-US" altLang="zh-CN" sz="1700" b="0" cap="none" spc="0" dirty="0">
              <a:ln>
                <a:noFill/>
              </a:ln>
              <a:solidFill>
                <a:srgbClr val="000099"/>
              </a:solidFill>
              <a:effectLst/>
              <a:latin typeface="Times New Roman" panose="02020603050405020304" pitchFamily="18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15" name="TextBox 1"/>
          <p:cNvSpPr txBox="1">
            <a:spLocks noChangeArrowheads="1"/>
          </p:cNvSpPr>
          <p:nvPr userDrawn="1"/>
        </p:nvSpPr>
        <p:spPr bwMode="auto">
          <a:xfrm>
            <a:off x="5400092" y="404664"/>
            <a:ext cx="1692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zh-CN" sz="1700" b="0" cap="none" spc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itchFamily="49" charset="-122"/>
                <a:cs typeface="Calibri" pitchFamily="34" charset="0"/>
              </a:rPr>
              <a:t>Item 4</a:t>
            </a:r>
            <a:endParaRPr lang="en-US" altLang="zh-CN" sz="1700" b="0" cap="none" spc="0" dirty="0">
              <a:ln>
                <a:noFill/>
              </a:ln>
              <a:solidFill>
                <a:srgbClr val="000099"/>
              </a:solidFill>
              <a:effectLst/>
              <a:latin typeface="Times New Roman" panose="02020603050405020304" pitchFamily="18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16" name="TextBox 1"/>
          <p:cNvSpPr txBox="1">
            <a:spLocks noChangeArrowheads="1"/>
          </p:cNvSpPr>
          <p:nvPr userDrawn="1"/>
        </p:nvSpPr>
        <p:spPr bwMode="auto">
          <a:xfrm>
            <a:off x="7092280" y="404664"/>
            <a:ext cx="1692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zh-CN" sz="1700" b="0" cap="none" spc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itchFamily="49" charset="-122"/>
                <a:cs typeface="Calibri" pitchFamily="34" charset="0"/>
              </a:rPr>
              <a:t>Item 5</a:t>
            </a:r>
            <a:endParaRPr lang="en-US" altLang="zh-CN" sz="1700" b="0" cap="none" spc="0" dirty="0">
              <a:ln>
                <a:noFill/>
              </a:ln>
              <a:solidFill>
                <a:srgbClr val="000099"/>
              </a:solidFill>
              <a:effectLst/>
              <a:latin typeface="Times New Roman" panose="02020603050405020304" pitchFamily="18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17" name="Rectangle 190"/>
          <p:cNvSpPr>
            <a:spLocks noChangeArrowheads="1"/>
          </p:cNvSpPr>
          <p:nvPr userDrawn="1"/>
        </p:nvSpPr>
        <p:spPr bwMode="auto">
          <a:xfrm>
            <a:off x="323528" y="404664"/>
            <a:ext cx="1692000" cy="360000"/>
          </a:xfrm>
          <a:prstGeom prst="round2SameRect">
            <a:avLst/>
          </a:prstGeom>
          <a:solidFill>
            <a:srgbClr val="012D78"/>
          </a:solidFill>
          <a:ln w="38100">
            <a:solidFill>
              <a:srgbClr val="012D78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altLang="zh-CN" sz="1800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itchFamily="49" charset="-122"/>
                <a:cs typeface="Calibri" pitchFamily="34" charset="0"/>
              </a:rPr>
              <a:t>ITEM</a:t>
            </a:r>
            <a:endParaRPr lang="zh-CN" altLang="en-US" sz="1800" dirty="0">
              <a:solidFill>
                <a:schemeClr val="bg1"/>
              </a:solidFill>
              <a:latin typeface="Times New Roman" panose="02020603050405020304" pitchFamily="18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 hasCustomPrompt="1"/>
          </p:nvPr>
        </p:nvSpPr>
        <p:spPr>
          <a:xfrm>
            <a:off x="395536" y="836713"/>
            <a:ext cx="8280920" cy="5616623"/>
          </a:xfrm>
        </p:spPr>
        <p:txBody>
          <a:bodyPr/>
          <a:lstStyle>
            <a:lvl1pPr>
              <a:buFont typeface="Wingdings" pitchFamily="2" charset="2"/>
              <a:buNone/>
              <a:defRPr sz="2400">
                <a:solidFill>
                  <a:srgbClr val="000099"/>
                </a:solidFill>
                <a:latin typeface="Times New Roman" panose="02020603050405020304" pitchFamily="18" charset="0"/>
                <a:cs typeface="Calibri" pitchFamily="34" charset="0"/>
              </a:defRPr>
            </a:lvl1pPr>
            <a:lvl2pPr marL="180000" inden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rgbClr val="000099"/>
                </a:solidFill>
                <a:latin typeface="Times New Roman" panose="02020603050405020304" pitchFamily="18" charset="0"/>
                <a:cs typeface="Calibri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solidFill>
                  <a:srgbClr val="000099"/>
                </a:solidFill>
                <a:latin typeface="Times New Roman" panose="02020603050405020304" pitchFamily="18" charset="0"/>
                <a:cs typeface="Calibri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solidFill>
                  <a:srgbClr val="000099"/>
                </a:solidFill>
                <a:latin typeface="Times New Roman" panose="02020603050405020304" pitchFamily="18" charset="0"/>
                <a:cs typeface="Calibri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solidFill>
                  <a:srgbClr val="000099"/>
                </a:solidFill>
                <a:latin typeface="Times New Roman" panose="02020603050405020304" pitchFamily="18" charset="0"/>
                <a:cs typeface="Calibri" pitchFamily="34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 第二级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BFC21862-C570-43FE-93A1-CE1DA7921C6E}" type="slidenum">
              <a:rPr lang="zh-CN" altLang="en-US" smtClean="0"/>
              <a:pPr/>
              <a:t>‹#›</a:t>
            </a:fld>
            <a:r>
              <a:rPr lang="en-US" altLang="zh-CN" dirty="0" smtClean="0"/>
              <a:t>/20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0638"/>
            <a:ext cx="86868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4857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57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323528" y="6238181"/>
            <a:ext cx="576064" cy="281954"/>
          </a:xfrm>
        </p:spPr>
        <p:txBody>
          <a:bodyPr/>
          <a:lstStyle>
            <a:lvl1pPr algn="ctr">
              <a:defRPr/>
            </a:lvl1pPr>
          </a:lstStyle>
          <a:p>
            <a:fld id="{BFC21862-C570-43FE-93A1-CE1DA7921C6E}" type="slidenum">
              <a:rPr lang="zh-CN" altLang="en-US" smtClean="0"/>
              <a:pPr/>
              <a:t>‹#›</a:t>
            </a:fld>
            <a:r>
              <a:rPr lang="en-US" altLang="zh-CN" dirty="0" smtClean="0"/>
              <a:t>/20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1772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Rectangle 53"/>
          <p:cNvSpPr>
            <a:spLocks noChangeArrowheads="1"/>
          </p:cNvSpPr>
          <p:nvPr/>
        </p:nvSpPr>
        <p:spPr bwMode="auto">
          <a:xfrm>
            <a:off x="323529" y="765175"/>
            <a:ext cx="8460000" cy="5760000"/>
          </a:xfrm>
          <a:prstGeom prst="rect">
            <a:avLst/>
          </a:prstGeom>
          <a:solidFill>
            <a:schemeClr val="bg1"/>
          </a:solidFill>
          <a:ln w="38100">
            <a:solidFill>
              <a:srgbClr val="012D78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just">
              <a:defRPr/>
            </a:pPr>
            <a:endParaRPr lang="zh-CN" altLang="en-US" sz="1800" baseline="0" dirty="0">
              <a:ea typeface="楷体" panose="02010609060101010101" pitchFamily="49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5536" y="836712"/>
            <a:ext cx="8280920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23528" y="115888"/>
            <a:ext cx="84600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323528" y="6238181"/>
            <a:ext cx="576064" cy="281954"/>
          </a:xfrm>
          <a:prstGeom prst="rect">
            <a:avLst/>
          </a:prstGeom>
          <a:solidFill>
            <a:srgbClr val="012D78"/>
          </a:solidFill>
          <a:ln>
            <a:solidFill>
              <a:srgbClr val="032C75"/>
            </a:solidFill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BFC21862-C570-43FE-93A1-CE1DA7921C6E}" type="slidenum">
              <a:rPr lang="zh-CN" altLang="en-US" smtClean="0"/>
              <a:pPr/>
              <a:t>‹#›</a:t>
            </a:fld>
            <a:r>
              <a:rPr lang="en-US" altLang="zh-CN" smtClean="0"/>
              <a:t>/20</a:t>
            </a:r>
            <a:endParaRPr lang="zh-CN" altLang="en-US" dirty="0"/>
          </a:p>
        </p:txBody>
      </p:sp>
      <p:pic>
        <p:nvPicPr>
          <p:cNvPr id="7" name="Picture 1" descr="C:\Users\YiminZHOU\电子科技大学校徽.bmp"/>
          <p:cNvPicPr>
            <a:picLocks noChangeAspect="1" noChangeArrowheads="1"/>
          </p:cNvPicPr>
          <p:nvPr userDrawn="1"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3694" t="3833" r="3932" b="3100"/>
          <a:stretch/>
        </p:blipFill>
        <p:spPr bwMode="auto">
          <a:xfrm>
            <a:off x="8289494" y="6021288"/>
            <a:ext cx="836909" cy="8367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5" r:id="rId2"/>
    <p:sldLayoutId id="2147483684" r:id="rId3"/>
    <p:sldLayoutId id="2147483688" r:id="rId4"/>
    <p:sldLayoutId id="2147483687" r:id="rId5"/>
    <p:sldLayoutId id="2147483689" r:id="rId6"/>
    <p:sldLayoutId id="2147483691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just" rtl="0" eaLnBrk="1" fontAlgn="base" hangingPunct="1">
        <a:spcBef>
          <a:spcPct val="0"/>
        </a:spcBef>
        <a:spcAft>
          <a:spcPct val="0"/>
        </a:spcAft>
        <a:defRPr sz="3200" b="1" u="none" baseline="0">
          <a:solidFill>
            <a:srgbClr val="000099"/>
          </a:solidFill>
          <a:effectLst>
            <a:outerShdw blurRad="60007" dist="200025" dir="15000000" sy="30000" kx="-1800000" algn="bl" rotWithShape="0">
              <a:prstClr val="black">
                <a:alpha val="32000"/>
              </a:prstClr>
            </a:outerShdw>
          </a:effectLst>
          <a:uFill>
            <a:solidFill>
              <a:srgbClr val="0033CC"/>
            </a:solidFill>
          </a:uFill>
          <a:latin typeface="Times New Roman" panose="02020603050405020304" pitchFamily="18" charset="0"/>
          <a:ea typeface="楷体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9pPr>
    </p:titleStyle>
    <p:bodyStyle>
      <a:lvl1pPr marL="0" indent="0" algn="l" rtl="0" eaLnBrk="1" fontAlgn="ctr" hangingPunct="1">
        <a:spcBef>
          <a:spcPts val="600"/>
        </a:spcBef>
        <a:spcAft>
          <a:spcPts val="600"/>
        </a:spcAft>
        <a:buClr>
          <a:schemeClr val="tx1"/>
        </a:buClr>
        <a:buSzPct val="70000"/>
        <a:buFont typeface="Wingdings" pitchFamily="2" charset="2"/>
        <a:buNone/>
        <a:defRPr sz="2000" b="0" u="none" strike="noStrike" cap="none" spc="0" baseline="0">
          <a:ln>
            <a:noFill/>
          </a:ln>
          <a:solidFill>
            <a:srgbClr val="000099"/>
          </a:solidFill>
          <a:effectLst/>
          <a:uFill>
            <a:solidFill>
              <a:srgbClr val="0033CC"/>
            </a:solidFill>
          </a:uFill>
          <a:latin typeface="Times New Roman" pitchFamily="18" charset="0"/>
          <a:ea typeface="楷体" pitchFamily="49" charset="-122"/>
          <a:cs typeface="Times New Roman" pitchFamily="18" charset="0"/>
        </a:defRPr>
      </a:lvl1pPr>
      <a:lvl2pPr marL="0" indent="457200" algn="l" rtl="0" eaLnBrk="1" fontAlgn="base" hangingPunct="1">
        <a:spcBef>
          <a:spcPts val="30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None/>
        <a:defRPr sz="1800" b="0" u="none" baseline="0">
          <a:solidFill>
            <a:srgbClr val="000099"/>
          </a:solidFill>
          <a:effectLst/>
          <a:uFill>
            <a:solidFill>
              <a:srgbClr val="0033CC"/>
            </a:solidFill>
          </a:uFill>
          <a:latin typeface="Times New Roman" pitchFamily="18" charset="0"/>
          <a:ea typeface="楷体" pitchFamily="49" charset="-122"/>
          <a:cs typeface="Times New Roman" pitchFamily="18" charset="0"/>
        </a:defRPr>
      </a:lvl2pPr>
      <a:lvl3pPr marL="914400" indent="0" algn="l" rtl="0" eaLnBrk="1" fontAlgn="base" hangingPunct="1"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None/>
        <a:defRPr sz="1800" b="0" u="none" baseline="0">
          <a:solidFill>
            <a:srgbClr val="000099"/>
          </a:solidFill>
          <a:effectLst/>
          <a:uFill>
            <a:solidFill>
              <a:srgbClr val="0033CC"/>
            </a:solidFill>
          </a:uFill>
          <a:latin typeface="Times New Roman" pitchFamily="18" charset="0"/>
          <a:ea typeface="楷体" pitchFamily="49" charset="-122"/>
          <a:cs typeface="Times New Roman" pitchFamily="18" charset="0"/>
        </a:defRPr>
      </a:lvl3pPr>
      <a:lvl4pPr marL="1371600" indent="0" algn="l" rtl="0" eaLnBrk="1" fontAlgn="base" hangingPunct="1"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800" b="0" u="none" baseline="0">
          <a:solidFill>
            <a:srgbClr val="000099"/>
          </a:solidFill>
          <a:effectLst/>
          <a:uFill>
            <a:solidFill>
              <a:srgbClr val="0033CC"/>
            </a:solidFill>
          </a:uFill>
          <a:latin typeface="Times New Roman" pitchFamily="18" charset="0"/>
          <a:ea typeface="楷体" pitchFamily="49" charset="-122"/>
          <a:cs typeface="Times New Roman" pitchFamily="18" charset="0"/>
        </a:defRPr>
      </a:lvl4pPr>
      <a:lvl5pPr marL="1828800" indent="0" algn="l" rtl="0" eaLnBrk="1" fontAlgn="base" hangingPunct="1"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800" b="0" u="none" baseline="0">
          <a:solidFill>
            <a:srgbClr val="000099"/>
          </a:solidFill>
          <a:effectLst/>
          <a:uFill>
            <a:solidFill>
              <a:srgbClr val="0033CC"/>
            </a:solidFill>
          </a:uFill>
          <a:latin typeface="Times New Roman" pitchFamily="18" charset="0"/>
          <a:ea typeface="楷体" pitchFamily="49" charset="-122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.bin"/><Relationship Id="rId18" Type="http://schemas.openxmlformats.org/officeDocument/2006/relationships/oleObject" Target="../embeddings/oleObject11.bin"/><Relationship Id="rId26" Type="http://schemas.openxmlformats.org/officeDocument/2006/relationships/oleObject" Target="../embeddings/oleObject19.bin"/><Relationship Id="rId39" Type="http://schemas.openxmlformats.org/officeDocument/2006/relationships/oleObject" Target="../embeddings/oleObject32.bin"/><Relationship Id="rId21" Type="http://schemas.openxmlformats.org/officeDocument/2006/relationships/oleObject" Target="../embeddings/oleObject14.bin"/><Relationship Id="rId34" Type="http://schemas.openxmlformats.org/officeDocument/2006/relationships/oleObject" Target="../embeddings/oleObject27.bin"/><Relationship Id="rId42" Type="http://schemas.openxmlformats.org/officeDocument/2006/relationships/oleObject" Target="../embeddings/oleObject35.bin"/><Relationship Id="rId47" Type="http://schemas.openxmlformats.org/officeDocument/2006/relationships/oleObject" Target="../embeddings/oleObject39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9.bin"/><Relationship Id="rId29" Type="http://schemas.openxmlformats.org/officeDocument/2006/relationships/oleObject" Target="../embeddings/oleObject22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24" Type="http://schemas.openxmlformats.org/officeDocument/2006/relationships/oleObject" Target="../embeddings/oleObject17.bin"/><Relationship Id="rId32" Type="http://schemas.openxmlformats.org/officeDocument/2006/relationships/oleObject" Target="../embeddings/oleObject25.bin"/><Relationship Id="rId37" Type="http://schemas.openxmlformats.org/officeDocument/2006/relationships/oleObject" Target="../embeddings/oleObject30.bin"/><Relationship Id="rId40" Type="http://schemas.openxmlformats.org/officeDocument/2006/relationships/oleObject" Target="../embeddings/oleObject33.bin"/><Relationship Id="rId45" Type="http://schemas.openxmlformats.org/officeDocument/2006/relationships/oleObject" Target="../embeddings/oleObject37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6.bin"/><Relationship Id="rId28" Type="http://schemas.openxmlformats.org/officeDocument/2006/relationships/oleObject" Target="../embeddings/oleObject21.bin"/><Relationship Id="rId36" Type="http://schemas.openxmlformats.org/officeDocument/2006/relationships/oleObject" Target="../embeddings/oleObject29.bin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12.bin"/><Relationship Id="rId31" Type="http://schemas.openxmlformats.org/officeDocument/2006/relationships/oleObject" Target="../embeddings/oleObject24.bin"/><Relationship Id="rId44" Type="http://schemas.openxmlformats.org/officeDocument/2006/relationships/oleObject" Target="../embeddings/oleObject36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0.wmf"/><Relationship Id="rId22" Type="http://schemas.openxmlformats.org/officeDocument/2006/relationships/oleObject" Target="../embeddings/oleObject15.bin"/><Relationship Id="rId27" Type="http://schemas.openxmlformats.org/officeDocument/2006/relationships/oleObject" Target="../embeddings/oleObject20.bin"/><Relationship Id="rId30" Type="http://schemas.openxmlformats.org/officeDocument/2006/relationships/oleObject" Target="../embeddings/oleObject23.bin"/><Relationship Id="rId35" Type="http://schemas.openxmlformats.org/officeDocument/2006/relationships/oleObject" Target="../embeddings/oleObject28.bin"/><Relationship Id="rId43" Type="http://schemas.openxmlformats.org/officeDocument/2006/relationships/image" Target="../media/image11.wmf"/><Relationship Id="rId8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10.bin"/><Relationship Id="rId25" Type="http://schemas.openxmlformats.org/officeDocument/2006/relationships/oleObject" Target="../embeddings/oleObject18.bin"/><Relationship Id="rId33" Type="http://schemas.openxmlformats.org/officeDocument/2006/relationships/oleObject" Target="../embeddings/oleObject26.bin"/><Relationship Id="rId38" Type="http://schemas.openxmlformats.org/officeDocument/2006/relationships/oleObject" Target="../embeddings/oleObject31.bin"/><Relationship Id="rId46" Type="http://schemas.openxmlformats.org/officeDocument/2006/relationships/oleObject" Target="../embeddings/oleObject38.bin"/><Relationship Id="rId20" Type="http://schemas.openxmlformats.org/officeDocument/2006/relationships/oleObject" Target="../embeddings/oleObject13.bin"/><Relationship Id="rId41" Type="http://schemas.openxmlformats.org/officeDocument/2006/relationships/oleObject" Target="../embeddings/oleObject34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949128" y="3596300"/>
            <a:ext cx="4751388" cy="1416875"/>
          </a:xfrm>
        </p:spPr>
        <p:txBody>
          <a:bodyPr/>
          <a:lstStyle/>
          <a:p>
            <a:r>
              <a:rPr lang="en-US" altLang="zh-CN" dirty="0" smtClean="0"/>
              <a:t>D2 </a:t>
            </a:r>
            <a:r>
              <a:rPr lang="zh-CN" altLang="en-US" dirty="0" smtClean="0"/>
              <a:t>图论算法</a:t>
            </a:r>
            <a:endParaRPr lang="en-US" altLang="zh-CN" b="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第四章 图和广义表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1</a:t>
            </a:fld>
            <a:r>
              <a:rPr lang="en-US" altLang="zh-CN" smtClean="0"/>
              <a:t>/20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715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拓扑排序</a:t>
            </a:r>
            <a:r>
              <a:rPr lang="en-US" altLang="zh-CN" dirty="0"/>
              <a:t>(topological sort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拓扑排序是一种对非线性结构的有向图进行线性化的重要手段。</a:t>
            </a:r>
          </a:p>
          <a:p>
            <a:r>
              <a:rPr lang="zh-CN" altLang="en-US" dirty="0"/>
              <a:t>假设以有向图表示一个工程的施工图，则图中不允许出现回路</a:t>
            </a:r>
            <a:r>
              <a:rPr lang="zh-CN" altLang="en-US" dirty="0" smtClean="0"/>
              <a:t>。检查</a:t>
            </a:r>
            <a:r>
              <a:rPr lang="zh-CN" altLang="en-US" dirty="0"/>
              <a:t>有向图中是否存在回路的方法之一，是对有向图进行拓扑排序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chemeClr val="tx1"/>
                </a:solidFill>
              </a:rPr>
              <a:t>AOV</a:t>
            </a:r>
            <a:r>
              <a:rPr lang="zh-CN" altLang="en-US" dirty="0">
                <a:solidFill>
                  <a:schemeClr val="tx1"/>
                </a:solidFill>
              </a:rPr>
              <a:t>网</a:t>
            </a:r>
            <a:r>
              <a:rPr lang="en-US" altLang="zh-CN" dirty="0" smtClean="0">
                <a:solidFill>
                  <a:schemeClr val="tx1"/>
                </a:solidFill>
              </a:rPr>
              <a:t>(activity </a:t>
            </a:r>
            <a:r>
              <a:rPr lang="en-US" altLang="zh-CN" dirty="0">
                <a:solidFill>
                  <a:schemeClr val="tx1"/>
                </a:solidFill>
              </a:rPr>
              <a:t>on vertex network)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一</a:t>
            </a:r>
            <a:r>
              <a:rPr lang="zh-CN" altLang="en-US" dirty="0">
                <a:solidFill>
                  <a:schemeClr val="tx1"/>
                </a:solidFill>
              </a:rPr>
              <a:t>个有向图可用来表示一个施工流程图、一个产品生产流程图、或一个程序框图等。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647089" y="3238564"/>
            <a:ext cx="2667000" cy="2133600"/>
            <a:chOff x="1344" y="1824"/>
            <a:chExt cx="1864" cy="1248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344" y="2064"/>
              <a:ext cx="192" cy="192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80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1800" baseline="-2500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rPr>
                <a:t>1</a:t>
              </a:r>
              <a:endParaRPr lang="en-US" altLang="zh-CN" sz="400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2064" y="2544"/>
              <a:ext cx="192" cy="192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80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1800" baseline="-2500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rPr>
                <a:t>5</a:t>
              </a:r>
              <a:endParaRPr lang="en-US" altLang="zh-CN" sz="400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064" y="2304"/>
              <a:ext cx="192" cy="192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80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1800" baseline="-2500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rPr>
                <a:t>4</a:t>
              </a:r>
              <a:endParaRPr lang="en-US" altLang="zh-CN" sz="400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064" y="2880"/>
              <a:ext cx="192" cy="192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80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1800" baseline="-2500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rPr>
                <a:t>6</a:t>
              </a:r>
              <a:endParaRPr lang="en-US" altLang="zh-CN" sz="400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344" y="2592"/>
              <a:ext cx="192" cy="192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80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1800" baseline="-2500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rPr>
                <a:t>2</a:t>
              </a:r>
              <a:endParaRPr lang="en-US" altLang="zh-CN" sz="400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2160" y="1824"/>
              <a:ext cx="192" cy="192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80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1800" baseline="-2500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rPr>
                <a:t>3</a:t>
              </a:r>
              <a:endParaRPr lang="en-US" altLang="zh-CN" sz="400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1536" y="1920"/>
              <a:ext cx="62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2351" y="1920"/>
              <a:ext cx="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2928" y="1824"/>
              <a:ext cx="192" cy="192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80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1800" baseline="-2500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rPr>
                <a:t>8</a:t>
              </a:r>
              <a:endParaRPr lang="en-US" altLang="zh-CN" sz="400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2536" y="2096"/>
              <a:ext cx="192" cy="192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800" dirty="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1800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rPr>
                <a:t>7</a:t>
              </a:r>
              <a:endParaRPr lang="en-US" altLang="zh-CN" sz="4000" dirty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2304" y="2016"/>
              <a:ext cx="24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V="1">
              <a:off x="2712" y="2016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2688" y="2256"/>
              <a:ext cx="336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3016" y="2304"/>
              <a:ext cx="192" cy="192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80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1800" baseline="-2500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rPr>
                <a:t>9</a:t>
              </a:r>
              <a:endParaRPr lang="en-US" altLang="zh-CN" sz="400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1536" y="2208"/>
              <a:ext cx="528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2256" y="240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488" y="2208"/>
              <a:ext cx="57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V="1">
              <a:off x="2256" y="2448"/>
              <a:ext cx="76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1536" y="26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V="1">
              <a:off x="2160" y="27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1536" y="2736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" name="Group 26"/>
          <p:cNvGrpSpPr>
            <a:grpSpLocks/>
          </p:cNvGrpSpPr>
          <p:nvPr/>
        </p:nvGrpSpPr>
        <p:grpSpPr bwMode="auto">
          <a:xfrm>
            <a:off x="5243160" y="3465597"/>
            <a:ext cx="2743200" cy="1676400"/>
            <a:chOff x="4128" y="1584"/>
            <a:chExt cx="1192" cy="616"/>
          </a:xfrm>
        </p:grpSpPr>
        <p:sp>
          <p:nvSpPr>
            <p:cNvPr id="27" name="Oval 27"/>
            <p:cNvSpPr>
              <a:spLocks noChangeArrowheads="1"/>
            </p:cNvSpPr>
            <p:nvPr/>
          </p:nvSpPr>
          <p:spPr bwMode="auto">
            <a:xfrm>
              <a:off x="4128" y="1584"/>
              <a:ext cx="384" cy="144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60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rPr>
                <a:t>Java</a:t>
              </a:r>
              <a:endParaRPr lang="en-US" altLang="zh-CN" sz="2400" b="0">
                <a:ea typeface="宋体" pitchFamily="2" charset="-122"/>
              </a:endParaRP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4480" y="1696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Oval 29"/>
            <p:cNvSpPr>
              <a:spLocks noChangeArrowheads="1"/>
            </p:cNvSpPr>
            <p:nvPr/>
          </p:nvSpPr>
          <p:spPr bwMode="auto">
            <a:xfrm>
              <a:off x="4704" y="1728"/>
              <a:ext cx="240" cy="144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600" dirty="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rPr>
                <a:t>DS</a:t>
              </a:r>
              <a:endParaRPr lang="en-US" altLang="zh-CN" sz="2400" b="0" dirty="0">
                <a:ea typeface="宋体" pitchFamily="2" charset="-122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4928" y="1824"/>
              <a:ext cx="143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Oval 31"/>
            <p:cNvSpPr>
              <a:spLocks noChangeArrowheads="1"/>
            </p:cNvSpPr>
            <p:nvPr/>
          </p:nvSpPr>
          <p:spPr bwMode="auto">
            <a:xfrm>
              <a:off x="5032" y="1896"/>
              <a:ext cx="288" cy="144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40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rPr>
                <a:t>Compiler</a:t>
              </a:r>
              <a:endParaRPr lang="en-US" altLang="zh-CN" sz="2400" b="0">
                <a:ea typeface="宋体" pitchFamily="2" charset="-122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4800" y="18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Oval 33"/>
            <p:cNvSpPr>
              <a:spLocks noChangeArrowheads="1"/>
            </p:cNvSpPr>
            <p:nvPr/>
          </p:nvSpPr>
          <p:spPr bwMode="auto">
            <a:xfrm>
              <a:off x="4680" y="2104"/>
              <a:ext cx="240" cy="96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40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rPr>
                <a:t>OS</a:t>
              </a:r>
              <a:endParaRPr lang="en-US" altLang="zh-CN" sz="2400" b="0">
                <a:ea typeface="宋体" pitchFamily="2" charset="-122"/>
              </a:endParaRPr>
            </a:p>
          </p:txBody>
        </p:sp>
        <p:sp>
          <p:nvSpPr>
            <p:cNvPr id="34" name="Oval 34"/>
            <p:cNvSpPr>
              <a:spLocks noChangeArrowheads="1"/>
            </p:cNvSpPr>
            <p:nvPr/>
          </p:nvSpPr>
          <p:spPr bwMode="auto">
            <a:xfrm>
              <a:off x="4272" y="1920"/>
              <a:ext cx="192" cy="96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40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rPr>
                <a:t>C</a:t>
              </a:r>
              <a:endParaRPr lang="en-US" altLang="zh-CN" sz="2400" b="0">
                <a:ea typeface="宋体" pitchFamily="2" charset="-122"/>
              </a:endParaRPr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4416" y="2016"/>
              <a:ext cx="28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539552" y="5529426"/>
            <a:ext cx="6799138" cy="70788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just"/>
            <a:r>
              <a:rPr lang="zh-CN" altLang="en-US" sz="2000" b="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有向图</a:t>
            </a:r>
            <a:r>
              <a:rPr lang="zh-CN" altLang="en-US" sz="2000" b="0" dirty="0">
                <a:ea typeface="楷体" panose="02010609060101010101" pitchFamily="49" charset="-122"/>
                <a:cs typeface="Times New Roman" panose="02020603050405020304" pitchFamily="18" charset="0"/>
              </a:rPr>
              <a:t>中，顶点表示活动，弧</a:t>
            </a:r>
            <a:r>
              <a:rPr lang="en-US" altLang="zh-CN" sz="2000" b="0" dirty="0">
                <a:ea typeface="楷体" panose="02010609060101010101" pitchFamily="49" charset="-122"/>
                <a:cs typeface="Times New Roman" panose="02020603050405020304" pitchFamily="18" charset="0"/>
              </a:rPr>
              <a:t>&lt; </a:t>
            </a:r>
            <a:r>
              <a:rPr lang="en-US" altLang="zh-CN" sz="2000" b="0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="0" i="1" baseline="-25000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b="0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， </a:t>
            </a:r>
            <a:r>
              <a:rPr lang="en-US" altLang="zh-CN" sz="2000" b="0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="0" i="1" baseline="-25000" dirty="0" err="1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b="0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dirty="0"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zh-CN" altLang="en-US" sz="2000" b="0" dirty="0">
                <a:ea typeface="楷体" panose="02010609060101010101" pitchFamily="49" charset="-122"/>
                <a:cs typeface="Times New Roman" panose="02020603050405020304" pitchFamily="18" charset="0"/>
              </a:rPr>
              <a:t>表示活动 </a:t>
            </a:r>
            <a:r>
              <a:rPr lang="en-US" altLang="zh-CN" sz="2000" b="0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="0" i="1" baseline="-25000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b="0" dirty="0">
                <a:ea typeface="楷体" panose="02010609060101010101" pitchFamily="49" charset="-122"/>
                <a:cs typeface="Times New Roman" panose="02020603050405020304" pitchFamily="18" charset="0"/>
              </a:rPr>
              <a:t>优先于活动 </a:t>
            </a:r>
            <a:r>
              <a:rPr lang="en-US" altLang="zh-CN" sz="2000" b="0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="0" i="1" baseline="-25000" dirty="0" err="1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b="0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，称</a:t>
            </a:r>
            <a:r>
              <a:rPr lang="zh-CN" altLang="en-US" sz="2000" b="0" dirty="0">
                <a:ea typeface="楷体" panose="02010609060101010101" pitchFamily="49" charset="-122"/>
                <a:cs typeface="Times New Roman" panose="02020603050405020304" pitchFamily="18" charset="0"/>
              </a:rPr>
              <a:t>这类有向图为顶点表示活动的网（</a:t>
            </a:r>
            <a:r>
              <a:rPr lang="en-US" altLang="zh-CN" sz="2000" b="0" dirty="0">
                <a:ea typeface="楷体" panose="02010609060101010101" pitchFamily="49" charset="-122"/>
                <a:cs typeface="Times New Roman" panose="02020603050405020304" pitchFamily="18" charset="0"/>
              </a:rPr>
              <a:t>AOV</a:t>
            </a:r>
            <a:r>
              <a:rPr lang="zh-CN" altLang="en-US" sz="2000" b="0" dirty="0">
                <a:ea typeface="楷体" panose="02010609060101010101" pitchFamily="49" charset="-122"/>
                <a:cs typeface="Times New Roman" panose="02020603050405020304" pitchFamily="18" charset="0"/>
              </a:rPr>
              <a:t>网）。</a:t>
            </a: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10</a:t>
            </a:fld>
            <a:r>
              <a:rPr lang="en-US" altLang="zh-CN" smtClean="0"/>
              <a:t>/20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208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拓扑排序</a:t>
            </a:r>
            <a:r>
              <a:rPr lang="en-US" altLang="zh-CN" dirty="0"/>
              <a:t>(topological sort)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按照有向图给出</a:t>
            </a:r>
            <a:r>
              <a:rPr lang="zh-CN" altLang="en-US" dirty="0" smtClean="0"/>
              <a:t>的前驱后继关系</a:t>
            </a:r>
            <a:r>
              <a:rPr lang="zh-CN" altLang="en-US" dirty="0"/>
              <a:t>，将图中顶点排成一个线性序列，对于有向图中没有限定次序关系的顶点，则可以人为加上任意的次序关系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由此所得顶点的线性序列称之为拓扑有序</a:t>
            </a:r>
            <a:r>
              <a:rPr lang="zh-CN" altLang="en-US" dirty="0" smtClean="0"/>
              <a:t>序列。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541784" y="2450381"/>
            <a:ext cx="3886200" cy="3734430"/>
            <a:chOff x="541784" y="2450381"/>
            <a:chExt cx="3886200" cy="3734430"/>
          </a:xfrm>
        </p:grpSpPr>
        <p:sp>
          <p:nvSpPr>
            <p:cNvPr id="9" name="Text Box 2"/>
            <p:cNvSpPr txBox="1">
              <a:spLocks noChangeArrowheads="1"/>
            </p:cNvSpPr>
            <p:nvPr/>
          </p:nvSpPr>
          <p:spPr bwMode="auto">
            <a:xfrm>
              <a:off x="541784" y="2450381"/>
              <a:ext cx="327846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/>
              <a:r>
                <a:rPr lang="zh-CN" altLang="en-US" sz="2400" b="0" dirty="0">
                  <a:solidFill>
                    <a:schemeClr val="tx1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例如：对于下列有向图</a:t>
              </a:r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2029544" y="3269878"/>
              <a:ext cx="457200" cy="457200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3324944" y="3866778"/>
              <a:ext cx="457200" cy="457200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734144" y="3866778"/>
              <a:ext cx="457200" cy="457200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2029544" y="4400178"/>
              <a:ext cx="457200" cy="457200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V="1">
              <a:off x="1191344" y="3485778"/>
              <a:ext cx="838200" cy="4572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1115144" y="4247778"/>
              <a:ext cx="914400" cy="3810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2486744" y="3561978"/>
              <a:ext cx="914400" cy="3810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 flipV="1">
              <a:off x="2486744" y="4247778"/>
              <a:ext cx="914400" cy="3810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553566" y="5169148"/>
              <a:ext cx="3874418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zh-CN" altLang="en-US" sz="2400" b="0" dirty="0">
                  <a:solidFill>
                    <a:schemeClr val="tx1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可求得拓扑有序序列</a:t>
              </a:r>
              <a:r>
                <a:rPr lang="zh-CN" altLang="en-US" sz="2400" b="0" dirty="0" smtClean="0">
                  <a:solidFill>
                    <a:schemeClr val="tx1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：</a:t>
              </a:r>
              <a:endParaRPr lang="en-US" altLang="zh-CN" sz="2400" b="0" dirty="0" smtClean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just">
                <a:spcBef>
                  <a:spcPct val="50000"/>
                </a:spcBef>
              </a:pPr>
              <a:r>
                <a:rPr lang="en-US" altLang="zh-CN" sz="2400" b="0" dirty="0" smtClean="0">
                  <a:solidFill>
                    <a:schemeClr val="tx1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A </a:t>
              </a:r>
              <a:r>
                <a:rPr lang="en-US" altLang="zh-CN" sz="2400" b="0" dirty="0">
                  <a:solidFill>
                    <a:schemeClr val="tx1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B C D    </a:t>
              </a:r>
              <a:r>
                <a:rPr lang="zh-CN" altLang="en-US" sz="2400" b="0" dirty="0">
                  <a:solidFill>
                    <a:schemeClr val="tx1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或    </a:t>
              </a:r>
              <a:r>
                <a:rPr lang="en-US" altLang="zh-CN" sz="2400" b="0" dirty="0">
                  <a:solidFill>
                    <a:schemeClr val="tx1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A C B D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995936" y="2450380"/>
            <a:ext cx="4772722" cy="3757477"/>
            <a:chOff x="3995936" y="2450380"/>
            <a:chExt cx="4772722" cy="3757477"/>
          </a:xfrm>
        </p:grpSpPr>
        <p:sp>
          <p:nvSpPr>
            <p:cNvPr id="19" name="Oval 2"/>
            <p:cNvSpPr>
              <a:spLocks noChangeArrowheads="1"/>
            </p:cNvSpPr>
            <p:nvPr/>
          </p:nvSpPr>
          <p:spPr bwMode="auto">
            <a:xfrm>
              <a:off x="6161396" y="3286348"/>
              <a:ext cx="457200" cy="45720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0" name="Oval 3"/>
            <p:cNvSpPr>
              <a:spLocks noChangeArrowheads="1"/>
            </p:cNvSpPr>
            <p:nvPr/>
          </p:nvSpPr>
          <p:spPr bwMode="auto">
            <a:xfrm>
              <a:off x="7456796" y="3819748"/>
              <a:ext cx="457200" cy="45720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4865996" y="3819748"/>
              <a:ext cx="457200" cy="45720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2" name="Oval 5"/>
            <p:cNvSpPr>
              <a:spLocks noChangeArrowheads="1"/>
            </p:cNvSpPr>
            <p:nvPr/>
          </p:nvSpPr>
          <p:spPr bwMode="auto">
            <a:xfrm>
              <a:off x="6161396" y="4353148"/>
              <a:ext cx="457200" cy="45720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3" name="Line 6"/>
            <p:cNvSpPr>
              <a:spLocks noChangeShapeType="1"/>
            </p:cNvSpPr>
            <p:nvPr/>
          </p:nvSpPr>
          <p:spPr bwMode="auto">
            <a:xfrm flipV="1">
              <a:off x="5323196" y="3591148"/>
              <a:ext cx="838200" cy="304800"/>
            </a:xfrm>
            <a:prstGeom prst="line">
              <a:avLst/>
            </a:prstGeom>
            <a:noFill/>
            <a:ln w="28575" cap="sq">
              <a:solidFill>
                <a:srgbClr val="C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5246996" y="4200748"/>
              <a:ext cx="914400" cy="381000"/>
            </a:xfrm>
            <a:prstGeom prst="line">
              <a:avLst/>
            </a:prstGeom>
            <a:noFill/>
            <a:ln w="28575" cap="sq">
              <a:solidFill>
                <a:srgbClr val="C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Line 9"/>
            <p:cNvSpPr>
              <a:spLocks noChangeShapeType="1"/>
            </p:cNvSpPr>
            <p:nvPr/>
          </p:nvSpPr>
          <p:spPr bwMode="auto">
            <a:xfrm flipV="1">
              <a:off x="6618596" y="4200748"/>
              <a:ext cx="914400" cy="381000"/>
            </a:xfrm>
            <a:prstGeom prst="line">
              <a:avLst/>
            </a:prstGeom>
            <a:noFill/>
            <a:ln w="28575" cap="sq">
              <a:solidFill>
                <a:srgbClr val="C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Line 16"/>
            <p:cNvSpPr>
              <a:spLocks noChangeShapeType="1"/>
            </p:cNvSpPr>
            <p:nvPr/>
          </p:nvSpPr>
          <p:spPr bwMode="auto">
            <a:xfrm flipH="1" flipV="1">
              <a:off x="6618596" y="3514948"/>
              <a:ext cx="914400" cy="457200"/>
            </a:xfrm>
            <a:prstGeom prst="line">
              <a:avLst/>
            </a:prstGeom>
            <a:noFill/>
            <a:ln w="28575" cap="sq">
              <a:solidFill>
                <a:srgbClr val="C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Line 17"/>
            <p:cNvSpPr>
              <a:spLocks noChangeShapeType="1"/>
            </p:cNvSpPr>
            <p:nvPr/>
          </p:nvSpPr>
          <p:spPr bwMode="auto">
            <a:xfrm>
              <a:off x="6389996" y="3743548"/>
              <a:ext cx="0" cy="609600"/>
            </a:xfrm>
            <a:prstGeom prst="line">
              <a:avLst/>
            </a:prstGeom>
            <a:noFill/>
            <a:ln w="28575" cap="sq">
              <a:solidFill>
                <a:srgbClr val="C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Text Box 18"/>
            <p:cNvSpPr txBox="1">
              <a:spLocks noChangeArrowheads="1"/>
            </p:cNvSpPr>
            <p:nvPr/>
          </p:nvSpPr>
          <p:spPr bwMode="auto">
            <a:xfrm>
              <a:off x="4635534" y="2450380"/>
              <a:ext cx="327846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0" dirty="0">
                  <a:solidFill>
                    <a:srgbClr val="C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反之，对于下列有向图</a:t>
              </a:r>
            </a:p>
          </p:txBody>
        </p:sp>
        <p:sp>
          <p:nvSpPr>
            <p:cNvPr id="29" name="Text Box 19"/>
            <p:cNvSpPr txBox="1">
              <a:spLocks noChangeArrowheads="1"/>
            </p:cNvSpPr>
            <p:nvPr/>
          </p:nvSpPr>
          <p:spPr bwMode="auto">
            <a:xfrm>
              <a:off x="4562058" y="5162854"/>
              <a:ext cx="4206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0" dirty="0">
                  <a:solidFill>
                    <a:srgbClr val="C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不能求得它的拓扑有序序列。</a:t>
              </a:r>
            </a:p>
          </p:txBody>
        </p:sp>
        <p:sp>
          <p:nvSpPr>
            <p:cNvPr id="30" name="Text Box 20"/>
            <p:cNvSpPr txBox="1">
              <a:spLocks noChangeArrowheads="1"/>
            </p:cNvSpPr>
            <p:nvPr/>
          </p:nvSpPr>
          <p:spPr bwMode="auto">
            <a:xfrm>
              <a:off x="3995936" y="5746192"/>
              <a:ext cx="455765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0" dirty="0">
                  <a:solidFill>
                    <a:srgbClr val="C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因为图中存在一个回路 </a:t>
              </a:r>
              <a:r>
                <a:rPr lang="en-US" altLang="zh-CN" sz="2400" b="0" dirty="0">
                  <a:solidFill>
                    <a:srgbClr val="C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{B, C, D}</a:t>
              </a:r>
            </a:p>
          </p:txBody>
        </p:sp>
      </p:grpSp>
      <p:sp>
        <p:nvSpPr>
          <p:cNvPr id="35" name="灯片编号占位符 3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11</a:t>
            </a:fld>
            <a:r>
              <a:rPr lang="en-US" altLang="zh-CN" smtClean="0"/>
              <a:t>/20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549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拓扑排序</a:t>
            </a:r>
            <a:r>
              <a:rPr lang="en-US" altLang="zh-CN" dirty="0"/>
              <a:t>(topological sort)</a:t>
            </a:r>
            <a:endParaRPr lang="zh-CN" altLang="en-US" dirty="0"/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1898104" y="3028528"/>
            <a:ext cx="609600" cy="533400"/>
          </a:xfrm>
          <a:prstGeom prst="ellipse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2"/>
                </a:solidFill>
                <a:cs typeface="Times New Roman" panose="02020603050405020304" pitchFamily="18" charset="0"/>
              </a:rPr>
              <a:t>a</a:t>
            </a:r>
            <a:endParaRPr lang="en-US" altLang="zh-CN" sz="3600">
              <a:cs typeface="Times New Roman" panose="02020603050405020304" pitchFamily="18" charset="0"/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1898104" y="4400128"/>
            <a:ext cx="609600" cy="533400"/>
          </a:xfrm>
          <a:prstGeom prst="ellipse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2"/>
                </a:solidFill>
                <a:cs typeface="Times New Roman" panose="02020603050405020304" pitchFamily="18" charset="0"/>
              </a:rPr>
              <a:t>b</a:t>
            </a:r>
            <a:endParaRPr lang="en-US" altLang="zh-CN" sz="3600">
              <a:cs typeface="Times New Roman" panose="02020603050405020304" pitchFamily="18" charset="0"/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3498304" y="2495128"/>
            <a:ext cx="609600" cy="533400"/>
          </a:xfrm>
          <a:prstGeom prst="ellipse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2"/>
                </a:solidFill>
                <a:cs typeface="Times New Roman" panose="02020603050405020304" pitchFamily="18" charset="0"/>
              </a:rPr>
              <a:t>c</a:t>
            </a:r>
            <a:endParaRPr lang="en-US" altLang="zh-CN" sz="3600">
              <a:cs typeface="Times New Roman" panose="02020603050405020304" pitchFamily="18" charset="0"/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498304" y="3714328"/>
            <a:ext cx="609600" cy="533400"/>
          </a:xfrm>
          <a:prstGeom prst="ellipse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2"/>
                </a:solidFill>
                <a:cs typeface="Times New Roman" panose="02020603050405020304" pitchFamily="18" charset="0"/>
              </a:rPr>
              <a:t>g</a:t>
            </a:r>
            <a:endParaRPr lang="en-US" altLang="zh-CN" sz="3600">
              <a:cs typeface="Times New Roman" panose="02020603050405020304" pitchFamily="18" charset="0"/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3498304" y="4933528"/>
            <a:ext cx="609600" cy="533400"/>
          </a:xfrm>
          <a:prstGeom prst="ellipse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2"/>
                </a:solidFill>
                <a:cs typeface="Times New Roman" panose="02020603050405020304" pitchFamily="18" charset="0"/>
              </a:rPr>
              <a:t>h</a:t>
            </a:r>
            <a:endParaRPr lang="en-US" altLang="zh-CN" sz="3600">
              <a:cs typeface="Times New Roman" panose="02020603050405020304" pitchFamily="18" charset="0"/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022304" y="3028528"/>
            <a:ext cx="609600" cy="533400"/>
          </a:xfrm>
          <a:prstGeom prst="ellipse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2"/>
                </a:solidFill>
                <a:cs typeface="Times New Roman" panose="02020603050405020304" pitchFamily="18" charset="0"/>
              </a:rPr>
              <a:t>d</a:t>
            </a:r>
            <a:endParaRPr lang="en-US" altLang="zh-CN" sz="3600">
              <a:cs typeface="Times New Roman" panose="02020603050405020304" pitchFamily="18" charset="0"/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5022304" y="4400128"/>
            <a:ext cx="609600" cy="533400"/>
          </a:xfrm>
          <a:prstGeom prst="ellipse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2"/>
                </a:solidFill>
                <a:cs typeface="Times New Roman" panose="02020603050405020304" pitchFamily="18" charset="0"/>
              </a:rPr>
              <a:t>f</a:t>
            </a:r>
            <a:endParaRPr lang="en-US" altLang="zh-CN" sz="3600">
              <a:cs typeface="Times New Roman" panose="02020603050405020304" pitchFamily="18" charset="0"/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6546304" y="3714328"/>
            <a:ext cx="609600" cy="533400"/>
          </a:xfrm>
          <a:prstGeom prst="ellipse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2"/>
                </a:solidFill>
                <a:cs typeface="Times New Roman" panose="02020603050405020304" pitchFamily="18" charset="0"/>
              </a:rPr>
              <a:t>e</a:t>
            </a:r>
            <a:endParaRPr lang="en-US" altLang="zh-CN" sz="3600">
              <a:cs typeface="Times New Roman" panose="02020603050405020304" pitchFamily="18" charset="0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2507704" y="2799928"/>
            <a:ext cx="990600" cy="381000"/>
          </a:xfrm>
          <a:prstGeom prst="line">
            <a:avLst/>
          </a:prstGeom>
          <a:noFill/>
          <a:ln w="19050" cap="sq">
            <a:solidFill>
              <a:srgbClr val="008000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3600">
              <a:cs typeface="Times New Roman" panose="02020603050405020304" pitchFamily="18" charset="0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2507704" y="3409528"/>
            <a:ext cx="990600" cy="381000"/>
          </a:xfrm>
          <a:prstGeom prst="line">
            <a:avLst/>
          </a:prstGeom>
          <a:noFill/>
          <a:ln w="19050" cap="sq">
            <a:solidFill>
              <a:srgbClr val="008000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3600">
              <a:cs typeface="Times New Roman" panose="02020603050405020304" pitchFamily="18" charset="0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V="1">
            <a:off x="2507704" y="4095328"/>
            <a:ext cx="1066800" cy="457200"/>
          </a:xfrm>
          <a:prstGeom prst="line">
            <a:avLst/>
          </a:prstGeom>
          <a:noFill/>
          <a:ln w="19050" cap="sq">
            <a:solidFill>
              <a:srgbClr val="008000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3600">
              <a:cs typeface="Times New Roman" panose="02020603050405020304" pitchFamily="18" charset="0"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507704" y="4781128"/>
            <a:ext cx="990600" cy="381000"/>
          </a:xfrm>
          <a:prstGeom prst="line">
            <a:avLst/>
          </a:prstGeom>
          <a:noFill/>
          <a:ln w="19050" cap="sq">
            <a:solidFill>
              <a:srgbClr val="008000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3600">
              <a:cs typeface="Times New Roman" panose="02020603050405020304" pitchFamily="18" charset="0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4107904" y="2723728"/>
            <a:ext cx="990600" cy="381000"/>
          </a:xfrm>
          <a:prstGeom prst="line">
            <a:avLst/>
          </a:prstGeom>
          <a:noFill/>
          <a:ln w="19050" cap="sq">
            <a:solidFill>
              <a:srgbClr val="008000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3600">
              <a:cs typeface="Times New Roman" panose="02020603050405020304" pitchFamily="18" charset="0"/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4107904" y="3409528"/>
            <a:ext cx="914400" cy="457200"/>
          </a:xfrm>
          <a:prstGeom prst="line">
            <a:avLst/>
          </a:prstGeom>
          <a:noFill/>
          <a:ln w="19050" cap="sq">
            <a:solidFill>
              <a:srgbClr val="008000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3600">
              <a:cs typeface="Times New Roman" panose="02020603050405020304" pitchFamily="18" charset="0"/>
            </a:endParaRP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4107904" y="4095328"/>
            <a:ext cx="990600" cy="457200"/>
          </a:xfrm>
          <a:prstGeom prst="line">
            <a:avLst/>
          </a:prstGeom>
          <a:noFill/>
          <a:ln w="19050" cap="sq">
            <a:solidFill>
              <a:srgbClr val="008000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3600">
              <a:cs typeface="Times New Roman" panose="02020603050405020304" pitchFamily="18" charset="0"/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V="1">
            <a:off x="4107904" y="4857328"/>
            <a:ext cx="990600" cy="304800"/>
          </a:xfrm>
          <a:prstGeom prst="line">
            <a:avLst/>
          </a:prstGeom>
          <a:noFill/>
          <a:ln w="19050" cap="sq">
            <a:solidFill>
              <a:srgbClr val="008000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3600">
              <a:cs typeface="Times New Roman" panose="02020603050405020304" pitchFamily="18" charset="0"/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5631904" y="3257128"/>
            <a:ext cx="914400" cy="533400"/>
          </a:xfrm>
          <a:prstGeom prst="line">
            <a:avLst/>
          </a:prstGeom>
          <a:noFill/>
          <a:ln w="19050" cap="sq">
            <a:solidFill>
              <a:srgbClr val="008000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3600">
              <a:cs typeface="Times New Roman" panose="02020603050405020304" pitchFamily="18" charset="0"/>
            </a:endParaRP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 flipV="1">
            <a:off x="5631904" y="4095328"/>
            <a:ext cx="914400" cy="533400"/>
          </a:xfrm>
          <a:prstGeom prst="line">
            <a:avLst/>
          </a:prstGeom>
          <a:noFill/>
          <a:ln w="19050" cap="sq">
            <a:solidFill>
              <a:srgbClr val="008000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3600">
              <a:cs typeface="Times New Roman" panose="02020603050405020304" pitchFamily="18" charset="0"/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410707" y="5679653"/>
            <a:ext cx="46679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>
                <a:solidFill>
                  <a:srgbClr val="CC0000"/>
                </a:solidFill>
                <a:cs typeface="Times New Roman" panose="02020603050405020304" pitchFamily="18" charset="0"/>
              </a:rPr>
              <a:t>a</a:t>
            </a:r>
            <a:endParaRPr lang="en-US" altLang="zh-CN" sz="4400">
              <a:cs typeface="Times New Roman" panose="02020603050405020304" pitchFamily="18" charset="0"/>
            </a:endParaRP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2186840" y="5679653"/>
            <a:ext cx="49885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>
                <a:solidFill>
                  <a:srgbClr val="CC0000"/>
                </a:solidFill>
                <a:cs typeface="Times New Roman" panose="02020603050405020304" pitchFamily="18" charset="0"/>
              </a:rPr>
              <a:t>b</a:t>
            </a:r>
            <a:endParaRPr lang="en-US" altLang="zh-CN" sz="4400">
              <a:cs typeface="Times New Roman" panose="02020603050405020304" pitchFamily="18" charset="0"/>
            </a:endParaRP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2967890" y="5679653"/>
            <a:ext cx="49885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>
                <a:solidFill>
                  <a:srgbClr val="CC0000"/>
                </a:solidFill>
                <a:cs typeface="Times New Roman" panose="02020603050405020304" pitchFamily="18" charset="0"/>
              </a:rPr>
              <a:t>h</a:t>
            </a:r>
            <a:endParaRPr lang="en-US" altLang="zh-CN" sz="4400">
              <a:cs typeface="Times New Roman" panose="02020603050405020304" pitchFamily="18" charset="0"/>
            </a:endParaRP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3714325" y="5679653"/>
            <a:ext cx="43473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>
                <a:solidFill>
                  <a:srgbClr val="CC0000"/>
                </a:solidFill>
                <a:cs typeface="Times New Roman" panose="02020603050405020304" pitchFamily="18" charset="0"/>
              </a:rPr>
              <a:t>c</a:t>
            </a:r>
            <a:endParaRPr lang="en-US" altLang="zh-CN" sz="4400">
              <a:cs typeface="Times New Roman" panose="02020603050405020304" pitchFamily="18" charset="0"/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4396640" y="5679653"/>
            <a:ext cx="49885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>
                <a:solidFill>
                  <a:srgbClr val="CC0000"/>
                </a:solidFill>
                <a:cs typeface="Times New Roman" panose="02020603050405020304" pitchFamily="18" charset="0"/>
              </a:rPr>
              <a:t>d</a:t>
            </a:r>
            <a:endParaRPr lang="en-US" altLang="zh-CN" sz="4400">
              <a:cs typeface="Times New Roman" panose="02020603050405020304" pitchFamily="18" charset="0"/>
            </a:endParaRP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5179432" y="5679653"/>
            <a:ext cx="46679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>
                <a:solidFill>
                  <a:srgbClr val="CC0000"/>
                </a:solidFill>
                <a:cs typeface="Times New Roman" panose="02020603050405020304" pitchFamily="18" charset="0"/>
              </a:rPr>
              <a:t>g</a:t>
            </a:r>
            <a:endParaRPr lang="en-US" altLang="zh-CN" sz="4400">
              <a:cs typeface="Times New Roman" panose="02020603050405020304" pitchFamily="18" charset="0"/>
            </a:endParaRP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5927601" y="5679653"/>
            <a:ext cx="37221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>
                <a:solidFill>
                  <a:srgbClr val="CC0000"/>
                </a:solidFill>
                <a:cs typeface="Times New Roman" panose="02020603050405020304" pitchFamily="18" charset="0"/>
              </a:rPr>
              <a:t>f</a:t>
            </a:r>
            <a:endParaRPr lang="en-US" altLang="zh-CN" sz="4400">
              <a:cs typeface="Times New Roman" panose="02020603050405020304" pitchFamily="18" charset="0"/>
            </a:endParaRP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6609925" y="5679653"/>
            <a:ext cx="43473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>
                <a:solidFill>
                  <a:srgbClr val="CC0000"/>
                </a:solidFill>
                <a:cs typeface="Times New Roman" panose="02020603050405020304" pitchFamily="18" charset="0"/>
              </a:rPr>
              <a:t>e</a:t>
            </a:r>
            <a:endParaRPr lang="en-US" altLang="zh-CN" sz="4400">
              <a:cs typeface="Times New Roman" panose="02020603050405020304" pitchFamily="18" charset="0"/>
            </a:endParaRPr>
          </a:p>
        </p:txBody>
      </p:sp>
      <p:sp useBgFill="1">
        <p:nvSpPr>
          <p:cNvPr id="29" name="Rectangle 29"/>
          <p:cNvSpPr>
            <a:spLocks noChangeArrowheads="1"/>
          </p:cNvSpPr>
          <p:nvPr/>
        </p:nvSpPr>
        <p:spPr bwMode="auto">
          <a:xfrm>
            <a:off x="1821904" y="2952328"/>
            <a:ext cx="762000" cy="685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3600">
              <a:cs typeface="Times New Roman" panose="02020603050405020304" pitchFamily="18" charset="0"/>
            </a:endParaRPr>
          </a:p>
        </p:txBody>
      </p:sp>
      <p:sp useBgFill="1">
        <p:nvSpPr>
          <p:cNvPr id="30" name="Rectangle 30"/>
          <p:cNvSpPr>
            <a:spLocks noChangeArrowheads="1"/>
          </p:cNvSpPr>
          <p:nvPr/>
        </p:nvSpPr>
        <p:spPr bwMode="auto">
          <a:xfrm>
            <a:off x="2583904" y="2723728"/>
            <a:ext cx="914400" cy="4572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3600">
              <a:cs typeface="Times New Roman" panose="02020603050405020304" pitchFamily="18" charset="0"/>
            </a:endParaRPr>
          </a:p>
        </p:txBody>
      </p:sp>
      <p:sp useBgFill="1">
        <p:nvSpPr>
          <p:cNvPr id="31" name="Rectangle 31"/>
          <p:cNvSpPr>
            <a:spLocks noChangeArrowheads="1"/>
          </p:cNvSpPr>
          <p:nvPr/>
        </p:nvSpPr>
        <p:spPr bwMode="auto">
          <a:xfrm>
            <a:off x="2583904" y="3409528"/>
            <a:ext cx="914400" cy="4572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3600">
              <a:cs typeface="Times New Roman" panose="02020603050405020304" pitchFamily="18" charset="0"/>
            </a:endParaRPr>
          </a:p>
        </p:txBody>
      </p:sp>
      <p:sp useBgFill="1">
        <p:nvSpPr>
          <p:cNvPr id="32" name="Rectangle 32"/>
          <p:cNvSpPr>
            <a:spLocks noChangeArrowheads="1"/>
          </p:cNvSpPr>
          <p:nvPr/>
        </p:nvSpPr>
        <p:spPr bwMode="auto">
          <a:xfrm>
            <a:off x="1821904" y="4323928"/>
            <a:ext cx="762000" cy="685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3600">
              <a:cs typeface="Times New Roman" panose="02020603050405020304" pitchFamily="18" charset="0"/>
            </a:endParaRPr>
          </a:p>
        </p:txBody>
      </p:sp>
      <p:sp useBgFill="1">
        <p:nvSpPr>
          <p:cNvPr id="33" name="Rectangle 33"/>
          <p:cNvSpPr>
            <a:spLocks noChangeArrowheads="1"/>
          </p:cNvSpPr>
          <p:nvPr/>
        </p:nvSpPr>
        <p:spPr bwMode="auto">
          <a:xfrm>
            <a:off x="2583904" y="4095328"/>
            <a:ext cx="990600" cy="5334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3600">
              <a:cs typeface="Times New Roman" panose="02020603050405020304" pitchFamily="18" charset="0"/>
            </a:endParaRPr>
          </a:p>
        </p:txBody>
      </p:sp>
      <p:sp useBgFill="1">
        <p:nvSpPr>
          <p:cNvPr id="34" name="Rectangle 34"/>
          <p:cNvSpPr>
            <a:spLocks noChangeArrowheads="1"/>
          </p:cNvSpPr>
          <p:nvPr/>
        </p:nvSpPr>
        <p:spPr bwMode="auto">
          <a:xfrm>
            <a:off x="2583904" y="4781128"/>
            <a:ext cx="914400" cy="4572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3600">
              <a:cs typeface="Times New Roman" panose="02020603050405020304" pitchFamily="18" charset="0"/>
            </a:endParaRPr>
          </a:p>
        </p:txBody>
      </p:sp>
      <p:sp useBgFill="1">
        <p:nvSpPr>
          <p:cNvPr id="35" name="Rectangle 35"/>
          <p:cNvSpPr>
            <a:spLocks noChangeArrowheads="1"/>
          </p:cNvSpPr>
          <p:nvPr/>
        </p:nvSpPr>
        <p:spPr bwMode="auto">
          <a:xfrm>
            <a:off x="3422104" y="4857328"/>
            <a:ext cx="762000" cy="685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3600">
              <a:cs typeface="Times New Roman" panose="02020603050405020304" pitchFamily="18" charset="0"/>
            </a:endParaRPr>
          </a:p>
        </p:txBody>
      </p:sp>
      <p:sp useBgFill="1">
        <p:nvSpPr>
          <p:cNvPr id="36" name="Rectangle 36"/>
          <p:cNvSpPr>
            <a:spLocks noChangeArrowheads="1"/>
          </p:cNvSpPr>
          <p:nvPr/>
        </p:nvSpPr>
        <p:spPr bwMode="auto">
          <a:xfrm>
            <a:off x="4107904" y="4781128"/>
            <a:ext cx="990600" cy="3810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3600">
              <a:cs typeface="Times New Roman" panose="02020603050405020304" pitchFamily="18" charset="0"/>
            </a:endParaRPr>
          </a:p>
        </p:txBody>
      </p:sp>
      <p:sp useBgFill="1">
        <p:nvSpPr>
          <p:cNvPr id="37" name="Rectangle 37"/>
          <p:cNvSpPr>
            <a:spLocks noChangeArrowheads="1"/>
          </p:cNvSpPr>
          <p:nvPr/>
        </p:nvSpPr>
        <p:spPr bwMode="auto">
          <a:xfrm>
            <a:off x="3422104" y="2495128"/>
            <a:ext cx="762000" cy="6096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3600">
              <a:cs typeface="Times New Roman" panose="02020603050405020304" pitchFamily="18" charset="0"/>
            </a:endParaRPr>
          </a:p>
        </p:txBody>
      </p:sp>
      <p:sp useBgFill="1">
        <p:nvSpPr>
          <p:cNvPr id="38" name="Rectangle 38"/>
          <p:cNvSpPr>
            <a:spLocks noChangeArrowheads="1"/>
          </p:cNvSpPr>
          <p:nvPr/>
        </p:nvSpPr>
        <p:spPr bwMode="auto">
          <a:xfrm>
            <a:off x="4184104" y="2647528"/>
            <a:ext cx="914400" cy="5334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3600">
              <a:cs typeface="Times New Roman" panose="02020603050405020304" pitchFamily="18" charset="0"/>
            </a:endParaRPr>
          </a:p>
        </p:txBody>
      </p:sp>
      <p:sp useBgFill="1">
        <p:nvSpPr>
          <p:cNvPr id="39" name="Rectangle 39"/>
          <p:cNvSpPr>
            <a:spLocks noChangeArrowheads="1"/>
          </p:cNvSpPr>
          <p:nvPr/>
        </p:nvSpPr>
        <p:spPr bwMode="auto">
          <a:xfrm>
            <a:off x="4946104" y="2876128"/>
            <a:ext cx="762000" cy="7620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3600">
              <a:cs typeface="Times New Roman" panose="02020603050405020304" pitchFamily="18" charset="0"/>
            </a:endParaRPr>
          </a:p>
        </p:txBody>
      </p:sp>
      <p:sp useBgFill="1">
        <p:nvSpPr>
          <p:cNvPr id="40" name="Rectangle 40"/>
          <p:cNvSpPr>
            <a:spLocks noChangeArrowheads="1"/>
          </p:cNvSpPr>
          <p:nvPr/>
        </p:nvSpPr>
        <p:spPr bwMode="auto">
          <a:xfrm>
            <a:off x="4107904" y="3257128"/>
            <a:ext cx="914400" cy="6096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3600">
              <a:cs typeface="Times New Roman" panose="02020603050405020304" pitchFamily="18" charset="0"/>
            </a:endParaRPr>
          </a:p>
        </p:txBody>
      </p:sp>
      <p:sp useBgFill="1">
        <p:nvSpPr>
          <p:cNvPr id="41" name="Rectangle 41"/>
          <p:cNvSpPr>
            <a:spLocks noChangeArrowheads="1"/>
          </p:cNvSpPr>
          <p:nvPr/>
        </p:nvSpPr>
        <p:spPr bwMode="auto">
          <a:xfrm>
            <a:off x="5631904" y="3180928"/>
            <a:ext cx="914400" cy="685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3600">
              <a:cs typeface="Times New Roman" panose="02020603050405020304" pitchFamily="18" charset="0"/>
            </a:endParaRPr>
          </a:p>
        </p:txBody>
      </p:sp>
      <p:sp useBgFill="1">
        <p:nvSpPr>
          <p:cNvPr id="42" name="Rectangle 42"/>
          <p:cNvSpPr>
            <a:spLocks noChangeArrowheads="1"/>
          </p:cNvSpPr>
          <p:nvPr/>
        </p:nvSpPr>
        <p:spPr bwMode="auto">
          <a:xfrm>
            <a:off x="3422104" y="3638128"/>
            <a:ext cx="762000" cy="685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3600">
              <a:cs typeface="Times New Roman" panose="02020603050405020304" pitchFamily="18" charset="0"/>
            </a:endParaRPr>
          </a:p>
        </p:txBody>
      </p:sp>
      <p:sp useBgFill="1">
        <p:nvSpPr>
          <p:cNvPr id="43" name="Rectangle 43"/>
          <p:cNvSpPr>
            <a:spLocks noChangeArrowheads="1"/>
          </p:cNvSpPr>
          <p:nvPr/>
        </p:nvSpPr>
        <p:spPr bwMode="auto">
          <a:xfrm>
            <a:off x="4184104" y="4019128"/>
            <a:ext cx="838200" cy="5334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3600">
              <a:cs typeface="Times New Roman" panose="02020603050405020304" pitchFamily="18" charset="0"/>
            </a:endParaRPr>
          </a:p>
        </p:txBody>
      </p:sp>
      <p:sp useBgFill="1">
        <p:nvSpPr>
          <p:cNvPr id="44" name="Rectangle 44"/>
          <p:cNvSpPr>
            <a:spLocks noChangeArrowheads="1"/>
          </p:cNvSpPr>
          <p:nvPr/>
        </p:nvSpPr>
        <p:spPr bwMode="auto">
          <a:xfrm>
            <a:off x="4946104" y="4323928"/>
            <a:ext cx="685800" cy="685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3600">
              <a:cs typeface="Times New Roman" panose="02020603050405020304" pitchFamily="18" charset="0"/>
            </a:endParaRPr>
          </a:p>
        </p:txBody>
      </p:sp>
      <p:sp useBgFill="1">
        <p:nvSpPr>
          <p:cNvPr id="45" name="Rectangle 45"/>
          <p:cNvSpPr>
            <a:spLocks noChangeArrowheads="1"/>
          </p:cNvSpPr>
          <p:nvPr/>
        </p:nvSpPr>
        <p:spPr bwMode="auto">
          <a:xfrm>
            <a:off x="5555704" y="4095328"/>
            <a:ext cx="990600" cy="685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3600">
              <a:cs typeface="Times New Roman" panose="02020603050405020304" pitchFamily="18" charset="0"/>
            </a:endParaRPr>
          </a:p>
        </p:txBody>
      </p:sp>
      <p:sp useBgFill="1">
        <p:nvSpPr>
          <p:cNvPr id="46" name="Rectangle 46"/>
          <p:cNvSpPr>
            <a:spLocks noChangeArrowheads="1"/>
          </p:cNvSpPr>
          <p:nvPr/>
        </p:nvSpPr>
        <p:spPr bwMode="auto">
          <a:xfrm>
            <a:off x="6393904" y="3561928"/>
            <a:ext cx="914400" cy="7620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3600">
              <a:cs typeface="Times New Roman" panose="02020603050405020304" pitchFamily="18" charset="0"/>
            </a:endParaRPr>
          </a:p>
        </p:txBody>
      </p:sp>
      <p:sp>
        <p:nvSpPr>
          <p:cNvPr id="47" name="Text Box 48"/>
          <p:cNvSpPr txBox="1">
            <a:spLocks noChangeArrowheads="1"/>
          </p:cNvSpPr>
          <p:nvPr/>
        </p:nvSpPr>
        <p:spPr bwMode="auto">
          <a:xfrm>
            <a:off x="435464" y="857833"/>
            <a:ext cx="54411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没有</a:t>
            </a:r>
            <a:r>
              <a:rPr lang="zh-CN" altLang="en-US" sz="2400" b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前驱的顶点 </a:t>
            </a:r>
            <a:r>
              <a:rPr lang="zh-CN" altLang="en-US" sz="2400" b="1" dirty="0" smtClean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zh-CN" altLang="en-US" sz="2400" b="1" dirty="0" smtClean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入度为零的顶点</a:t>
            </a:r>
          </a:p>
        </p:txBody>
      </p:sp>
      <p:sp>
        <p:nvSpPr>
          <p:cNvPr id="48" name="Text Box 49"/>
          <p:cNvSpPr txBox="1">
            <a:spLocks noChangeArrowheads="1"/>
          </p:cNvSpPr>
          <p:nvPr/>
        </p:nvSpPr>
        <p:spPr bwMode="auto">
          <a:xfrm>
            <a:off x="408100" y="1339579"/>
            <a:ext cx="72602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删除顶点及以它为尾的弧 </a:t>
            </a:r>
            <a:r>
              <a:rPr lang="zh-CN" altLang="en-US" sz="2400" b="1" dirty="0" smtClean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zh-CN" altLang="en-US" sz="2400" b="1" dirty="0" smtClean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弧</a:t>
            </a:r>
            <a:r>
              <a:rPr lang="zh-CN" altLang="en-US" sz="2400" b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头顶点的入度减</a:t>
            </a:r>
            <a:r>
              <a:rPr lang="en-US" altLang="zh-CN" sz="2400" b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9" name="灯片编号占位符 4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12</a:t>
            </a:fld>
            <a:r>
              <a:rPr lang="en-US" altLang="zh-CN" smtClean="0"/>
              <a:t>/20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40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 animBg="1" autoUpdateAnimBg="0"/>
      <p:bldP spid="5" grpId="0" animBg="1" autoUpdateAnimBg="0"/>
      <p:bldP spid="6" grpId="0" animBg="1" autoUpdateAnimBg="0"/>
      <p:bldP spid="7" grpId="0" animBg="1" autoUpdateAnimBg="0"/>
      <p:bldP spid="8" grpId="0" animBg="1" autoUpdateAnimBg="0"/>
      <p:bldP spid="9" grpId="0" animBg="1" autoUpdateAnimBg="0"/>
      <p:bldP spid="10" grpId="0" animBg="1" autoUpdateAnimBg="0"/>
      <p:bldP spid="21" grpId="0" autoUpdateAnimBg="0"/>
      <p:bldP spid="22" grpId="0" autoUpdateAnimBg="0"/>
      <p:bldP spid="23" grpId="0" autoUpdateAnimBg="0"/>
      <p:bldP spid="24" grpId="0" autoUpdateAnimBg="0"/>
      <p:bldP spid="25" grpId="0" autoUpdateAnimBg="0"/>
      <p:bldP spid="26" grpId="0" autoUpdateAnimBg="0"/>
      <p:bldP spid="27" grpId="0" autoUpdateAnimBg="0"/>
      <p:bldP spid="2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关键路径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AOV</a:t>
            </a:r>
            <a:r>
              <a:rPr lang="zh-CN" altLang="en-US" dirty="0" smtClean="0">
                <a:solidFill>
                  <a:schemeClr val="tx1"/>
                </a:solidFill>
              </a:rPr>
              <a:t>网关键路径问题：假设</a:t>
            </a:r>
            <a:r>
              <a:rPr lang="zh-CN" altLang="en-US" dirty="0">
                <a:solidFill>
                  <a:schemeClr val="tx1"/>
                </a:solidFill>
              </a:rPr>
              <a:t>以有向网表示一个施工流图，弧上的权值表示完成该项子工程所需时间。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问：哪些子工程项是“关键工程”？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即：哪些子工程项将影响整个工程的完成期限的。</a:t>
            </a:r>
          </a:p>
          <a:p>
            <a:r>
              <a:rPr lang="zh-CN" altLang="en-US" dirty="0" smtClean="0"/>
              <a:t>整个</a:t>
            </a:r>
            <a:r>
              <a:rPr lang="zh-CN" altLang="en-US" dirty="0"/>
              <a:t>工程完成的时间为：从有向图的源点到汇点的最长路径。</a:t>
            </a:r>
          </a:p>
          <a:p>
            <a:endParaRPr lang="zh-CN" altLang="en-US" dirty="0"/>
          </a:p>
        </p:txBody>
      </p:sp>
      <p:sp>
        <p:nvSpPr>
          <p:cNvPr id="4" name="Oval 2"/>
          <p:cNvSpPr>
            <a:spLocks noChangeArrowheads="1"/>
          </p:cNvSpPr>
          <p:nvPr/>
        </p:nvSpPr>
        <p:spPr bwMode="auto">
          <a:xfrm>
            <a:off x="1384105" y="4124357"/>
            <a:ext cx="457200" cy="457200"/>
          </a:xfrm>
          <a:prstGeom prst="ellipse">
            <a:avLst/>
          </a:prstGeom>
          <a:solidFill>
            <a:srgbClr val="99CCFF"/>
          </a:solidFill>
          <a:ln w="25400" cap="sq">
            <a:solidFill>
              <a:srgbClr val="00008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800000"/>
                </a:solidFill>
              </a:rPr>
              <a:t>a</a:t>
            </a:r>
            <a:endParaRPr lang="en-US" altLang="zh-CN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908105" y="3286157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800000"/>
                </a:solidFill>
              </a:rPr>
              <a:t>b</a:t>
            </a:r>
            <a:endParaRPr lang="en-US" altLang="zh-CN"/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2908105" y="5114957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800000"/>
                </a:solidFill>
              </a:rPr>
              <a:t>c</a:t>
            </a:r>
            <a:endParaRPr lang="en-US" altLang="zh-CN"/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1993705" y="6029357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800000"/>
                </a:solidFill>
              </a:rPr>
              <a:t>d</a:t>
            </a:r>
            <a:endParaRPr lang="en-US" altLang="zh-CN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4432105" y="4200557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800000"/>
                </a:solidFill>
              </a:rPr>
              <a:t>e</a:t>
            </a:r>
            <a:endParaRPr lang="en-US" altLang="zh-CN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4889305" y="6029357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800000"/>
                </a:solidFill>
              </a:rPr>
              <a:t>f</a:t>
            </a:r>
            <a:endParaRPr lang="en-US" altLang="zh-CN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5956105" y="3286157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800000"/>
                </a:solidFill>
              </a:rPr>
              <a:t>g</a:t>
            </a:r>
            <a:endParaRPr lang="en-US" altLang="zh-CN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5956105" y="5114957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800000"/>
                </a:solidFill>
              </a:rPr>
              <a:t>h</a:t>
            </a:r>
            <a:endParaRPr lang="en-US" altLang="zh-CN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7480105" y="4200557"/>
            <a:ext cx="457200" cy="457200"/>
          </a:xfrm>
          <a:prstGeom prst="ellipse">
            <a:avLst/>
          </a:prstGeom>
          <a:solidFill>
            <a:srgbClr val="99CCFF"/>
          </a:solidFill>
          <a:ln w="25400" cap="sq">
            <a:solidFill>
              <a:srgbClr val="00008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800000"/>
                </a:solidFill>
              </a:rPr>
              <a:t>k</a:t>
            </a:r>
            <a:endParaRPr lang="en-US" altLang="zh-CN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V="1">
            <a:off x="1765105" y="3514757"/>
            <a:ext cx="1143000" cy="685800"/>
          </a:xfrm>
          <a:prstGeom prst="lin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1841305" y="4352957"/>
            <a:ext cx="1066800" cy="838200"/>
          </a:xfrm>
          <a:prstGeom prst="lin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V="1">
            <a:off x="3365305" y="4505357"/>
            <a:ext cx="1143000" cy="762000"/>
          </a:xfrm>
          <a:prstGeom prst="lin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3365305" y="3514757"/>
            <a:ext cx="1143000" cy="762000"/>
          </a:xfrm>
          <a:prstGeom prst="lin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V="1">
            <a:off x="4813105" y="3514757"/>
            <a:ext cx="1143000" cy="762000"/>
          </a:xfrm>
          <a:prstGeom prst="lin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6413305" y="3514757"/>
            <a:ext cx="1143000" cy="762000"/>
          </a:xfrm>
          <a:prstGeom prst="lin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V="1">
            <a:off x="6413305" y="4581557"/>
            <a:ext cx="1143000" cy="685800"/>
          </a:xfrm>
          <a:prstGeom prst="lin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4889305" y="4505357"/>
            <a:ext cx="1066800" cy="762000"/>
          </a:xfrm>
          <a:prstGeom prst="lin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1612705" y="4581557"/>
            <a:ext cx="609600" cy="1447800"/>
          </a:xfrm>
          <a:prstGeom prst="lin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2450905" y="6257957"/>
            <a:ext cx="2438400" cy="0"/>
          </a:xfrm>
          <a:prstGeom prst="lin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 flipV="1">
            <a:off x="5346505" y="5495957"/>
            <a:ext cx="685800" cy="762000"/>
          </a:xfrm>
          <a:prstGeom prst="lin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1987355" y="3392520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800000"/>
                </a:solidFill>
              </a:rPr>
              <a:t>6</a:t>
            </a:r>
            <a:endParaRPr lang="en-US" altLang="zh-CN"/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2222305" y="4306920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800000"/>
                </a:solidFill>
              </a:rPr>
              <a:t>4</a:t>
            </a:r>
            <a:endParaRPr lang="en-US" altLang="zh-CN"/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1911155" y="498160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800000"/>
                </a:solidFill>
              </a:rPr>
              <a:t>5</a:t>
            </a:r>
            <a:endParaRPr lang="en-US" altLang="zh-CN"/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435155" y="5754720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800000"/>
                </a:solidFill>
              </a:rPr>
              <a:t>2</a:t>
            </a:r>
            <a:endParaRPr lang="en-US" altLang="zh-CN"/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746305" y="3392520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800000"/>
                </a:solidFill>
              </a:rPr>
              <a:t>1</a:t>
            </a:r>
            <a:endParaRPr lang="en-US" altLang="zh-CN"/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654230" y="444820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800000"/>
                </a:solidFill>
              </a:rPr>
              <a:t>1</a:t>
            </a:r>
            <a:endParaRPr lang="en-US" altLang="zh-CN"/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5111555" y="343855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800000"/>
                </a:solidFill>
              </a:rPr>
              <a:t>8</a:t>
            </a:r>
            <a:endParaRPr lang="en-US" altLang="zh-CN"/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5270305" y="442915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800000"/>
                </a:solidFill>
              </a:rPr>
              <a:t>7</a:t>
            </a:r>
            <a:endParaRPr lang="en-US" altLang="zh-CN"/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6864155" y="3316320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800000"/>
                </a:solidFill>
              </a:rPr>
              <a:t>2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6473630" y="4535520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800000"/>
                </a:solidFill>
              </a:rPr>
              <a:t>4</a:t>
            </a:r>
            <a:endParaRPr lang="en-US" altLang="zh-CN"/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5254430" y="5526120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800000"/>
                </a:solidFill>
              </a:rPr>
              <a:t>4</a:t>
            </a:r>
            <a:endParaRPr lang="en-US" altLang="zh-CN"/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 flipV="1">
            <a:off x="1765105" y="3514757"/>
            <a:ext cx="1143000" cy="685800"/>
          </a:xfrm>
          <a:prstGeom prst="line">
            <a:avLst/>
          </a:prstGeom>
          <a:noFill/>
          <a:ln w="57150" cap="sq">
            <a:solidFill>
              <a:srgbClr val="0000FF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>
            <a:off x="3365305" y="3514757"/>
            <a:ext cx="1143000" cy="762000"/>
          </a:xfrm>
          <a:prstGeom prst="line">
            <a:avLst/>
          </a:prstGeom>
          <a:noFill/>
          <a:ln w="57150" cap="sq">
            <a:solidFill>
              <a:srgbClr val="0000FF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>
            <a:off x="4889305" y="4505357"/>
            <a:ext cx="1066800" cy="762000"/>
          </a:xfrm>
          <a:prstGeom prst="line">
            <a:avLst/>
          </a:prstGeom>
          <a:noFill/>
          <a:ln w="57150" cap="sq">
            <a:solidFill>
              <a:srgbClr val="0000FF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flipV="1">
            <a:off x="6413305" y="4581557"/>
            <a:ext cx="1143000" cy="685800"/>
          </a:xfrm>
          <a:prstGeom prst="line">
            <a:avLst/>
          </a:prstGeom>
          <a:noFill/>
          <a:ln w="57150" cap="sq">
            <a:solidFill>
              <a:srgbClr val="0000FF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AutoShape 42"/>
          <p:cNvSpPr>
            <a:spLocks noChangeArrowheads="1"/>
          </p:cNvSpPr>
          <p:nvPr/>
        </p:nvSpPr>
        <p:spPr bwMode="auto">
          <a:xfrm>
            <a:off x="393505" y="4733957"/>
            <a:ext cx="914400" cy="457200"/>
          </a:xfrm>
          <a:prstGeom prst="wedgeRoundRectCallout">
            <a:avLst>
              <a:gd name="adj1" fmla="val 62847"/>
              <a:gd name="adj2" fmla="val -113194"/>
              <a:gd name="adj3" fmla="val 16667"/>
            </a:avLst>
          </a:prstGeom>
          <a:solidFill>
            <a:srgbClr val="CCFFFF">
              <a:alpha val="50000"/>
            </a:srgbClr>
          </a:solidFill>
          <a:ln w="127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dirty="0">
                <a:solidFill>
                  <a:srgbClr val="0000FF"/>
                </a:solidFill>
                <a:ea typeface="楷体_GB2312" panose="02010609030101010101" pitchFamily="49" charset="-122"/>
              </a:rPr>
              <a:t>源点</a:t>
            </a:r>
            <a:endParaRPr lang="zh-CN" altLang="en-US" dirty="0"/>
          </a:p>
        </p:txBody>
      </p:sp>
      <p:sp>
        <p:nvSpPr>
          <p:cNvPr id="41" name="AutoShape 43"/>
          <p:cNvSpPr>
            <a:spLocks noChangeArrowheads="1"/>
          </p:cNvSpPr>
          <p:nvPr/>
        </p:nvSpPr>
        <p:spPr bwMode="auto">
          <a:xfrm>
            <a:off x="7861105" y="3133757"/>
            <a:ext cx="914400" cy="457200"/>
          </a:xfrm>
          <a:prstGeom prst="wedgeRoundRectCallout">
            <a:avLst>
              <a:gd name="adj1" fmla="val -55731"/>
              <a:gd name="adj2" fmla="val 188542"/>
              <a:gd name="adj3" fmla="val 16667"/>
            </a:avLst>
          </a:prstGeom>
          <a:solidFill>
            <a:srgbClr val="CCFFFF">
              <a:alpha val="50000"/>
            </a:srgbClr>
          </a:solidFill>
          <a:ln w="127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0000FF"/>
                </a:solidFill>
                <a:ea typeface="楷体_GB2312" panose="02010609030101010101" pitchFamily="49" charset="-122"/>
              </a:rPr>
              <a:t>汇点</a:t>
            </a:r>
            <a:endParaRPr lang="zh-CN" altLang="en-US"/>
          </a:p>
        </p:txBody>
      </p:sp>
      <p:sp>
        <p:nvSpPr>
          <p:cNvPr id="42" name="Text Box 44"/>
          <p:cNvSpPr txBox="1">
            <a:spLocks noChangeArrowheads="1"/>
          </p:cNvSpPr>
          <p:nvPr/>
        </p:nvSpPr>
        <p:spPr bwMode="auto">
          <a:xfrm>
            <a:off x="1987355" y="3392520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</a:rPr>
              <a:t>6</a:t>
            </a:r>
            <a:endParaRPr lang="en-US" altLang="zh-CN"/>
          </a:p>
        </p:txBody>
      </p:sp>
      <p:sp>
        <p:nvSpPr>
          <p:cNvPr id="43" name="Text Box 45"/>
          <p:cNvSpPr txBox="1">
            <a:spLocks noChangeArrowheads="1"/>
          </p:cNvSpPr>
          <p:nvPr/>
        </p:nvSpPr>
        <p:spPr bwMode="auto">
          <a:xfrm>
            <a:off x="3746305" y="3392520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</a:rPr>
              <a:t>1</a:t>
            </a:r>
            <a:endParaRPr lang="en-US" altLang="zh-CN"/>
          </a:p>
        </p:txBody>
      </p:sp>
      <p:sp>
        <p:nvSpPr>
          <p:cNvPr id="44" name="Text Box 46"/>
          <p:cNvSpPr txBox="1">
            <a:spLocks noChangeArrowheads="1"/>
          </p:cNvSpPr>
          <p:nvPr/>
        </p:nvSpPr>
        <p:spPr bwMode="auto">
          <a:xfrm>
            <a:off x="5270305" y="442915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</a:rPr>
              <a:t>7</a:t>
            </a:r>
            <a:endParaRPr lang="en-US" altLang="zh-CN"/>
          </a:p>
        </p:txBody>
      </p:sp>
      <p:sp>
        <p:nvSpPr>
          <p:cNvPr id="45" name="Text Box 47"/>
          <p:cNvSpPr txBox="1">
            <a:spLocks noChangeArrowheads="1"/>
          </p:cNvSpPr>
          <p:nvPr/>
        </p:nvSpPr>
        <p:spPr bwMode="auto">
          <a:xfrm>
            <a:off x="6483155" y="4535520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</a:rPr>
              <a:t>4</a:t>
            </a:r>
            <a:endParaRPr lang="en-US" altLang="zh-CN"/>
          </a:p>
        </p:txBody>
      </p:sp>
      <p:sp>
        <p:nvSpPr>
          <p:cNvPr id="46" name="灯片编号占位符 4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13</a:t>
            </a:fld>
            <a:r>
              <a:rPr lang="en-US" altLang="zh-CN" smtClean="0"/>
              <a:t>/20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189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 autoUpdateAnimBg="0"/>
      <p:bldP spid="41" grpId="0" animBg="1" autoUpdateAnimBg="0"/>
      <p:bldP spid="42" grpId="0" autoUpdateAnimBg="0"/>
      <p:bldP spid="43" grpId="0" autoUpdateAnimBg="0"/>
      <p:bldP spid="44" grpId="0" autoUpdateAnimBg="0"/>
      <p:bldP spid="4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标号法求解关键路径</a:t>
            </a:r>
            <a:endParaRPr lang="zh-CN" altLang="en-US" dirty="0"/>
          </a:p>
        </p:txBody>
      </p:sp>
      <p:sp>
        <p:nvSpPr>
          <p:cNvPr id="115" name="内容占位符 1"/>
          <p:cNvSpPr txBox="1">
            <a:spLocks/>
          </p:cNvSpPr>
          <p:nvPr/>
        </p:nvSpPr>
        <p:spPr>
          <a:xfrm>
            <a:off x="395536" y="980728"/>
            <a:ext cx="8229601" cy="1584176"/>
          </a:xfrm>
          <a:prstGeom prst="rect">
            <a:avLst/>
          </a:prstGeom>
        </p:spPr>
        <p:txBody>
          <a:bodyPr/>
          <a:lstStyle>
            <a:lvl1pPr marL="0" indent="0" algn="l" rtl="0" eaLnBrk="1" fontAlgn="ctr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70000"/>
              <a:buFont typeface="Wingdings" pitchFamily="2" charset="2"/>
              <a:buNone/>
              <a:defRPr sz="2000" b="0" u="none" strike="noStrike" cap="none" spc="0" baseline="0">
                <a:ln>
                  <a:noFill/>
                </a:ln>
                <a:solidFill>
                  <a:srgbClr val="000099"/>
                </a:solidFill>
                <a:effectLst/>
                <a:uFill>
                  <a:solidFill>
                    <a:srgbClr val="0033CC"/>
                  </a:solidFill>
                </a:uFill>
                <a:latin typeface="Times New Roman" pitchFamily="18" charset="0"/>
                <a:ea typeface="楷体" pitchFamily="49" charset="-122"/>
                <a:cs typeface="Times New Roman" pitchFamily="18" charset="0"/>
              </a:defRPr>
            </a:lvl1pPr>
            <a:lvl2pPr marL="0" indent="4572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b="0" u="none" baseline="0">
                <a:solidFill>
                  <a:srgbClr val="000099"/>
                </a:solidFill>
                <a:effectLst/>
                <a:uFill>
                  <a:solidFill>
                    <a:srgbClr val="0033CC"/>
                  </a:solidFill>
                </a:uFill>
                <a:latin typeface="Times New Roman" pitchFamily="18" charset="0"/>
                <a:ea typeface="楷体" pitchFamily="49" charset="-122"/>
                <a:cs typeface="Times New Roman" pitchFamily="18" charset="0"/>
              </a:defRPr>
            </a:lvl2pPr>
            <a:lvl3pPr marL="914400" indent="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u="none" baseline="0">
                <a:solidFill>
                  <a:srgbClr val="000099"/>
                </a:solidFill>
                <a:effectLst/>
                <a:uFill>
                  <a:solidFill>
                    <a:srgbClr val="0033CC"/>
                  </a:solidFill>
                </a:uFill>
                <a:latin typeface="Times New Roman" pitchFamily="18" charset="0"/>
                <a:ea typeface="楷体" pitchFamily="49" charset="-122"/>
                <a:cs typeface="Times New Roman" pitchFamily="18" charset="0"/>
              </a:defRPr>
            </a:lvl3pPr>
            <a:lvl4pPr marL="1371600" indent="0" algn="l" rtl="0" eaLnBrk="1" fontAlgn="base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0" u="none" baseline="0">
                <a:solidFill>
                  <a:srgbClr val="000099"/>
                </a:solidFill>
                <a:effectLst/>
                <a:uFill>
                  <a:solidFill>
                    <a:srgbClr val="0033CC"/>
                  </a:solidFill>
                </a:uFill>
                <a:latin typeface="Times New Roman" pitchFamily="18" charset="0"/>
                <a:ea typeface="楷体" pitchFamily="49" charset="-122"/>
                <a:cs typeface="Times New Roman" pitchFamily="18" charset="0"/>
              </a:defRPr>
            </a:lvl4pPr>
            <a:lvl5pPr marL="1828800" indent="0" algn="l" rtl="0" eaLnBrk="1" fontAlgn="base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0" u="none" baseline="0">
                <a:solidFill>
                  <a:srgbClr val="000099"/>
                </a:solidFill>
                <a:effectLst/>
                <a:uFill>
                  <a:solidFill>
                    <a:srgbClr val="0033CC"/>
                  </a:solidFill>
                </a:uFill>
                <a:latin typeface="Times New Roman" pitchFamily="18" charset="0"/>
                <a:ea typeface="楷体" pitchFamily="49" charset="-122"/>
                <a:cs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kern="0" smtClean="0"/>
              <a:t>正向求和之最大</a:t>
            </a:r>
            <a:endParaRPr lang="en-US" altLang="zh-CN" kern="0" smtClean="0"/>
          </a:p>
          <a:p>
            <a:r>
              <a:rPr lang="zh-CN" altLang="en-US" kern="0" smtClean="0"/>
              <a:t>逆向求差之最小</a:t>
            </a:r>
            <a:endParaRPr lang="en-US" altLang="zh-CN" kern="0" smtClean="0"/>
          </a:p>
          <a:p>
            <a:r>
              <a:rPr lang="zh-CN" altLang="en-US" kern="0" smtClean="0"/>
              <a:t>正逆二向相等的节点为关键节点</a:t>
            </a:r>
            <a:endParaRPr lang="zh-CN" altLang="en-US" kern="0" dirty="0"/>
          </a:p>
        </p:txBody>
      </p:sp>
      <p:sp>
        <p:nvSpPr>
          <p:cNvPr id="116" name="Oval 2"/>
          <p:cNvSpPr>
            <a:spLocks noChangeArrowheads="1"/>
          </p:cNvSpPr>
          <p:nvPr/>
        </p:nvSpPr>
        <p:spPr bwMode="auto">
          <a:xfrm>
            <a:off x="1738534" y="3619128"/>
            <a:ext cx="457200" cy="457200"/>
          </a:xfrm>
          <a:prstGeom prst="ellipse">
            <a:avLst/>
          </a:prstGeom>
          <a:solidFill>
            <a:srgbClr val="99CCFF"/>
          </a:solidFill>
          <a:ln w="25400" cap="sq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zh-CN">
                <a:solidFill>
                  <a:srgbClr val="800000"/>
                </a:solidFill>
              </a:rPr>
              <a:t>a</a:t>
            </a:r>
            <a:endParaRPr lang="zh-CN" altLang="zh-CN"/>
          </a:p>
        </p:txBody>
      </p:sp>
      <p:sp>
        <p:nvSpPr>
          <p:cNvPr id="117" name="Oval 3"/>
          <p:cNvSpPr>
            <a:spLocks noChangeArrowheads="1"/>
          </p:cNvSpPr>
          <p:nvPr/>
        </p:nvSpPr>
        <p:spPr bwMode="auto">
          <a:xfrm>
            <a:off x="3262534" y="2780928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zh-CN">
                <a:solidFill>
                  <a:srgbClr val="800000"/>
                </a:solidFill>
              </a:rPr>
              <a:t>b</a:t>
            </a:r>
            <a:endParaRPr lang="zh-CN" altLang="zh-CN"/>
          </a:p>
        </p:txBody>
      </p:sp>
      <p:sp>
        <p:nvSpPr>
          <p:cNvPr id="118" name="Oval 4"/>
          <p:cNvSpPr>
            <a:spLocks noChangeArrowheads="1"/>
          </p:cNvSpPr>
          <p:nvPr/>
        </p:nvSpPr>
        <p:spPr bwMode="auto">
          <a:xfrm>
            <a:off x="3262534" y="4609728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zh-CN">
                <a:solidFill>
                  <a:srgbClr val="800000"/>
                </a:solidFill>
              </a:rPr>
              <a:t>c</a:t>
            </a:r>
            <a:endParaRPr lang="zh-CN" altLang="zh-CN"/>
          </a:p>
        </p:txBody>
      </p:sp>
      <p:sp>
        <p:nvSpPr>
          <p:cNvPr id="119" name="Oval 5"/>
          <p:cNvSpPr>
            <a:spLocks noChangeArrowheads="1"/>
          </p:cNvSpPr>
          <p:nvPr/>
        </p:nvSpPr>
        <p:spPr bwMode="auto">
          <a:xfrm>
            <a:off x="2348134" y="5524128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zh-CN">
                <a:solidFill>
                  <a:srgbClr val="800000"/>
                </a:solidFill>
              </a:rPr>
              <a:t>d</a:t>
            </a:r>
            <a:endParaRPr lang="zh-CN" altLang="zh-CN"/>
          </a:p>
        </p:txBody>
      </p:sp>
      <p:sp>
        <p:nvSpPr>
          <p:cNvPr id="120" name="Oval 6"/>
          <p:cNvSpPr>
            <a:spLocks noChangeArrowheads="1"/>
          </p:cNvSpPr>
          <p:nvPr/>
        </p:nvSpPr>
        <p:spPr bwMode="auto">
          <a:xfrm>
            <a:off x="4786534" y="3695328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zh-CN">
                <a:solidFill>
                  <a:srgbClr val="800000"/>
                </a:solidFill>
              </a:rPr>
              <a:t>e</a:t>
            </a:r>
            <a:endParaRPr lang="zh-CN" altLang="zh-CN"/>
          </a:p>
        </p:txBody>
      </p:sp>
      <p:sp>
        <p:nvSpPr>
          <p:cNvPr id="121" name="Oval 7"/>
          <p:cNvSpPr>
            <a:spLocks noChangeArrowheads="1"/>
          </p:cNvSpPr>
          <p:nvPr/>
        </p:nvSpPr>
        <p:spPr bwMode="auto">
          <a:xfrm>
            <a:off x="5243734" y="5524128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zh-CN">
                <a:solidFill>
                  <a:srgbClr val="800000"/>
                </a:solidFill>
              </a:rPr>
              <a:t>f</a:t>
            </a:r>
            <a:endParaRPr lang="zh-CN" altLang="zh-CN"/>
          </a:p>
        </p:txBody>
      </p:sp>
      <p:sp>
        <p:nvSpPr>
          <p:cNvPr id="122" name="Oval 8"/>
          <p:cNvSpPr>
            <a:spLocks noChangeArrowheads="1"/>
          </p:cNvSpPr>
          <p:nvPr/>
        </p:nvSpPr>
        <p:spPr bwMode="auto">
          <a:xfrm>
            <a:off x="6310534" y="2780928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zh-CN">
                <a:solidFill>
                  <a:srgbClr val="800000"/>
                </a:solidFill>
              </a:rPr>
              <a:t>g</a:t>
            </a:r>
            <a:endParaRPr lang="zh-CN" altLang="zh-CN"/>
          </a:p>
        </p:txBody>
      </p:sp>
      <p:sp>
        <p:nvSpPr>
          <p:cNvPr id="123" name="Oval 9"/>
          <p:cNvSpPr>
            <a:spLocks noChangeArrowheads="1"/>
          </p:cNvSpPr>
          <p:nvPr/>
        </p:nvSpPr>
        <p:spPr bwMode="auto">
          <a:xfrm>
            <a:off x="6310534" y="4609728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zh-CN">
                <a:solidFill>
                  <a:srgbClr val="800000"/>
                </a:solidFill>
              </a:rPr>
              <a:t>h</a:t>
            </a:r>
            <a:endParaRPr lang="zh-CN" altLang="zh-CN"/>
          </a:p>
        </p:txBody>
      </p:sp>
      <p:sp>
        <p:nvSpPr>
          <p:cNvPr id="124" name="Oval 10"/>
          <p:cNvSpPr>
            <a:spLocks noChangeArrowheads="1"/>
          </p:cNvSpPr>
          <p:nvPr/>
        </p:nvSpPr>
        <p:spPr bwMode="auto">
          <a:xfrm>
            <a:off x="7834534" y="3695328"/>
            <a:ext cx="457200" cy="457200"/>
          </a:xfrm>
          <a:prstGeom prst="ellipse">
            <a:avLst/>
          </a:prstGeom>
          <a:solidFill>
            <a:srgbClr val="99CCFF"/>
          </a:solidFill>
          <a:ln w="25400" cap="sq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zh-CN">
                <a:solidFill>
                  <a:srgbClr val="800000"/>
                </a:solidFill>
              </a:rPr>
              <a:t>k</a:t>
            </a:r>
            <a:endParaRPr lang="zh-CN" altLang="zh-CN"/>
          </a:p>
        </p:txBody>
      </p:sp>
      <p:sp>
        <p:nvSpPr>
          <p:cNvPr id="125" name="Line 11"/>
          <p:cNvSpPr>
            <a:spLocks noChangeShapeType="1"/>
          </p:cNvSpPr>
          <p:nvPr/>
        </p:nvSpPr>
        <p:spPr bwMode="auto">
          <a:xfrm flipV="1">
            <a:off x="2119534" y="3009528"/>
            <a:ext cx="1143000" cy="685800"/>
          </a:xfrm>
          <a:prstGeom prst="line">
            <a:avLst/>
          </a:prstGeom>
          <a:noFill/>
          <a:ln w="25400" cap="sq">
            <a:solidFill>
              <a:srgbClr val="800000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" name="Line 12"/>
          <p:cNvSpPr>
            <a:spLocks noChangeShapeType="1"/>
          </p:cNvSpPr>
          <p:nvPr/>
        </p:nvSpPr>
        <p:spPr bwMode="auto">
          <a:xfrm>
            <a:off x="2195734" y="3847728"/>
            <a:ext cx="1143000" cy="914400"/>
          </a:xfrm>
          <a:prstGeom prst="line">
            <a:avLst/>
          </a:prstGeom>
          <a:noFill/>
          <a:ln w="25400" cap="sq">
            <a:solidFill>
              <a:srgbClr val="800000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Line 13"/>
          <p:cNvSpPr>
            <a:spLocks noChangeShapeType="1"/>
          </p:cNvSpPr>
          <p:nvPr/>
        </p:nvSpPr>
        <p:spPr bwMode="auto">
          <a:xfrm flipV="1">
            <a:off x="3719734" y="4000128"/>
            <a:ext cx="1143000" cy="762000"/>
          </a:xfrm>
          <a:prstGeom prst="line">
            <a:avLst/>
          </a:prstGeom>
          <a:noFill/>
          <a:ln w="25400" cap="sq">
            <a:solidFill>
              <a:srgbClr val="800000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" name="Line 14"/>
          <p:cNvSpPr>
            <a:spLocks noChangeShapeType="1"/>
          </p:cNvSpPr>
          <p:nvPr/>
        </p:nvSpPr>
        <p:spPr bwMode="auto">
          <a:xfrm>
            <a:off x="3719734" y="3009528"/>
            <a:ext cx="1143000" cy="762000"/>
          </a:xfrm>
          <a:prstGeom prst="line">
            <a:avLst/>
          </a:prstGeom>
          <a:noFill/>
          <a:ln w="25400" cap="sq">
            <a:solidFill>
              <a:srgbClr val="800000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Line 15"/>
          <p:cNvSpPr>
            <a:spLocks noChangeShapeType="1"/>
          </p:cNvSpPr>
          <p:nvPr/>
        </p:nvSpPr>
        <p:spPr bwMode="auto">
          <a:xfrm flipV="1">
            <a:off x="5167534" y="3009528"/>
            <a:ext cx="1143000" cy="762000"/>
          </a:xfrm>
          <a:prstGeom prst="line">
            <a:avLst/>
          </a:prstGeom>
          <a:noFill/>
          <a:ln w="25400" cap="sq">
            <a:solidFill>
              <a:srgbClr val="800000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" name="Line 16"/>
          <p:cNvSpPr>
            <a:spLocks noChangeShapeType="1"/>
          </p:cNvSpPr>
          <p:nvPr/>
        </p:nvSpPr>
        <p:spPr bwMode="auto">
          <a:xfrm>
            <a:off x="6767734" y="3009528"/>
            <a:ext cx="1143000" cy="762000"/>
          </a:xfrm>
          <a:prstGeom prst="line">
            <a:avLst/>
          </a:prstGeom>
          <a:noFill/>
          <a:ln w="25400" cap="sq">
            <a:solidFill>
              <a:srgbClr val="800000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Line 17"/>
          <p:cNvSpPr>
            <a:spLocks noChangeShapeType="1"/>
          </p:cNvSpPr>
          <p:nvPr/>
        </p:nvSpPr>
        <p:spPr bwMode="auto">
          <a:xfrm flipV="1">
            <a:off x="6767734" y="4076328"/>
            <a:ext cx="1143000" cy="685800"/>
          </a:xfrm>
          <a:prstGeom prst="line">
            <a:avLst/>
          </a:prstGeom>
          <a:noFill/>
          <a:ln w="25400" cap="sq">
            <a:solidFill>
              <a:srgbClr val="800000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" name="Line 18"/>
          <p:cNvSpPr>
            <a:spLocks noChangeShapeType="1"/>
          </p:cNvSpPr>
          <p:nvPr/>
        </p:nvSpPr>
        <p:spPr bwMode="auto">
          <a:xfrm>
            <a:off x="5243734" y="4000128"/>
            <a:ext cx="1066800" cy="762000"/>
          </a:xfrm>
          <a:prstGeom prst="line">
            <a:avLst/>
          </a:prstGeom>
          <a:noFill/>
          <a:ln w="25400" cap="sq">
            <a:solidFill>
              <a:srgbClr val="800000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" name="Line 19"/>
          <p:cNvSpPr>
            <a:spLocks noChangeShapeType="1"/>
          </p:cNvSpPr>
          <p:nvPr/>
        </p:nvSpPr>
        <p:spPr bwMode="auto">
          <a:xfrm>
            <a:off x="1967134" y="4076328"/>
            <a:ext cx="609600" cy="1447800"/>
          </a:xfrm>
          <a:prstGeom prst="line">
            <a:avLst/>
          </a:prstGeom>
          <a:noFill/>
          <a:ln w="25400" cap="sq">
            <a:solidFill>
              <a:srgbClr val="800000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" name="Line 20"/>
          <p:cNvSpPr>
            <a:spLocks noChangeShapeType="1"/>
          </p:cNvSpPr>
          <p:nvPr/>
        </p:nvSpPr>
        <p:spPr bwMode="auto">
          <a:xfrm>
            <a:off x="2805334" y="5752728"/>
            <a:ext cx="2438400" cy="0"/>
          </a:xfrm>
          <a:prstGeom prst="line">
            <a:avLst/>
          </a:prstGeom>
          <a:noFill/>
          <a:ln w="25400" cap="sq">
            <a:solidFill>
              <a:srgbClr val="800000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" name="Line 21"/>
          <p:cNvSpPr>
            <a:spLocks noChangeShapeType="1"/>
          </p:cNvSpPr>
          <p:nvPr/>
        </p:nvSpPr>
        <p:spPr bwMode="auto">
          <a:xfrm flipV="1">
            <a:off x="5700934" y="4990728"/>
            <a:ext cx="685800" cy="762000"/>
          </a:xfrm>
          <a:prstGeom prst="line">
            <a:avLst/>
          </a:prstGeom>
          <a:noFill/>
          <a:ln w="25400" cap="sq">
            <a:solidFill>
              <a:srgbClr val="800000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" name="Text Box 22"/>
          <p:cNvSpPr txBox="1">
            <a:spLocks noChangeArrowheads="1"/>
          </p:cNvSpPr>
          <p:nvPr/>
        </p:nvSpPr>
        <p:spPr bwMode="auto">
          <a:xfrm>
            <a:off x="2372542" y="3131676"/>
            <a:ext cx="2655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800000"/>
                </a:solidFill>
              </a:rPr>
              <a:t>6</a:t>
            </a:r>
            <a:endParaRPr lang="zh-CN" altLang="zh-CN" dirty="0"/>
          </a:p>
        </p:txBody>
      </p:sp>
      <p:sp>
        <p:nvSpPr>
          <p:cNvPr id="137" name="Text Box 23"/>
          <p:cNvSpPr txBox="1">
            <a:spLocks noChangeArrowheads="1"/>
          </p:cNvSpPr>
          <p:nvPr/>
        </p:nvSpPr>
        <p:spPr bwMode="auto">
          <a:xfrm>
            <a:off x="2660574" y="3995772"/>
            <a:ext cx="2655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800000"/>
                </a:solidFill>
              </a:rPr>
              <a:t>4</a:t>
            </a:r>
            <a:endParaRPr lang="zh-CN" altLang="zh-CN" dirty="0"/>
          </a:p>
        </p:txBody>
      </p:sp>
      <p:sp>
        <p:nvSpPr>
          <p:cNvPr id="138" name="Text Box 24"/>
          <p:cNvSpPr txBox="1">
            <a:spLocks noChangeArrowheads="1"/>
          </p:cNvSpPr>
          <p:nvPr/>
        </p:nvSpPr>
        <p:spPr bwMode="auto">
          <a:xfrm>
            <a:off x="2265584" y="4571836"/>
            <a:ext cx="2655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800000"/>
                </a:solidFill>
              </a:rPr>
              <a:t>5</a:t>
            </a:r>
            <a:endParaRPr lang="zh-CN" altLang="zh-CN" dirty="0"/>
          </a:p>
        </p:txBody>
      </p:sp>
      <p:sp>
        <p:nvSpPr>
          <p:cNvPr id="139" name="Text Box 25"/>
          <p:cNvSpPr txBox="1">
            <a:spLocks noChangeArrowheads="1"/>
          </p:cNvSpPr>
          <p:nvPr/>
        </p:nvSpPr>
        <p:spPr bwMode="auto">
          <a:xfrm>
            <a:off x="3862262" y="5435932"/>
            <a:ext cx="2745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800000"/>
                </a:solidFill>
              </a:rPr>
              <a:t>2</a:t>
            </a:r>
            <a:endParaRPr lang="zh-CN" altLang="zh-CN" dirty="0"/>
          </a:p>
        </p:txBody>
      </p:sp>
      <p:sp>
        <p:nvSpPr>
          <p:cNvPr id="140" name="Text Box 26"/>
          <p:cNvSpPr txBox="1">
            <a:spLocks noChangeArrowheads="1"/>
          </p:cNvSpPr>
          <p:nvPr/>
        </p:nvSpPr>
        <p:spPr bwMode="auto">
          <a:xfrm>
            <a:off x="4100734" y="2982749"/>
            <a:ext cx="2655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800000"/>
                </a:solidFill>
              </a:rPr>
              <a:t>1</a:t>
            </a:r>
            <a:endParaRPr lang="zh-CN" altLang="zh-CN" dirty="0"/>
          </a:p>
        </p:txBody>
      </p:sp>
      <p:sp>
        <p:nvSpPr>
          <p:cNvPr id="141" name="Text Box 27"/>
          <p:cNvSpPr txBox="1">
            <a:spLocks noChangeArrowheads="1"/>
          </p:cNvSpPr>
          <p:nvPr/>
        </p:nvSpPr>
        <p:spPr bwMode="auto">
          <a:xfrm>
            <a:off x="4008659" y="4139788"/>
            <a:ext cx="2655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800000"/>
                </a:solidFill>
              </a:rPr>
              <a:t>1</a:t>
            </a:r>
            <a:endParaRPr lang="zh-CN" altLang="zh-CN" dirty="0"/>
          </a:p>
        </p:txBody>
      </p:sp>
      <p:sp>
        <p:nvSpPr>
          <p:cNvPr id="142" name="Text Box 28"/>
          <p:cNvSpPr txBox="1">
            <a:spLocks noChangeArrowheads="1"/>
          </p:cNvSpPr>
          <p:nvPr/>
        </p:nvSpPr>
        <p:spPr bwMode="auto">
          <a:xfrm>
            <a:off x="5446438" y="3131676"/>
            <a:ext cx="2745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800000"/>
                </a:solidFill>
              </a:rPr>
              <a:t>8</a:t>
            </a:r>
            <a:endParaRPr lang="zh-CN" altLang="zh-CN" dirty="0"/>
          </a:p>
        </p:txBody>
      </p:sp>
      <p:sp>
        <p:nvSpPr>
          <p:cNvPr id="143" name="Text Box 29"/>
          <p:cNvSpPr txBox="1">
            <a:spLocks noChangeArrowheads="1"/>
          </p:cNvSpPr>
          <p:nvPr/>
        </p:nvSpPr>
        <p:spPr bwMode="auto">
          <a:xfrm>
            <a:off x="5810273" y="4110369"/>
            <a:ext cx="2745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800000"/>
                </a:solidFill>
              </a:rPr>
              <a:t>7</a:t>
            </a:r>
            <a:endParaRPr lang="zh-CN" altLang="zh-CN" dirty="0"/>
          </a:p>
        </p:txBody>
      </p:sp>
      <p:sp>
        <p:nvSpPr>
          <p:cNvPr id="144" name="Text Box 30"/>
          <p:cNvSpPr txBox="1">
            <a:spLocks noChangeArrowheads="1"/>
          </p:cNvSpPr>
          <p:nvPr/>
        </p:nvSpPr>
        <p:spPr bwMode="auto">
          <a:xfrm>
            <a:off x="7318646" y="3131676"/>
            <a:ext cx="2745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800000"/>
                </a:solidFill>
              </a:rPr>
              <a:t>2</a:t>
            </a:r>
            <a:endParaRPr lang="zh-CN" altLang="zh-CN" dirty="0">
              <a:solidFill>
                <a:srgbClr val="0000FF"/>
              </a:solidFill>
            </a:endParaRPr>
          </a:p>
        </p:txBody>
      </p:sp>
      <p:sp>
        <p:nvSpPr>
          <p:cNvPr id="145" name="Text Box 31"/>
          <p:cNvSpPr txBox="1">
            <a:spLocks noChangeArrowheads="1"/>
          </p:cNvSpPr>
          <p:nvPr/>
        </p:nvSpPr>
        <p:spPr bwMode="auto">
          <a:xfrm>
            <a:off x="7013598" y="4149080"/>
            <a:ext cx="2745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800000"/>
                </a:solidFill>
              </a:rPr>
              <a:t>4</a:t>
            </a:r>
            <a:endParaRPr lang="zh-CN" altLang="zh-CN" dirty="0"/>
          </a:p>
        </p:txBody>
      </p:sp>
      <p:sp>
        <p:nvSpPr>
          <p:cNvPr id="146" name="Text Box 32"/>
          <p:cNvSpPr txBox="1">
            <a:spLocks noChangeArrowheads="1"/>
          </p:cNvSpPr>
          <p:nvPr/>
        </p:nvSpPr>
        <p:spPr bwMode="auto">
          <a:xfrm>
            <a:off x="5734470" y="5157192"/>
            <a:ext cx="2745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800000"/>
                </a:solidFill>
              </a:rPr>
              <a:t>4</a:t>
            </a:r>
            <a:endParaRPr lang="zh-CN" altLang="zh-CN" dirty="0"/>
          </a:p>
        </p:txBody>
      </p:sp>
      <p:sp>
        <p:nvSpPr>
          <p:cNvPr id="147" name="Text Box 22"/>
          <p:cNvSpPr txBox="1">
            <a:spLocks noChangeArrowheads="1"/>
          </p:cNvSpPr>
          <p:nvPr/>
        </p:nvSpPr>
        <p:spPr bwMode="auto">
          <a:xfrm>
            <a:off x="1846038" y="3296017"/>
            <a:ext cx="3600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B050"/>
                </a:solidFill>
              </a:rPr>
              <a:t>0</a:t>
            </a:r>
            <a:r>
              <a:rPr lang="en-US" altLang="zh-CN" dirty="0" smtClean="0"/>
              <a:t>)</a:t>
            </a:r>
            <a:endParaRPr lang="zh-CN" altLang="zh-CN" dirty="0"/>
          </a:p>
        </p:txBody>
      </p:sp>
      <p:sp>
        <p:nvSpPr>
          <p:cNvPr id="148" name="Text Box 22"/>
          <p:cNvSpPr txBox="1">
            <a:spLocks noChangeArrowheads="1"/>
          </p:cNvSpPr>
          <p:nvPr/>
        </p:nvSpPr>
        <p:spPr bwMode="auto">
          <a:xfrm>
            <a:off x="1413990" y="3296017"/>
            <a:ext cx="43204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C00000"/>
                </a:solidFill>
              </a:rPr>
              <a:t>0</a:t>
            </a:r>
            <a:endParaRPr lang="zh-CN" altLang="zh-CN" dirty="0">
              <a:solidFill>
                <a:srgbClr val="C00000"/>
              </a:solidFill>
            </a:endParaRPr>
          </a:p>
        </p:txBody>
      </p:sp>
      <p:sp>
        <p:nvSpPr>
          <p:cNvPr id="149" name="Text Box 22"/>
          <p:cNvSpPr txBox="1">
            <a:spLocks noChangeArrowheads="1"/>
          </p:cNvSpPr>
          <p:nvPr/>
        </p:nvSpPr>
        <p:spPr bwMode="auto">
          <a:xfrm>
            <a:off x="2926158" y="6021288"/>
            <a:ext cx="3600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B050"/>
                </a:solidFill>
              </a:rPr>
              <a:t>8</a:t>
            </a:r>
            <a:r>
              <a:rPr lang="en-US" altLang="zh-CN" dirty="0" smtClean="0"/>
              <a:t>)</a:t>
            </a:r>
            <a:endParaRPr lang="zh-CN" altLang="zh-CN" dirty="0"/>
          </a:p>
        </p:txBody>
      </p:sp>
      <p:sp>
        <p:nvSpPr>
          <p:cNvPr id="150" name="Text Box 22"/>
          <p:cNvSpPr txBox="1">
            <a:spLocks noChangeArrowheads="1"/>
          </p:cNvSpPr>
          <p:nvPr/>
        </p:nvSpPr>
        <p:spPr bwMode="auto">
          <a:xfrm>
            <a:off x="2494110" y="6021288"/>
            <a:ext cx="43204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C00000"/>
                </a:solidFill>
              </a:rPr>
              <a:t>5</a:t>
            </a:r>
            <a:endParaRPr lang="zh-CN" altLang="zh-CN" dirty="0">
              <a:solidFill>
                <a:srgbClr val="C00000"/>
              </a:solidFill>
            </a:endParaRPr>
          </a:p>
        </p:txBody>
      </p:sp>
      <p:sp>
        <p:nvSpPr>
          <p:cNvPr id="151" name="Text Box 22"/>
          <p:cNvSpPr txBox="1">
            <a:spLocks noChangeArrowheads="1"/>
          </p:cNvSpPr>
          <p:nvPr/>
        </p:nvSpPr>
        <p:spPr bwMode="auto">
          <a:xfrm>
            <a:off x="5590454" y="6021288"/>
            <a:ext cx="3600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B050"/>
                </a:solidFill>
              </a:rPr>
              <a:t>10</a:t>
            </a:r>
            <a:r>
              <a:rPr lang="en-US" altLang="zh-CN" dirty="0" smtClean="0"/>
              <a:t>)</a:t>
            </a:r>
            <a:endParaRPr lang="zh-CN" altLang="zh-CN" dirty="0"/>
          </a:p>
        </p:txBody>
      </p:sp>
      <p:sp>
        <p:nvSpPr>
          <p:cNvPr id="152" name="Text Box 22"/>
          <p:cNvSpPr txBox="1">
            <a:spLocks noChangeArrowheads="1"/>
          </p:cNvSpPr>
          <p:nvPr/>
        </p:nvSpPr>
        <p:spPr bwMode="auto">
          <a:xfrm>
            <a:off x="5158406" y="6021288"/>
            <a:ext cx="43204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C00000"/>
                </a:solidFill>
              </a:rPr>
              <a:t>7</a:t>
            </a:r>
            <a:endParaRPr lang="zh-CN" altLang="zh-CN" dirty="0">
              <a:solidFill>
                <a:srgbClr val="C00000"/>
              </a:solidFill>
            </a:endParaRPr>
          </a:p>
        </p:txBody>
      </p:sp>
      <p:sp>
        <p:nvSpPr>
          <p:cNvPr id="153" name="Text Box 22"/>
          <p:cNvSpPr txBox="1">
            <a:spLocks noChangeArrowheads="1"/>
          </p:cNvSpPr>
          <p:nvPr/>
        </p:nvSpPr>
        <p:spPr bwMode="auto">
          <a:xfrm>
            <a:off x="4150294" y="2636912"/>
            <a:ext cx="3600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B050"/>
                </a:solidFill>
              </a:rPr>
              <a:t>6</a:t>
            </a:r>
            <a:r>
              <a:rPr lang="en-US" altLang="zh-CN" dirty="0" smtClean="0"/>
              <a:t>)</a:t>
            </a:r>
            <a:endParaRPr lang="zh-CN" altLang="zh-CN" dirty="0"/>
          </a:p>
        </p:txBody>
      </p:sp>
      <p:sp>
        <p:nvSpPr>
          <p:cNvPr id="154" name="Text Box 22"/>
          <p:cNvSpPr txBox="1">
            <a:spLocks noChangeArrowheads="1"/>
          </p:cNvSpPr>
          <p:nvPr/>
        </p:nvSpPr>
        <p:spPr bwMode="auto">
          <a:xfrm>
            <a:off x="3718246" y="2636912"/>
            <a:ext cx="43204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C00000"/>
                </a:solidFill>
              </a:rPr>
              <a:t>6</a:t>
            </a:r>
            <a:endParaRPr lang="zh-CN" altLang="zh-CN" dirty="0">
              <a:solidFill>
                <a:srgbClr val="C00000"/>
              </a:solidFill>
            </a:endParaRPr>
          </a:p>
        </p:txBody>
      </p:sp>
      <p:sp>
        <p:nvSpPr>
          <p:cNvPr id="155" name="Text Box 22"/>
          <p:cNvSpPr txBox="1">
            <a:spLocks noChangeArrowheads="1"/>
          </p:cNvSpPr>
          <p:nvPr/>
        </p:nvSpPr>
        <p:spPr bwMode="auto">
          <a:xfrm>
            <a:off x="4222302" y="4797152"/>
            <a:ext cx="3600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B050"/>
                </a:solidFill>
              </a:rPr>
              <a:t>6</a:t>
            </a:r>
            <a:r>
              <a:rPr lang="en-US" altLang="zh-CN" dirty="0" smtClean="0"/>
              <a:t>)</a:t>
            </a:r>
            <a:endParaRPr lang="zh-CN" altLang="zh-CN" dirty="0"/>
          </a:p>
        </p:txBody>
      </p:sp>
      <p:sp>
        <p:nvSpPr>
          <p:cNvPr id="156" name="Text Box 22"/>
          <p:cNvSpPr txBox="1">
            <a:spLocks noChangeArrowheads="1"/>
          </p:cNvSpPr>
          <p:nvPr/>
        </p:nvSpPr>
        <p:spPr bwMode="auto">
          <a:xfrm>
            <a:off x="3790254" y="4797152"/>
            <a:ext cx="43204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C00000"/>
                </a:solidFill>
              </a:rPr>
              <a:t>4</a:t>
            </a:r>
            <a:endParaRPr lang="zh-CN" altLang="zh-CN" dirty="0">
              <a:solidFill>
                <a:srgbClr val="C00000"/>
              </a:solidFill>
            </a:endParaRPr>
          </a:p>
        </p:txBody>
      </p:sp>
      <p:sp>
        <p:nvSpPr>
          <p:cNvPr id="157" name="Text Box 22"/>
          <p:cNvSpPr txBox="1">
            <a:spLocks noChangeArrowheads="1"/>
          </p:cNvSpPr>
          <p:nvPr/>
        </p:nvSpPr>
        <p:spPr bwMode="auto">
          <a:xfrm>
            <a:off x="5086398" y="4149080"/>
            <a:ext cx="3600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B050"/>
                </a:solidFill>
              </a:rPr>
              <a:t>7</a:t>
            </a:r>
            <a:r>
              <a:rPr lang="en-US" altLang="zh-CN" dirty="0" smtClean="0"/>
              <a:t>)</a:t>
            </a:r>
            <a:endParaRPr lang="zh-CN" altLang="zh-CN" dirty="0"/>
          </a:p>
        </p:txBody>
      </p:sp>
      <p:sp>
        <p:nvSpPr>
          <p:cNvPr id="158" name="Text Box 22"/>
          <p:cNvSpPr txBox="1">
            <a:spLocks noChangeArrowheads="1"/>
          </p:cNvSpPr>
          <p:nvPr/>
        </p:nvSpPr>
        <p:spPr bwMode="auto">
          <a:xfrm>
            <a:off x="4654350" y="4149080"/>
            <a:ext cx="43204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C00000"/>
                </a:solidFill>
              </a:rPr>
              <a:t>7</a:t>
            </a:r>
            <a:endParaRPr lang="zh-CN" altLang="zh-CN" dirty="0">
              <a:solidFill>
                <a:srgbClr val="C00000"/>
              </a:solidFill>
            </a:endParaRPr>
          </a:p>
        </p:txBody>
      </p:sp>
      <p:sp>
        <p:nvSpPr>
          <p:cNvPr id="159" name="Text Box 22"/>
          <p:cNvSpPr txBox="1">
            <a:spLocks noChangeArrowheads="1"/>
          </p:cNvSpPr>
          <p:nvPr/>
        </p:nvSpPr>
        <p:spPr bwMode="auto">
          <a:xfrm>
            <a:off x="7246638" y="2636912"/>
            <a:ext cx="3600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B050"/>
                </a:solidFill>
              </a:rPr>
              <a:t>16</a:t>
            </a:r>
            <a:r>
              <a:rPr lang="en-US" altLang="zh-CN" dirty="0" smtClean="0"/>
              <a:t>)</a:t>
            </a:r>
            <a:endParaRPr lang="zh-CN" altLang="zh-CN" dirty="0"/>
          </a:p>
        </p:txBody>
      </p:sp>
      <p:sp>
        <p:nvSpPr>
          <p:cNvPr id="160" name="Text Box 22"/>
          <p:cNvSpPr txBox="1">
            <a:spLocks noChangeArrowheads="1"/>
          </p:cNvSpPr>
          <p:nvPr/>
        </p:nvSpPr>
        <p:spPr bwMode="auto">
          <a:xfrm>
            <a:off x="6814590" y="2636912"/>
            <a:ext cx="43204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C00000"/>
                </a:solidFill>
              </a:rPr>
              <a:t>15</a:t>
            </a:r>
            <a:endParaRPr lang="zh-CN" altLang="zh-CN" dirty="0">
              <a:solidFill>
                <a:srgbClr val="C00000"/>
              </a:solidFill>
            </a:endParaRPr>
          </a:p>
        </p:txBody>
      </p:sp>
      <p:sp>
        <p:nvSpPr>
          <p:cNvPr id="161" name="Text Box 22"/>
          <p:cNvSpPr txBox="1">
            <a:spLocks noChangeArrowheads="1"/>
          </p:cNvSpPr>
          <p:nvPr/>
        </p:nvSpPr>
        <p:spPr bwMode="auto">
          <a:xfrm>
            <a:off x="7246638" y="4941168"/>
            <a:ext cx="3600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B050"/>
                </a:solidFill>
              </a:rPr>
              <a:t>14</a:t>
            </a:r>
            <a:r>
              <a:rPr lang="en-US" altLang="zh-CN" dirty="0" smtClean="0"/>
              <a:t>)</a:t>
            </a:r>
            <a:endParaRPr lang="zh-CN" altLang="zh-CN" dirty="0"/>
          </a:p>
        </p:txBody>
      </p:sp>
      <p:sp>
        <p:nvSpPr>
          <p:cNvPr id="162" name="Text Box 22"/>
          <p:cNvSpPr txBox="1">
            <a:spLocks noChangeArrowheads="1"/>
          </p:cNvSpPr>
          <p:nvPr/>
        </p:nvSpPr>
        <p:spPr bwMode="auto">
          <a:xfrm>
            <a:off x="6814590" y="4941168"/>
            <a:ext cx="43204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C00000"/>
                </a:solidFill>
              </a:rPr>
              <a:t>14</a:t>
            </a:r>
            <a:endParaRPr lang="zh-CN" altLang="zh-CN" dirty="0">
              <a:solidFill>
                <a:srgbClr val="C00000"/>
              </a:solidFill>
            </a:endParaRPr>
          </a:p>
        </p:txBody>
      </p:sp>
      <p:sp>
        <p:nvSpPr>
          <p:cNvPr id="163" name="Text Box 22"/>
          <p:cNvSpPr txBox="1">
            <a:spLocks noChangeArrowheads="1"/>
          </p:cNvSpPr>
          <p:nvPr/>
        </p:nvSpPr>
        <p:spPr bwMode="auto">
          <a:xfrm>
            <a:off x="8398766" y="3356992"/>
            <a:ext cx="3600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B050"/>
                </a:solidFill>
              </a:rPr>
              <a:t>18</a:t>
            </a:r>
            <a:r>
              <a:rPr lang="en-US" altLang="zh-CN" dirty="0" smtClean="0"/>
              <a:t>)</a:t>
            </a:r>
            <a:endParaRPr lang="zh-CN" altLang="zh-CN" dirty="0"/>
          </a:p>
        </p:txBody>
      </p:sp>
      <p:sp>
        <p:nvSpPr>
          <p:cNvPr id="164" name="Text Box 22"/>
          <p:cNvSpPr txBox="1">
            <a:spLocks noChangeArrowheads="1"/>
          </p:cNvSpPr>
          <p:nvPr/>
        </p:nvSpPr>
        <p:spPr bwMode="auto">
          <a:xfrm>
            <a:off x="7966718" y="3356992"/>
            <a:ext cx="43204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C00000"/>
                </a:solidFill>
              </a:rPr>
              <a:t>18</a:t>
            </a:r>
            <a:endParaRPr lang="zh-CN" altLang="zh-CN" dirty="0">
              <a:solidFill>
                <a:srgbClr val="C00000"/>
              </a:solidFill>
            </a:endParaRPr>
          </a:p>
        </p:txBody>
      </p:sp>
      <p:sp>
        <p:nvSpPr>
          <p:cNvPr id="165" name="灯片编号占位符 16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14</a:t>
            </a:fld>
            <a:r>
              <a:rPr lang="en-US" altLang="zh-CN" smtClean="0"/>
              <a:t>/20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640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8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0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2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4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6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8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0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2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4" dur="2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6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5" presetClass="emph" presetSubtype="1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9" dur="indefinite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0" dur="indefinite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1" dur="indefinite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5" presetClass="emph" presetSubtype="1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4" dur="indefinite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6" dur="indefinite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5" presetClass="emph" presetSubtype="1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0" dur="indefinite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1" dur="indefinite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5" presetClass="emph" presetSubtype="1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4" dur="indefinit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5" dur="indefinit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6" dur="indefinit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000"/>
                            </p:stCondLst>
                            <p:childTnLst>
                              <p:par>
                                <p:cTn id="128" presetID="5" presetClass="emph" presetSubtype="1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9" dur="indefinite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0" dur="indefinite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1" dur="indefinite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3" presetID="5" presetClass="emph" presetSubtype="1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4" dur="indefinite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5" dur="indefinite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6" dur="indefinite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5" presetClass="emph" presetSubtype="1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9" dur="indefinite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0" dur="indefinite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1" dur="indefinite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5" presetClass="emph" presetSubtype="1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4" dur="indefinite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5" dur="indefinite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6" dur="indefinite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000"/>
                            </p:stCondLst>
                            <p:childTnLst>
                              <p:par>
                                <p:cTn id="148" presetID="5" presetClass="emph" presetSubtype="1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9" dur="indefinite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0" dur="indefinite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1" dur="indefinite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000"/>
                            </p:stCondLst>
                            <p:childTnLst>
                              <p:par>
                                <p:cTn id="153" presetID="5" presetClass="emph" presetSubtype="1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4" dur="indefinite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5" dur="indefinite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6" dur="indefinite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  <p:bldP spid="147" grpId="1"/>
      <p:bldP spid="147" grpId="2"/>
      <p:bldP spid="148" grpId="0"/>
      <p:bldP spid="148" grpId="1"/>
      <p:bldP spid="148" grpId="2"/>
      <p:bldP spid="149" grpId="0"/>
      <p:bldP spid="150" grpId="0"/>
      <p:bldP spid="151" grpId="0"/>
      <p:bldP spid="152" grpId="0"/>
      <p:bldP spid="153" grpId="0"/>
      <p:bldP spid="153" grpId="1"/>
      <p:bldP spid="153" grpId="2"/>
      <p:bldP spid="154" grpId="0"/>
      <p:bldP spid="154" grpId="1"/>
      <p:bldP spid="154" grpId="2"/>
      <p:bldP spid="155" grpId="0"/>
      <p:bldP spid="156" grpId="0"/>
      <p:bldP spid="157" grpId="0"/>
      <p:bldP spid="157" grpId="1"/>
      <p:bldP spid="157" grpId="2"/>
      <p:bldP spid="158" grpId="0"/>
      <p:bldP spid="158" grpId="1"/>
      <p:bldP spid="158" grpId="2"/>
      <p:bldP spid="159" grpId="0"/>
      <p:bldP spid="160" grpId="0"/>
      <p:bldP spid="161" grpId="0"/>
      <p:bldP spid="161" grpId="1"/>
      <p:bldP spid="161" grpId="2"/>
      <p:bldP spid="162" grpId="0"/>
      <p:bldP spid="162" grpId="1"/>
      <p:bldP spid="162" grpId="2"/>
      <p:bldP spid="163" grpId="0"/>
      <p:bldP spid="163" grpId="1"/>
      <p:bldP spid="163" grpId="2"/>
      <p:bldP spid="164" grpId="0"/>
      <p:bldP spid="164" grpId="1"/>
      <p:bldP spid="164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最短路径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图的最短路径问题有二：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其一：求</a:t>
            </a:r>
            <a:r>
              <a:rPr lang="zh-CN" altLang="en-US" dirty="0">
                <a:solidFill>
                  <a:schemeClr val="tx1"/>
                </a:solidFill>
              </a:rPr>
              <a:t>从某个源点到其余各点的最短</a:t>
            </a:r>
            <a:r>
              <a:rPr lang="zh-CN" altLang="en-US" dirty="0" smtClean="0">
                <a:solidFill>
                  <a:schemeClr val="tx1"/>
                </a:solidFill>
              </a:rPr>
              <a:t>路径</a:t>
            </a:r>
            <a:r>
              <a:rPr lang="en-US" altLang="zh-CN" dirty="0" smtClean="0">
                <a:solidFill>
                  <a:schemeClr val="tx1"/>
                </a:solidFill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</a:rPr>
              <a:t>单源最短路径问题；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其二：每</a:t>
            </a:r>
            <a:r>
              <a:rPr lang="zh-CN" altLang="en-US" dirty="0">
                <a:solidFill>
                  <a:schemeClr val="tx1"/>
                </a:solidFill>
              </a:rPr>
              <a:t>一对顶点之间的最短</a:t>
            </a:r>
            <a:r>
              <a:rPr lang="zh-CN" altLang="en-US" dirty="0" smtClean="0">
                <a:solidFill>
                  <a:schemeClr val="tx1"/>
                </a:solidFill>
              </a:rPr>
              <a:t>路径</a:t>
            </a:r>
            <a:r>
              <a:rPr lang="en-US" altLang="zh-CN" dirty="0" smtClean="0">
                <a:solidFill>
                  <a:schemeClr val="tx1"/>
                </a:solidFill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</a:rPr>
              <a:t>全源最短路径问题。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rgbClr val="C00000"/>
              </a:solidFill>
            </a:endParaRPr>
          </a:p>
          <a:p>
            <a:pPr algn="ctr"/>
            <a:r>
              <a:rPr lang="zh-CN" altLang="en-US" dirty="0" smtClean="0">
                <a:solidFill>
                  <a:srgbClr val="C00000"/>
                </a:solidFill>
              </a:rPr>
              <a:t>单</a:t>
            </a:r>
            <a:r>
              <a:rPr lang="zh-CN" altLang="en-US" dirty="0">
                <a:solidFill>
                  <a:srgbClr val="C00000"/>
                </a:solidFill>
              </a:rPr>
              <a:t>源最短</a:t>
            </a:r>
            <a:r>
              <a:rPr lang="zh-CN" altLang="en-US" dirty="0" smtClean="0">
                <a:solidFill>
                  <a:srgbClr val="C00000"/>
                </a:solidFill>
              </a:rPr>
              <a:t>路径的迪杰斯特拉</a:t>
            </a:r>
            <a:r>
              <a:rPr lang="en-US" altLang="zh-CN" dirty="0" smtClean="0">
                <a:solidFill>
                  <a:srgbClr val="C00000"/>
                </a:solidFill>
              </a:rPr>
              <a:t>(</a:t>
            </a:r>
            <a:r>
              <a:rPr lang="en-US" altLang="zh-CN" dirty="0" err="1" smtClean="0">
                <a:solidFill>
                  <a:srgbClr val="C00000"/>
                </a:solidFill>
              </a:rPr>
              <a:t>Dijkestra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  <a:r>
              <a:rPr lang="zh-CN" altLang="en-US" dirty="0" smtClean="0">
                <a:solidFill>
                  <a:srgbClr val="C00000"/>
                </a:solidFill>
              </a:rPr>
              <a:t>算法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(1) </a:t>
            </a:r>
            <a:r>
              <a:rPr lang="zh-CN" altLang="en-US" dirty="0" smtClean="0">
                <a:solidFill>
                  <a:srgbClr val="FF0000"/>
                </a:solidFill>
              </a:rPr>
              <a:t>路径</a:t>
            </a:r>
            <a:r>
              <a:rPr lang="zh-CN" altLang="en-US" dirty="0">
                <a:solidFill>
                  <a:srgbClr val="FF0000"/>
                </a:solidFill>
              </a:rPr>
              <a:t>长度最短的最短</a:t>
            </a:r>
            <a:r>
              <a:rPr lang="zh-CN" altLang="en-US" dirty="0" smtClean="0">
                <a:solidFill>
                  <a:srgbClr val="FF0000"/>
                </a:solidFill>
              </a:rPr>
              <a:t>路径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257300" lvl="2" indent="-342900">
              <a:buClr>
                <a:srgbClr val="0033CC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0033CC"/>
                </a:solidFill>
              </a:rPr>
              <a:t>在</a:t>
            </a:r>
            <a:r>
              <a:rPr lang="zh-CN" altLang="en-US" dirty="0">
                <a:solidFill>
                  <a:srgbClr val="0033CC"/>
                </a:solidFill>
              </a:rPr>
              <a:t>这条路径上，必定只含一条弧，并且这条弧的权值</a:t>
            </a:r>
            <a:r>
              <a:rPr lang="zh-CN" altLang="en-US" dirty="0" smtClean="0">
                <a:solidFill>
                  <a:srgbClr val="0033CC"/>
                </a:solidFill>
              </a:rPr>
              <a:t>最小；</a:t>
            </a:r>
            <a:endParaRPr lang="en-US" altLang="zh-CN" dirty="0" smtClean="0">
              <a:solidFill>
                <a:srgbClr val="0033CC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(2) </a:t>
            </a:r>
            <a:r>
              <a:rPr lang="zh-CN" altLang="en-US" dirty="0" smtClean="0">
                <a:solidFill>
                  <a:srgbClr val="FF0000"/>
                </a:solidFill>
              </a:rPr>
              <a:t>路径</a:t>
            </a:r>
            <a:r>
              <a:rPr lang="zh-CN" altLang="en-US" dirty="0">
                <a:solidFill>
                  <a:srgbClr val="FF0000"/>
                </a:solidFill>
              </a:rPr>
              <a:t>长度次短的最短</a:t>
            </a:r>
            <a:r>
              <a:rPr lang="zh-CN" altLang="en-US" dirty="0" smtClean="0">
                <a:solidFill>
                  <a:srgbClr val="FF0000"/>
                </a:solidFill>
              </a:rPr>
              <a:t>路径</a:t>
            </a:r>
            <a:endParaRPr lang="zh-CN" altLang="en-US" dirty="0">
              <a:solidFill>
                <a:srgbClr val="FF0000"/>
              </a:solidFill>
            </a:endParaRPr>
          </a:p>
          <a:p>
            <a:pPr marL="1257300" lvl="2" indent="-342900">
              <a:buClr>
                <a:srgbClr val="0033CC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0033CC"/>
                </a:solidFill>
              </a:rPr>
              <a:t>或者</a:t>
            </a:r>
            <a:r>
              <a:rPr lang="zh-CN" altLang="en-US" dirty="0">
                <a:solidFill>
                  <a:srgbClr val="0033CC"/>
                </a:solidFill>
              </a:rPr>
              <a:t>是直接从源点到该点</a:t>
            </a:r>
            <a:r>
              <a:rPr lang="en-US" altLang="zh-CN" dirty="0">
                <a:solidFill>
                  <a:srgbClr val="0033CC"/>
                </a:solidFill>
              </a:rPr>
              <a:t>(</a:t>
            </a:r>
            <a:r>
              <a:rPr lang="zh-CN" altLang="en-US" dirty="0">
                <a:solidFill>
                  <a:srgbClr val="0033CC"/>
                </a:solidFill>
              </a:rPr>
              <a:t>只含一条弧</a:t>
            </a:r>
            <a:r>
              <a:rPr lang="en-US" altLang="zh-CN" dirty="0">
                <a:solidFill>
                  <a:srgbClr val="0033CC"/>
                </a:solidFill>
              </a:rPr>
              <a:t>)</a:t>
            </a:r>
            <a:r>
              <a:rPr lang="zh-CN" altLang="en-US" dirty="0">
                <a:solidFill>
                  <a:srgbClr val="0033CC"/>
                </a:solidFill>
              </a:rPr>
              <a:t>； </a:t>
            </a:r>
            <a:endParaRPr lang="en-US" altLang="zh-CN" dirty="0" smtClean="0">
              <a:solidFill>
                <a:srgbClr val="0033CC"/>
              </a:solidFill>
            </a:endParaRPr>
          </a:p>
          <a:p>
            <a:pPr marL="1257300" lvl="2" indent="-342900">
              <a:buClr>
                <a:srgbClr val="0033CC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0033CC"/>
                </a:solidFill>
              </a:rPr>
              <a:t>或者</a:t>
            </a:r>
            <a:r>
              <a:rPr lang="zh-CN" altLang="en-US" dirty="0">
                <a:solidFill>
                  <a:srgbClr val="0033CC"/>
                </a:solidFill>
              </a:rPr>
              <a:t>是从源点经过顶点</a:t>
            </a:r>
            <a:r>
              <a:rPr lang="en-US" altLang="zh-CN" dirty="0">
                <a:solidFill>
                  <a:srgbClr val="0033CC"/>
                </a:solidFill>
              </a:rPr>
              <a:t>v1</a:t>
            </a:r>
            <a:r>
              <a:rPr lang="zh-CN" altLang="en-US" dirty="0">
                <a:solidFill>
                  <a:srgbClr val="0033CC"/>
                </a:solidFill>
              </a:rPr>
              <a:t>，再到达该顶点</a:t>
            </a:r>
            <a:r>
              <a:rPr lang="en-US" altLang="zh-CN" dirty="0">
                <a:solidFill>
                  <a:srgbClr val="0033CC"/>
                </a:solidFill>
              </a:rPr>
              <a:t>(</a:t>
            </a:r>
            <a:r>
              <a:rPr lang="zh-CN" altLang="en-US" dirty="0">
                <a:solidFill>
                  <a:srgbClr val="0033CC"/>
                </a:solidFill>
              </a:rPr>
              <a:t>由两条弧组成</a:t>
            </a:r>
            <a:r>
              <a:rPr lang="en-US" altLang="zh-CN" dirty="0" smtClean="0">
                <a:solidFill>
                  <a:srgbClr val="0033CC"/>
                </a:solidFill>
              </a:rPr>
              <a:t>)</a:t>
            </a:r>
            <a:r>
              <a:rPr lang="zh-CN" altLang="en-US" dirty="0">
                <a:solidFill>
                  <a:srgbClr val="0033CC"/>
                </a:solidFill>
              </a:rPr>
              <a:t>；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(3) </a:t>
            </a:r>
            <a:r>
              <a:rPr lang="zh-CN" altLang="en-US" dirty="0" smtClean="0">
                <a:solidFill>
                  <a:srgbClr val="FF0000"/>
                </a:solidFill>
              </a:rPr>
              <a:t>其余</a:t>
            </a:r>
            <a:r>
              <a:rPr lang="zh-CN" altLang="en-US" dirty="0">
                <a:solidFill>
                  <a:srgbClr val="FF0000"/>
                </a:solidFill>
              </a:rPr>
              <a:t>最短路径的</a:t>
            </a:r>
            <a:r>
              <a:rPr lang="zh-CN" altLang="en-US" dirty="0" smtClean="0">
                <a:solidFill>
                  <a:srgbClr val="FF0000"/>
                </a:solidFill>
              </a:rPr>
              <a:t>特点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257300" lvl="2" indent="-342900">
              <a:buClr>
                <a:srgbClr val="0033CC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0033CC"/>
                </a:solidFill>
              </a:rPr>
              <a:t>或者</a:t>
            </a:r>
            <a:r>
              <a:rPr lang="zh-CN" altLang="en-US" dirty="0">
                <a:solidFill>
                  <a:srgbClr val="0033CC"/>
                </a:solidFill>
              </a:rPr>
              <a:t>是直接从源点到该点</a:t>
            </a:r>
            <a:r>
              <a:rPr lang="en-US" altLang="zh-CN" dirty="0">
                <a:solidFill>
                  <a:srgbClr val="0033CC"/>
                </a:solidFill>
              </a:rPr>
              <a:t>(</a:t>
            </a:r>
            <a:r>
              <a:rPr lang="zh-CN" altLang="en-US" dirty="0">
                <a:solidFill>
                  <a:srgbClr val="0033CC"/>
                </a:solidFill>
              </a:rPr>
              <a:t>只含一条弧</a:t>
            </a:r>
            <a:r>
              <a:rPr lang="en-US" altLang="zh-CN" dirty="0">
                <a:solidFill>
                  <a:srgbClr val="0033CC"/>
                </a:solidFill>
              </a:rPr>
              <a:t>)</a:t>
            </a:r>
            <a:r>
              <a:rPr lang="zh-CN" altLang="en-US" dirty="0">
                <a:solidFill>
                  <a:srgbClr val="0033CC"/>
                </a:solidFill>
              </a:rPr>
              <a:t>； </a:t>
            </a:r>
            <a:endParaRPr lang="en-US" altLang="zh-CN" dirty="0" smtClean="0">
              <a:solidFill>
                <a:srgbClr val="0033CC"/>
              </a:solidFill>
            </a:endParaRPr>
          </a:p>
          <a:p>
            <a:pPr marL="1257300" lvl="2" indent="-342900">
              <a:buClr>
                <a:srgbClr val="0033CC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0033CC"/>
                </a:solidFill>
              </a:rPr>
              <a:t>或者</a:t>
            </a:r>
            <a:r>
              <a:rPr lang="zh-CN" altLang="en-US" dirty="0">
                <a:solidFill>
                  <a:srgbClr val="0033CC"/>
                </a:solidFill>
              </a:rPr>
              <a:t>是从源点经过已求得最短路径的顶点，再到达该顶点。</a:t>
            </a: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15</a:t>
            </a:fld>
            <a:r>
              <a:rPr lang="en-US" altLang="zh-CN" smtClean="0"/>
              <a:t>/20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1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迪杰斯特拉</a:t>
            </a:r>
            <a:r>
              <a:rPr lang="en-US" altLang="zh-CN" dirty="0"/>
              <a:t>(</a:t>
            </a:r>
            <a:r>
              <a:rPr lang="en-US" altLang="zh-CN" dirty="0" err="1" smtClean="0"/>
              <a:t>Dijkestra</a:t>
            </a:r>
            <a:r>
              <a:rPr lang="en-US" altLang="zh-CN" dirty="0"/>
              <a:t>)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721816" y="836712"/>
            <a:ext cx="2984951" cy="2018107"/>
            <a:chOff x="558" y="587"/>
            <a:chExt cx="1415" cy="858"/>
          </a:xfrm>
        </p:grpSpPr>
        <p:graphicFrame>
          <p:nvGraphicFramePr>
            <p:cNvPr id="4" name="Object 5"/>
            <p:cNvGraphicFramePr>
              <a:graphicFrameLocks noChangeAspect="1"/>
            </p:cNvGraphicFramePr>
            <p:nvPr/>
          </p:nvGraphicFramePr>
          <p:xfrm>
            <a:off x="558" y="1189"/>
            <a:ext cx="192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88" name="文档" r:id="rId3" imgW="5486400" imgH="172800" progId="Word.Document.8">
                    <p:embed/>
                  </p:oleObj>
                </mc:Choice>
                <mc:Fallback>
                  <p:oleObj name="文档" r:id="rId3" imgW="5486400" imgH="172800" progId="Word.Document.8">
                    <p:embed/>
                    <p:pic>
                      <p:nvPicPr>
                        <p:cNvPr id="515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" y="1189"/>
                          <a:ext cx="192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6"/>
            <p:cNvGraphicFramePr>
              <a:graphicFrameLocks noChangeAspect="1"/>
            </p:cNvGraphicFramePr>
            <p:nvPr/>
          </p:nvGraphicFramePr>
          <p:xfrm>
            <a:off x="953" y="1178"/>
            <a:ext cx="15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89" name="文档" r:id="rId5" imgW="5486400" imgH="172800" progId="Word.Document.8">
                    <p:embed/>
                  </p:oleObj>
                </mc:Choice>
                <mc:Fallback>
                  <p:oleObj name="文档" r:id="rId5" imgW="5486400" imgH="172800" progId="Word.Document.8">
                    <p:embed/>
                    <p:pic>
                      <p:nvPicPr>
                        <p:cNvPr id="5156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3" y="1178"/>
                          <a:ext cx="15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7"/>
            <p:cNvGraphicFramePr>
              <a:graphicFrameLocks noChangeAspect="1"/>
            </p:cNvGraphicFramePr>
            <p:nvPr/>
          </p:nvGraphicFramePr>
          <p:xfrm>
            <a:off x="1669" y="1178"/>
            <a:ext cx="15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90" name="文档" r:id="rId7" imgW="5486400" imgH="172800" progId="Word.Document.8">
                    <p:embed/>
                  </p:oleObj>
                </mc:Choice>
                <mc:Fallback>
                  <p:oleObj name="文档" r:id="rId7" imgW="5486400" imgH="172800" progId="Word.Document.8">
                    <p:embed/>
                    <p:pic>
                      <p:nvPicPr>
                        <p:cNvPr id="515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9" y="1178"/>
                          <a:ext cx="157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8"/>
            <p:cNvGraphicFramePr>
              <a:graphicFrameLocks noChangeAspect="1"/>
            </p:cNvGraphicFramePr>
            <p:nvPr/>
          </p:nvGraphicFramePr>
          <p:xfrm>
            <a:off x="1680" y="816"/>
            <a:ext cx="155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91" name="文档" r:id="rId9" imgW="5486400" imgH="172800" progId="Word.Document.8">
                    <p:embed/>
                  </p:oleObj>
                </mc:Choice>
                <mc:Fallback>
                  <p:oleObj name="文档" r:id="rId9" imgW="5486400" imgH="172800" progId="Word.Document.8">
                    <p:embed/>
                    <p:pic>
                      <p:nvPicPr>
                        <p:cNvPr id="515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816"/>
                          <a:ext cx="155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9"/>
            <p:cNvGraphicFramePr>
              <a:graphicFrameLocks noChangeAspect="1"/>
            </p:cNvGraphicFramePr>
            <p:nvPr/>
          </p:nvGraphicFramePr>
          <p:xfrm>
            <a:off x="1318" y="587"/>
            <a:ext cx="179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92" name="文档" r:id="rId11" imgW="5486400" imgH="172800" progId="Word.Document.8">
                    <p:embed/>
                  </p:oleObj>
                </mc:Choice>
                <mc:Fallback>
                  <p:oleObj name="文档" r:id="rId11" imgW="5486400" imgH="172800" progId="Word.Document.8">
                    <p:embed/>
                    <p:pic>
                      <p:nvPicPr>
                        <p:cNvPr id="5159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8" y="587"/>
                          <a:ext cx="179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960" y="81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lang="en-US" altLang="zh-CN" sz="2400" b="1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1104" y="89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H="1" flipV="1">
              <a:off x="1475" y="710"/>
              <a:ext cx="254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V="1">
              <a:off x="1078" y="709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743" y="960"/>
              <a:ext cx="0" cy="2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1026" y="957"/>
              <a:ext cx="0" cy="2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683" y="127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1104" y="127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 flipH="1" flipV="1">
              <a:off x="1392" y="742"/>
              <a:ext cx="2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710" y="1272"/>
              <a:ext cx="142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ea typeface="楷体" panose="02010609060101010101" pitchFamily="49" charset="-122"/>
                  <a:cs typeface="Times New Roman" panose="02020603050405020304" pitchFamily="18" charset="0"/>
                </a:rPr>
                <a:t>5</a:t>
              </a:r>
              <a:endParaRPr lang="en-US" altLang="zh-CN" sz="2400" b="1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795" y="972"/>
              <a:ext cx="197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ea typeface="楷体" panose="02010609060101010101" pitchFamily="49" charset="-122"/>
                  <a:cs typeface="Times New Roman" panose="02020603050405020304" pitchFamily="18" charset="0"/>
                </a:rPr>
                <a:t>10</a:t>
              </a:r>
              <a:endParaRPr lang="en-US" altLang="zh-CN" sz="2400" b="1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1226" y="1288"/>
              <a:ext cx="197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ea typeface="楷体" panose="02010609060101010101" pitchFamily="49" charset="-122"/>
                  <a:cs typeface="Times New Roman" panose="02020603050405020304" pitchFamily="18" charset="0"/>
                </a:rPr>
                <a:t>50</a:t>
              </a:r>
              <a:endParaRPr lang="en-US" altLang="zh-CN" sz="2400" b="1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200" y="864"/>
              <a:ext cx="197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30</a:t>
              </a:r>
              <a:endParaRPr lang="en-US" altLang="zh-CN" sz="2400" b="1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946" y="624"/>
              <a:ext cx="384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>
                  <a:ea typeface="楷体" panose="02010609060101010101" pitchFamily="49" charset="-122"/>
                  <a:cs typeface="Times New Roman" panose="02020603050405020304" pitchFamily="18" charset="0"/>
                </a:rPr>
                <a:t>100</a:t>
              </a:r>
              <a:endParaRPr lang="en-US" altLang="zh-CN" sz="2400" b="1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539" y="672"/>
              <a:ext cx="197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ea typeface="楷体" panose="02010609060101010101" pitchFamily="49" charset="-122"/>
                  <a:cs typeface="Times New Roman" panose="02020603050405020304" pitchFamily="18" charset="0"/>
                </a:rPr>
                <a:t>60</a:t>
              </a:r>
              <a:endParaRPr lang="en-US" altLang="zh-CN" sz="2400" b="1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1390" y="978"/>
              <a:ext cx="197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10</a:t>
              </a:r>
              <a:endParaRPr lang="en-US" altLang="zh-CN" sz="2400" b="1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1776" y="960"/>
              <a:ext cx="197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ea typeface="楷体" panose="02010609060101010101" pitchFamily="49" charset="-122"/>
                  <a:cs typeface="Times New Roman" panose="02020603050405020304" pitchFamily="18" charset="0"/>
                </a:rPr>
                <a:t>20</a:t>
              </a:r>
              <a:endParaRPr lang="en-US" altLang="zh-CN" sz="2400" b="1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Group 27"/>
          <p:cNvGrpSpPr>
            <a:grpSpLocks/>
          </p:cNvGrpSpPr>
          <p:nvPr/>
        </p:nvGrpSpPr>
        <p:grpSpPr bwMode="auto">
          <a:xfrm>
            <a:off x="4039691" y="944662"/>
            <a:ext cx="3963988" cy="2073275"/>
            <a:chOff x="2488" y="566"/>
            <a:chExt cx="2497" cy="1306"/>
          </a:xfrm>
        </p:grpSpPr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2488" y="576"/>
              <a:ext cx="43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楷体" panose="02010609060101010101" pitchFamily="49" charset="-122"/>
                  <a:cs typeface="Times New Roman" panose="02020603050405020304" pitchFamily="18" charset="0"/>
                </a:rPr>
                <a:t>cost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161" y="566"/>
              <a:ext cx="18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ea typeface="楷体" panose="02010609060101010101" pitchFamily="49" charset="-122"/>
                  <a:cs typeface="Times New Roman" panose="02020603050405020304" pitchFamily="18" charset="0"/>
                </a:rPr>
                <a:t>0     1     2   3     4      5</a:t>
              </a:r>
              <a:endParaRPr lang="en-US" altLang="zh-CN" sz="24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9" name="Group 30"/>
            <p:cNvGrpSpPr>
              <a:grpSpLocks/>
            </p:cNvGrpSpPr>
            <p:nvPr/>
          </p:nvGrpSpPr>
          <p:grpSpPr bwMode="auto">
            <a:xfrm>
              <a:off x="3164" y="783"/>
              <a:ext cx="270" cy="751"/>
              <a:chOff x="3175" y="783"/>
              <a:chExt cx="270" cy="751"/>
            </a:xfrm>
          </p:grpSpPr>
          <p:graphicFrame>
            <p:nvGraphicFramePr>
              <p:cNvPr id="72" name="Object 31"/>
              <p:cNvGraphicFramePr>
                <a:graphicFrameLocks noChangeAspect="1"/>
              </p:cNvGraphicFramePr>
              <p:nvPr/>
            </p:nvGraphicFramePr>
            <p:xfrm>
              <a:off x="3175" y="783"/>
              <a:ext cx="240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293" name="文档" r:id="rId13" imgW="5486400" imgH="172800" progId="Word.Document.8">
                      <p:embed/>
                    </p:oleObj>
                  </mc:Choice>
                  <mc:Fallback>
                    <p:oleObj name="文档" r:id="rId13" imgW="5486400" imgH="172800" progId="Word.Document.8">
                      <p:embed/>
                      <p:pic>
                        <p:nvPicPr>
                          <p:cNvPr id="5151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75" y="783"/>
                            <a:ext cx="240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3" name="Object 32"/>
              <p:cNvGraphicFramePr>
                <a:graphicFrameLocks noChangeAspect="1"/>
              </p:cNvGraphicFramePr>
              <p:nvPr/>
            </p:nvGraphicFramePr>
            <p:xfrm>
              <a:off x="3190" y="953"/>
              <a:ext cx="255" cy="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294" name="文档" r:id="rId15" imgW="5486400" imgH="172800" progId="Word.Document.8">
                      <p:embed/>
                    </p:oleObj>
                  </mc:Choice>
                  <mc:Fallback>
                    <p:oleObj name="文档" r:id="rId15" imgW="5486400" imgH="172800" progId="Word.Document.8">
                      <p:embed/>
                      <p:pic>
                        <p:nvPicPr>
                          <p:cNvPr id="5152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90" y="953"/>
                            <a:ext cx="255" cy="2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4" name="Object 33"/>
              <p:cNvGraphicFramePr>
                <a:graphicFrameLocks noChangeAspect="1"/>
              </p:cNvGraphicFramePr>
              <p:nvPr/>
            </p:nvGraphicFramePr>
            <p:xfrm>
              <a:off x="3190" y="1141"/>
              <a:ext cx="240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295" name="文档" r:id="rId16" imgW="5486400" imgH="172800" progId="Word.Document.8">
                      <p:embed/>
                    </p:oleObj>
                  </mc:Choice>
                  <mc:Fallback>
                    <p:oleObj name="文档" r:id="rId16" imgW="5486400" imgH="172800" progId="Word.Document.8">
                      <p:embed/>
                      <p:pic>
                        <p:nvPicPr>
                          <p:cNvPr id="5153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90" y="1141"/>
                            <a:ext cx="240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5" name="Object 34"/>
              <p:cNvGraphicFramePr>
                <a:graphicFrameLocks noChangeAspect="1"/>
              </p:cNvGraphicFramePr>
              <p:nvPr/>
            </p:nvGraphicFramePr>
            <p:xfrm>
              <a:off x="3198" y="1310"/>
              <a:ext cx="240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296" name="文档" r:id="rId17" imgW="5486400" imgH="172800" progId="Word.Document.8">
                      <p:embed/>
                    </p:oleObj>
                  </mc:Choice>
                  <mc:Fallback>
                    <p:oleObj name="文档" r:id="rId17" imgW="5486400" imgH="172800" progId="Word.Document.8">
                      <p:embed/>
                      <p:pic>
                        <p:nvPicPr>
                          <p:cNvPr id="5154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98" y="1310"/>
                            <a:ext cx="240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0" name="Group 35"/>
            <p:cNvGrpSpPr>
              <a:grpSpLocks/>
            </p:cNvGrpSpPr>
            <p:nvPr/>
          </p:nvGrpSpPr>
          <p:grpSpPr bwMode="auto">
            <a:xfrm>
              <a:off x="3395" y="783"/>
              <a:ext cx="270" cy="751"/>
              <a:chOff x="3175" y="783"/>
              <a:chExt cx="270" cy="751"/>
            </a:xfrm>
          </p:grpSpPr>
          <p:graphicFrame>
            <p:nvGraphicFramePr>
              <p:cNvPr id="68" name="Object 36"/>
              <p:cNvGraphicFramePr>
                <a:graphicFrameLocks noChangeAspect="1"/>
              </p:cNvGraphicFramePr>
              <p:nvPr/>
            </p:nvGraphicFramePr>
            <p:xfrm>
              <a:off x="3175" y="783"/>
              <a:ext cx="240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297" name="文档" r:id="rId18" imgW="5486400" imgH="172800" progId="Word.Document.8">
                      <p:embed/>
                    </p:oleObj>
                  </mc:Choice>
                  <mc:Fallback>
                    <p:oleObj name="文档" r:id="rId18" imgW="5486400" imgH="172800" progId="Word.Document.8">
                      <p:embed/>
                      <p:pic>
                        <p:nvPicPr>
                          <p:cNvPr id="5147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75" y="783"/>
                            <a:ext cx="240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9" name="Object 37"/>
              <p:cNvGraphicFramePr>
                <a:graphicFrameLocks noChangeAspect="1"/>
              </p:cNvGraphicFramePr>
              <p:nvPr/>
            </p:nvGraphicFramePr>
            <p:xfrm>
              <a:off x="3190" y="953"/>
              <a:ext cx="255" cy="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298" name="文档" r:id="rId19" imgW="5486400" imgH="172800" progId="Word.Document.8">
                      <p:embed/>
                    </p:oleObj>
                  </mc:Choice>
                  <mc:Fallback>
                    <p:oleObj name="文档" r:id="rId19" imgW="5486400" imgH="172800" progId="Word.Document.8">
                      <p:embed/>
                      <p:pic>
                        <p:nvPicPr>
                          <p:cNvPr id="5148" name="Object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90" y="953"/>
                            <a:ext cx="255" cy="2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" name="Object 38"/>
              <p:cNvGraphicFramePr>
                <a:graphicFrameLocks noChangeAspect="1"/>
              </p:cNvGraphicFramePr>
              <p:nvPr/>
            </p:nvGraphicFramePr>
            <p:xfrm>
              <a:off x="3190" y="1141"/>
              <a:ext cx="240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299" name="文档" r:id="rId20" imgW="5486400" imgH="172800" progId="Word.Document.8">
                      <p:embed/>
                    </p:oleObj>
                  </mc:Choice>
                  <mc:Fallback>
                    <p:oleObj name="文档" r:id="rId20" imgW="5486400" imgH="172800" progId="Word.Document.8">
                      <p:embed/>
                      <p:pic>
                        <p:nvPicPr>
                          <p:cNvPr id="5149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90" y="1141"/>
                            <a:ext cx="240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" name="Object 39"/>
              <p:cNvGraphicFramePr>
                <a:graphicFrameLocks noChangeAspect="1"/>
              </p:cNvGraphicFramePr>
              <p:nvPr/>
            </p:nvGraphicFramePr>
            <p:xfrm>
              <a:off x="3198" y="1310"/>
              <a:ext cx="240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300" name="文档" r:id="rId21" imgW="5486400" imgH="172800" progId="Word.Document.8">
                      <p:embed/>
                    </p:oleObj>
                  </mc:Choice>
                  <mc:Fallback>
                    <p:oleObj name="文档" r:id="rId21" imgW="5486400" imgH="172800" progId="Word.Document.8">
                      <p:embed/>
                      <p:pic>
                        <p:nvPicPr>
                          <p:cNvPr id="515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98" y="1310"/>
                            <a:ext cx="240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1" name="Object 40"/>
            <p:cNvGraphicFramePr>
              <a:graphicFrameLocks noChangeAspect="1"/>
            </p:cNvGraphicFramePr>
            <p:nvPr/>
          </p:nvGraphicFramePr>
          <p:xfrm>
            <a:off x="4150" y="1610"/>
            <a:ext cx="240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01" name="文档" r:id="rId22" imgW="5486400" imgH="172800" progId="Word.Document.8">
                    <p:embed/>
                  </p:oleObj>
                </mc:Choice>
                <mc:Fallback>
                  <p:oleObj name="文档" r:id="rId22" imgW="5486400" imgH="172800" progId="Word.Document.8">
                    <p:embed/>
                    <p:pic>
                      <p:nvPicPr>
                        <p:cNvPr id="5127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1610"/>
                          <a:ext cx="240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41"/>
            <p:cNvGraphicFramePr>
              <a:graphicFrameLocks noChangeAspect="1"/>
            </p:cNvGraphicFramePr>
            <p:nvPr/>
          </p:nvGraphicFramePr>
          <p:xfrm>
            <a:off x="3179" y="1477"/>
            <a:ext cx="255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02" name="文档" r:id="rId23" imgW="5486400" imgH="172800" progId="Word.Document.8">
                    <p:embed/>
                  </p:oleObj>
                </mc:Choice>
                <mc:Fallback>
                  <p:oleObj name="文档" r:id="rId23" imgW="5486400" imgH="172800" progId="Word.Document.8">
                    <p:embed/>
                    <p:pic>
                      <p:nvPicPr>
                        <p:cNvPr id="5128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9" y="1477"/>
                          <a:ext cx="255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42"/>
            <p:cNvGraphicFramePr>
              <a:graphicFrameLocks noChangeAspect="1"/>
            </p:cNvGraphicFramePr>
            <p:nvPr/>
          </p:nvGraphicFramePr>
          <p:xfrm>
            <a:off x="4401" y="938"/>
            <a:ext cx="240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03" name="文档" r:id="rId24" imgW="5486400" imgH="172800" progId="Word.Document.8">
                    <p:embed/>
                  </p:oleObj>
                </mc:Choice>
                <mc:Fallback>
                  <p:oleObj name="文档" r:id="rId24" imgW="5486400" imgH="172800" progId="Word.Document.8">
                    <p:embed/>
                    <p:pic>
                      <p:nvPicPr>
                        <p:cNvPr id="5129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1" y="938"/>
                          <a:ext cx="240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43"/>
            <p:cNvGraphicFramePr>
              <a:graphicFrameLocks noChangeAspect="1"/>
            </p:cNvGraphicFramePr>
            <p:nvPr/>
          </p:nvGraphicFramePr>
          <p:xfrm>
            <a:off x="4405" y="1137"/>
            <a:ext cx="240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04" name="文档" r:id="rId25" imgW="5486400" imgH="172800" progId="Word.Document.8">
                    <p:embed/>
                  </p:oleObj>
                </mc:Choice>
                <mc:Fallback>
                  <p:oleObj name="文档" r:id="rId25" imgW="5486400" imgH="172800" progId="Word.Document.8">
                    <p:embed/>
                    <p:pic>
                      <p:nvPicPr>
                        <p:cNvPr id="513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5" y="1137"/>
                          <a:ext cx="240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44"/>
            <p:cNvGraphicFramePr>
              <a:graphicFrameLocks noChangeAspect="1"/>
            </p:cNvGraphicFramePr>
            <p:nvPr/>
          </p:nvGraphicFramePr>
          <p:xfrm>
            <a:off x="3441" y="1622"/>
            <a:ext cx="240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05" name="文档" r:id="rId26" imgW="5486400" imgH="172800" progId="Word.Document.8">
                    <p:embed/>
                  </p:oleObj>
                </mc:Choice>
                <mc:Fallback>
                  <p:oleObj name="文档" r:id="rId26" imgW="5486400" imgH="172800" progId="Word.Document.8">
                    <p:embed/>
                    <p:pic>
                      <p:nvPicPr>
                        <p:cNvPr id="5131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1" y="1622"/>
                          <a:ext cx="240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45"/>
            <p:cNvGraphicFramePr>
              <a:graphicFrameLocks noChangeAspect="1"/>
            </p:cNvGraphicFramePr>
            <p:nvPr/>
          </p:nvGraphicFramePr>
          <p:xfrm>
            <a:off x="3434" y="1459"/>
            <a:ext cx="255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06" name="文档" r:id="rId27" imgW="5486400" imgH="172800" progId="Word.Document.8">
                    <p:embed/>
                  </p:oleObj>
                </mc:Choice>
                <mc:Fallback>
                  <p:oleObj name="文档" r:id="rId27" imgW="5486400" imgH="172800" progId="Word.Document.8">
                    <p:embed/>
                    <p:pic>
                      <p:nvPicPr>
                        <p:cNvPr id="5132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4" y="1459"/>
                          <a:ext cx="255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46"/>
            <p:cNvGraphicFramePr>
              <a:graphicFrameLocks noChangeAspect="1"/>
            </p:cNvGraphicFramePr>
            <p:nvPr/>
          </p:nvGraphicFramePr>
          <p:xfrm>
            <a:off x="3685" y="1606"/>
            <a:ext cx="240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07" name="文档" r:id="rId28" imgW="5486400" imgH="172800" progId="Word.Document.8">
                    <p:embed/>
                  </p:oleObj>
                </mc:Choice>
                <mc:Fallback>
                  <p:oleObj name="文档" r:id="rId28" imgW="5486400" imgH="172800" progId="Word.Document.8">
                    <p:embed/>
                    <p:pic>
                      <p:nvPicPr>
                        <p:cNvPr id="5133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5" y="1606"/>
                          <a:ext cx="240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47"/>
            <p:cNvGraphicFramePr>
              <a:graphicFrameLocks noChangeAspect="1"/>
            </p:cNvGraphicFramePr>
            <p:nvPr/>
          </p:nvGraphicFramePr>
          <p:xfrm>
            <a:off x="3903" y="1609"/>
            <a:ext cx="240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08" name="文档" r:id="rId29" imgW="5486400" imgH="172800" progId="Word.Document.8">
                    <p:embed/>
                  </p:oleObj>
                </mc:Choice>
                <mc:Fallback>
                  <p:oleObj name="文档" r:id="rId29" imgW="5486400" imgH="172800" progId="Word.Document.8">
                    <p:embed/>
                    <p:pic>
                      <p:nvPicPr>
                        <p:cNvPr id="5134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3" y="1609"/>
                          <a:ext cx="240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Text Box 48"/>
            <p:cNvSpPr txBox="1">
              <a:spLocks noChangeArrowheads="1"/>
            </p:cNvSpPr>
            <p:nvPr/>
          </p:nvSpPr>
          <p:spPr bwMode="auto">
            <a:xfrm>
              <a:off x="3588" y="792"/>
              <a:ext cx="2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800">
                  <a:ea typeface="楷体" panose="02010609060101010101" pitchFamily="49" charset="-122"/>
                  <a:cs typeface="Times New Roman" panose="02020603050405020304" pitchFamily="18" charset="0"/>
                </a:rPr>
                <a:t>10</a:t>
              </a:r>
              <a:endParaRPr lang="en-US" altLang="zh-CN" sz="24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Text Box 49"/>
            <p:cNvSpPr txBox="1">
              <a:spLocks noChangeArrowheads="1"/>
            </p:cNvSpPr>
            <p:nvPr/>
          </p:nvSpPr>
          <p:spPr bwMode="auto">
            <a:xfrm>
              <a:off x="3597" y="965"/>
              <a:ext cx="26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>
                  <a:ea typeface="楷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lang="en-US" altLang="zh-CN" sz="1800">
                  <a:ea typeface="楷体" panose="02010609060101010101" pitchFamily="49" charset="-122"/>
                  <a:cs typeface="Times New Roman" panose="02020603050405020304" pitchFamily="18" charset="0"/>
                </a:rPr>
                <a:t>5</a:t>
              </a:r>
              <a:endParaRPr lang="en-US" altLang="zh-CN" sz="24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1" name="Object 50"/>
            <p:cNvGraphicFramePr>
              <a:graphicFrameLocks noChangeAspect="1"/>
            </p:cNvGraphicFramePr>
            <p:nvPr/>
          </p:nvGraphicFramePr>
          <p:xfrm>
            <a:off x="3666" y="1121"/>
            <a:ext cx="240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09" name="文档" r:id="rId30" imgW="5486400" imgH="172800" progId="Word.Document.8">
                    <p:embed/>
                  </p:oleObj>
                </mc:Choice>
                <mc:Fallback>
                  <p:oleObj name="文档" r:id="rId30" imgW="5486400" imgH="172800" progId="Word.Document.8">
                    <p:embed/>
                    <p:pic>
                      <p:nvPicPr>
                        <p:cNvPr id="5135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6" y="1121"/>
                          <a:ext cx="240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51"/>
            <p:cNvGraphicFramePr>
              <a:graphicFrameLocks noChangeAspect="1"/>
            </p:cNvGraphicFramePr>
            <p:nvPr/>
          </p:nvGraphicFramePr>
          <p:xfrm>
            <a:off x="3681" y="1291"/>
            <a:ext cx="255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10" name="文档" r:id="rId31" imgW="5486400" imgH="172800" progId="Word.Document.8">
                    <p:embed/>
                  </p:oleObj>
                </mc:Choice>
                <mc:Fallback>
                  <p:oleObj name="文档" r:id="rId31" imgW="5486400" imgH="172800" progId="Word.Document.8">
                    <p:embed/>
                    <p:pic>
                      <p:nvPicPr>
                        <p:cNvPr id="5136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1" y="1291"/>
                          <a:ext cx="255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52"/>
            <p:cNvGraphicFramePr>
              <a:graphicFrameLocks noChangeAspect="1"/>
            </p:cNvGraphicFramePr>
            <p:nvPr/>
          </p:nvGraphicFramePr>
          <p:xfrm>
            <a:off x="3681" y="1457"/>
            <a:ext cx="240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11" name="文档" r:id="rId32" imgW="5486400" imgH="172800" progId="Word.Document.8">
                    <p:embed/>
                  </p:oleObj>
                </mc:Choice>
                <mc:Fallback>
                  <p:oleObj name="文档" r:id="rId32" imgW="5486400" imgH="172800" progId="Word.Document.8">
                    <p:embed/>
                    <p:pic>
                      <p:nvPicPr>
                        <p:cNvPr id="5137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1" y="1457"/>
                          <a:ext cx="240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53"/>
            <p:cNvGraphicFramePr>
              <a:graphicFrameLocks noChangeAspect="1"/>
            </p:cNvGraphicFramePr>
            <p:nvPr/>
          </p:nvGraphicFramePr>
          <p:xfrm>
            <a:off x="3903" y="1300"/>
            <a:ext cx="240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12" name="文档" r:id="rId33" imgW="5486400" imgH="172800" progId="Word.Document.8">
                    <p:embed/>
                  </p:oleObj>
                </mc:Choice>
                <mc:Fallback>
                  <p:oleObj name="文档" r:id="rId33" imgW="5486400" imgH="172800" progId="Word.Document.8">
                    <p:embed/>
                    <p:pic>
                      <p:nvPicPr>
                        <p:cNvPr id="5138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3" y="1300"/>
                          <a:ext cx="240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54"/>
            <p:cNvGraphicFramePr>
              <a:graphicFrameLocks noChangeAspect="1"/>
            </p:cNvGraphicFramePr>
            <p:nvPr/>
          </p:nvGraphicFramePr>
          <p:xfrm>
            <a:off x="3873" y="768"/>
            <a:ext cx="255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13" name="文档" r:id="rId34" imgW="5486400" imgH="172800" progId="Word.Document.8">
                    <p:embed/>
                  </p:oleObj>
                </mc:Choice>
                <mc:Fallback>
                  <p:oleObj name="文档" r:id="rId34" imgW="5486400" imgH="172800" progId="Word.Document.8">
                    <p:embed/>
                    <p:pic>
                      <p:nvPicPr>
                        <p:cNvPr id="5139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3" y="768"/>
                          <a:ext cx="255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55"/>
            <p:cNvGraphicFramePr>
              <a:graphicFrameLocks noChangeAspect="1"/>
            </p:cNvGraphicFramePr>
            <p:nvPr/>
          </p:nvGraphicFramePr>
          <p:xfrm>
            <a:off x="3194" y="1603"/>
            <a:ext cx="240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14" name="文档" r:id="rId35" imgW="5486400" imgH="172800" progId="Word.Document.8">
                    <p:embed/>
                  </p:oleObj>
                </mc:Choice>
                <mc:Fallback>
                  <p:oleObj name="文档" r:id="rId35" imgW="5486400" imgH="172800" progId="Word.Document.8">
                    <p:embed/>
                    <p:pic>
                      <p:nvPicPr>
                        <p:cNvPr id="514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4" y="1603"/>
                          <a:ext cx="240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56"/>
            <p:cNvGraphicFramePr>
              <a:graphicFrameLocks noChangeAspect="1"/>
            </p:cNvGraphicFramePr>
            <p:nvPr/>
          </p:nvGraphicFramePr>
          <p:xfrm>
            <a:off x="3899" y="921"/>
            <a:ext cx="240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15" name="文档" r:id="rId36" imgW="5486400" imgH="172800" progId="Word.Document.8">
                    <p:embed/>
                  </p:oleObj>
                </mc:Choice>
                <mc:Fallback>
                  <p:oleObj name="文档" r:id="rId36" imgW="5486400" imgH="172800" progId="Word.Document.8">
                    <p:embed/>
                    <p:pic>
                      <p:nvPicPr>
                        <p:cNvPr id="5141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9" y="921"/>
                          <a:ext cx="240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Text Box 57"/>
            <p:cNvSpPr txBox="1">
              <a:spLocks noChangeArrowheads="1"/>
            </p:cNvSpPr>
            <p:nvPr/>
          </p:nvSpPr>
          <p:spPr bwMode="auto">
            <a:xfrm>
              <a:off x="3805" y="1152"/>
              <a:ext cx="2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800">
                  <a:ea typeface="楷体" panose="02010609060101010101" pitchFamily="49" charset="-122"/>
                  <a:cs typeface="Times New Roman" panose="02020603050405020304" pitchFamily="18" charset="0"/>
                </a:rPr>
                <a:t>50</a:t>
              </a:r>
              <a:endParaRPr lang="en-US" altLang="zh-CN" sz="24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Text Box 58"/>
            <p:cNvSpPr txBox="1">
              <a:spLocks noChangeArrowheads="1"/>
            </p:cNvSpPr>
            <p:nvPr/>
          </p:nvSpPr>
          <p:spPr bwMode="auto">
            <a:xfrm>
              <a:off x="3835" y="1468"/>
              <a:ext cx="2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>
                  <a:ea typeface="楷体" panose="02010609060101010101" pitchFamily="49" charset="-122"/>
                  <a:cs typeface="Times New Roman" panose="02020603050405020304" pitchFamily="18" charset="0"/>
                </a:rPr>
                <a:t>20</a:t>
              </a:r>
              <a:endParaRPr lang="en-US" altLang="zh-CN" sz="24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59"/>
            <p:cNvSpPr txBox="1">
              <a:spLocks noChangeArrowheads="1"/>
            </p:cNvSpPr>
            <p:nvPr/>
          </p:nvSpPr>
          <p:spPr bwMode="auto">
            <a:xfrm>
              <a:off x="4078" y="768"/>
              <a:ext cx="2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>
                  <a:ea typeface="楷体" panose="02010609060101010101" pitchFamily="49" charset="-122"/>
                  <a:cs typeface="Times New Roman" panose="02020603050405020304" pitchFamily="18" charset="0"/>
                </a:rPr>
                <a:t>30</a:t>
              </a:r>
              <a:endParaRPr lang="en-US" altLang="zh-CN" sz="24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1" name="Group 60"/>
            <p:cNvGrpSpPr>
              <a:grpSpLocks/>
            </p:cNvGrpSpPr>
            <p:nvPr/>
          </p:nvGrpSpPr>
          <p:grpSpPr bwMode="auto">
            <a:xfrm>
              <a:off x="4113" y="931"/>
              <a:ext cx="270" cy="751"/>
              <a:chOff x="3175" y="783"/>
              <a:chExt cx="270" cy="751"/>
            </a:xfrm>
          </p:grpSpPr>
          <p:graphicFrame>
            <p:nvGraphicFramePr>
              <p:cNvPr id="64" name="Object 61"/>
              <p:cNvGraphicFramePr>
                <a:graphicFrameLocks noChangeAspect="1"/>
              </p:cNvGraphicFramePr>
              <p:nvPr/>
            </p:nvGraphicFramePr>
            <p:xfrm>
              <a:off x="3175" y="783"/>
              <a:ext cx="240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316" name="文档" r:id="rId37" imgW="5486400" imgH="172800" progId="Word.Document.8">
                      <p:embed/>
                    </p:oleObj>
                  </mc:Choice>
                  <mc:Fallback>
                    <p:oleObj name="文档" r:id="rId37" imgW="5486400" imgH="172800" progId="Word.Document.8">
                      <p:embed/>
                      <p:pic>
                        <p:nvPicPr>
                          <p:cNvPr id="5143" name="Object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75" y="783"/>
                            <a:ext cx="240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5" name="Object 62"/>
              <p:cNvGraphicFramePr>
                <a:graphicFrameLocks noChangeAspect="1"/>
              </p:cNvGraphicFramePr>
              <p:nvPr/>
            </p:nvGraphicFramePr>
            <p:xfrm>
              <a:off x="3190" y="953"/>
              <a:ext cx="255" cy="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317" name="文档" r:id="rId38" imgW="5486400" imgH="172800" progId="Word.Document.8">
                      <p:embed/>
                    </p:oleObj>
                  </mc:Choice>
                  <mc:Fallback>
                    <p:oleObj name="文档" r:id="rId38" imgW="5486400" imgH="172800" progId="Word.Document.8">
                      <p:embed/>
                      <p:pic>
                        <p:nvPicPr>
                          <p:cNvPr id="5144" name="Object 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90" y="953"/>
                            <a:ext cx="255" cy="2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6" name="Object 63"/>
              <p:cNvGraphicFramePr>
                <a:graphicFrameLocks noChangeAspect="1"/>
              </p:cNvGraphicFramePr>
              <p:nvPr/>
            </p:nvGraphicFramePr>
            <p:xfrm>
              <a:off x="3190" y="1141"/>
              <a:ext cx="240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318" name="文档" r:id="rId39" imgW="5486400" imgH="172800" progId="Word.Document.8">
                      <p:embed/>
                    </p:oleObj>
                  </mc:Choice>
                  <mc:Fallback>
                    <p:oleObj name="文档" r:id="rId39" imgW="5486400" imgH="172800" progId="Word.Document.8">
                      <p:embed/>
                      <p:pic>
                        <p:nvPicPr>
                          <p:cNvPr id="5145" name="Object 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90" y="1141"/>
                            <a:ext cx="240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7" name="Object 64"/>
              <p:cNvGraphicFramePr>
                <a:graphicFrameLocks noChangeAspect="1"/>
              </p:cNvGraphicFramePr>
              <p:nvPr/>
            </p:nvGraphicFramePr>
            <p:xfrm>
              <a:off x="3198" y="1310"/>
              <a:ext cx="240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319" name="文档" r:id="rId40" imgW="5486400" imgH="172800" progId="Word.Document.8">
                      <p:embed/>
                    </p:oleObj>
                  </mc:Choice>
                  <mc:Fallback>
                    <p:oleObj name="文档" r:id="rId40" imgW="5486400" imgH="172800" progId="Word.Document.8">
                      <p:embed/>
                      <p:pic>
                        <p:nvPicPr>
                          <p:cNvPr id="5146" name="Object 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98" y="1310"/>
                            <a:ext cx="240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2" name="Text Box 65"/>
            <p:cNvSpPr txBox="1">
              <a:spLocks noChangeArrowheads="1"/>
            </p:cNvSpPr>
            <p:nvPr/>
          </p:nvSpPr>
          <p:spPr bwMode="auto">
            <a:xfrm>
              <a:off x="4297" y="765"/>
              <a:ext cx="33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>
                  <a:ea typeface="楷体" panose="02010609060101010101" pitchFamily="49" charset="-122"/>
                  <a:cs typeface="Times New Roman" panose="02020603050405020304" pitchFamily="18" charset="0"/>
                </a:rPr>
                <a:t>100</a:t>
              </a:r>
              <a:endParaRPr lang="en-US" altLang="zh-CN" sz="24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Text Box 66"/>
            <p:cNvSpPr txBox="1">
              <a:spLocks noChangeArrowheads="1"/>
            </p:cNvSpPr>
            <p:nvPr/>
          </p:nvSpPr>
          <p:spPr bwMode="auto">
            <a:xfrm>
              <a:off x="4344" y="1285"/>
              <a:ext cx="2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>
                  <a:ea typeface="楷体" panose="02010609060101010101" pitchFamily="49" charset="-122"/>
                  <a:cs typeface="Times New Roman" panose="02020603050405020304" pitchFamily="18" charset="0"/>
                </a:rPr>
                <a:t>10</a:t>
              </a:r>
              <a:endParaRPr lang="en-US" altLang="zh-CN" sz="24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Text Box 67"/>
            <p:cNvSpPr txBox="1">
              <a:spLocks noChangeArrowheads="1"/>
            </p:cNvSpPr>
            <p:nvPr/>
          </p:nvSpPr>
          <p:spPr bwMode="auto">
            <a:xfrm>
              <a:off x="4355" y="1440"/>
              <a:ext cx="2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>
                  <a:ea typeface="楷体" panose="02010609060101010101" pitchFamily="49" charset="-122"/>
                  <a:cs typeface="Times New Roman" panose="02020603050405020304" pitchFamily="18" charset="0"/>
                </a:rPr>
                <a:t>60</a:t>
              </a:r>
              <a:endParaRPr lang="en-US" altLang="zh-CN" sz="24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5" name="Object 68"/>
            <p:cNvGraphicFramePr>
              <a:graphicFrameLocks noChangeAspect="1"/>
            </p:cNvGraphicFramePr>
            <p:nvPr/>
          </p:nvGraphicFramePr>
          <p:xfrm>
            <a:off x="4405" y="1610"/>
            <a:ext cx="240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20" name="文档" r:id="rId41" imgW="5486400" imgH="172800" progId="Word.Document.8">
                    <p:embed/>
                  </p:oleObj>
                </mc:Choice>
                <mc:Fallback>
                  <p:oleObj name="文档" r:id="rId41" imgW="5486400" imgH="172800" progId="Word.Document.8">
                    <p:embed/>
                    <p:pic>
                      <p:nvPicPr>
                        <p:cNvPr id="5142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5" y="1610"/>
                          <a:ext cx="240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" name="AutoShape 69"/>
            <p:cNvSpPr>
              <a:spLocks/>
            </p:cNvSpPr>
            <p:nvPr/>
          </p:nvSpPr>
          <p:spPr bwMode="auto">
            <a:xfrm>
              <a:off x="4608" y="816"/>
              <a:ext cx="48" cy="1056"/>
            </a:xfrm>
            <a:prstGeom prst="rightBracket">
              <a:avLst>
                <a:gd name="adj" fmla="val 18333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AutoShape 70"/>
            <p:cNvSpPr>
              <a:spLocks/>
            </p:cNvSpPr>
            <p:nvPr/>
          </p:nvSpPr>
          <p:spPr bwMode="auto">
            <a:xfrm>
              <a:off x="3120" y="816"/>
              <a:ext cx="48" cy="1008"/>
            </a:xfrm>
            <a:prstGeom prst="leftBracket">
              <a:avLst>
                <a:gd name="adj" fmla="val 17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71"/>
            <p:cNvSpPr txBox="1">
              <a:spLocks noChangeArrowheads="1"/>
            </p:cNvSpPr>
            <p:nvPr/>
          </p:nvSpPr>
          <p:spPr bwMode="auto">
            <a:xfrm>
              <a:off x="2930" y="812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lang="en-US" altLang="zh-CN" sz="24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72"/>
            <p:cNvSpPr txBox="1">
              <a:spLocks noChangeArrowheads="1"/>
            </p:cNvSpPr>
            <p:nvPr/>
          </p:nvSpPr>
          <p:spPr bwMode="auto">
            <a:xfrm>
              <a:off x="2927" y="1008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en-US" altLang="zh-CN" sz="24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Text Box 73"/>
            <p:cNvSpPr txBox="1">
              <a:spLocks noChangeArrowheads="1"/>
            </p:cNvSpPr>
            <p:nvPr/>
          </p:nvSpPr>
          <p:spPr bwMode="auto">
            <a:xfrm>
              <a:off x="2927" y="1152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endParaRPr lang="en-US" altLang="zh-CN" sz="24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Text Box 74"/>
            <p:cNvSpPr txBox="1">
              <a:spLocks noChangeArrowheads="1"/>
            </p:cNvSpPr>
            <p:nvPr/>
          </p:nvSpPr>
          <p:spPr bwMode="auto">
            <a:xfrm>
              <a:off x="2927" y="1296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>
                  <a:ea typeface="楷体" panose="02010609060101010101" pitchFamily="49" charset="-122"/>
                  <a:cs typeface="Times New Roman" panose="02020603050405020304" pitchFamily="18" charset="0"/>
                </a:rPr>
                <a:t>3</a:t>
              </a:r>
              <a:endParaRPr lang="en-US" altLang="zh-CN" sz="24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2" name="Text Box 75"/>
            <p:cNvSpPr txBox="1">
              <a:spLocks noChangeArrowheads="1"/>
            </p:cNvSpPr>
            <p:nvPr/>
          </p:nvSpPr>
          <p:spPr bwMode="auto">
            <a:xfrm>
              <a:off x="2927" y="1440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>
                  <a:ea typeface="楷体" panose="02010609060101010101" pitchFamily="49" charset="-122"/>
                  <a:cs typeface="Times New Roman" panose="02020603050405020304" pitchFamily="18" charset="0"/>
                </a:rPr>
                <a:t>4</a:t>
              </a:r>
              <a:endParaRPr lang="en-US" altLang="zh-CN" sz="24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3" name="Text Box 76"/>
            <p:cNvSpPr txBox="1">
              <a:spLocks noChangeArrowheads="1"/>
            </p:cNvSpPr>
            <p:nvPr/>
          </p:nvSpPr>
          <p:spPr bwMode="auto">
            <a:xfrm>
              <a:off x="2927" y="1584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>
                  <a:ea typeface="楷体" panose="02010609060101010101" pitchFamily="49" charset="-122"/>
                  <a:cs typeface="Times New Roman" panose="02020603050405020304" pitchFamily="18" charset="0"/>
                </a:rPr>
                <a:t>5</a:t>
              </a:r>
              <a:endParaRPr lang="en-US" altLang="zh-CN" sz="24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6" name="Text Box 77"/>
          <p:cNvSpPr txBox="1">
            <a:spLocks noChangeArrowheads="1"/>
          </p:cNvSpPr>
          <p:nvPr/>
        </p:nvSpPr>
        <p:spPr bwMode="auto">
          <a:xfrm>
            <a:off x="1266097" y="3200499"/>
            <a:ext cx="61077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 sz="1800" dirty="0">
                <a:ea typeface="楷体" panose="02010609060101010101" pitchFamily="49" charset="-122"/>
                <a:cs typeface="Times New Roman" panose="02020603050405020304" pitchFamily="18" charset="0"/>
              </a:rPr>
              <a:t>终点                                 从</a:t>
            </a:r>
            <a:r>
              <a:rPr lang="en-US" altLang="zh-CN" sz="1800" dirty="0"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1400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1800" dirty="0"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sz="1800" dirty="0">
                <a:ea typeface="楷体" panose="02010609060101010101" pitchFamily="49" charset="-122"/>
                <a:cs typeface="Times New Roman" panose="02020603050405020304" pitchFamily="18" charset="0"/>
              </a:rPr>
              <a:t>到各终点的 </a:t>
            </a:r>
            <a:r>
              <a:rPr lang="en-US" altLang="zh-CN" sz="1800" dirty="0" err="1">
                <a:ea typeface="楷体" panose="02010609060101010101" pitchFamily="49" charset="-122"/>
                <a:cs typeface="Times New Roman" panose="02020603050405020304" pitchFamily="18" charset="0"/>
              </a:rPr>
              <a:t>dist</a:t>
            </a:r>
            <a:r>
              <a:rPr lang="en-US" altLang="zh-CN" sz="1800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1800" dirty="0">
                <a:ea typeface="楷体" panose="02010609060101010101" pitchFamily="49" charset="-122"/>
                <a:cs typeface="Times New Roman" panose="02020603050405020304" pitchFamily="18" charset="0"/>
              </a:rPr>
              <a:t>值和最短路径</a:t>
            </a:r>
            <a:endParaRPr lang="zh-CN" altLang="en-US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" name="Line 78"/>
          <p:cNvSpPr>
            <a:spLocks noChangeShapeType="1"/>
          </p:cNvSpPr>
          <p:nvPr/>
        </p:nvSpPr>
        <p:spPr bwMode="auto">
          <a:xfrm>
            <a:off x="1271091" y="3543399"/>
            <a:ext cx="704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" name="Line 79"/>
          <p:cNvSpPr>
            <a:spLocks noChangeShapeType="1"/>
          </p:cNvSpPr>
          <p:nvPr/>
        </p:nvSpPr>
        <p:spPr bwMode="auto">
          <a:xfrm>
            <a:off x="1915616" y="3238599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9" name="Line 80"/>
          <p:cNvSpPr>
            <a:spLocks noChangeShapeType="1"/>
          </p:cNvSpPr>
          <p:nvPr/>
        </p:nvSpPr>
        <p:spPr bwMode="auto">
          <a:xfrm>
            <a:off x="1271091" y="5372199"/>
            <a:ext cx="704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0" name="Text Box 81"/>
          <p:cNvSpPr txBox="1">
            <a:spLocks noChangeArrowheads="1"/>
          </p:cNvSpPr>
          <p:nvPr/>
        </p:nvSpPr>
        <p:spPr bwMode="auto">
          <a:xfrm>
            <a:off x="1440675" y="3581499"/>
            <a:ext cx="3529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1200" baseline="-2500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sz="24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" name="Text Box 82"/>
          <p:cNvSpPr txBox="1">
            <a:spLocks noChangeArrowheads="1"/>
          </p:cNvSpPr>
          <p:nvPr/>
        </p:nvSpPr>
        <p:spPr bwMode="auto">
          <a:xfrm>
            <a:off x="1456550" y="3935512"/>
            <a:ext cx="3529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dirty="0"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1200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en-US" altLang="zh-CN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2" name="Text Box 83"/>
          <p:cNvSpPr txBox="1">
            <a:spLocks noChangeArrowheads="1"/>
          </p:cNvSpPr>
          <p:nvPr/>
        </p:nvSpPr>
        <p:spPr bwMode="auto">
          <a:xfrm>
            <a:off x="1456550" y="4697512"/>
            <a:ext cx="3529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1200" baseline="-25000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endParaRPr lang="en-US" altLang="zh-CN" sz="24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3" name="Text Box 84"/>
          <p:cNvSpPr txBox="1">
            <a:spLocks noChangeArrowheads="1"/>
          </p:cNvSpPr>
          <p:nvPr/>
        </p:nvSpPr>
        <p:spPr bwMode="auto">
          <a:xfrm>
            <a:off x="1450200" y="4310162"/>
            <a:ext cx="3529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1200" baseline="-2500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endParaRPr lang="en-US" altLang="zh-CN" sz="24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" name="Text Box 85"/>
          <p:cNvSpPr txBox="1">
            <a:spLocks noChangeArrowheads="1"/>
          </p:cNvSpPr>
          <p:nvPr/>
        </p:nvSpPr>
        <p:spPr bwMode="auto">
          <a:xfrm>
            <a:off x="1448613" y="5038824"/>
            <a:ext cx="3529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1200" baseline="-25000"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endParaRPr lang="en-US" altLang="zh-CN" sz="24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5" name="Line 86"/>
          <p:cNvSpPr>
            <a:spLocks noChangeShapeType="1"/>
          </p:cNvSpPr>
          <p:nvPr/>
        </p:nvSpPr>
        <p:spPr bwMode="auto">
          <a:xfrm>
            <a:off x="3058616" y="3543399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6" name="Line 87"/>
          <p:cNvSpPr>
            <a:spLocks noChangeShapeType="1"/>
          </p:cNvSpPr>
          <p:nvPr/>
        </p:nvSpPr>
        <p:spPr bwMode="auto">
          <a:xfrm>
            <a:off x="1271091" y="5905599"/>
            <a:ext cx="704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7" name="Line 88"/>
          <p:cNvSpPr>
            <a:spLocks noChangeShapeType="1"/>
          </p:cNvSpPr>
          <p:nvPr/>
        </p:nvSpPr>
        <p:spPr bwMode="auto">
          <a:xfrm>
            <a:off x="4354016" y="3543399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8" name="Line 89"/>
          <p:cNvSpPr>
            <a:spLocks noChangeShapeType="1"/>
          </p:cNvSpPr>
          <p:nvPr/>
        </p:nvSpPr>
        <p:spPr bwMode="auto">
          <a:xfrm>
            <a:off x="5725616" y="3543399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9" name="Line 90"/>
          <p:cNvSpPr>
            <a:spLocks noChangeShapeType="1"/>
          </p:cNvSpPr>
          <p:nvPr/>
        </p:nvSpPr>
        <p:spPr bwMode="auto">
          <a:xfrm>
            <a:off x="7327404" y="3543399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0" name="Line 91"/>
          <p:cNvSpPr>
            <a:spLocks noChangeShapeType="1"/>
          </p:cNvSpPr>
          <p:nvPr/>
        </p:nvSpPr>
        <p:spPr bwMode="auto">
          <a:xfrm>
            <a:off x="8316416" y="3543399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1" name="Text Box 92"/>
          <p:cNvSpPr txBox="1">
            <a:spLocks noChangeArrowheads="1"/>
          </p:cNvSpPr>
          <p:nvPr/>
        </p:nvSpPr>
        <p:spPr bwMode="auto">
          <a:xfrm>
            <a:off x="1455056" y="5448399"/>
            <a:ext cx="3337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1200" baseline="-2500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endParaRPr lang="en-US" altLang="zh-CN" sz="24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92" name="Group 93"/>
          <p:cNvGrpSpPr>
            <a:grpSpLocks/>
          </p:cNvGrpSpPr>
          <p:nvPr/>
        </p:nvGrpSpPr>
        <p:grpSpPr bwMode="auto">
          <a:xfrm>
            <a:off x="5744666" y="3619599"/>
            <a:ext cx="1657350" cy="2262188"/>
            <a:chOff x="3756" y="2784"/>
            <a:chExt cx="1044" cy="1425"/>
          </a:xfrm>
        </p:grpSpPr>
        <p:sp>
          <p:nvSpPr>
            <p:cNvPr id="93" name="Text Box 94"/>
            <p:cNvSpPr txBox="1">
              <a:spLocks noChangeArrowheads="1"/>
            </p:cNvSpPr>
            <p:nvPr/>
          </p:nvSpPr>
          <p:spPr bwMode="auto">
            <a:xfrm>
              <a:off x="3756" y="3648"/>
              <a:ext cx="10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dirty="0">
                  <a:solidFill>
                    <a:srgbClr val="FF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60</a:t>
              </a:r>
              <a:r>
                <a:rPr lang="en-US" altLang="zh-CN" sz="1800" b="1" dirty="0">
                  <a:solidFill>
                    <a:srgbClr val="00B05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(v</a:t>
              </a:r>
              <a:r>
                <a:rPr lang="en-US" altLang="zh-CN" sz="1400" b="1" baseline="-25000" dirty="0">
                  <a:solidFill>
                    <a:srgbClr val="00B05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1800" b="1" dirty="0">
                  <a:solidFill>
                    <a:srgbClr val="00B05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,v</a:t>
              </a:r>
              <a:r>
                <a:rPr lang="en-US" altLang="zh-CN" sz="1600" b="1" baseline="-25000" dirty="0">
                  <a:solidFill>
                    <a:srgbClr val="00B05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4,</a:t>
              </a:r>
              <a:r>
                <a:rPr lang="en-US" altLang="zh-CN" sz="1800" b="1" dirty="0">
                  <a:solidFill>
                    <a:srgbClr val="00B05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600" b="1" baseline="-25000" dirty="0">
                  <a:solidFill>
                    <a:srgbClr val="00B05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3,</a:t>
              </a:r>
              <a:r>
                <a:rPr lang="en-US" altLang="zh-CN" sz="1800" b="1" dirty="0">
                  <a:solidFill>
                    <a:srgbClr val="00B05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600" b="1" baseline="-25000" dirty="0">
                  <a:solidFill>
                    <a:srgbClr val="00B05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5</a:t>
              </a:r>
              <a:r>
                <a:rPr lang="en-US" altLang="zh-CN" sz="1800" b="1" dirty="0">
                  <a:solidFill>
                    <a:srgbClr val="00B05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en-US" altLang="zh-CN" sz="2400" b="1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Text Box 95"/>
            <p:cNvSpPr txBox="1">
              <a:spLocks noChangeArrowheads="1"/>
            </p:cNvSpPr>
            <p:nvPr/>
          </p:nvSpPr>
          <p:spPr bwMode="auto">
            <a:xfrm>
              <a:off x="4153" y="3976"/>
              <a:ext cx="22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aseline="-2500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5</a:t>
              </a:r>
              <a:endParaRPr lang="en-US" altLang="zh-CN" sz="24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95" name="Object 96"/>
            <p:cNvGraphicFramePr>
              <a:graphicFrameLocks noChangeAspect="1"/>
            </p:cNvGraphicFramePr>
            <p:nvPr/>
          </p:nvGraphicFramePr>
          <p:xfrm>
            <a:off x="4128" y="2784"/>
            <a:ext cx="241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21" name="文档" r:id="rId42" imgW="5486400" imgH="172800" progId="Word.Document.8">
                    <p:embed/>
                  </p:oleObj>
                </mc:Choice>
                <mc:Fallback>
                  <p:oleObj name="文档" r:id="rId42" imgW="5486400" imgH="172800" progId="Word.Document.8">
                    <p:embed/>
                    <p:pic>
                      <p:nvPicPr>
                        <p:cNvPr id="5126" name="Object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784"/>
                          <a:ext cx="241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6" name="Group 97"/>
          <p:cNvGrpSpPr>
            <a:grpSpLocks/>
          </p:cNvGrpSpPr>
          <p:nvPr/>
        </p:nvGrpSpPr>
        <p:grpSpPr bwMode="auto">
          <a:xfrm>
            <a:off x="4319091" y="3619599"/>
            <a:ext cx="1417638" cy="2198688"/>
            <a:chOff x="2858" y="2784"/>
            <a:chExt cx="893" cy="1385"/>
          </a:xfrm>
        </p:grpSpPr>
        <p:sp>
          <p:nvSpPr>
            <p:cNvPr id="97" name="Text Box 98"/>
            <p:cNvSpPr txBox="1">
              <a:spLocks noChangeArrowheads="1"/>
            </p:cNvSpPr>
            <p:nvPr/>
          </p:nvSpPr>
          <p:spPr bwMode="auto">
            <a:xfrm>
              <a:off x="2883" y="3205"/>
              <a:ext cx="8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dirty="0">
                  <a:solidFill>
                    <a:srgbClr val="FF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50</a:t>
              </a:r>
              <a:r>
                <a:rPr lang="en-US" altLang="zh-CN" sz="1800" b="1" dirty="0">
                  <a:solidFill>
                    <a:srgbClr val="00B05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(v</a:t>
              </a:r>
              <a:r>
                <a:rPr lang="en-US" altLang="zh-CN" sz="1400" b="1" baseline="-25000" dirty="0">
                  <a:solidFill>
                    <a:srgbClr val="00B05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1800" b="1" dirty="0">
                  <a:solidFill>
                    <a:srgbClr val="00B05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,v</a:t>
              </a:r>
              <a:r>
                <a:rPr lang="en-US" altLang="zh-CN" sz="1600" b="1" baseline="-25000" dirty="0">
                  <a:solidFill>
                    <a:srgbClr val="00B05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4,</a:t>
              </a:r>
              <a:r>
                <a:rPr lang="en-US" altLang="zh-CN" sz="1800" b="1" dirty="0">
                  <a:solidFill>
                    <a:srgbClr val="00B05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600" b="1" baseline="-25000" dirty="0">
                  <a:solidFill>
                    <a:srgbClr val="00B05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lang="en-US" altLang="zh-CN" sz="1800" b="1" dirty="0">
                  <a:solidFill>
                    <a:srgbClr val="00B05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en-US" altLang="zh-CN" sz="2400" b="1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Text Box 99"/>
            <p:cNvSpPr txBox="1">
              <a:spLocks noChangeArrowheads="1"/>
            </p:cNvSpPr>
            <p:nvPr/>
          </p:nvSpPr>
          <p:spPr bwMode="auto">
            <a:xfrm>
              <a:off x="2858" y="3648"/>
              <a:ext cx="8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dirty="0">
                  <a:ea typeface="楷体" panose="02010609060101010101" pitchFamily="49" charset="-122"/>
                  <a:cs typeface="Times New Roman" panose="02020603050405020304" pitchFamily="18" charset="0"/>
                </a:rPr>
                <a:t>90</a:t>
              </a:r>
              <a:r>
                <a:rPr lang="en-US" altLang="zh-CN" sz="1800" b="1" dirty="0">
                  <a:solidFill>
                    <a:srgbClr val="00B05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(v</a:t>
              </a:r>
              <a:r>
                <a:rPr lang="en-US" altLang="zh-CN" sz="1400" b="1" baseline="-25000" dirty="0">
                  <a:solidFill>
                    <a:srgbClr val="00B05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1800" b="1" dirty="0">
                  <a:solidFill>
                    <a:srgbClr val="00B05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,v</a:t>
              </a:r>
              <a:r>
                <a:rPr lang="en-US" altLang="zh-CN" sz="1600" b="1" baseline="-25000" dirty="0">
                  <a:solidFill>
                    <a:srgbClr val="00B05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4,</a:t>
              </a:r>
              <a:r>
                <a:rPr lang="en-US" altLang="zh-CN" sz="1800" b="1" dirty="0">
                  <a:solidFill>
                    <a:srgbClr val="00B05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600" b="1" baseline="-25000" dirty="0">
                  <a:solidFill>
                    <a:srgbClr val="00B05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5</a:t>
              </a:r>
              <a:r>
                <a:rPr lang="en-US" altLang="zh-CN" sz="1800" b="1" dirty="0">
                  <a:solidFill>
                    <a:srgbClr val="00B05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en-US" altLang="zh-CN" sz="2400" b="1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Text Box 100"/>
            <p:cNvSpPr txBox="1">
              <a:spLocks noChangeArrowheads="1"/>
            </p:cNvSpPr>
            <p:nvPr/>
          </p:nvSpPr>
          <p:spPr bwMode="auto">
            <a:xfrm>
              <a:off x="3215" y="3936"/>
              <a:ext cx="22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aseline="-2500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3</a:t>
              </a:r>
              <a:endParaRPr lang="en-US" altLang="zh-CN" sz="24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00" name="Object 101"/>
            <p:cNvGraphicFramePr>
              <a:graphicFrameLocks noChangeAspect="1"/>
            </p:cNvGraphicFramePr>
            <p:nvPr/>
          </p:nvGraphicFramePr>
          <p:xfrm>
            <a:off x="3216" y="2784"/>
            <a:ext cx="241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22" name="文档" r:id="rId44" imgW="5486400" imgH="172800" progId="Word.Document.8">
                    <p:embed/>
                  </p:oleObj>
                </mc:Choice>
                <mc:Fallback>
                  <p:oleObj name="文档" r:id="rId44" imgW="5486400" imgH="172800" progId="Word.Document.8">
                    <p:embed/>
                    <p:pic>
                      <p:nvPicPr>
                        <p:cNvPr id="5125" name="Object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784"/>
                          <a:ext cx="241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1" name="Object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221598"/>
              </p:ext>
            </p:extLst>
          </p:nvPr>
        </p:nvGraphicFramePr>
        <p:xfrm>
          <a:off x="7630616" y="3619599"/>
          <a:ext cx="38258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23" name="文档" r:id="rId45" imgW="5486400" imgH="172800" progId="Word.Document.8">
                  <p:embed/>
                </p:oleObj>
              </mc:Choice>
              <mc:Fallback>
                <p:oleObj name="文档" r:id="rId45" imgW="5486400" imgH="172800" progId="Word.Document.8">
                  <p:embed/>
                  <p:pic>
                    <p:nvPicPr>
                      <p:cNvPr id="5122" name="Object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0616" y="3619599"/>
                        <a:ext cx="382588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" name="Group 103"/>
          <p:cNvGrpSpPr>
            <a:grpSpLocks/>
          </p:cNvGrpSpPr>
          <p:nvPr/>
        </p:nvGrpSpPr>
        <p:grpSpPr bwMode="auto">
          <a:xfrm>
            <a:off x="1829893" y="3591024"/>
            <a:ext cx="1101726" cy="2224088"/>
            <a:chOff x="1290" y="2766"/>
            <a:chExt cx="694" cy="1401"/>
          </a:xfrm>
        </p:grpSpPr>
        <p:sp>
          <p:nvSpPr>
            <p:cNvPr id="103" name="Text Box 104"/>
            <p:cNvSpPr txBox="1">
              <a:spLocks noChangeArrowheads="1"/>
            </p:cNvSpPr>
            <p:nvPr/>
          </p:nvSpPr>
          <p:spPr bwMode="auto">
            <a:xfrm>
              <a:off x="1330" y="2990"/>
              <a:ext cx="62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rgbClr val="FF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10</a:t>
              </a:r>
              <a:r>
                <a:rPr lang="en-US" altLang="zh-CN" sz="1800">
                  <a:ea typeface="楷体" panose="02010609060101010101" pitchFamily="49" charset="-122"/>
                  <a:cs typeface="Times New Roman" panose="02020603050405020304" pitchFamily="18" charset="0"/>
                </a:rPr>
                <a:t>(v</a:t>
              </a:r>
              <a:r>
                <a:rPr lang="en-US" altLang="zh-CN" sz="1400" baseline="-25000"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1800">
                  <a:ea typeface="楷体" panose="02010609060101010101" pitchFamily="49" charset="-122"/>
                  <a:cs typeface="Times New Roman" panose="02020603050405020304" pitchFamily="18" charset="0"/>
                </a:rPr>
                <a:t>,v</a:t>
              </a:r>
              <a:r>
                <a:rPr lang="en-US" altLang="zh-CN" sz="1600" baseline="-25000"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1800"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en-US" altLang="zh-CN" sz="24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Text Box 105"/>
            <p:cNvSpPr txBox="1">
              <a:spLocks noChangeArrowheads="1"/>
            </p:cNvSpPr>
            <p:nvPr/>
          </p:nvSpPr>
          <p:spPr bwMode="auto">
            <a:xfrm>
              <a:off x="1327" y="3456"/>
              <a:ext cx="62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>
                  <a:ea typeface="楷体" panose="02010609060101010101" pitchFamily="49" charset="-122"/>
                  <a:cs typeface="Times New Roman" panose="02020603050405020304" pitchFamily="18" charset="0"/>
                </a:rPr>
                <a:t>30(v</a:t>
              </a:r>
              <a:r>
                <a:rPr lang="en-US" altLang="zh-CN" sz="1400" baseline="-25000"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1800">
                  <a:ea typeface="楷体" panose="02010609060101010101" pitchFamily="49" charset="-122"/>
                  <a:cs typeface="Times New Roman" panose="02020603050405020304" pitchFamily="18" charset="0"/>
                </a:rPr>
                <a:t>,v</a:t>
              </a:r>
              <a:r>
                <a:rPr lang="en-US" altLang="zh-CN" sz="1600" baseline="-25000">
                  <a:ea typeface="楷体" panose="02010609060101010101" pitchFamily="49" charset="-122"/>
                  <a:cs typeface="Times New Roman" panose="02020603050405020304" pitchFamily="18" charset="0"/>
                </a:rPr>
                <a:t>4</a:t>
              </a:r>
              <a:r>
                <a:rPr lang="en-US" altLang="zh-CN" sz="1800"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en-US" altLang="zh-CN" sz="24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Text Box 106"/>
            <p:cNvSpPr txBox="1">
              <a:spLocks noChangeArrowheads="1"/>
            </p:cNvSpPr>
            <p:nvPr/>
          </p:nvSpPr>
          <p:spPr bwMode="auto">
            <a:xfrm>
              <a:off x="1290" y="3657"/>
              <a:ext cx="69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>
                  <a:ea typeface="楷体" panose="02010609060101010101" pitchFamily="49" charset="-122"/>
                  <a:cs typeface="Times New Roman" panose="02020603050405020304" pitchFamily="18" charset="0"/>
                </a:rPr>
                <a:t>100(v</a:t>
              </a:r>
              <a:r>
                <a:rPr lang="en-US" altLang="zh-CN" sz="1400" baseline="-25000"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1800">
                  <a:ea typeface="楷体" panose="02010609060101010101" pitchFamily="49" charset="-122"/>
                  <a:cs typeface="Times New Roman" panose="02020603050405020304" pitchFamily="18" charset="0"/>
                </a:rPr>
                <a:t>,v</a:t>
              </a:r>
              <a:r>
                <a:rPr lang="en-US" altLang="zh-CN" sz="1600" baseline="-25000">
                  <a:ea typeface="楷体" panose="02010609060101010101" pitchFamily="49" charset="-122"/>
                  <a:cs typeface="Times New Roman" panose="02020603050405020304" pitchFamily="18" charset="0"/>
                </a:rPr>
                <a:t>5</a:t>
              </a:r>
              <a:r>
                <a:rPr lang="en-US" altLang="zh-CN" sz="1800"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en-US" altLang="zh-CN" sz="24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Text Box 107"/>
            <p:cNvSpPr txBox="1">
              <a:spLocks noChangeArrowheads="1"/>
            </p:cNvSpPr>
            <p:nvPr/>
          </p:nvSpPr>
          <p:spPr bwMode="auto">
            <a:xfrm flipH="1">
              <a:off x="1536" y="3936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aseline="-2500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endParaRPr lang="en-US" altLang="zh-CN" sz="24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07" name="Object 108"/>
            <p:cNvGraphicFramePr>
              <a:graphicFrameLocks noChangeAspect="1"/>
            </p:cNvGraphicFramePr>
            <p:nvPr/>
          </p:nvGraphicFramePr>
          <p:xfrm>
            <a:off x="1558" y="2766"/>
            <a:ext cx="241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24" name="文档" r:id="rId46" imgW="5486400" imgH="172800" progId="Word.Document.8">
                    <p:embed/>
                  </p:oleObj>
                </mc:Choice>
                <mc:Fallback>
                  <p:oleObj name="文档" r:id="rId46" imgW="5486400" imgH="172800" progId="Word.Document.8">
                    <p:embed/>
                    <p:pic>
                      <p:nvPicPr>
                        <p:cNvPr id="5124" name="Object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8" y="2766"/>
                          <a:ext cx="241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Text Box 109"/>
            <p:cNvSpPr txBox="1">
              <a:spLocks noChangeArrowheads="1"/>
            </p:cNvSpPr>
            <p:nvPr/>
          </p:nvSpPr>
          <p:spPr bwMode="auto">
            <a:xfrm>
              <a:off x="1556" y="3244"/>
              <a:ext cx="22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1800" dirty="0">
                  <a:ea typeface="楷体" panose="02010609060101010101" pitchFamily="49" charset="-122"/>
                  <a:cs typeface="Times New Roman" panose="02020603050405020304" pitchFamily="18" charset="0"/>
                </a:rPr>
                <a:t>∞</a:t>
              </a:r>
              <a:endParaRPr lang="zh-CN" altLang="en-US" sz="16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9" name="Group 110"/>
          <p:cNvGrpSpPr>
            <a:grpSpLocks/>
          </p:cNvGrpSpPr>
          <p:nvPr/>
        </p:nvGrpSpPr>
        <p:grpSpPr bwMode="auto">
          <a:xfrm>
            <a:off x="3052268" y="3619599"/>
            <a:ext cx="1377950" cy="2198688"/>
            <a:chOff x="2060" y="2784"/>
            <a:chExt cx="868" cy="1385"/>
          </a:xfrm>
        </p:grpSpPr>
        <p:sp>
          <p:nvSpPr>
            <p:cNvPr id="110" name="Text Box 111"/>
            <p:cNvSpPr txBox="1">
              <a:spLocks noChangeArrowheads="1"/>
            </p:cNvSpPr>
            <p:nvPr/>
          </p:nvSpPr>
          <p:spPr bwMode="auto">
            <a:xfrm>
              <a:off x="2060" y="3216"/>
              <a:ext cx="8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dirty="0">
                  <a:ea typeface="楷体" panose="02010609060101010101" pitchFamily="49" charset="-122"/>
                  <a:cs typeface="Times New Roman" panose="02020603050405020304" pitchFamily="18" charset="0"/>
                </a:rPr>
                <a:t>60</a:t>
              </a:r>
              <a:r>
                <a:rPr lang="en-US" altLang="zh-CN" sz="1800" b="1" dirty="0">
                  <a:solidFill>
                    <a:srgbClr val="00B05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(v</a:t>
              </a:r>
              <a:r>
                <a:rPr lang="en-US" altLang="zh-CN" sz="1400" b="1" baseline="-25000" dirty="0">
                  <a:solidFill>
                    <a:srgbClr val="00B05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1800" b="1" dirty="0">
                  <a:solidFill>
                    <a:srgbClr val="00B05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,v</a:t>
              </a:r>
              <a:r>
                <a:rPr lang="en-US" altLang="zh-CN" sz="1600" b="1" baseline="-25000" dirty="0">
                  <a:solidFill>
                    <a:srgbClr val="00B05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2,</a:t>
              </a:r>
              <a:r>
                <a:rPr lang="en-US" altLang="zh-CN" sz="1800" b="1" dirty="0">
                  <a:solidFill>
                    <a:srgbClr val="00B05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600" b="1" baseline="-25000" dirty="0">
                  <a:solidFill>
                    <a:srgbClr val="00B05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lang="en-US" altLang="zh-CN" sz="1800" b="1" dirty="0">
                  <a:solidFill>
                    <a:srgbClr val="00B05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en-US" altLang="zh-CN" sz="2400" b="1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1" name="Text Box 112"/>
            <p:cNvSpPr txBox="1">
              <a:spLocks noChangeArrowheads="1"/>
            </p:cNvSpPr>
            <p:nvPr/>
          </p:nvSpPr>
          <p:spPr bwMode="auto">
            <a:xfrm>
              <a:off x="2447" y="3936"/>
              <a:ext cx="22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aseline="-2500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4</a:t>
              </a:r>
              <a:endParaRPr lang="en-US" altLang="zh-CN" sz="24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2" name="Object 113"/>
            <p:cNvGraphicFramePr>
              <a:graphicFrameLocks noChangeAspect="1"/>
            </p:cNvGraphicFramePr>
            <p:nvPr/>
          </p:nvGraphicFramePr>
          <p:xfrm>
            <a:off x="2352" y="2784"/>
            <a:ext cx="241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25" name="文档" r:id="rId47" imgW="5486400" imgH="172800" progId="Word.Document.8">
                    <p:embed/>
                  </p:oleObj>
                </mc:Choice>
                <mc:Fallback>
                  <p:oleObj name="文档" r:id="rId47" imgW="5486400" imgH="172800" progId="Word.Document.8">
                    <p:embed/>
                    <p:pic>
                      <p:nvPicPr>
                        <p:cNvPr id="5123" name="Object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2784"/>
                          <a:ext cx="241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" name="Text Box 114"/>
            <p:cNvSpPr txBox="1">
              <a:spLocks noChangeArrowheads="1"/>
            </p:cNvSpPr>
            <p:nvPr/>
          </p:nvSpPr>
          <p:spPr bwMode="auto">
            <a:xfrm>
              <a:off x="2161" y="3464"/>
              <a:ext cx="62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800">
                  <a:solidFill>
                    <a:srgbClr val="FF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30</a:t>
              </a:r>
              <a:r>
                <a:rPr lang="en-US" altLang="zh-CN" sz="1800">
                  <a:ea typeface="楷体" panose="02010609060101010101" pitchFamily="49" charset="-122"/>
                  <a:cs typeface="Times New Roman" panose="02020603050405020304" pitchFamily="18" charset="0"/>
                </a:rPr>
                <a:t>(v</a:t>
              </a:r>
              <a:r>
                <a:rPr lang="en-US" altLang="zh-CN" sz="1400" baseline="-25000"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1800">
                  <a:ea typeface="楷体" panose="02010609060101010101" pitchFamily="49" charset="-122"/>
                  <a:cs typeface="Times New Roman" panose="02020603050405020304" pitchFamily="18" charset="0"/>
                </a:rPr>
                <a:t>,v</a:t>
              </a:r>
              <a:r>
                <a:rPr lang="en-US" altLang="zh-CN" sz="1600" baseline="-25000">
                  <a:ea typeface="楷体" panose="02010609060101010101" pitchFamily="49" charset="-122"/>
                  <a:cs typeface="Times New Roman" panose="02020603050405020304" pitchFamily="18" charset="0"/>
                </a:rPr>
                <a:t>4</a:t>
              </a:r>
              <a:r>
                <a:rPr lang="en-US" altLang="zh-CN" sz="1800"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14" name="Text Box 115"/>
            <p:cNvSpPr txBox="1">
              <a:spLocks noChangeArrowheads="1"/>
            </p:cNvSpPr>
            <p:nvPr/>
          </p:nvSpPr>
          <p:spPr bwMode="auto">
            <a:xfrm>
              <a:off x="2098" y="3647"/>
              <a:ext cx="69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800">
                  <a:ea typeface="楷体" panose="02010609060101010101" pitchFamily="49" charset="-122"/>
                  <a:cs typeface="Times New Roman" panose="02020603050405020304" pitchFamily="18" charset="0"/>
                </a:rPr>
                <a:t>100(v</a:t>
              </a:r>
              <a:r>
                <a:rPr lang="en-US" altLang="zh-CN" sz="1400" baseline="-25000"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1800">
                  <a:ea typeface="楷体" panose="02010609060101010101" pitchFamily="49" charset="-122"/>
                  <a:cs typeface="Times New Roman" panose="02020603050405020304" pitchFamily="18" charset="0"/>
                </a:rPr>
                <a:t>,v</a:t>
              </a:r>
              <a:r>
                <a:rPr lang="en-US" altLang="zh-CN" sz="1600" baseline="-25000">
                  <a:ea typeface="楷体" panose="02010609060101010101" pitchFamily="49" charset="-122"/>
                  <a:cs typeface="Times New Roman" panose="02020603050405020304" pitchFamily="18" charset="0"/>
                </a:rPr>
                <a:t>5</a:t>
              </a:r>
              <a:r>
                <a:rPr lang="en-US" altLang="zh-CN" sz="1800"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</a:p>
          </p:txBody>
        </p:sp>
      </p:grpSp>
      <p:sp>
        <p:nvSpPr>
          <p:cNvPr id="115" name="矩形标注 114"/>
          <p:cNvSpPr/>
          <p:nvPr/>
        </p:nvSpPr>
        <p:spPr bwMode="auto">
          <a:xfrm>
            <a:off x="2252166" y="2835374"/>
            <a:ext cx="1350963" cy="404813"/>
          </a:xfrm>
          <a:prstGeom prst="wedgeRectCallout">
            <a:avLst>
              <a:gd name="adj1" fmla="val -58929"/>
              <a:gd name="adj2" fmla="val 224760"/>
            </a:avLst>
          </a:prstGeom>
          <a:noFill/>
          <a:ln w="1270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zh-CN" altLang="en-US" sz="2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选最小</a:t>
            </a:r>
          </a:p>
        </p:txBody>
      </p:sp>
      <p:sp>
        <p:nvSpPr>
          <p:cNvPr id="116" name="矩形标注 115"/>
          <p:cNvSpPr/>
          <p:nvPr/>
        </p:nvSpPr>
        <p:spPr bwMode="auto">
          <a:xfrm>
            <a:off x="3872461" y="6075824"/>
            <a:ext cx="1350963" cy="404813"/>
          </a:xfrm>
          <a:prstGeom prst="wedgeRectCallout">
            <a:avLst>
              <a:gd name="adj1" fmla="val -25086"/>
              <a:gd name="adj2" fmla="val -409167"/>
            </a:avLst>
          </a:prstGeom>
          <a:noFill/>
          <a:ln w="12700" cap="sq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zh-CN" altLang="en-US" sz="2000" dirty="0" smtClean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作更新</a:t>
            </a:r>
            <a:endParaRPr lang="zh-CN" altLang="en-US" sz="2000" dirty="0">
              <a:solidFill>
                <a:srgbClr val="00B05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7" name="灯片编号占位符 1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16</a:t>
            </a:fld>
            <a:r>
              <a:rPr lang="en-US" altLang="zh-CN" smtClean="0"/>
              <a:t>/20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756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全源最短路径</a:t>
            </a:r>
            <a:r>
              <a:rPr lang="en-US" altLang="zh-CN" dirty="0" smtClean="0"/>
              <a:t>Floyd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每一对顶点之间的最短</a:t>
            </a:r>
            <a:r>
              <a:rPr lang="zh-CN" altLang="en-US" dirty="0" smtClean="0"/>
              <a:t>路径可以每次</a:t>
            </a:r>
            <a:r>
              <a:rPr lang="zh-CN" altLang="en-US" dirty="0"/>
              <a:t>以一个顶点为源点，调用</a:t>
            </a:r>
            <a:r>
              <a:rPr lang="en-US" altLang="zh-CN" dirty="0" err="1"/>
              <a:t>Dijkstra</a:t>
            </a:r>
            <a:r>
              <a:rPr lang="zh-CN" altLang="en-US" dirty="0"/>
              <a:t>算法</a:t>
            </a:r>
            <a:r>
              <a:rPr lang="en-US" altLang="zh-CN" i="1" dirty="0"/>
              <a:t>n</a:t>
            </a:r>
            <a:r>
              <a:rPr lang="zh-CN" altLang="en-US" dirty="0" smtClean="0"/>
              <a:t>次，那么时间复杂度为 </a:t>
            </a:r>
            <a:r>
              <a:rPr lang="en-US" altLang="zh-CN" dirty="0" smtClean="0"/>
              <a:t>O(</a:t>
            </a:r>
            <a:r>
              <a:rPr lang="en-US" altLang="zh-CN" i="1" dirty="0" smtClean="0"/>
              <a:t>n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)</a:t>
            </a:r>
            <a:r>
              <a:rPr lang="zh-CN" altLang="en-US" dirty="0" smtClean="0"/>
              <a:t> 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chemeClr val="tx1"/>
                </a:solidFill>
              </a:rPr>
              <a:t>弗洛伊德</a:t>
            </a:r>
            <a:r>
              <a:rPr lang="zh-CN" altLang="en-US" dirty="0">
                <a:solidFill>
                  <a:schemeClr val="tx1"/>
                </a:solidFill>
              </a:rPr>
              <a:t>算法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smtClean="0">
                <a:solidFill>
                  <a:schemeClr val="tx1"/>
                </a:solidFill>
              </a:rPr>
              <a:t>Floyd)</a:t>
            </a:r>
            <a:r>
              <a:rPr lang="zh-CN" altLang="en-US" dirty="0" smtClean="0">
                <a:solidFill>
                  <a:schemeClr val="tx1"/>
                </a:solidFill>
              </a:rPr>
              <a:t>更为优美：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</a:rPr>
              <a:t>定义一个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阶方阵序列为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zh-CN" baseline="30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(-1</a:t>
            </a:r>
            <a:r>
              <a:rPr lang="en-US" altLang="zh-CN" baseline="30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,D</a:t>
            </a:r>
            <a:r>
              <a:rPr lang="en-US" altLang="zh-CN" baseline="30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r>
              <a:rPr lang="en-US" altLang="zh-CN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,D</a:t>
            </a:r>
            <a:r>
              <a:rPr lang="en-US" altLang="zh-CN" baseline="30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en-US" altLang="zh-CN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,…,D</a:t>
            </a:r>
            <a:r>
              <a:rPr lang="en-US" altLang="zh-CN" baseline="30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(k-1)</a:t>
            </a:r>
            <a:r>
              <a:rPr lang="en-US" altLang="zh-CN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,…,D</a:t>
            </a:r>
            <a:r>
              <a:rPr lang="en-US" altLang="zh-CN" baseline="30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(n-1)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zh-CN" altLang="en-US" dirty="0" smtClean="0">
                <a:solidFill>
                  <a:srgbClr val="0033CC"/>
                </a:solidFill>
              </a:rPr>
              <a:t>可用简洁的数学表达式描述弗洛伊德算法： </a:t>
            </a:r>
            <a:endParaRPr lang="zh-CN" altLang="pl-PL" dirty="0" smtClean="0">
              <a:solidFill>
                <a:srgbClr val="0033CC"/>
              </a:solidFill>
            </a:endParaRPr>
          </a:p>
          <a:p>
            <a:pPr>
              <a:defRPr/>
            </a:pPr>
            <a:r>
              <a:rPr lang="pl-PL" altLang="zh-CN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pl-PL" altLang="zh-CN" b="1" baseline="30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(-1)</a:t>
            </a:r>
            <a:r>
              <a:rPr lang="pl-PL" altLang="zh-CN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[i][j</a:t>
            </a:r>
            <a:r>
              <a:rPr lang="pl-PL" altLang="zh-CN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zh-CN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zh-CN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zh-CN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cost[i</a:t>
            </a:r>
            <a:r>
              <a:rPr lang="pl-PL" altLang="zh-CN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</a:t>
            </a:r>
            <a:r>
              <a:rPr lang="zh-CN" altLang="pl-PL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； </a:t>
            </a:r>
          </a:p>
          <a:p>
            <a:pPr>
              <a:defRPr/>
            </a:pPr>
            <a:r>
              <a:rPr lang="pl-PL" altLang="zh-CN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pl-PL" altLang="zh-CN" b="1" baseline="300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 baseline="300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zh-CN" b="1" baseline="300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pl-PL" altLang="zh-CN" b="1" baseline="30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l-PL" altLang="zh-CN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[i][j</a:t>
            </a:r>
            <a:r>
              <a:rPr lang="pl-PL" altLang="zh-CN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zh-CN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zh-CN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</a:t>
            </a:r>
            <a:r>
              <a:rPr lang="pl-PL" altLang="zh-CN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in{D</a:t>
            </a:r>
            <a:r>
              <a:rPr lang="pl-PL" altLang="zh-CN" b="1" baseline="300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(k-1</a:t>
            </a:r>
            <a:r>
              <a:rPr lang="pl-PL" altLang="zh-CN" b="1" baseline="30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l-PL" altLang="zh-CN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[i][j]</a:t>
            </a:r>
            <a:r>
              <a:rPr lang="zh-CN" altLang="pl-PL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pl-PL" altLang="zh-CN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pl-PL" altLang="zh-CN" b="1" baseline="30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(k-1)</a:t>
            </a:r>
            <a:r>
              <a:rPr lang="pl-PL" altLang="zh-CN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[i][k]+D</a:t>
            </a:r>
            <a:r>
              <a:rPr lang="pl-PL" altLang="zh-CN" b="1" baseline="30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(k-1)</a:t>
            </a:r>
            <a:r>
              <a:rPr lang="pl-PL" altLang="zh-CN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[k][j</a:t>
            </a:r>
            <a:r>
              <a:rPr lang="pl-PL" altLang="zh-CN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]}</a:t>
            </a:r>
            <a:endParaRPr lang="en-US" altLang="zh-CN" b="1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zh-CN" altLang="en-US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其中，</a:t>
            </a:r>
            <a:r>
              <a:rPr lang="pl-PL" altLang="zh-CN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zh-CN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≤</a:t>
            </a:r>
            <a:r>
              <a:rPr lang="en-US" altLang="zh-CN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zh-CN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zh-CN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zh-CN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≤</a:t>
            </a:r>
            <a:r>
              <a:rPr lang="en-US" altLang="zh-CN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zh-CN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n-1</a:t>
            </a:r>
            <a:r>
              <a:rPr lang="zh-CN" altLang="en-US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zh-CN" altLang="en-US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17</a:t>
            </a:fld>
            <a:r>
              <a:rPr lang="en-US" altLang="zh-CN" smtClean="0"/>
              <a:t>/20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1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Floyd</a:t>
            </a:r>
            <a:r>
              <a:rPr lang="zh-CN" altLang="en-US" dirty="0" smtClean="0"/>
              <a:t>源代码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540000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弗洛伊德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(Floyd)</a:t>
            </a:r>
            <a:r>
              <a:rPr lang="zh-CN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算法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(P166)</a:t>
            </a:r>
          </a:p>
          <a:p>
            <a:pPr defTabSz="540000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Floyd(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cost[][],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Mgraph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Gn,int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path[][]) </a:t>
            </a:r>
          </a:p>
          <a:p>
            <a:pPr defTabSz="540000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pPr defTabSz="540000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i,j,k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40000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defTabSz="540000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(j=0;j&lt;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n;j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pPr defTabSz="540000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{  </a:t>
            </a:r>
          </a:p>
          <a:p>
            <a:pPr defTabSz="540000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Gn.arcs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][j]=cost[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][j];</a:t>
            </a:r>
          </a:p>
          <a:p>
            <a:pPr defTabSz="540000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if(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==j)</a:t>
            </a:r>
          </a:p>
          <a:p>
            <a:pPr defTabSz="540000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path[</a:t>
            </a:r>
            <a:r>
              <a:rPr lang="en-US" altLang="zh-CN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][j]=-1;</a:t>
            </a:r>
          </a:p>
          <a:p>
            <a:pPr defTabSz="540000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else if(cost[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][j]&lt;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maxint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40000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path[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][j]=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40000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else path[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][j]= -1;</a:t>
            </a:r>
          </a:p>
          <a:p>
            <a:pPr defTabSz="540000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defTabSz="540000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for(k=0; k&lt;n; k++)</a:t>
            </a:r>
          </a:p>
          <a:p>
            <a:pPr defTabSz="540000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defTabSz="540000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for(j=0; j&lt;n;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40000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if(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Gn.arcs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][j]&gt;(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Gn.arcs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][k]+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Gn.arcs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[k][j]))</a:t>
            </a:r>
          </a:p>
          <a:p>
            <a:pPr defTabSz="540000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pPr defTabSz="540000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Gn.arcs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][j] =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Gn.arcs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][k]+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Gn.arcs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[k][j];</a:t>
            </a:r>
          </a:p>
          <a:p>
            <a:pPr defTabSz="540000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path[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][j] = path[k][j];</a:t>
            </a:r>
          </a:p>
          <a:p>
            <a:pPr defTabSz="540000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defTabSz="540000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18</a:t>
            </a:fld>
            <a:r>
              <a:rPr lang="en-US" altLang="zh-CN" smtClean="0"/>
              <a:t>/20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398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Floyd</a:t>
            </a:r>
            <a:r>
              <a:rPr lang="zh-CN" altLang="en-US" dirty="0" smtClean="0"/>
              <a:t>算法实施例</a:t>
            </a:r>
            <a:endParaRPr lang="zh-CN" altLang="en-US" dirty="0"/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711176"/>
              </p:ext>
            </p:extLst>
          </p:nvPr>
        </p:nvGraphicFramePr>
        <p:xfrm>
          <a:off x="1259632" y="978665"/>
          <a:ext cx="2193160" cy="1799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5" name="SmartDraw" r:id="rId3" imgW="1335024" imgH="1472184" progId="">
                  <p:embed/>
                </p:oleObj>
              </mc:Choice>
              <mc:Fallback>
                <p:oleObj name="SmartDraw" r:id="rId3" imgW="1335024" imgH="1472184" progId="">
                  <p:embed/>
                  <p:pic>
                    <p:nvPicPr>
                      <p:cNvPr id="717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978665"/>
                        <a:ext cx="2193160" cy="179955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2914687"/>
              </p:ext>
            </p:extLst>
          </p:nvPr>
        </p:nvGraphicFramePr>
        <p:xfrm>
          <a:off x="4716016" y="879302"/>
          <a:ext cx="3452217" cy="1998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6" name="SmartDraw" r:id="rId5" imgW="1655064" imgH="1335024" progId="">
                  <p:embed/>
                </p:oleObj>
              </mc:Choice>
              <mc:Fallback>
                <p:oleObj name="SmartDraw" r:id="rId5" imgW="1655064" imgH="1335024" progId="">
                  <p:embed/>
                  <p:pic>
                    <p:nvPicPr>
                      <p:cNvPr id="717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879302"/>
                        <a:ext cx="3452217" cy="199827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351026"/>
              </p:ext>
            </p:extLst>
          </p:nvPr>
        </p:nvGraphicFramePr>
        <p:xfrm>
          <a:off x="1292374" y="3176795"/>
          <a:ext cx="6444133" cy="3296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7" name="SmartDraw" r:id="rId7" imgW="4474464" imgH="2583180" progId="">
                  <p:embed/>
                </p:oleObj>
              </mc:Choice>
              <mc:Fallback>
                <p:oleObj name="SmartDraw" r:id="rId7" imgW="4474464" imgH="2583180" progId="">
                  <p:embed/>
                  <p:pic>
                    <p:nvPicPr>
                      <p:cNvPr id="20173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374" y="3176795"/>
                        <a:ext cx="6444133" cy="329664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19</a:t>
            </a:fld>
            <a:r>
              <a:rPr lang="en-US" altLang="zh-CN" smtClean="0"/>
              <a:t>/20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470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图的经典算法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ea"/>
              <a:buAutoNum type="circleNumDbPlain"/>
            </a:pPr>
            <a:r>
              <a:rPr lang="zh-CN" altLang="en-US" dirty="0" smtClean="0"/>
              <a:t>无向图求最小生成树</a:t>
            </a:r>
            <a:r>
              <a:rPr lang="en-US" altLang="zh-CN" dirty="0" smtClean="0"/>
              <a:t>——Prim</a:t>
            </a:r>
            <a:r>
              <a:rPr lang="zh-CN" altLang="en-US" dirty="0" smtClean="0"/>
              <a:t>算法、</a:t>
            </a:r>
            <a:r>
              <a:rPr lang="en-US" altLang="zh-CN" dirty="0" err="1" smtClean="0"/>
              <a:t>Kruskal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 smtClean="0"/>
              <a:t>有向图环的检查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拓扑排序算法</a:t>
            </a:r>
            <a:endParaRPr lang="en-US" altLang="zh-CN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/>
              <a:t>有</a:t>
            </a:r>
            <a:r>
              <a:rPr lang="zh-CN" altLang="en-US" dirty="0" smtClean="0"/>
              <a:t>向无环图</a:t>
            </a:r>
            <a:r>
              <a:rPr lang="en-US" altLang="zh-CN" dirty="0" smtClean="0"/>
              <a:t>(AOV</a:t>
            </a:r>
            <a:r>
              <a:rPr lang="zh-CN" altLang="en-US" dirty="0" smtClean="0"/>
              <a:t>网</a:t>
            </a:r>
            <a:r>
              <a:rPr lang="en-US" altLang="zh-CN" dirty="0" smtClean="0"/>
              <a:t>)——</a:t>
            </a:r>
            <a:r>
              <a:rPr lang="zh-CN" altLang="en-US" dirty="0" smtClean="0"/>
              <a:t>关键路径算法</a:t>
            </a:r>
            <a:endParaRPr lang="en-US" altLang="zh-CN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 smtClean="0"/>
              <a:t>图的最短路径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单源</a:t>
            </a:r>
            <a:r>
              <a:rPr lang="en-US" altLang="zh-CN" dirty="0" err="1" smtClean="0"/>
              <a:t>Dijkestra</a:t>
            </a:r>
            <a:r>
              <a:rPr lang="zh-CN" altLang="en-US" dirty="0" smtClean="0"/>
              <a:t>算法、全源</a:t>
            </a:r>
            <a:r>
              <a:rPr lang="en-US" altLang="zh-CN" dirty="0" smtClean="0"/>
              <a:t>Floyd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2</a:t>
            </a:fld>
            <a:r>
              <a:rPr lang="en-US" altLang="zh-CN" smtClean="0"/>
              <a:t>/20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61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图的经典算法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Prim</a:t>
            </a:r>
            <a:r>
              <a:rPr lang="zh-CN" altLang="en-US" dirty="0" smtClean="0"/>
              <a:t>算法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贪心算法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Kruskal</a:t>
            </a:r>
            <a:r>
              <a:rPr lang="zh-CN" altLang="en-US" dirty="0" smtClean="0"/>
              <a:t>算法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贪心算法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拓扑排序算法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关键路径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标号法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单源</a:t>
            </a:r>
            <a:r>
              <a:rPr lang="en-US" altLang="zh-CN" dirty="0" err="1" smtClean="0"/>
              <a:t>Dijkestra</a:t>
            </a:r>
            <a:r>
              <a:rPr lang="zh-CN" altLang="en-US" dirty="0" smtClean="0"/>
              <a:t>算法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动态规划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全源</a:t>
            </a:r>
            <a:r>
              <a:rPr lang="en-US" altLang="zh-CN" dirty="0" smtClean="0"/>
              <a:t>Floyd</a:t>
            </a:r>
            <a:r>
              <a:rPr lang="zh-CN" altLang="en-US" dirty="0" smtClean="0"/>
              <a:t>算法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矩阵自乘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20</a:t>
            </a:fld>
            <a:r>
              <a:rPr lang="en-US" altLang="zh-CN" smtClean="0"/>
              <a:t>/20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217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D2 </a:t>
            </a:r>
            <a:r>
              <a:rPr lang="zh-CN" altLang="en-US" dirty="0" smtClean="0"/>
              <a:t>图论算法 结束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</a:t>
            </a:r>
            <a:r>
              <a:rPr lang="zh-CN" altLang="en-US" dirty="0" smtClean="0"/>
              <a:t>章 图和广义表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412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设无向连通图</a:t>
            </a:r>
            <a:r>
              <a:rPr lang="en-US" altLang="zh-CN" dirty="0" smtClean="0">
                <a:solidFill>
                  <a:schemeClr val="tx1"/>
                </a:solidFill>
              </a:rPr>
              <a:t>G =(V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{E</a:t>
            </a:r>
            <a:r>
              <a:rPr lang="en-US" altLang="zh-CN" dirty="0" smtClean="0">
                <a:solidFill>
                  <a:schemeClr val="tx1"/>
                </a:solidFill>
              </a:rPr>
              <a:t>})</a:t>
            </a:r>
            <a:r>
              <a:rPr lang="zh-CN" altLang="en-US" dirty="0" smtClean="0">
                <a:solidFill>
                  <a:schemeClr val="tx1"/>
                </a:solidFill>
              </a:rPr>
              <a:t>，其</a:t>
            </a:r>
            <a:r>
              <a:rPr lang="zh-CN" altLang="en-US" dirty="0">
                <a:solidFill>
                  <a:schemeClr val="tx1"/>
                </a:solidFill>
              </a:rPr>
              <a:t>子图</a:t>
            </a:r>
            <a:r>
              <a:rPr lang="en-US" altLang="zh-CN" dirty="0" smtClean="0">
                <a:solidFill>
                  <a:schemeClr val="tx1"/>
                </a:solidFill>
              </a:rPr>
              <a:t>G’=(V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{T</a:t>
            </a:r>
            <a:r>
              <a:rPr lang="en-US" altLang="zh-CN" dirty="0" smtClean="0">
                <a:solidFill>
                  <a:schemeClr val="tx1"/>
                </a:solidFill>
              </a:rPr>
              <a:t>})</a:t>
            </a:r>
            <a:r>
              <a:rPr lang="zh-CN" altLang="en-US" dirty="0" smtClean="0">
                <a:solidFill>
                  <a:schemeClr val="tx1"/>
                </a:solidFill>
              </a:rPr>
              <a:t>满足：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① </a:t>
            </a:r>
            <a:r>
              <a:rPr lang="en-US" altLang="zh-CN" dirty="0">
                <a:solidFill>
                  <a:schemeClr val="tx1"/>
                </a:solidFill>
              </a:rPr>
              <a:t>V(G’)=V(G)   n</a:t>
            </a:r>
            <a:r>
              <a:rPr lang="zh-CN" altLang="en-US" dirty="0">
                <a:solidFill>
                  <a:schemeClr val="tx1"/>
                </a:solidFill>
              </a:rPr>
              <a:t>个</a:t>
            </a:r>
            <a:r>
              <a:rPr lang="zh-CN" altLang="en-US" dirty="0" smtClean="0">
                <a:solidFill>
                  <a:schemeClr val="tx1"/>
                </a:solidFill>
              </a:rPr>
              <a:t>顶点；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② </a:t>
            </a:r>
            <a:r>
              <a:rPr lang="en-US" altLang="zh-CN" dirty="0">
                <a:solidFill>
                  <a:schemeClr val="tx1"/>
                </a:solidFill>
              </a:rPr>
              <a:t>G’</a:t>
            </a:r>
            <a:r>
              <a:rPr lang="zh-CN" altLang="en-US" dirty="0">
                <a:solidFill>
                  <a:schemeClr val="tx1"/>
                </a:solidFill>
              </a:rPr>
              <a:t>是连通</a:t>
            </a:r>
            <a:r>
              <a:rPr lang="zh-CN" altLang="en-US" dirty="0" smtClean="0">
                <a:solidFill>
                  <a:schemeClr val="tx1"/>
                </a:solidFill>
              </a:rPr>
              <a:t>的；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③ </a:t>
            </a:r>
            <a:r>
              <a:rPr lang="en-US" altLang="zh-CN" dirty="0" smtClean="0">
                <a:solidFill>
                  <a:schemeClr val="tx1"/>
                </a:solidFill>
              </a:rPr>
              <a:t>G</a:t>
            </a:r>
            <a:r>
              <a:rPr lang="en-US" altLang="zh-CN" dirty="0">
                <a:solidFill>
                  <a:schemeClr val="tx1"/>
                </a:solidFill>
              </a:rPr>
              <a:t>’</a:t>
            </a:r>
            <a:r>
              <a:rPr lang="zh-CN" altLang="en-US" dirty="0">
                <a:solidFill>
                  <a:schemeClr val="tx1"/>
                </a:solidFill>
              </a:rPr>
              <a:t>中无</a:t>
            </a:r>
            <a:r>
              <a:rPr lang="zh-CN" altLang="en-US" dirty="0" smtClean="0">
                <a:solidFill>
                  <a:schemeClr val="tx1"/>
                </a:solidFill>
              </a:rPr>
              <a:t>回路，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则</a:t>
            </a:r>
            <a:r>
              <a:rPr lang="en-US" altLang="zh-CN" dirty="0">
                <a:solidFill>
                  <a:schemeClr val="tx1"/>
                </a:solidFill>
              </a:rPr>
              <a:t>G’</a:t>
            </a:r>
            <a:r>
              <a:rPr lang="zh-CN" altLang="en-US" dirty="0">
                <a:solidFill>
                  <a:schemeClr val="tx1"/>
                </a:solidFill>
              </a:rPr>
              <a:t>是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zh-CN" altLang="en-US" dirty="0">
                <a:solidFill>
                  <a:schemeClr val="tx1"/>
                </a:solidFill>
              </a:rPr>
              <a:t>的生成</a:t>
            </a:r>
            <a:r>
              <a:rPr lang="zh-CN" altLang="en-US" dirty="0" smtClean="0">
                <a:solidFill>
                  <a:schemeClr val="tx1"/>
                </a:solidFill>
              </a:rPr>
              <a:t>树。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0033CC"/>
                </a:solidFill>
              </a:rPr>
              <a:t>请注意：具有</a:t>
            </a:r>
            <a:r>
              <a:rPr lang="en-US" altLang="zh-CN" dirty="0">
                <a:solidFill>
                  <a:srgbClr val="0033CC"/>
                </a:solidFill>
              </a:rPr>
              <a:t>n</a:t>
            </a:r>
            <a:r>
              <a:rPr lang="zh-CN" altLang="en-US" dirty="0">
                <a:solidFill>
                  <a:srgbClr val="0033CC"/>
                </a:solidFill>
              </a:rPr>
              <a:t>个顶点的无向连通图</a:t>
            </a:r>
            <a:r>
              <a:rPr lang="en-US" altLang="zh-CN" dirty="0" smtClean="0">
                <a:solidFill>
                  <a:srgbClr val="0033CC"/>
                </a:solidFill>
              </a:rPr>
              <a:t>G</a:t>
            </a:r>
            <a:r>
              <a:rPr lang="zh-CN" altLang="en-US" dirty="0" smtClean="0">
                <a:solidFill>
                  <a:srgbClr val="0033CC"/>
                </a:solidFill>
              </a:rPr>
              <a:t>其</a:t>
            </a:r>
            <a:r>
              <a:rPr lang="zh-CN" altLang="en-US" dirty="0">
                <a:solidFill>
                  <a:srgbClr val="0033CC"/>
                </a:solidFill>
              </a:rPr>
              <a:t>任一生成</a:t>
            </a:r>
            <a:r>
              <a:rPr lang="en-US" altLang="zh-CN" dirty="0">
                <a:solidFill>
                  <a:srgbClr val="0033CC"/>
                </a:solidFill>
              </a:rPr>
              <a:t>G’</a:t>
            </a:r>
            <a:r>
              <a:rPr lang="zh-CN" altLang="en-US" dirty="0">
                <a:solidFill>
                  <a:srgbClr val="0033CC"/>
                </a:solidFill>
              </a:rPr>
              <a:t>恰好</a:t>
            </a:r>
            <a:r>
              <a:rPr lang="zh-CN" altLang="en-US" dirty="0" smtClean="0">
                <a:solidFill>
                  <a:srgbClr val="0033CC"/>
                </a:solidFill>
              </a:rPr>
              <a:t>含 </a:t>
            </a:r>
            <a:r>
              <a:rPr lang="en-US" altLang="zh-CN" dirty="0" smtClean="0">
                <a:solidFill>
                  <a:srgbClr val="0033CC"/>
                </a:solidFill>
              </a:rPr>
              <a:t>n-1 </a:t>
            </a:r>
            <a:r>
              <a:rPr lang="zh-CN" altLang="en-US" dirty="0" smtClean="0">
                <a:solidFill>
                  <a:srgbClr val="0033CC"/>
                </a:solidFill>
              </a:rPr>
              <a:t>条边，生成</a:t>
            </a:r>
            <a:r>
              <a:rPr lang="zh-CN" altLang="en-US" dirty="0">
                <a:solidFill>
                  <a:srgbClr val="0033CC"/>
                </a:solidFill>
              </a:rPr>
              <a:t>树不一定</a:t>
            </a:r>
            <a:r>
              <a:rPr lang="zh-CN" altLang="en-US" dirty="0" smtClean="0">
                <a:solidFill>
                  <a:srgbClr val="0033CC"/>
                </a:solidFill>
              </a:rPr>
              <a:t>唯一，若有环存在甚至不是树。</a:t>
            </a:r>
            <a:endParaRPr lang="en-US" altLang="zh-CN" dirty="0" smtClean="0">
              <a:solidFill>
                <a:srgbClr val="0033CC"/>
              </a:solidFill>
            </a:endParaRPr>
          </a:p>
          <a:p>
            <a:endParaRPr lang="en-US" altLang="zh-CN" dirty="0">
              <a:solidFill>
                <a:srgbClr val="0033CC"/>
              </a:solidFill>
            </a:endParaRPr>
          </a:p>
          <a:p>
            <a:endParaRPr lang="en-US" altLang="zh-CN" dirty="0" smtClean="0">
              <a:solidFill>
                <a:srgbClr val="0033CC"/>
              </a:solidFill>
            </a:endParaRPr>
          </a:p>
          <a:p>
            <a:endParaRPr lang="en-US" altLang="zh-CN" dirty="0">
              <a:solidFill>
                <a:srgbClr val="0033CC"/>
              </a:solidFill>
            </a:endParaRPr>
          </a:p>
          <a:p>
            <a:r>
              <a:rPr lang="en-US" altLang="zh-CN" dirty="0">
                <a:solidFill>
                  <a:srgbClr val="0033CC"/>
                </a:solidFill>
              </a:rPr>
              <a:t>4</a:t>
            </a:r>
            <a:r>
              <a:rPr lang="zh-CN" altLang="en-US" dirty="0">
                <a:solidFill>
                  <a:srgbClr val="0033CC"/>
                </a:solidFill>
              </a:rPr>
              <a:t>个</a:t>
            </a:r>
            <a:r>
              <a:rPr lang="zh-CN" altLang="en-US" dirty="0" smtClean="0">
                <a:solidFill>
                  <a:srgbClr val="0033CC"/>
                </a:solidFill>
              </a:rPr>
              <a:t>顶点完全图选择</a:t>
            </a:r>
            <a:r>
              <a:rPr lang="en-US" altLang="zh-CN" dirty="0">
                <a:solidFill>
                  <a:srgbClr val="0033CC"/>
                </a:solidFill>
              </a:rPr>
              <a:t>3</a:t>
            </a:r>
            <a:r>
              <a:rPr lang="zh-CN" altLang="en-US" dirty="0">
                <a:solidFill>
                  <a:srgbClr val="0033CC"/>
                </a:solidFill>
              </a:rPr>
              <a:t>条边</a:t>
            </a:r>
            <a:r>
              <a:rPr lang="zh-CN" altLang="en-US" dirty="0" smtClean="0">
                <a:solidFill>
                  <a:srgbClr val="0033CC"/>
                </a:solidFill>
              </a:rPr>
              <a:t>有</a:t>
            </a:r>
            <a:r>
              <a:rPr lang="en-US" altLang="zh-CN" dirty="0" smtClean="0">
                <a:solidFill>
                  <a:srgbClr val="0033CC"/>
                </a:solidFill>
              </a:rPr>
              <a:t>5</a:t>
            </a:r>
            <a:r>
              <a:rPr lang="zh-CN" altLang="en-US" dirty="0">
                <a:solidFill>
                  <a:srgbClr val="0033CC"/>
                </a:solidFill>
              </a:rPr>
              <a:t>种形状</a:t>
            </a:r>
            <a:r>
              <a:rPr lang="en-US" altLang="zh-CN" dirty="0" smtClean="0">
                <a:solidFill>
                  <a:srgbClr val="0033CC"/>
                </a:solidFill>
              </a:rPr>
              <a:t>(</a:t>
            </a:r>
            <a:r>
              <a:rPr lang="zh-CN" altLang="en-US" dirty="0" smtClean="0">
                <a:solidFill>
                  <a:srgbClr val="0033CC"/>
                </a:solidFill>
              </a:rPr>
              <a:t>共</a:t>
            </a:r>
            <a:r>
              <a:rPr lang="en-US" altLang="zh-CN" dirty="0" smtClean="0">
                <a:solidFill>
                  <a:srgbClr val="0033CC"/>
                </a:solidFill>
              </a:rPr>
              <a:t>5×4</a:t>
            </a:r>
            <a:r>
              <a:rPr lang="en-US" altLang="zh-CN" dirty="0">
                <a:solidFill>
                  <a:srgbClr val="0033CC"/>
                </a:solidFill>
              </a:rPr>
              <a:t>= 20</a:t>
            </a:r>
            <a:r>
              <a:rPr lang="zh-CN" altLang="en-US" dirty="0">
                <a:solidFill>
                  <a:srgbClr val="0033CC"/>
                </a:solidFill>
              </a:rPr>
              <a:t>种</a:t>
            </a:r>
            <a:r>
              <a:rPr lang="en-US" altLang="zh-CN" dirty="0" smtClean="0">
                <a:solidFill>
                  <a:srgbClr val="0033CC"/>
                </a:solidFill>
              </a:rPr>
              <a:t>)</a:t>
            </a:r>
            <a:r>
              <a:rPr lang="zh-CN" altLang="en-US" dirty="0" smtClean="0">
                <a:solidFill>
                  <a:srgbClr val="0033CC"/>
                </a:solidFill>
              </a:rPr>
              <a:t>，其中</a:t>
            </a:r>
            <a:r>
              <a:rPr lang="en-US" altLang="zh-CN" dirty="0">
                <a:solidFill>
                  <a:srgbClr val="0033CC"/>
                </a:solidFill>
              </a:rPr>
              <a:t>16</a:t>
            </a:r>
            <a:r>
              <a:rPr lang="zh-CN" altLang="en-US" dirty="0">
                <a:solidFill>
                  <a:srgbClr val="0033CC"/>
                </a:solidFill>
              </a:rPr>
              <a:t>种为生成</a:t>
            </a:r>
            <a:r>
              <a:rPr lang="zh-CN" altLang="en-US" dirty="0" smtClean="0">
                <a:solidFill>
                  <a:srgbClr val="0033CC"/>
                </a:solidFill>
              </a:rPr>
              <a:t>树。</a:t>
            </a:r>
            <a:endParaRPr lang="zh-CN" altLang="en-US" dirty="0">
              <a:solidFill>
                <a:srgbClr val="0033CC"/>
              </a:solidFill>
            </a:endParaRPr>
          </a:p>
          <a:p>
            <a:endParaRPr lang="zh-CN" altLang="en-US" dirty="0">
              <a:solidFill>
                <a:srgbClr val="0033CC"/>
              </a:solidFill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</a:t>
            </a:r>
            <a:r>
              <a:rPr lang="zh-CN" altLang="en-US" dirty="0"/>
              <a:t>树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8525390"/>
              </p:ext>
            </p:extLst>
          </p:nvPr>
        </p:nvGraphicFramePr>
        <p:xfrm>
          <a:off x="323528" y="4293096"/>
          <a:ext cx="8162925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8" name="Visio" r:id="rId3" imgW="8163147" imgH="1418970" progId="Visio.Drawing.15">
                  <p:embed/>
                </p:oleObj>
              </mc:Choice>
              <mc:Fallback>
                <p:oleObj name="Visio" r:id="rId3" imgW="8163147" imgH="141897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528" y="4293096"/>
                        <a:ext cx="8162925" cy="1419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3</a:t>
            </a:fld>
            <a:r>
              <a:rPr lang="en-US" altLang="zh-CN" smtClean="0"/>
              <a:t>/20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54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最小生成树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/>
              <a:t> </a:t>
            </a:r>
            <a:r>
              <a:rPr lang="en-US" altLang="zh-CN" i="1" dirty="0" smtClean="0"/>
              <a:t>n </a:t>
            </a:r>
            <a:r>
              <a:rPr lang="zh-CN" altLang="en-US" dirty="0" smtClean="0"/>
              <a:t>台</a:t>
            </a:r>
            <a:r>
              <a:rPr lang="zh-CN" altLang="en-US" dirty="0"/>
              <a:t>计算机之间建立</a:t>
            </a:r>
            <a:r>
              <a:rPr lang="zh-CN" altLang="en-US" dirty="0" smtClean="0"/>
              <a:t>通讯网，顶点表示计算机，边表示通信线，边上的权重表示通信</a:t>
            </a:r>
            <a:r>
              <a:rPr lang="zh-CN" altLang="en-US" dirty="0"/>
              <a:t>的代价</a:t>
            </a:r>
            <a:r>
              <a:rPr lang="zh-CN" altLang="en-US" dirty="0" smtClean="0"/>
              <a:t>。要求：① </a:t>
            </a:r>
            <a:r>
              <a:rPr lang="en-US" altLang="zh-CN" i="1" dirty="0"/>
              <a:t>n</a:t>
            </a:r>
            <a:r>
              <a:rPr lang="zh-CN" altLang="en-US" dirty="0"/>
              <a:t>台计算机中的任何两台能通过网进行通讯</a:t>
            </a:r>
            <a:r>
              <a:rPr lang="zh-CN" altLang="en-US" dirty="0" smtClean="0"/>
              <a:t>；② </a:t>
            </a:r>
            <a:r>
              <a:rPr lang="zh-CN" altLang="en-US" dirty="0"/>
              <a:t>使总的代价最小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r>
              <a:rPr lang="zh-CN" altLang="en-US" dirty="0"/>
              <a:t>：邮递员</a:t>
            </a:r>
            <a:r>
              <a:rPr lang="zh-CN" altLang="en-US" dirty="0" smtClean="0"/>
              <a:t>送信，</a:t>
            </a:r>
            <a:r>
              <a:rPr lang="zh-CN" altLang="en-US" dirty="0"/>
              <a:t>顶点</a:t>
            </a:r>
            <a:r>
              <a:rPr lang="zh-CN" altLang="en-US" dirty="0" smtClean="0"/>
              <a:t>表示地点，</a:t>
            </a:r>
            <a:r>
              <a:rPr lang="zh-CN" altLang="en-US" dirty="0"/>
              <a:t>边</a:t>
            </a:r>
            <a:r>
              <a:rPr lang="zh-CN" altLang="en-US" dirty="0" smtClean="0"/>
              <a:t>表示街道，</a:t>
            </a:r>
            <a:r>
              <a:rPr lang="zh-CN" altLang="en-US" dirty="0"/>
              <a:t>边上的权重</a:t>
            </a:r>
            <a:r>
              <a:rPr lang="zh-CN" altLang="en-US" dirty="0" smtClean="0"/>
              <a:t>表示街道</a:t>
            </a:r>
            <a:r>
              <a:rPr lang="zh-CN" altLang="en-US" dirty="0"/>
              <a:t>长度。要求：① 完成</a:t>
            </a:r>
            <a:r>
              <a:rPr lang="en-US" altLang="zh-CN" dirty="0"/>
              <a:t>n</a:t>
            </a:r>
            <a:r>
              <a:rPr lang="zh-CN" altLang="en-US" dirty="0"/>
              <a:t>个投递点的投递</a:t>
            </a:r>
            <a:r>
              <a:rPr lang="zh-CN" altLang="en-US" dirty="0" smtClean="0"/>
              <a:t>；② </a:t>
            </a:r>
            <a:r>
              <a:rPr lang="zh-CN" altLang="en-US" dirty="0"/>
              <a:t>使总路径长度最</a:t>
            </a:r>
            <a:r>
              <a:rPr lang="zh-CN" altLang="en-US" dirty="0" smtClean="0"/>
              <a:t>短。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解决例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的问题，就是求无向图的最小生成树问题。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4</a:t>
            </a:fld>
            <a:r>
              <a:rPr lang="en-US" altLang="zh-CN" smtClean="0"/>
              <a:t>/20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206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最小生成树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最小生成树</a:t>
            </a:r>
            <a:r>
              <a:rPr lang="en-US" altLang="zh-CN" dirty="0" smtClean="0">
                <a:solidFill>
                  <a:schemeClr val="tx1"/>
                </a:solidFill>
              </a:rPr>
              <a:t>MST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设 </a:t>
            </a:r>
            <a:r>
              <a:rPr lang="en-US" altLang="zh-CN" dirty="0" smtClean="0">
                <a:solidFill>
                  <a:schemeClr val="tx1"/>
                </a:solidFill>
              </a:rPr>
              <a:t>G = (V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{E</a:t>
            </a:r>
            <a:r>
              <a:rPr lang="en-US" altLang="zh-CN" dirty="0" smtClean="0">
                <a:solidFill>
                  <a:schemeClr val="tx1"/>
                </a:solidFill>
              </a:rPr>
              <a:t>})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U</a:t>
            </a:r>
            <a:r>
              <a:rPr lang="zh-CN" altLang="en-US" dirty="0">
                <a:solidFill>
                  <a:schemeClr val="tx1"/>
                </a:solidFill>
              </a:rPr>
              <a:t>是顶点集</a:t>
            </a:r>
            <a:r>
              <a:rPr lang="en-US" altLang="zh-CN" dirty="0">
                <a:solidFill>
                  <a:schemeClr val="tx1"/>
                </a:solidFill>
              </a:rPr>
              <a:t>V</a:t>
            </a:r>
            <a:r>
              <a:rPr lang="zh-CN" altLang="en-US" dirty="0">
                <a:solidFill>
                  <a:schemeClr val="tx1"/>
                </a:solidFill>
              </a:rPr>
              <a:t>的一个非空子集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i="1" dirty="0" err="1">
                <a:solidFill>
                  <a:schemeClr val="tx1"/>
                </a:solidFill>
              </a:rPr>
              <a:t>u</a:t>
            </a:r>
            <a:r>
              <a:rPr lang="en-US" altLang="zh-CN" dirty="0" err="1">
                <a:solidFill>
                  <a:schemeClr val="tx1"/>
                </a:solidFill>
              </a:rPr>
              <a:t>∈</a:t>
            </a:r>
            <a:r>
              <a:rPr lang="en-US" altLang="zh-CN" dirty="0" err="1" smtClean="0">
                <a:solidFill>
                  <a:schemeClr val="tx1"/>
                </a:solidFill>
              </a:rPr>
              <a:t>U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i="1" dirty="0" err="1" smtClean="0">
                <a:solidFill>
                  <a:schemeClr val="tx1"/>
                </a:solidFill>
              </a:rPr>
              <a:t>v</a:t>
            </a:r>
            <a:r>
              <a:rPr lang="en-US" altLang="zh-CN" dirty="0" err="1">
                <a:solidFill>
                  <a:schemeClr val="tx1"/>
                </a:solidFill>
              </a:rPr>
              <a:t>∈</a:t>
            </a:r>
            <a:r>
              <a:rPr lang="en-US" altLang="zh-CN" dirty="0" err="1" smtClean="0">
                <a:solidFill>
                  <a:schemeClr val="tx1"/>
                </a:solidFill>
              </a:rPr>
              <a:t>V-U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若 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i="1" dirty="0" smtClean="0">
                <a:solidFill>
                  <a:schemeClr val="tx1"/>
                </a:solidFill>
              </a:rPr>
              <a:t>u</a:t>
            </a:r>
            <a:r>
              <a:rPr lang="en-US" altLang="zh-CN" dirty="0" smtClean="0">
                <a:solidFill>
                  <a:schemeClr val="tx1"/>
                </a:solidFill>
              </a:rPr>
              <a:t>, </a:t>
            </a:r>
            <a:r>
              <a:rPr lang="en-US" altLang="zh-CN" i="1" dirty="0" smtClean="0">
                <a:solidFill>
                  <a:schemeClr val="tx1"/>
                </a:solidFill>
              </a:rPr>
              <a:t>v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 是</a:t>
            </a:r>
            <a:r>
              <a:rPr lang="zh-CN" altLang="en-US" dirty="0">
                <a:solidFill>
                  <a:schemeClr val="tx1"/>
                </a:solidFill>
              </a:rPr>
              <a:t>一条具有最小权值的边</a:t>
            </a:r>
            <a:r>
              <a:rPr lang="zh-CN" altLang="en-US" dirty="0" smtClean="0">
                <a:solidFill>
                  <a:schemeClr val="tx1"/>
                </a:solidFill>
              </a:rPr>
              <a:t>，即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i="1" dirty="0">
                <a:solidFill>
                  <a:schemeClr val="tx1"/>
                </a:solidFill>
              </a:rPr>
              <a:t>u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en-US" altLang="zh-CN" i="1" dirty="0">
                <a:solidFill>
                  <a:schemeClr val="tx1"/>
                </a:solidFill>
              </a:rPr>
              <a:t>v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= </a:t>
            </a:r>
            <a:r>
              <a:rPr lang="en-US" altLang="zh-CN" dirty="0" err="1" smtClean="0">
                <a:solidFill>
                  <a:schemeClr val="tx1"/>
                </a:solidFill>
              </a:rPr>
              <a:t>arg</a:t>
            </a:r>
            <a:r>
              <a:rPr lang="en-US" altLang="zh-CN" dirty="0" smtClean="0">
                <a:solidFill>
                  <a:schemeClr val="tx1"/>
                </a:solidFill>
              </a:rPr>
              <a:t> min{cost (</a:t>
            </a:r>
            <a:r>
              <a:rPr lang="en-US" altLang="zh-CN" i="1" dirty="0" smtClean="0">
                <a:solidFill>
                  <a:schemeClr val="tx1"/>
                </a:solidFill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</a:rPr>
              <a:t>, </a:t>
            </a:r>
            <a:r>
              <a:rPr lang="en-US" altLang="zh-CN" i="1" dirty="0" smtClean="0">
                <a:solidFill>
                  <a:schemeClr val="tx1"/>
                </a:solidFill>
              </a:rPr>
              <a:t>y</a:t>
            </a:r>
            <a:r>
              <a:rPr lang="en-US" altLang="zh-CN" dirty="0" smtClean="0">
                <a:solidFill>
                  <a:schemeClr val="tx1"/>
                </a:solidFill>
              </a:rPr>
              <a:t>) | </a:t>
            </a:r>
            <a:r>
              <a:rPr lang="en-US" altLang="zh-CN" i="1" dirty="0" err="1" smtClean="0">
                <a:solidFill>
                  <a:schemeClr val="tx1"/>
                </a:solidFill>
              </a:rPr>
              <a:t>x</a:t>
            </a:r>
            <a:r>
              <a:rPr lang="en-US" altLang="zh-CN" dirty="0" err="1">
                <a:solidFill>
                  <a:schemeClr val="tx1"/>
                </a:solidFill>
              </a:rPr>
              <a:t>∈U</a:t>
            </a:r>
            <a:r>
              <a:rPr lang="en-US" altLang="zh-CN" dirty="0" smtClean="0">
                <a:solidFill>
                  <a:schemeClr val="tx1"/>
                </a:solidFill>
              </a:rPr>
              <a:t>, </a:t>
            </a:r>
            <a:r>
              <a:rPr lang="en-US" altLang="zh-CN" i="1" dirty="0" err="1" smtClean="0">
                <a:solidFill>
                  <a:schemeClr val="tx1"/>
                </a:solidFill>
              </a:rPr>
              <a:t>y</a:t>
            </a:r>
            <a:r>
              <a:rPr lang="en-US" altLang="zh-CN" dirty="0" err="1">
                <a:solidFill>
                  <a:schemeClr val="tx1"/>
                </a:solidFill>
              </a:rPr>
              <a:t>∈V-U</a:t>
            </a:r>
            <a:r>
              <a:rPr lang="en-US" altLang="zh-CN" dirty="0">
                <a:solidFill>
                  <a:schemeClr val="tx1"/>
                </a:solidFill>
              </a:rPr>
              <a:t>}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则必存在一棵包含</a:t>
            </a:r>
            <a:r>
              <a:rPr lang="zh-CN" altLang="en-US" dirty="0" smtClean="0">
                <a:solidFill>
                  <a:schemeClr val="tx1"/>
                </a:solidFill>
              </a:rPr>
              <a:t>边 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i="1" dirty="0">
                <a:solidFill>
                  <a:schemeClr val="tx1"/>
                </a:solidFill>
              </a:rPr>
              <a:t>u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en-US" altLang="zh-CN" i="1" dirty="0">
                <a:solidFill>
                  <a:schemeClr val="tx1"/>
                </a:solidFill>
              </a:rPr>
              <a:t>v</a:t>
            </a:r>
            <a:r>
              <a:rPr lang="en-US" altLang="zh-CN" dirty="0" smtClean="0">
                <a:solidFill>
                  <a:schemeClr val="tx1"/>
                </a:solidFill>
              </a:rPr>
              <a:t>) 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chemeClr val="tx1"/>
                </a:solidFill>
              </a:rPr>
              <a:t>最小生成树。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437207" y="3284984"/>
            <a:ext cx="3905672" cy="3168352"/>
            <a:chOff x="528" y="1536"/>
            <a:chExt cx="1632" cy="1056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528" y="1536"/>
              <a:ext cx="1632" cy="1056"/>
              <a:chOff x="528" y="1536"/>
              <a:chExt cx="1632" cy="1056"/>
            </a:xfrm>
          </p:grpSpPr>
          <p:sp>
            <p:nvSpPr>
              <p:cNvPr id="8" name="Oval 6"/>
              <p:cNvSpPr>
                <a:spLocks noChangeArrowheads="1"/>
              </p:cNvSpPr>
              <p:nvPr/>
            </p:nvSpPr>
            <p:spPr bwMode="auto">
              <a:xfrm>
                <a:off x="870" y="1788"/>
                <a:ext cx="278" cy="608"/>
              </a:xfrm>
              <a:prstGeom prst="ellipse">
                <a:avLst/>
              </a:prstGeom>
              <a:solidFill>
                <a:srgbClr val="66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Oval 7"/>
              <p:cNvSpPr>
                <a:spLocks noChangeArrowheads="1"/>
              </p:cNvSpPr>
              <p:nvPr/>
            </p:nvSpPr>
            <p:spPr bwMode="auto">
              <a:xfrm>
                <a:off x="1565" y="1788"/>
                <a:ext cx="278" cy="608"/>
              </a:xfrm>
              <a:prstGeom prst="ellipse">
                <a:avLst/>
              </a:prstGeom>
              <a:solidFill>
                <a:srgbClr val="66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 Box 8"/>
              <p:cNvSpPr txBox="1">
                <a:spLocks noChangeArrowheads="1"/>
              </p:cNvSpPr>
              <p:nvPr/>
            </p:nvSpPr>
            <p:spPr bwMode="auto">
              <a:xfrm>
                <a:off x="918" y="1654"/>
                <a:ext cx="17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r>
                  <a:rPr lang="en-US" altLang="zh-CN" sz="2400" b="0" dirty="0" smtClean="0">
                    <a:ea typeface="宋体" panose="02010600030101010101" pitchFamily="2" charset="-122"/>
                  </a:rPr>
                  <a:t>U</a:t>
                </a:r>
                <a:endParaRPr lang="en-US" altLang="zh-CN" sz="2400" b="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1" name="Text Box 9"/>
              <p:cNvSpPr txBox="1">
                <a:spLocks noChangeArrowheads="1"/>
              </p:cNvSpPr>
              <p:nvPr/>
            </p:nvSpPr>
            <p:spPr bwMode="auto">
              <a:xfrm>
                <a:off x="1548" y="1645"/>
                <a:ext cx="30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r>
                  <a:rPr lang="en-US" altLang="zh-CN" sz="2400" b="0" dirty="0" smtClean="0">
                    <a:ea typeface="宋体" panose="02010600030101010101" pitchFamily="2" charset="-122"/>
                  </a:rPr>
                  <a:t>V-U</a:t>
                </a:r>
                <a:endParaRPr lang="en-US" altLang="zh-CN" sz="2400" b="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2" name="Text Box 10"/>
              <p:cNvSpPr txBox="1">
                <a:spLocks noChangeArrowheads="1"/>
              </p:cNvSpPr>
              <p:nvPr/>
            </p:nvSpPr>
            <p:spPr bwMode="auto">
              <a:xfrm>
                <a:off x="896" y="1806"/>
                <a:ext cx="14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r>
                  <a:rPr lang="en-US" altLang="zh-CN" sz="2400" b="0" i="1" dirty="0">
                    <a:ea typeface="宋体" panose="02010600030101010101" pitchFamily="2" charset="-122"/>
                  </a:rPr>
                  <a:t>u</a:t>
                </a:r>
              </a:p>
            </p:txBody>
          </p:sp>
          <p:sp>
            <p:nvSpPr>
              <p:cNvPr id="13" name="Text Box 11"/>
              <p:cNvSpPr txBox="1">
                <a:spLocks noChangeArrowheads="1"/>
              </p:cNvSpPr>
              <p:nvPr/>
            </p:nvSpPr>
            <p:spPr bwMode="auto">
              <a:xfrm>
                <a:off x="1669" y="1802"/>
                <a:ext cx="139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r>
                  <a:rPr lang="en-US" altLang="zh-CN" sz="2400" b="0" i="1" dirty="0">
                    <a:ea typeface="宋体" panose="02010600030101010101" pitchFamily="2" charset="-122"/>
                  </a:rPr>
                  <a:t>v</a:t>
                </a:r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1069" y="1902"/>
                <a:ext cx="59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" name="Text Box 15"/>
              <p:cNvSpPr txBox="1">
                <a:spLocks noChangeArrowheads="1"/>
              </p:cNvSpPr>
              <p:nvPr/>
            </p:nvSpPr>
            <p:spPr bwMode="auto">
              <a:xfrm>
                <a:off x="886" y="2160"/>
                <a:ext cx="19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r>
                  <a:rPr lang="en-US" altLang="zh-CN" sz="2400" b="0" i="1" dirty="0">
                    <a:ea typeface="宋体" panose="02010600030101010101" pitchFamily="2" charset="-122"/>
                  </a:rPr>
                  <a:t>u</a:t>
                </a:r>
                <a:r>
                  <a:rPr lang="en-US" altLang="zh-CN" sz="2400" b="0" dirty="0">
                    <a:ea typeface="宋体" panose="02010600030101010101" pitchFamily="2" charset="-122"/>
                  </a:rPr>
                  <a:t>’</a:t>
                </a:r>
              </a:p>
            </p:txBody>
          </p:sp>
          <p:sp>
            <p:nvSpPr>
              <p:cNvPr id="18" name="Text Box 16"/>
              <p:cNvSpPr txBox="1">
                <a:spLocks noChangeArrowheads="1"/>
              </p:cNvSpPr>
              <p:nvPr/>
            </p:nvSpPr>
            <p:spPr bwMode="auto">
              <a:xfrm>
                <a:off x="1669" y="2155"/>
                <a:ext cx="18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r>
                  <a:rPr lang="en-US" altLang="zh-CN" sz="2400" b="0" i="1" dirty="0">
                    <a:ea typeface="宋体" panose="02010600030101010101" pitchFamily="2" charset="-122"/>
                  </a:rPr>
                  <a:t>v</a:t>
                </a:r>
                <a:r>
                  <a:rPr lang="en-US" altLang="zh-CN" sz="2400" b="0" dirty="0">
                    <a:ea typeface="宋体" panose="02010600030101010101" pitchFamily="2" charset="-122"/>
                  </a:rPr>
                  <a:t>’</a:t>
                </a:r>
              </a:p>
            </p:txBody>
          </p:sp>
          <p:sp>
            <p:nvSpPr>
              <p:cNvPr id="19" name="Oval 17"/>
              <p:cNvSpPr>
                <a:spLocks noChangeArrowheads="1"/>
              </p:cNvSpPr>
              <p:nvPr/>
            </p:nvSpPr>
            <p:spPr bwMode="auto">
              <a:xfrm>
                <a:off x="528" y="1536"/>
                <a:ext cx="1632" cy="105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" name="Line 18"/>
            <p:cNvSpPr>
              <a:spLocks noChangeShapeType="1"/>
            </p:cNvSpPr>
            <p:nvPr/>
          </p:nvSpPr>
          <p:spPr bwMode="auto">
            <a:xfrm flipV="1">
              <a:off x="1075" y="1960"/>
              <a:ext cx="595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Line 19"/>
            <p:cNvSpPr>
              <a:spLocks noChangeShapeType="1"/>
            </p:cNvSpPr>
            <p:nvPr/>
          </p:nvSpPr>
          <p:spPr bwMode="auto">
            <a:xfrm>
              <a:off x="1073" y="2249"/>
              <a:ext cx="5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069" y="1995"/>
              <a:ext cx="601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1069" y="1994"/>
              <a:ext cx="601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4609587" y="3779807"/>
            <a:ext cx="4066869" cy="135421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>
            <a:spAutoFit/>
          </a:bodyPr>
          <a:lstStyle/>
          <a:p>
            <a:pPr algn="just">
              <a:lnSpc>
                <a:spcPct val="110000"/>
              </a:lnSpc>
              <a:defRPr/>
            </a:pPr>
            <a:r>
              <a:rPr lang="zh-CN" altLang="en-US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顶点分为两个不相交的集合</a:t>
            </a: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V-U</a:t>
            </a:r>
            <a:r>
              <a:rPr lang="zh-CN" altLang="en-US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，若边</a:t>
            </a: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0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b="0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连接这两个顶点集的最小权值边，则</a:t>
            </a:r>
            <a:r>
              <a:rPr lang="zh-CN" altLang="en-US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边</a:t>
            </a: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0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b="0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必然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是某最小生成树的边。</a:t>
            </a:r>
            <a:r>
              <a:rPr lang="zh-CN" altLang="en-US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</a:t>
            </a: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5</a:t>
            </a:fld>
            <a:r>
              <a:rPr lang="en-US" altLang="zh-CN" smtClean="0"/>
              <a:t>/20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265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最小生成树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在生成树的构造过程中，图中</a:t>
            </a:r>
            <a:r>
              <a:rPr lang="zh-CN" altLang="en-US" i="1" dirty="0"/>
              <a:t> </a:t>
            </a:r>
            <a:r>
              <a:rPr lang="en-US" altLang="zh-CN" i="1" dirty="0"/>
              <a:t>n </a:t>
            </a:r>
            <a:r>
              <a:rPr lang="zh-CN" altLang="en-US" dirty="0"/>
              <a:t>个顶点分属两个集合：已落在生成树上的顶点集 </a:t>
            </a:r>
            <a:r>
              <a:rPr lang="en-US" altLang="zh-CN" dirty="0"/>
              <a:t>U </a:t>
            </a:r>
            <a:r>
              <a:rPr lang="zh-CN" altLang="en-US" dirty="0"/>
              <a:t>和尚未落在生成树上的顶点集</a:t>
            </a:r>
            <a:r>
              <a:rPr lang="en-US" altLang="zh-CN" dirty="0"/>
              <a:t>V-U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则</a:t>
            </a:r>
            <a:r>
              <a:rPr lang="zh-CN" altLang="en-US" dirty="0"/>
              <a:t>应在所有连通</a:t>
            </a:r>
            <a:r>
              <a:rPr lang="en-US" altLang="zh-CN" dirty="0"/>
              <a:t>U</a:t>
            </a:r>
            <a:r>
              <a:rPr lang="zh-CN" altLang="en-US" dirty="0"/>
              <a:t>中顶点和</a:t>
            </a:r>
            <a:r>
              <a:rPr lang="en-US" altLang="zh-CN" dirty="0"/>
              <a:t>V-U</a:t>
            </a:r>
            <a:r>
              <a:rPr lang="zh-CN" altLang="en-US" dirty="0"/>
              <a:t>中顶点的边中选取权值最小的</a:t>
            </a:r>
            <a:r>
              <a:rPr lang="zh-CN" altLang="en-US" dirty="0" smtClean="0"/>
              <a:t>边，且不构成回路。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755602" y="3301752"/>
            <a:ext cx="3276600" cy="1371600"/>
            <a:chOff x="1872" y="3216"/>
            <a:chExt cx="2064" cy="864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 flipV="1">
              <a:off x="2256" y="3216"/>
              <a:ext cx="1392" cy="96"/>
            </a:xfrm>
            <a:prstGeom prst="line">
              <a:avLst/>
            </a:prstGeom>
            <a:noFill/>
            <a:ln w="127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872" y="3600"/>
              <a:ext cx="2064" cy="192"/>
            </a:xfrm>
            <a:prstGeom prst="line">
              <a:avLst/>
            </a:prstGeom>
            <a:noFill/>
            <a:ln w="127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2304" y="3936"/>
              <a:ext cx="1392" cy="144"/>
            </a:xfrm>
            <a:prstGeom prst="line">
              <a:avLst/>
            </a:prstGeom>
            <a:noFill/>
            <a:ln w="127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2304" y="3600"/>
              <a:ext cx="1200" cy="336"/>
            </a:xfrm>
            <a:prstGeom prst="line">
              <a:avLst/>
            </a:prstGeom>
            <a:noFill/>
            <a:ln w="127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208" y="3312"/>
              <a:ext cx="1728" cy="144"/>
            </a:xfrm>
            <a:prstGeom prst="line">
              <a:avLst/>
            </a:prstGeom>
            <a:noFill/>
            <a:ln w="127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1872" y="3264"/>
              <a:ext cx="1776" cy="336"/>
            </a:xfrm>
            <a:prstGeom prst="line">
              <a:avLst/>
            </a:prstGeom>
            <a:noFill/>
            <a:ln w="127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208" y="3360"/>
              <a:ext cx="1296" cy="240"/>
            </a:xfrm>
            <a:prstGeom prst="line">
              <a:avLst/>
            </a:prstGeom>
            <a:noFill/>
            <a:ln w="127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3276302" y="3536702"/>
            <a:ext cx="2057400" cy="381000"/>
          </a:xfrm>
          <a:prstGeom prst="line">
            <a:avLst/>
          </a:prstGeom>
          <a:noFill/>
          <a:ln w="38100" cap="sq">
            <a:solidFill>
              <a:srgbClr val="CC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1547515" y="3149352"/>
            <a:ext cx="2122487" cy="1600200"/>
            <a:chOff x="1111" y="3120"/>
            <a:chExt cx="1337" cy="1008"/>
          </a:xfrm>
        </p:grpSpPr>
        <p:sp>
          <p:nvSpPr>
            <p:cNvPr id="14" name="AutoShape 14"/>
            <p:cNvSpPr>
              <a:spLocks noChangeArrowheads="1"/>
            </p:cNvSpPr>
            <p:nvPr/>
          </p:nvSpPr>
          <p:spPr bwMode="auto">
            <a:xfrm>
              <a:off x="1584" y="3120"/>
              <a:ext cx="864" cy="1008"/>
            </a:xfrm>
            <a:prstGeom prst="roundRect">
              <a:avLst>
                <a:gd name="adj" fmla="val 16667"/>
              </a:avLst>
            </a:prstGeom>
            <a:noFill/>
            <a:ln w="12700" cap="sq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2016" y="3216"/>
              <a:ext cx="192" cy="192"/>
            </a:xfrm>
            <a:prstGeom prst="ellipse">
              <a:avLst/>
            </a:prstGeom>
            <a:solidFill>
              <a:srgbClr val="FFFF99"/>
            </a:solidFill>
            <a:ln w="127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1680" y="3504"/>
              <a:ext cx="192" cy="192"/>
            </a:xfrm>
            <a:prstGeom prst="ellipse">
              <a:avLst/>
            </a:prstGeom>
            <a:solidFill>
              <a:srgbClr val="FFFF99"/>
            </a:solidFill>
            <a:ln w="127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2112" y="3840"/>
              <a:ext cx="192" cy="192"/>
            </a:xfrm>
            <a:prstGeom prst="ellipse">
              <a:avLst/>
            </a:prstGeom>
            <a:solidFill>
              <a:srgbClr val="FFFF99"/>
            </a:solidFill>
            <a:ln w="127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111" y="3339"/>
              <a:ext cx="370" cy="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lnSpc>
                  <a:spcPct val="125000"/>
                </a:lnSpc>
              </a:pPr>
              <a:r>
                <a:rPr lang="en-US" altLang="zh-CN" sz="3900">
                  <a:solidFill>
                    <a:srgbClr val="000000"/>
                  </a:solidFill>
                </a:rPr>
                <a:t>U</a:t>
              </a:r>
            </a:p>
          </p:txBody>
        </p:sp>
      </p:grpSp>
      <p:grpSp>
        <p:nvGrpSpPr>
          <p:cNvPr id="19" name="Group 19"/>
          <p:cNvGrpSpPr>
            <a:grpSpLocks/>
          </p:cNvGrpSpPr>
          <p:nvPr/>
        </p:nvGrpSpPr>
        <p:grpSpPr bwMode="auto">
          <a:xfrm>
            <a:off x="5041602" y="2996952"/>
            <a:ext cx="2698750" cy="1981200"/>
            <a:chOff x="3312" y="3024"/>
            <a:chExt cx="1700" cy="1248"/>
          </a:xfrm>
        </p:grpSpPr>
        <p:sp>
          <p:nvSpPr>
            <p:cNvPr id="20" name="Oval 20"/>
            <p:cNvSpPr>
              <a:spLocks noChangeArrowheads="1"/>
            </p:cNvSpPr>
            <p:nvPr/>
          </p:nvSpPr>
          <p:spPr bwMode="auto">
            <a:xfrm>
              <a:off x="3312" y="3024"/>
              <a:ext cx="960" cy="1248"/>
            </a:xfrm>
            <a:prstGeom prst="ellipse">
              <a:avLst/>
            </a:prstGeom>
            <a:noFill/>
            <a:ln w="12700" cap="sq">
              <a:solidFill>
                <a:srgbClr val="00008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Oval 21"/>
            <p:cNvSpPr>
              <a:spLocks noChangeArrowheads="1"/>
            </p:cNvSpPr>
            <p:nvPr/>
          </p:nvSpPr>
          <p:spPr bwMode="auto">
            <a:xfrm>
              <a:off x="3648" y="3120"/>
              <a:ext cx="192" cy="192"/>
            </a:xfrm>
            <a:prstGeom prst="ellipse">
              <a:avLst/>
            </a:prstGeom>
            <a:solidFill>
              <a:srgbClr val="CCFFCC"/>
            </a:solidFill>
            <a:ln w="127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auto">
            <a:xfrm>
              <a:off x="3936" y="3360"/>
              <a:ext cx="192" cy="192"/>
            </a:xfrm>
            <a:prstGeom prst="ellipse">
              <a:avLst/>
            </a:prstGeom>
            <a:solidFill>
              <a:srgbClr val="CCFFCC"/>
            </a:solidFill>
            <a:ln w="127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Oval 23"/>
            <p:cNvSpPr>
              <a:spLocks noChangeArrowheads="1"/>
            </p:cNvSpPr>
            <p:nvPr/>
          </p:nvSpPr>
          <p:spPr bwMode="auto">
            <a:xfrm>
              <a:off x="3696" y="3984"/>
              <a:ext cx="192" cy="192"/>
            </a:xfrm>
            <a:prstGeom prst="ellipse">
              <a:avLst/>
            </a:prstGeom>
            <a:solidFill>
              <a:srgbClr val="CCFFCC"/>
            </a:solidFill>
            <a:ln w="127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Oval 24"/>
            <p:cNvSpPr>
              <a:spLocks noChangeArrowheads="1"/>
            </p:cNvSpPr>
            <p:nvPr/>
          </p:nvSpPr>
          <p:spPr bwMode="auto">
            <a:xfrm>
              <a:off x="3504" y="3504"/>
              <a:ext cx="192" cy="192"/>
            </a:xfrm>
            <a:prstGeom prst="ellipse">
              <a:avLst/>
            </a:prstGeom>
            <a:solidFill>
              <a:srgbClr val="CCFFCC"/>
            </a:solidFill>
            <a:ln w="127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Oval 25"/>
            <p:cNvSpPr>
              <a:spLocks noChangeArrowheads="1"/>
            </p:cNvSpPr>
            <p:nvPr/>
          </p:nvSpPr>
          <p:spPr bwMode="auto">
            <a:xfrm>
              <a:off x="3936" y="3696"/>
              <a:ext cx="192" cy="192"/>
            </a:xfrm>
            <a:prstGeom prst="ellipse">
              <a:avLst/>
            </a:prstGeom>
            <a:solidFill>
              <a:srgbClr val="CCFFCC"/>
            </a:solidFill>
            <a:ln w="127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4286" y="3385"/>
              <a:ext cx="726" cy="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lnSpc>
                  <a:spcPct val="125000"/>
                </a:lnSpc>
              </a:pPr>
              <a:r>
                <a:rPr lang="en-US" altLang="zh-CN" sz="3900">
                  <a:solidFill>
                    <a:srgbClr val="000000"/>
                  </a:solidFill>
                </a:rPr>
                <a:t>V-U</a:t>
              </a:r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6</a:t>
            </a:fld>
            <a:r>
              <a:rPr lang="en-US" altLang="zh-CN" smtClean="0"/>
              <a:t>/20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204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最小生成树</a:t>
            </a:r>
            <a:r>
              <a:rPr lang="en-US" altLang="zh-CN" dirty="0" smtClean="0"/>
              <a:t>Prim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取图中任意一个顶点</a:t>
            </a:r>
            <a:r>
              <a:rPr lang="zh-CN" altLang="en-US" i="1" dirty="0"/>
              <a:t> </a:t>
            </a:r>
            <a:r>
              <a:rPr lang="en-US" altLang="zh-CN" i="1" dirty="0"/>
              <a:t>v </a:t>
            </a:r>
            <a:r>
              <a:rPr lang="zh-CN" altLang="en-US" dirty="0"/>
              <a:t>作为生成树的根，之后往生成树上添加新的顶点 </a:t>
            </a:r>
            <a:r>
              <a:rPr lang="en-US" altLang="zh-CN" i="1" dirty="0"/>
              <a:t>w</a:t>
            </a:r>
            <a:r>
              <a:rPr lang="zh-CN" altLang="en-US" dirty="0"/>
              <a:t>。在添加的顶点</a:t>
            </a:r>
            <a:r>
              <a:rPr lang="zh-CN" altLang="en-US" i="1" dirty="0"/>
              <a:t> </a:t>
            </a:r>
            <a:r>
              <a:rPr lang="en-US" altLang="zh-CN" i="1" dirty="0"/>
              <a:t>w </a:t>
            </a:r>
            <a:r>
              <a:rPr lang="zh-CN" altLang="en-US" dirty="0"/>
              <a:t>和已经在生成树上的</a:t>
            </a:r>
            <a:r>
              <a:rPr lang="zh-CN" altLang="en-US" dirty="0" smtClean="0"/>
              <a:t>顶点 </a:t>
            </a:r>
            <a:r>
              <a:rPr lang="en-US" altLang="zh-CN" i="1" dirty="0" smtClean="0"/>
              <a:t>u </a:t>
            </a:r>
            <a:r>
              <a:rPr lang="zh-CN" altLang="en-US" dirty="0"/>
              <a:t>之间必定存在一条边，并且该边的权值在所有连通顶点</a:t>
            </a:r>
            <a:r>
              <a:rPr lang="zh-CN" altLang="en-US" i="1" dirty="0"/>
              <a:t> </a:t>
            </a:r>
            <a:r>
              <a:rPr lang="en-US" altLang="zh-CN" i="1" dirty="0"/>
              <a:t>u </a:t>
            </a:r>
            <a:r>
              <a:rPr lang="zh-CN" altLang="en-US" dirty="0"/>
              <a:t>和</a:t>
            </a:r>
            <a:r>
              <a:rPr lang="zh-CN" altLang="en-US" i="1" dirty="0"/>
              <a:t> </a:t>
            </a:r>
            <a:r>
              <a:rPr lang="en-US" altLang="zh-CN" i="1" dirty="0"/>
              <a:t>w </a:t>
            </a:r>
            <a:r>
              <a:rPr lang="zh-CN" altLang="en-US" dirty="0"/>
              <a:t>之间的边中取值最小。之后继续往生成树上添加顶点，直至生成树上含有</a:t>
            </a:r>
            <a:r>
              <a:rPr lang="zh-CN" altLang="en-US" i="1" dirty="0"/>
              <a:t> </a:t>
            </a:r>
            <a:r>
              <a:rPr lang="en-US" altLang="zh-CN" i="1" dirty="0" smtClean="0"/>
              <a:t>n </a:t>
            </a:r>
            <a:r>
              <a:rPr lang="zh-CN" altLang="en-US" dirty="0" smtClean="0"/>
              <a:t>个</a:t>
            </a:r>
            <a:r>
              <a:rPr lang="zh-CN" altLang="en-US" dirty="0"/>
              <a:t>顶点为止。</a:t>
            </a:r>
          </a:p>
          <a:p>
            <a:endParaRPr lang="zh-CN" altLang="en-US" dirty="0"/>
          </a:p>
        </p:txBody>
      </p:sp>
      <p:sp>
        <p:nvSpPr>
          <p:cNvPr id="4" name="Oval 2"/>
          <p:cNvSpPr>
            <a:spLocks noChangeArrowheads="1"/>
          </p:cNvSpPr>
          <p:nvPr/>
        </p:nvSpPr>
        <p:spPr bwMode="auto">
          <a:xfrm>
            <a:off x="1548432" y="2205608"/>
            <a:ext cx="533400" cy="533400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a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4367832" y="2205608"/>
            <a:ext cx="533400" cy="533400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6120432" y="3043808"/>
            <a:ext cx="533400" cy="533400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c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4596432" y="4720208"/>
            <a:ext cx="533400" cy="533400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d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2920032" y="3805808"/>
            <a:ext cx="533400" cy="533400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e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938832" y="4720208"/>
            <a:ext cx="533400" cy="533400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g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3224832" y="5863208"/>
            <a:ext cx="533400" cy="533400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f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2081832" y="2510408"/>
            <a:ext cx="2286000" cy="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2005632" y="2662808"/>
            <a:ext cx="990600" cy="121920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3377232" y="2662808"/>
            <a:ext cx="1066800" cy="121920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1243632" y="2662808"/>
            <a:ext cx="457200" cy="205740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V="1">
            <a:off x="1472232" y="4186808"/>
            <a:ext cx="1524000" cy="76200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3453432" y="4186808"/>
            <a:ext cx="1219200" cy="68580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4901232" y="2510408"/>
            <a:ext cx="1295400" cy="68580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5053632" y="3501008"/>
            <a:ext cx="1143000" cy="137160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4672632" y="2739008"/>
            <a:ext cx="152400" cy="198120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1396032" y="5177408"/>
            <a:ext cx="1828800" cy="83820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>
            <a:off x="3758232" y="5177408"/>
            <a:ext cx="914400" cy="83820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751757" y="2007171"/>
            <a:ext cx="59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b="0">
                <a:solidFill>
                  <a:schemeClr val="tx2"/>
                </a:solidFill>
                <a:ea typeface="宋体" panose="02010600030101010101" pitchFamily="2" charset="-122"/>
              </a:rPr>
              <a:t>19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5282232" y="2311971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b="0">
                <a:solidFill>
                  <a:schemeClr val="tx2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2386632" y="2891408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b="0">
                <a:solidFill>
                  <a:schemeClr val="tx2"/>
                </a:solidFill>
                <a:ea typeface="宋体" panose="02010600030101010101" pitchFamily="2" charset="-122"/>
              </a:rPr>
              <a:t>14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938832" y="3367658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b="0">
                <a:solidFill>
                  <a:schemeClr val="tx2"/>
                </a:solidFill>
                <a:ea typeface="宋体" panose="02010600030101010101" pitchFamily="2" charset="-122"/>
              </a:rPr>
              <a:t>18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1989757" y="5501258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b="0">
                <a:ea typeface="宋体" panose="02010600030101010101" pitchFamily="2" charset="-122"/>
              </a:rPr>
              <a:t>27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1913557" y="4053458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b="0">
                <a:solidFill>
                  <a:schemeClr val="tx2"/>
                </a:solidFill>
                <a:ea typeface="宋体" panose="02010600030101010101" pitchFamily="2" charset="-122"/>
              </a:rPr>
              <a:t>16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3742357" y="3901058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b="0">
                <a:solidFill>
                  <a:schemeClr val="tx2"/>
                </a:solidFill>
                <a:ea typeface="宋体" panose="02010600030101010101" pitchFamily="2" charset="-122"/>
              </a:rPr>
              <a:t>8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3986832" y="5482208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b="0">
                <a:solidFill>
                  <a:schemeClr val="tx2"/>
                </a:solidFill>
                <a:ea typeface="宋体" panose="02010600030101010101" pitchFamily="2" charset="-122"/>
              </a:rPr>
              <a:t>21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5418757" y="4129658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b="0">
                <a:solidFill>
                  <a:schemeClr val="tx2"/>
                </a:solidFill>
                <a:ea typeface="宋体" panose="02010600030101010101" pitchFamily="2" charset="-122"/>
              </a:rPr>
              <a:t>3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1548432" y="2205608"/>
            <a:ext cx="533400" cy="533400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800000"/>
                </a:solidFill>
                <a:ea typeface="宋体" panose="02010600030101010101" pitchFamily="2" charset="-122"/>
              </a:rPr>
              <a:t>a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2005632" y="2662808"/>
            <a:ext cx="990600" cy="1219200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Oval 32"/>
          <p:cNvSpPr>
            <a:spLocks noChangeArrowheads="1"/>
          </p:cNvSpPr>
          <p:nvPr/>
        </p:nvSpPr>
        <p:spPr bwMode="auto">
          <a:xfrm>
            <a:off x="2920032" y="3805808"/>
            <a:ext cx="533400" cy="533400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800000"/>
                </a:solidFill>
                <a:ea typeface="宋体" panose="02010600030101010101" pitchFamily="2" charset="-122"/>
              </a:rPr>
              <a:t>e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>
            <a:off x="3453432" y="4186808"/>
            <a:ext cx="1219200" cy="685800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3529632" y="2692971"/>
            <a:ext cx="59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b="0">
                <a:solidFill>
                  <a:schemeClr val="tx2"/>
                </a:solidFill>
                <a:ea typeface="宋体" panose="02010600030101010101" pitchFamily="2" charset="-122"/>
              </a:rPr>
              <a:t>12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37" name="Oval 35"/>
          <p:cNvSpPr>
            <a:spLocks noChangeArrowheads="1"/>
          </p:cNvSpPr>
          <p:nvPr/>
        </p:nvSpPr>
        <p:spPr bwMode="auto">
          <a:xfrm>
            <a:off x="4596432" y="4720208"/>
            <a:ext cx="533400" cy="533400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800000"/>
                </a:solidFill>
                <a:ea typeface="宋体" panose="02010600030101010101" pitchFamily="2" charset="-122"/>
              </a:rPr>
              <a:t>d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 flipH="1">
            <a:off x="5053632" y="3501008"/>
            <a:ext cx="1143000" cy="1371600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Oval 37"/>
          <p:cNvSpPr>
            <a:spLocks noChangeArrowheads="1"/>
          </p:cNvSpPr>
          <p:nvPr/>
        </p:nvSpPr>
        <p:spPr bwMode="auto">
          <a:xfrm>
            <a:off x="6120432" y="3043808"/>
            <a:ext cx="533400" cy="533400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800000"/>
                </a:solidFill>
                <a:ea typeface="宋体" panose="02010600030101010101" pitchFamily="2" charset="-122"/>
              </a:rPr>
              <a:t>c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>
            <a:off x="4901232" y="2510408"/>
            <a:ext cx="1295400" cy="685800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Oval 39"/>
          <p:cNvSpPr>
            <a:spLocks noChangeArrowheads="1"/>
          </p:cNvSpPr>
          <p:nvPr/>
        </p:nvSpPr>
        <p:spPr bwMode="auto">
          <a:xfrm>
            <a:off x="4367832" y="2205608"/>
            <a:ext cx="533400" cy="533400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800000"/>
                </a:solidFill>
                <a:ea typeface="宋体" panose="02010600030101010101" pitchFamily="2" charset="-122"/>
              </a:rPr>
              <a:t>b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 flipV="1">
            <a:off x="1472232" y="4186808"/>
            <a:ext cx="1524000" cy="762000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Oval 41"/>
          <p:cNvSpPr>
            <a:spLocks noChangeArrowheads="1"/>
          </p:cNvSpPr>
          <p:nvPr/>
        </p:nvSpPr>
        <p:spPr bwMode="auto">
          <a:xfrm>
            <a:off x="938832" y="4720208"/>
            <a:ext cx="533400" cy="533400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800000"/>
                </a:solidFill>
                <a:ea typeface="宋体" panose="02010600030101010101" pitchFamily="2" charset="-122"/>
              </a:rPr>
              <a:t>g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 flipH="1">
            <a:off x="3758232" y="5177408"/>
            <a:ext cx="914400" cy="838200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Oval 43"/>
          <p:cNvSpPr>
            <a:spLocks noChangeArrowheads="1"/>
          </p:cNvSpPr>
          <p:nvPr/>
        </p:nvSpPr>
        <p:spPr bwMode="auto">
          <a:xfrm>
            <a:off x="3224832" y="5863208"/>
            <a:ext cx="533400" cy="533400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800000"/>
                </a:solidFill>
                <a:ea typeface="宋体" panose="02010600030101010101" pitchFamily="2" charset="-122"/>
              </a:rPr>
              <a:t>f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46" name="Text Box 44"/>
          <p:cNvSpPr txBox="1">
            <a:spLocks noChangeArrowheads="1"/>
          </p:cNvSpPr>
          <p:nvPr/>
        </p:nvSpPr>
        <p:spPr bwMode="auto">
          <a:xfrm>
            <a:off x="4732957" y="3215258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b="0">
                <a:solidFill>
                  <a:schemeClr val="tx2"/>
                </a:solidFill>
                <a:ea typeface="宋体" panose="02010600030101010101" pitchFamily="2" charset="-122"/>
              </a:rPr>
              <a:t>7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47" name="Text Box 45"/>
          <p:cNvSpPr txBox="1">
            <a:spLocks noChangeArrowheads="1"/>
          </p:cNvSpPr>
          <p:nvPr/>
        </p:nvSpPr>
        <p:spPr bwMode="auto">
          <a:xfrm>
            <a:off x="2386632" y="2891408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14</a:t>
            </a:r>
          </a:p>
        </p:txBody>
      </p:sp>
      <p:sp>
        <p:nvSpPr>
          <p:cNvPr id="48" name="Text Box 46"/>
          <p:cNvSpPr txBox="1">
            <a:spLocks noChangeArrowheads="1"/>
          </p:cNvSpPr>
          <p:nvPr/>
        </p:nvSpPr>
        <p:spPr bwMode="auto">
          <a:xfrm>
            <a:off x="3758232" y="3912171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8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49" name="Text Box 47"/>
          <p:cNvSpPr txBox="1">
            <a:spLocks noChangeArrowheads="1"/>
          </p:cNvSpPr>
          <p:nvPr/>
        </p:nvSpPr>
        <p:spPr bwMode="auto">
          <a:xfrm>
            <a:off x="5282232" y="2311971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5</a:t>
            </a:r>
            <a:endParaRPr lang="en-US" altLang="zh-CN" b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50" name="Text Box 48"/>
          <p:cNvSpPr txBox="1">
            <a:spLocks noChangeArrowheads="1"/>
          </p:cNvSpPr>
          <p:nvPr/>
        </p:nvSpPr>
        <p:spPr bwMode="auto">
          <a:xfrm>
            <a:off x="5428282" y="4140771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1929432" y="4034408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52" name="Text Box 50"/>
          <p:cNvSpPr txBox="1">
            <a:spLocks noChangeArrowheads="1"/>
          </p:cNvSpPr>
          <p:nvPr/>
        </p:nvSpPr>
        <p:spPr bwMode="auto">
          <a:xfrm>
            <a:off x="3986832" y="5482208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21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53" name="Text Box 51"/>
          <p:cNvSpPr txBox="1">
            <a:spLocks noChangeArrowheads="1"/>
          </p:cNvSpPr>
          <p:nvPr/>
        </p:nvSpPr>
        <p:spPr bwMode="auto">
          <a:xfrm>
            <a:off x="6044232" y="4877470"/>
            <a:ext cx="26597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00008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所得生成树权值和</a:t>
            </a:r>
            <a:endParaRPr lang="zh-CN" altLang="en-US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4" name="Text Box 52"/>
          <p:cNvSpPr txBox="1">
            <a:spLocks noChangeArrowheads="1"/>
          </p:cNvSpPr>
          <p:nvPr/>
        </p:nvSpPr>
        <p:spPr bwMode="auto">
          <a:xfrm>
            <a:off x="5360436" y="5365675"/>
            <a:ext cx="34163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sz="2400" b="0" dirty="0">
                <a:solidFill>
                  <a:srgbClr val="00008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14+8+3+5+16+21 = 67</a:t>
            </a:r>
            <a:endParaRPr lang="en-US" altLang="zh-CN" sz="2400" b="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7</a:t>
            </a:fld>
            <a:r>
              <a:rPr lang="en-US" altLang="zh-CN" smtClean="0"/>
              <a:t>/20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77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500"/>
                            </p:stCondLst>
                            <p:childTnLst>
                              <p:par>
                                <p:cTn id="17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2000"/>
                            </p:stCondLst>
                            <p:childTnLst>
                              <p:par>
                                <p:cTn id="17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500"/>
                            </p:stCondLst>
                            <p:childTnLst>
                              <p:par>
                                <p:cTn id="17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3000"/>
                            </p:stCondLst>
                            <p:childTnLst>
                              <p:par>
                                <p:cTn id="18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nimBg="1" autoUpdateAnimBg="0"/>
      <p:bldP spid="6" grpId="0" animBg="1" autoUpdateAnimBg="0"/>
      <p:bldP spid="7" grpId="0" animBg="1" autoUpdateAnimBg="0"/>
      <p:bldP spid="8" grpId="0" animBg="1" autoUpdateAnimBg="0"/>
      <p:bldP spid="9" grpId="0" animBg="1" autoUpdateAnimBg="0"/>
      <p:bldP spid="10" grpId="0" animBg="1" autoUpdateAnimBg="0"/>
      <p:bldP spid="23" grpId="0" autoUpdateAnimBg="0"/>
      <p:bldP spid="24" grpId="0" autoUpdateAnimBg="0"/>
      <p:bldP spid="25" grpId="0" autoUpdateAnimBg="0"/>
      <p:bldP spid="26" grpId="0" autoUpdateAnimBg="0"/>
      <p:bldP spid="27" grpId="0" autoUpdateAnimBg="0"/>
      <p:bldP spid="28" grpId="0" autoUpdateAnimBg="0"/>
      <p:bldP spid="29" grpId="0" autoUpdateAnimBg="0"/>
      <p:bldP spid="30" grpId="0" autoUpdateAnimBg="0"/>
      <p:bldP spid="31" grpId="0" autoUpdateAnimBg="0"/>
      <p:bldP spid="32" grpId="0" animBg="1" autoUpdateAnimBg="0"/>
      <p:bldP spid="34" grpId="0" animBg="1" autoUpdateAnimBg="0"/>
      <p:bldP spid="36" grpId="0" autoUpdateAnimBg="0"/>
      <p:bldP spid="37" grpId="0" animBg="1" autoUpdateAnimBg="0"/>
      <p:bldP spid="39" grpId="0" animBg="1" autoUpdateAnimBg="0"/>
      <p:bldP spid="41" grpId="0" animBg="1" autoUpdateAnimBg="0"/>
      <p:bldP spid="43" grpId="0" animBg="1" autoUpdateAnimBg="0"/>
      <p:bldP spid="45" grpId="0" animBg="1" autoUpdateAnimBg="0"/>
      <p:bldP spid="46" grpId="0" autoUpdateAnimBg="0"/>
      <p:bldP spid="47" grpId="0" autoUpdateAnimBg="0"/>
      <p:bldP spid="48" grpId="0" autoUpdateAnimBg="0"/>
      <p:bldP spid="49" grpId="0" autoUpdateAnimBg="0"/>
      <p:bldP spid="50" grpId="0" autoUpdateAnimBg="0"/>
      <p:bldP spid="51" grpId="0" autoUpdateAnimBg="0"/>
      <p:bldP spid="52" grpId="0" autoUpdateAnimBg="0"/>
      <p:bldP spid="53" grpId="0" autoUpdateAnimBg="0"/>
      <p:bldP spid="5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最小生成树</a:t>
            </a:r>
            <a:r>
              <a:rPr lang="en-US" altLang="zh-CN" dirty="0" err="1"/>
              <a:t>Kruskal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8</a:t>
            </a:fld>
            <a:r>
              <a:rPr lang="en-US" altLang="zh-CN" smtClean="0"/>
              <a:t>/20</a:t>
            </a:r>
            <a:endParaRPr lang="zh-CN" altLang="en-US" dirty="0"/>
          </a:p>
        </p:txBody>
      </p:sp>
      <p:sp>
        <p:nvSpPr>
          <p:cNvPr id="4" name="Oval 2"/>
          <p:cNvSpPr>
            <a:spLocks noChangeArrowheads="1"/>
          </p:cNvSpPr>
          <p:nvPr/>
        </p:nvSpPr>
        <p:spPr bwMode="auto">
          <a:xfrm>
            <a:off x="2514600" y="1570038"/>
            <a:ext cx="533400" cy="533400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tx2"/>
                </a:solidFill>
                <a:ea typeface="宋体" panose="02010600030101010101" pitchFamily="2" charset="-122"/>
              </a:rPr>
              <a:t>a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5334000" y="1570038"/>
            <a:ext cx="533400" cy="533400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tx2"/>
                </a:solidFill>
                <a:ea typeface="宋体" panose="02010600030101010101" pitchFamily="2" charset="-122"/>
              </a:rPr>
              <a:t>b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7086600" y="2408238"/>
            <a:ext cx="533400" cy="533400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tx2"/>
                </a:solidFill>
                <a:ea typeface="宋体" panose="02010600030101010101" pitchFamily="2" charset="-122"/>
              </a:rPr>
              <a:t>c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5562600" y="4084638"/>
            <a:ext cx="533400" cy="533400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tx2"/>
                </a:solidFill>
                <a:ea typeface="宋体" panose="02010600030101010101" pitchFamily="2" charset="-122"/>
              </a:rPr>
              <a:t>d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3886200" y="3170238"/>
            <a:ext cx="533400" cy="533400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tx2"/>
                </a:solidFill>
                <a:ea typeface="宋体" panose="02010600030101010101" pitchFamily="2" charset="-122"/>
              </a:rPr>
              <a:t>e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1905000" y="4084638"/>
            <a:ext cx="533400" cy="533400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tx2"/>
                </a:solidFill>
                <a:ea typeface="宋体" panose="02010600030101010101" pitchFamily="2" charset="-122"/>
              </a:rPr>
              <a:t>g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4191000" y="5227638"/>
            <a:ext cx="533400" cy="533400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tx2"/>
                </a:solidFill>
                <a:ea typeface="宋体" panose="02010600030101010101" pitchFamily="2" charset="-122"/>
              </a:rPr>
              <a:t>f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3048000" y="1874838"/>
            <a:ext cx="2286000" cy="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2971800" y="2027238"/>
            <a:ext cx="990600" cy="121920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4343400" y="2027238"/>
            <a:ext cx="1066800" cy="121920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2209800" y="2027238"/>
            <a:ext cx="457200" cy="205740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V="1">
            <a:off x="2438400" y="3551238"/>
            <a:ext cx="1524000" cy="76200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4419600" y="3551238"/>
            <a:ext cx="1219200" cy="68580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5867400" y="1874838"/>
            <a:ext cx="1295400" cy="68580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6019800" y="2865438"/>
            <a:ext cx="1143000" cy="137160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5638800" y="2103438"/>
            <a:ext cx="152400" cy="198120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362200" y="4541838"/>
            <a:ext cx="1828800" cy="83820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>
            <a:off x="4724400" y="4541838"/>
            <a:ext cx="914400" cy="83820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3717925" y="1371600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b="0">
                <a:solidFill>
                  <a:schemeClr val="tx2"/>
                </a:solidFill>
                <a:ea typeface="宋体" panose="02010600030101010101" pitchFamily="2" charset="-122"/>
              </a:rPr>
              <a:t>19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6248400" y="16764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b="0">
                <a:solidFill>
                  <a:schemeClr val="tx2"/>
                </a:solidFill>
                <a:ea typeface="宋体" panose="02010600030101010101" pitchFamily="2" charset="-122"/>
              </a:rPr>
              <a:t>5</a:t>
            </a:r>
            <a:endParaRPr lang="en-US" altLang="zh-CN" sz="2400" b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3352800" y="2255838"/>
            <a:ext cx="59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b="0">
                <a:solidFill>
                  <a:schemeClr val="tx2"/>
                </a:solidFill>
                <a:ea typeface="宋体" panose="02010600030101010101" pitchFamily="2" charset="-122"/>
              </a:rPr>
              <a:t>14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905000" y="2732088"/>
            <a:ext cx="59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b="0">
                <a:solidFill>
                  <a:schemeClr val="tx2"/>
                </a:solidFill>
                <a:ea typeface="宋体" panose="02010600030101010101" pitchFamily="2" charset="-122"/>
              </a:rPr>
              <a:t>18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2955925" y="4865688"/>
            <a:ext cx="59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b="0">
                <a:ea typeface="宋体" panose="02010600030101010101" pitchFamily="2" charset="-122"/>
              </a:rPr>
              <a:t>27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2879725" y="3417888"/>
            <a:ext cx="59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b="0">
                <a:solidFill>
                  <a:schemeClr val="tx2"/>
                </a:solidFill>
                <a:ea typeface="宋体" panose="02010600030101010101" pitchFamily="2" charset="-122"/>
              </a:rPr>
              <a:t>16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4870450" y="34290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b="0">
                <a:solidFill>
                  <a:schemeClr val="tx2"/>
                </a:solidFill>
                <a:ea typeface="宋体" panose="02010600030101010101" pitchFamily="2" charset="-122"/>
              </a:rPr>
              <a:t>8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4953000" y="4846638"/>
            <a:ext cx="59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b="0">
                <a:solidFill>
                  <a:schemeClr val="tx2"/>
                </a:solidFill>
                <a:ea typeface="宋体" panose="02010600030101010101" pitchFamily="2" charset="-122"/>
              </a:rPr>
              <a:t>21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6384925" y="3494088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b="0">
                <a:solidFill>
                  <a:schemeClr val="tx2"/>
                </a:solidFill>
                <a:ea typeface="宋体" panose="02010600030101010101" pitchFamily="2" charset="-122"/>
              </a:rPr>
              <a:t>3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2514600" y="1570038"/>
            <a:ext cx="533400" cy="533400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800000"/>
                </a:solidFill>
                <a:ea typeface="宋体" panose="02010600030101010101" pitchFamily="2" charset="-122"/>
              </a:rPr>
              <a:t>a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2971800" y="2027238"/>
            <a:ext cx="990600" cy="1219200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Oval 31"/>
          <p:cNvSpPr>
            <a:spLocks noChangeArrowheads="1"/>
          </p:cNvSpPr>
          <p:nvPr/>
        </p:nvSpPr>
        <p:spPr bwMode="auto">
          <a:xfrm>
            <a:off x="3886200" y="3170238"/>
            <a:ext cx="533400" cy="533400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800000"/>
                </a:solidFill>
                <a:ea typeface="宋体" panose="02010600030101010101" pitchFamily="2" charset="-122"/>
              </a:rPr>
              <a:t>e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>
            <a:off x="4419600" y="3551238"/>
            <a:ext cx="1219200" cy="685800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4495800" y="2057400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b="0">
                <a:solidFill>
                  <a:schemeClr val="tx2"/>
                </a:solidFill>
                <a:ea typeface="宋体" panose="02010600030101010101" pitchFamily="2" charset="-122"/>
              </a:rPr>
              <a:t>12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36" name="Oval 34"/>
          <p:cNvSpPr>
            <a:spLocks noChangeArrowheads="1"/>
          </p:cNvSpPr>
          <p:nvPr/>
        </p:nvSpPr>
        <p:spPr bwMode="auto">
          <a:xfrm>
            <a:off x="5562600" y="4084638"/>
            <a:ext cx="533400" cy="533400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800000"/>
                </a:solidFill>
                <a:ea typeface="宋体" panose="02010600030101010101" pitchFamily="2" charset="-122"/>
              </a:rPr>
              <a:t>d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 flipH="1">
            <a:off x="6019800" y="2865438"/>
            <a:ext cx="1143000" cy="1371600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Oval 36"/>
          <p:cNvSpPr>
            <a:spLocks noChangeArrowheads="1"/>
          </p:cNvSpPr>
          <p:nvPr/>
        </p:nvSpPr>
        <p:spPr bwMode="auto">
          <a:xfrm>
            <a:off x="7086600" y="2408238"/>
            <a:ext cx="533400" cy="533400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800000"/>
                </a:solidFill>
                <a:ea typeface="宋体" panose="02010600030101010101" pitchFamily="2" charset="-122"/>
              </a:rPr>
              <a:t>c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5867400" y="1874838"/>
            <a:ext cx="1295400" cy="685800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Oval 38"/>
          <p:cNvSpPr>
            <a:spLocks noChangeArrowheads="1"/>
          </p:cNvSpPr>
          <p:nvPr/>
        </p:nvSpPr>
        <p:spPr bwMode="auto">
          <a:xfrm>
            <a:off x="5334000" y="1570038"/>
            <a:ext cx="533400" cy="533400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800000"/>
                </a:solidFill>
                <a:ea typeface="宋体" panose="02010600030101010101" pitchFamily="2" charset="-122"/>
              </a:rPr>
              <a:t>b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 flipV="1">
            <a:off x="2438400" y="3551238"/>
            <a:ext cx="1524000" cy="762000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Oval 40"/>
          <p:cNvSpPr>
            <a:spLocks noChangeArrowheads="1"/>
          </p:cNvSpPr>
          <p:nvPr/>
        </p:nvSpPr>
        <p:spPr bwMode="auto">
          <a:xfrm>
            <a:off x="1905000" y="4084638"/>
            <a:ext cx="533400" cy="533400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800000"/>
                </a:solidFill>
                <a:ea typeface="宋体" panose="02010600030101010101" pitchFamily="2" charset="-122"/>
              </a:rPr>
              <a:t>g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 flipH="1">
            <a:off x="4724400" y="4541838"/>
            <a:ext cx="914400" cy="838200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Oval 42"/>
          <p:cNvSpPr>
            <a:spLocks noChangeArrowheads="1"/>
          </p:cNvSpPr>
          <p:nvPr/>
        </p:nvSpPr>
        <p:spPr bwMode="auto">
          <a:xfrm>
            <a:off x="4191000" y="5227638"/>
            <a:ext cx="533400" cy="533400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800000"/>
                </a:solidFill>
                <a:ea typeface="宋体" panose="02010600030101010101" pitchFamily="2" charset="-122"/>
              </a:rPr>
              <a:t>f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  <p:sp>
        <p:nvSpPr>
          <p:cNvPr id="45" name="Text Box 43"/>
          <p:cNvSpPr txBox="1">
            <a:spLocks noChangeArrowheads="1"/>
          </p:cNvSpPr>
          <p:nvPr/>
        </p:nvSpPr>
        <p:spPr bwMode="auto">
          <a:xfrm>
            <a:off x="5699125" y="2579688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b="0">
                <a:solidFill>
                  <a:schemeClr val="tx2"/>
                </a:solidFill>
                <a:ea typeface="宋体" panose="02010600030101010101" pitchFamily="2" charset="-122"/>
              </a:rPr>
              <a:t>7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46" name="Text Box 44"/>
          <p:cNvSpPr txBox="1">
            <a:spLocks noChangeArrowheads="1"/>
          </p:cNvSpPr>
          <p:nvPr/>
        </p:nvSpPr>
        <p:spPr bwMode="auto">
          <a:xfrm>
            <a:off x="3352800" y="2255838"/>
            <a:ext cx="59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14</a:t>
            </a:r>
            <a:endParaRPr lang="en-US" altLang="zh-CN" sz="24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7" name="Text Box 45"/>
          <p:cNvSpPr txBox="1">
            <a:spLocks noChangeArrowheads="1"/>
          </p:cNvSpPr>
          <p:nvPr/>
        </p:nvSpPr>
        <p:spPr bwMode="auto">
          <a:xfrm>
            <a:off x="4870450" y="34290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8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48" name="Text Box 46"/>
          <p:cNvSpPr txBox="1">
            <a:spLocks noChangeArrowheads="1"/>
          </p:cNvSpPr>
          <p:nvPr/>
        </p:nvSpPr>
        <p:spPr bwMode="auto">
          <a:xfrm>
            <a:off x="6248400" y="16764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5</a:t>
            </a:r>
            <a:endParaRPr lang="en-US" altLang="zh-CN" sz="2400" b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49" name="Text Box 47"/>
          <p:cNvSpPr txBox="1">
            <a:spLocks noChangeArrowheads="1"/>
          </p:cNvSpPr>
          <p:nvPr/>
        </p:nvSpPr>
        <p:spPr bwMode="auto">
          <a:xfrm>
            <a:off x="6394450" y="35052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50" name="Text Box 48"/>
          <p:cNvSpPr txBox="1">
            <a:spLocks noChangeArrowheads="1"/>
          </p:cNvSpPr>
          <p:nvPr/>
        </p:nvSpPr>
        <p:spPr bwMode="auto">
          <a:xfrm>
            <a:off x="2895600" y="3398838"/>
            <a:ext cx="59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4953000" y="4846638"/>
            <a:ext cx="59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21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52" name="Line 51"/>
          <p:cNvSpPr>
            <a:spLocks noChangeShapeType="1"/>
          </p:cNvSpPr>
          <p:nvPr/>
        </p:nvSpPr>
        <p:spPr bwMode="auto">
          <a:xfrm>
            <a:off x="5638800" y="2103438"/>
            <a:ext cx="152400" cy="1981200"/>
          </a:xfrm>
          <a:prstGeom prst="line">
            <a:avLst/>
          </a:prstGeom>
          <a:noFill/>
          <a:ln w="28575" cap="sq">
            <a:solidFill>
              <a:srgbClr val="DFAF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Line 52"/>
          <p:cNvSpPr>
            <a:spLocks noChangeShapeType="1"/>
          </p:cNvSpPr>
          <p:nvPr/>
        </p:nvSpPr>
        <p:spPr bwMode="auto">
          <a:xfrm flipH="1">
            <a:off x="4343400" y="2027238"/>
            <a:ext cx="1066800" cy="1219200"/>
          </a:xfrm>
          <a:prstGeom prst="line">
            <a:avLst/>
          </a:prstGeom>
          <a:noFill/>
          <a:ln w="28575" cap="sq">
            <a:solidFill>
              <a:srgbClr val="DFAF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Line 53"/>
          <p:cNvSpPr>
            <a:spLocks noChangeShapeType="1"/>
          </p:cNvSpPr>
          <p:nvPr/>
        </p:nvSpPr>
        <p:spPr bwMode="auto">
          <a:xfrm flipH="1">
            <a:off x="2209800" y="2027238"/>
            <a:ext cx="457200" cy="2057400"/>
          </a:xfrm>
          <a:prstGeom prst="line">
            <a:avLst/>
          </a:prstGeom>
          <a:noFill/>
          <a:ln w="28575" cap="sq">
            <a:solidFill>
              <a:srgbClr val="DFAF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Line 54"/>
          <p:cNvSpPr>
            <a:spLocks noChangeShapeType="1"/>
          </p:cNvSpPr>
          <p:nvPr/>
        </p:nvSpPr>
        <p:spPr bwMode="auto">
          <a:xfrm>
            <a:off x="3048000" y="1874838"/>
            <a:ext cx="2286000" cy="0"/>
          </a:xfrm>
          <a:prstGeom prst="line">
            <a:avLst/>
          </a:prstGeom>
          <a:noFill/>
          <a:ln w="28575" cap="sq">
            <a:solidFill>
              <a:srgbClr val="DFAF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Text Box 55"/>
          <p:cNvSpPr txBox="1">
            <a:spLocks noChangeArrowheads="1"/>
          </p:cNvSpPr>
          <p:nvPr/>
        </p:nvSpPr>
        <p:spPr bwMode="auto">
          <a:xfrm>
            <a:off x="5715000" y="25908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b="0"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57" name="Text Box 56"/>
          <p:cNvSpPr txBox="1">
            <a:spLocks noChangeArrowheads="1"/>
          </p:cNvSpPr>
          <p:nvPr/>
        </p:nvSpPr>
        <p:spPr bwMode="auto">
          <a:xfrm>
            <a:off x="4495800" y="2057400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b="0"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58" name="Text Box 57"/>
          <p:cNvSpPr txBox="1">
            <a:spLocks noChangeArrowheads="1"/>
          </p:cNvSpPr>
          <p:nvPr/>
        </p:nvSpPr>
        <p:spPr bwMode="auto">
          <a:xfrm>
            <a:off x="1905000" y="2743200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b="0">
                <a:ea typeface="宋体" panose="02010600030101010101" pitchFamily="2" charset="-122"/>
              </a:rPr>
              <a:t>18</a:t>
            </a:r>
          </a:p>
        </p:txBody>
      </p:sp>
      <p:sp>
        <p:nvSpPr>
          <p:cNvPr id="59" name="Text Box 58"/>
          <p:cNvSpPr txBox="1">
            <a:spLocks noChangeArrowheads="1"/>
          </p:cNvSpPr>
          <p:nvPr/>
        </p:nvSpPr>
        <p:spPr bwMode="auto">
          <a:xfrm>
            <a:off x="3733800" y="1371600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b="0">
                <a:ea typeface="宋体" panose="02010600030101010101" pitchFamily="2" charset="-122"/>
              </a:rPr>
              <a:t>19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664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nimBg="1" autoUpdateAnimBg="0"/>
      <p:bldP spid="6" grpId="0" animBg="1" autoUpdateAnimBg="0"/>
      <p:bldP spid="7" grpId="0" animBg="1" autoUpdateAnimBg="0"/>
      <p:bldP spid="8" grpId="0" animBg="1" autoUpdateAnimBg="0"/>
      <p:bldP spid="9" grpId="0" animBg="1" autoUpdateAnimBg="0"/>
      <p:bldP spid="10" grpId="0" animBg="1" autoUpdateAnimBg="0"/>
      <p:bldP spid="22" grpId="0" autoUpdateAnimBg="0"/>
      <p:bldP spid="23" grpId="0" autoUpdateAnimBg="0"/>
      <p:bldP spid="24" grpId="0" autoUpdateAnimBg="0"/>
      <p:bldP spid="25" grpId="0" autoUpdateAnimBg="0"/>
      <p:bldP spid="26" grpId="0" autoUpdateAnimBg="0"/>
      <p:bldP spid="27" grpId="0" autoUpdateAnimBg="0"/>
      <p:bldP spid="28" grpId="0" autoUpdateAnimBg="0"/>
      <p:bldP spid="29" grpId="0" autoUpdateAnimBg="0"/>
      <p:bldP spid="30" grpId="0" autoUpdateAnimBg="0"/>
      <p:bldP spid="31" grpId="0" animBg="1" autoUpdateAnimBg="0"/>
      <p:bldP spid="33" grpId="0" animBg="1" autoUpdateAnimBg="0"/>
      <p:bldP spid="35" grpId="0" autoUpdateAnimBg="0"/>
      <p:bldP spid="36" grpId="0" animBg="1" autoUpdateAnimBg="0"/>
      <p:bldP spid="38" grpId="0" animBg="1" autoUpdateAnimBg="0"/>
      <p:bldP spid="40" grpId="0" animBg="1" autoUpdateAnimBg="0"/>
      <p:bldP spid="42" grpId="0" animBg="1" autoUpdateAnimBg="0"/>
      <p:bldP spid="44" grpId="0" animBg="1" autoUpdateAnimBg="0"/>
      <p:bldP spid="45" grpId="0" autoUpdateAnimBg="0"/>
      <p:bldP spid="46" grpId="0" autoUpdateAnimBg="0"/>
      <p:bldP spid="47" grpId="0" autoUpdateAnimBg="0"/>
      <p:bldP spid="48" grpId="0" autoUpdateAnimBg="0"/>
      <p:bldP spid="49" grpId="0" autoUpdateAnimBg="0"/>
      <p:bldP spid="50" grpId="0" autoUpdateAnimBg="0"/>
      <p:bldP spid="51" grpId="0" autoUpdateAnimBg="0"/>
      <p:bldP spid="56" grpId="0" autoUpdateAnimBg="0"/>
      <p:bldP spid="57" grpId="0" autoUpdateAnimBg="0"/>
      <p:bldP spid="58" grpId="0" autoUpdateAnimBg="0"/>
      <p:bldP spid="5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普里姆最小生成树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1" lang="zh-CN" altLang="en-US" dirty="0">
                <a:solidFill>
                  <a:schemeClr val="tx1"/>
                </a:solidFill>
              </a:rPr>
              <a:t>以连通</a:t>
            </a:r>
            <a:r>
              <a:rPr kumimoji="1" lang="zh-CN" altLang="en-US" dirty="0" smtClean="0">
                <a:solidFill>
                  <a:schemeClr val="tx1"/>
                </a:solidFill>
              </a:rPr>
              <a:t>为主；</a:t>
            </a:r>
            <a:endParaRPr kumimoji="1" lang="zh-CN" alt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1" lang="zh-CN" altLang="en-US" dirty="0">
                <a:solidFill>
                  <a:schemeClr val="tx1"/>
                </a:solidFill>
              </a:rPr>
              <a:t>选保证连通的代价最小的邻接</a:t>
            </a:r>
            <a:r>
              <a:rPr kumimoji="1" lang="zh-CN" altLang="en-US" dirty="0" smtClean="0">
                <a:solidFill>
                  <a:schemeClr val="tx1"/>
                </a:solidFill>
              </a:rPr>
              <a:t>边；</a:t>
            </a:r>
            <a:endParaRPr kumimoji="1" lang="zh-CN" alt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tx1"/>
                </a:solidFill>
              </a:rPr>
              <a:t>普里姆算法的时间复杂度与边无关，为</a:t>
            </a:r>
            <a:r>
              <a:rPr lang="en-US" altLang="zh-CN" dirty="0">
                <a:solidFill>
                  <a:schemeClr val="tx1"/>
                </a:solidFill>
              </a:rPr>
              <a:t>O(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baseline="3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) 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tx1"/>
                </a:solidFill>
              </a:rPr>
              <a:t>适合于求边稠密网的最小生成树。 </a:t>
            </a:r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克鲁斯卡尔最小生成树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42900" indent="-342900">
              <a:buFontTx/>
              <a:buChar char="•"/>
              <a:defRPr/>
            </a:pPr>
            <a:r>
              <a:rPr lang="zh-CN" altLang="zh-CN" dirty="0">
                <a:solidFill>
                  <a:schemeClr val="tx1"/>
                </a:solidFill>
              </a:rPr>
              <a:t>以最小代价边</a:t>
            </a:r>
            <a:r>
              <a:rPr lang="zh-CN" altLang="zh-CN" dirty="0" smtClean="0">
                <a:solidFill>
                  <a:schemeClr val="tx1"/>
                </a:solidFill>
              </a:rPr>
              <a:t>主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endParaRPr lang="zh-CN" altLang="en-US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•"/>
              <a:defRPr/>
            </a:pPr>
            <a:r>
              <a:rPr lang="zh-CN" altLang="en-US" dirty="0">
                <a:solidFill>
                  <a:schemeClr val="tx1"/>
                </a:solidFill>
              </a:rPr>
              <a:t>添加不形成回路的当前最小代价</a:t>
            </a:r>
            <a:r>
              <a:rPr lang="zh-CN" altLang="en-US" dirty="0" smtClean="0">
                <a:solidFill>
                  <a:schemeClr val="tx1"/>
                </a:solidFill>
              </a:rPr>
              <a:t>边；</a:t>
            </a:r>
            <a:endParaRPr lang="zh-CN" altLang="en-US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•"/>
              <a:defRPr/>
            </a:pPr>
            <a:r>
              <a:rPr lang="zh-CN" altLang="en-US" dirty="0">
                <a:solidFill>
                  <a:schemeClr val="tx1"/>
                </a:solidFill>
              </a:rPr>
              <a:t>算法时间复杂度与边相关，为</a:t>
            </a:r>
            <a:r>
              <a:rPr lang="en-US" altLang="zh-CN" dirty="0">
                <a:solidFill>
                  <a:schemeClr val="tx1"/>
                </a:solidFill>
              </a:rPr>
              <a:t>Ο(</a:t>
            </a:r>
            <a:r>
              <a:rPr lang="en-US" altLang="zh-CN" i="1" dirty="0">
                <a:solidFill>
                  <a:schemeClr val="tx1"/>
                </a:solidFill>
              </a:rPr>
              <a:t>e</a:t>
            </a:r>
            <a:r>
              <a:rPr lang="en-US" altLang="zh-CN" dirty="0">
                <a:solidFill>
                  <a:schemeClr val="tx1"/>
                </a:solidFill>
              </a:rPr>
              <a:t>log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i="1" dirty="0">
                <a:solidFill>
                  <a:schemeClr val="tx1"/>
                </a:solidFill>
              </a:rPr>
              <a:t>e</a:t>
            </a:r>
            <a:r>
              <a:rPr lang="en-US" altLang="zh-CN" dirty="0">
                <a:solidFill>
                  <a:schemeClr val="tx1"/>
                </a:solidFill>
              </a:rPr>
              <a:t>)  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endParaRPr lang="zh-CN" altLang="en-US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•"/>
              <a:defRPr/>
            </a:pPr>
            <a:r>
              <a:rPr lang="zh-CN" altLang="en-US" dirty="0">
                <a:solidFill>
                  <a:schemeClr val="tx1"/>
                </a:solidFill>
              </a:rPr>
              <a:t>适合于求边稀疏网的</a:t>
            </a:r>
            <a:r>
              <a:rPr lang="zh-CN" altLang="en-US" dirty="0" smtClean="0">
                <a:solidFill>
                  <a:schemeClr val="tx1"/>
                </a:solidFill>
              </a:rPr>
              <a:t>最小生成树。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最小生成树算法比较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9</a:t>
            </a:fld>
            <a:r>
              <a:rPr lang="en-US" altLang="zh-CN" smtClean="0"/>
              <a:t>/20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597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iminZHOUTemplate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40_1231308129">
      <a:majorFont>
        <a:latin typeface="Verdana"/>
        <a:ea typeface="楷体_GB2312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FF99"/>
            </a:gs>
            <a:gs pos="100000">
              <a:srgbClr val="FFFF99">
                <a:gamma/>
                <a:shade val="46275"/>
                <a:invGamma/>
              </a:srgb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0" rIns="9144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FF99"/>
            </a:gs>
            <a:gs pos="100000">
              <a:srgbClr val="FFFF99">
                <a:gamma/>
                <a:shade val="46275"/>
                <a:invGamma/>
              </a:srgb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0" rIns="9144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40_1231308129 1">
        <a:dk1>
          <a:srgbClr val="003366"/>
        </a:dk1>
        <a:lt1>
          <a:srgbClr val="FFFFFF"/>
        </a:lt1>
        <a:dk2>
          <a:srgbClr val="3EB1CC"/>
        </a:dk2>
        <a:lt2>
          <a:srgbClr val="DDDDDD"/>
        </a:lt2>
        <a:accent1>
          <a:srgbClr val="438ACB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6B9D21"/>
        </a:accent6>
        <a:hlink>
          <a:srgbClr val="6E815B"/>
        </a:hlink>
        <a:folHlink>
          <a:srgbClr val="76A0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0_1231308129 2">
        <a:dk1>
          <a:srgbClr val="30311D"/>
        </a:dk1>
        <a:lt1>
          <a:srgbClr val="FFFFFF"/>
        </a:lt1>
        <a:dk2>
          <a:srgbClr val="D59D81"/>
        </a:dk2>
        <a:lt2>
          <a:srgbClr val="DDDDDD"/>
        </a:lt2>
        <a:accent1>
          <a:srgbClr val="617CD3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B7BFE6"/>
        </a:accent5>
        <a:accent6>
          <a:srgbClr val="85A655"/>
        </a:accent6>
        <a:hlink>
          <a:srgbClr val="557B97"/>
        </a:hlink>
        <a:folHlink>
          <a:srgbClr val="9778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0_1231308129 3">
        <a:dk1>
          <a:srgbClr val="000066"/>
        </a:dk1>
        <a:lt1>
          <a:srgbClr val="FFFFFF"/>
        </a:lt1>
        <a:dk2>
          <a:srgbClr val="0D5597"/>
        </a:dk2>
        <a:lt2>
          <a:srgbClr val="DDDDDD"/>
        </a:lt2>
        <a:accent1>
          <a:srgbClr val="428E71"/>
        </a:accent1>
        <a:accent2>
          <a:srgbClr val="3F90BD"/>
        </a:accent2>
        <a:accent3>
          <a:srgbClr val="FFFFFF"/>
        </a:accent3>
        <a:accent4>
          <a:srgbClr val="000056"/>
        </a:accent4>
        <a:accent5>
          <a:srgbClr val="B0C6BB"/>
        </a:accent5>
        <a:accent6>
          <a:srgbClr val="3882AB"/>
        </a:accent6>
        <a:hlink>
          <a:srgbClr val="7D7E89"/>
        </a:hlink>
        <a:folHlink>
          <a:srgbClr val="8AC4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YiminZHOUTemplate.potx" id="{BAD2110E-F7B4-48F8-8A58-BBE095D33FFB}" vid="{44E3BECB-AED5-46F5-987B-A825F578D1E4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YiminZHOUTemplate</Template>
  <TotalTime>1249</TotalTime>
  <Words>1692</Words>
  <Application>Microsoft Office PowerPoint</Application>
  <PresentationFormat>全屏显示(4:3)</PresentationFormat>
  <Paragraphs>379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6" baseType="lpstr">
      <vt:lpstr>等线</vt:lpstr>
      <vt:lpstr>楷体</vt:lpstr>
      <vt:lpstr>楷体_GB2312</vt:lpstr>
      <vt:lpstr>宋体</vt:lpstr>
      <vt:lpstr>Arial</vt:lpstr>
      <vt:lpstr>Calibri</vt:lpstr>
      <vt:lpstr>Courier New</vt:lpstr>
      <vt:lpstr>Symbol</vt:lpstr>
      <vt:lpstr>Times New Roman</vt:lpstr>
      <vt:lpstr>Verdana</vt:lpstr>
      <vt:lpstr>Wingdings</vt:lpstr>
      <vt:lpstr>YiminZHOUTemplate</vt:lpstr>
      <vt:lpstr>Visio</vt:lpstr>
      <vt:lpstr>文档</vt:lpstr>
      <vt:lpstr>SmartDraw</vt:lpstr>
      <vt:lpstr>第四章 图和广义表</vt:lpstr>
      <vt:lpstr>图的经典算法</vt:lpstr>
      <vt:lpstr>生成树</vt:lpstr>
      <vt:lpstr>最小生成树</vt:lpstr>
      <vt:lpstr>最小生成树</vt:lpstr>
      <vt:lpstr>最小生成树</vt:lpstr>
      <vt:lpstr>最小生成树Prim算法</vt:lpstr>
      <vt:lpstr>最小生成树Kruskal算法</vt:lpstr>
      <vt:lpstr>最小生成树算法比较</vt:lpstr>
      <vt:lpstr>拓扑排序(topological sort)</vt:lpstr>
      <vt:lpstr>拓扑排序(topological sort)</vt:lpstr>
      <vt:lpstr>拓扑排序(topological sort)</vt:lpstr>
      <vt:lpstr>关键路径</vt:lpstr>
      <vt:lpstr>标号法求解关键路径</vt:lpstr>
      <vt:lpstr>最短路径</vt:lpstr>
      <vt:lpstr>迪杰斯特拉(Dijkestra)算法</vt:lpstr>
      <vt:lpstr>全源最短路径Floyd算法</vt:lpstr>
      <vt:lpstr>Floyd源代码</vt:lpstr>
      <vt:lpstr>Floyd算法实施例</vt:lpstr>
      <vt:lpstr>图的经典算法</vt:lpstr>
      <vt:lpstr>第四章 图和广义表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Yimin ZHOU</dc:creator>
  <cp:lastModifiedBy>Yimin ZHOU</cp:lastModifiedBy>
  <cp:revision>274</cp:revision>
  <dcterms:created xsi:type="dcterms:W3CDTF">2017-08-10T22:37:34Z</dcterms:created>
  <dcterms:modified xsi:type="dcterms:W3CDTF">2017-10-22T09:21:12Z</dcterms:modified>
</cp:coreProperties>
</file>