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01" r:id="rId3"/>
    <p:sldId id="335" r:id="rId4"/>
    <p:sldId id="336" r:id="rId5"/>
    <p:sldId id="337" r:id="rId6"/>
    <p:sldId id="300" r:id="rId7"/>
  </p:sldIdLst>
  <p:sldSz cx="9144000" cy="6858000" type="screen4x3"/>
  <p:notesSz cx="9144000" cy="6858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0000"/>
    <a:srgbClr val="000099"/>
    <a:srgbClr val="131389"/>
    <a:srgbClr val="012D78"/>
    <a:srgbClr val="FFFF66"/>
    <a:srgbClr val="FFFF00"/>
    <a:srgbClr val="032C75"/>
    <a:srgbClr val="174B8B"/>
    <a:srgbClr val="194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19" autoAdjust="0"/>
    <p:restoredTop sz="72542" autoAdjust="0"/>
  </p:normalViewPr>
  <p:slideViewPr>
    <p:cSldViewPr>
      <p:cViewPr varScale="1">
        <p:scale>
          <a:sx n="115" d="100"/>
          <a:sy n="115" d="100"/>
        </p:scale>
        <p:origin x="118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046" y="-10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6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6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8C43E4A-405F-4447-BE2A-A76340DBD1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95979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备注占位符 7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幻灯片图像占位符 8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0255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楷体" pitchFamily="49" charset="-122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楷体" pitchFamily="49" charset="-122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楷体" pitchFamily="49" charset="-122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楷体" pitchFamily="49" charset="-122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楷体" pitchFamily="49" charset="-122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>
            <a:spLocks noChangeArrowheads="1"/>
          </p:cNvSpPr>
          <p:nvPr userDrawn="1"/>
        </p:nvSpPr>
        <p:spPr bwMode="auto">
          <a:xfrm>
            <a:off x="373063" y="942976"/>
            <a:ext cx="8405812" cy="5133975"/>
          </a:xfrm>
          <a:prstGeom prst="rect">
            <a:avLst/>
          </a:prstGeom>
          <a:noFill/>
          <a:ln w="38100">
            <a:solidFill>
              <a:srgbClr val="012D7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Line 71"/>
          <p:cNvSpPr>
            <a:spLocks noChangeShapeType="1"/>
          </p:cNvSpPr>
          <p:nvPr userDrawn="1"/>
        </p:nvSpPr>
        <p:spPr bwMode="auto">
          <a:xfrm>
            <a:off x="949127" y="3506788"/>
            <a:ext cx="4751388" cy="0"/>
          </a:xfrm>
          <a:prstGeom prst="line">
            <a:avLst/>
          </a:prstGeom>
          <a:noFill/>
          <a:ln w="19050">
            <a:solidFill>
              <a:srgbClr val="012D7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aseline="0">
              <a:solidFill>
                <a:srgbClr val="000099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142" name="Rectangle 7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49128" y="3596301"/>
            <a:ext cx="4751387" cy="1114722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0" tIns="0" r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sz="2400" b="1" baseline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</a:defRPr>
            </a:lvl1pPr>
          </a:lstStyle>
          <a:p>
            <a:r>
              <a:rPr lang="zh-CN" altLang="en-US" dirty="0" smtClean="0"/>
              <a:t>计算机科学与工程学院</a:t>
            </a:r>
            <a:endParaRPr lang="en-US" altLang="zh-CN" dirty="0" smtClean="0"/>
          </a:p>
          <a:p>
            <a:r>
              <a:rPr lang="zh-CN" altLang="en-US" dirty="0" smtClean="0"/>
              <a:t>周益民 博士 副教授</a:t>
            </a:r>
            <a:endParaRPr lang="en-US" altLang="zh-CN" dirty="0" smtClean="0"/>
          </a:p>
        </p:txBody>
      </p:sp>
      <p:pic>
        <p:nvPicPr>
          <p:cNvPr id="32769" name="Picture 1" descr="C:\Users\YiminZHOU\电子科技大学校徽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0171" y="3333131"/>
            <a:ext cx="2476500" cy="2457450"/>
          </a:xfrm>
          <a:prstGeom prst="rect">
            <a:avLst/>
          </a:prstGeom>
          <a:noFill/>
        </p:spPr>
      </p:pic>
      <p:sp>
        <p:nvSpPr>
          <p:cNvPr id="9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373063" y="5790581"/>
            <a:ext cx="576064" cy="281954"/>
          </a:xfrm>
          <a:prstGeom prst="rect">
            <a:avLst/>
          </a:prstGeom>
          <a:solidFill>
            <a:srgbClr val="012D78"/>
          </a:solidFill>
          <a:ln>
            <a:solidFill>
              <a:srgbClr val="012D78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/6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9127" y="2343326"/>
            <a:ext cx="7617544" cy="985389"/>
          </a:xfr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zh-CN" altLang="en-US" sz="4000" kern="0" baseline="0">
                <a:solidFill>
                  <a:srgbClr val="000099"/>
                </a:solidFill>
                <a:effectLst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48" y="1573653"/>
            <a:ext cx="573558" cy="573558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/6</a:t>
            </a:r>
            <a:endParaRPr lang="zh-CN" altLang="en-US" dirty="0"/>
          </a:p>
        </p:txBody>
      </p:sp>
      <p:sp>
        <p:nvSpPr>
          <p:cNvPr id="9" name="Line 71"/>
          <p:cNvSpPr>
            <a:spLocks noChangeShapeType="1"/>
          </p:cNvSpPr>
          <p:nvPr userDrawn="1"/>
        </p:nvSpPr>
        <p:spPr bwMode="auto">
          <a:xfrm>
            <a:off x="949127" y="3506788"/>
            <a:ext cx="4751388" cy="0"/>
          </a:xfrm>
          <a:prstGeom prst="line">
            <a:avLst/>
          </a:prstGeom>
          <a:noFill/>
          <a:ln w="19050">
            <a:solidFill>
              <a:srgbClr val="012D7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aseline="0">
              <a:solidFill>
                <a:srgbClr val="000099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0" name="Rectangle 7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49128" y="3596301"/>
            <a:ext cx="4751387" cy="1114722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0" r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sz="2400" b="1" baseline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</a:defRPr>
            </a:lvl1pPr>
          </a:lstStyle>
          <a:p>
            <a:r>
              <a:rPr lang="zh-CN" altLang="en-US" dirty="0" smtClean="0"/>
              <a:t>计算机科学与工程学院</a:t>
            </a:r>
            <a:endParaRPr lang="en-US" altLang="zh-CN" dirty="0" smtClean="0"/>
          </a:p>
          <a:p>
            <a:r>
              <a:rPr lang="zh-CN" altLang="en-US" dirty="0" smtClean="0"/>
              <a:t>周益民 博士 副教授</a:t>
            </a:r>
            <a:endParaRPr lang="en-US" altLang="zh-CN" dirty="0" smtClean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949127" y="2334305"/>
            <a:ext cx="7617544" cy="985389"/>
          </a:xfr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lang="zh-CN" altLang="en-US" sz="4000" kern="0" baseline="0">
                <a:solidFill>
                  <a:srgbClr val="000099"/>
                </a:solidFill>
                <a:effectLst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23528" y="115888"/>
            <a:ext cx="8460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aseline="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395536" y="836712"/>
            <a:ext cx="828092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85417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1" y="1493936"/>
            <a:ext cx="4040188" cy="4959400"/>
          </a:xfrm>
        </p:spPr>
        <p:txBody>
          <a:bodyPr/>
          <a:lstStyle>
            <a:lvl1pPr>
              <a:defRPr sz="2000"/>
            </a:lvl1pPr>
            <a:lvl2pPr marL="108000" indent="0">
              <a:defRPr sz="1800"/>
            </a:lvl2pPr>
            <a:lvl3pPr marL="108000" indent="0">
              <a:defRPr sz="1600"/>
            </a:lvl3pPr>
            <a:lvl4pPr marL="108000" indent="0">
              <a:defRPr sz="1400"/>
            </a:lvl4pPr>
            <a:lvl5pPr marL="108000" indent="0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85417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6" y="1493936"/>
            <a:ext cx="4041775" cy="4959400"/>
          </a:xfrm>
        </p:spPr>
        <p:txBody>
          <a:bodyPr/>
          <a:lstStyle>
            <a:lvl1pPr>
              <a:defRPr sz="2000"/>
            </a:lvl1pPr>
            <a:lvl2pPr marL="108000" indent="0">
              <a:defRPr sz="1800"/>
            </a:lvl2pPr>
            <a:lvl3pPr marL="108000" indent="0">
              <a:defRPr sz="1600"/>
            </a:lvl3pPr>
            <a:lvl4pPr marL="108000" indent="0">
              <a:defRPr sz="1400"/>
            </a:lvl4pPr>
            <a:lvl5pPr marL="108000" indent="0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23528" y="115888"/>
            <a:ext cx="84600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"/>
          <p:cNvSpPr txBox="1">
            <a:spLocks noChangeArrowheads="1"/>
          </p:cNvSpPr>
          <p:nvPr userDrawn="1"/>
        </p:nvSpPr>
        <p:spPr bwMode="auto">
          <a:xfrm>
            <a:off x="323528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</a:t>
            </a:r>
            <a:r>
              <a:rPr lang="en-US" altLang="zh-CN" sz="1700" b="0" cap="none" spc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 1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 userDrawn="1"/>
        </p:nvSpPr>
        <p:spPr bwMode="auto">
          <a:xfrm>
            <a:off x="2015716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 2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 userDrawn="1"/>
        </p:nvSpPr>
        <p:spPr bwMode="auto">
          <a:xfrm>
            <a:off x="3707904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 3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 userDrawn="1"/>
        </p:nvSpPr>
        <p:spPr bwMode="auto">
          <a:xfrm>
            <a:off x="5400092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 4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6" name="TextBox 1"/>
          <p:cNvSpPr txBox="1">
            <a:spLocks noChangeArrowheads="1"/>
          </p:cNvSpPr>
          <p:nvPr userDrawn="1"/>
        </p:nvSpPr>
        <p:spPr bwMode="auto">
          <a:xfrm>
            <a:off x="7092280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 5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7" name="Rectangle 190"/>
          <p:cNvSpPr>
            <a:spLocks noChangeArrowheads="1"/>
          </p:cNvSpPr>
          <p:nvPr userDrawn="1"/>
        </p:nvSpPr>
        <p:spPr bwMode="auto">
          <a:xfrm>
            <a:off x="323528" y="404664"/>
            <a:ext cx="1692000" cy="360000"/>
          </a:xfrm>
          <a:prstGeom prst="round2SameRect">
            <a:avLst/>
          </a:prstGeom>
          <a:solidFill>
            <a:srgbClr val="012D78"/>
          </a:solidFill>
          <a:ln w="38100">
            <a:solidFill>
              <a:srgbClr val="012D78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>
          <a:xfrm>
            <a:off x="395536" y="836713"/>
            <a:ext cx="8280920" cy="5616623"/>
          </a:xfrm>
        </p:spPr>
        <p:txBody>
          <a:bodyPr/>
          <a:lstStyle>
            <a:lvl1pPr>
              <a:buFont typeface="Wingdings" pitchFamily="2" charset="2"/>
              <a:buNone/>
              <a:defRPr sz="2400">
                <a:solidFill>
                  <a:srgbClr val="000099"/>
                </a:solidFill>
                <a:latin typeface="Times New Roman" panose="02020603050405020304" pitchFamily="18" charset="0"/>
                <a:cs typeface="Calibri" pitchFamily="34" charset="0"/>
              </a:defRPr>
            </a:lvl1pPr>
            <a:lvl2pPr marL="180000" inden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rgbClr val="000099"/>
                </a:solidFill>
                <a:latin typeface="Times New Roman" panose="02020603050405020304" pitchFamily="18" charset="0"/>
                <a:cs typeface="Calibri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solidFill>
                  <a:srgbClr val="000099"/>
                </a:solidFill>
                <a:latin typeface="Times New Roman" panose="02020603050405020304" pitchFamily="18" charset="0"/>
                <a:cs typeface="Calibri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solidFill>
                  <a:srgbClr val="000099"/>
                </a:solidFill>
                <a:latin typeface="Times New Roman" panose="02020603050405020304" pitchFamily="18" charset="0"/>
                <a:cs typeface="Calibri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solidFill>
                  <a:srgbClr val="000099"/>
                </a:solidFill>
                <a:latin typeface="Times New Roman" panose="02020603050405020304" pitchFamily="18" charset="0"/>
                <a:cs typeface="Calibri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0638"/>
            <a:ext cx="86868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57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323528" y="6238181"/>
            <a:ext cx="576064" cy="281954"/>
          </a:xfrm>
        </p:spPr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772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Rectangle 53"/>
          <p:cNvSpPr>
            <a:spLocks noChangeArrowheads="1"/>
          </p:cNvSpPr>
          <p:nvPr/>
        </p:nvSpPr>
        <p:spPr bwMode="auto">
          <a:xfrm>
            <a:off x="323529" y="765175"/>
            <a:ext cx="8460000" cy="5760000"/>
          </a:xfrm>
          <a:prstGeom prst="rect">
            <a:avLst/>
          </a:prstGeom>
          <a:solidFill>
            <a:schemeClr val="bg1"/>
          </a:solidFill>
          <a:ln w="38100">
            <a:solidFill>
              <a:srgbClr val="012D78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just">
              <a:defRPr/>
            </a:pPr>
            <a:endParaRPr lang="zh-CN" altLang="en-US" sz="1800" baseline="0" dirty="0">
              <a:ea typeface="楷体" panose="02010609060101010101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5536" y="836712"/>
            <a:ext cx="828092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23528" y="115888"/>
            <a:ext cx="8460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323528" y="6238181"/>
            <a:ext cx="576064" cy="281954"/>
          </a:xfrm>
          <a:prstGeom prst="rect">
            <a:avLst/>
          </a:prstGeom>
          <a:solidFill>
            <a:srgbClr val="012D78"/>
          </a:solidFill>
          <a:ln>
            <a:solidFill>
              <a:srgbClr val="032C75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/6</a:t>
            </a:r>
            <a:endParaRPr lang="zh-CN" altLang="en-US" dirty="0"/>
          </a:p>
        </p:txBody>
      </p:sp>
      <p:pic>
        <p:nvPicPr>
          <p:cNvPr id="7" name="Picture 1" descr="C:\Users\YiminZHOU\电子科技大学校徽.bmp"/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694" t="3833" r="3932" b="3100"/>
          <a:stretch/>
        </p:blipFill>
        <p:spPr bwMode="auto">
          <a:xfrm>
            <a:off x="8289494" y="6021288"/>
            <a:ext cx="836909" cy="8367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4" r:id="rId3"/>
    <p:sldLayoutId id="2147483688" r:id="rId4"/>
    <p:sldLayoutId id="2147483687" r:id="rId5"/>
    <p:sldLayoutId id="2147483689" r:id="rId6"/>
    <p:sldLayoutId id="214748369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just" rtl="0" eaLnBrk="1" fontAlgn="base" hangingPunct="1">
        <a:spcBef>
          <a:spcPct val="0"/>
        </a:spcBef>
        <a:spcAft>
          <a:spcPct val="0"/>
        </a:spcAft>
        <a:defRPr sz="3200" b="1" u="none" baseline="0">
          <a:solidFill>
            <a:srgbClr val="000099"/>
          </a:solidFill>
          <a:effectLst>
            <a:outerShdw blurRad="60007" dist="200025" dir="15000000" sy="30000" kx="-1800000" algn="bl" rotWithShape="0">
              <a:prstClr val="black">
                <a:alpha val="32000"/>
              </a:prstClr>
            </a:outerShdw>
          </a:effectLst>
          <a:uFill>
            <a:solidFill>
              <a:srgbClr val="0033CC"/>
            </a:solidFill>
          </a:uFill>
          <a:latin typeface="Times New Roman" panose="02020603050405020304" pitchFamily="18" charset="0"/>
          <a:ea typeface="楷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9pPr>
    </p:titleStyle>
    <p:bodyStyle>
      <a:lvl1pPr marL="0" indent="0" algn="l" rtl="0" eaLnBrk="1" fontAlgn="ctr" hangingPunct="1">
        <a:spcBef>
          <a:spcPts val="600"/>
        </a:spcBef>
        <a:spcAft>
          <a:spcPts val="600"/>
        </a:spcAft>
        <a:buClr>
          <a:schemeClr val="tx1"/>
        </a:buClr>
        <a:buSzPct val="70000"/>
        <a:buFont typeface="Wingdings" pitchFamily="2" charset="2"/>
        <a:buNone/>
        <a:defRPr sz="2000" b="0" u="none" strike="noStrike" cap="none" spc="0" baseline="0">
          <a:ln>
            <a:noFill/>
          </a:ln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itchFamily="18" charset="0"/>
          <a:ea typeface="楷体" pitchFamily="49" charset="-122"/>
          <a:cs typeface="Times New Roman" pitchFamily="18" charset="0"/>
        </a:defRPr>
      </a:lvl1pPr>
      <a:lvl2pPr marL="0" indent="457200" algn="l" rtl="0" eaLnBrk="1" fontAlgn="base" hangingPunct="1">
        <a:spcBef>
          <a:spcPts val="30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None/>
        <a:defRPr sz="1800" b="0" u="none" baseline="0"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itchFamily="18" charset="0"/>
          <a:ea typeface="楷体" pitchFamily="49" charset="-122"/>
          <a:cs typeface="Times New Roman" pitchFamily="18" charset="0"/>
        </a:defRPr>
      </a:lvl2pPr>
      <a:lvl3pPr marL="914400" indent="0" algn="l" rtl="0" eaLnBrk="1" fontAlgn="base" hangingPunct="1"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None/>
        <a:defRPr sz="1800" b="0" u="none" baseline="0"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itchFamily="18" charset="0"/>
          <a:ea typeface="楷体" pitchFamily="49" charset="-122"/>
          <a:cs typeface="Times New Roman" pitchFamily="18" charset="0"/>
        </a:defRPr>
      </a:lvl3pPr>
      <a:lvl4pPr marL="1371600" indent="0" algn="l" rtl="0" eaLnBrk="1" fontAlgn="base" hangingPunct="1"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800" b="0" u="none" baseline="0"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itchFamily="18" charset="0"/>
          <a:ea typeface="楷体" pitchFamily="49" charset="-122"/>
          <a:cs typeface="Times New Roman" pitchFamily="18" charset="0"/>
        </a:defRPr>
      </a:lvl4pPr>
      <a:lvl5pPr marL="1828800" indent="0" algn="l" rtl="0" eaLnBrk="1" fontAlgn="base" hangingPunct="1"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800" b="0" u="none" baseline="0"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itchFamily="18" charset="0"/>
          <a:ea typeface="楷体" pitchFamily="49" charset="-122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49128" y="3596300"/>
            <a:ext cx="4751388" cy="1416875"/>
          </a:xfrm>
        </p:spPr>
        <p:txBody>
          <a:bodyPr/>
          <a:lstStyle/>
          <a:p>
            <a:r>
              <a:rPr lang="en-US" altLang="zh-CN" dirty="0" smtClean="0"/>
              <a:t>D3 </a:t>
            </a:r>
            <a:r>
              <a:rPr lang="zh-CN" altLang="en-US" dirty="0" smtClean="0"/>
              <a:t>广义表基础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第四章 图和广义表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1</a:t>
            </a:fld>
            <a:r>
              <a:rPr lang="en-US" altLang="zh-CN" smtClean="0"/>
              <a:t>/6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15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广义表定义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广义表也是常用的一类</a:t>
            </a:r>
            <a:r>
              <a:rPr lang="zh-CN" altLang="en-US" dirty="0" smtClean="0"/>
              <a:t>数据结构</a:t>
            </a:r>
            <a:r>
              <a:rPr lang="en-US" altLang="zh-CN" dirty="0" smtClean="0"/>
              <a:t>(</a:t>
            </a:r>
            <a:r>
              <a:rPr lang="zh-CN" altLang="en-US" dirty="0" smtClean="0"/>
              <a:t>第四类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它</a:t>
            </a:r>
            <a:r>
              <a:rPr lang="zh-CN" altLang="en-US" dirty="0"/>
              <a:t>与图一样，可以</a:t>
            </a:r>
            <a:r>
              <a:rPr lang="zh-CN" altLang="en-US" dirty="0" smtClean="0"/>
              <a:t>反映数据</a:t>
            </a:r>
            <a:r>
              <a:rPr lang="zh-CN" altLang="en-US" dirty="0"/>
              <a:t>元素之间多对多的关系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它</a:t>
            </a:r>
            <a:r>
              <a:rPr lang="zh-CN" altLang="en-US" dirty="0"/>
              <a:t>是一种广泛应用于人工智能</a:t>
            </a:r>
            <a:r>
              <a:rPr lang="zh-CN" altLang="en-US" dirty="0" smtClean="0"/>
              <a:t>等领域</a:t>
            </a:r>
            <a:r>
              <a:rPr lang="zh-CN" altLang="en-US" dirty="0"/>
              <a:t>内的重要数据结构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广义表</a:t>
            </a:r>
            <a:r>
              <a:rPr lang="zh-CN" altLang="en-US" dirty="0"/>
              <a:t>也称为列表，</a:t>
            </a:r>
            <a:r>
              <a:rPr lang="zh-CN" altLang="en-US" dirty="0" smtClean="0"/>
              <a:t>甚至可以简称</a:t>
            </a:r>
            <a:r>
              <a:rPr lang="zh-CN" altLang="en-US" dirty="0"/>
              <a:t>为</a:t>
            </a:r>
            <a:r>
              <a:rPr lang="zh-CN" altLang="en-US" dirty="0" smtClean="0"/>
              <a:t>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chemeClr val="tx1"/>
                </a:solidFill>
              </a:rPr>
              <a:t>广义</a:t>
            </a:r>
            <a:r>
              <a:rPr lang="zh-CN" altLang="en-US" dirty="0">
                <a:solidFill>
                  <a:schemeClr val="tx1"/>
                </a:solidFill>
              </a:rPr>
              <a:t>表可记为：</a:t>
            </a:r>
            <a:r>
              <a:rPr lang="en-US" altLang="zh-CN" dirty="0">
                <a:solidFill>
                  <a:schemeClr val="tx1"/>
                </a:solidFill>
              </a:rPr>
              <a:t>LS</a:t>
            </a:r>
            <a:r>
              <a:rPr lang="zh-CN" altLang="en-US" dirty="0" smtClean="0">
                <a:solidFill>
                  <a:schemeClr val="tx1"/>
                </a:solidFill>
              </a:rPr>
              <a:t>＝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b="1" i="1" dirty="0" smtClean="0">
                <a:solidFill>
                  <a:schemeClr val="tx1"/>
                </a:solidFill>
              </a:rPr>
              <a:t>d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en-US" altLang="zh-CN" b="1" i="1" dirty="0" smtClean="0">
                <a:solidFill>
                  <a:schemeClr val="tx1"/>
                </a:solidFill>
              </a:rPr>
              <a:t>d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,…,</a:t>
            </a:r>
            <a:r>
              <a:rPr lang="en-US" altLang="zh-CN" b="1" i="1" dirty="0" err="1" smtClean="0">
                <a:solidFill>
                  <a:schemeClr val="tx1"/>
                </a:solidFill>
              </a:rPr>
              <a:t>d</a:t>
            </a:r>
            <a:r>
              <a:rPr lang="en-US" altLang="zh-CN" b="1" i="1" baseline="-25000" dirty="0" err="1" smtClean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LS</a:t>
            </a:r>
            <a:r>
              <a:rPr lang="zh-CN" altLang="en-US" dirty="0">
                <a:solidFill>
                  <a:schemeClr val="tx1"/>
                </a:solidFill>
              </a:rPr>
              <a:t>为表名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i="1" dirty="0" smtClean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为表的长度，当</a:t>
            </a:r>
            <a:r>
              <a:rPr lang="zh-CN" altLang="en-US" dirty="0" smtClean="0">
                <a:solidFill>
                  <a:schemeClr val="tx1"/>
                </a:solidFill>
              </a:rPr>
              <a:t>长度 </a:t>
            </a:r>
            <a:r>
              <a:rPr lang="en-US" altLang="zh-CN" i="1" dirty="0" smtClean="0">
                <a:solidFill>
                  <a:schemeClr val="tx1"/>
                </a:solidFill>
              </a:rPr>
              <a:t>n </a:t>
            </a:r>
            <a:r>
              <a:rPr lang="en-US" altLang="zh-CN" dirty="0" smtClean="0">
                <a:solidFill>
                  <a:schemeClr val="tx1"/>
                </a:solidFill>
              </a:rPr>
              <a:t>= 0 </a:t>
            </a:r>
            <a:r>
              <a:rPr lang="zh-CN" altLang="en-US" dirty="0" smtClean="0">
                <a:solidFill>
                  <a:schemeClr val="tx1"/>
                </a:solidFill>
              </a:rPr>
              <a:t>时</a:t>
            </a:r>
            <a:r>
              <a:rPr lang="zh-CN" altLang="en-US" dirty="0">
                <a:solidFill>
                  <a:schemeClr val="tx1"/>
                </a:solidFill>
              </a:rPr>
              <a:t>称为空表；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非空表的第一个</a:t>
            </a:r>
            <a:r>
              <a:rPr lang="zh-CN" altLang="en-US" dirty="0" smtClean="0">
                <a:solidFill>
                  <a:schemeClr val="tx1"/>
                </a:solidFill>
              </a:rPr>
              <a:t>元素</a:t>
            </a:r>
            <a:r>
              <a:rPr lang="en-US" altLang="zh-CN" b="1" i="1" dirty="0">
                <a:solidFill>
                  <a:schemeClr val="tx1"/>
                </a:solidFill>
              </a:rPr>
              <a:t>d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称为</a:t>
            </a:r>
            <a:r>
              <a:rPr lang="zh-CN" altLang="en-US" dirty="0">
                <a:solidFill>
                  <a:schemeClr val="tx1"/>
                </a:solidFill>
              </a:rPr>
              <a:t>表头，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其余元素组成的</a:t>
            </a:r>
            <a:r>
              <a:rPr lang="zh-CN" altLang="en-US" dirty="0" smtClean="0">
                <a:solidFill>
                  <a:schemeClr val="tx1"/>
                </a:solidFill>
              </a:rPr>
              <a:t>表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b="1" i="1" dirty="0" smtClean="0">
                <a:solidFill>
                  <a:schemeClr val="tx1"/>
                </a:solidFill>
              </a:rPr>
              <a:t>d</a:t>
            </a:r>
            <a:r>
              <a:rPr lang="en-US" altLang="zh-CN" b="1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,…,</a:t>
            </a:r>
            <a:r>
              <a:rPr lang="en-US" altLang="zh-CN" b="1" i="1" dirty="0" err="1" smtClean="0">
                <a:solidFill>
                  <a:schemeClr val="tx1"/>
                </a:solidFill>
              </a:rPr>
              <a:t>d</a:t>
            </a:r>
            <a:r>
              <a:rPr lang="en-US" altLang="zh-CN" b="1" i="1" baseline="-25000" dirty="0" err="1" smtClean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称为</a:t>
            </a:r>
            <a:r>
              <a:rPr lang="zh-CN" altLang="en-US" dirty="0">
                <a:solidFill>
                  <a:schemeClr val="tx1"/>
                </a:solidFill>
              </a:rPr>
              <a:t>表尾。 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数据元素</a:t>
            </a:r>
            <a:r>
              <a:rPr lang="en-US" altLang="zh-CN" b="1" i="1" dirty="0" smtClean="0">
                <a:solidFill>
                  <a:schemeClr val="tx1"/>
                </a:solidFill>
              </a:rPr>
              <a:t>d</a:t>
            </a:r>
            <a:r>
              <a:rPr lang="en-US" altLang="zh-CN" b="1" i="1" baseline="-25000" dirty="0" smtClean="0">
                <a:solidFill>
                  <a:schemeClr val="tx1"/>
                </a:solidFill>
              </a:rPr>
              <a:t>i 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i="1" dirty="0" err="1" smtClean="0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1,2,…,</a:t>
            </a:r>
            <a:r>
              <a:rPr lang="en-US" altLang="zh-CN" i="1" dirty="0" smtClean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可以是单</a:t>
            </a:r>
            <a:r>
              <a:rPr lang="zh-CN" altLang="en-US" dirty="0" smtClean="0">
                <a:solidFill>
                  <a:schemeClr val="tx1"/>
                </a:solidFill>
              </a:rPr>
              <a:t>元素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用</a:t>
            </a:r>
            <a:r>
              <a:rPr lang="zh-CN" altLang="en-US" dirty="0">
                <a:solidFill>
                  <a:schemeClr val="tx1"/>
                </a:solidFill>
              </a:rPr>
              <a:t>小写字母</a:t>
            </a:r>
            <a:r>
              <a:rPr lang="zh-CN" altLang="en-US" dirty="0" smtClean="0">
                <a:solidFill>
                  <a:schemeClr val="tx1"/>
                </a:solidFill>
              </a:rPr>
              <a:t>表示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；也</a:t>
            </a:r>
            <a:r>
              <a:rPr lang="zh-CN" altLang="en-US" dirty="0">
                <a:solidFill>
                  <a:schemeClr val="tx1"/>
                </a:solidFill>
              </a:rPr>
              <a:t>可以是广义</a:t>
            </a:r>
            <a:r>
              <a:rPr lang="zh-CN" altLang="en-US" dirty="0" smtClean="0">
                <a:solidFill>
                  <a:schemeClr val="tx1"/>
                </a:solidFill>
              </a:rPr>
              <a:t>表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称为</a:t>
            </a:r>
            <a:r>
              <a:rPr lang="zh-CN" altLang="en-US" dirty="0">
                <a:solidFill>
                  <a:schemeClr val="tx1"/>
                </a:solidFill>
              </a:rPr>
              <a:t>子表，用大写字母</a:t>
            </a:r>
            <a:r>
              <a:rPr lang="zh-CN" altLang="en-US" dirty="0" smtClean="0">
                <a:solidFill>
                  <a:schemeClr val="tx1"/>
                </a:solidFill>
              </a:rPr>
              <a:t>表示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2</a:t>
            </a:fld>
            <a:r>
              <a:rPr lang="en-US" altLang="zh-CN" smtClean="0"/>
              <a:t>/6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61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广义表的例子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广义</a:t>
            </a:r>
            <a:r>
              <a:rPr lang="zh-CN" altLang="en-US" smtClean="0"/>
              <a:t>表可以</a:t>
            </a:r>
            <a:r>
              <a:rPr lang="zh-CN" altLang="en-US" dirty="0" smtClean="0"/>
              <a:t>是空的，可以是嵌套的，可以是递归的，可以是无穷的。</a:t>
            </a:r>
            <a:endParaRPr lang="zh-CN" altLang="en-US" dirty="0"/>
          </a:p>
          <a:p>
            <a:r>
              <a:rPr lang="en-US" altLang="zh-CN" b="1" dirty="0" smtClean="0">
                <a:solidFill>
                  <a:schemeClr val="tx1"/>
                </a:solidFill>
              </a:rPr>
              <a:t>A = ( )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空表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，其</a:t>
            </a:r>
            <a:r>
              <a:rPr lang="zh-CN" altLang="en-US" dirty="0"/>
              <a:t>长度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b="1" dirty="0" smtClean="0">
                <a:solidFill>
                  <a:schemeClr val="tx1"/>
                </a:solidFill>
              </a:rPr>
              <a:t>B = (a</a:t>
            </a:r>
            <a:r>
              <a:rPr lang="zh-CN" altLang="en-US" b="1" dirty="0" smtClean="0">
                <a:solidFill>
                  <a:schemeClr val="tx1"/>
                </a:solidFill>
              </a:rPr>
              <a:t>，</a:t>
            </a:r>
            <a:r>
              <a:rPr lang="en-US" altLang="zh-CN" b="1" dirty="0" smtClean="0">
                <a:solidFill>
                  <a:schemeClr val="tx1"/>
                </a:solidFill>
              </a:rPr>
              <a:t>(b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 smtClean="0">
                <a:solidFill>
                  <a:schemeClr val="tx1"/>
                </a:solidFill>
              </a:rPr>
              <a:t>c))</a:t>
            </a:r>
          </a:p>
          <a:p>
            <a:r>
              <a:rPr lang="zh-CN" altLang="en-US" dirty="0" smtClean="0"/>
              <a:t>非空表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，长度为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，深度为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其中</a:t>
            </a:r>
            <a:r>
              <a:rPr lang="zh-CN" altLang="en-US" dirty="0"/>
              <a:t>第一个数据元素是单元素</a:t>
            </a:r>
            <a:r>
              <a:rPr lang="en-US" altLang="zh-CN" dirty="0"/>
              <a:t>a</a:t>
            </a:r>
            <a:r>
              <a:rPr lang="zh-CN" altLang="en-US" dirty="0"/>
              <a:t>，第二个数据元素是一个子</a:t>
            </a:r>
            <a:r>
              <a:rPr lang="zh-CN" altLang="en-US" dirty="0" smtClean="0"/>
              <a:t>表</a:t>
            </a:r>
            <a:r>
              <a:rPr lang="en-US" altLang="zh-CN" dirty="0" smtClean="0"/>
              <a:t>(b</a:t>
            </a:r>
            <a:r>
              <a:rPr lang="zh-CN" altLang="en-US" dirty="0"/>
              <a:t>，</a:t>
            </a:r>
            <a:r>
              <a:rPr lang="en-US" altLang="zh-CN" dirty="0" smtClean="0"/>
              <a:t>c)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b="1" dirty="0" smtClean="0">
                <a:solidFill>
                  <a:schemeClr val="tx1"/>
                </a:solidFill>
              </a:rPr>
              <a:t>C =(A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A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 smtClean="0">
                <a:solidFill>
                  <a:schemeClr val="tx1"/>
                </a:solidFill>
              </a:rPr>
              <a:t>B)</a:t>
            </a:r>
          </a:p>
          <a:p>
            <a:r>
              <a:rPr lang="zh-CN" altLang="en-US" dirty="0"/>
              <a:t>非空</a:t>
            </a:r>
            <a:r>
              <a:rPr lang="zh-CN" altLang="en-US" dirty="0" smtClean="0"/>
              <a:t>表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，长度</a:t>
            </a:r>
            <a:r>
              <a:rPr lang="zh-CN" altLang="en-US" dirty="0"/>
              <a:t>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zh-CN" altLang="en-US" dirty="0"/>
              <a:t>深度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其</a:t>
            </a:r>
            <a:r>
              <a:rPr lang="zh-CN" altLang="en-US" dirty="0"/>
              <a:t>前两个元素为表</a:t>
            </a:r>
            <a:r>
              <a:rPr lang="en-US" altLang="zh-CN" dirty="0"/>
              <a:t>A</a:t>
            </a:r>
            <a:r>
              <a:rPr lang="zh-CN" altLang="en-US" dirty="0"/>
              <a:t>，第三个元素为</a:t>
            </a:r>
            <a:r>
              <a:rPr lang="en-US" altLang="zh-CN" dirty="0"/>
              <a:t>B</a:t>
            </a:r>
          </a:p>
          <a:p>
            <a:r>
              <a:rPr lang="en-US" altLang="zh-CN" b="1" dirty="0" smtClean="0">
                <a:solidFill>
                  <a:schemeClr val="tx1"/>
                </a:solidFill>
              </a:rPr>
              <a:t>D=(a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 smtClean="0">
                <a:solidFill>
                  <a:schemeClr val="tx1"/>
                </a:solidFill>
              </a:rPr>
              <a:t>D)</a:t>
            </a:r>
          </a:p>
          <a:p>
            <a:r>
              <a:rPr lang="zh-CN" altLang="en-US" dirty="0"/>
              <a:t>非空</a:t>
            </a:r>
            <a:r>
              <a:rPr lang="zh-CN" altLang="en-US" dirty="0" smtClean="0"/>
              <a:t>表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，长度</a:t>
            </a:r>
            <a:r>
              <a:rPr lang="zh-CN" altLang="en-US" dirty="0"/>
              <a:t>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，递归</a:t>
            </a:r>
            <a:r>
              <a:rPr lang="zh-CN" altLang="en-US" dirty="0"/>
              <a:t>定义的广义表</a:t>
            </a:r>
            <a:r>
              <a:rPr lang="zh-CN" altLang="en-US" dirty="0" smtClean="0"/>
              <a:t>，</a:t>
            </a:r>
            <a:r>
              <a:rPr lang="zh-CN" altLang="en-US" dirty="0"/>
              <a:t>深度</a:t>
            </a:r>
            <a:r>
              <a:rPr lang="zh-CN" altLang="en-US" dirty="0" smtClean="0"/>
              <a:t>为无穷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D</a:t>
            </a:r>
            <a:r>
              <a:rPr lang="zh-CN" altLang="en-US" dirty="0"/>
              <a:t>相当于无穷</a:t>
            </a:r>
            <a:r>
              <a:rPr lang="zh-CN" altLang="en-US" dirty="0" smtClean="0"/>
              <a:t>表</a:t>
            </a:r>
            <a:r>
              <a:rPr lang="en-US" altLang="zh-CN" dirty="0" smtClean="0"/>
              <a:t>D=(a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(…))))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3</a:t>
            </a:fld>
            <a:r>
              <a:rPr lang="en-US" altLang="zh-CN" smtClean="0"/>
              <a:t>/6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928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广义表的运算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广义表的</a:t>
            </a:r>
            <a:r>
              <a:rPr lang="zh-CN" altLang="en-US" dirty="0" smtClean="0">
                <a:solidFill>
                  <a:schemeClr val="tx1"/>
                </a:solidFill>
              </a:rPr>
              <a:t>基本运算有二：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(1) </a:t>
            </a:r>
            <a:r>
              <a:rPr lang="zh-CN" altLang="en-US" dirty="0" smtClean="0">
                <a:solidFill>
                  <a:schemeClr val="tx1"/>
                </a:solidFill>
              </a:rPr>
              <a:t>取</a:t>
            </a:r>
            <a:r>
              <a:rPr lang="zh-CN" altLang="en-US" dirty="0">
                <a:solidFill>
                  <a:schemeClr val="tx1"/>
                </a:solidFill>
              </a:rPr>
              <a:t>表头 </a:t>
            </a:r>
            <a:r>
              <a:rPr lang="en-US" altLang="zh-CN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r>
              <a:rPr lang="en-US" altLang="zh-CN" dirty="0" smtClean="0">
                <a:solidFill>
                  <a:schemeClr val="tx1"/>
                </a:solidFill>
              </a:rPr>
              <a:t>(2) </a:t>
            </a:r>
            <a:r>
              <a:rPr lang="zh-CN" altLang="en-US" dirty="0" smtClean="0">
                <a:solidFill>
                  <a:schemeClr val="tx1"/>
                </a:solidFill>
              </a:rPr>
              <a:t>取</a:t>
            </a:r>
            <a:r>
              <a:rPr lang="zh-CN" altLang="en-US" dirty="0">
                <a:solidFill>
                  <a:schemeClr val="tx1"/>
                </a:solidFill>
              </a:rPr>
              <a:t>表尾 </a:t>
            </a:r>
            <a:r>
              <a:rPr lang="en-US" altLang="zh-CN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广义表 </a:t>
            </a:r>
            <a:r>
              <a:rPr lang="en-US" altLang="zh-CN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(a</a:t>
            </a:r>
            <a:r>
              <a:rPr lang="zh-CN" alt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</a:t>
            </a:r>
            <a:r>
              <a:rPr lang="zh-CN" alt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c))</a:t>
            </a:r>
          </a:p>
          <a:p>
            <a:r>
              <a:rPr lang="en-US" altLang="zh-CN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altLang="zh-CN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i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a</a:t>
            </a:r>
            <a:endParaRPr lang="en-US" altLang="zh-CN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altLang="zh-CN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i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</a:t>
            </a:r>
            <a:r>
              <a:rPr lang="zh-CN" altLang="en-US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((b</a:t>
            </a:r>
            <a:r>
              <a:rPr lang="zh-CN" alt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c))</a:t>
            </a:r>
          </a:p>
          <a:p>
            <a:endParaRPr lang="zh-CN" altLang="en-US" dirty="0">
              <a:solidFill>
                <a:srgbClr val="0033CC"/>
              </a:solidFill>
            </a:endParaRPr>
          </a:p>
          <a:p>
            <a:r>
              <a:rPr lang="zh-CN" altLang="en-US" b="1" dirty="0">
                <a:solidFill>
                  <a:schemeClr val="tx1"/>
                </a:solidFill>
              </a:rPr>
              <a:t>广义表的表尾一定是一个表。</a:t>
            </a:r>
          </a:p>
          <a:p>
            <a:endParaRPr lang="zh-CN" altLang="en-US" dirty="0"/>
          </a:p>
          <a:p>
            <a:r>
              <a:rPr lang="zh-CN" altLang="en-US" dirty="0" smtClean="0">
                <a:solidFill>
                  <a:schemeClr val="tx1"/>
                </a:solidFill>
              </a:rPr>
              <a:t>广义</a:t>
            </a:r>
            <a:r>
              <a:rPr lang="zh-CN" altLang="en-US" dirty="0">
                <a:solidFill>
                  <a:schemeClr val="tx1"/>
                </a:solidFill>
              </a:rPr>
              <a:t>表的深度是指该广义表展开后所含括号的层数，例如：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=(</a:t>
            </a:r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b,c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的深度为</a:t>
            </a:r>
            <a: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  <a: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A,d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的深度为</a:t>
            </a:r>
            <a: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  <a: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f,B,h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的深度为</a:t>
            </a:r>
            <a:r>
              <a:rPr lang="en-US" altLang="zh-CN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4</a:t>
            </a:fld>
            <a:r>
              <a:rPr lang="en-US" altLang="zh-CN" smtClean="0"/>
              <a:t>/6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83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广义表的一些说法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广义表一定能够取得表头元素？</a:t>
            </a:r>
            <a:endParaRPr lang="en-US" altLang="zh-CN" dirty="0" smtClean="0"/>
          </a:p>
          <a:p>
            <a:r>
              <a:rPr lang="zh-CN" altLang="en-US" dirty="0"/>
              <a:t>广义</a:t>
            </a:r>
            <a:r>
              <a:rPr lang="zh-CN" altLang="en-US" dirty="0" smtClean="0"/>
              <a:t>表一定能够取得表尾？</a:t>
            </a:r>
            <a:endParaRPr lang="en-US" altLang="zh-CN" dirty="0" smtClean="0"/>
          </a:p>
          <a:p>
            <a:r>
              <a:rPr lang="zh-CN" altLang="en-US" dirty="0"/>
              <a:t>广义</a:t>
            </a:r>
            <a:r>
              <a:rPr lang="zh-CN" altLang="en-US" dirty="0" smtClean="0"/>
              <a:t>表取表头</a:t>
            </a:r>
            <a:r>
              <a:rPr lang="zh-CN" altLang="en-US" dirty="0"/>
              <a:t>运算</a:t>
            </a:r>
            <a:r>
              <a:rPr lang="zh-CN" altLang="en-US" dirty="0" smtClean="0"/>
              <a:t>一般可以取得</a:t>
            </a:r>
            <a:r>
              <a:rPr lang="zh-CN" altLang="en-US" dirty="0"/>
              <a:t>首</a:t>
            </a:r>
            <a:r>
              <a:rPr lang="zh-CN" altLang="en-US" dirty="0" smtClean="0"/>
              <a:t>元素？</a:t>
            </a:r>
            <a:endParaRPr lang="en-US" altLang="zh-CN" dirty="0" smtClean="0"/>
          </a:p>
          <a:p>
            <a:r>
              <a:rPr lang="zh-CN" altLang="en-US" dirty="0"/>
              <a:t>广义</a:t>
            </a:r>
            <a:r>
              <a:rPr lang="zh-CN" altLang="en-US" dirty="0" smtClean="0"/>
              <a:t>表取表尾运算一般</a:t>
            </a:r>
            <a:r>
              <a:rPr lang="zh-CN" altLang="en-US" dirty="0"/>
              <a:t>可以</a:t>
            </a:r>
            <a:r>
              <a:rPr lang="zh-CN" altLang="en-US" dirty="0" smtClean="0"/>
              <a:t>取得尾元素？</a:t>
            </a:r>
            <a:endParaRPr lang="en-US" altLang="zh-CN" dirty="0" smtClean="0"/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0033CC"/>
                </a:solidFill>
              </a:rPr>
              <a:t>广义</a:t>
            </a:r>
            <a:r>
              <a:rPr lang="zh-CN" altLang="en-US" dirty="0">
                <a:solidFill>
                  <a:srgbClr val="0033CC"/>
                </a:solidFill>
              </a:rPr>
              <a:t>表的深度是指该广义表展开后所含括号的层</a:t>
            </a:r>
            <a:r>
              <a:rPr lang="zh-CN" altLang="en-US" dirty="0" smtClean="0">
                <a:solidFill>
                  <a:srgbClr val="0033CC"/>
                </a:solidFill>
              </a:rPr>
              <a:t>数。</a:t>
            </a:r>
            <a:endParaRPr lang="en-US" altLang="zh-CN" dirty="0" smtClean="0">
              <a:solidFill>
                <a:srgbClr val="0033CC"/>
              </a:solidFill>
            </a:endParaRPr>
          </a:p>
          <a:p>
            <a:r>
              <a:rPr lang="zh-CN" altLang="en-US" dirty="0" smtClean="0">
                <a:solidFill>
                  <a:srgbClr val="0033CC"/>
                </a:solidFill>
              </a:rPr>
              <a:t>那么怎样设计算法求一个广义表的深度应该怎样描述？</a:t>
            </a:r>
            <a:endParaRPr lang="zh-CN" altLang="en-US" dirty="0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5</a:t>
            </a:fld>
            <a:r>
              <a:rPr lang="en-US" altLang="zh-CN" smtClean="0"/>
              <a:t>/6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45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D3 </a:t>
            </a:r>
            <a:r>
              <a:rPr lang="zh-CN" altLang="en-US" dirty="0" smtClean="0"/>
              <a:t>广义表基础 结束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</a:t>
            </a:r>
            <a:r>
              <a:rPr lang="zh-CN" altLang="en-US" dirty="0" smtClean="0"/>
              <a:t>章 图和广义表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21862-C570-43FE-93A1-CE1DA7921C6E}" type="slidenum">
              <a:rPr lang="zh-CN" altLang="en-US" smtClean="0"/>
              <a:pPr/>
              <a:t>6</a:t>
            </a:fld>
            <a:r>
              <a:rPr lang="en-US" altLang="zh-CN" smtClean="0"/>
              <a:t>/6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12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iminZHOUTemplate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40_1231308129">
      <a:majorFont>
        <a:latin typeface="Verdana"/>
        <a:ea typeface="楷体_GB2312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FF99"/>
            </a:gs>
            <a:gs pos="100000">
              <a:srgbClr val="FFFF99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0" rIns="9144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FF99"/>
            </a:gs>
            <a:gs pos="100000">
              <a:srgbClr val="FFFF99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0" rIns="9144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40_1231308129 1">
        <a:dk1>
          <a:srgbClr val="003366"/>
        </a:dk1>
        <a:lt1>
          <a:srgbClr val="FFFFFF"/>
        </a:lt1>
        <a:dk2>
          <a:srgbClr val="3EB1CC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76A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0_1231308129 2">
        <a:dk1>
          <a:srgbClr val="30311D"/>
        </a:dk1>
        <a:lt1>
          <a:srgbClr val="FFFFFF"/>
        </a:lt1>
        <a:dk2>
          <a:srgbClr val="D59D81"/>
        </a:dk2>
        <a:lt2>
          <a:srgbClr val="DDDDDD"/>
        </a:lt2>
        <a:accent1>
          <a:srgbClr val="617CD3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B7BFE6"/>
        </a:accent5>
        <a:accent6>
          <a:srgbClr val="85A655"/>
        </a:accent6>
        <a:hlink>
          <a:srgbClr val="557B97"/>
        </a:hlink>
        <a:folHlink>
          <a:srgbClr val="9778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0_1231308129 3">
        <a:dk1>
          <a:srgbClr val="000066"/>
        </a:dk1>
        <a:lt1>
          <a:srgbClr val="FFFFFF"/>
        </a:lt1>
        <a:dk2>
          <a:srgbClr val="0D5597"/>
        </a:dk2>
        <a:lt2>
          <a:srgbClr val="DDDDDD"/>
        </a:lt2>
        <a:accent1>
          <a:srgbClr val="428E71"/>
        </a:accent1>
        <a:accent2>
          <a:srgbClr val="3F90BD"/>
        </a:accent2>
        <a:accent3>
          <a:srgbClr val="FFFFFF"/>
        </a:accent3>
        <a:accent4>
          <a:srgbClr val="000056"/>
        </a:accent4>
        <a:accent5>
          <a:srgbClr val="B0C6BB"/>
        </a:accent5>
        <a:accent6>
          <a:srgbClr val="3882AB"/>
        </a:accent6>
        <a:hlink>
          <a:srgbClr val="7D7E89"/>
        </a:hlink>
        <a:folHlink>
          <a:srgbClr val="8AC4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YiminZHOUTemplate.potx" id="{BAD2110E-F7B4-48F8-8A58-BBE095D33FFB}" vid="{44E3BECB-AED5-46F5-987B-A825F578D1E4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YiminZHOUTemplate</Template>
  <TotalTime>1278</TotalTime>
  <Words>433</Words>
  <Application>Microsoft Office PowerPoint</Application>
  <PresentationFormat>全屏显示(4:3)</PresentationFormat>
  <Paragraphs>51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等线</vt:lpstr>
      <vt:lpstr>楷体</vt:lpstr>
      <vt:lpstr>楷体_GB2312</vt:lpstr>
      <vt:lpstr>宋体</vt:lpstr>
      <vt:lpstr>Arial</vt:lpstr>
      <vt:lpstr>Calibri</vt:lpstr>
      <vt:lpstr>Courier New</vt:lpstr>
      <vt:lpstr>Times New Roman</vt:lpstr>
      <vt:lpstr>Verdana</vt:lpstr>
      <vt:lpstr>Wingdings</vt:lpstr>
      <vt:lpstr>YiminZHOUTemplate</vt:lpstr>
      <vt:lpstr>第四章 图和广义表</vt:lpstr>
      <vt:lpstr>广义表定义</vt:lpstr>
      <vt:lpstr>广义表的例子</vt:lpstr>
      <vt:lpstr>广义表的运算</vt:lpstr>
      <vt:lpstr>广义表的一些说法</vt:lpstr>
      <vt:lpstr>第四章 图和广义表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Yimin ZHOU</dc:creator>
  <cp:lastModifiedBy>Yimin ZHOU</cp:lastModifiedBy>
  <cp:revision>287</cp:revision>
  <dcterms:created xsi:type="dcterms:W3CDTF">2017-08-10T22:37:34Z</dcterms:created>
  <dcterms:modified xsi:type="dcterms:W3CDTF">2017-10-30T09:46:15Z</dcterms:modified>
</cp:coreProperties>
</file>