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5" r:id="rId3"/>
    <p:sldId id="306" r:id="rId4"/>
    <p:sldId id="307" r:id="rId5"/>
    <p:sldId id="301" r:id="rId6"/>
    <p:sldId id="302" r:id="rId7"/>
    <p:sldId id="303" r:id="rId8"/>
    <p:sldId id="304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00" r:id="rId32"/>
  </p:sldIdLst>
  <p:sldSz cx="9144000" cy="6858000" type="screen4x3"/>
  <p:notesSz cx="9144000" cy="6858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131389"/>
    <a:srgbClr val="FF0000"/>
    <a:srgbClr val="000099"/>
    <a:srgbClr val="FF00FF"/>
    <a:srgbClr val="012D78"/>
    <a:srgbClr val="FFFF66"/>
    <a:srgbClr val="FFFF00"/>
    <a:srgbClr val="032C75"/>
    <a:srgbClr val="174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9" autoAdjust="0"/>
    <p:restoredTop sz="72542" autoAdjust="0"/>
  </p:normalViewPr>
  <p:slideViewPr>
    <p:cSldViewPr>
      <p:cViewPr varScale="1">
        <p:scale>
          <a:sx n="111" d="100"/>
          <a:sy n="111" d="100"/>
        </p:scale>
        <p:origin x="7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046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C43E4A-405F-4447-BE2A-A76340DBD1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5979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备注占位符 7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幻灯片图像占位符 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25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68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3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84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ChangeArrowheads="1"/>
          </p:cNvSpPr>
          <p:nvPr userDrawn="1"/>
        </p:nvSpPr>
        <p:spPr bwMode="auto">
          <a:xfrm>
            <a:off x="373063" y="942976"/>
            <a:ext cx="8405812" cy="5133975"/>
          </a:xfrm>
          <a:prstGeom prst="rect">
            <a:avLst/>
          </a:prstGeom>
          <a:noFill/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142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pic>
        <p:nvPicPr>
          <p:cNvPr id="32769" name="Picture 1" descr="C:\Users\YiminZHOU\电子科技大学校徽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0171" y="3333131"/>
            <a:ext cx="2476500" cy="2457450"/>
          </a:xfrm>
          <a:prstGeom prst="rect">
            <a:avLst/>
          </a:prstGeom>
          <a:noFill/>
        </p:spPr>
      </p:pic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73063" y="57905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12D78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127" y="2343326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8" y="1573653"/>
            <a:ext cx="573558" cy="573558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  <p:sp>
        <p:nvSpPr>
          <p:cNvPr id="9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r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49127" y="2334305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54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1" y="1493936"/>
            <a:ext cx="4040188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854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1493936"/>
            <a:ext cx="4041775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23528" y="115888"/>
            <a:ext cx="84600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r>
              <a:rPr lang="en-US" altLang="zh-CN" sz="1700" b="0" cap="none" spc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 1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 userDrawn="1"/>
        </p:nvSpPr>
        <p:spPr bwMode="auto">
          <a:xfrm>
            <a:off x="2015716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2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 userDrawn="1"/>
        </p:nvSpPr>
        <p:spPr bwMode="auto">
          <a:xfrm>
            <a:off x="3707904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3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 userDrawn="1"/>
        </p:nvSpPr>
        <p:spPr bwMode="auto">
          <a:xfrm>
            <a:off x="5400092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4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 userDrawn="1"/>
        </p:nvSpPr>
        <p:spPr bwMode="auto">
          <a:xfrm>
            <a:off x="7092280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5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7" name="Rectangle 190"/>
          <p:cNvSpPr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ound2SameRect">
            <a:avLst/>
          </a:prstGeom>
          <a:solidFill>
            <a:srgbClr val="012D78"/>
          </a:solidFill>
          <a:ln w="38100">
            <a:solidFill>
              <a:srgbClr val="012D78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395536" y="836713"/>
            <a:ext cx="8280920" cy="5616623"/>
          </a:xfrm>
        </p:spPr>
        <p:txBody>
          <a:bodyPr/>
          <a:lstStyle>
            <a:lvl1pPr>
              <a:buFont typeface="Wingdings" pitchFamily="2" charset="2"/>
              <a:buNone/>
              <a:defRPr sz="24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1pPr>
            <a:lvl2pPr marL="18000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0638"/>
            <a:ext cx="86868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23528" y="6238181"/>
            <a:ext cx="576064" cy="281954"/>
          </a:xfrm>
        </p:spPr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77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323529" y="765175"/>
            <a:ext cx="8460000" cy="576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just">
              <a:defRPr/>
            </a:pPr>
            <a:endParaRPr lang="zh-CN" altLang="en-US" sz="1800" baseline="0" dirty="0">
              <a:ea typeface="楷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23528" y="62381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32C75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  <p:pic>
        <p:nvPicPr>
          <p:cNvPr id="7" name="Picture 1" descr="C:\Users\YiminZHOU\电子科技大学校徽.bmp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694" t="3833" r="3932" b="3100"/>
          <a:stretch/>
        </p:blipFill>
        <p:spPr bwMode="auto">
          <a:xfrm>
            <a:off x="8289494" y="6021288"/>
            <a:ext cx="836909" cy="836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88" r:id="rId4"/>
    <p:sldLayoutId id="2147483687" r:id="rId5"/>
    <p:sldLayoutId id="2147483689" r:id="rId6"/>
    <p:sldLayoutId id="214748369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sz="3200" b="1" u="none" baseline="0">
          <a:solidFill>
            <a:srgbClr val="000099"/>
          </a:solidFill>
          <a:effectLst>
            <a:outerShdw blurRad="60007" dist="200025" dir="15000000" sy="30000" kx="-1800000" algn="bl" rotWithShape="0">
              <a:prstClr val="black">
                <a:alpha val="32000"/>
              </a:prstClr>
            </a:outerShdw>
          </a:effectLst>
          <a:uFill>
            <a:solidFill>
              <a:srgbClr val="0033CC"/>
            </a:solidFill>
          </a:uFill>
          <a:latin typeface="Times New Roman" panose="02020603050405020304" pitchFamily="18" charset="0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9pPr>
    </p:titleStyle>
    <p:bodyStyle>
      <a:lvl1pPr marL="0" indent="0" algn="l" rtl="0" eaLnBrk="1" fontAlgn="ctr" hangingPunct="1">
        <a:spcBef>
          <a:spcPts val="600"/>
        </a:spcBef>
        <a:spcAft>
          <a:spcPts val="600"/>
        </a:spcAft>
        <a:buClr>
          <a:schemeClr val="tx1"/>
        </a:buClr>
        <a:buSzPct val="70000"/>
        <a:buFont typeface="Wingdings" pitchFamily="2" charset="2"/>
        <a:buNone/>
        <a:defRPr sz="2000" b="0" u="none" strike="noStrike" cap="none" spc="0" baseline="0">
          <a:ln>
            <a:noFill/>
          </a:ln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marL="0" indent="457200" algn="l" rtl="0" eaLnBrk="1" fontAlgn="base" hangingPunct="1"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2pPr>
      <a:lvl3pPr marL="914400" indent="0" algn="l" rtl="0" eaLnBrk="1" fontAlgn="base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3pPr>
      <a:lvl4pPr marL="13716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4pPr>
      <a:lvl5pPr marL="18288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6.png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49128" y="3596300"/>
            <a:ext cx="4751388" cy="1416875"/>
          </a:xfrm>
        </p:spPr>
        <p:txBody>
          <a:bodyPr/>
          <a:lstStyle/>
          <a:p>
            <a:r>
              <a:rPr lang="zh-CN" altLang="en-US" dirty="0" smtClean="0"/>
              <a:t>查找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六</a:t>
            </a:r>
            <a:r>
              <a:rPr lang="zh-CN" altLang="en-US" dirty="0" smtClean="0"/>
              <a:t>章 查找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索引表上的查找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第一步：顺序</a:t>
            </a:r>
            <a:r>
              <a:rPr lang="zh-CN" altLang="en-US" dirty="0">
                <a:solidFill>
                  <a:schemeClr val="tx1"/>
                </a:solidFill>
              </a:rPr>
              <a:t>查找方法在索引表上确定待查数据所在块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块</a:t>
            </a:r>
            <a:r>
              <a:rPr lang="zh-CN" altLang="en-US" dirty="0">
                <a:solidFill>
                  <a:schemeClr val="tx1"/>
                </a:solidFill>
              </a:rPr>
              <a:t>间顺序</a:t>
            </a:r>
            <a:r>
              <a:rPr lang="zh-CN" altLang="en-US" dirty="0" smtClean="0">
                <a:solidFill>
                  <a:schemeClr val="tx1"/>
                </a:solidFill>
              </a:rPr>
              <a:t>查找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第二步：在</a:t>
            </a:r>
            <a:r>
              <a:rPr lang="zh-CN" altLang="en-US" dirty="0">
                <a:solidFill>
                  <a:schemeClr val="tx1"/>
                </a:solidFill>
              </a:rPr>
              <a:t>已确定的块</a:t>
            </a:r>
            <a:r>
              <a:rPr lang="zh-CN" altLang="en-US" dirty="0" smtClean="0">
                <a:solidFill>
                  <a:schemeClr val="tx1"/>
                </a:solidFill>
              </a:rPr>
              <a:t>中进行</a:t>
            </a:r>
            <a:r>
              <a:rPr lang="zh-CN" altLang="en-US" dirty="0">
                <a:solidFill>
                  <a:schemeClr val="tx1"/>
                </a:solidFill>
              </a:rPr>
              <a:t>顺序查找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快</a:t>
            </a:r>
            <a:r>
              <a:rPr lang="zh-CN" altLang="en-US" dirty="0">
                <a:solidFill>
                  <a:schemeClr val="tx1"/>
                </a:solidFill>
              </a:rPr>
              <a:t>内顺序</a:t>
            </a:r>
            <a:r>
              <a:rPr lang="zh-CN" altLang="en-US" dirty="0" smtClean="0">
                <a:solidFill>
                  <a:schemeClr val="tx1"/>
                </a:solidFill>
              </a:rPr>
              <a:t>查找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  <a:p>
            <a:pPr marL="609600" indent="-609600">
              <a:lnSpc>
                <a:spcPct val="90000"/>
              </a:lnSpc>
            </a:pPr>
            <a:endParaRPr lang="en-US" altLang="zh-CN" b="1" dirty="0" smtClean="0"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查找表为：</a:t>
            </a:r>
            <a:r>
              <a:rPr lang="en-US" altLang="zh-CN" dirty="0"/>
              <a:t>(22, 12, 13, 8, 9, 20, 33, 42, 44, 38, 24, 48, 60, 58, 74, 49, 86, 53)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分块：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22</a:t>
            </a:r>
            <a:r>
              <a:rPr lang="en-US" altLang="zh-CN" dirty="0">
                <a:solidFill>
                  <a:srgbClr val="C00000"/>
                </a:solidFill>
              </a:rPr>
              <a:t>, 12, 13, 8, 9, </a:t>
            </a:r>
            <a:r>
              <a:rPr lang="en-US" altLang="zh-CN" dirty="0" smtClean="0">
                <a:solidFill>
                  <a:srgbClr val="C00000"/>
                </a:solidFill>
              </a:rPr>
              <a:t>20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en-US" altLang="zh-CN" dirty="0" smtClean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33</a:t>
            </a:r>
            <a:r>
              <a:rPr lang="en-US" altLang="zh-CN" dirty="0">
                <a:solidFill>
                  <a:srgbClr val="00B050"/>
                </a:solidFill>
              </a:rPr>
              <a:t>, 42, 44, 38, 24, </a:t>
            </a:r>
            <a:r>
              <a:rPr lang="en-US" altLang="zh-CN" dirty="0" smtClean="0">
                <a:solidFill>
                  <a:srgbClr val="00B050"/>
                </a:solidFill>
              </a:rPr>
              <a:t>48) </a:t>
            </a:r>
            <a:r>
              <a:rPr lang="en-US" altLang="zh-CN" dirty="0" smtClean="0">
                <a:solidFill>
                  <a:srgbClr val="FF00FF"/>
                </a:solidFill>
                <a:sym typeface="Wingdings" panose="05000000000000000000" pitchFamily="2" charset="2"/>
              </a:rPr>
              <a:t>(</a:t>
            </a:r>
            <a:r>
              <a:rPr lang="en-US" altLang="zh-CN" dirty="0" smtClean="0">
                <a:solidFill>
                  <a:srgbClr val="FF00FF"/>
                </a:solidFill>
              </a:rPr>
              <a:t>60</a:t>
            </a:r>
            <a:r>
              <a:rPr lang="en-US" altLang="zh-CN" dirty="0">
                <a:solidFill>
                  <a:srgbClr val="FF00FF"/>
                </a:solidFill>
              </a:rPr>
              <a:t>, 58, 74, 49, 86, </a:t>
            </a:r>
            <a:r>
              <a:rPr lang="en-US" altLang="zh-CN" dirty="0" smtClean="0">
                <a:solidFill>
                  <a:srgbClr val="FF00FF"/>
                </a:solidFill>
              </a:rPr>
              <a:t>53</a:t>
            </a:r>
            <a:r>
              <a:rPr lang="en-US" altLang="zh-CN" dirty="0" smtClean="0">
                <a:solidFill>
                  <a:srgbClr val="FF00FF"/>
                </a:solidFill>
                <a:sym typeface="Wingdings" panose="05000000000000000000" pitchFamily="2" charset="2"/>
              </a:rPr>
              <a:t>)</a:t>
            </a:r>
            <a:endParaRPr lang="zh-CN" altLang="en-US" dirty="0">
              <a:solidFill>
                <a:srgbClr val="FF00FF"/>
              </a:solidFill>
              <a:sym typeface="Wingdings" panose="05000000000000000000" pitchFamily="2" charset="2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592" y="3212976"/>
            <a:ext cx="6996113" cy="1528763"/>
            <a:chOff x="899592" y="3429000"/>
            <a:chExt cx="6996113" cy="1528763"/>
          </a:xfrm>
        </p:grpSpPr>
        <p:graphicFrame>
          <p:nvGraphicFramePr>
            <p:cNvPr id="5" name="Group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74179393"/>
                </p:ext>
              </p:extLst>
            </p:nvPr>
          </p:nvGraphicFramePr>
          <p:xfrm>
            <a:off x="899592" y="3429000"/>
            <a:ext cx="6624637" cy="796926"/>
          </p:xfrm>
          <a:graphic>
            <a:graphicData uri="http://schemas.openxmlformats.org/drawingml/2006/table">
              <a:tbl>
                <a:tblPr/>
                <a:tblGrid>
                  <a:gridCol w="1600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445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27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32556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32715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984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>
                            <a:tab pos="4343400" algn="r"/>
                          </a:tabLst>
                        </a:pPr>
                        <a:r>
                          <a:rPr kumimoji="0" lang="zh-CN" altLang="pt-BR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a:t>关键字</a:t>
                        </a:r>
                        <a:endParaRPr kumimoji="0" lang="zh-CN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a:txBody>
                    <a:tcPr marL="0" marR="0" marT="46807" marB="46807" horzOverflow="overflow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>
                            <a:tab pos="4343400" algn="r"/>
                          </a:tabLst>
                        </a:pPr>
                        <a:r>
                          <a:rPr kumimoji="0" lang="pt-BR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a:t>22</a:t>
                        </a:r>
                        <a:endPara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a:txBody>
                    <a:tcPr marL="0" marR="0" marT="46807" marB="46807" horzOverflow="overflow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>
                            <a:tab pos="4343400" algn="r"/>
                          </a:tabLst>
                        </a:pPr>
                        <a:r>
                          <a:rPr kumimoji="0" lang="pt-BR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a:t>48</a:t>
                        </a:r>
                        <a:endPara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a:txBody>
                    <a:tcPr marL="0" marR="0" marT="46807" marB="46807" horzOverflow="overflow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>
                            <a:tab pos="4343400" algn="r"/>
                          </a:tabLst>
                        </a:pPr>
                        <a:r>
                          <a:rPr kumimoji="0" lang="pt-BR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a:t>86</a:t>
                        </a:r>
                      </a:p>
                    </a:txBody>
                    <a:tcPr marL="0" marR="0" marT="46807" marB="46807" horzOverflow="overflow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>
                            <a:tab pos="4343400" algn="r"/>
                          </a:tabLst>
                        </a:pPr>
                        <a:r>
                          <a:rPr kumimoji="0" lang="pt-BR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a:t> </a:t>
                        </a:r>
                        <a:endPara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a:txBody>
                    <a:tcPr marL="0" marR="0" marT="46807" marB="46807" horzOverflow="overflow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84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>
                            <a:tab pos="4343400" algn="r"/>
                          </a:tabLst>
                        </a:pPr>
                        <a:r>
                          <a:rPr kumimoji="0" lang="zh-CN" altLang="pt-BR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a:t>指针</a:t>
                        </a:r>
                        <a:endParaRPr kumimoji="0" lang="zh-CN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a:txBody>
                    <a:tcPr marL="0" marR="0" marT="46807" marB="46807" horzOverflow="overflow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>
                            <a:tab pos="4343400" algn="r"/>
                          </a:tabLst>
                        </a:pPr>
                        <a:r>
                          <a:rPr kumimoji="0" lang="pt-BR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a:t>1</a:t>
                        </a:r>
                        <a:endPara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a:txBody>
                    <a:tcPr marL="0" marR="0" marT="46807" marB="46807" horzOverflow="overflow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>
                            <a:tab pos="4343400" algn="r"/>
                          </a:tabLst>
                        </a:pPr>
                        <a:r>
                          <a:rPr kumimoji="0" lang="pt-BR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a:t>7</a:t>
                        </a:r>
                        <a:endPara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a:txBody>
                    <a:tcPr marL="0" marR="0" marT="46807" marB="46807" horzOverflow="overflow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>
                            <a:tab pos="4343400" algn="r"/>
                          </a:tabLst>
                        </a:pPr>
                        <a:r>
                          <a:rPr kumimoji="0" lang="pt-BR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a:t>13</a:t>
                        </a:r>
                      </a:p>
                    </a:txBody>
                    <a:tcPr marL="0" marR="0" marT="46807" marB="46807" horzOverflow="overflow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>
                            <a:tab pos="4343400" algn="r"/>
                          </a:tabLst>
                        </a:pPr>
                        <a:r>
                          <a:rPr kumimoji="0" lang="pt-BR" altLang="zh-CN" sz="20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a:t>19(n+1)</a:t>
                        </a:r>
                      </a:p>
                    </a:txBody>
                    <a:tcPr marL="0" marR="0" marT="46807" marB="46807" horzOverflow="overflow">
                      <a:lnL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171055" y="4151313"/>
              <a:ext cx="6724650" cy="806450"/>
              <a:chOff x="964" y="3249"/>
              <a:chExt cx="4236" cy="508"/>
            </a:xfrm>
          </p:grpSpPr>
          <p:sp>
            <p:nvSpPr>
              <p:cNvPr id="7" name="Text Box 24"/>
              <p:cNvSpPr txBox="1">
                <a:spLocks noChangeArrowheads="1"/>
              </p:cNvSpPr>
              <p:nvPr/>
            </p:nvSpPr>
            <p:spPr bwMode="auto">
              <a:xfrm>
                <a:off x="964" y="3505"/>
                <a:ext cx="4236" cy="2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b="1" dirty="0">
                    <a:solidFill>
                      <a:srgbClr val="F03B10"/>
                    </a:solidFill>
                    <a:cs typeface="Times New Roman" panose="02020603050405020304" pitchFamily="18" charset="0"/>
                  </a:rPr>
                  <a:t>22, 12, 13, 8, 9, 20</a:t>
                </a:r>
                <a:r>
                  <a:rPr kumimoji="1" lang="en-US" altLang="zh-CN" b="1" dirty="0">
                    <a:solidFill>
                      <a:srgbClr val="FFFFCC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b="1" dirty="0">
                    <a:solidFill>
                      <a:srgbClr val="00FF00"/>
                    </a:solidFill>
                    <a:cs typeface="Times New Roman" panose="02020603050405020304" pitchFamily="18" charset="0"/>
                  </a:rPr>
                  <a:t>33, 42, 44, 38, 24, 48</a:t>
                </a:r>
                <a:r>
                  <a:rPr kumimoji="1" lang="en-US" altLang="zh-CN" b="1" dirty="0">
                    <a:solidFill>
                      <a:srgbClr val="FFFFCC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b="1" dirty="0">
                    <a:solidFill>
                      <a:srgbClr val="FF00FF"/>
                    </a:solidFill>
                    <a:cs typeface="Times New Roman" panose="02020603050405020304" pitchFamily="18" charset="0"/>
                  </a:rPr>
                  <a:t>60, 58, 74, 49, 86, 53</a:t>
                </a:r>
              </a:p>
            </p:txBody>
          </p:sp>
          <p:sp>
            <p:nvSpPr>
              <p:cNvPr id="8" name="Line 25"/>
              <p:cNvSpPr>
                <a:spLocks noChangeShapeType="1"/>
              </p:cNvSpPr>
              <p:nvPr/>
            </p:nvSpPr>
            <p:spPr bwMode="auto">
              <a:xfrm flipH="1">
                <a:off x="1111" y="3249"/>
                <a:ext cx="771" cy="256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26"/>
              <p:cNvSpPr>
                <a:spLocks noChangeShapeType="1"/>
              </p:cNvSpPr>
              <p:nvPr/>
            </p:nvSpPr>
            <p:spPr bwMode="auto">
              <a:xfrm flipH="1">
                <a:off x="2371" y="3249"/>
                <a:ext cx="373" cy="256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Line 27"/>
              <p:cNvSpPr>
                <a:spLocks noChangeShapeType="1"/>
              </p:cNvSpPr>
              <p:nvPr/>
            </p:nvSpPr>
            <p:spPr bwMode="auto">
              <a:xfrm>
                <a:off x="3742" y="3249"/>
                <a:ext cx="90" cy="256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2" name="对角圆角矩形 11"/>
          <p:cNvSpPr/>
          <p:nvPr/>
        </p:nvSpPr>
        <p:spPr bwMode="auto">
          <a:xfrm>
            <a:off x="894391" y="4899001"/>
            <a:ext cx="7277977" cy="733313"/>
          </a:xfrm>
          <a:prstGeom prst="round2Diag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索引查找平均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查找长度为块间及块内平均查找长度之和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为表长，均匀分为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块，每块含有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记录，则索引查找平均查找长度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737862"/>
              </p:ext>
            </p:extLst>
          </p:nvPr>
        </p:nvGraphicFramePr>
        <p:xfrm>
          <a:off x="1471613" y="5594350"/>
          <a:ext cx="557371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2908080" imgH="444240" progId="Equation.DSMT4">
                  <p:embed/>
                </p:oleObj>
              </mc:Choice>
              <mc:Fallback>
                <p:oleObj name="Equation" r:id="rId3" imgW="2908080" imgH="444240" progId="Equation.DSMT4">
                  <p:embed/>
                  <p:pic>
                    <p:nvPicPr>
                      <p:cNvPr id="336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5594350"/>
                        <a:ext cx="5573712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10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95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种查找方法比较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三种查找方法通过“</a:t>
            </a:r>
            <a:r>
              <a:rPr lang="zh-CN" altLang="en-US" dirty="0"/>
              <a:t>比较</a:t>
            </a:r>
            <a:r>
              <a:rPr lang="zh-CN" altLang="en-US" dirty="0" smtClean="0"/>
              <a:t>” 来</a:t>
            </a:r>
            <a:r>
              <a:rPr lang="zh-CN" altLang="en-US" dirty="0"/>
              <a:t>确定</a:t>
            </a:r>
            <a:r>
              <a:rPr lang="zh-CN" altLang="en-US" dirty="0" smtClean="0"/>
              <a:t>关键字</a:t>
            </a:r>
            <a:r>
              <a:rPr lang="en-US" altLang="zh-CN" i="1" dirty="0" smtClean="0"/>
              <a:t>key</a:t>
            </a:r>
            <a:r>
              <a:rPr lang="zh-CN" altLang="en-US" dirty="0" smtClean="0"/>
              <a:t>在</a:t>
            </a:r>
            <a:r>
              <a:rPr lang="zh-CN" altLang="en-US" dirty="0"/>
              <a:t>查找表中的地址。</a:t>
            </a:r>
          </a:p>
          <a:p>
            <a:r>
              <a:rPr lang="zh-CN" altLang="en-US" dirty="0"/>
              <a:t>三种</a:t>
            </a:r>
            <a:r>
              <a:rPr lang="zh-CN" altLang="en-US" dirty="0" smtClean="0"/>
              <a:t>方法</a:t>
            </a:r>
            <a:r>
              <a:rPr lang="zh-CN" altLang="en-US" dirty="0"/>
              <a:t>的平均查找长度都不为零。</a:t>
            </a:r>
          </a:p>
          <a:p>
            <a:r>
              <a:rPr lang="zh-CN" altLang="en-US" dirty="0"/>
              <a:t>三种方法</a:t>
            </a:r>
            <a:r>
              <a:rPr lang="zh-CN" altLang="en-US" dirty="0" smtClean="0"/>
              <a:t>差别在于</a:t>
            </a:r>
            <a:r>
              <a:rPr lang="zh-CN" altLang="en-US" dirty="0"/>
              <a:t>：关键字和给定值进行比较的顺序不同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kumimoji="1" lang="zh-CN" altLang="en-US" b="1" dirty="0"/>
              <a:t>我们总希望  </a:t>
            </a:r>
            <a:r>
              <a:rPr kumimoji="1" lang="en-US" altLang="zh-CN" b="1" dirty="0"/>
              <a:t>ASL = 0</a:t>
            </a:r>
            <a:r>
              <a:rPr kumimoji="1" lang="zh-CN" altLang="en-US" b="1" dirty="0"/>
              <a:t>，比较次数为</a:t>
            </a:r>
            <a:r>
              <a:rPr kumimoji="1" lang="en-US" altLang="zh-CN" b="1" dirty="0" smtClean="0"/>
              <a:t>0</a:t>
            </a:r>
            <a:r>
              <a:rPr kumimoji="1" lang="zh-CN" altLang="en-US" b="1" dirty="0" smtClean="0"/>
              <a:t>，是否能够做到。</a:t>
            </a:r>
            <a:endParaRPr kumimoji="1" lang="zh-CN" altLang="en-US" b="1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811777"/>
              </p:ext>
            </p:extLst>
          </p:nvPr>
        </p:nvGraphicFramePr>
        <p:xfrm>
          <a:off x="1187624" y="2536018"/>
          <a:ext cx="6912768" cy="1845595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973394">
                  <a:extLst>
                    <a:ext uri="{9D8B030D-6E8A-4147-A177-3AD203B41FA5}">
                      <a16:colId xmlns:a16="http://schemas.microsoft.com/office/drawing/2014/main" val="823386922"/>
                    </a:ext>
                  </a:extLst>
                </a:gridCol>
                <a:gridCol w="1133562">
                  <a:extLst>
                    <a:ext uri="{9D8B030D-6E8A-4147-A177-3AD203B41FA5}">
                      <a16:colId xmlns:a16="http://schemas.microsoft.com/office/drawing/2014/main" val="1115266832"/>
                    </a:ext>
                  </a:extLst>
                </a:gridCol>
                <a:gridCol w="1861596">
                  <a:extLst>
                    <a:ext uri="{9D8B030D-6E8A-4147-A177-3AD203B41FA5}">
                      <a16:colId xmlns:a16="http://schemas.microsoft.com/office/drawing/2014/main" val="135402997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5223683"/>
                    </a:ext>
                  </a:extLst>
                </a:gridCol>
              </a:tblGrid>
              <a:tr h="32815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ASL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结构要求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时间复杂度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50692"/>
                  </a:ext>
                </a:extLst>
              </a:tr>
              <a:tr h="2097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顺序查找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大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121411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折半查找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小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有序表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O(log 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43820"/>
                  </a:ext>
                </a:extLst>
              </a:tr>
              <a:tr h="473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索引查找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分块有序表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400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altLang="zh-CN" sz="2400" i="1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40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164401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11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3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散列表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如果记录在表中的存放位置和其关键字之间存在着某种确定的关系，将会怎样？我们有何计可施</a:t>
            </a:r>
            <a:r>
              <a:rPr lang="en-US" altLang="zh-CN" dirty="0"/>
              <a:t>? </a:t>
            </a:r>
          </a:p>
          <a:p>
            <a:r>
              <a:rPr lang="zh-CN" altLang="en-US" dirty="0" smtClean="0"/>
              <a:t>顺序表的访问，也就是数组给定</a:t>
            </a:r>
            <a:r>
              <a:rPr lang="en-US" altLang="zh-CN" i="1" dirty="0" err="1" smtClean="0"/>
              <a:t>pos</a:t>
            </a:r>
            <a:r>
              <a:rPr lang="zh-CN" altLang="en-US" dirty="0" smtClean="0"/>
              <a:t>的查找</a:t>
            </a:r>
            <a:r>
              <a:rPr lang="en-US" altLang="zh-CN" i="1" dirty="0" smtClean="0"/>
              <a:t>value</a:t>
            </a:r>
            <a:r>
              <a:rPr lang="zh-CN" altLang="en-US" dirty="0" smtClean="0"/>
              <a:t>，时间复杂度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如果建立位序和值序之间的函数关系，那么可以加快查询效率。</a:t>
            </a:r>
            <a:endParaRPr lang="en-US" altLang="zh-CN" dirty="0" smtClean="0"/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9390"/>
              </p:ext>
            </p:extLst>
          </p:nvPr>
        </p:nvGraphicFramePr>
        <p:xfrm>
          <a:off x="539552" y="2609172"/>
          <a:ext cx="7920874" cy="4461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8442">
                  <a:extLst>
                    <a:ext uri="{9D8B030D-6E8A-4147-A177-3AD203B41FA5}">
                      <a16:colId xmlns:a16="http://schemas.microsoft.com/office/drawing/2014/main" val="1599634694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2272716911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3985425510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634744754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3183311470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716492438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1716445884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3626547959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4189116618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3368265878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3139296270"/>
                    </a:ext>
                  </a:extLst>
                </a:gridCol>
                <a:gridCol w="372122">
                  <a:extLst>
                    <a:ext uri="{9D8B030D-6E8A-4147-A177-3AD203B41FA5}">
                      <a16:colId xmlns:a16="http://schemas.microsoft.com/office/drawing/2014/main" val="4138348979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2610055116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2537052905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1762509691"/>
                    </a:ext>
                  </a:extLst>
                </a:gridCol>
                <a:gridCol w="372122">
                  <a:extLst>
                    <a:ext uri="{9D8B030D-6E8A-4147-A177-3AD203B41FA5}">
                      <a16:colId xmlns:a16="http://schemas.microsoft.com/office/drawing/2014/main" val="2462966536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4104943458"/>
                    </a:ext>
                  </a:extLst>
                </a:gridCol>
              </a:tblGrid>
              <a:tr h="22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5715693"/>
                  </a:ext>
                </a:extLst>
              </a:tr>
              <a:tr h="20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7720547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34887"/>
              </p:ext>
            </p:extLst>
          </p:nvPr>
        </p:nvGraphicFramePr>
        <p:xfrm>
          <a:off x="1115616" y="3356992"/>
          <a:ext cx="4104455" cy="28811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09960">
                  <a:extLst>
                    <a:ext uri="{9D8B030D-6E8A-4147-A177-3AD203B41FA5}">
                      <a16:colId xmlns:a16="http://schemas.microsoft.com/office/drawing/2014/main" val="3616432017"/>
                    </a:ext>
                  </a:extLst>
                </a:gridCol>
                <a:gridCol w="1730527">
                  <a:extLst>
                    <a:ext uri="{9D8B030D-6E8A-4147-A177-3AD203B41FA5}">
                      <a16:colId xmlns:a16="http://schemas.microsoft.com/office/drawing/2014/main" val="138703445"/>
                    </a:ext>
                  </a:extLst>
                </a:gridCol>
                <a:gridCol w="954008">
                  <a:extLst>
                    <a:ext uri="{9D8B030D-6E8A-4147-A177-3AD203B41FA5}">
                      <a16:colId xmlns:a16="http://schemas.microsoft.com/office/drawing/2014/main" val="2208952314"/>
                    </a:ext>
                  </a:extLst>
                </a:gridCol>
                <a:gridCol w="709960">
                  <a:extLst>
                    <a:ext uri="{9D8B030D-6E8A-4147-A177-3AD203B41FA5}">
                      <a16:colId xmlns:a16="http://schemas.microsoft.com/office/drawing/2014/main" val="3416217932"/>
                    </a:ext>
                  </a:extLst>
                </a:gridCol>
              </a:tblGrid>
              <a:tr h="2400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2014080301020 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张皓冬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6176989"/>
                  </a:ext>
                </a:extLst>
              </a:tr>
              <a:tr h="2400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2014080302013 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曾昭瑞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097702"/>
                  </a:ext>
                </a:extLst>
              </a:tr>
              <a:tr h="2400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2015060201001 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马逸飞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5676727"/>
                  </a:ext>
                </a:extLst>
              </a:tr>
              <a:tr h="2400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2016030305008 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侯文政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813327"/>
                  </a:ext>
                </a:extLst>
              </a:tr>
              <a:tr h="2400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2016040101019 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雷瞻遥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973328"/>
                  </a:ext>
                </a:extLst>
              </a:tr>
              <a:tr h="2400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2016050105014 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王雨飞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6728510"/>
                  </a:ext>
                </a:extLst>
              </a:tr>
              <a:tr h="2400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2016050204005 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董松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7524285"/>
                  </a:ext>
                </a:extLst>
              </a:tr>
              <a:tr h="2400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2016060101005 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郑权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0833471"/>
                  </a:ext>
                </a:extLst>
              </a:tr>
              <a:tr h="2400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2016060101006 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杜庆松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4598801"/>
                  </a:ext>
                </a:extLst>
              </a:tr>
              <a:tr h="2400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2016060101007 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段林林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843780"/>
                  </a:ext>
                </a:extLst>
              </a:tr>
              <a:tr h="2400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2016060101012 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佟沅峰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8802313"/>
                  </a:ext>
                </a:extLst>
              </a:tr>
              <a:tr h="2400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2016060101013  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王世豪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839124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12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7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哈希函数 </a:t>
            </a:r>
            <a:r>
              <a:rPr lang="en-US" altLang="zh-CN" b="0" i="1" dirty="0" err="1" smtClean="0"/>
              <a:t>pos</a:t>
            </a:r>
            <a:r>
              <a:rPr lang="en-US" altLang="zh-CN" b="0" dirty="0" smtClean="0"/>
              <a:t> = </a:t>
            </a:r>
            <a:r>
              <a:rPr lang="en-US" altLang="zh-CN" dirty="0" smtClean="0"/>
              <a:t>hash</a:t>
            </a:r>
            <a:r>
              <a:rPr lang="en-US" altLang="zh-CN" b="0" dirty="0" smtClean="0"/>
              <a:t> (</a:t>
            </a:r>
            <a:r>
              <a:rPr lang="en-US" altLang="zh-CN" b="0" i="1" dirty="0" smtClean="0"/>
              <a:t>key</a:t>
            </a:r>
            <a:r>
              <a:rPr lang="en-US" altLang="zh-CN" b="0" dirty="0" smtClean="0"/>
              <a:t>)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将</a:t>
            </a:r>
            <a:r>
              <a:rPr lang="zh-CN" altLang="en-US" dirty="0" smtClean="0"/>
              <a:t>关键字与存储位置</a:t>
            </a:r>
            <a:r>
              <a:rPr lang="zh-CN" altLang="en-US" dirty="0"/>
              <a:t>之间建立一个函数关系，</a:t>
            </a:r>
            <a:r>
              <a:rPr lang="zh-CN" altLang="en-US" dirty="0" smtClean="0"/>
              <a:t>以 </a:t>
            </a:r>
            <a:r>
              <a:rPr lang="en-US" altLang="zh-CN" b="1" dirty="0" smtClean="0"/>
              <a:t>hash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key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  </a:t>
            </a:r>
            <a:r>
              <a:rPr lang="en-US" altLang="zh-CN" b="1" dirty="0" smtClean="0"/>
              <a:t>H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key</a:t>
            </a:r>
            <a:r>
              <a:rPr lang="en-US" altLang="zh-CN" dirty="0"/>
              <a:t>) </a:t>
            </a:r>
            <a:r>
              <a:rPr lang="zh-CN" altLang="en-US" dirty="0"/>
              <a:t>作为关键字为 </a:t>
            </a:r>
            <a:r>
              <a:rPr lang="en-US" altLang="zh-CN" i="1" dirty="0"/>
              <a:t>key</a:t>
            </a:r>
            <a:r>
              <a:rPr lang="en-US" altLang="zh-CN" dirty="0"/>
              <a:t> </a:t>
            </a:r>
            <a:r>
              <a:rPr lang="zh-CN" altLang="en-US" dirty="0"/>
              <a:t>的记录在表中的</a:t>
            </a:r>
            <a:r>
              <a:rPr lang="zh-CN" altLang="en-US" dirty="0" smtClean="0"/>
              <a:t>位置。通常</a:t>
            </a:r>
            <a:r>
              <a:rPr lang="zh-CN" altLang="en-US" dirty="0"/>
              <a:t>称这个函数 </a:t>
            </a:r>
            <a:r>
              <a:rPr lang="en-US" altLang="zh-CN" b="1" dirty="0"/>
              <a:t>hash</a:t>
            </a:r>
            <a:r>
              <a:rPr lang="en-US" altLang="zh-CN" dirty="0"/>
              <a:t> (</a:t>
            </a:r>
            <a:r>
              <a:rPr lang="en-US" altLang="zh-CN" i="1" dirty="0"/>
              <a:t>key</a:t>
            </a:r>
            <a:r>
              <a:rPr lang="en-US" altLang="zh-CN" dirty="0"/>
              <a:t>) </a:t>
            </a:r>
            <a:r>
              <a:rPr lang="zh-CN" altLang="en-US" dirty="0"/>
              <a:t>或  </a:t>
            </a:r>
            <a:r>
              <a:rPr lang="en-US" altLang="zh-CN" b="1" dirty="0" smtClean="0"/>
              <a:t>H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key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为</a:t>
            </a:r>
            <a:r>
              <a:rPr lang="zh-CN" altLang="en-US" dirty="0"/>
              <a:t>哈希函数。</a:t>
            </a:r>
          </a:p>
          <a:p>
            <a:endParaRPr lang="zh-CN" alt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899562"/>
              </p:ext>
            </p:extLst>
          </p:nvPr>
        </p:nvGraphicFramePr>
        <p:xfrm>
          <a:off x="1547527" y="2145233"/>
          <a:ext cx="5976938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Visio" r:id="rId3" imgW="2324277" imgH="562073" progId="Visio.Drawing.11">
                  <p:embed/>
                </p:oleObj>
              </mc:Choice>
              <mc:Fallback>
                <p:oleObj name="Visio" r:id="rId3" imgW="2324277" imgH="562073" progId="Visio.Drawing.11">
                  <p:embed/>
                  <p:pic>
                    <p:nvPicPr>
                      <p:cNvPr id="3450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527" y="2145233"/>
                        <a:ext cx="5976938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13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95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一</a:t>
            </a:r>
            <a:r>
              <a:rPr lang="zh-CN" altLang="en-US" dirty="0" smtClean="0">
                <a:cs typeface="Times New Roman" panose="02020603050405020304" pitchFamily="18" charset="0"/>
              </a:rPr>
              <a:t>个简单哈希表的例子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21073" y="1634998"/>
            <a:ext cx="741703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hao, 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ian,</a:t>
            </a:r>
            <a:r>
              <a:rPr kumimoji="1" lang="en-US" altLang="zh-CN" sz="28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un, 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i, 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u, 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hen, 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an, 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e, </a:t>
            </a:r>
            <a:r>
              <a:rPr kumimoji="1"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ai}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Aft>
                <a:spcPct val="0"/>
              </a:spcAft>
            </a:pPr>
            <a:r>
              <a:rPr kumimoji="1"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A=1,Z=26,Q=17,S=19,H=8,L=12,W=23,C=3,D=4,Y=25</a:t>
            </a:r>
            <a:endParaRPr kumimoji="1"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24383" y="886842"/>
            <a:ext cx="662664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Aft>
                <a:spcPct val="0"/>
              </a:spcAft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 哈希函数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 (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(Ord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首字母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)/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endParaRPr kumimoji="1"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58020" y="321472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Chen</a:t>
            </a:r>
            <a:endParaRPr kumimoji="1" lang="en-US" altLang="zh-CN" sz="1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044400" y="3214723"/>
            <a:ext cx="699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Zhao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101828" y="3214723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Qian</a:t>
            </a:r>
            <a:endParaRPr kumimoji="1" lang="en-US" altLang="zh-CN" sz="1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772249" y="3214723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sz="18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Sun</a:t>
            </a:r>
            <a:endParaRPr kumimoji="1" lang="en-US" altLang="zh-CN" sz="180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022619" y="3214723"/>
            <a:ext cx="4026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sz="18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</a:t>
            </a:r>
            <a:endParaRPr kumimoji="1" lang="en-US" altLang="zh-CN" sz="180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906793" y="3214723"/>
            <a:ext cx="5395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Wu</a:t>
            </a:r>
            <a:endParaRPr kumimoji="1" lang="en-US" altLang="zh-CN" sz="1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781559" y="3214723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Han</a:t>
            </a:r>
            <a:endParaRPr kumimoji="1" lang="en-US" altLang="zh-CN" sz="1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550554" y="3214723"/>
            <a:ext cx="4283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sz="18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</a:t>
            </a:r>
            <a:endParaRPr kumimoji="1" lang="en-US" altLang="zh-CN" sz="180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639788" y="3214723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Dai</a:t>
            </a:r>
            <a:endParaRPr kumimoji="1" lang="en-US" altLang="zh-CN" sz="1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11560" y="4665732"/>
            <a:ext cx="4269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若添加关键字 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Zhou , </a:t>
            </a: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怎么办？      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3961"/>
              </p:ext>
            </p:extLst>
          </p:nvPr>
        </p:nvGraphicFramePr>
        <p:xfrm>
          <a:off x="421073" y="2841541"/>
          <a:ext cx="82553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670">
                  <a:extLst>
                    <a:ext uri="{9D8B030D-6E8A-4147-A177-3AD203B41FA5}">
                      <a16:colId xmlns:a16="http://schemas.microsoft.com/office/drawing/2014/main" val="1225835165"/>
                    </a:ext>
                  </a:extLst>
                </a:gridCol>
                <a:gridCol w="589670">
                  <a:extLst>
                    <a:ext uri="{9D8B030D-6E8A-4147-A177-3AD203B41FA5}">
                      <a16:colId xmlns:a16="http://schemas.microsoft.com/office/drawing/2014/main" val="4251852434"/>
                    </a:ext>
                  </a:extLst>
                </a:gridCol>
                <a:gridCol w="589670">
                  <a:extLst>
                    <a:ext uri="{9D8B030D-6E8A-4147-A177-3AD203B41FA5}">
                      <a16:colId xmlns:a16="http://schemas.microsoft.com/office/drawing/2014/main" val="3727542517"/>
                    </a:ext>
                  </a:extLst>
                </a:gridCol>
                <a:gridCol w="589670">
                  <a:extLst>
                    <a:ext uri="{9D8B030D-6E8A-4147-A177-3AD203B41FA5}">
                      <a16:colId xmlns:a16="http://schemas.microsoft.com/office/drawing/2014/main" val="167386236"/>
                    </a:ext>
                  </a:extLst>
                </a:gridCol>
                <a:gridCol w="589670">
                  <a:extLst>
                    <a:ext uri="{9D8B030D-6E8A-4147-A177-3AD203B41FA5}">
                      <a16:colId xmlns:a16="http://schemas.microsoft.com/office/drawing/2014/main" val="183507924"/>
                    </a:ext>
                  </a:extLst>
                </a:gridCol>
                <a:gridCol w="589670">
                  <a:extLst>
                    <a:ext uri="{9D8B030D-6E8A-4147-A177-3AD203B41FA5}">
                      <a16:colId xmlns:a16="http://schemas.microsoft.com/office/drawing/2014/main" val="2327213510"/>
                    </a:ext>
                  </a:extLst>
                </a:gridCol>
                <a:gridCol w="589670">
                  <a:extLst>
                    <a:ext uri="{9D8B030D-6E8A-4147-A177-3AD203B41FA5}">
                      <a16:colId xmlns:a16="http://schemas.microsoft.com/office/drawing/2014/main" val="2558805408"/>
                    </a:ext>
                  </a:extLst>
                </a:gridCol>
                <a:gridCol w="589670">
                  <a:extLst>
                    <a:ext uri="{9D8B030D-6E8A-4147-A177-3AD203B41FA5}">
                      <a16:colId xmlns:a16="http://schemas.microsoft.com/office/drawing/2014/main" val="3330785695"/>
                    </a:ext>
                  </a:extLst>
                </a:gridCol>
                <a:gridCol w="589670">
                  <a:extLst>
                    <a:ext uri="{9D8B030D-6E8A-4147-A177-3AD203B41FA5}">
                      <a16:colId xmlns:a16="http://schemas.microsoft.com/office/drawing/2014/main" val="2740161240"/>
                    </a:ext>
                  </a:extLst>
                </a:gridCol>
                <a:gridCol w="589670">
                  <a:extLst>
                    <a:ext uri="{9D8B030D-6E8A-4147-A177-3AD203B41FA5}">
                      <a16:colId xmlns:a16="http://schemas.microsoft.com/office/drawing/2014/main" val="1870400137"/>
                    </a:ext>
                  </a:extLst>
                </a:gridCol>
                <a:gridCol w="589670">
                  <a:extLst>
                    <a:ext uri="{9D8B030D-6E8A-4147-A177-3AD203B41FA5}">
                      <a16:colId xmlns:a16="http://schemas.microsoft.com/office/drawing/2014/main" val="120393497"/>
                    </a:ext>
                  </a:extLst>
                </a:gridCol>
                <a:gridCol w="589670">
                  <a:extLst>
                    <a:ext uri="{9D8B030D-6E8A-4147-A177-3AD203B41FA5}">
                      <a16:colId xmlns:a16="http://schemas.microsoft.com/office/drawing/2014/main" val="1838251598"/>
                    </a:ext>
                  </a:extLst>
                </a:gridCol>
                <a:gridCol w="589670">
                  <a:extLst>
                    <a:ext uri="{9D8B030D-6E8A-4147-A177-3AD203B41FA5}">
                      <a16:colId xmlns:a16="http://schemas.microsoft.com/office/drawing/2014/main" val="2133450696"/>
                    </a:ext>
                  </a:extLst>
                </a:gridCol>
                <a:gridCol w="589670">
                  <a:extLst>
                    <a:ext uri="{9D8B030D-6E8A-4147-A177-3AD203B41FA5}">
                      <a16:colId xmlns:a16="http://schemas.microsoft.com/office/drawing/2014/main" val="76532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6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86255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14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99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从例子中感受到的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哈希</a:t>
            </a:r>
            <a:r>
              <a:rPr lang="zh-CN" altLang="en-US" dirty="0"/>
              <a:t>函数是一个映象</a:t>
            </a:r>
            <a:r>
              <a:rPr lang="zh-CN" altLang="en-US" dirty="0" smtClean="0"/>
              <a:t>，它</a:t>
            </a:r>
            <a:r>
              <a:rPr lang="zh-CN" altLang="en-US" dirty="0"/>
              <a:t>的设置很灵活，只要这个地址集合的大小不超出允许范围即可；</a:t>
            </a:r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由于</a:t>
            </a:r>
            <a:r>
              <a:rPr lang="zh-CN" altLang="en-US" dirty="0"/>
              <a:t>哈希函数是一个压缩映象，因此</a:t>
            </a:r>
            <a:r>
              <a:rPr lang="zh-CN" altLang="en-US" dirty="0" smtClean="0"/>
              <a:t>，一般容易</a:t>
            </a:r>
            <a:r>
              <a:rPr lang="zh-CN" altLang="en-US" dirty="0"/>
              <a:t>产生“冲突”现象，即： </a:t>
            </a:r>
            <a:r>
              <a:rPr lang="en-US" altLang="zh-CN" i="1" dirty="0" smtClean="0">
                <a:solidFill>
                  <a:srgbClr val="C00000"/>
                </a:solidFill>
              </a:rPr>
              <a:t>key</a:t>
            </a:r>
            <a:r>
              <a:rPr lang="en-US" altLang="zh-CN" dirty="0" smtClean="0">
                <a:solidFill>
                  <a:srgbClr val="C00000"/>
                </a:solidFill>
              </a:rPr>
              <a:t>1 </a:t>
            </a:r>
            <a:r>
              <a:rPr lang="zh-CN" altLang="en-US" dirty="0" smtClean="0">
                <a:solidFill>
                  <a:srgbClr val="C00000"/>
                </a:solidFill>
              </a:rPr>
              <a:t>≠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key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/>
              <a:t>，而  </a:t>
            </a:r>
            <a:r>
              <a:rPr lang="en-US" altLang="zh-CN" dirty="0" smtClean="0">
                <a:solidFill>
                  <a:srgbClr val="C00000"/>
                </a:solidFill>
              </a:rPr>
              <a:t>H(</a:t>
            </a:r>
            <a:r>
              <a:rPr lang="en-US" altLang="zh-CN" i="1" dirty="0" smtClean="0">
                <a:solidFill>
                  <a:srgbClr val="C00000"/>
                </a:solidFill>
              </a:rPr>
              <a:t>key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 = </a:t>
            </a:r>
            <a:r>
              <a:rPr lang="en-US" altLang="zh-CN" dirty="0" smtClean="0">
                <a:solidFill>
                  <a:srgbClr val="C00000"/>
                </a:solidFill>
              </a:rPr>
              <a:t>H(</a:t>
            </a:r>
            <a:r>
              <a:rPr lang="en-US" altLang="zh-CN" i="1" dirty="0" smtClean="0">
                <a:solidFill>
                  <a:srgbClr val="C00000"/>
                </a:solidFill>
              </a:rPr>
              <a:t>key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/>
              <a:t>。</a:t>
            </a:r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很难</a:t>
            </a:r>
            <a:r>
              <a:rPr lang="zh-CN" altLang="en-US" dirty="0"/>
              <a:t>找到一个不产生冲突的哈希函数</a:t>
            </a:r>
            <a:r>
              <a:rPr lang="zh-CN" altLang="en-US" dirty="0" smtClean="0"/>
              <a:t>。只能</a:t>
            </a:r>
            <a:r>
              <a:rPr lang="zh-CN" altLang="en-US" dirty="0"/>
              <a:t>选择恰当的哈希函数，使冲突尽可能少地产生。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因此</a:t>
            </a:r>
            <a:r>
              <a:rPr lang="zh-CN" altLang="en-US" dirty="0"/>
              <a:t>，哈希查需要做两方面事情：</a:t>
            </a:r>
          </a:p>
          <a:p>
            <a:pPr marL="457200" indent="-457200">
              <a:buFont typeface="+mj-lt"/>
              <a:buAutoNum type="alphaUcPeriod"/>
            </a:pPr>
            <a:r>
              <a:rPr lang="zh-CN" altLang="en-US" dirty="0"/>
              <a:t>选择一个“好”的哈希函数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提供</a:t>
            </a:r>
            <a:r>
              <a:rPr lang="zh-CN" altLang="en-US" dirty="0"/>
              <a:t>一种“处理冲突” 的方法。</a:t>
            </a: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15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2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</a:t>
            </a:r>
            <a:r>
              <a:rPr lang="zh-CN" altLang="en-US" dirty="0" smtClean="0"/>
              <a:t>表与哈希函数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根据设定的</a:t>
            </a:r>
            <a:r>
              <a:rPr lang="zh-CN" altLang="en-US" u="sng" dirty="0">
                <a:solidFill>
                  <a:schemeClr val="tx1"/>
                </a:solidFill>
              </a:rPr>
              <a:t>哈希函数 </a:t>
            </a:r>
            <a:r>
              <a:rPr lang="en-US" altLang="zh-CN" u="sng" dirty="0">
                <a:solidFill>
                  <a:schemeClr val="tx1"/>
                </a:solidFill>
              </a:rPr>
              <a:t>H(</a:t>
            </a:r>
            <a:r>
              <a:rPr lang="en-US" altLang="zh-CN" i="1" u="sng" dirty="0">
                <a:solidFill>
                  <a:schemeClr val="tx1"/>
                </a:solidFill>
              </a:rPr>
              <a:t>key</a:t>
            </a:r>
            <a:r>
              <a:rPr lang="en-US" altLang="zh-CN" u="sng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和提供的</a:t>
            </a:r>
            <a:r>
              <a:rPr lang="zh-CN" altLang="en-US" u="sng" dirty="0">
                <a:solidFill>
                  <a:schemeClr val="tx1"/>
                </a:solidFill>
              </a:rPr>
              <a:t>处理冲突的方法</a:t>
            </a:r>
            <a:r>
              <a:rPr lang="zh-CN" altLang="en-US" dirty="0">
                <a:solidFill>
                  <a:schemeClr val="tx1"/>
                </a:solidFill>
              </a:rPr>
              <a:t>，将一组关键字映象到一个地址连续的地址空间上，并以关键字在地址空间中的“象”作为相应记录在表中的存储位置，如此构造所得的查找表称之为哈希表。</a:t>
            </a:r>
          </a:p>
          <a:p>
            <a:r>
              <a:rPr lang="zh-CN" altLang="en-US" dirty="0" smtClean="0"/>
              <a:t>哈希</a:t>
            </a:r>
            <a:r>
              <a:rPr lang="zh-CN" altLang="en-US" dirty="0"/>
              <a:t>函数应满足下列两个条件：</a:t>
            </a:r>
          </a:p>
          <a:p>
            <a:r>
              <a:rPr lang="en-US" altLang="zh-CN" dirty="0" smtClean="0"/>
              <a:t>(1) </a:t>
            </a:r>
            <a:r>
              <a:rPr lang="zh-CN" altLang="en-US" dirty="0" smtClean="0"/>
              <a:t>计算简单；</a:t>
            </a:r>
            <a:r>
              <a:rPr lang="en-US" altLang="zh-CN" dirty="0" smtClean="0"/>
              <a:t>(2) </a:t>
            </a:r>
            <a:r>
              <a:rPr lang="zh-CN" altLang="en-US" dirty="0" smtClean="0"/>
              <a:t>冲突</a:t>
            </a:r>
            <a:r>
              <a:rPr lang="zh-CN" altLang="en-US" dirty="0"/>
              <a:t>少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en-US" altLang="zh-CN" dirty="0" smtClean="0">
              <a:solidFill>
                <a:srgbClr val="0033CC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常见</a:t>
            </a:r>
            <a:r>
              <a:rPr lang="zh-CN" altLang="en-US" dirty="0">
                <a:solidFill>
                  <a:schemeClr val="tx1"/>
                </a:solidFill>
              </a:rPr>
              <a:t>的哈希函数构造方法有：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直接哈希函数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数字分析法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平方取中法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折叠法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除留余数法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随机数法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88024" y="2106141"/>
            <a:ext cx="3805574" cy="30777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eaLnBrk="1" fontAlgn="ctr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70000"/>
            </a:pPr>
            <a:r>
              <a:rPr lang="zh-CN" altLang="en-US" sz="1800" b="0" dirty="0">
                <a:solidFill>
                  <a:schemeClr val="tx1"/>
                </a:solidFill>
                <a:uFill>
                  <a:solidFill>
                    <a:srgbClr val="0033CC"/>
                  </a:solidFill>
                </a:uFill>
                <a:ea typeface="楷体" pitchFamily="49" charset="-122"/>
                <a:cs typeface="Times New Roman" pitchFamily="18" charset="0"/>
              </a:rPr>
              <a:t>实际工作中需根据不同的情况采用不同的哈希函数</a:t>
            </a:r>
            <a:r>
              <a:rPr lang="zh-CN" altLang="en-US" sz="1800" b="0" dirty="0" smtClean="0">
                <a:solidFill>
                  <a:schemeClr val="tx1"/>
                </a:solidFill>
                <a:uFill>
                  <a:solidFill>
                    <a:srgbClr val="0033CC"/>
                  </a:solidFill>
                </a:uFill>
                <a:ea typeface="楷体" pitchFamily="49" charset="-122"/>
                <a:cs typeface="Times New Roman" pitchFamily="18" charset="0"/>
              </a:rPr>
              <a:t>。通常</a:t>
            </a:r>
            <a:r>
              <a:rPr lang="zh-CN" altLang="en-US" sz="1800" b="0" dirty="0">
                <a:solidFill>
                  <a:schemeClr val="tx1"/>
                </a:solidFill>
                <a:uFill>
                  <a:solidFill>
                    <a:srgbClr val="0033CC"/>
                  </a:solidFill>
                </a:uFill>
                <a:ea typeface="楷体" pitchFamily="49" charset="-122"/>
                <a:cs typeface="Times New Roman" pitchFamily="18" charset="0"/>
              </a:rPr>
              <a:t>需要考虑的因素有：</a:t>
            </a:r>
          </a:p>
          <a:p>
            <a:pPr marL="285750" lvl="3" indent="-285750" algn="l" eaLnBrk="1" fontAlgn="ctr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800" b="0" dirty="0">
                <a:solidFill>
                  <a:schemeClr val="tx1"/>
                </a:solidFill>
                <a:uFill>
                  <a:solidFill>
                    <a:srgbClr val="0033CC"/>
                  </a:solidFill>
                </a:uFill>
                <a:ea typeface="楷体" pitchFamily="49" charset="-122"/>
                <a:cs typeface="Times New Roman" pitchFamily="18" charset="0"/>
              </a:rPr>
              <a:t>计算哈希函数所需时间；</a:t>
            </a:r>
          </a:p>
          <a:p>
            <a:pPr marL="285750" lvl="3" indent="-285750" algn="l" eaLnBrk="1" fontAlgn="ctr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800" b="0" dirty="0">
                <a:solidFill>
                  <a:schemeClr val="tx1"/>
                </a:solidFill>
                <a:uFill>
                  <a:solidFill>
                    <a:srgbClr val="0033CC"/>
                  </a:solidFill>
                </a:uFill>
                <a:ea typeface="楷体" pitchFamily="49" charset="-122"/>
                <a:cs typeface="Times New Roman" pitchFamily="18" charset="0"/>
              </a:rPr>
              <a:t>关键字的长度；</a:t>
            </a:r>
          </a:p>
          <a:p>
            <a:pPr marL="285750" lvl="3" indent="-285750" algn="l" eaLnBrk="1" fontAlgn="ctr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800" b="0" dirty="0">
                <a:solidFill>
                  <a:schemeClr val="tx1"/>
                </a:solidFill>
                <a:uFill>
                  <a:solidFill>
                    <a:srgbClr val="0033CC"/>
                  </a:solidFill>
                </a:uFill>
                <a:ea typeface="楷体" pitchFamily="49" charset="-122"/>
                <a:cs typeface="Times New Roman" pitchFamily="18" charset="0"/>
              </a:rPr>
              <a:t>哈希表的大小；</a:t>
            </a:r>
          </a:p>
          <a:p>
            <a:pPr marL="285750" lvl="3" indent="-285750" algn="l" eaLnBrk="1" fontAlgn="ctr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800" b="0" dirty="0">
                <a:solidFill>
                  <a:schemeClr val="tx1"/>
                </a:solidFill>
                <a:uFill>
                  <a:solidFill>
                    <a:srgbClr val="0033CC"/>
                  </a:solidFill>
                </a:uFill>
                <a:ea typeface="楷体" pitchFamily="49" charset="-122"/>
                <a:cs typeface="Times New Roman" pitchFamily="18" charset="0"/>
              </a:rPr>
              <a:t>关键字的分布情况；</a:t>
            </a:r>
          </a:p>
          <a:p>
            <a:pPr marL="285750" lvl="3" indent="-285750" algn="l" eaLnBrk="1" fontAlgn="ctr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1800" b="0" dirty="0">
                <a:solidFill>
                  <a:schemeClr val="tx1"/>
                </a:solidFill>
                <a:uFill>
                  <a:solidFill>
                    <a:srgbClr val="0033CC"/>
                  </a:solidFill>
                </a:uFill>
                <a:ea typeface="楷体" pitchFamily="49" charset="-122"/>
                <a:cs typeface="Times New Roman" pitchFamily="18" charset="0"/>
              </a:rPr>
              <a:t>记录的查找频率。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16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7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哈希函数的构造</a:t>
            </a:r>
            <a:r>
              <a:rPr lang="zh-CN" altLang="en-US" dirty="0"/>
              <a:t>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直接哈希函数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取</a:t>
            </a:r>
            <a:r>
              <a:rPr lang="zh-CN" altLang="en-US" dirty="0"/>
              <a:t>关键字本身或关键字的某个线性函数值作为哈希地址，</a:t>
            </a:r>
          </a:p>
          <a:p>
            <a:r>
              <a:rPr lang="zh-CN" altLang="en-US" dirty="0" smtClean="0"/>
              <a:t>即</a:t>
            </a:r>
            <a:r>
              <a:rPr lang="zh-CN" altLang="en-US" dirty="0"/>
              <a:t>：</a:t>
            </a:r>
            <a:r>
              <a:rPr lang="en-US" altLang="zh-CN" b="1" dirty="0" smtClean="0">
                <a:solidFill>
                  <a:schemeClr val="tx1"/>
                </a:solidFill>
              </a:rPr>
              <a:t>H (</a:t>
            </a:r>
            <a:r>
              <a:rPr lang="en-US" altLang="zh-CN" b="1" i="1" dirty="0">
                <a:solidFill>
                  <a:schemeClr val="tx1"/>
                </a:solidFill>
              </a:rPr>
              <a:t>key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 </a:t>
            </a:r>
            <a:r>
              <a:rPr lang="en-US" altLang="zh-CN" b="1" i="1" dirty="0" smtClean="0">
                <a:solidFill>
                  <a:schemeClr val="tx1"/>
                </a:solidFill>
              </a:rPr>
              <a:t>key</a:t>
            </a:r>
            <a:r>
              <a:rPr lang="en-US" altLang="zh-CN" b="1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/>
              <a:t>或   </a:t>
            </a:r>
            <a:r>
              <a:rPr lang="en-US" altLang="zh-CN" b="1" dirty="0">
                <a:solidFill>
                  <a:schemeClr val="tx1"/>
                </a:solidFill>
              </a:rPr>
              <a:t>H (</a:t>
            </a:r>
            <a:r>
              <a:rPr lang="en-US" altLang="zh-CN" b="1" i="1" dirty="0">
                <a:solidFill>
                  <a:schemeClr val="tx1"/>
                </a:solidFill>
              </a:rPr>
              <a:t>key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 a · </a:t>
            </a:r>
            <a:r>
              <a:rPr lang="en-US" altLang="zh-CN" b="1" i="1" dirty="0" smtClean="0">
                <a:solidFill>
                  <a:schemeClr val="tx1"/>
                </a:solidFill>
              </a:rPr>
              <a:t>key</a:t>
            </a:r>
            <a:r>
              <a:rPr lang="en-US" altLang="zh-CN" b="1" dirty="0" smtClean="0">
                <a:solidFill>
                  <a:schemeClr val="tx1"/>
                </a:solidFill>
              </a:rPr>
              <a:t> + b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/>
              <a:t>为</a:t>
            </a:r>
            <a:r>
              <a:rPr lang="zh-CN" altLang="en-US" dirty="0" smtClean="0"/>
              <a:t>常数。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549972" y="2771636"/>
            <a:ext cx="2077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Aft>
                <a:spcPct val="0"/>
              </a:spcAft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(</a:t>
            </a:r>
            <a:r>
              <a:rPr lang="en-US" altLang="zh-C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- 1948</a:t>
            </a:r>
            <a:endParaRPr lang="zh-CN" altLang="en-US" sz="18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07603"/>
              </p:ext>
            </p:extLst>
          </p:nvPr>
        </p:nvGraphicFramePr>
        <p:xfrm>
          <a:off x="539552" y="2109486"/>
          <a:ext cx="7920874" cy="4461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8442">
                  <a:extLst>
                    <a:ext uri="{9D8B030D-6E8A-4147-A177-3AD203B41FA5}">
                      <a16:colId xmlns:a16="http://schemas.microsoft.com/office/drawing/2014/main" val="1599634694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2272716911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3985425510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634744754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3183311470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716492438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1716445884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3626547959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4189116618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3368265878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3139296270"/>
                    </a:ext>
                  </a:extLst>
                </a:gridCol>
                <a:gridCol w="372122">
                  <a:extLst>
                    <a:ext uri="{9D8B030D-6E8A-4147-A177-3AD203B41FA5}">
                      <a16:colId xmlns:a16="http://schemas.microsoft.com/office/drawing/2014/main" val="4138348979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2610055116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2537052905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1762509691"/>
                    </a:ext>
                  </a:extLst>
                </a:gridCol>
                <a:gridCol w="372122">
                  <a:extLst>
                    <a:ext uri="{9D8B030D-6E8A-4147-A177-3AD203B41FA5}">
                      <a16:colId xmlns:a16="http://schemas.microsoft.com/office/drawing/2014/main" val="2462966536"/>
                    </a:ext>
                  </a:extLst>
                </a:gridCol>
                <a:gridCol w="478442">
                  <a:extLst>
                    <a:ext uri="{9D8B030D-6E8A-4147-A177-3AD203B41FA5}">
                      <a16:colId xmlns:a16="http://schemas.microsoft.com/office/drawing/2014/main" val="4104943458"/>
                    </a:ext>
                  </a:extLst>
                </a:gridCol>
              </a:tblGrid>
              <a:tr h="22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5715693"/>
                  </a:ext>
                </a:extLst>
              </a:tr>
              <a:tr h="2088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7720547"/>
                  </a:ext>
                </a:extLst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17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3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哈希函数的</a:t>
            </a:r>
            <a:r>
              <a:rPr lang="zh-CN" altLang="en-US" dirty="0" smtClean="0"/>
              <a:t>构造②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数字分析法：</a:t>
            </a:r>
            <a:r>
              <a:rPr lang="zh-CN" altLang="en-US" dirty="0"/>
              <a:t>关键字各位出现的频率不一定相同，可能在某些位上均匀分布，而在另一些位上分布不均匀。则选择其中分布均匀的</a:t>
            </a:r>
            <a:r>
              <a:rPr lang="en-US" altLang="zh-CN" dirty="0"/>
              <a:t>s</a:t>
            </a:r>
            <a:r>
              <a:rPr lang="zh-CN" altLang="en-US" dirty="0"/>
              <a:t>位作为哈希地址，</a:t>
            </a:r>
            <a:endParaRPr lang="en-US" altLang="zh-CN" dirty="0"/>
          </a:p>
          <a:p>
            <a:r>
              <a:rPr lang="zh-CN" altLang="en-US" dirty="0"/>
              <a:t>即：</a:t>
            </a:r>
            <a:r>
              <a:rPr lang="en-US" altLang="zh-CN" b="1" dirty="0">
                <a:solidFill>
                  <a:schemeClr val="tx1"/>
                </a:solidFill>
              </a:rPr>
              <a:t> H (</a:t>
            </a:r>
            <a:r>
              <a:rPr lang="en-US" altLang="zh-CN" b="1" i="1" dirty="0">
                <a:solidFill>
                  <a:schemeClr val="tx1"/>
                </a:solidFill>
              </a:rPr>
              <a:t>key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zh-CN" altLang="en-US" b="1" dirty="0">
                <a:solidFill>
                  <a:schemeClr val="tx1"/>
                </a:solidFill>
              </a:rPr>
              <a:t>“</a:t>
            </a:r>
            <a:r>
              <a:rPr lang="en-US" altLang="zh-CN" b="1" i="1" dirty="0">
                <a:solidFill>
                  <a:schemeClr val="tx1"/>
                </a:solidFill>
              </a:rPr>
              <a:t>key</a:t>
            </a:r>
            <a:r>
              <a:rPr lang="zh-CN" altLang="en-US" b="1" dirty="0">
                <a:solidFill>
                  <a:schemeClr val="tx1"/>
                </a:solidFill>
              </a:rPr>
              <a:t>中数字均匀分布的</a:t>
            </a:r>
            <a:r>
              <a:rPr lang="en-US" altLang="zh-CN" b="1" dirty="0">
                <a:solidFill>
                  <a:schemeClr val="tx1"/>
                </a:solidFill>
              </a:rPr>
              <a:t>s</a:t>
            </a:r>
            <a:r>
              <a:rPr lang="zh-CN" altLang="en-US" b="1" dirty="0">
                <a:solidFill>
                  <a:schemeClr val="tx1"/>
                </a:solidFill>
              </a:rPr>
              <a:t>位” 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23381"/>
              </p:ext>
            </p:extLst>
          </p:nvPr>
        </p:nvGraphicFramePr>
        <p:xfrm>
          <a:off x="1115616" y="2499693"/>
          <a:ext cx="6552728" cy="3771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3445">
                  <a:extLst>
                    <a:ext uri="{9D8B030D-6E8A-4147-A177-3AD203B41FA5}">
                      <a16:colId xmlns:a16="http://schemas.microsoft.com/office/drawing/2014/main" val="3616432017"/>
                    </a:ext>
                  </a:extLst>
                </a:gridCol>
                <a:gridCol w="2762772">
                  <a:extLst>
                    <a:ext uri="{9D8B030D-6E8A-4147-A177-3AD203B41FA5}">
                      <a16:colId xmlns:a16="http://schemas.microsoft.com/office/drawing/2014/main" val="138703445"/>
                    </a:ext>
                  </a:extLst>
                </a:gridCol>
                <a:gridCol w="1523066">
                  <a:extLst>
                    <a:ext uri="{9D8B030D-6E8A-4147-A177-3AD203B41FA5}">
                      <a16:colId xmlns:a16="http://schemas.microsoft.com/office/drawing/2014/main" val="2208952314"/>
                    </a:ext>
                  </a:extLst>
                </a:gridCol>
                <a:gridCol w="1133445">
                  <a:extLst>
                    <a:ext uri="{9D8B030D-6E8A-4147-A177-3AD203B41FA5}">
                      <a16:colId xmlns:a16="http://schemas.microsoft.com/office/drawing/2014/main" val="3416217932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000" b="0" i="0" u="none" strike="noStrike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20140803010</a:t>
                      </a:r>
                      <a:r>
                        <a:rPr lang="en-US" altLang="zh-CN" sz="2000" b="1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张皓冬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617698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2000" b="0" i="0" u="none" strike="noStrike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20140803020</a:t>
                      </a:r>
                      <a:r>
                        <a:rPr lang="en-US" altLang="zh-CN" sz="2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曾昭瑞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09770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b="0" i="0" u="none" strike="noStrike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20150602010</a:t>
                      </a:r>
                      <a:r>
                        <a:rPr lang="en-US" altLang="zh-CN" sz="2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马逸飞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5676727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2000" b="0" i="0" u="none" strike="noStrike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20160303050</a:t>
                      </a:r>
                      <a:r>
                        <a:rPr lang="en-US" altLang="zh-CN" sz="2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08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侯文政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813327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2000" b="0" i="0" u="none" strike="noStrike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20160401010</a:t>
                      </a:r>
                      <a:r>
                        <a:rPr lang="en-US" altLang="zh-CN" sz="2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雷瞻遥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97332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20160501050</a:t>
                      </a:r>
                      <a:r>
                        <a:rPr lang="en-US" altLang="zh-CN" sz="2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王雨飞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672851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000" b="0" i="0" u="none" strike="noStrike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20160502040</a:t>
                      </a:r>
                      <a:r>
                        <a:rPr lang="en-US" altLang="zh-CN" sz="2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05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董松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7524285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000" b="0" i="0" u="none" strike="noStrike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20160601010</a:t>
                      </a:r>
                      <a:r>
                        <a:rPr lang="en-US" altLang="zh-CN" sz="2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05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郑权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083347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000" b="0" i="0" u="none" strike="noStrike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20160601010</a:t>
                      </a:r>
                      <a:r>
                        <a:rPr lang="en-US" altLang="zh-CN" sz="2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06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杜庆松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45988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000" b="0" i="0" u="none" strike="noStrike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20160601010</a:t>
                      </a:r>
                      <a:r>
                        <a:rPr lang="en-US" altLang="zh-CN" sz="2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07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段林林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84378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CN" sz="2000" b="0" i="0" u="none" strike="noStrike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20160601010</a:t>
                      </a:r>
                      <a:r>
                        <a:rPr lang="en-US" altLang="zh-CN" sz="2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佟沅峰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880231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 smtClean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2000" b="0" i="0" u="none" strike="noStrike" dirty="0"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20160601010</a:t>
                      </a:r>
                      <a:r>
                        <a:rPr lang="en-US" altLang="zh-CN" sz="20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en-US" altLang="zh-CN" sz="20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王世豪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839124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18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7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哈希函数的</a:t>
            </a:r>
            <a:r>
              <a:rPr lang="zh-CN" altLang="en-US" dirty="0" smtClean="0"/>
              <a:t>构造③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平方取中</a:t>
            </a:r>
            <a:r>
              <a:rPr lang="zh-CN" altLang="en-US" b="1" dirty="0" smtClean="0">
                <a:solidFill>
                  <a:srgbClr val="FF0000"/>
                </a:solidFill>
              </a:rPr>
              <a:t>法</a:t>
            </a:r>
            <a:r>
              <a:rPr lang="zh-CN" altLang="en-US" dirty="0" smtClean="0"/>
              <a:t>：取</a:t>
            </a:r>
            <a:r>
              <a:rPr lang="zh-CN" altLang="en-US" dirty="0"/>
              <a:t>关键字平方后的中间几位作为哈希地址，即哈希函数为：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H (</a:t>
            </a:r>
            <a:r>
              <a:rPr lang="en-US" altLang="zh-CN" b="1" i="1" dirty="0">
                <a:solidFill>
                  <a:schemeClr val="tx1"/>
                </a:solidFill>
              </a:rPr>
              <a:t>key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 </a:t>
            </a:r>
            <a:r>
              <a:rPr lang="zh-CN" altLang="en-US" b="1" dirty="0" smtClean="0">
                <a:solidFill>
                  <a:schemeClr val="tx1"/>
                </a:solidFill>
              </a:rPr>
              <a:t>“</a:t>
            </a:r>
            <a:r>
              <a:rPr lang="en-US" altLang="zh-CN" b="1" i="1" dirty="0">
                <a:solidFill>
                  <a:schemeClr val="tx1"/>
                </a:solidFill>
              </a:rPr>
              <a:t>key</a:t>
            </a:r>
            <a:r>
              <a:rPr lang="en-US" altLang="zh-CN" b="1" baseline="30000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的中间几位</a:t>
            </a:r>
            <a:r>
              <a:rPr lang="zh-CN" altLang="en-US" b="1" dirty="0" smtClean="0">
                <a:solidFill>
                  <a:schemeClr val="tx1"/>
                </a:solidFill>
              </a:rPr>
              <a:t>”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所</a:t>
            </a:r>
            <a:r>
              <a:rPr lang="zh-CN" altLang="en-US" dirty="0"/>
              <a:t>取的位数由哈希表的大小确定</a:t>
            </a:r>
            <a:r>
              <a:rPr lang="zh-CN" altLang="en-US" dirty="0" smtClean="0"/>
              <a:t>。 “扩大差别”</a:t>
            </a:r>
            <a:r>
              <a:rPr lang="zh-CN" altLang="en-US" dirty="0"/>
              <a:t>和“贡献均衡”。</a:t>
            </a:r>
          </a:p>
          <a:p>
            <a:endParaRPr lang="zh-CN" alt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511891"/>
              </p:ext>
            </p:extLst>
          </p:nvPr>
        </p:nvGraphicFramePr>
        <p:xfrm>
          <a:off x="879748" y="2420888"/>
          <a:ext cx="7330672" cy="30966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4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9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4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数据</a:t>
                      </a:r>
                      <a:endParaRPr kumimoji="0" lang="zh-CN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关键字</a:t>
                      </a:r>
                      <a:endParaRPr kumimoji="0" lang="zh-CN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pt-BR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关键字</a:t>
                      </a: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pt-BR" altLang="zh-CN" sz="2000" u="none" strike="noStrike" cap="none" normalizeH="0" baseline="3000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哈希地址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pt-BR" altLang="zh-CN" sz="2000" u="sng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010</a:t>
                      </a: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010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pt-BR" altLang="zh-CN" sz="2000" u="sng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210</a:t>
                      </a: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210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1200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pt-BR" altLang="zh-CN" sz="2000" u="sng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440</a:t>
                      </a: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440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I0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1160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pt-BR" altLang="zh-CN" sz="2000" u="sng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370</a:t>
                      </a: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400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370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P1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2061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t-BR" altLang="zh-CN" sz="2000" u="sng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310</a:t>
                      </a: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541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310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P2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2062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t-BR" altLang="zh-CN" sz="2000" u="sng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314</a:t>
                      </a: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704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314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Q1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2161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t-BR" altLang="zh-CN" sz="2000" u="sng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734</a:t>
                      </a: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741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734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Q2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2162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t-BR" altLang="zh-CN" sz="2000" u="sng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741</a:t>
                      </a: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304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741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Q3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2163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t-BR" altLang="zh-CN" sz="2000" u="sng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745</a:t>
                      </a:r>
                      <a:r>
                        <a:rPr kumimoji="0" lang="pt-BR" altLang="zh-CN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651</a:t>
                      </a:r>
                      <a:endParaRPr kumimoji="0" lang="pt-BR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745</a:t>
                      </a:r>
                      <a:endParaRPr kumimoji="0" lang="pt-BR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19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查询给定</a:t>
            </a:r>
            <a:r>
              <a:rPr lang="en-US" altLang="zh-CN" i="1" dirty="0" smtClean="0"/>
              <a:t>key</a:t>
            </a:r>
            <a:r>
              <a:rPr lang="zh-CN" altLang="en-US" dirty="0" smtClean="0"/>
              <a:t>的物理位置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在数据集合上的查找涉及</a:t>
            </a:r>
            <a:r>
              <a:rPr lang="zh-CN" altLang="en-US" dirty="0">
                <a:solidFill>
                  <a:schemeClr val="tx1"/>
                </a:solidFill>
              </a:rPr>
              <a:t>到两个主要问题：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一是</a:t>
            </a:r>
            <a:r>
              <a:rPr lang="zh-CN" altLang="en-US" dirty="0" smtClean="0">
                <a:solidFill>
                  <a:schemeClr val="tx1"/>
                </a:solidFill>
              </a:rPr>
              <a:t>数据及其结构是如何组织的 </a:t>
            </a:r>
            <a:r>
              <a:rPr lang="en-US" altLang="zh-CN" dirty="0" smtClean="0">
                <a:solidFill>
                  <a:schemeClr val="tx1"/>
                </a:solidFill>
              </a:rPr>
              <a:t>—— </a:t>
            </a:r>
            <a:r>
              <a:rPr lang="zh-CN" altLang="en-US" dirty="0" smtClean="0">
                <a:solidFill>
                  <a:schemeClr val="tx1"/>
                </a:solidFill>
              </a:rPr>
              <a:t>查找表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二是在查找表上</a:t>
            </a:r>
            <a:r>
              <a:rPr lang="zh-CN" altLang="en-US" dirty="0" smtClean="0">
                <a:solidFill>
                  <a:schemeClr val="tx1"/>
                </a:solidFill>
              </a:rPr>
              <a:t>如何进行查找运算 </a:t>
            </a:r>
            <a:r>
              <a:rPr lang="en-US" altLang="zh-CN" dirty="0" smtClean="0">
                <a:solidFill>
                  <a:schemeClr val="tx1"/>
                </a:solidFill>
              </a:rPr>
              <a:t>—— </a:t>
            </a:r>
            <a:r>
              <a:rPr lang="zh-CN" altLang="en-US" dirty="0" smtClean="0">
                <a:solidFill>
                  <a:schemeClr val="tx1"/>
                </a:solidFill>
              </a:rPr>
              <a:t>查找</a:t>
            </a:r>
            <a:r>
              <a:rPr lang="zh-CN" altLang="en-US" dirty="0">
                <a:solidFill>
                  <a:schemeClr val="tx1"/>
                </a:solidFill>
              </a:rPr>
              <a:t>方法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强调：查找</a:t>
            </a:r>
            <a:r>
              <a:rPr lang="zh-CN" altLang="en-US" dirty="0">
                <a:solidFill>
                  <a:srgbClr val="C00000"/>
                </a:solidFill>
              </a:rPr>
              <a:t>表是由同类型的数据元素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或记录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构成的集合。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b="1" dirty="0" smtClean="0"/>
              <a:t>顺序表</a:t>
            </a:r>
            <a:r>
              <a:rPr lang="zh-CN" altLang="en-US" dirty="0" smtClean="0"/>
              <a:t>上的查找：①顺序查找、②折半查找；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b="1" dirty="0" smtClean="0"/>
              <a:t>索引表</a:t>
            </a:r>
            <a:r>
              <a:rPr lang="zh-CN" altLang="en-US" dirty="0" smtClean="0"/>
              <a:t>上的查找：③索引查找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b="1" dirty="0" smtClean="0"/>
              <a:t>散列表</a:t>
            </a:r>
            <a:r>
              <a:rPr lang="zh-CN" altLang="en-US" dirty="0" smtClean="0"/>
              <a:t>上的查找：④哈希查找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249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哈希函数的</a:t>
            </a:r>
            <a:r>
              <a:rPr lang="zh-CN" altLang="en-US" dirty="0" smtClean="0"/>
              <a:t>构造④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移位折叠法</a:t>
            </a:r>
            <a:r>
              <a:rPr lang="zh-CN" altLang="en-US" dirty="0" smtClean="0"/>
              <a:t>：将</a:t>
            </a:r>
            <a:r>
              <a:rPr lang="zh-CN" altLang="en-US" dirty="0"/>
              <a:t>关键字分割成位数相等的几</a:t>
            </a:r>
            <a:r>
              <a:rPr lang="zh-CN" altLang="en-US" dirty="0" smtClean="0"/>
              <a:t>部分，</a:t>
            </a:r>
            <a:r>
              <a:rPr lang="zh-CN" altLang="en-US" dirty="0"/>
              <a:t>取这几部分的叠加</a:t>
            </a:r>
            <a:r>
              <a:rPr lang="zh-CN" altLang="en-US" dirty="0" smtClean="0"/>
              <a:t>和作为</a:t>
            </a:r>
            <a:r>
              <a:rPr lang="zh-CN" altLang="en-US" dirty="0"/>
              <a:t>哈希地址。位数由存储地址的位数确定。适合于</a:t>
            </a:r>
            <a:r>
              <a:rPr lang="en-US" altLang="zh-CN" dirty="0"/>
              <a:t>: </a:t>
            </a:r>
            <a:r>
              <a:rPr lang="zh-CN" altLang="en-US" dirty="0" smtClean="0"/>
              <a:t>关键字</a:t>
            </a:r>
            <a:r>
              <a:rPr lang="zh-CN" altLang="en-US" dirty="0"/>
              <a:t>的数字位数特别多。</a:t>
            </a:r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35875"/>
              </p:ext>
            </p:extLst>
          </p:nvPr>
        </p:nvGraphicFramePr>
        <p:xfrm>
          <a:off x="590972" y="2132856"/>
          <a:ext cx="5133156" cy="39480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7898">
                  <a:extLst>
                    <a:ext uri="{9D8B030D-6E8A-4147-A177-3AD203B41FA5}">
                      <a16:colId xmlns:a16="http://schemas.microsoft.com/office/drawing/2014/main" val="3616432017"/>
                    </a:ext>
                  </a:extLst>
                </a:gridCol>
                <a:gridCol w="2164249">
                  <a:extLst>
                    <a:ext uri="{9D8B030D-6E8A-4147-A177-3AD203B41FA5}">
                      <a16:colId xmlns:a16="http://schemas.microsoft.com/office/drawing/2014/main" val="138703445"/>
                    </a:ext>
                  </a:extLst>
                </a:gridCol>
                <a:gridCol w="1193111">
                  <a:extLst>
                    <a:ext uri="{9D8B030D-6E8A-4147-A177-3AD203B41FA5}">
                      <a16:colId xmlns:a16="http://schemas.microsoft.com/office/drawing/2014/main" val="2208952314"/>
                    </a:ext>
                  </a:extLst>
                </a:gridCol>
                <a:gridCol w="887898">
                  <a:extLst>
                    <a:ext uri="{9D8B030D-6E8A-4147-A177-3AD203B41FA5}">
                      <a16:colId xmlns:a16="http://schemas.microsoft.com/office/drawing/2014/main" val="3416217932"/>
                    </a:ext>
                  </a:extLst>
                </a:gridCol>
              </a:tblGrid>
              <a:tr h="3290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u="none" strike="noStrike" kern="12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2 014 080 301 020</a:t>
                      </a: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张皓冬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6176989"/>
                  </a:ext>
                </a:extLst>
              </a:tr>
              <a:tr h="3290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u="none" strike="noStrike" kern="12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2 014 080 302 0</a:t>
                      </a:r>
                      <a:r>
                        <a:rPr lang="en-US" altLang="zh-CN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曾昭瑞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097702"/>
                  </a:ext>
                </a:extLst>
              </a:tr>
              <a:tr h="3290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u="none" strike="noStrike" kern="12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2 015 060 201 0</a:t>
                      </a:r>
                      <a:r>
                        <a:rPr lang="en-US" altLang="zh-CN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马逸飞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5676727"/>
                  </a:ext>
                </a:extLst>
              </a:tr>
              <a:tr h="3290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u="none" strike="noStrike" kern="12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2 016 030 305 0</a:t>
                      </a:r>
                      <a:r>
                        <a:rPr lang="en-US" altLang="zh-CN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08</a:t>
                      </a: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侯文政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813327"/>
                  </a:ext>
                </a:extLst>
              </a:tr>
              <a:tr h="3290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u="none" strike="noStrike" kern="12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2 016 040 101 0</a:t>
                      </a:r>
                      <a:r>
                        <a:rPr lang="en-US" altLang="zh-CN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雷瞻遥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973328"/>
                  </a:ext>
                </a:extLst>
              </a:tr>
              <a:tr h="3290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u="none" strike="noStrike" kern="12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2 016 050 105 0</a:t>
                      </a:r>
                      <a:r>
                        <a:rPr lang="en-US" altLang="zh-CN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王雨飞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6728510"/>
                  </a:ext>
                </a:extLst>
              </a:tr>
              <a:tr h="3290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u="none" strike="noStrike" kern="12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2 016 050 204 0</a:t>
                      </a:r>
                      <a:r>
                        <a:rPr lang="en-US" altLang="zh-CN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05</a:t>
                      </a: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董松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女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7524285"/>
                  </a:ext>
                </a:extLst>
              </a:tr>
              <a:tr h="3290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u="none" strike="noStrike" kern="12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2 016 060 101 0</a:t>
                      </a:r>
                      <a:r>
                        <a:rPr lang="en-US" altLang="zh-CN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05</a:t>
                      </a: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郑权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0833471"/>
                  </a:ext>
                </a:extLst>
              </a:tr>
              <a:tr h="3290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u="none" strike="noStrike" kern="12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2 016 060 101 0</a:t>
                      </a:r>
                      <a:r>
                        <a:rPr lang="en-US" altLang="zh-CN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06</a:t>
                      </a: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杜庆松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4598801"/>
                  </a:ext>
                </a:extLst>
              </a:tr>
              <a:tr h="3290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u="none" strike="noStrike" kern="12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2 016 060 101 0</a:t>
                      </a:r>
                      <a:r>
                        <a:rPr lang="en-US" altLang="zh-CN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07</a:t>
                      </a: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段林林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843780"/>
                  </a:ext>
                </a:extLst>
              </a:tr>
              <a:tr h="3290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u="none" strike="noStrike" kern="12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2 016 060 101 0</a:t>
                      </a:r>
                      <a:r>
                        <a:rPr lang="en-US" altLang="zh-CN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佟沅峰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8802313"/>
                  </a:ext>
                </a:extLst>
              </a:tr>
              <a:tr h="3290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800" b="0" u="none" strike="noStrike" kern="1200" dirty="0"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2 016 060 101 0</a:t>
                      </a:r>
                      <a:r>
                        <a:rPr lang="en-US" altLang="zh-CN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  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王世豪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男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839124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56" y="1812915"/>
            <a:ext cx="2476800" cy="426800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20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哈希函数的</a:t>
            </a:r>
            <a:r>
              <a:rPr lang="zh-CN" altLang="en-US" dirty="0" smtClean="0"/>
              <a:t>构造⑤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除留余数法</a:t>
            </a:r>
            <a:r>
              <a:rPr lang="zh-CN" altLang="en-US" dirty="0" smtClean="0"/>
              <a:t>：取</a:t>
            </a:r>
            <a:r>
              <a:rPr lang="zh-CN" altLang="en-US" dirty="0"/>
              <a:t>关键字被某个不大于哈希表</a:t>
            </a:r>
            <a:r>
              <a:rPr lang="zh-CN" altLang="en-US" dirty="0" smtClean="0"/>
              <a:t>长度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n </a:t>
            </a:r>
            <a:r>
              <a:rPr lang="zh-CN" altLang="en-US" dirty="0" smtClean="0"/>
              <a:t>的素数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zh-CN" altLang="en-US" dirty="0" smtClean="0"/>
              <a:t>除后所得余数</a:t>
            </a:r>
            <a:r>
              <a:rPr lang="zh-CN" altLang="en-US" dirty="0"/>
              <a:t>作为哈希地址，即：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 (</a:t>
            </a:r>
            <a:r>
              <a:rPr lang="en-US" altLang="zh-CN" b="1" i="1" dirty="0">
                <a:solidFill>
                  <a:schemeClr val="tx1"/>
                </a:solidFill>
              </a:rPr>
              <a:t>key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i="1" dirty="0" smtClean="0">
                <a:solidFill>
                  <a:schemeClr val="tx1"/>
                </a:solidFill>
              </a:rPr>
              <a:t>key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MOD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</a:rPr>
              <a:t>s.t.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i="1" dirty="0" err="1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 ≤ 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</a:p>
          <a:p>
            <a:pPr algn="just"/>
            <a:r>
              <a:rPr lang="en-US" altLang="zh-CN" i="1" dirty="0" smtClean="0">
                <a:solidFill>
                  <a:srgbClr val="131389"/>
                </a:solidFill>
              </a:rPr>
              <a:t>p </a:t>
            </a:r>
            <a:r>
              <a:rPr lang="zh-CN" altLang="en-US" dirty="0" smtClean="0">
                <a:solidFill>
                  <a:srgbClr val="131389"/>
                </a:solidFill>
              </a:rPr>
              <a:t>的</a:t>
            </a:r>
            <a:r>
              <a:rPr lang="zh-CN" altLang="en-US" dirty="0">
                <a:solidFill>
                  <a:srgbClr val="131389"/>
                </a:solidFill>
              </a:rPr>
              <a:t>选择很重要，如果选得不好会产生很多冲突</a:t>
            </a:r>
            <a:r>
              <a:rPr lang="zh-CN" altLang="en-US" dirty="0" smtClean="0">
                <a:solidFill>
                  <a:srgbClr val="131389"/>
                </a:solidFill>
              </a:rPr>
              <a:t>。</a:t>
            </a:r>
            <a:endParaRPr lang="en-US" altLang="zh-CN" dirty="0" smtClean="0">
              <a:solidFill>
                <a:srgbClr val="131389"/>
              </a:solidFill>
            </a:endParaRPr>
          </a:p>
          <a:p>
            <a:pPr algn="just"/>
            <a:r>
              <a:rPr lang="zh-CN" altLang="en-US" dirty="0" smtClean="0">
                <a:solidFill>
                  <a:srgbClr val="131389"/>
                </a:solidFill>
              </a:rPr>
              <a:t>切记，</a:t>
            </a:r>
            <a:r>
              <a:rPr lang="zh-CN" altLang="en-US" dirty="0">
                <a:solidFill>
                  <a:srgbClr val="131389"/>
                </a:solidFill>
              </a:rPr>
              <a:t>选择 </a:t>
            </a:r>
            <a:r>
              <a:rPr lang="en-US" altLang="zh-CN" i="1" dirty="0">
                <a:solidFill>
                  <a:srgbClr val="131389"/>
                </a:solidFill>
              </a:rPr>
              <a:t>p</a:t>
            </a:r>
            <a:r>
              <a:rPr lang="en-US" altLang="zh-CN" dirty="0">
                <a:solidFill>
                  <a:srgbClr val="131389"/>
                </a:solidFill>
              </a:rPr>
              <a:t> ≤ </a:t>
            </a:r>
            <a:r>
              <a:rPr lang="en-US" altLang="zh-CN" i="1" dirty="0" smtClean="0">
                <a:solidFill>
                  <a:srgbClr val="131389"/>
                </a:solidFill>
              </a:rPr>
              <a:t>n </a:t>
            </a:r>
            <a:r>
              <a:rPr lang="zh-CN" altLang="en-US" dirty="0" smtClean="0">
                <a:solidFill>
                  <a:srgbClr val="131389"/>
                </a:solidFill>
              </a:rPr>
              <a:t>的某个</a:t>
            </a:r>
            <a:r>
              <a:rPr lang="zh-CN" altLang="en-US" dirty="0">
                <a:solidFill>
                  <a:srgbClr val="131389"/>
                </a:solidFill>
              </a:rPr>
              <a:t>素</a:t>
            </a:r>
            <a:r>
              <a:rPr lang="zh-CN" altLang="en-US" dirty="0" smtClean="0">
                <a:solidFill>
                  <a:srgbClr val="131389"/>
                </a:solidFill>
              </a:rPr>
              <a:t>数。</a:t>
            </a:r>
            <a:endParaRPr lang="en-US" altLang="zh-CN" dirty="0" smtClean="0">
              <a:solidFill>
                <a:srgbClr val="131389"/>
              </a:solidFill>
            </a:endParaRPr>
          </a:p>
          <a:p>
            <a:pPr algn="just"/>
            <a:endParaRPr lang="en-US" altLang="zh-CN" dirty="0">
              <a:solidFill>
                <a:srgbClr val="131389"/>
              </a:solidFill>
            </a:endParaRPr>
          </a:p>
          <a:p>
            <a:pPr algn="just"/>
            <a:r>
              <a:rPr lang="zh-CN" altLang="en-US" dirty="0">
                <a:solidFill>
                  <a:srgbClr val="C00000"/>
                </a:solidFill>
              </a:rPr>
              <a:t>思考：</a:t>
            </a:r>
            <a:r>
              <a:rPr lang="zh-CN" altLang="en-US" dirty="0" smtClean="0">
                <a:solidFill>
                  <a:srgbClr val="C00000"/>
                </a:solidFill>
              </a:rPr>
              <a:t>除留取余数法的优点？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/>
            <a:endParaRPr lang="en-US" altLang="zh-CN" dirty="0">
              <a:solidFill>
                <a:srgbClr val="C00000"/>
              </a:solidFill>
            </a:endParaRPr>
          </a:p>
          <a:p>
            <a:pPr algn="just"/>
            <a:r>
              <a:rPr lang="zh-CN" altLang="en-US" dirty="0" smtClean="0">
                <a:solidFill>
                  <a:srgbClr val="C00000"/>
                </a:solidFill>
              </a:rPr>
              <a:t>思考：当哈希表长度非常大，即 </a:t>
            </a:r>
            <a:r>
              <a:rPr lang="en-US" altLang="zh-CN" i="1" dirty="0" smtClean="0">
                <a:solidFill>
                  <a:srgbClr val="C00000"/>
                </a:solidFill>
              </a:rPr>
              <a:t>n </a:t>
            </a:r>
            <a:r>
              <a:rPr lang="zh-CN" altLang="en-US" dirty="0" smtClean="0">
                <a:solidFill>
                  <a:srgbClr val="C00000"/>
                </a:solidFill>
              </a:rPr>
              <a:t>非常大的时候，最接近 </a:t>
            </a:r>
            <a:r>
              <a:rPr lang="en-US" altLang="zh-CN" i="1" dirty="0" smtClean="0">
                <a:solidFill>
                  <a:srgbClr val="C00000"/>
                </a:solidFill>
              </a:rPr>
              <a:t>n </a:t>
            </a:r>
            <a:r>
              <a:rPr lang="zh-CN" altLang="en-US" dirty="0" smtClean="0">
                <a:solidFill>
                  <a:srgbClr val="C00000"/>
                </a:solidFill>
              </a:rPr>
              <a:t>的素数 </a:t>
            </a:r>
            <a:r>
              <a:rPr lang="en-US" altLang="zh-CN" i="1" dirty="0" smtClean="0">
                <a:solidFill>
                  <a:srgbClr val="C00000"/>
                </a:solidFill>
              </a:rPr>
              <a:t>p </a:t>
            </a:r>
            <a:r>
              <a:rPr lang="zh-CN" altLang="en-US" dirty="0" smtClean="0">
                <a:solidFill>
                  <a:srgbClr val="C00000"/>
                </a:solidFill>
              </a:rPr>
              <a:t>怎么求取？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131389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21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哈希函数的</a:t>
            </a:r>
            <a:r>
              <a:rPr lang="zh-CN" altLang="en-US" dirty="0" smtClean="0"/>
              <a:t>构造⑥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随机数法</a:t>
            </a:r>
            <a:r>
              <a:rPr lang="zh-CN" altLang="en-US" dirty="0"/>
              <a:t>：选择一个随机函数，取关键字的随机函数值作为哈希地址，</a:t>
            </a:r>
          </a:p>
          <a:p>
            <a:r>
              <a:rPr lang="zh-CN" altLang="en-US" dirty="0"/>
              <a:t>即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 (</a:t>
            </a:r>
            <a:r>
              <a:rPr lang="en-US" altLang="zh-CN" b="1" i="1" dirty="0">
                <a:solidFill>
                  <a:schemeClr val="tx1"/>
                </a:solidFill>
              </a:rPr>
              <a:t>key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random 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</a:rPr>
              <a:t>key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</a:rPr>
              <a:t>s.t.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i="1" dirty="0" err="1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</a:rPr>
              <a:t> ≤ 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</a:p>
          <a:p>
            <a:pPr algn="just"/>
            <a:r>
              <a:rPr lang="zh-CN" altLang="en-US" dirty="0" smtClean="0">
                <a:solidFill>
                  <a:srgbClr val="131389"/>
                </a:solidFill>
              </a:rPr>
              <a:t>其中</a:t>
            </a:r>
            <a:r>
              <a:rPr lang="en-US" altLang="zh-CN" dirty="0">
                <a:solidFill>
                  <a:srgbClr val="131389"/>
                </a:solidFill>
              </a:rPr>
              <a:t>random</a:t>
            </a:r>
            <a:r>
              <a:rPr lang="zh-CN" altLang="en-US" dirty="0">
                <a:solidFill>
                  <a:srgbClr val="131389"/>
                </a:solidFill>
              </a:rPr>
              <a:t>为随机函数。</a:t>
            </a:r>
          </a:p>
          <a:p>
            <a:pPr algn="just"/>
            <a:endParaRPr lang="en-US" altLang="zh-CN" dirty="0">
              <a:solidFill>
                <a:srgbClr val="131389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补充信息：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</a:rPr>
              <a:t>语言 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altLang="zh-CN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  <a:endParaRPr lang="en-US" altLang="zh-CN" dirty="0" smtClean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altLang="zh-CN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(void)</a:t>
            </a:r>
          </a:p>
          <a:p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一个在零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到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RAND_MAX (0x7fff==32767)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之间的伪随机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整数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b="1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(unsigned seed)</a:t>
            </a:r>
          </a:p>
          <a:p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设置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随机序列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种子，对于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给定的种子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seed, rand()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会反复产生特定的</a:t>
            </a:r>
            <a:r>
              <a:rPr lang="zh-CN" alt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随机序列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dirty="0" smtClean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rand()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函数总是和</a:t>
            </a:r>
            <a:r>
              <a:rPr lang="en-US" altLang="zh-CN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altLang="zh-CN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函数一起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22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6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哈希表冲突的处理方法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冲突：是指由关键字得到的</a:t>
            </a:r>
            <a:r>
              <a:rPr lang="en-US" altLang="zh-CN" dirty="0"/>
              <a:t>Hash</a:t>
            </a:r>
            <a:r>
              <a:rPr lang="zh-CN" altLang="en-US" dirty="0"/>
              <a:t>地址上已有其他记录。</a:t>
            </a:r>
          </a:p>
          <a:p>
            <a:r>
              <a:rPr lang="zh-CN" altLang="en-US" dirty="0"/>
              <a:t>冲突处理 </a:t>
            </a:r>
            <a:r>
              <a:rPr lang="zh-CN" altLang="en-US" dirty="0" smtClean="0"/>
              <a:t>：为</a:t>
            </a:r>
            <a:r>
              <a:rPr lang="zh-CN" altLang="en-US" dirty="0"/>
              <a:t>出现哈希地址冲突的关键字寻找下一个哈希地址。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好的</a:t>
            </a:r>
            <a:r>
              <a:rPr lang="zh-CN" altLang="en-US" dirty="0">
                <a:solidFill>
                  <a:srgbClr val="C00000"/>
                </a:solidFill>
              </a:rPr>
              <a:t>哈希函数可以减少冲突，但很难避免冲突。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tx1"/>
                </a:solidFill>
              </a:rPr>
              <a:t>常见的冲突处理方法有：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开放地址法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再哈希法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链地址法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公共溢出区法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23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334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哈希表冲突的处理</a:t>
            </a:r>
            <a:r>
              <a:rPr lang="zh-CN" altLang="en-US" dirty="0" smtClean="0"/>
              <a:t>方法①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开放地址法</a:t>
            </a:r>
          </a:p>
          <a:p>
            <a:r>
              <a:rPr lang="zh-CN" altLang="en-US" dirty="0"/>
              <a:t>为产生冲突的地址 </a:t>
            </a:r>
            <a:r>
              <a:rPr lang="en-US" altLang="zh-CN" b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key</a:t>
            </a:r>
            <a:r>
              <a:rPr lang="en-US" altLang="zh-CN" dirty="0"/>
              <a:t>) </a:t>
            </a:r>
            <a:r>
              <a:rPr lang="zh-CN" altLang="en-US" dirty="0"/>
              <a:t>求得一个地址序列：</a:t>
            </a:r>
          </a:p>
          <a:p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, H</a:t>
            </a:r>
            <a:r>
              <a:rPr lang="en-US" altLang="zh-CN" baseline="-25000" dirty="0"/>
              <a:t>1</a:t>
            </a:r>
            <a:r>
              <a:rPr lang="en-US" altLang="zh-CN" dirty="0"/>
              <a:t>, H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smtClean="0"/>
              <a:t>H</a:t>
            </a:r>
            <a:r>
              <a:rPr lang="en-US" altLang="zh-CN" i="1" baseline="-25000" dirty="0" smtClean="0"/>
              <a:t>s</a:t>
            </a:r>
            <a:r>
              <a:rPr lang="en-US" altLang="zh-CN" dirty="0" smtClean="0"/>
              <a:t>     </a:t>
            </a:r>
            <a:r>
              <a:rPr lang="en-US" altLang="zh-CN" dirty="0"/>
              <a:t>1≤ </a:t>
            </a:r>
            <a:r>
              <a:rPr lang="en-US" altLang="zh-CN" i="1" dirty="0"/>
              <a:t>s</a:t>
            </a:r>
            <a:r>
              <a:rPr lang="en-US" altLang="zh-CN" dirty="0"/>
              <a:t>≤</a:t>
            </a:r>
            <a:r>
              <a:rPr lang="en-US" altLang="zh-CN" i="1" dirty="0"/>
              <a:t>m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其中：</a:t>
            </a:r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 = </a:t>
            </a:r>
            <a:r>
              <a:rPr lang="en-US" altLang="zh-CN" b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key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H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= ( </a:t>
            </a:r>
            <a:r>
              <a:rPr lang="en-US" altLang="zh-CN" b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key</a:t>
            </a:r>
            <a:r>
              <a:rPr lang="en-US" altLang="zh-CN" dirty="0"/>
              <a:t>) + d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) MOD </a:t>
            </a:r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en-US" altLang="zh-CN" dirty="0" smtClean="0"/>
              <a:t>      (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</a:t>
            </a:r>
            <a:r>
              <a:rPr lang="en-US" altLang="zh-CN" dirty="0"/>
              <a:t>1, 2, …,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i="1" dirty="0" smtClean="0"/>
              <a:t>m </a:t>
            </a:r>
            <a:r>
              <a:rPr lang="zh-CN" altLang="en-US" dirty="0" smtClean="0"/>
              <a:t>为</a:t>
            </a:r>
            <a:r>
              <a:rPr lang="en-US" altLang="zh-CN" dirty="0"/>
              <a:t>Hash</a:t>
            </a:r>
            <a:r>
              <a:rPr lang="zh-CN" altLang="en-US" dirty="0"/>
              <a:t>表表</a:t>
            </a:r>
            <a:r>
              <a:rPr lang="zh-CN" altLang="en-US" dirty="0" smtClean="0"/>
              <a:t>长，</a:t>
            </a:r>
            <a:r>
              <a:rPr lang="en-US" altLang="zh-CN" dirty="0" smtClean="0"/>
              <a:t>d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zh-CN" altLang="en-US" dirty="0"/>
              <a:t>增量</a:t>
            </a:r>
            <a:r>
              <a:rPr lang="zh-CN" altLang="en-US" dirty="0" smtClean="0"/>
              <a:t>序列。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it-IT" dirty="0" smtClean="0"/>
              <a:t>增量 </a:t>
            </a:r>
            <a:r>
              <a:rPr lang="en-US" altLang="zh-CN" dirty="0" smtClean="0"/>
              <a:t>d</a:t>
            </a:r>
            <a:r>
              <a:rPr lang="en-US" altLang="zh-CN" i="1" baseline="-25000" dirty="0" smtClean="0"/>
              <a:t>i </a:t>
            </a:r>
            <a:r>
              <a:rPr lang="zh-CN" altLang="it-IT" dirty="0" smtClean="0"/>
              <a:t>有</a:t>
            </a:r>
            <a:r>
              <a:rPr lang="zh-CN" altLang="it-IT" dirty="0"/>
              <a:t>三种取法：</a:t>
            </a:r>
            <a:endParaRPr lang="zh-CN" altLang="en-US" dirty="0"/>
          </a:p>
          <a:p>
            <a:r>
              <a:rPr lang="en-US" altLang="zh-CN" dirty="0" smtClean="0"/>
              <a:t>(1) </a:t>
            </a:r>
            <a:r>
              <a:rPr lang="zh-CN" altLang="en-US" dirty="0" smtClean="0"/>
              <a:t>线性</a:t>
            </a:r>
            <a:r>
              <a:rPr lang="zh-CN" altLang="en-US" dirty="0"/>
              <a:t>探测再散</a:t>
            </a:r>
            <a:r>
              <a:rPr lang="zh-CN" altLang="en-US" dirty="0" smtClean="0"/>
              <a:t>列：  </a:t>
            </a:r>
            <a:r>
              <a:rPr lang="en-US" altLang="zh-CN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/>
              <a:t> = </a:t>
            </a:r>
            <a:r>
              <a:rPr lang="en-US" altLang="zh-CN" dirty="0" smtClean="0"/>
              <a:t>c× </a:t>
            </a:r>
            <a:r>
              <a:rPr lang="en-US" altLang="zh-CN" i="1" dirty="0" err="1"/>
              <a:t>i</a:t>
            </a:r>
            <a:r>
              <a:rPr lang="en-US" altLang="zh-CN" dirty="0"/>
              <a:t>   </a:t>
            </a:r>
            <a:r>
              <a:rPr lang="zh-CN" altLang="en-US" dirty="0"/>
              <a:t>最简单的情况  </a:t>
            </a:r>
            <a:r>
              <a:rPr lang="en-US" altLang="zh-CN" dirty="0" smtClean="0"/>
              <a:t>c = 1</a:t>
            </a:r>
            <a:endParaRPr lang="en-US" altLang="zh-CN" dirty="0"/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平方</a:t>
            </a:r>
            <a:r>
              <a:rPr lang="zh-CN" altLang="en-US" dirty="0"/>
              <a:t>探测再散</a:t>
            </a:r>
            <a:r>
              <a:rPr lang="zh-CN" altLang="en-US" dirty="0" smtClean="0"/>
              <a:t>列：  </a:t>
            </a:r>
            <a:r>
              <a:rPr lang="en-US" altLang="zh-CN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/>
              <a:t> = 1</a:t>
            </a:r>
            <a:r>
              <a:rPr lang="en-US" altLang="zh-CN" baseline="30000" dirty="0"/>
              <a:t>2</a:t>
            </a:r>
            <a:r>
              <a:rPr lang="en-US" altLang="zh-CN" dirty="0"/>
              <a:t>, -1</a:t>
            </a:r>
            <a:r>
              <a:rPr lang="en-US" altLang="zh-CN" baseline="30000" dirty="0"/>
              <a:t>2</a:t>
            </a:r>
            <a:r>
              <a:rPr lang="en-US" altLang="zh-CN" dirty="0"/>
              <a:t>, 2</a:t>
            </a:r>
            <a:r>
              <a:rPr lang="en-US" altLang="zh-CN" baseline="30000" dirty="0"/>
              <a:t>2</a:t>
            </a:r>
            <a:r>
              <a:rPr lang="en-US" altLang="zh-CN" dirty="0"/>
              <a:t>, -2</a:t>
            </a:r>
            <a:r>
              <a:rPr lang="en-US" altLang="zh-CN" baseline="30000" dirty="0"/>
              <a:t>2</a:t>
            </a:r>
            <a:r>
              <a:rPr lang="en-US" altLang="zh-CN" dirty="0"/>
              <a:t>, …,</a:t>
            </a:r>
          </a:p>
          <a:p>
            <a:r>
              <a:rPr lang="en-US" altLang="zh-CN" dirty="0" smtClean="0"/>
              <a:t>(3) </a:t>
            </a:r>
            <a:r>
              <a:rPr lang="zh-CN" altLang="en-US" dirty="0" smtClean="0"/>
              <a:t>随机</a:t>
            </a:r>
            <a:r>
              <a:rPr lang="zh-CN" altLang="en-US" dirty="0"/>
              <a:t>探测再散</a:t>
            </a:r>
            <a:r>
              <a:rPr lang="zh-CN" altLang="en-US" dirty="0" smtClean="0"/>
              <a:t>列：  </a:t>
            </a:r>
            <a:r>
              <a:rPr lang="en-US" altLang="zh-CN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/>
              <a:t> </a:t>
            </a:r>
            <a:r>
              <a:rPr lang="zh-CN" altLang="en-US" dirty="0"/>
              <a:t>是一组伪随机数列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24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001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哈希表冲突的处理方法①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6369299" y="5934184"/>
            <a:ext cx="2411412" cy="1968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20000"/>
              </a:spcAft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Aft>
                <a:spcPct val="0"/>
              </a:spcAft>
            </a:pPr>
            <a:fld id="{274F8E14-D43A-4BEA-9588-E8C0EA60BF4C}" type="slidenum">
              <a:rPr lang="en-US" altLang="zh-CN" sz="14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pPr>
                <a:spcAft>
                  <a:spcPct val="0"/>
                </a:spcAft>
              </a:pPr>
              <a:t>25</a:t>
            </a:fld>
            <a:endParaRPr lang="en-US" altLang="zh-CN" sz="140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1000" y="820263"/>
            <a:ext cx="7187609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关键字集合 </a:t>
            </a:r>
            <a:r>
              <a:rPr kumimoji="1" lang="en-US" altLang="zh-C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19, 01, 23, 14, 55, 68, 11, 82, 36 }</a:t>
            </a:r>
            <a:endParaRPr kumimoji="1"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1000" y="1445396"/>
            <a:ext cx="759098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25000"/>
              </a:lnSpc>
              <a:defRPr kumimoji="1" sz="2800">
                <a:solidFill>
                  <a:srgbClr val="A50021"/>
                </a:solidFill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>
                <a:solidFill>
                  <a:schemeClr val="tx1"/>
                </a:solidFill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设定哈希函数 </a:t>
            </a:r>
            <a:r>
              <a:rPr lang="en-US" altLang="zh-CN" dirty="0"/>
              <a:t>H(key) = key MOD 11 ( </a:t>
            </a:r>
            <a:r>
              <a:rPr lang="zh-CN" altLang="en-US" dirty="0"/>
              <a:t>表长</a:t>
            </a:r>
            <a:r>
              <a:rPr lang="en-US" altLang="zh-CN" dirty="0"/>
              <a:t>=11 )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635195"/>
              </p:ext>
            </p:extLst>
          </p:nvPr>
        </p:nvGraphicFramePr>
        <p:xfrm>
          <a:off x="467544" y="2729369"/>
          <a:ext cx="8039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文档" r:id="rId4" imgW="5972308" imgH="723802" progId="Word.Document.8">
                  <p:embed/>
                </p:oleObj>
              </mc:Choice>
              <mc:Fallback>
                <p:oleObj name="文档" r:id="rId4" imgW="5972308" imgH="723802" progId="Word.Document.8">
                  <p:embed/>
                  <p:pic>
                    <p:nvPicPr>
                      <p:cNvPr id="3676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29369"/>
                        <a:ext cx="8039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380069"/>
              </p:ext>
            </p:extLst>
          </p:nvPr>
        </p:nvGraphicFramePr>
        <p:xfrm>
          <a:off x="395536" y="4822934"/>
          <a:ext cx="8077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文档" r:id="rId6" imgW="5972308" imgH="723802" progId="Word.Document.8">
                  <p:embed/>
                </p:oleObj>
              </mc:Choice>
              <mc:Fallback>
                <p:oleObj name="文档" r:id="rId6" imgW="5972308" imgH="723802" progId="Word.Document.8">
                  <p:embed/>
                  <p:pic>
                    <p:nvPicPr>
                      <p:cNvPr id="3676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822934"/>
                        <a:ext cx="8077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331098" y="2957969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25698" y="2957969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01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006748" y="2957969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692548" y="2957969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58948" y="2957969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55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435498" y="2957969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68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278140" y="5081697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172740" y="5081697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01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934740" y="5081697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601490" y="5081697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14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811290" y="5081697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68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73787" y="2135418"/>
            <a:ext cx="52341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若采用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线性探测再散列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处理冲突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45212" y="4151422"/>
            <a:ext cx="52341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若采用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二次探测再散列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处理冲突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153269" y="2957969"/>
            <a:ext cx="572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826148" y="2957969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82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588148" y="2957969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36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67890" y="5051534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55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354186" y="5070584"/>
            <a:ext cx="572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4068340" y="5081697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82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501853" y="5070584"/>
            <a:ext cx="5982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36</a:t>
            </a:r>
            <a:endParaRPr kumimoji="1" lang="en-US" altLang="zh-CN" sz="36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09652" y="3481844"/>
            <a:ext cx="6199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sz="2800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1      1      2      1      3       6      2      5      1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539552" y="5642084"/>
            <a:ext cx="6199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</a:pPr>
            <a:r>
              <a:rPr kumimoji="1" lang="en-US" altLang="zh-CN" sz="28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1      1      2      1      3       1      4      4      1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25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15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哈希表冲突的处理</a:t>
            </a:r>
            <a:r>
              <a:rPr lang="zh-CN" altLang="en-US" dirty="0" smtClean="0"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cs typeface="Times New Roman" panose="02020603050405020304" pitchFamily="18" charset="0"/>
              </a:rPr>
              <a:t>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开放地址法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m=16</a:t>
            </a:r>
            <a:r>
              <a:rPr lang="zh-CN" altLang="en-US" dirty="0"/>
              <a:t>的哈希表中已有关键字分别为</a:t>
            </a:r>
            <a:r>
              <a:rPr lang="en-US" altLang="zh-CN" dirty="0"/>
              <a:t>19</a:t>
            </a:r>
            <a:r>
              <a:rPr lang="zh-CN" altLang="en-US" dirty="0"/>
              <a:t>，</a:t>
            </a:r>
            <a:r>
              <a:rPr lang="en-US" altLang="zh-CN" dirty="0"/>
              <a:t>70</a:t>
            </a:r>
            <a:r>
              <a:rPr lang="zh-CN" altLang="en-US" dirty="0"/>
              <a:t>，</a:t>
            </a:r>
            <a:r>
              <a:rPr lang="en-US" altLang="zh-CN" dirty="0"/>
              <a:t>33</a:t>
            </a:r>
            <a:r>
              <a:rPr lang="zh-CN" altLang="en-US" dirty="0"/>
              <a:t>三个记录，</a:t>
            </a:r>
          </a:p>
          <a:p>
            <a:r>
              <a:rPr lang="zh-CN" altLang="en-US" dirty="0"/>
              <a:t>哈希函数取为</a:t>
            </a:r>
            <a:r>
              <a:rPr lang="en-US" altLang="zh-CN" dirty="0"/>
              <a:t>H</a:t>
            </a:r>
            <a:r>
              <a:rPr lang="zh-CN" altLang="en-US" dirty="0"/>
              <a:t>（</a:t>
            </a:r>
            <a:r>
              <a:rPr lang="en-US" altLang="zh-CN" dirty="0"/>
              <a:t>key</a:t>
            </a:r>
            <a:r>
              <a:rPr lang="zh-CN" altLang="en-US" dirty="0"/>
              <a:t>）</a:t>
            </a:r>
            <a:r>
              <a:rPr lang="en-US" altLang="zh-CN" dirty="0"/>
              <a:t>= key mod 13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现要把第四个关键字为</a:t>
            </a:r>
            <a:r>
              <a:rPr lang="en-US" altLang="zh-CN" dirty="0"/>
              <a:t>18</a:t>
            </a:r>
            <a:r>
              <a:rPr lang="zh-CN" altLang="en-US" dirty="0"/>
              <a:t>的数据存入表中，</a:t>
            </a:r>
          </a:p>
          <a:p>
            <a:r>
              <a:rPr lang="zh-CN" altLang="en-US" dirty="0"/>
              <a:t>由哈希函数得地址为</a:t>
            </a:r>
            <a:r>
              <a:rPr lang="en-US" altLang="zh-CN" dirty="0"/>
              <a:t>5</a:t>
            </a:r>
            <a:r>
              <a:rPr lang="zh-CN" altLang="en-US" dirty="0"/>
              <a:t>，产生冲突，三种增量处理冲突。 </a:t>
            </a:r>
          </a:p>
          <a:p>
            <a:endParaRPr lang="zh-CN" alt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3475492"/>
              </p:ext>
            </p:extLst>
          </p:nvPr>
        </p:nvGraphicFramePr>
        <p:xfrm>
          <a:off x="611560" y="3284984"/>
          <a:ext cx="7776864" cy="2417997"/>
        </p:xfrm>
        <a:graphic>
          <a:graphicData uri="http://schemas.openxmlformats.org/drawingml/2006/table">
            <a:tbl>
              <a:tblPr/>
              <a:tblGrid>
                <a:gridCol w="84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5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89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05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36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05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009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25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05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04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线性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1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4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二次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4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伪随机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7" marB="4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 Box 134"/>
          <p:cNvSpPr txBox="1">
            <a:spLocks noChangeArrowheads="1"/>
          </p:cNvSpPr>
          <p:nvPr/>
        </p:nvSpPr>
        <p:spPr bwMode="auto">
          <a:xfrm>
            <a:off x="1133259" y="5787225"/>
            <a:ext cx="68405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设伪随机数序列  </a:t>
            </a:r>
            <a:r>
              <a:rPr kumimoji="1" lang="en-US" altLang="zh-CN" b="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b="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b="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．．</a:t>
            </a:r>
            <a:r>
              <a:rPr kumimoji="1" lang="zh-CN" altLang="en-US" b="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． </a:t>
            </a:r>
            <a:r>
              <a:rPr kumimoji="1" lang="en-US" altLang="zh-CN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baseline="-2500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b="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= 14 </a:t>
            </a:r>
            <a:r>
              <a:rPr kumimoji="1" lang="en-US" altLang="zh-CN" b="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mod 16 </a:t>
            </a:r>
            <a:r>
              <a:rPr kumimoji="1" lang="en-US" altLang="zh-CN" b="0" dirty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14 </a:t>
            </a:r>
            <a:r>
              <a:rPr kumimoji="1" lang="zh-CN" altLang="en-US" b="0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26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9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哈希表冲突的处理</a:t>
            </a:r>
            <a:r>
              <a:rPr lang="zh-CN" altLang="en-US" dirty="0" smtClean="0">
                <a:cs typeface="Times New Roman" panose="02020603050405020304" pitchFamily="18" charset="0"/>
              </a:rPr>
              <a:t>方法②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再哈希法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个不同哈希函数排成一个序列</a:t>
            </a:r>
            <a:r>
              <a:rPr lang="en-US" altLang="zh-CN" dirty="0"/>
              <a:t>, </a:t>
            </a:r>
            <a:r>
              <a:rPr lang="zh-CN" altLang="en-US" dirty="0"/>
              <a:t>当发生冲突时</a:t>
            </a:r>
            <a:r>
              <a:rPr lang="en-US" altLang="zh-CN" dirty="0"/>
              <a:t>, </a:t>
            </a:r>
            <a:r>
              <a:rPr lang="zh-CN" altLang="en-US" dirty="0" smtClean="0"/>
              <a:t>由 </a:t>
            </a:r>
            <a:r>
              <a:rPr lang="en-US" altLang="zh-CN" b="1" dirty="0" err="1" smtClean="0"/>
              <a:t>RH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确定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次冲突的</a:t>
            </a:r>
            <a:r>
              <a:rPr lang="zh-CN" altLang="en-US" dirty="0" smtClean="0"/>
              <a:t>地址 </a:t>
            </a:r>
            <a:r>
              <a:rPr lang="en-US" altLang="zh-CN" b="1" dirty="0"/>
              <a:t>H</a:t>
            </a:r>
            <a:r>
              <a:rPr lang="en-US" altLang="zh-CN" i="1" baseline="-25000" dirty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r>
              <a:rPr lang="zh-CN" altLang="en-US" dirty="0"/>
              <a:t>即：</a:t>
            </a:r>
          </a:p>
          <a:p>
            <a:r>
              <a:rPr lang="zh-CN" altLang="en-US" dirty="0"/>
              <a:t>        </a:t>
            </a:r>
            <a:r>
              <a:rPr lang="en-US" altLang="zh-CN" b="1" dirty="0"/>
              <a:t>H</a:t>
            </a:r>
            <a:r>
              <a:rPr lang="en-US" altLang="zh-CN" i="1" baseline="-25000" dirty="0"/>
              <a:t>i</a:t>
            </a:r>
            <a:r>
              <a:rPr lang="en-US" altLang="zh-CN" dirty="0" smtClean="0"/>
              <a:t> = </a:t>
            </a:r>
            <a:r>
              <a:rPr lang="en-US" altLang="zh-CN" b="1" dirty="0" err="1"/>
              <a:t>RH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i="1" dirty="0"/>
              <a:t>key</a:t>
            </a:r>
            <a:r>
              <a:rPr lang="en-US" altLang="zh-CN" dirty="0"/>
              <a:t>) 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</a:t>
            </a:r>
            <a:r>
              <a:rPr lang="en-US" altLang="zh-CN" dirty="0"/>
              <a:t>1, 2, …, </a:t>
            </a:r>
            <a:r>
              <a:rPr lang="en-US" altLang="zh-CN" i="1" dirty="0"/>
              <a:t>n</a:t>
            </a:r>
          </a:p>
          <a:p>
            <a:r>
              <a:rPr lang="zh-CN" altLang="en-US" dirty="0"/>
              <a:t>其中</a:t>
            </a:r>
            <a:r>
              <a:rPr lang="zh-CN" altLang="en-US" dirty="0" smtClean="0"/>
              <a:t>：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RH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</a:t>
            </a:r>
            <a:r>
              <a:rPr lang="zh-CN" altLang="en-US" dirty="0" smtClean="0"/>
              <a:t>为</a:t>
            </a:r>
            <a:r>
              <a:rPr lang="zh-CN" altLang="en-US" dirty="0"/>
              <a:t>不同哈希</a:t>
            </a:r>
            <a:r>
              <a:rPr lang="zh-CN" altLang="en-US" dirty="0" smtClean="0"/>
              <a:t>函数。</a:t>
            </a:r>
            <a:endParaRPr lang="zh-CN" altLang="en-US" dirty="0"/>
          </a:p>
          <a:p>
            <a:r>
              <a:rPr lang="zh-CN" altLang="en-US" dirty="0"/>
              <a:t>这种方法不会产生“聚类”，但会增加计算时间。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27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哈希表冲突的处理</a:t>
            </a:r>
            <a:r>
              <a:rPr lang="zh-CN" altLang="en-US" dirty="0" smtClean="0">
                <a:cs typeface="Times New Roman" panose="02020603050405020304" pitchFamily="18" charset="0"/>
              </a:rPr>
              <a:t>方法③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链地址</a:t>
            </a:r>
            <a:r>
              <a:rPr lang="zh-CN" altLang="en-US" dirty="0" smtClean="0"/>
              <a:t>法：将</a:t>
            </a:r>
            <a:r>
              <a:rPr lang="zh-CN" altLang="en-US" dirty="0"/>
              <a:t>所有哈希地址相同的记录都链接在同一链表中。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34752" y="1628800"/>
            <a:ext cx="914400" cy="4572000"/>
            <a:chOff x="672" y="1200"/>
            <a:chExt cx="576" cy="288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0" y="1200"/>
              <a:ext cx="288" cy="288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Aft>
                  <a:spcPct val="0"/>
                </a:spcAft>
              </a:pPr>
              <a:endPara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960" y="1632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60" y="2016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960" y="2400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960" y="2784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960" y="3216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960" y="3648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72" y="1233"/>
              <a:ext cx="336" cy="2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  <a:p>
              <a:pPr algn="l" eaLnBrk="1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pPr algn="l" eaLnBrk="1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  <a:p>
              <a:pPr algn="l" eaLnBrk="1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  <a:p>
              <a:pPr algn="l" eaLnBrk="1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  <a:p>
              <a:pPr algn="l" eaLnBrk="1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  <a:p>
              <a:pPr algn="l" eaLnBrk="1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396752" y="2390800"/>
            <a:ext cx="1600200" cy="457200"/>
            <a:chOff x="1152" y="1680"/>
            <a:chExt cx="1008" cy="288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32" y="168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Aft>
                  <a:spcPct val="0"/>
                </a:spcAft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01</a:t>
              </a:r>
              <a:endParaRPr kumimoji="1"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968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152" y="1824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396752" y="4981600"/>
            <a:ext cx="1600200" cy="457200"/>
            <a:chOff x="1152" y="3312"/>
            <a:chExt cx="1008" cy="28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632" y="331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Aft>
                  <a:spcPct val="0"/>
                </a:spcAft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19</a:t>
              </a:r>
              <a:endParaRPr kumimoji="1"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96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152" y="3456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4368552" y="4981600"/>
            <a:ext cx="1676400" cy="457200"/>
            <a:chOff x="3024" y="3312"/>
            <a:chExt cx="1056" cy="28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552" y="331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Aft>
                  <a:spcPct val="0"/>
                </a:spcAft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82</a:t>
              </a:r>
              <a:endParaRPr kumimoji="1"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88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024" y="3456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396752" y="3000406"/>
            <a:ext cx="1600200" cy="565151"/>
            <a:chOff x="1152" y="2064"/>
            <a:chExt cx="1008" cy="356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632" y="206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Aft>
                  <a:spcPct val="0"/>
                </a:spcAft>
              </a:pPr>
              <a:endPara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968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152" y="2208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643" y="2090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Aft>
                  <a:spcPct val="0"/>
                </a:spcAft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23</a:t>
              </a:r>
              <a:endParaRPr kumimoji="1"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1396752" y="4219609"/>
            <a:ext cx="1600200" cy="523876"/>
            <a:chOff x="1152" y="2832"/>
            <a:chExt cx="1008" cy="330"/>
          </a:xfrm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632" y="283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Aft>
                  <a:spcPct val="0"/>
                </a:spcAft>
              </a:pPr>
              <a:endPara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968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1152" y="2976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1648" y="2832"/>
              <a:ext cx="3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Aft>
                  <a:spcPct val="0"/>
                </a:spcAft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11</a:t>
              </a:r>
              <a:endParaRPr kumimoji="1"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844552" y="4981609"/>
            <a:ext cx="1676400" cy="565151"/>
            <a:chOff x="2064" y="3312"/>
            <a:chExt cx="1056" cy="356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592" y="331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Aft>
                  <a:spcPct val="0"/>
                </a:spcAft>
              </a:pPr>
              <a:endPara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92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2064" y="3456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2603" y="3338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Aft>
                  <a:spcPct val="0"/>
                </a:spcAft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68</a:t>
              </a:r>
              <a:endParaRPr kumimoji="1"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1396752" y="5667411"/>
            <a:ext cx="1600200" cy="523876"/>
            <a:chOff x="1152" y="3744"/>
            <a:chExt cx="1008" cy="330"/>
          </a:xfrm>
        </p:grpSpPr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632" y="374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Aft>
                  <a:spcPct val="0"/>
                </a:spcAft>
              </a:pPr>
              <a:endPara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1968" y="37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1152" y="3840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1643" y="3744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Aft>
                  <a:spcPct val="0"/>
                </a:spcAft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55</a:t>
              </a:r>
              <a:endParaRPr kumimoji="1"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1396752" y="1705000"/>
            <a:ext cx="1600200" cy="457200"/>
            <a:chOff x="1152" y="1248"/>
            <a:chExt cx="1008" cy="288"/>
          </a:xfrm>
        </p:grpSpPr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1152" y="1440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632" y="1248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Aft>
                  <a:spcPct val="0"/>
                </a:spcAft>
              </a:pPr>
              <a:r>
                <a:rPr kumimoji="1" lang="en-US" altLang="zh-CN" sz="28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14</a:t>
              </a:r>
              <a:endPara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968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2674690" y="1628800"/>
            <a:ext cx="398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0"/>
              </a:spcAft>
            </a:pPr>
            <a:r>
              <a:rPr kumimoji="1"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2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2844552" y="2390800"/>
            <a:ext cx="1676400" cy="457200"/>
            <a:chOff x="2064" y="1680"/>
            <a:chExt cx="1056" cy="288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2592" y="168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Aft>
                  <a:spcPct val="0"/>
                </a:spcAft>
              </a:pPr>
              <a:r>
                <a:rPr kumimoji="1"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36</a:t>
              </a:r>
              <a:endParaRPr kumimoji="1" lang="en-US" altLang="zh-CN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2928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2064" y="1824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4198690" y="2328888"/>
            <a:ext cx="398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0"/>
              </a:spcAft>
            </a:pPr>
            <a:r>
              <a:rPr kumimoji="1"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2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2674690" y="2938488"/>
            <a:ext cx="398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0"/>
              </a:spcAft>
            </a:pPr>
            <a:r>
              <a:rPr kumimoji="1"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2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2674690" y="4157688"/>
            <a:ext cx="398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0"/>
              </a:spcAft>
            </a:pPr>
            <a:r>
              <a:rPr kumimoji="1"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2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5722690" y="4905400"/>
            <a:ext cx="398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0"/>
              </a:spcAft>
            </a:pPr>
            <a:r>
              <a:rPr kumimoji="1"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2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2615952" y="5605488"/>
            <a:ext cx="398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0"/>
              </a:spcAft>
            </a:pPr>
            <a:r>
              <a:rPr kumimoji="1"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2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1150690" y="3548088"/>
            <a:ext cx="398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0"/>
              </a:spcAft>
            </a:pPr>
            <a:r>
              <a:rPr kumimoji="1"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2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4887056" y="6076890"/>
            <a:ext cx="32496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ASL=(6×1+2×2+3)/9=13/9</a:t>
            </a:r>
            <a:endParaRPr kumimoji="1"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3073152" y="1258600"/>
            <a:ext cx="5908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关键字集合</a:t>
            </a:r>
            <a:r>
              <a:rPr kumimoji="1" lang="zh-CN" altLang="en-US" sz="24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19,01,23,14,55,68,11,82,36}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</a:p>
          <a:p>
            <a:pPr algn="just" eaLnBrk="1" hangingPunct="1">
              <a:spcAft>
                <a:spcPct val="0"/>
              </a:spcAft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哈希函数为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H(key)=key MOD 7</a:t>
            </a: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28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66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/>
      <p:bldP spid="56" grpId="0"/>
      <p:bldP spid="57" grpId="0"/>
      <p:bldP spid="58" grpId="0"/>
      <p:bldP spid="59" grpId="0"/>
      <p:bldP spid="60" grpId="0"/>
      <p:bldP spid="61" grpId="0" autoUpdateAnimBg="0"/>
      <p:bldP spid="6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哈希表冲突的处理</a:t>
            </a:r>
            <a:r>
              <a:rPr lang="zh-CN" altLang="en-US" dirty="0" smtClean="0"/>
              <a:t>方法④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公共溢出区法</a:t>
            </a:r>
          </a:p>
          <a:p>
            <a:r>
              <a:rPr lang="zh-CN" altLang="en-US" dirty="0"/>
              <a:t>假设某哈希函数的值域</a:t>
            </a:r>
            <a:r>
              <a:rPr lang="en-US" altLang="zh-CN" dirty="0"/>
              <a:t>[0, m-1]</a:t>
            </a:r>
            <a:r>
              <a:rPr lang="zh-CN" altLang="en-US" dirty="0" smtClean="0"/>
              <a:t>，向量</a:t>
            </a:r>
            <a:r>
              <a:rPr lang="en-US" altLang="zh-CN" dirty="0" err="1"/>
              <a:t>HashTable</a:t>
            </a:r>
            <a:r>
              <a:rPr lang="en-US" altLang="zh-CN" dirty="0"/>
              <a:t>[0, m-1]</a:t>
            </a:r>
            <a:r>
              <a:rPr lang="zh-CN" altLang="en-US" dirty="0"/>
              <a:t>为基本表，每个分量存放一个记录，另设一个向量</a:t>
            </a:r>
            <a:r>
              <a:rPr lang="en-US" altLang="zh-CN" dirty="0" err="1"/>
              <a:t>OverTable</a:t>
            </a:r>
            <a:r>
              <a:rPr lang="en-US" altLang="zh-CN" dirty="0"/>
              <a:t>[0, v]</a:t>
            </a:r>
            <a:r>
              <a:rPr lang="zh-CN" altLang="en-US" dirty="0"/>
              <a:t>为溢出表。将与基本表中的关键字发生冲突的所有记录都填入溢出表中。</a:t>
            </a:r>
          </a:p>
          <a:p>
            <a:r>
              <a:rPr lang="zh-CN" altLang="en-US" dirty="0"/>
              <a:t>如一组关键字序列为</a:t>
            </a:r>
            <a:r>
              <a:rPr lang="en-US" altLang="zh-CN" dirty="0"/>
              <a:t>{19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23</a:t>
            </a:r>
            <a:r>
              <a:rPr lang="zh-CN" altLang="en-US" dirty="0"/>
              <a:t>，</a:t>
            </a:r>
            <a:r>
              <a:rPr lang="en-US" altLang="zh-CN" dirty="0"/>
              <a:t>01</a:t>
            </a:r>
            <a:r>
              <a:rPr lang="zh-CN" altLang="en-US" dirty="0"/>
              <a:t>，</a:t>
            </a:r>
            <a:r>
              <a:rPr lang="en-US" altLang="zh-CN" dirty="0"/>
              <a:t>68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84</a:t>
            </a:r>
            <a:r>
              <a:rPr lang="zh-CN" altLang="en-US" dirty="0"/>
              <a:t>，</a:t>
            </a:r>
            <a:r>
              <a:rPr lang="en-US" altLang="zh-CN" dirty="0"/>
              <a:t>27</a:t>
            </a:r>
            <a:r>
              <a:rPr lang="zh-CN" altLang="en-US" dirty="0"/>
              <a:t>，</a:t>
            </a:r>
            <a:r>
              <a:rPr lang="en-US" altLang="zh-CN" dirty="0"/>
              <a:t>55</a:t>
            </a:r>
            <a:r>
              <a:rPr lang="zh-CN" altLang="en-US" dirty="0"/>
              <a:t>，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79}</a:t>
            </a:r>
            <a:r>
              <a:rPr lang="zh-CN" altLang="en-US" dirty="0"/>
              <a:t>，哈希函数为</a:t>
            </a:r>
            <a:r>
              <a:rPr lang="en-US" altLang="zh-CN" b="1" dirty="0" smtClean="0"/>
              <a:t>H</a:t>
            </a:r>
            <a:r>
              <a:rPr lang="en-US" altLang="zh-CN" dirty="0" smtClean="0"/>
              <a:t>(</a:t>
            </a:r>
            <a:r>
              <a:rPr lang="en-US" altLang="zh-CN" i="1" dirty="0"/>
              <a:t>key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/>
              <a:t>key</a:t>
            </a:r>
            <a:r>
              <a:rPr lang="en-US" altLang="zh-CN" dirty="0"/>
              <a:t> mod 13</a:t>
            </a:r>
            <a:r>
              <a:rPr lang="zh-CN" altLang="en-US" dirty="0"/>
              <a:t>，采用公共溢出区法得到的</a:t>
            </a:r>
            <a:r>
              <a:rPr lang="zh-CN" altLang="en-US" dirty="0" smtClean="0"/>
              <a:t>结果： 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585534"/>
              </p:ext>
            </p:extLst>
          </p:nvPr>
        </p:nvGraphicFramePr>
        <p:xfrm>
          <a:off x="625700" y="3631873"/>
          <a:ext cx="7561263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3" imgW="2827934" imgH="734873" progId="Visio.Drawing.11">
                  <p:embed/>
                </p:oleObj>
              </mc:Choice>
              <mc:Fallback>
                <p:oleObj name="Visio" r:id="rId3" imgW="2827934" imgH="734873" progId="Visio.Drawing.11">
                  <p:embed/>
                  <p:pic>
                    <p:nvPicPr>
                      <p:cNvPr id="371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00" y="3631873"/>
                        <a:ext cx="7561263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29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83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静态查找：仅作查询和检索操作的</a:t>
            </a:r>
            <a:r>
              <a:rPr lang="zh-CN" altLang="en-US" dirty="0" smtClean="0"/>
              <a:t>查找。</a:t>
            </a:r>
            <a:endParaRPr lang="en-US" altLang="zh-CN" dirty="0" smtClean="0"/>
          </a:p>
          <a:p>
            <a:r>
              <a:rPr lang="zh-CN" altLang="en-US" dirty="0"/>
              <a:t>动态查找</a:t>
            </a:r>
            <a:r>
              <a:rPr lang="zh-CN" altLang="en-US" dirty="0" smtClean="0"/>
              <a:t>：将查询结果</a:t>
            </a:r>
            <a:r>
              <a:rPr lang="zh-CN" altLang="en-US" dirty="0"/>
              <a:t>“不在查找表中”的数据元素插入到查找表中；或者，从查找表中删除</a:t>
            </a:r>
            <a:r>
              <a:rPr lang="zh-CN" altLang="en-US" dirty="0" smtClean="0"/>
              <a:t>其查询结果</a:t>
            </a:r>
            <a:r>
              <a:rPr lang="zh-CN" altLang="en-US" dirty="0"/>
              <a:t>为“在查找表中”的数据元素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查找过程</a:t>
            </a:r>
            <a:r>
              <a:rPr lang="zh-CN" altLang="en-US" dirty="0" smtClean="0">
                <a:solidFill>
                  <a:schemeClr val="tx1"/>
                </a:solidFill>
              </a:rPr>
              <a:t>中往往</a:t>
            </a:r>
            <a:r>
              <a:rPr lang="zh-CN" altLang="en-US" dirty="0">
                <a:solidFill>
                  <a:schemeClr val="tx1"/>
                </a:solidFill>
              </a:rPr>
              <a:t>是依据数据元素的某个数据项进行查找，这个数据项通常是数据的</a:t>
            </a:r>
            <a:r>
              <a:rPr lang="zh-CN" altLang="en-US" b="1" dirty="0">
                <a:solidFill>
                  <a:schemeClr val="tx1"/>
                </a:solidFill>
              </a:rPr>
              <a:t>关键字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r>
              <a:rPr lang="zh-CN" altLang="en-US" b="1" dirty="0">
                <a:solidFill>
                  <a:schemeClr val="tx1"/>
                </a:solidFill>
              </a:rPr>
              <a:t>关键字</a:t>
            </a:r>
            <a:r>
              <a:rPr lang="zh-CN" altLang="en-US" dirty="0">
                <a:solidFill>
                  <a:schemeClr val="tx1"/>
                </a:solidFill>
              </a:rPr>
              <a:t>：是数据元素中某个数据项的值，用以标识一个数据元素。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若关键字能标识唯一的一个数据元素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zh-CN" altLang="en-US" dirty="0">
                <a:solidFill>
                  <a:schemeClr val="tx1"/>
                </a:solidFill>
              </a:rPr>
              <a:t>称谓</a:t>
            </a:r>
            <a:r>
              <a:rPr lang="zh-CN" altLang="en-US" b="1" dirty="0">
                <a:solidFill>
                  <a:schemeClr val="tx1"/>
                </a:solidFill>
              </a:rPr>
              <a:t>主关键字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若关键字能标识若干个数据元素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zh-CN" altLang="en-US" dirty="0">
                <a:solidFill>
                  <a:schemeClr val="tx1"/>
                </a:solidFill>
              </a:rPr>
              <a:t>称谓</a:t>
            </a:r>
            <a:r>
              <a:rPr lang="zh-CN" altLang="en-US" b="1" dirty="0">
                <a:solidFill>
                  <a:schemeClr val="tx1"/>
                </a:solidFill>
              </a:rPr>
              <a:t>次关键字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428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查找成功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线性探测再散列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随机</a:t>
            </a:r>
            <a:r>
              <a:rPr lang="zh-CN" altLang="en-US" dirty="0"/>
              <a:t>探测再散列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链</a:t>
            </a:r>
            <a:r>
              <a:rPr lang="zh-CN" altLang="en-US" dirty="0"/>
              <a:t>地址法</a:t>
            </a:r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查找失败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线性探测再散列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随机探测再散列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链地址法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</a:t>
            </a:r>
            <a:r>
              <a:rPr lang="zh-CN" altLang="en-US" dirty="0" smtClean="0"/>
              <a:t>表查找性能分析</a:t>
            </a:r>
            <a:endParaRPr lang="zh-CN" altLang="en-US" dirty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283351"/>
              </p:ext>
            </p:extLst>
          </p:nvPr>
        </p:nvGraphicFramePr>
        <p:xfrm>
          <a:off x="1043608" y="1993968"/>
          <a:ext cx="2361600" cy="7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3" imgW="1180800" imgH="393480" progId="Equation.DSMT4">
                  <p:embed/>
                </p:oleObj>
              </mc:Choice>
              <mc:Fallback>
                <p:oleObj name="Equation" r:id="rId3" imgW="1180800" imgH="393480" progId="Equation.DSMT4">
                  <p:embed/>
                  <p:pic>
                    <p:nvPicPr>
                      <p:cNvPr id="3819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93968"/>
                        <a:ext cx="2361600" cy="78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966460"/>
              </p:ext>
            </p:extLst>
          </p:nvPr>
        </p:nvGraphicFramePr>
        <p:xfrm>
          <a:off x="1043608" y="3290112"/>
          <a:ext cx="2437920" cy="7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5" imgW="1218960" imgH="393480" progId="Equation.DSMT4">
                  <p:embed/>
                </p:oleObj>
              </mc:Choice>
              <mc:Fallback>
                <p:oleObj name="Equation" r:id="rId5" imgW="1218960" imgH="393480" progId="Equation.DSMT4">
                  <p:embed/>
                  <p:pic>
                    <p:nvPicPr>
                      <p:cNvPr id="3819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90112"/>
                        <a:ext cx="2437920" cy="78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396506"/>
              </p:ext>
            </p:extLst>
          </p:nvPr>
        </p:nvGraphicFramePr>
        <p:xfrm>
          <a:off x="1043608" y="4658264"/>
          <a:ext cx="1548720" cy="7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7" imgW="774360" imgH="393480" progId="Equation.DSMT4">
                  <p:embed/>
                </p:oleObj>
              </mc:Choice>
              <mc:Fallback>
                <p:oleObj name="Equation" r:id="rId7" imgW="774360" imgH="393480" progId="Equation.DSMT4">
                  <p:embed/>
                  <p:pic>
                    <p:nvPicPr>
                      <p:cNvPr id="3819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658264"/>
                        <a:ext cx="1548720" cy="78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02928"/>
              </p:ext>
            </p:extLst>
          </p:nvPr>
        </p:nvGraphicFramePr>
        <p:xfrm>
          <a:off x="5113886" y="1992448"/>
          <a:ext cx="271728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9" imgW="1358640" imgH="419040" progId="Equation.DSMT4">
                  <p:embed/>
                </p:oleObj>
              </mc:Choice>
              <mc:Fallback>
                <p:oleObj name="Equation" r:id="rId9" imgW="1358640" imgH="419040" progId="Equation.DSMT4">
                  <p:embed/>
                  <p:pic>
                    <p:nvPicPr>
                      <p:cNvPr id="3829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886" y="1992448"/>
                        <a:ext cx="2717280" cy="83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498810"/>
              </p:ext>
            </p:extLst>
          </p:nvPr>
        </p:nvGraphicFramePr>
        <p:xfrm>
          <a:off x="5113886" y="3290112"/>
          <a:ext cx="1574640" cy="7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11" imgW="787320" imgH="393480" progId="Equation.DSMT4">
                  <p:embed/>
                </p:oleObj>
              </mc:Choice>
              <mc:Fallback>
                <p:oleObj name="Equation" r:id="rId11" imgW="787320" imgH="393480" progId="Equation.DSMT4">
                  <p:embed/>
                  <p:pic>
                    <p:nvPicPr>
                      <p:cNvPr id="3829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886" y="3290112"/>
                        <a:ext cx="1574640" cy="78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165943"/>
              </p:ext>
            </p:extLst>
          </p:nvPr>
        </p:nvGraphicFramePr>
        <p:xfrm>
          <a:off x="5113886" y="4674792"/>
          <a:ext cx="170136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13" imgW="850680" imgH="241200" progId="Equation.DSMT4">
                  <p:embed/>
                </p:oleObj>
              </mc:Choice>
              <mc:Fallback>
                <p:oleObj name="Equation" r:id="rId13" imgW="850680" imgH="241200" progId="Equation.DSMT4">
                  <p:embed/>
                  <p:pic>
                    <p:nvPicPr>
                      <p:cNvPr id="3829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886" y="4674792"/>
                        <a:ext cx="1701360" cy="48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904194" y="5464948"/>
            <a:ext cx="7481663" cy="9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Aft>
                <a:spcPct val="0"/>
              </a:spcAft>
            </a:pPr>
            <a:r>
              <a:rPr kumimoji="1"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哈希</a:t>
            </a:r>
            <a:r>
              <a:rPr kumimoji="1"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表的平均查找长度是装填因子 </a:t>
            </a:r>
            <a:r>
              <a:rPr kumimoji="1" lang="zh-CN" altLang="en-US" sz="2400" b="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的函数</a:t>
            </a:r>
            <a:r>
              <a:rPr kumimoji="1"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，而不是 </a:t>
            </a:r>
            <a:r>
              <a:rPr kumimoji="1" lang="en-US" altLang="zh-CN" sz="2400" b="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的函数</a:t>
            </a:r>
            <a:r>
              <a:rPr kumimoji="1"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。这是哈希表所特有的特点。</a:t>
            </a:r>
            <a:endParaRPr kumimoji="1" lang="zh-CN" altLang="en-US" sz="2400" b="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30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6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 </a:t>
            </a:r>
            <a:r>
              <a:rPr lang="zh-CN" altLang="en-US" dirty="0" smtClean="0"/>
              <a:t>查找 结束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查找</a:t>
            </a:r>
          </a:p>
        </p:txBody>
      </p:sp>
    </p:spTree>
    <p:extLst>
      <p:ext uri="{BB962C8B-B14F-4D97-AF65-F5344CB8AC3E}">
        <p14:creationId xmlns:p14="http://schemas.microsoft.com/office/powerpoint/2010/main" val="25141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查找算法性能的评价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平均</a:t>
            </a:r>
            <a:r>
              <a:rPr lang="zh-CN" altLang="en-US" dirty="0">
                <a:solidFill>
                  <a:schemeClr val="tx1"/>
                </a:solidFill>
              </a:rPr>
              <a:t>查找长度 </a:t>
            </a:r>
            <a:r>
              <a:rPr lang="en-US" altLang="zh-CN" dirty="0" smtClean="0">
                <a:solidFill>
                  <a:schemeClr val="tx1"/>
                </a:solidFill>
              </a:rPr>
              <a:t>ASL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ASL = </a:t>
            </a:r>
            <a:r>
              <a:rPr lang="en-US" altLang="zh-CN" i="1" dirty="0" smtClean="0">
                <a:solidFill>
                  <a:schemeClr val="tx1"/>
                </a:solidFill>
              </a:rPr>
              <a:t>p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·</a:t>
            </a:r>
            <a:r>
              <a:rPr lang="en-US" altLang="zh-CN" i="1" dirty="0" smtClean="0">
                <a:solidFill>
                  <a:schemeClr val="tx1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 + </a:t>
            </a:r>
            <a:r>
              <a:rPr lang="en-US" altLang="zh-CN" i="1" dirty="0" smtClean="0">
                <a:solidFill>
                  <a:schemeClr val="tx1"/>
                </a:solidFill>
              </a:rPr>
              <a:t>p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en-US" altLang="zh-CN" i="1" dirty="0" smtClean="0">
                <a:solidFill>
                  <a:schemeClr val="tx1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 + ... + </a:t>
            </a:r>
            <a:r>
              <a:rPr lang="en-US" altLang="zh-CN" i="1" dirty="0" err="1" smtClean="0">
                <a:solidFill>
                  <a:schemeClr val="tx1"/>
                </a:solidFill>
              </a:rPr>
              <a:t>p</a:t>
            </a:r>
            <a:r>
              <a:rPr lang="en-US" altLang="zh-CN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err="1" smtClean="0">
                <a:solidFill>
                  <a:schemeClr val="tx1"/>
                </a:solidFill>
              </a:rPr>
              <a:t>·</a:t>
            </a:r>
            <a:r>
              <a:rPr lang="en-US" altLang="zh-CN" i="1" dirty="0" err="1" smtClean="0">
                <a:solidFill>
                  <a:schemeClr val="tx1"/>
                </a:solidFill>
              </a:rPr>
              <a:t>C</a:t>
            </a:r>
            <a:r>
              <a:rPr lang="en-US" altLang="zh-CN" i="1" baseline="-25000" dirty="0" err="1" smtClean="0">
                <a:solidFill>
                  <a:schemeClr val="tx1"/>
                </a:solidFill>
              </a:rPr>
              <a:t>n</a:t>
            </a:r>
            <a:endParaRPr lang="en-US" altLang="zh-CN" i="1" baseline="-25000" dirty="0" smtClean="0">
              <a:solidFill>
                <a:schemeClr val="tx1"/>
              </a:solidFill>
            </a:endParaRPr>
          </a:p>
          <a:p>
            <a:r>
              <a:rPr lang="en-US" altLang="zh-CN" i="1" dirty="0" smtClean="0">
                <a:solidFill>
                  <a:schemeClr val="tx1"/>
                </a:solidFill>
              </a:rPr>
              <a:t>p</a:t>
            </a:r>
            <a:r>
              <a:rPr lang="en-US" altLang="zh-CN" i="1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—— </a:t>
            </a:r>
            <a:r>
              <a:rPr lang="zh-CN" altLang="en-US" dirty="0" smtClean="0">
                <a:solidFill>
                  <a:schemeClr val="tx1"/>
                </a:solidFill>
              </a:rPr>
              <a:t>查找</a:t>
            </a: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i="1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个元素的</a:t>
            </a:r>
            <a:r>
              <a:rPr lang="zh-CN" altLang="en-US" dirty="0" smtClean="0">
                <a:solidFill>
                  <a:schemeClr val="tx1"/>
                </a:solidFill>
              </a:rPr>
              <a:t>概率；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i="1" dirty="0" smtClean="0">
                <a:solidFill>
                  <a:schemeClr val="tx1"/>
                </a:solidFill>
              </a:rPr>
              <a:t>C</a:t>
            </a:r>
            <a:r>
              <a:rPr lang="en-US" altLang="zh-CN" i="1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 —— </a:t>
            </a:r>
            <a:r>
              <a:rPr lang="zh-CN" altLang="en-US" dirty="0" smtClean="0">
                <a:solidFill>
                  <a:schemeClr val="tx1"/>
                </a:solidFill>
              </a:rPr>
              <a:t>查找</a:t>
            </a: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i="1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个元素需要的比较</a:t>
            </a:r>
            <a:r>
              <a:rPr lang="zh-CN" altLang="en-US" dirty="0" smtClean="0">
                <a:solidFill>
                  <a:schemeClr val="tx1"/>
                </a:solidFill>
              </a:rPr>
              <a:t>次数。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0033CC"/>
                </a:solidFill>
              </a:rPr>
              <a:t>不</a:t>
            </a:r>
            <a:r>
              <a:rPr lang="zh-CN" altLang="en-US" dirty="0" smtClean="0">
                <a:solidFill>
                  <a:srgbClr val="0033CC"/>
                </a:solidFill>
              </a:rPr>
              <a:t>失一般性，我们考虑等概率情况，则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r>
              <a:rPr lang="en-US" altLang="zh-CN" i="1" dirty="0" smtClean="0">
                <a:solidFill>
                  <a:srgbClr val="0033CC"/>
                </a:solidFill>
              </a:rPr>
              <a:t>		p</a:t>
            </a:r>
            <a:r>
              <a:rPr lang="en-US" altLang="zh-CN" i="1" baseline="-25000" dirty="0" smtClean="0">
                <a:solidFill>
                  <a:srgbClr val="0033CC"/>
                </a:solidFill>
              </a:rPr>
              <a:t>i</a:t>
            </a:r>
            <a:r>
              <a:rPr lang="en-US" altLang="zh-CN" i="1" dirty="0" smtClean="0">
                <a:solidFill>
                  <a:srgbClr val="0033CC"/>
                </a:solidFill>
              </a:rPr>
              <a:t> </a:t>
            </a:r>
            <a:r>
              <a:rPr lang="en-US" altLang="zh-CN" dirty="0" smtClean="0">
                <a:solidFill>
                  <a:srgbClr val="0033CC"/>
                </a:solidFill>
              </a:rPr>
              <a:t>= 1 / </a:t>
            </a:r>
            <a:r>
              <a:rPr lang="en-US" altLang="zh-CN" i="1" dirty="0" smtClean="0">
                <a:solidFill>
                  <a:srgbClr val="0033CC"/>
                </a:solidFill>
              </a:rPr>
              <a:t>n</a:t>
            </a:r>
            <a:endParaRPr lang="zh-CN" altLang="en-US" i="1" dirty="0">
              <a:solidFill>
                <a:srgbClr val="0033CC"/>
              </a:solidFill>
            </a:endParaRPr>
          </a:p>
          <a:p>
            <a:r>
              <a:rPr lang="zh-CN" altLang="en-US" dirty="0" smtClean="0">
                <a:solidFill>
                  <a:srgbClr val="0033CC"/>
                </a:solidFill>
              </a:rPr>
              <a:t>那么，对</a:t>
            </a:r>
            <a:r>
              <a:rPr lang="en-US" altLang="zh-CN" dirty="0" smtClean="0">
                <a:solidFill>
                  <a:srgbClr val="0033CC"/>
                </a:solidFill>
              </a:rPr>
              <a:t>ASL</a:t>
            </a:r>
            <a:r>
              <a:rPr lang="zh-CN" altLang="en-US" dirty="0" smtClean="0">
                <a:solidFill>
                  <a:srgbClr val="0033CC"/>
                </a:solidFill>
              </a:rPr>
              <a:t>性能的评价重点都在</a:t>
            </a:r>
            <a:r>
              <a:rPr lang="en-US" altLang="zh-CN" i="1" dirty="0">
                <a:solidFill>
                  <a:srgbClr val="0033CC"/>
                </a:solidFill>
              </a:rPr>
              <a:t>C</a:t>
            </a:r>
            <a:r>
              <a:rPr lang="en-US" altLang="zh-CN" i="1" baseline="-25000" dirty="0">
                <a:solidFill>
                  <a:srgbClr val="0033CC"/>
                </a:solidFill>
              </a:rPr>
              <a:t>i</a:t>
            </a:r>
            <a:r>
              <a:rPr lang="zh-CN" altLang="en-US" dirty="0" smtClean="0">
                <a:solidFill>
                  <a:srgbClr val="0033CC"/>
                </a:solidFill>
              </a:rPr>
              <a:t>上。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4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22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顺序表的查找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r>
              <a:rPr lang="zh-CN" altLang="en-US" b="1" dirty="0" smtClean="0">
                <a:solidFill>
                  <a:schemeClr val="tx1"/>
                </a:solidFill>
              </a:rPr>
              <a:t>例</a:t>
            </a:r>
            <a:r>
              <a:rPr lang="en-US" altLang="zh-CN" b="1" dirty="0" smtClean="0">
                <a:solidFill>
                  <a:schemeClr val="tx1"/>
                </a:solidFill>
              </a:rPr>
              <a:t>1. </a:t>
            </a:r>
            <a:r>
              <a:rPr lang="zh-CN" altLang="en-US" b="1" dirty="0" smtClean="0">
                <a:solidFill>
                  <a:schemeClr val="tx1"/>
                </a:solidFill>
              </a:rPr>
              <a:t>给定</a:t>
            </a:r>
            <a:r>
              <a:rPr lang="zh-CN" altLang="en-US" b="1" dirty="0">
                <a:solidFill>
                  <a:schemeClr val="tx1"/>
                </a:solidFill>
              </a:rPr>
              <a:t>非递减序列</a:t>
            </a:r>
            <a:r>
              <a:rPr lang="en-US" altLang="zh-CN" b="1" dirty="0">
                <a:solidFill>
                  <a:schemeClr val="tx1"/>
                </a:solidFill>
              </a:rPr>
              <a:t>{5</a:t>
            </a:r>
            <a:r>
              <a:rPr lang="zh-CN" altLang="en-US" b="1" dirty="0">
                <a:solidFill>
                  <a:schemeClr val="tx1"/>
                </a:solidFill>
              </a:rPr>
              <a:t> ，</a:t>
            </a:r>
            <a:r>
              <a:rPr lang="en-US" altLang="zh-CN" b="1" dirty="0">
                <a:solidFill>
                  <a:schemeClr val="tx1"/>
                </a:solidFill>
              </a:rPr>
              <a:t>10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15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 20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25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 30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35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 40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45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 50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55</a:t>
            </a:r>
            <a:r>
              <a:rPr lang="en-US" altLang="zh-CN" b="1" dirty="0" smtClean="0">
                <a:solidFill>
                  <a:schemeClr val="tx1"/>
                </a:solidFill>
              </a:rPr>
              <a:t>}</a:t>
            </a:r>
            <a:r>
              <a:rPr lang="zh-CN" altLang="en-US" b="1" dirty="0" smtClean="0">
                <a:solidFill>
                  <a:schemeClr val="tx1"/>
                </a:solidFill>
              </a:rPr>
              <a:t>，请返回给定关键字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所在的位序。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r>
              <a:rPr lang="zh-CN" altLang="en-US" sz="2000" dirty="0" smtClean="0"/>
              <a:t>这是计算机中最基础</a:t>
            </a:r>
            <a:r>
              <a:rPr lang="zh-CN" altLang="en-US" sz="2000" dirty="0"/>
              <a:t>的一类操作</a:t>
            </a:r>
            <a:r>
              <a:rPr lang="zh-CN" altLang="en-US" sz="2000" dirty="0" smtClean="0"/>
              <a:t>叫做查找。</a:t>
            </a:r>
            <a:endParaRPr lang="en-US" altLang="zh-CN" sz="2000" dirty="0" smtClean="0"/>
          </a:p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endParaRPr lang="en-US" altLang="zh-CN" sz="2000" dirty="0" smtClean="0"/>
          </a:p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endParaRPr lang="en-US" altLang="zh-CN" sz="2000" dirty="0" smtClean="0"/>
          </a:p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endParaRPr lang="en-US" altLang="zh-CN" sz="2000" dirty="0"/>
          </a:p>
          <a:p>
            <a:pPr marL="0" lvl="1" indent="0" algn="l" fontAlgn="ctr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Pct val="70000"/>
            </a:pPr>
            <a:r>
              <a:rPr lang="zh-CN" altLang="en-US" sz="2000" dirty="0" smtClean="0"/>
              <a:t>从实现的角度，最</a:t>
            </a:r>
            <a:r>
              <a:rPr lang="zh-CN" altLang="en-US" sz="2000" dirty="0"/>
              <a:t>直观表示就是</a:t>
            </a:r>
            <a:r>
              <a:rPr lang="zh-CN" altLang="en-US" sz="2000" dirty="0" smtClean="0"/>
              <a:t>数组</a:t>
            </a:r>
            <a:endParaRPr lang="en-US" altLang="zh-CN" sz="2000" dirty="0"/>
          </a:p>
          <a:p>
            <a:pPr lvl="1" algn="ctr"/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array[12];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19605" y="5433836"/>
          <a:ext cx="7764198" cy="731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246">
                  <a:extLst>
                    <a:ext uri="{9D8B030D-6E8A-4147-A177-3AD203B41FA5}">
                      <a16:colId xmlns:a16="http://schemas.microsoft.com/office/drawing/2014/main" val="2076799139"/>
                    </a:ext>
                  </a:extLst>
                </a:gridCol>
                <a:gridCol w="597246">
                  <a:extLst>
                    <a:ext uri="{9D8B030D-6E8A-4147-A177-3AD203B41FA5}">
                      <a16:colId xmlns:a16="http://schemas.microsoft.com/office/drawing/2014/main" val="1138107938"/>
                    </a:ext>
                  </a:extLst>
                </a:gridCol>
                <a:gridCol w="597246">
                  <a:extLst>
                    <a:ext uri="{9D8B030D-6E8A-4147-A177-3AD203B41FA5}">
                      <a16:colId xmlns:a16="http://schemas.microsoft.com/office/drawing/2014/main" val="2144595429"/>
                    </a:ext>
                  </a:extLst>
                </a:gridCol>
                <a:gridCol w="597246">
                  <a:extLst>
                    <a:ext uri="{9D8B030D-6E8A-4147-A177-3AD203B41FA5}">
                      <a16:colId xmlns:a16="http://schemas.microsoft.com/office/drawing/2014/main" val="4270667093"/>
                    </a:ext>
                  </a:extLst>
                </a:gridCol>
                <a:gridCol w="597246">
                  <a:extLst>
                    <a:ext uri="{9D8B030D-6E8A-4147-A177-3AD203B41FA5}">
                      <a16:colId xmlns:a16="http://schemas.microsoft.com/office/drawing/2014/main" val="283412541"/>
                    </a:ext>
                  </a:extLst>
                </a:gridCol>
                <a:gridCol w="597246">
                  <a:extLst>
                    <a:ext uri="{9D8B030D-6E8A-4147-A177-3AD203B41FA5}">
                      <a16:colId xmlns:a16="http://schemas.microsoft.com/office/drawing/2014/main" val="2249570578"/>
                    </a:ext>
                  </a:extLst>
                </a:gridCol>
                <a:gridCol w="597246">
                  <a:extLst>
                    <a:ext uri="{9D8B030D-6E8A-4147-A177-3AD203B41FA5}">
                      <a16:colId xmlns:a16="http://schemas.microsoft.com/office/drawing/2014/main" val="1808728093"/>
                    </a:ext>
                  </a:extLst>
                </a:gridCol>
                <a:gridCol w="597246">
                  <a:extLst>
                    <a:ext uri="{9D8B030D-6E8A-4147-A177-3AD203B41FA5}">
                      <a16:colId xmlns:a16="http://schemas.microsoft.com/office/drawing/2014/main" val="1040936084"/>
                    </a:ext>
                  </a:extLst>
                </a:gridCol>
                <a:gridCol w="597246">
                  <a:extLst>
                    <a:ext uri="{9D8B030D-6E8A-4147-A177-3AD203B41FA5}">
                      <a16:colId xmlns:a16="http://schemas.microsoft.com/office/drawing/2014/main" val="1081193535"/>
                    </a:ext>
                  </a:extLst>
                </a:gridCol>
                <a:gridCol w="597246">
                  <a:extLst>
                    <a:ext uri="{9D8B030D-6E8A-4147-A177-3AD203B41FA5}">
                      <a16:colId xmlns:a16="http://schemas.microsoft.com/office/drawing/2014/main" val="2723583048"/>
                    </a:ext>
                  </a:extLst>
                </a:gridCol>
                <a:gridCol w="597246">
                  <a:extLst>
                    <a:ext uri="{9D8B030D-6E8A-4147-A177-3AD203B41FA5}">
                      <a16:colId xmlns:a16="http://schemas.microsoft.com/office/drawing/2014/main" val="598121870"/>
                    </a:ext>
                  </a:extLst>
                </a:gridCol>
                <a:gridCol w="597246">
                  <a:extLst>
                    <a:ext uri="{9D8B030D-6E8A-4147-A177-3AD203B41FA5}">
                      <a16:colId xmlns:a16="http://schemas.microsoft.com/office/drawing/2014/main" val="1747146557"/>
                    </a:ext>
                  </a:extLst>
                </a:gridCol>
                <a:gridCol w="597246">
                  <a:extLst>
                    <a:ext uri="{9D8B030D-6E8A-4147-A177-3AD203B41FA5}">
                      <a16:colId xmlns:a16="http://schemas.microsoft.com/office/drawing/2014/main" val="3300606680"/>
                    </a:ext>
                  </a:extLst>
                </a:gridCol>
              </a:tblGrid>
              <a:tr h="386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数值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66745"/>
                  </a:ext>
                </a:extLst>
              </a:tr>
              <a:tr h="344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  <a:endParaRPr lang="zh-CN" altLang="en-US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810408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514722" y="2492896"/>
            <a:ext cx="4779674" cy="460865"/>
            <a:chOff x="0" y="585519"/>
            <a:chExt cx="6096000" cy="767520"/>
          </a:xfrm>
          <a:solidFill>
            <a:schemeClr val="bg1"/>
          </a:solidFill>
        </p:grpSpPr>
        <p:sp>
          <p:nvSpPr>
            <p:cNvPr id="14" name="圆角矩形 13"/>
            <p:cNvSpPr/>
            <p:nvPr/>
          </p:nvSpPr>
          <p:spPr>
            <a:xfrm>
              <a:off x="0" y="585519"/>
              <a:ext cx="6096000" cy="767520"/>
            </a:xfrm>
            <a:prstGeom prst="roundRect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5" name="圆角矩形 4"/>
            <p:cNvSpPr txBox="1"/>
            <p:nvPr/>
          </p:nvSpPr>
          <p:spPr>
            <a:xfrm>
              <a:off x="76132" y="645376"/>
              <a:ext cx="5930221" cy="63712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数据结构：选择怎样的逻辑</a:t>
              </a:r>
              <a:r>
                <a:rPr lang="en-US" altLang="zh-CN" b="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/</a:t>
              </a:r>
              <a:r>
                <a:rPr lang="zh-CN" altLang="en-US" b="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存储结构？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139952" y="3414724"/>
            <a:ext cx="3240360" cy="553475"/>
            <a:chOff x="3282518" y="1279404"/>
            <a:chExt cx="4025786" cy="553475"/>
          </a:xfrm>
          <a:solidFill>
            <a:schemeClr val="bg1"/>
          </a:solidFill>
        </p:grpSpPr>
        <p:sp>
          <p:nvSpPr>
            <p:cNvPr id="17" name="右大括号 16"/>
            <p:cNvSpPr/>
            <p:nvPr/>
          </p:nvSpPr>
          <p:spPr bwMode="auto">
            <a:xfrm>
              <a:off x="3282518" y="1279404"/>
              <a:ext cx="649784" cy="553475"/>
            </a:xfrm>
            <a:prstGeom prst="rightBrace">
              <a:avLst/>
            </a:prstGeom>
            <a:ln w="12700">
              <a:solidFill>
                <a:srgbClr val="000099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3932302" y="1412776"/>
              <a:ext cx="3376002" cy="336150"/>
            </a:xfrm>
            <a:prstGeom prst="rect">
              <a:avLst/>
            </a:prstGeom>
            <a:ln w="12700">
              <a:solidFill>
                <a:srgbClr val="000099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第一类数据结构：顺序表</a:t>
              </a:r>
            </a:p>
          </p:txBody>
        </p:sp>
      </p:grpSp>
      <p:sp>
        <p:nvSpPr>
          <p:cNvPr id="19" name="矩形 18"/>
          <p:cNvSpPr/>
          <p:nvPr/>
        </p:nvSpPr>
        <p:spPr bwMode="auto">
          <a:xfrm>
            <a:off x="1604214" y="3245797"/>
            <a:ext cx="2529076" cy="384407"/>
          </a:xfrm>
          <a:prstGeom prst="rect">
            <a:avLst/>
          </a:prstGeom>
          <a:ln w="127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逻辑结构：</a:t>
            </a:r>
            <a:r>
              <a:rPr lang="zh-CN" altLang="en-US" sz="1800" b="0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线性表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604214" y="3764673"/>
            <a:ext cx="2529076" cy="384407"/>
          </a:xfrm>
          <a:prstGeom prst="rect">
            <a:avLst/>
          </a:prstGeom>
          <a:ln w="1270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结构：顺序存储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5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761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9"/>
          <p:cNvGrpSpPr>
            <a:grpSpLocks/>
          </p:cNvGrpSpPr>
          <p:nvPr/>
        </p:nvGrpSpPr>
        <p:grpSpPr bwMode="auto">
          <a:xfrm>
            <a:off x="8028384" y="4392768"/>
            <a:ext cx="590528" cy="538221"/>
            <a:chOff x="4915" y="179"/>
            <a:chExt cx="233" cy="733"/>
          </a:xfrm>
        </p:grpSpPr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4992" y="288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77" name="Text Box 11"/>
            <p:cNvSpPr txBox="1">
              <a:spLocks noChangeArrowheads="1"/>
            </p:cNvSpPr>
            <p:nvPr/>
          </p:nvSpPr>
          <p:spPr bwMode="auto">
            <a:xfrm>
              <a:off x="4915" y="179"/>
              <a:ext cx="23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 dirty="0" err="1">
                  <a:solidFill>
                    <a:srgbClr val="99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kumimoji="1"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579347" y="4964934"/>
          <a:ext cx="7967557" cy="731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889">
                  <a:extLst>
                    <a:ext uri="{9D8B030D-6E8A-4147-A177-3AD203B41FA5}">
                      <a16:colId xmlns:a16="http://schemas.microsoft.com/office/drawing/2014/main" val="2076799139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1138107938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2144595429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4270667093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283412541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2249570578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1808728093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1040936084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1081193535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2723583048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598121870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1747146557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3300606680"/>
                    </a:ext>
                  </a:extLst>
                </a:gridCol>
              </a:tblGrid>
              <a:tr h="386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数值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66745"/>
                  </a:ext>
                </a:extLst>
              </a:tr>
              <a:tr h="344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810408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552217" y="2479608"/>
          <a:ext cx="7967557" cy="731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889">
                  <a:extLst>
                    <a:ext uri="{9D8B030D-6E8A-4147-A177-3AD203B41FA5}">
                      <a16:colId xmlns:a16="http://schemas.microsoft.com/office/drawing/2014/main" val="2076799139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1138107938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2144595429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4270667093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283412541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2249570578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1808728093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1040936084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1081193535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2723583048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598121870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1747146557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3300606680"/>
                    </a:ext>
                  </a:extLst>
                </a:gridCol>
              </a:tblGrid>
              <a:tr h="386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数值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66745"/>
                  </a:ext>
                </a:extLst>
              </a:tr>
              <a:tr h="344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810408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算法策略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：顺序查找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-180000">
              <a:spcBef>
                <a:spcPts val="0"/>
              </a:spcBef>
            </a:pPr>
            <a:r>
              <a:rPr lang="zh-CN" altLang="en-US" sz="2000" dirty="0" smtClean="0">
                <a:solidFill>
                  <a:srgbClr val="0033CC"/>
                </a:solidFill>
              </a:rPr>
              <a:t>将关键字</a:t>
            </a:r>
            <a:r>
              <a:rPr lang="en-US" altLang="zh-CN" sz="2000" i="1" dirty="0" smtClean="0">
                <a:solidFill>
                  <a:srgbClr val="0033CC"/>
                </a:solidFill>
              </a:rPr>
              <a:t>key</a:t>
            </a:r>
            <a:r>
              <a:rPr lang="zh-CN" altLang="en-US" sz="2000" dirty="0" smtClean="0">
                <a:solidFill>
                  <a:srgbClr val="0033CC"/>
                </a:solidFill>
              </a:rPr>
              <a:t>写入数组的</a:t>
            </a:r>
            <a:r>
              <a:rPr lang="en-US" altLang="zh-CN" sz="2000" dirty="0" smtClean="0">
                <a:solidFill>
                  <a:srgbClr val="0033CC"/>
                </a:solidFill>
              </a:rPr>
              <a:t>0</a:t>
            </a:r>
            <a:r>
              <a:rPr lang="zh-CN" altLang="en-US" sz="2000" dirty="0" smtClean="0">
                <a:solidFill>
                  <a:srgbClr val="0033CC"/>
                </a:solidFill>
              </a:rPr>
              <a:t>号地址空间；</a:t>
            </a:r>
            <a:endParaRPr lang="en-US" altLang="zh-CN" sz="2000" dirty="0" smtClean="0">
              <a:solidFill>
                <a:srgbClr val="0033CC"/>
              </a:solidFill>
            </a:endParaRPr>
          </a:p>
          <a:p>
            <a:pPr marL="0" lvl="1" indent="-180000">
              <a:spcBef>
                <a:spcPts val="0"/>
              </a:spcBef>
            </a:pPr>
            <a:r>
              <a:rPr lang="zh-CN" altLang="en-US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从数组末尾 </a:t>
            </a:r>
            <a:r>
              <a:rPr lang="en-US" altLang="zh-CN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=length</a:t>
            </a:r>
            <a:r>
              <a:rPr lang="en-US" altLang="zh-CN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处开始步步回退进行值的比较</a:t>
            </a:r>
            <a:r>
              <a:rPr lang="zh-CN" alt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sz="20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1200376" y="4930989"/>
            <a:ext cx="592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 b="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4" name="Group 9"/>
          <p:cNvGrpSpPr>
            <a:grpSpLocks/>
          </p:cNvGrpSpPr>
          <p:nvPr/>
        </p:nvGrpSpPr>
        <p:grpSpPr bwMode="auto">
          <a:xfrm>
            <a:off x="8028384" y="1916832"/>
            <a:ext cx="590528" cy="538221"/>
            <a:chOff x="4915" y="179"/>
            <a:chExt cx="233" cy="733"/>
          </a:xfrm>
        </p:grpSpPr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4992" y="288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4915" y="179"/>
              <a:ext cx="23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 dirty="0" err="1">
                  <a:solidFill>
                    <a:srgbClr val="99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kumimoji="1"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462530" y="2033414"/>
            <a:ext cx="1085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key</a:t>
            </a:r>
            <a:r>
              <a:rPr kumimoji="1" lang="en-US" altLang="zh-CN" sz="24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=25</a:t>
            </a:r>
            <a:endParaRPr kumimoji="1" lang="en-US" altLang="zh-CN" sz="24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91568" y="4506666"/>
            <a:ext cx="1085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key</a:t>
            </a:r>
            <a:r>
              <a:rPr kumimoji="1" lang="en-US" altLang="zh-CN" sz="24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=23</a:t>
            </a:r>
            <a:endParaRPr kumimoji="1" lang="en-US" altLang="zh-CN" sz="24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1157570" y="2455053"/>
            <a:ext cx="5824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0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25</a:t>
            </a:r>
            <a:endParaRPr kumimoji="1" lang="en-US" altLang="zh-CN" sz="2400" b="0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539552" y="3444747"/>
            <a:ext cx="1080000" cy="3315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/>
              <a:t>命中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611560" y="5905798"/>
            <a:ext cx="1080000" cy="3315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/>
              <a:t>不命中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846631" y="3444747"/>
            <a:ext cx="1440000" cy="3315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/>
              <a:t>返回地址 </a:t>
            </a:r>
            <a:r>
              <a:rPr lang="en-US" altLang="zh-CN" sz="1800" dirty="0" smtClean="0"/>
              <a:t>5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907704" y="5892008"/>
            <a:ext cx="1440000" cy="3315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/>
              <a:t>返回</a:t>
            </a:r>
            <a:r>
              <a:rPr lang="zh-CN" altLang="en-US" sz="1800" dirty="0"/>
              <a:t>错误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0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860032" y="2065808"/>
            <a:ext cx="2219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800" spc="50" dirty="0" smtClean="0">
                <a:ln w="9525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array[5] == 25</a:t>
            </a:r>
            <a:endParaRPr kumimoji="1" lang="en-US" altLang="zh-CN" sz="1800" spc="50" dirty="0">
              <a:ln w="9525" cmpd="sng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1774720" y="4523856"/>
            <a:ext cx="2281951" cy="369332"/>
          </a:xfrm>
          <a:prstGeom prst="rect">
            <a:avLst/>
          </a:prstGeom>
          <a:noFill/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800" spc="50" dirty="0" smtClean="0">
                <a:ln w="9525" cmpd="sng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array[0] == 23</a:t>
            </a:r>
            <a:endParaRPr kumimoji="1" lang="en-US" altLang="zh-CN" sz="1800" spc="50" dirty="0">
              <a:ln w="9525" cmpd="sng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6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752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1.48148E-6 L -0.06649 1.48148E-6 " pathEditMode="relative" rAng="0" ptsTypes="AA">
                                      <p:cBhvr>
                                        <p:cTn id="3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6649 1.48148E-6 L -0.13524 0.00185 " pathEditMode="relative" rAng="0" ptsTypes="AA">
                                      <p:cBhvr>
                                        <p:cTn id="3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3524 0.00185 L -0.19757 0.00185 " pathEditMode="relative" rAng="0" ptsTypes="AA">
                                      <p:cBhvr>
                                        <p:cTn id="3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9757 0.00185 L -0.26753 0.00301 " pathEditMode="relative" rAng="0" ptsTypes="AA">
                                      <p:cBhvr>
                                        <p:cTn id="4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684 0.00301 L -0.33142 0.00301 " pathEditMode="relative" rAng="0" ptsTypes="AA">
                                      <p:cBhvr>
                                        <p:cTn id="4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33142 0.00301 L -0.40243 0.00625 " pathEditMode="relative" rAng="0" ptsTypes="AA">
                                      <p:cBhvr>
                                        <p:cTn id="4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path" presetSubtype="0" accel="50000" decel="5000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69 0.00556 L -0.05347 3.7037E-7 " pathEditMode="relative" rAng="0" ptsTypes="AA">
                                      <p:cBhvr>
                                        <p:cTn id="83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"/>
                            </p:stCondLst>
                            <p:childTnLst>
                              <p:par>
                                <p:cTn id="85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5347 3.7037E-7 L -0.12673 0.00185 " pathEditMode="relative" rAng="0" ptsTypes="AA">
                                      <p:cBhvr>
                                        <p:cTn id="86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"/>
                            </p:stCondLst>
                            <p:childTnLst>
                              <p:par>
                                <p:cTn id="88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2673 0.00185 L -0.19705 0.00185 " pathEditMode="relative" rAng="0" ptsTypes="AA">
                                      <p:cBhvr>
                                        <p:cTn id="89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"/>
                            </p:stCondLst>
                            <p:childTnLst>
                              <p:par>
                                <p:cTn id="91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9705 0.00185 L -0.26059 -0.00139 " pathEditMode="relative" rAng="0" ptsTypes="AA">
                                      <p:cBhvr>
                                        <p:cTn id="92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"/>
                            </p:stCondLst>
                            <p:childTnLst>
                              <p:par>
                                <p:cTn id="94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6059 -0.00139 L -0.33246 -0.00093 " pathEditMode="relative" rAng="0" ptsTypes="AA">
                                      <p:cBhvr>
                                        <p:cTn id="95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50"/>
                            </p:stCondLst>
                            <p:childTnLst>
                              <p:par>
                                <p:cTn id="97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33142 -0.00093 L -0.39444 -0.00093 " pathEditMode="relative" rAng="0" ptsTypes="AA">
                                      <p:cBhvr>
                                        <p:cTn id="98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100"/>
                            </p:stCondLst>
                            <p:childTnLst>
                              <p:par>
                                <p:cTn id="100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39444 -0.00093 L -0.46545 -0.00093 " pathEditMode="relative" rAng="0" ptsTypes="AA">
                                      <p:cBhvr>
                                        <p:cTn id="101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450"/>
                            </p:stCondLst>
                            <p:childTnLst>
                              <p:par>
                                <p:cTn id="103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46545 -0.00093 L -0.53646 -0.00093 " pathEditMode="relative" rAng="0" ptsTypes="AA">
                                      <p:cBhvr>
                                        <p:cTn id="104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800"/>
                            </p:stCondLst>
                            <p:childTnLst>
                              <p:par>
                                <p:cTn id="106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53646 -0.00093 L -0.59132 0.00255 " pathEditMode="relative" rAng="0" ptsTypes="AA">
                                      <p:cBhvr>
                                        <p:cTn id="107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150"/>
                            </p:stCondLst>
                            <p:childTnLst>
                              <p:par>
                                <p:cTn id="109" presetID="35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59132 0.00255 L -0.66215 0.00255 " pathEditMode="relative" rAng="0" ptsTypes="AA">
                                      <p:cBhvr>
                                        <p:cTn id="110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6215 0.00255 L -0.73316 -0.00093 " pathEditMode="relative" rAng="0" ptsTypes="AA">
                                      <p:cBhvr>
                                        <p:cTn id="113" dur="1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1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7" grpId="0" autoUpdateAnimBg="0"/>
      <p:bldP spid="48" grpId="0" autoUpdateAnimBg="0"/>
      <p:bldP spid="49" grpId="0" autoUpdateAnimBg="0"/>
      <p:bldP spid="3" grpId="0" animBg="1"/>
      <p:bldP spid="73" grpId="0" animBg="1"/>
      <p:bldP spid="20" grpId="0" animBg="1"/>
      <p:bldP spid="21" grpId="0" animBg="1"/>
      <p:bldP spid="26" grpId="0" autoUpdateAnimBg="0"/>
      <p:bldP spid="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表格 60"/>
          <p:cNvGraphicFramePr>
            <a:graphicFrameLocks noGrp="1"/>
          </p:cNvGraphicFramePr>
          <p:nvPr>
            <p:extLst/>
          </p:nvPr>
        </p:nvGraphicFramePr>
        <p:xfrm>
          <a:off x="476043" y="4533401"/>
          <a:ext cx="8058674" cy="731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898">
                  <a:extLst>
                    <a:ext uri="{9D8B030D-6E8A-4147-A177-3AD203B41FA5}">
                      <a16:colId xmlns:a16="http://schemas.microsoft.com/office/drawing/2014/main" val="2076799139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1138107938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2144595429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4270667093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283412541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2249570578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1808728093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1040936084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1081193535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2723583048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598121870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1747146557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3300606680"/>
                    </a:ext>
                  </a:extLst>
                </a:gridCol>
              </a:tblGrid>
              <a:tr h="386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数值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66745"/>
                  </a:ext>
                </a:extLst>
              </a:tr>
              <a:tr h="344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810408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/>
          </p:nvPr>
        </p:nvGraphicFramePr>
        <p:xfrm>
          <a:off x="518134" y="2066635"/>
          <a:ext cx="8058674" cy="731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898">
                  <a:extLst>
                    <a:ext uri="{9D8B030D-6E8A-4147-A177-3AD203B41FA5}">
                      <a16:colId xmlns:a16="http://schemas.microsoft.com/office/drawing/2014/main" val="2076799139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1138107938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2144595429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4270667093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283412541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2249570578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1808728093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1040936084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1081193535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2723583048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598121870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1747146557"/>
                    </a:ext>
                  </a:extLst>
                </a:gridCol>
                <a:gridCol w="619898">
                  <a:extLst>
                    <a:ext uri="{9D8B030D-6E8A-4147-A177-3AD203B41FA5}">
                      <a16:colId xmlns:a16="http://schemas.microsoft.com/office/drawing/2014/main" val="3300606680"/>
                    </a:ext>
                  </a:extLst>
                </a:gridCol>
              </a:tblGrid>
              <a:tr h="38648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数值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66745"/>
                  </a:ext>
                </a:extLst>
              </a:tr>
              <a:tr h="34497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下标</a:t>
                      </a:r>
                      <a:endParaRPr lang="zh-CN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847" marR="8847" marT="88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810408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策略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折半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-180000">
              <a:spcBef>
                <a:spcPts val="0"/>
              </a:spcBef>
            </a:pPr>
            <a:r>
              <a:rPr lang="zh-CN" altLang="en-US" sz="2000" dirty="0" smtClean="0">
                <a:solidFill>
                  <a:srgbClr val="0033CC"/>
                </a:solidFill>
              </a:rPr>
              <a:t>设置三个位置指针：</a:t>
            </a:r>
            <a:r>
              <a:rPr lang="en-US" altLang="zh-CN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zh-CN" altLang="en-US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指向区间下界、</a:t>
            </a:r>
            <a:r>
              <a:rPr lang="en-US" altLang="zh-CN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zh-CN" altLang="en-US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指向区间上界；</a:t>
            </a:r>
            <a:endParaRPr lang="en-US" altLang="zh-CN" sz="2000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-180000" algn="l">
              <a:spcBef>
                <a:spcPts val="0"/>
              </a:spcBef>
            </a:pPr>
            <a:r>
              <a:rPr lang="en-US" altLang="zh-CN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mid</a:t>
            </a:r>
            <a:r>
              <a:rPr lang="zh-CN" altLang="en-US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指向区间中央 </a:t>
            </a:r>
            <a:r>
              <a:rPr lang="en-US" altLang="zh-CN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 </a:t>
            </a:r>
            <a:r>
              <a:rPr lang="en-US" altLang="zh-CN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altLang="zh-CN" sz="2000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low+high</a:t>
            </a:r>
            <a:r>
              <a:rPr lang="en-US" altLang="zh-CN" sz="20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  <a:endParaRPr lang="zh-CN" altLang="en-US" sz="20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972247" y="2829875"/>
            <a:ext cx="614271" cy="725073"/>
            <a:chOff x="7203964" y="4789512"/>
            <a:chExt cx="819002" cy="1243444"/>
          </a:xfrm>
        </p:grpSpPr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>
              <a:off x="7467600" y="4789512"/>
              <a:ext cx="152400" cy="838200"/>
            </a:xfrm>
            <a:prstGeom prst="upArrow">
              <a:avLst>
                <a:gd name="adj1" fmla="val 50000"/>
                <a:gd name="adj2" fmla="val 137500"/>
              </a:avLst>
            </a:pr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7203964" y="5505142"/>
              <a:ext cx="819002" cy="52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76348" y="2829874"/>
            <a:ext cx="506870" cy="746164"/>
            <a:chOff x="3982169" y="4713312"/>
            <a:chExt cx="610065" cy="1375442"/>
          </a:xfrm>
        </p:grpSpPr>
        <p:sp>
          <p:nvSpPr>
            <p:cNvPr id="29" name="AutoShape 8"/>
            <p:cNvSpPr>
              <a:spLocks noChangeArrowheads="1"/>
            </p:cNvSpPr>
            <p:nvPr/>
          </p:nvSpPr>
          <p:spPr bwMode="auto">
            <a:xfrm>
              <a:off x="4267200" y="4713312"/>
              <a:ext cx="152400" cy="914400"/>
            </a:xfrm>
            <a:prstGeom prst="upArrow">
              <a:avLst>
                <a:gd name="adj1" fmla="val 50000"/>
                <a:gd name="adj2" fmla="val 1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3982169" y="5521413"/>
              <a:ext cx="610065" cy="567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75549" y="2829873"/>
            <a:ext cx="506870" cy="715753"/>
            <a:chOff x="4693955" y="4789512"/>
            <a:chExt cx="594288" cy="1190797"/>
          </a:xfrm>
        </p:grpSpPr>
        <p:sp>
          <p:nvSpPr>
            <p:cNvPr id="33" name="AutoShape 12"/>
            <p:cNvSpPr>
              <a:spLocks noChangeArrowheads="1"/>
            </p:cNvSpPr>
            <p:nvPr/>
          </p:nvSpPr>
          <p:spPr bwMode="auto">
            <a:xfrm>
              <a:off x="4876800" y="4789512"/>
              <a:ext cx="152400" cy="838200"/>
            </a:xfrm>
            <a:prstGeom prst="upArrow">
              <a:avLst>
                <a:gd name="adj1" fmla="val 50000"/>
                <a:gd name="adj2" fmla="val 137500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4693955" y="5468261"/>
              <a:ext cx="594288" cy="51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</a:t>
              </a:r>
              <a:endPara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753478" y="2829877"/>
            <a:ext cx="506870" cy="739790"/>
            <a:chOff x="5886216" y="4713312"/>
            <a:chExt cx="610065" cy="1333512"/>
          </a:xfrm>
        </p:grpSpPr>
        <p:sp>
          <p:nvSpPr>
            <p:cNvPr id="35" name="AutoShape 14"/>
            <p:cNvSpPr>
              <a:spLocks noChangeArrowheads="1"/>
            </p:cNvSpPr>
            <p:nvPr/>
          </p:nvSpPr>
          <p:spPr bwMode="auto">
            <a:xfrm>
              <a:off x="6153150" y="4713312"/>
              <a:ext cx="152400" cy="914400"/>
            </a:xfrm>
            <a:prstGeom prst="upArrow">
              <a:avLst>
                <a:gd name="adj1" fmla="val 50000"/>
                <a:gd name="adj2" fmla="val 1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Text Box 15"/>
            <p:cNvSpPr txBox="1">
              <a:spLocks noChangeArrowheads="1"/>
            </p:cNvSpPr>
            <p:nvPr/>
          </p:nvSpPr>
          <p:spPr bwMode="auto">
            <a:xfrm>
              <a:off x="5886216" y="5492039"/>
              <a:ext cx="610065" cy="554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98429" y="2829877"/>
            <a:ext cx="614271" cy="721827"/>
            <a:chOff x="5192786" y="4789512"/>
            <a:chExt cx="819002" cy="1224740"/>
          </a:xfrm>
        </p:grpSpPr>
        <p:sp>
          <p:nvSpPr>
            <p:cNvPr id="38" name="AutoShape 16"/>
            <p:cNvSpPr>
              <a:spLocks noChangeArrowheads="1"/>
            </p:cNvSpPr>
            <p:nvPr/>
          </p:nvSpPr>
          <p:spPr bwMode="auto">
            <a:xfrm>
              <a:off x="5486400" y="4789512"/>
              <a:ext cx="152400" cy="838200"/>
            </a:xfrm>
            <a:prstGeom prst="upArrow">
              <a:avLst>
                <a:gd name="adj1" fmla="val 50000"/>
                <a:gd name="adj2" fmla="val 137500"/>
              </a:avLst>
            </a:pr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5192786" y="5492040"/>
              <a:ext cx="819002" cy="52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89410" y="3026874"/>
            <a:ext cx="598241" cy="804468"/>
            <a:chOff x="4704105" y="4789512"/>
            <a:chExt cx="720039" cy="1465996"/>
          </a:xfrm>
        </p:grpSpPr>
        <p:sp>
          <p:nvSpPr>
            <p:cNvPr id="40" name="AutoShape 18"/>
            <p:cNvSpPr>
              <a:spLocks noChangeArrowheads="1"/>
            </p:cNvSpPr>
            <p:nvPr/>
          </p:nvSpPr>
          <p:spPr bwMode="auto">
            <a:xfrm>
              <a:off x="5010150" y="4789512"/>
              <a:ext cx="152400" cy="914400"/>
            </a:xfrm>
            <a:prstGeom prst="upArrow">
              <a:avLst>
                <a:gd name="adj1" fmla="val 50000"/>
                <a:gd name="adj2" fmla="val 1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4704105" y="5582468"/>
              <a:ext cx="720039" cy="673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22813" y="2829874"/>
            <a:ext cx="506870" cy="713478"/>
            <a:chOff x="933166" y="4789512"/>
            <a:chExt cx="594288" cy="1178416"/>
          </a:xfrm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1143000" y="4789512"/>
              <a:ext cx="152400" cy="838200"/>
            </a:xfrm>
            <a:prstGeom prst="upArrow">
              <a:avLst>
                <a:gd name="adj1" fmla="val 50000"/>
                <a:gd name="adj2" fmla="val 137500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933166" y="5459588"/>
              <a:ext cx="594288" cy="50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</a:t>
              </a:r>
              <a:endPara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418486" y="1611403"/>
            <a:ext cx="11249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key</a:t>
            </a:r>
            <a:r>
              <a:rPr kumimoji="1" lang="en-US" altLang="zh-CN" sz="24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=35</a:t>
            </a:r>
            <a:endParaRPr kumimoji="1" lang="en-US" altLang="zh-CN" sz="24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386270" y="4077072"/>
            <a:ext cx="11249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key</a:t>
            </a:r>
            <a:r>
              <a:rPr kumimoji="1" lang="en-US" altLang="zh-CN" sz="24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=17</a:t>
            </a:r>
            <a:endParaRPr kumimoji="1" lang="en-US" altLang="zh-CN" sz="24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539552" y="3543310"/>
            <a:ext cx="1080000" cy="3315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/>
              <a:t>命中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548842" y="6098289"/>
            <a:ext cx="1080000" cy="3315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/>
              <a:t>不命中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  <p:sp>
        <p:nvSpPr>
          <p:cNvPr id="63" name="圆角矩形 62"/>
          <p:cNvSpPr/>
          <p:nvPr/>
        </p:nvSpPr>
        <p:spPr bwMode="auto">
          <a:xfrm>
            <a:off x="1785037" y="3558626"/>
            <a:ext cx="1440000" cy="3315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/>
              <a:t>返回地址 </a:t>
            </a:r>
            <a:r>
              <a:rPr lang="en-US" altLang="zh-CN" sz="1800" dirty="0" smtClean="0"/>
              <a:t>7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1785037" y="6098289"/>
            <a:ext cx="1440000" cy="3315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/>
              <a:t>返回 错误</a:t>
            </a:r>
            <a:r>
              <a:rPr lang="en-US" altLang="zh-CN" sz="1800" dirty="0" smtClean="0"/>
              <a:t>0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7928919" y="5280637"/>
            <a:ext cx="614271" cy="725073"/>
            <a:chOff x="7203966" y="4789512"/>
            <a:chExt cx="819002" cy="1243444"/>
          </a:xfrm>
        </p:grpSpPr>
        <p:sp>
          <p:nvSpPr>
            <p:cNvPr id="66" name="AutoShape 9"/>
            <p:cNvSpPr>
              <a:spLocks noChangeArrowheads="1"/>
            </p:cNvSpPr>
            <p:nvPr/>
          </p:nvSpPr>
          <p:spPr bwMode="auto">
            <a:xfrm>
              <a:off x="7467600" y="4789512"/>
              <a:ext cx="152400" cy="838200"/>
            </a:xfrm>
            <a:prstGeom prst="upArrow">
              <a:avLst>
                <a:gd name="adj1" fmla="val 50000"/>
                <a:gd name="adj2" fmla="val 13750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7203966" y="5505142"/>
              <a:ext cx="819002" cy="52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</a:t>
              </a:r>
              <a:endPara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837339" y="5280636"/>
            <a:ext cx="506870" cy="746164"/>
            <a:chOff x="3982169" y="4713312"/>
            <a:chExt cx="610066" cy="1375442"/>
          </a:xfrm>
        </p:grpSpPr>
        <p:sp>
          <p:nvSpPr>
            <p:cNvPr id="69" name="AutoShape 8"/>
            <p:cNvSpPr>
              <a:spLocks noChangeArrowheads="1"/>
            </p:cNvSpPr>
            <p:nvPr/>
          </p:nvSpPr>
          <p:spPr bwMode="auto">
            <a:xfrm>
              <a:off x="4267200" y="4713312"/>
              <a:ext cx="152400" cy="914400"/>
            </a:xfrm>
            <a:prstGeom prst="upArrow">
              <a:avLst>
                <a:gd name="adj1" fmla="val 50000"/>
                <a:gd name="adj2" fmla="val 1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0" name="Text Box 11"/>
            <p:cNvSpPr txBox="1">
              <a:spLocks noChangeArrowheads="1"/>
            </p:cNvSpPr>
            <p:nvPr/>
          </p:nvSpPr>
          <p:spPr bwMode="auto">
            <a:xfrm>
              <a:off x="3982169" y="5521413"/>
              <a:ext cx="610066" cy="567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674633" y="5280637"/>
            <a:ext cx="506870" cy="715754"/>
            <a:chOff x="4693954" y="4789512"/>
            <a:chExt cx="594288" cy="1190798"/>
          </a:xfrm>
        </p:grpSpPr>
        <p:sp>
          <p:nvSpPr>
            <p:cNvPr id="72" name="AutoShape 12"/>
            <p:cNvSpPr>
              <a:spLocks noChangeArrowheads="1"/>
            </p:cNvSpPr>
            <p:nvPr/>
          </p:nvSpPr>
          <p:spPr bwMode="auto">
            <a:xfrm>
              <a:off x="4876800" y="4789512"/>
              <a:ext cx="152400" cy="838200"/>
            </a:xfrm>
            <a:prstGeom prst="upArrow">
              <a:avLst>
                <a:gd name="adj1" fmla="val 50000"/>
                <a:gd name="adj2" fmla="val 137500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4693954" y="5468262"/>
              <a:ext cx="594288" cy="51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</a:t>
              </a:r>
              <a:endPara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982889" y="5302998"/>
            <a:ext cx="506870" cy="739790"/>
            <a:chOff x="5886216" y="4713312"/>
            <a:chExt cx="610066" cy="1333512"/>
          </a:xfrm>
        </p:grpSpPr>
        <p:sp>
          <p:nvSpPr>
            <p:cNvPr id="79" name="AutoShape 14"/>
            <p:cNvSpPr>
              <a:spLocks noChangeArrowheads="1"/>
            </p:cNvSpPr>
            <p:nvPr/>
          </p:nvSpPr>
          <p:spPr bwMode="auto">
            <a:xfrm>
              <a:off x="6153150" y="4713312"/>
              <a:ext cx="152400" cy="914400"/>
            </a:xfrm>
            <a:prstGeom prst="upArrow">
              <a:avLst>
                <a:gd name="adj1" fmla="val 50000"/>
                <a:gd name="adj2" fmla="val 1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Text Box 15"/>
            <p:cNvSpPr txBox="1">
              <a:spLocks noChangeArrowheads="1"/>
            </p:cNvSpPr>
            <p:nvPr/>
          </p:nvSpPr>
          <p:spPr bwMode="auto">
            <a:xfrm>
              <a:off x="5886216" y="5492039"/>
              <a:ext cx="610066" cy="554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223068" y="5281233"/>
            <a:ext cx="614271" cy="721827"/>
            <a:chOff x="5192788" y="4789512"/>
            <a:chExt cx="819002" cy="1224740"/>
          </a:xfrm>
        </p:grpSpPr>
        <p:sp>
          <p:nvSpPr>
            <p:cNvPr id="82" name="AutoShape 16"/>
            <p:cNvSpPr>
              <a:spLocks noChangeArrowheads="1"/>
            </p:cNvSpPr>
            <p:nvPr/>
          </p:nvSpPr>
          <p:spPr bwMode="auto">
            <a:xfrm>
              <a:off x="5486400" y="4789512"/>
              <a:ext cx="152400" cy="838200"/>
            </a:xfrm>
            <a:prstGeom prst="upArrow">
              <a:avLst>
                <a:gd name="adj1" fmla="val 50000"/>
                <a:gd name="adj2" fmla="val 137500"/>
              </a:avLst>
            </a:pr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3" name="Text Box 17"/>
            <p:cNvSpPr txBox="1">
              <a:spLocks noChangeArrowheads="1"/>
            </p:cNvSpPr>
            <p:nvPr/>
          </p:nvSpPr>
          <p:spPr bwMode="auto">
            <a:xfrm>
              <a:off x="5192788" y="5492040"/>
              <a:ext cx="819002" cy="52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719511" y="5509846"/>
            <a:ext cx="506870" cy="742912"/>
            <a:chOff x="4759091" y="4789514"/>
            <a:chExt cx="610066" cy="1353821"/>
          </a:xfrm>
        </p:grpSpPr>
        <p:sp>
          <p:nvSpPr>
            <p:cNvPr id="85" name="AutoShape 18"/>
            <p:cNvSpPr>
              <a:spLocks noChangeArrowheads="1"/>
            </p:cNvSpPr>
            <p:nvPr/>
          </p:nvSpPr>
          <p:spPr bwMode="auto">
            <a:xfrm>
              <a:off x="5010150" y="4789514"/>
              <a:ext cx="152400" cy="914400"/>
            </a:xfrm>
            <a:prstGeom prst="upArrow">
              <a:avLst>
                <a:gd name="adj1" fmla="val 50000"/>
                <a:gd name="adj2" fmla="val 1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Text Box 19"/>
            <p:cNvSpPr txBox="1">
              <a:spLocks noChangeArrowheads="1"/>
            </p:cNvSpPr>
            <p:nvPr/>
          </p:nvSpPr>
          <p:spPr bwMode="auto">
            <a:xfrm>
              <a:off x="4759091" y="5582468"/>
              <a:ext cx="610066" cy="560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779482" y="5280637"/>
            <a:ext cx="506870" cy="713478"/>
            <a:chOff x="933165" y="4789512"/>
            <a:chExt cx="594288" cy="1178416"/>
          </a:xfrm>
        </p:grpSpPr>
        <p:sp>
          <p:nvSpPr>
            <p:cNvPr id="88" name="AutoShape 7"/>
            <p:cNvSpPr>
              <a:spLocks noChangeArrowheads="1"/>
            </p:cNvSpPr>
            <p:nvPr/>
          </p:nvSpPr>
          <p:spPr bwMode="auto">
            <a:xfrm>
              <a:off x="1143000" y="4789512"/>
              <a:ext cx="152400" cy="838200"/>
            </a:xfrm>
            <a:prstGeom prst="upArrow">
              <a:avLst>
                <a:gd name="adj1" fmla="val 50000"/>
                <a:gd name="adj2" fmla="val 137500"/>
              </a:avLst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Text Box 21"/>
            <p:cNvSpPr txBox="1">
              <a:spLocks noChangeArrowheads="1"/>
            </p:cNvSpPr>
            <p:nvPr/>
          </p:nvSpPr>
          <p:spPr bwMode="auto">
            <a:xfrm>
              <a:off x="933165" y="5459588"/>
              <a:ext cx="594288" cy="50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</a:t>
              </a:r>
              <a:endPara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990032" y="5324047"/>
            <a:ext cx="614271" cy="721827"/>
            <a:chOff x="5192788" y="4789512"/>
            <a:chExt cx="819002" cy="1224740"/>
          </a:xfrm>
        </p:grpSpPr>
        <p:sp>
          <p:nvSpPr>
            <p:cNvPr id="95" name="AutoShape 16"/>
            <p:cNvSpPr>
              <a:spLocks noChangeArrowheads="1"/>
            </p:cNvSpPr>
            <p:nvPr/>
          </p:nvSpPr>
          <p:spPr bwMode="auto">
            <a:xfrm>
              <a:off x="5486400" y="4789512"/>
              <a:ext cx="152400" cy="838200"/>
            </a:xfrm>
            <a:prstGeom prst="upArrow">
              <a:avLst>
                <a:gd name="adj1" fmla="val 50000"/>
                <a:gd name="adj2" fmla="val 137500"/>
              </a:avLst>
            </a:pr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6" name="Text Box 17"/>
            <p:cNvSpPr txBox="1">
              <a:spLocks noChangeArrowheads="1"/>
            </p:cNvSpPr>
            <p:nvPr/>
          </p:nvSpPr>
          <p:spPr bwMode="auto">
            <a:xfrm>
              <a:off x="5192788" y="5492040"/>
              <a:ext cx="819002" cy="522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400" dirty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</a:t>
              </a:r>
            </a:p>
          </p:txBody>
        </p:sp>
      </p:grpSp>
      <p:sp>
        <p:nvSpPr>
          <p:cNvPr id="62" name="Text Box 12"/>
          <p:cNvSpPr txBox="1">
            <a:spLocks noChangeArrowheads="1"/>
          </p:cNvSpPr>
          <p:nvPr/>
        </p:nvSpPr>
        <p:spPr bwMode="auto">
          <a:xfrm>
            <a:off x="4682977" y="1703736"/>
            <a:ext cx="2219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800" spc="50" dirty="0" smtClean="0">
                <a:ln w="9525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array[7] == 35</a:t>
            </a:r>
            <a:endParaRPr kumimoji="1" lang="en-US" altLang="zh-CN" sz="1800" spc="50" dirty="0">
              <a:ln w="9525" cmpd="sng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 Box 12"/>
          <p:cNvSpPr txBox="1">
            <a:spLocks noChangeArrowheads="1"/>
          </p:cNvSpPr>
          <p:nvPr/>
        </p:nvSpPr>
        <p:spPr bwMode="auto">
          <a:xfrm>
            <a:off x="2762378" y="4161803"/>
            <a:ext cx="1767825" cy="369332"/>
          </a:xfrm>
          <a:prstGeom prst="rect">
            <a:avLst/>
          </a:prstGeom>
          <a:noFill/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800" spc="50" dirty="0" smtClean="0">
                <a:ln w="9525" cmpd="sng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low &gt; high</a:t>
            </a:r>
            <a:endParaRPr kumimoji="1" lang="en-US" altLang="zh-CN" sz="1800" spc="50" dirty="0">
              <a:ln w="9525" cmpd="sng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7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368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  <p:bldP spid="57" grpId="0" autoUpdateAnimBg="0"/>
      <p:bldP spid="58" grpId="0" animBg="1"/>
      <p:bldP spid="59" grpId="0" animBg="1"/>
      <p:bldP spid="63" grpId="0" animBg="1"/>
      <p:bldP spid="64" grpId="0" animBg="1"/>
      <p:bldP spid="62" grpId="0" autoUpdateAnimBg="0"/>
      <p:bldP spid="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策略比较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836713"/>
                <a:ext cx="8280920" cy="5544615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2400" dirty="0" smtClean="0"/>
                  <a:t>策略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：顺序查找</a:t>
                </a:r>
                <a:endParaRPr lang="en-US" altLang="zh-CN" sz="2000" dirty="0" smtClean="0">
                  <a:solidFill>
                    <a:srgbClr val="002060"/>
                  </a:solidFill>
                </a:endParaRPr>
              </a:p>
              <a:p>
                <a:pPr marL="720000" lvl="1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800" dirty="0" smtClean="0">
                    <a:solidFill>
                      <a:schemeClr val="tx1"/>
                    </a:solidFill>
                  </a:rPr>
                  <a:t>查找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成功等</a:t>
                </a:r>
                <a:r>
                  <a:rPr lang="zh-CN" altLang="en-US" sz="1800" dirty="0" smtClean="0">
                    <a:solidFill>
                      <a:schemeClr val="tx1"/>
                    </a:solidFill>
                  </a:rPr>
                  <a:t>概率下需要比较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1800" dirty="0" smtClean="0">
                    <a:solidFill>
                      <a:schemeClr val="tx1"/>
                    </a:solidFill>
                  </a:rPr>
                  <a:t>次；</a:t>
                </a:r>
                <a:endParaRPr lang="en-US" altLang="zh-CN" sz="1800" dirty="0" smtClean="0">
                  <a:solidFill>
                    <a:schemeClr val="tx1"/>
                  </a:solidFill>
                </a:endParaRPr>
              </a:p>
              <a:p>
                <a:pPr marL="720000" lvl="1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查找失败需要比较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800" dirty="0" smtClean="0">
                    <a:solidFill>
                      <a:schemeClr val="tx1"/>
                    </a:solidFill>
                  </a:rPr>
                  <a:t>次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。</a:t>
                </a:r>
                <a:endParaRPr lang="en-US" altLang="zh-CN" sz="1800" dirty="0" smtClean="0">
                  <a:solidFill>
                    <a:schemeClr val="tx1"/>
                  </a:solidFill>
                </a:endParaRPr>
              </a:p>
              <a:p>
                <a:pPr marL="720000" lvl="1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zh-CN" sz="1600" dirty="0" smtClean="0">
                  <a:solidFill>
                    <a:srgbClr val="0033CC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2400" dirty="0" smtClean="0"/>
                  <a:t>策略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：折半查找</a:t>
                </a:r>
                <a:endParaRPr lang="en-US" altLang="zh-CN" sz="2000" dirty="0">
                  <a:solidFill>
                    <a:srgbClr val="002060"/>
                  </a:solidFill>
                </a:endParaRPr>
              </a:p>
              <a:p>
                <a:pPr marL="720000" lvl="1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800" dirty="0" smtClean="0">
                    <a:solidFill>
                      <a:schemeClr val="tx1"/>
                    </a:solidFill>
                  </a:rPr>
                  <a:t>查找成功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至多</a:t>
                </a:r>
                <a:r>
                  <a:rPr lang="zh-CN" altLang="en-US" sz="1800" dirty="0" smtClean="0">
                    <a:solidFill>
                      <a:schemeClr val="tx1"/>
                    </a:solidFill>
                  </a:rPr>
                  <a:t>需要比较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800" dirty="0" smtClean="0">
                    <a:solidFill>
                      <a:schemeClr val="tx1"/>
                    </a:solidFill>
                  </a:rPr>
                  <a:t>次，至少</a:t>
                </a:r>
                <a:r>
                  <a:rPr lang="en-US" altLang="zh-CN" sz="1800" b="1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800" dirty="0" smtClean="0">
                    <a:solidFill>
                      <a:schemeClr val="tx1"/>
                    </a:solidFill>
                  </a:rPr>
                  <a:t>次；</a:t>
                </a:r>
                <a:endParaRPr lang="en-US" altLang="zh-CN" sz="1800" dirty="0" smtClean="0">
                  <a:solidFill>
                    <a:schemeClr val="tx1"/>
                  </a:solidFill>
                </a:endParaRPr>
              </a:p>
              <a:p>
                <a:pPr marL="720000" lvl="1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chemeClr val="tx1"/>
                    </a:solidFill>
                  </a:rPr>
                  <a:t>查找失败需要比较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800" dirty="0" smtClean="0">
                    <a:solidFill>
                      <a:schemeClr val="tx1"/>
                    </a:solidFill>
                  </a:rPr>
                  <a:t>次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。</a:t>
                </a:r>
                <a:endParaRPr lang="en-US" altLang="zh-CN" sz="1800" dirty="0" smtClean="0">
                  <a:solidFill>
                    <a:schemeClr val="tx1"/>
                  </a:solidFill>
                </a:endParaRPr>
              </a:p>
              <a:p>
                <a:pPr marL="720000" lvl="1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zh-CN" sz="1600" dirty="0">
                  <a:solidFill>
                    <a:srgbClr val="0033CC"/>
                  </a:solidFill>
                </a:endParaRPr>
              </a:p>
              <a:p>
                <a:pPr marL="360000" lvl="1" indent="-360000" algn="l" fontAlgn="ctr">
                  <a:spcBef>
                    <a:spcPts val="0"/>
                  </a:spcBef>
                  <a:buClr>
                    <a:schemeClr val="tx1"/>
                  </a:buClr>
                  <a:buSzPct val="70000"/>
                  <a:buFont typeface="Wingdings" pitchFamily="2" charset="2"/>
                  <a:buChar char="l"/>
                </a:pPr>
                <a:r>
                  <a:rPr lang="zh-CN" altLang="en-US" dirty="0" smtClean="0">
                    <a:solidFill>
                      <a:srgbClr val="000099"/>
                    </a:solidFill>
                  </a:rPr>
                  <a:t>在</a:t>
                </a:r>
                <a:r>
                  <a:rPr lang="zh-CN" altLang="en-US" b="1" dirty="0" smtClean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 smtClean="0">
                    <a:solidFill>
                      <a:srgbClr val="000099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0099"/>
                    </a:solidFill>
                  </a:rPr>
                  <a:t>足够大的时候，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 smtClean="0">
                    <a:solidFill>
                      <a:srgbClr val="002060"/>
                    </a:solidFill>
                  </a:rPr>
                  <a:t/>
                </a:r>
                <a:br>
                  <a:rPr lang="en-US" altLang="zh-CN" dirty="0" smtClean="0">
                    <a:solidFill>
                      <a:srgbClr val="002060"/>
                    </a:solidFill>
                  </a:rPr>
                </a:br>
                <a:endParaRPr lang="en-US" altLang="zh-CN" dirty="0">
                  <a:solidFill>
                    <a:srgbClr val="002060"/>
                  </a:solidFill>
                </a:endParaRPr>
              </a:p>
              <a:p>
                <a:pPr marL="720000" lvl="1" indent="-3429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altLang="zh-CN" sz="1600" dirty="0" smtClean="0">
                  <a:solidFill>
                    <a:srgbClr val="0033CC"/>
                  </a:solidFill>
                </a:endParaRPr>
              </a:p>
              <a:p>
                <a:pPr marL="26280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zh-CN" sz="2000" dirty="0" smtClean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836713"/>
                <a:ext cx="8280920" cy="5544615"/>
              </a:xfrm>
              <a:blipFill>
                <a:blip r:embed="rId3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199733"/>
                  </p:ext>
                </p:extLst>
              </p:nvPr>
            </p:nvGraphicFramePr>
            <p:xfrm>
              <a:off x="589339" y="4149080"/>
              <a:ext cx="7928377" cy="74168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175068">
                      <a:extLst>
                        <a:ext uri="{9D8B030D-6E8A-4147-A177-3AD203B41FA5}">
                          <a16:colId xmlns:a16="http://schemas.microsoft.com/office/drawing/2014/main" val="2301826712"/>
                        </a:ext>
                      </a:extLst>
                    </a:gridCol>
                    <a:gridCol w="856932">
                      <a:extLst>
                        <a:ext uri="{9D8B030D-6E8A-4147-A177-3AD203B41FA5}">
                          <a16:colId xmlns:a16="http://schemas.microsoft.com/office/drawing/2014/main" val="108260590"/>
                        </a:ext>
                      </a:extLst>
                    </a:gridCol>
                    <a:gridCol w="582972">
                      <a:extLst>
                        <a:ext uri="{9D8B030D-6E8A-4147-A177-3AD203B41FA5}">
                          <a16:colId xmlns:a16="http://schemas.microsoft.com/office/drawing/2014/main" val="753081955"/>
                        </a:ext>
                      </a:extLst>
                    </a:gridCol>
                    <a:gridCol w="641099">
                      <a:extLst>
                        <a:ext uri="{9D8B030D-6E8A-4147-A177-3AD203B41FA5}">
                          <a16:colId xmlns:a16="http://schemas.microsoft.com/office/drawing/2014/main" val="141945726"/>
                        </a:ext>
                      </a:extLst>
                    </a:gridCol>
                    <a:gridCol w="701993">
                      <a:extLst>
                        <a:ext uri="{9D8B030D-6E8A-4147-A177-3AD203B41FA5}">
                          <a16:colId xmlns:a16="http://schemas.microsoft.com/office/drawing/2014/main" val="4250902646"/>
                        </a:ext>
                      </a:extLst>
                    </a:gridCol>
                    <a:gridCol w="663892">
                      <a:extLst>
                        <a:ext uri="{9D8B030D-6E8A-4147-A177-3AD203B41FA5}">
                          <a16:colId xmlns:a16="http://schemas.microsoft.com/office/drawing/2014/main" val="2180200579"/>
                        </a:ext>
                      </a:extLst>
                    </a:gridCol>
                    <a:gridCol w="703580">
                      <a:extLst>
                        <a:ext uri="{9D8B030D-6E8A-4147-A177-3AD203B41FA5}">
                          <a16:colId xmlns:a16="http://schemas.microsoft.com/office/drawing/2014/main" val="1956498961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433859446"/>
                        </a:ext>
                      </a:extLst>
                    </a:gridCol>
                    <a:gridCol w="643255">
                      <a:extLst>
                        <a:ext uri="{9D8B030D-6E8A-4147-A177-3AD203B41FA5}">
                          <a16:colId xmlns:a16="http://schemas.microsoft.com/office/drawing/2014/main" val="3589799201"/>
                        </a:ext>
                      </a:extLst>
                    </a:gridCol>
                    <a:gridCol w="655955">
                      <a:extLst>
                        <a:ext uri="{9D8B030D-6E8A-4147-A177-3AD203B41FA5}">
                          <a16:colId xmlns:a16="http://schemas.microsoft.com/office/drawing/2014/main" val="1800586775"/>
                        </a:ext>
                      </a:extLst>
                    </a:gridCol>
                    <a:gridCol w="630213">
                      <a:extLst>
                        <a:ext uri="{9D8B030D-6E8A-4147-A177-3AD203B41FA5}">
                          <a16:colId xmlns:a16="http://schemas.microsoft.com/office/drawing/2014/main" val="41986550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顺序查找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  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 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256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K</a:t>
                          </a:r>
                          <a:endParaRPr lang="zh-CN" altLang="en-US" b="1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M</a:t>
                          </a:r>
                          <a:endParaRPr lang="zh-CN" altLang="en-US" b="1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G</a:t>
                          </a:r>
                          <a:endParaRPr lang="zh-CN" altLang="en-US" b="1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T</a:t>
                          </a:r>
                          <a:endParaRPr lang="zh-CN" altLang="en-US" b="1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P</a:t>
                          </a:r>
                          <a:endParaRPr lang="zh-CN" altLang="en-US" b="1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E</a:t>
                          </a:r>
                          <a:endParaRPr lang="zh-CN" altLang="en-US" b="1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4609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折半查找</a:t>
                          </a:r>
                          <a:endParaRPr lang="zh-CN" altLang="en-US" b="0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9445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0199733"/>
                  </p:ext>
                </p:extLst>
              </p:nvPr>
            </p:nvGraphicFramePr>
            <p:xfrm>
              <a:off x="589339" y="4149080"/>
              <a:ext cx="7928377" cy="74168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175068">
                      <a:extLst>
                        <a:ext uri="{9D8B030D-6E8A-4147-A177-3AD203B41FA5}">
                          <a16:colId xmlns:a16="http://schemas.microsoft.com/office/drawing/2014/main" val="2301826712"/>
                        </a:ext>
                      </a:extLst>
                    </a:gridCol>
                    <a:gridCol w="856932">
                      <a:extLst>
                        <a:ext uri="{9D8B030D-6E8A-4147-A177-3AD203B41FA5}">
                          <a16:colId xmlns:a16="http://schemas.microsoft.com/office/drawing/2014/main" val="108260590"/>
                        </a:ext>
                      </a:extLst>
                    </a:gridCol>
                    <a:gridCol w="582972">
                      <a:extLst>
                        <a:ext uri="{9D8B030D-6E8A-4147-A177-3AD203B41FA5}">
                          <a16:colId xmlns:a16="http://schemas.microsoft.com/office/drawing/2014/main" val="753081955"/>
                        </a:ext>
                      </a:extLst>
                    </a:gridCol>
                    <a:gridCol w="641099">
                      <a:extLst>
                        <a:ext uri="{9D8B030D-6E8A-4147-A177-3AD203B41FA5}">
                          <a16:colId xmlns:a16="http://schemas.microsoft.com/office/drawing/2014/main" val="141945726"/>
                        </a:ext>
                      </a:extLst>
                    </a:gridCol>
                    <a:gridCol w="701993">
                      <a:extLst>
                        <a:ext uri="{9D8B030D-6E8A-4147-A177-3AD203B41FA5}">
                          <a16:colId xmlns:a16="http://schemas.microsoft.com/office/drawing/2014/main" val="4250902646"/>
                        </a:ext>
                      </a:extLst>
                    </a:gridCol>
                    <a:gridCol w="663892">
                      <a:extLst>
                        <a:ext uri="{9D8B030D-6E8A-4147-A177-3AD203B41FA5}">
                          <a16:colId xmlns:a16="http://schemas.microsoft.com/office/drawing/2014/main" val="2180200579"/>
                        </a:ext>
                      </a:extLst>
                    </a:gridCol>
                    <a:gridCol w="703580">
                      <a:extLst>
                        <a:ext uri="{9D8B030D-6E8A-4147-A177-3AD203B41FA5}">
                          <a16:colId xmlns:a16="http://schemas.microsoft.com/office/drawing/2014/main" val="1956498961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433859446"/>
                        </a:ext>
                      </a:extLst>
                    </a:gridCol>
                    <a:gridCol w="643255">
                      <a:extLst>
                        <a:ext uri="{9D8B030D-6E8A-4147-A177-3AD203B41FA5}">
                          <a16:colId xmlns:a16="http://schemas.microsoft.com/office/drawing/2014/main" val="3589799201"/>
                        </a:ext>
                      </a:extLst>
                    </a:gridCol>
                    <a:gridCol w="655955">
                      <a:extLst>
                        <a:ext uri="{9D8B030D-6E8A-4147-A177-3AD203B41FA5}">
                          <a16:colId xmlns:a16="http://schemas.microsoft.com/office/drawing/2014/main" val="1800586775"/>
                        </a:ext>
                      </a:extLst>
                    </a:gridCol>
                    <a:gridCol w="630213">
                      <a:extLst>
                        <a:ext uri="{9D8B030D-6E8A-4147-A177-3AD203B41FA5}">
                          <a16:colId xmlns:a16="http://schemas.microsoft.com/office/drawing/2014/main" val="41986550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顺序查找</a:t>
                          </a:r>
                          <a:endParaRPr lang="zh-CN" altLang="en-US" b="0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7589" t="-9677" r="-68794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  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 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256</a:t>
                          </a:r>
                          <a:endParaRPr lang="zh-CN" altLang="en-US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K</a:t>
                          </a:r>
                          <a:endParaRPr lang="zh-CN" altLang="en-US" b="1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M</a:t>
                          </a:r>
                          <a:endParaRPr lang="zh-CN" altLang="en-US" b="1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G</a:t>
                          </a:r>
                          <a:endParaRPr lang="zh-CN" altLang="en-US" b="1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T</a:t>
                          </a:r>
                          <a:endParaRPr lang="zh-CN" altLang="en-US" b="1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P</a:t>
                          </a:r>
                          <a:endParaRPr lang="zh-CN" altLang="en-US" b="1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E</a:t>
                          </a:r>
                          <a:endParaRPr lang="zh-CN" altLang="en-US" b="1" dirty="0">
                            <a:solidFill>
                              <a:srgbClr val="000066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4609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折半查找</a:t>
                          </a:r>
                          <a:endParaRPr lang="zh-CN" altLang="en-US" b="0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7589" t="-111475" r="-68794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zh-CN" altLang="en-US" dirty="0">
                            <a:solidFill>
                              <a:srgbClr val="0033CC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79445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对角圆角矩形 11"/>
          <p:cNvSpPr/>
          <p:nvPr/>
        </p:nvSpPr>
        <p:spPr bwMode="auto">
          <a:xfrm>
            <a:off x="617728" y="5269904"/>
            <a:ext cx="7698688" cy="751384"/>
          </a:xfrm>
          <a:prstGeom prst="round2Diag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zh-CN" altLang="en-US" sz="1800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折半查找的查找效率高</a:t>
            </a:r>
            <a:r>
              <a:rPr lang="zh-CN" altLang="en-US" sz="1800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；平均</a:t>
            </a:r>
            <a:r>
              <a:rPr lang="zh-CN" altLang="en-US" sz="1800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查找性能和最坏性能相当接近；</a:t>
            </a:r>
          </a:p>
          <a:p>
            <a:pPr algn="just"/>
            <a:r>
              <a:rPr lang="zh-CN" altLang="en-US" sz="1800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折半查找要求查找表为有序表</a:t>
            </a:r>
            <a:r>
              <a:rPr lang="zh-CN" altLang="en-US" sz="1800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；并且</a:t>
            </a:r>
            <a:r>
              <a:rPr lang="zh-CN" altLang="en-US" sz="1800" b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，折半查找只适用于顺序存储结构。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8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730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索引，书</a:t>
            </a:r>
            <a:r>
              <a:rPr lang="zh-CN" altLang="en-US" dirty="0"/>
              <a:t>的目录就是一种索引，使用索引能够快速地定位查找范围。</a:t>
            </a:r>
          </a:p>
          <a:p>
            <a:r>
              <a:rPr lang="zh-CN" altLang="en-US" dirty="0" smtClean="0"/>
              <a:t>计算机</a:t>
            </a:r>
            <a:r>
              <a:rPr lang="zh-CN" altLang="en-US" dirty="0"/>
              <a:t>中对数据的存储</a:t>
            </a:r>
            <a:r>
              <a:rPr lang="zh-CN" altLang="en-US" dirty="0" smtClean="0"/>
              <a:t>和管理可以</a:t>
            </a:r>
            <a:r>
              <a:rPr lang="zh-CN" altLang="en-US" dirty="0"/>
              <a:t>采用</a:t>
            </a:r>
            <a:r>
              <a:rPr lang="zh-CN" altLang="en-US" dirty="0" smtClean="0"/>
              <a:t>索引以提高效率。</a:t>
            </a:r>
            <a:endParaRPr lang="zh-CN" altLang="en-US" dirty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数据量太大，以至内存装不下</a:t>
            </a:r>
            <a:r>
              <a:rPr lang="zh-CN" altLang="en-US" dirty="0" smtClean="0"/>
              <a:t>，建立</a:t>
            </a:r>
            <a:r>
              <a:rPr lang="zh-CN" altLang="en-US" dirty="0"/>
              <a:t>数据</a:t>
            </a:r>
            <a:r>
              <a:rPr lang="zh-CN" altLang="en-US" dirty="0" smtClean="0"/>
              <a:t>“索引”以解决空间复杂度。</a:t>
            </a:r>
            <a:endParaRPr lang="en-US" altLang="zh-CN" dirty="0" smtClean="0"/>
          </a:p>
          <a:p>
            <a:pPr marL="609600" indent="-609600"/>
            <a:r>
              <a:rPr lang="zh-CN" altLang="en-US" b="1" dirty="0" smtClean="0">
                <a:ea typeface="楷体_GB2312" panose="02010609030101010101" pitchFamily="49" charset="-122"/>
              </a:rPr>
              <a:t>索引表的建立分三步</a:t>
            </a:r>
            <a:endParaRPr lang="en-US" altLang="zh-CN" b="1" dirty="0" smtClean="0">
              <a:ea typeface="楷体_GB2312" panose="02010609030101010101" pitchFamily="49" charset="-122"/>
            </a:endParaRPr>
          </a:p>
          <a:p>
            <a:r>
              <a:rPr lang="zh-CN" altLang="en-US" dirty="0"/>
              <a:t>① 分块：按查找表中数据按关键字分成若干块：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, …, R</a:t>
            </a:r>
            <a:r>
              <a:rPr lang="en-US" altLang="zh-CN" baseline="-25000" dirty="0"/>
              <a:t>L</a:t>
            </a:r>
            <a:r>
              <a:rPr lang="zh-CN" altLang="en-US" dirty="0"/>
              <a:t>，使得数据</a:t>
            </a:r>
            <a:r>
              <a:rPr lang="zh-CN" altLang="en-US" dirty="0" smtClean="0"/>
              <a:t>“分块有序”；</a:t>
            </a:r>
            <a:endParaRPr lang="zh-CN" altLang="en-US" dirty="0"/>
          </a:p>
          <a:p>
            <a:r>
              <a:rPr lang="zh-CN" altLang="en-US" dirty="0" smtClean="0"/>
              <a:t>② 建立</a:t>
            </a:r>
            <a:r>
              <a:rPr lang="zh-CN" altLang="en-US" dirty="0"/>
              <a:t>索引项</a:t>
            </a:r>
            <a:r>
              <a:rPr lang="zh-CN" altLang="en-US" dirty="0" smtClean="0"/>
              <a:t>：为每</a:t>
            </a:r>
            <a:r>
              <a:rPr lang="zh-CN" altLang="en-US" dirty="0"/>
              <a:t>一个块建立一个索引</a:t>
            </a:r>
            <a:r>
              <a:rPr lang="zh-CN" altLang="en-US" dirty="0" smtClean="0"/>
              <a:t>项：</a:t>
            </a:r>
            <a:endParaRPr lang="en-US" altLang="zh-CN" dirty="0" smtClean="0"/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关键字项</a:t>
            </a:r>
            <a:r>
              <a:rPr lang="en-US" altLang="zh-CN" dirty="0" smtClean="0"/>
              <a:t>(</a:t>
            </a:r>
            <a:r>
              <a:rPr lang="zh-CN" altLang="en-US" dirty="0" smtClean="0"/>
              <a:t>记录块</a:t>
            </a:r>
            <a:r>
              <a:rPr lang="zh-CN" altLang="en-US" dirty="0"/>
              <a:t>中最大关键字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指针项</a:t>
            </a:r>
            <a:r>
              <a:rPr lang="en-US" altLang="zh-CN" dirty="0" smtClean="0"/>
              <a:t>(</a:t>
            </a:r>
            <a:r>
              <a:rPr lang="zh-CN" altLang="en-US" dirty="0" smtClean="0"/>
              <a:t>记录块的起始地址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r>
              <a:rPr lang="zh-CN" altLang="en-US" dirty="0"/>
              <a:t>③ 建立索引表</a:t>
            </a:r>
            <a:r>
              <a:rPr lang="zh-CN" altLang="en-US" dirty="0" smtClean="0"/>
              <a:t>：将所有</a:t>
            </a:r>
            <a:r>
              <a:rPr lang="zh-CN" altLang="en-US" dirty="0"/>
              <a:t>索引</a:t>
            </a:r>
            <a:r>
              <a:rPr lang="zh-CN" altLang="en-US" dirty="0" smtClean="0"/>
              <a:t>项管理起来组成索引表。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9</a:t>
            </a:fld>
            <a:r>
              <a:rPr lang="en-US" altLang="zh-CN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1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iminZHOUTemplat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40_1231308129">
      <a:majorFont>
        <a:latin typeface="Verdana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0_1231308129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YiminZHOUTemplate.potx" id="{BAD2110E-F7B4-48F8-8A58-BBE095D33FFB}" vid="{44E3BECB-AED5-46F5-987B-A825F578D1E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YiminZHOUTemplate</Template>
  <TotalTime>1806</TotalTime>
  <Words>3136</Words>
  <Application>Microsoft Office PowerPoint</Application>
  <PresentationFormat>全屏显示(4:3)</PresentationFormat>
  <Paragraphs>834</Paragraphs>
  <Slides>31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等线</vt:lpstr>
      <vt:lpstr>楷体</vt:lpstr>
      <vt:lpstr>楷体_GB2312</vt:lpstr>
      <vt:lpstr>隶书</vt:lpstr>
      <vt:lpstr>宋体</vt:lpstr>
      <vt:lpstr>Arial</vt:lpstr>
      <vt:lpstr>Calibri</vt:lpstr>
      <vt:lpstr>Cambria Math</vt:lpstr>
      <vt:lpstr>Courier New</vt:lpstr>
      <vt:lpstr>Symbol</vt:lpstr>
      <vt:lpstr>Times New Roman</vt:lpstr>
      <vt:lpstr>Verdana</vt:lpstr>
      <vt:lpstr>Wingdings</vt:lpstr>
      <vt:lpstr>YiminZHOUTemplate</vt:lpstr>
      <vt:lpstr>Visio</vt:lpstr>
      <vt:lpstr>Equation</vt:lpstr>
      <vt:lpstr>文档</vt:lpstr>
      <vt:lpstr>第六章 查找</vt:lpstr>
      <vt:lpstr>查找——查询给定key的物理位置</vt:lpstr>
      <vt:lpstr>查找分类</vt:lpstr>
      <vt:lpstr>查找算法性能的评价</vt:lpstr>
      <vt:lpstr>顺序表的查找</vt:lpstr>
      <vt:lpstr>算法策略1：顺序查找</vt:lpstr>
      <vt:lpstr>算法策略2：折半查找</vt:lpstr>
      <vt:lpstr>算法策略比较</vt:lpstr>
      <vt:lpstr>索引表</vt:lpstr>
      <vt:lpstr>索引表上的查找</vt:lpstr>
      <vt:lpstr>三种查找方法比较</vt:lpstr>
      <vt:lpstr>散列表</vt:lpstr>
      <vt:lpstr>哈希函数 pos = hash (key)</vt:lpstr>
      <vt:lpstr>一个简单哈希表的例子</vt:lpstr>
      <vt:lpstr>从例子中感受到的</vt:lpstr>
      <vt:lpstr>哈希表与哈希函数</vt:lpstr>
      <vt:lpstr>哈希函数的构造①</vt:lpstr>
      <vt:lpstr>哈希函数的构造②</vt:lpstr>
      <vt:lpstr>哈希函数的构造③</vt:lpstr>
      <vt:lpstr>哈希函数的构造④</vt:lpstr>
      <vt:lpstr>哈希函数的构造⑤</vt:lpstr>
      <vt:lpstr>哈希函数的构造⑥</vt:lpstr>
      <vt:lpstr>哈希表冲突的处理方法</vt:lpstr>
      <vt:lpstr>哈希表冲突的处理方法①</vt:lpstr>
      <vt:lpstr>哈希表冲突的处理方法①</vt:lpstr>
      <vt:lpstr>哈希表冲突的处理方法①</vt:lpstr>
      <vt:lpstr>哈希表冲突的处理方法②</vt:lpstr>
      <vt:lpstr>哈希表冲突的处理方法③</vt:lpstr>
      <vt:lpstr>哈希表冲突的处理方法④</vt:lpstr>
      <vt:lpstr>哈希表查找性能分析</vt:lpstr>
      <vt:lpstr>第六章 查找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 ZHOU</dc:creator>
  <cp:lastModifiedBy>Yimin ZHOU</cp:lastModifiedBy>
  <cp:revision>358</cp:revision>
  <dcterms:created xsi:type="dcterms:W3CDTF">2017-08-10T22:37:34Z</dcterms:created>
  <dcterms:modified xsi:type="dcterms:W3CDTF">2017-10-28T08:33:50Z</dcterms:modified>
</cp:coreProperties>
</file>