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6" r:id="rId23"/>
    <p:sldId id="325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9" r:id="rId36"/>
    <p:sldId id="338" r:id="rId37"/>
    <p:sldId id="300" r:id="rId38"/>
  </p:sldIdLst>
  <p:sldSz cx="9144000" cy="6858000" type="screen4x3"/>
  <p:notesSz cx="9144000" cy="6858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0066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49100"/>
    <a:srgbClr val="131389"/>
    <a:srgbClr val="FF0000"/>
    <a:srgbClr val="000099"/>
    <a:srgbClr val="FF00FF"/>
    <a:srgbClr val="012D78"/>
    <a:srgbClr val="FFFF66"/>
    <a:srgbClr val="FFFF00"/>
    <a:srgbClr val="032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19" autoAdjust="0"/>
    <p:restoredTop sz="72542" autoAdjust="0"/>
  </p:normalViewPr>
  <p:slideViewPr>
    <p:cSldViewPr>
      <p:cViewPr>
        <p:scale>
          <a:sx n="75" d="100"/>
          <a:sy n="75" d="100"/>
        </p:scale>
        <p:origin x="768" y="9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2046" y="-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6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8C43E4A-405F-4447-BE2A-A76340DBD1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5979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备注占位符 7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幻灯片图像占位符 8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0255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 baseline="0">
        <a:solidFill>
          <a:schemeClr val="tx1"/>
        </a:solidFill>
        <a:latin typeface="Times New Roman" pitchFamily="18" charset="0"/>
        <a:ea typeface="楷体" pitchFamily="49" charset="-122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ChangeArrowheads="1"/>
          </p:cNvSpPr>
          <p:nvPr userDrawn="1"/>
        </p:nvSpPr>
        <p:spPr bwMode="auto">
          <a:xfrm>
            <a:off x="373063" y="942976"/>
            <a:ext cx="8405812" cy="5133975"/>
          </a:xfrm>
          <a:prstGeom prst="rect">
            <a:avLst/>
          </a:prstGeom>
          <a:noFill/>
          <a:ln w="38100">
            <a:solidFill>
              <a:srgbClr val="012D7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Line 71"/>
          <p:cNvSpPr>
            <a:spLocks noChangeShapeType="1"/>
          </p:cNvSpPr>
          <p:nvPr userDrawn="1"/>
        </p:nvSpPr>
        <p:spPr bwMode="auto">
          <a:xfrm>
            <a:off x="949127" y="3506788"/>
            <a:ext cx="4751388" cy="0"/>
          </a:xfrm>
          <a:prstGeom prst="line">
            <a:avLst/>
          </a:prstGeom>
          <a:noFill/>
          <a:ln w="19050">
            <a:solidFill>
              <a:srgbClr val="012D7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aseline="0">
              <a:solidFill>
                <a:srgbClr val="000099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142" name="Rectangle 7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49128" y="3596301"/>
            <a:ext cx="4751387" cy="111472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tIns="0" rIns="0" b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sz="2400" b="1" baseline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计算机科学与工程学院</a:t>
            </a:r>
            <a:endParaRPr lang="en-US" altLang="zh-CN" dirty="0" smtClean="0"/>
          </a:p>
          <a:p>
            <a:r>
              <a:rPr lang="zh-CN" altLang="en-US" dirty="0" smtClean="0"/>
              <a:t>周益民 博士 副教授</a:t>
            </a:r>
            <a:endParaRPr lang="en-US" altLang="zh-CN" dirty="0" smtClean="0"/>
          </a:p>
        </p:txBody>
      </p:sp>
      <p:pic>
        <p:nvPicPr>
          <p:cNvPr id="32769" name="Picture 1" descr="C:\Users\YiminZHOU\电子科技大学校徽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0171" y="3333131"/>
            <a:ext cx="2476500" cy="2457450"/>
          </a:xfrm>
          <a:prstGeom prst="rect">
            <a:avLst/>
          </a:prstGeom>
          <a:noFill/>
        </p:spPr>
      </p:pic>
      <p:sp>
        <p:nvSpPr>
          <p:cNvPr id="9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73063" y="5790581"/>
            <a:ext cx="576064" cy="281954"/>
          </a:xfrm>
          <a:prstGeom prst="rect">
            <a:avLst/>
          </a:prstGeom>
          <a:solidFill>
            <a:srgbClr val="012D78"/>
          </a:solidFill>
          <a:ln>
            <a:solidFill>
              <a:srgbClr val="012D78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/30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9127" y="2343326"/>
            <a:ext cx="7617544" cy="985389"/>
          </a:xfr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4000" kern="0" baseline="0">
                <a:solidFill>
                  <a:srgbClr val="000099"/>
                </a:solidFill>
                <a:effectLst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48" y="1573653"/>
            <a:ext cx="573558" cy="573558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/30</a:t>
            </a:r>
            <a:endParaRPr lang="zh-CN" altLang="en-US" dirty="0"/>
          </a:p>
        </p:txBody>
      </p:sp>
      <p:sp>
        <p:nvSpPr>
          <p:cNvPr id="9" name="Line 71"/>
          <p:cNvSpPr>
            <a:spLocks noChangeShapeType="1"/>
          </p:cNvSpPr>
          <p:nvPr userDrawn="1"/>
        </p:nvSpPr>
        <p:spPr bwMode="auto">
          <a:xfrm>
            <a:off x="949127" y="3506788"/>
            <a:ext cx="4751388" cy="0"/>
          </a:xfrm>
          <a:prstGeom prst="line">
            <a:avLst/>
          </a:prstGeom>
          <a:noFill/>
          <a:ln w="19050">
            <a:solidFill>
              <a:srgbClr val="012D7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aseline="0">
              <a:solidFill>
                <a:srgbClr val="000099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0" name="Rectangle 70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49128" y="3596301"/>
            <a:ext cx="4751387" cy="111472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lIns="0" rIns="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 sz="2400" b="1" baseline="0"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</a:defRPr>
            </a:lvl1pPr>
          </a:lstStyle>
          <a:p>
            <a:r>
              <a:rPr lang="zh-CN" altLang="en-US" dirty="0" smtClean="0"/>
              <a:t>计算机科学与工程学院</a:t>
            </a:r>
            <a:endParaRPr lang="en-US" altLang="zh-CN" dirty="0" smtClean="0"/>
          </a:p>
          <a:p>
            <a:r>
              <a:rPr lang="zh-CN" altLang="en-US" dirty="0" smtClean="0"/>
              <a:t>周益民 博士 副教授</a:t>
            </a:r>
            <a:endParaRPr lang="en-US" altLang="zh-CN" dirty="0" smtClean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949127" y="2334305"/>
            <a:ext cx="7617544" cy="985389"/>
          </a:xfr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4000" kern="0" baseline="0">
                <a:solidFill>
                  <a:srgbClr val="000099"/>
                </a:solidFill>
                <a:effectLst/>
              </a:defRPr>
            </a:lvl1pPr>
          </a:lstStyle>
          <a:p>
            <a:pPr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23528" y="115888"/>
            <a:ext cx="8460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aseline="0">
                <a:solidFill>
                  <a:srgbClr val="000099"/>
                </a:solidFill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395536" y="836712"/>
            <a:ext cx="828092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/30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/30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85417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1" y="1493936"/>
            <a:ext cx="4040188" cy="4959400"/>
          </a:xfrm>
        </p:spPr>
        <p:txBody>
          <a:bodyPr/>
          <a:lstStyle>
            <a:lvl1pPr>
              <a:defRPr sz="2000"/>
            </a:lvl1pPr>
            <a:lvl2pPr marL="108000" indent="0">
              <a:defRPr sz="1800"/>
            </a:lvl2pPr>
            <a:lvl3pPr marL="108000" indent="0">
              <a:defRPr sz="1600"/>
            </a:lvl3pPr>
            <a:lvl4pPr marL="108000" indent="0">
              <a:defRPr sz="1400"/>
            </a:lvl4pPr>
            <a:lvl5pPr marL="108000" indent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85417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6" y="1493936"/>
            <a:ext cx="4041775" cy="4959400"/>
          </a:xfrm>
        </p:spPr>
        <p:txBody>
          <a:bodyPr/>
          <a:lstStyle>
            <a:lvl1pPr>
              <a:defRPr sz="2000"/>
            </a:lvl1pPr>
            <a:lvl2pPr marL="108000" indent="0">
              <a:defRPr sz="1800"/>
            </a:lvl2pPr>
            <a:lvl3pPr marL="108000" indent="0">
              <a:defRPr sz="1600"/>
            </a:lvl3pPr>
            <a:lvl4pPr marL="108000" indent="0">
              <a:defRPr sz="1400"/>
            </a:lvl4pPr>
            <a:lvl5pPr marL="108000" indent="0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323528" y="115888"/>
            <a:ext cx="8460000" cy="5635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/30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>
            <a:spLocks noChangeArrowheads="1"/>
          </p:cNvSpPr>
          <p:nvPr userDrawn="1"/>
        </p:nvSpPr>
        <p:spPr bwMode="auto">
          <a:xfrm>
            <a:off x="323528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</a:t>
            </a:r>
            <a:r>
              <a:rPr lang="en-US" altLang="zh-CN" sz="1700" b="0" cap="none" spc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 1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 userDrawn="1"/>
        </p:nvSpPr>
        <p:spPr bwMode="auto">
          <a:xfrm>
            <a:off x="2015716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2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 userDrawn="1"/>
        </p:nvSpPr>
        <p:spPr bwMode="auto">
          <a:xfrm>
            <a:off x="3707904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3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5" name="TextBox 1"/>
          <p:cNvSpPr txBox="1">
            <a:spLocks noChangeArrowheads="1"/>
          </p:cNvSpPr>
          <p:nvPr userDrawn="1"/>
        </p:nvSpPr>
        <p:spPr bwMode="auto">
          <a:xfrm>
            <a:off x="5400092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4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 userDrawn="1"/>
        </p:nvSpPr>
        <p:spPr bwMode="auto">
          <a:xfrm>
            <a:off x="7092280" y="404664"/>
            <a:ext cx="1692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1700" b="0" cap="none" spc="0" dirty="0" smtClean="0">
                <a:ln>
                  <a:noFill/>
                </a:ln>
                <a:solidFill>
                  <a:srgbClr val="000099"/>
                </a:solidFill>
                <a:effectLst/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 5</a:t>
            </a:r>
            <a:endParaRPr lang="en-US" altLang="zh-CN" sz="1700" b="0" cap="none" spc="0" dirty="0">
              <a:ln>
                <a:noFill/>
              </a:ln>
              <a:solidFill>
                <a:srgbClr val="000099"/>
              </a:solidFill>
              <a:effectLst/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17" name="Rectangle 190"/>
          <p:cNvSpPr>
            <a:spLocks noChangeArrowheads="1"/>
          </p:cNvSpPr>
          <p:nvPr userDrawn="1"/>
        </p:nvSpPr>
        <p:spPr bwMode="auto">
          <a:xfrm>
            <a:off x="323528" y="404664"/>
            <a:ext cx="1692000" cy="360000"/>
          </a:xfrm>
          <a:prstGeom prst="round2SameRect">
            <a:avLst/>
          </a:prstGeom>
          <a:solidFill>
            <a:srgbClr val="012D78"/>
          </a:solidFill>
          <a:ln w="38100">
            <a:solidFill>
              <a:srgbClr val="012D78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itchFamily="49" charset="-122"/>
                <a:cs typeface="Calibri" pitchFamily="34" charset="0"/>
              </a:rPr>
              <a:t>ITEM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楷体" pitchFamily="49" charset="-122"/>
              <a:cs typeface="Calibri" pitchFamily="34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 hasCustomPrompt="1"/>
          </p:nvPr>
        </p:nvSpPr>
        <p:spPr>
          <a:xfrm>
            <a:off x="395536" y="836713"/>
            <a:ext cx="8280920" cy="5616623"/>
          </a:xfrm>
        </p:spPr>
        <p:txBody>
          <a:bodyPr/>
          <a:lstStyle>
            <a:lvl1pPr>
              <a:buFont typeface="Wingdings" pitchFamily="2" charset="2"/>
              <a:buNone/>
              <a:defRPr sz="24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1pPr>
            <a:lvl2pPr marL="180000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2pPr>
            <a:lvl3pPr marL="9144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000099"/>
                </a:solidFill>
                <a:latin typeface="Times New Roman" panose="02020603050405020304" pitchFamily="18" charset="0"/>
                <a:cs typeface="Calibri" pitchFamily="34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 第二级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/30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0638"/>
            <a:ext cx="86868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323528" y="6238181"/>
            <a:ext cx="576064" cy="281954"/>
          </a:xfrm>
        </p:spPr>
        <p:txBody>
          <a:bodyPr/>
          <a:lstStyle>
            <a:lvl1pPr algn="ctr">
              <a:defRPr/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772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1DD35-B188-4459-A0C6-A5BBD98F10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265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323529" y="765175"/>
            <a:ext cx="8460000" cy="5760000"/>
          </a:xfrm>
          <a:prstGeom prst="rect">
            <a:avLst/>
          </a:prstGeom>
          <a:solidFill>
            <a:schemeClr val="bg1"/>
          </a:solidFill>
          <a:ln w="38100">
            <a:solidFill>
              <a:srgbClr val="012D78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just">
              <a:defRPr/>
            </a:pPr>
            <a:endParaRPr lang="zh-CN" altLang="en-US" sz="1800" baseline="0" dirty="0">
              <a:ea typeface="楷体" panose="020106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95536" y="836712"/>
            <a:ext cx="828092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23528" y="115888"/>
            <a:ext cx="84600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23528" y="6238181"/>
            <a:ext cx="576064" cy="281954"/>
          </a:xfrm>
          <a:prstGeom prst="rect">
            <a:avLst/>
          </a:prstGeom>
          <a:solidFill>
            <a:srgbClr val="012D78"/>
          </a:solidFill>
          <a:ln>
            <a:solidFill>
              <a:srgbClr val="032C75"/>
            </a:solidFill>
          </a:ln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fld id="{BFC21862-C570-43FE-93A1-CE1DA7921C6E}" type="slidenum">
              <a:rPr lang="zh-CN" altLang="en-US" smtClean="0"/>
              <a:pPr/>
              <a:t>‹#›</a:t>
            </a:fld>
            <a:r>
              <a:rPr lang="en-US" altLang="zh-CN" dirty="0" smtClean="0"/>
              <a:t>/30</a:t>
            </a:r>
            <a:endParaRPr lang="zh-CN" altLang="en-US" dirty="0"/>
          </a:p>
        </p:txBody>
      </p:sp>
      <p:pic>
        <p:nvPicPr>
          <p:cNvPr id="7" name="Picture 1" descr="C:\Users\YiminZHOU\电子科技大学校徽.bmp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694" t="3833" r="3932" b="3100"/>
          <a:stretch/>
        </p:blipFill>
        <p:spPr bwMode="auto">
          <a:xfrm>
            <a:off x="8289494" y="6021288"/>
            <a:ext cx="836909" cy="8367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4" r:id="rId3"/>
    <p:sldLayoutId id="2147483688" r:id="rId4"/>
    <p:sldLayoutId id="2147483687" r:id="rId5"/>
    <p:sldLayoutId id="2147483689" r:id="rId6"/>
    <p:sldLayoutId id="2147483691" r:id="rId7"/>
    <p:sldLayoutId id="2147483692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just" rtl="0" eaLnBrk="1" fontAlgn="base" hangingPunct="1">
        <a:spcBef>
          <a:spcPct val="0"/>
        </a:spcBef>
        <a:spcAft>
          <a:spcPct val="0"/>
        </a:spcAft>
        <a:defRPr sz="3200" b="1" u="none" baseline="0">
          <a:solidFill>
            <a:srgbClr val="000099"/>
          </a:solidFill>
          <a:effectLst>
            <a:outerShdw blurRad="60007" dist="200025" dir="15000000" sy="30000" kx="-1800000" algn="bl" rotWithShape="0">
              <a:prstClr val="black">
                <a:alpha val="32000"/>
              </a:prstClr>
            </a:outerShdw>
          </a:effectLst>
          <a:uFill>
            <a:solidFill>
              <a:srgbClr val="0033CC"/>
            </a:solidFill>
          </a:uFill>
          <a:latin typeface="Times New Roman" panose="02020603050405020304" pitchFamily="18" charset="0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D"/>
          </a:solidFill>
          <a:latin typeface="Verdana" pitchFamily="34" charset="0"/>
          <a:ea typeface="楷体_GB2312" pitchFamily="49" charset="-122"/>
        </a:defRPr>
      </a:lvl9pPr>
    </p:titleStyle>
    <p:bodyStyle>
      <a:lvl1pPr marL="0" indent="0" algn="l" rtl="0" eaLnBrk="1" fontAlgn="ctr" hangingPunct="1">
        <a:spcBef>
          <a:spcPts val="600"/>
        </a:spcBef>
        <a:spcAft>
          <a:spcPts val="600"/>
        </a:spcAft>
        <a:buClr>
          <a:schemeClr val="tx1"/>
        </a:buClr>
        <a:buSzPct val="70000"/>
        <a:buFont typeface="Wingdings" pitchFamily="2" charset="2"/>
        <a:buNone/>
        <a:defRPr sz="2000" b="0" u="none" strike="noStrike" cap="none" spc="0" baseline="0">
          <a:ln>
            <a:noFill/>
          </a:ln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1pPr>
      <a:lvl2pPr marL="0" indent="457200" algn="l" rtl="0" eaLnBrk="1" fontAlgn="base" hangingPunct="1">
        <a:spcBef>
          <a:spcPts val="30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2pPr>
      <a:lvl3pPr marL="914400" indent="0" algn="l" rtl="0" eaLnBrk="1" fontAlgn="base" hangingPunct="1"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3pPr>
      <a:lvl4pPr marL="1371600" indent="0" algn="l" rtl="0" eaLnBrk="1" fontAlgn="base" hangingPunct="1"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4pPr>
      <a:lvl5pPr marL="1828800" indent="0" algn="l" rtl="0" eaLnBrk="1" fontAlgn="base" hangingPunct="1"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u="none" baseline="0">
          <a:solidFill>
            <a:srgbClr val="000099"/>
          </a:solidFill>
          <a:effectLst/>
          <a:uFill>
            <a:solidFill>
              <a:srgbClr val="0033CC"/>
            </a:solidFill>
          </a:uFill>
          <a:latin typeface="Times New Roman" pitchFamily="18" charset="0"/>
          <a:ea typeface="楷体" pitchFamily="49" charset="-122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21.gif"/><Relationship Id="rId7" Type="http://schemas.openxmlformats.org/officeDocument/2006/relationships/image" Target="../media/image2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gif"/><Relationship Id="rId5" Type="http://schemas.openxmlformats.org/officeDocument/2006/relationships/image" Target="../media/image5.gif"/><Relationship Id="rId4" Type="http://schemas.openxmlformats.org/officeDocument/2006/relationships/image" Target="../media/image4.gif"/><Relationship Id="rId9" Type="http://schemas.openxmlformats.org/officeDocument/2006/relationships/image" Target="../media/image23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949128" y="3596300"/>
            <a:ext cx="4751388" cy="1416875"/>
          </a:xfrm>
        </p:spPr>
        <p:txBody>
          <a:bodyPr/>
          <a:lstStyle/>
          <a:p>
            <a:r>
              <a:rPr lang="zh-CN" altLang="en-US" dirty="0"/>
              <a:t>排序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七</a:t>
            </a:r>
            <a:r>
              <a:rPr lang="zh-CN" altLang="en-US" dirty="0" smtClean="0"/>
              <a:t>章 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1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① 插入排序 </a:t>
            </a:r>
            <a:r>
              <a:rPr lang="en-US" altLang="zh-CN" dirty="0"/>
              <a:t>—— </a:t>
            </a:r>
            <a:r>
              <a:rPr lang="zh-CN" altLang="en-US" dirty="0">
                <a:solidFill>
                  <a:srgbClr val="C00000"/>
                </a:solidFill>
              </a:rPr>
              <a:t>折半</a:t>
            </a:r>
            <a:r>
              <a:rPr lang="zh-CN" altLang="en-US" dirty="0" smtClean="0">
                <a:solidFill>
                  <a:srgbClr val="C00000"/>
                </a:solidFill>
              </a:rPr>
              <a:t>插入排序</a:t>
            </a:r>
            <a:endParaRPr lang="zh-CN" altLang="en-US" dirty="0"/>
          </a:p>
        </p:txBody>
      </p:sp>
      <p:sp>
        <p:nvSpPr>
          <p:cNvPr id="79" name="Text Box 1026"/>
          <p:cNvSpPr txBox="1">
            <a:spLocks noChangeArrowheads="1"/>
          </p:cNvSpPr>
          <p:nvPr/>
        </p:nvSpPr>
        <p:spPr bwMode="auto">
          <a:xfrm>
            <a:off x="1638945" y="1844823"/>
            <a:ext cx="3444875" cy="7200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600" b="0" dirty="0">
                <a:solidFill>
                  <a:srgbClr val="8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14  36  49  52  80</a:t>
            </a:r>
            <a:endParaRPr lang="en-US" altLang="zh-CN" sz="3600" b="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Line 1027"/>
          <p:cNvSpPr>
            <a:spLocks noChangeShapeType="1"/>
          </p:cNvSpPr>
          <p:nvPr/>
        </p:nvSpPr>
        <p:spPr bwMode="auto">
          <a:xfrm>
            <a:off x="2264420" y="1844824"/>
            <a:ext cx="0" cy="7200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Line 1028"/>
          <p:cNvSpPr>
            <a:spLocks noChangeShapeType="1"/>
          </p:cNvSpPr>
          <p:nvPr/>
        </p:nvSpPr>
        <p:spPr bwMode="auto">
          <a:xfrm>
            <a:off x="2950220" y="1844824"/>
            <a:ext cx="0" cy="7200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Line 1029"/>
          <p:cNvSpPr>
            <a:spLocks noChangeShapeType="1"/>
          </p:cNvSpPr>
          <p:nvPr/>
        </p:nvSpPr>
        <p:spPr bwMode="auto">
          <a:xfrm>
            <a:off x="3636020" y="1844824"/>
            <a:ext cx="0" cy="7200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Line 1030"/>
          <p:cNvSpPr>
            <a:spLocks noChangeShapeType="1"/>
          </p:cNvSpPr>
          <p:nvPr/>
        </p:nvSpPr>
        <p:spPr bwMode="auto">
          <a:xfrm>
            <a:off x="4321820" y="1844824"/>
            <a:ext cx="0" cy="7200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" name="Text Box 1031"/>
          <p:cNvSpPr txBox="1">
            <a:spLocks noChangeArrowheads="1"/>
          </p:cNvSpPr>
          <p:nvPr/>
        </p:nvSpPr>
        <p:spPr bwMode="auto">
          <a:xfrm>
            <a:off x="5083820" y="1844823"/>
            <a:ext cx="3444875" cy="7200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600" b="0">
                <a:solidFill>
                  <a:srgbClr val="00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58  61  23  97  75</a:t>
            </a:r>
            <a:endParaRPr lang="en-US" altLang="zh-CN" sz="36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Line 1032"/>
          <p:cNvSpPr>
            <a:spLocks noChangeShapeType="1"/>
          </p:cNvSpPr>
          <p:nvPr/>
        </p:nvSpPr>
        <p:spPr bwMode="auto">
          <a:xfrm>
            <a:off x="5693420" y="1844824"/>
            <a:ext cx="0" cy="7200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Line 1033"/>
          <p:cNvSpPr>
            <a:spLocks noChangeShapeType="1"/>
          </p:cNvSpPr>
          <p:nvPr/>
        </p:nvSpPr>
        <p:spPr bwMode="auto">
          <a:xfrm>
            <a:off x="6379220" y="1844824"/>
            <a:ext cx="0" cy="7200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7" name="Line 1034"/>
          <p:cNvSpPr>
            <a:spLocks noChangeShapeType="1"/>
          </p:cNvSpPr>
          <p:nvPr/>
        </p:nvSpPr>
        <p:spPr bwMode="auto">
          <a:xfrm>
            <a:off x="7065020" y="1844824"/>
            <a:ext cx="0" cy="7200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8" name="Line 1035"/>
          <p:cNvSpPr>
            <a:spLocks noChangeShapeType="1"/>
          </p:cNvSpPr>
          <p:nvPr/>
        </p:nvSpPr>
        <p:spPr bwMode="auto">
          <a:xfrm>
            <a:off x="7750820" y="1844824"/>
            <a:ext cx="0" cy="7200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" name="Line 1036"/>
          <p:cNvSpPr>
            <a:spLocks noChangeShapeType="1"/>
          </p:cNvSpPr>
          <p:nvPr/>
        </p:nvSpPr>
        <p:spPr bwMode="auto">
          <a:xfrm>
            <a:off x="5312420" y="1434231"/>
            <a:ext cx="0" cy="38100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" name="Text Box 1037"/>
          <p:cNvSpPr txBox="1">
            <a:spLocks noChangeArrowheads="1"/>
          </p:cNvSpPr>
          <p:nvPr/>
        </p:nvSpPr>
        <p:spPr bwMode="auto">
          <a:xfrm>
            <a:off x="5296545" y="1272306"/>
            <a:ext cx="2840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>
                <a:solidFill>
                  <a:srgbClr val="00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28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" name="Line 1038"/>
          <p:cNvSpPr>
            <a:spLocks noChangeShapeType="1"/>
          </p:cNvSpPr>
          <p:nvPr/>
        </p:nvSpPr>
        <p:spPr bwMode="auto">
          <a:xfrm flipV="1">
            <a:off x="1883420" y="2577231"/>
            <a:ext cx="0" cy="533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" name="Text Box 1039"/>
          <p:cNvSpPr txBox="1">
            <a:spLocks noChangeArrowheads="1"/>
          </p:cNvSpPr>
          <p:nvPr/>
        </p:nvSpPr>
        <p:spPr bwMode="auto">
          <a:xfrm>
            <a:off x="1105545" y="2743919"/>
            <a:ext cx="7280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>
                <a:solidFill>
                  <a:srgbClr val="FF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low</a:t>
            </a:r>
            <a:endParaRPr lang="en-US" altLang="zh-CN" sz="28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Line 1040"/>
          <p:cNvSpPr>
            <a:spLocks noChangeShapeType="1"/>
          </p:cNvSpPr>
          <p:nvPr/>
        </p:nvSpPr>
        <p:spPr bwMode="auto">
          <a:xfrm flipV="1">
            <a:off x="4855220" y="2577231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4" name="Text Box 1041"/>
          <p:cNvSpPr txBox="1">
            <a:spLocks noChangeArrowheads="1"/>
          </p:cNvSpPr>
          <p:nvPr/>
        </p:nvSpPr>
        <p:spPr bwMode="auto">
          <a:xfrm>
            <a:off x="4893320" y="2729631"/>
            <a:ext cx="8226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>
                <a:solidFill>
                  <a:srgbClr val="00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high</a:t>
            </a:r>
            <a:endParaRPr lang="en-US" altLang="zh-CN" sz="28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5" name="Line 1042"/>
          <p:cNvSpPr>
            <a:spLocks noChangeShapeType="1"/>
          </p:cNvSpPr>
          <p:nvPr/>
        </p:nvSpPr>
        <p:spPr bwMode="auto">
          <a:xfrm flipV="1">
            <a:off x="3270895" y="2577231"/>
            <a:ext cx="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6" name="Text Box 1043"/>
          <p:cNvSpPr txBox="1">
            <a:spLocks noChangeArrowheads="1"/>
          </p:cNvSpPr>
          <p:nvPr/>
        </p:nvSpPr>
        <p:spPr bwMode="auto">
          <a:xfrm>
            <a:off x="3023245" y="2972519"/>
            <a:ext cx="463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>
                <a:solidFill>
                  <a:schemeClr val="accent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sz="28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Line 1044"/>
          <p:cNvSpPr>
            <a:spLocks noChangeShapeType="1"/>
          </p:cNvSpPr>
          <p:nvPr/>
        </p:nvSpPr>
        <p:spPr bwMode="auto">
          <a:xfrm flipV="1">
            <a:off x="3804295" y="2577231"/>
            <a:ext cx="0" cy="533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 useBgFill="1">
        <p:nvSpPr>
          <p:cNvPr id="98" name="Rectangle 1046"/>
          <p:cNvSpPr>
            <a:spLocks noChangeArrowheads="1"/>
          </p:cNvSpPr>
          <p:nvPr/>
        </p:nvSpPr>
        <p:spPr bwMode="auto">
          <a:xfrm>
            <a:off x="1137295" y="2577231"/>
            <a:ext cx="914400" cy="609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" name="Line 1047"/>
          <p:cNvSpPr>
            <a:spLocks noChangeShapeType="1"/>
          </p:cNvSpPr>
          <p:nvPr/>
        </p:nvSpPr>
        <p:spPr bwMode="auto">
          <a:xfrm flipV="1">
            <a:off x="4017020" y="2653431"/>
            <a:ext cx="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Text Box 1048"/>
          <p:cNvSpPr txBox="1">
            <a:spLocks noChangeArrowheads="1"/>
          </p:cNvSpPr>
          <p:nvPr/>
        </p:nvSpPr>
        <p:spPr bwMode="auto">
          <a:xfrm>
            <a:off x="3709045" y="3048719"/>
            <a:ext cx="463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>
                <a:solidFill>
                  <a:schemeClr val="accent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sz="28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 useBgFill="1">
        <p:nvSpPr>
          <p:cNvPr id="101" name="Rectangle 1049"/>
          <p:cNvSpPr>
            <a:spLocks noChangeArrowheads="1"/>
          </p:cNvSpPr>
          <p:nvPr/>
        </p:nvSpPr>
        <p:spPr bwMode="auto">
          <a:xfrm>
            <a:off x="3026420" y="2577231"/>
            <a:ext cx="381000" cy="838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" name="Line 1050"/>
          <p:cNvSpPr>
            <a:spLocks noChangeShapeType="1"/>
          </p:cNvSpPr>
          <p:nvPr/>
        </p:nvSpPr>
        <p:spPr bwMode="auto">
          <a:xfrm flipV="1">
            <a:off x="4686945" y="2577231"/>
            <a:ext cx="0" cy="533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3" name="Text Box 1051"/>
          <p:cNvSpPr txBox="1">
            <a:spLocks noChangeArrowheads="1"/>
          </p:cNvSpPr>
          <p:nvPr/>
        </p:nvSpPr>
        <p:spPr bwMode="auto">
          <a:xfrm>
            <a:off x="4061470" y="2743919"/>
            <a:ext cx="7280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>
                <a:solidFill>
                  <a:srgbClr val="FF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low</a:t>
            </a:r>
            <a:endParaRPr lang="en-US" altLang="zh-CN" sz="28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" name="Text Box 1054"/>
          <p:cNvSpPr txBox="1">
            <a:spLocks noChangeArrowheads="1"/>
          </p:cNvSpPr>
          <p:nvPr/>
        </p:nvSpPr>
        <p:spPr bwMode="auto">
          <a:xfrm>
            <a:off x="3102620" y="2743919"/>
            <a:ext cx="7280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>
                <a:solidFill>
                  <a:srgbClr val="FF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low</a:t>
            </a:r>
            <a:endParaRPr lang="en-US" altLang="zh-CN" sz="28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 useBgFill="1">
        <p:nvSpPr>
          <p:cNvPr id="105" name="Rectangle 1055"/>
          <p:cNvSpPr>
            <a:spLocks noChangeArrowheads="1"/>
          </p:cNvSpPr>
          <p:nvPr/>
        </p:nvSpPr>
        <p:spPr bwMode="auto">
          <a:xfrm>
            <a:off x="3102620" y="2577231"/>
            <a:ext cx="7620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6" name="Line 1056"/>
          <p:cNvSpPr>
            <a:spLocks noChangeShapeType="1"/>
          </p:cNvSpPr>
          <p:nvPr/>
        </p:nvSpPr>
        <p:spPr bwMode="auto">
          <a:xfrm flipV="1">
            <a:off x="4779020" y="3263031"/>
            <a:ext cx="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7" name="Text Box 1057"/>
          <p:cNvSpPr txBox="1">
            <a:spLocks noChangeArrowheads="1"/>
          </p:cNvSpPr>
          <p:nvPr/>
        </p:nvSpPr>
        <p:spPr bwMode="auto">
          <a:xfrm>
            <a:off x="4471045" y="3658319"/>
            <a:ext cx="463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>
                <a:solidFill>
                  <a:schemeClr val="accent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sz="28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 useBgFill="1">
        <p:nvSpPr>
          <p:cNvPr id="108" name="Rectangle 1058"/>
          <p:cNvSpPr>
            <a:spLocks noChangeArrowheads="1"/>
          </p:cNvSpPr>
          <p:nvPr/>
        </p:nvSpPr>
        <p:spPr bwMode="auto">
          <a:xfrm>
            <a:off x="3712220" y="2577231"/>
            <a:ext cx="3810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" name="Line 1059"/>
          <p:cNvSpPr>
            <a:spLocks noChangeShapeType="1"/>
          </p:cNvSpPr>
          <p:nvPr/>
        </p:nvSpPr>
        <p:spPr bwMode="auto">
          <a:xfrm flipV="1">
            <a:off x="3848745" y="2577231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0" name="Text Box 1060"/>
          <p:cNvSpPr txBox="1">
            <a:spLocks noChangeArrowheads="1"/>
          </p:cNvSpPr>
          <p:nvPr/>
        </p:nvSpPr>
        <p:spPr bwMode="auto">
          <a:xfrm>
            <a:off x="3026420" y="2729631"/>
            <a:ext cx="8226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>
                <a:solidFill>
                  <a:srgbClr val="00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high</a:t>
            </a:r>
            <a:endParaRPr lang="en-US" altLang="zh-CN" sz="28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 useBgFill="1">
        <p:nvSpPr>
          <p:cNvPr id="111" name="Rectangle 1061"/>
          <p:cNvSpPr>
            <a:spLocks noChangeArrowheads="1"/>
          </p:cNvSpPr>
          <p:nvPr/>
        </p:nvSpPr>
        <p:spPr bwMode="auto">
          <a:xfrm>
            <a:off x="4779020" y="2577231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2" name="Text Box 1062"/>
          <p:cNvSpPr txBox="1">
            <a:spLocks noChangeArrowheads="1"/>
          </p:cNvSpPr>
          <p:nvPr/>
        </p:nvSpPr>
        <p:spPr bwMode="auto">
          <a:xfrm>
            <a:off x="1638945" y="4581128"/>
            <a:ext cx="4740275" cy="72000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600" b="0" dirty="0">
                <a:solidFill>
                  <a:srgbClr val="8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14  36  49  52  58  61 80</a:t>
            </a:r>
            <a:endParaRPr lang="en-US" altLang="zh-CN" sz="3600" b="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3" name="Line 1063"/>
          <p:cNvSpPr>
            <a:spLocks noChangeShapeType="1"/>
          </p:cNvSpPr>
          <p:nvPr/>
        </p:nvSpPr>
        <p:spPr bwMode="auto">
          <a:xfrm>
            <a:off x="2264420" y="4581128"/>
            <a:ext cx="0" cy="7200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4" name="Line 1064"/>
          <p:cNvSpPr>
            <a:spLocks noChangeShapeType="1"/>
          </p:cNvSpPr>
          <p:nvPr/>
        </p:nvSpPr>
        <p:spPr bwMode="auto">
          <a:xfrm>
            <a:off x="2950220" y="4581128"/>
            <a:ext cx="0" cy="7200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5" name="Line 1065"/>
          <p:cNvSpPr>
            <a:spLocks noChangeShapeType="1"/>
          </p:cNvSpPr>
          <p:nvPr/>
        </p:nvSpPr>
        <p:spPr bwMode="auto">
          <a:xfrm>
            <a:off x="3636020" y="4581128"/>
            <a:ext cx="0" cy="7200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6" name="Line 1066"/>
          <p:cNvSpPr>
            <a:spLocks noChangeShapeType="1"/>
          </p:cNvSpPr>
          <p:nvPr/>
        </p:nvSpPr>
        <p:spPr bwMode="auto">
          <a:xfrm>
            <a:off x="4321820" y="4581128"/>
            <a:ext cx="0" cy="7200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7" name="Line 1067"/>
          <p:cNvSpPr>
            <a:spLocks noChangeShapeType="1"/>
          </p:cNvSpPr>
          <p:nvPr/>
        </p:nvSpPr>
        <p:spPr bwMode="auto">
          <a:xfrm>
            <a:off x="5007620" y="4581128"/>
            <a:ext cx="0" cy="7200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" name="Line 1068"/>
          <p:cNvSpPr>
            <a:spLocks noChangeShapeType="1"/>
          </p:cNvSpPr>
          <p:nvPr/>
        </p:nvSpPr>
        <p:spPr bwMode="auto">
          <a:xfrm>
            <a:off x="5693420" y="4581128"/>
            <a:ext cx="0" cy="7200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9" name="Text Box 1069"/>
          <p:cNvSpPr txBox="1">
            <a:spLocks noChangeArrowheads="1"/>
          </p:cNvSpPr>
          <p:nvPr/>
        </p:nvSpPr>
        <p:spPr bwMode="auto">
          <a:xfrm>
            <a:off x="6379220" y="4581128"/>
            <a:ext cx="2225675" cy="7200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600" b="0">
                <a:solidFill>
                  <a:srgbClr val="00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23  97  75</a:t>
            </a:r>
            <a:endParaRPr lang="en-US" altLang="zh-CN" sz="36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0" name="Line 1070"/>
          <p:cNvSpPr>
            <a:spLocks noChangeShapeType="1"/>
          </p:cNvSpPr>
          <p:nvPr/>
        </p:nvSpPr>
        <p:spPr bwMode="auto">
          <a:xfrm>
            <a:off x="7141220" y="4581128"/>
            <a:ext cx="0" cy="7200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1" name="Line 1071"/>
          <p:cNvSpPr>
            <a:spLocks noChangeShapeType="1"/>
          </p:cNvSpPr>
          <p:nvPr/>
        </p:nvSpPr>
        <p:spPr bwMode="auto">
          <a:xfrm>
            <a:off x="7827020" y="4581128"/>
            <a:ext cx="0" cy="720000"/>
          </a:xfrm>
          <a:prstGeom prst="line">
            <a:avLst/>
          </a:prstGeom>
          <a:noFill/>
          <a:ln w="9525">
            <a:solidFill>
              <a:srgbClr val="0000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" name="Line 1072"/>
          <p:cNvSpPr>
            <a:spLocks noChangeShapeType="1"/>
          </p:cNvSpPr>
          <p:nvPr/>
        </p:nvSpPr>
        <p:spPr bwMode="auto">
          <a:xfrm>
            <a:off x="6684020" y="4101231"/>
            <a:ext cx="0" cy="45720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3" name="Text Box 1073"/>
          <p:cNvSpPr txBox="1">
            <a:spLocks noChangeArrowheads="1"/>
          </p:cNvSpPr>
          <p:nvPr/>
        </p:nvSpPr>
        <p:spPr bwMode="auto">
          <a:xfrm>
            <a:off x="6668145" y="3863106"/>
            <a:ext cx="2840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>
                <a:solidFill>
                  <a:srgbClr val="00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28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4" name="Line 1074"/>
          <p:cNvSpPr>
            <a:spLocks noChangeShapeType="1"/>
          </p:cNvSpPr>
          <p:nvPr/>
        </p:nvSpPr>
        <p:spPr bwMode="auto">
          <a:xfrm flipV="1">
            <a:off x="1746895" y="5306144"/>
            <a:ext cx="0" cy="533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5" name="Text Box 1075"/>
          <p:cNvSpPr txBox="1">
            <a:spLocks noChangeArrowheads="1"/>
          </p:cNvSpPr>
          <p:nvPr/>
        </p:nvSpPr>
        <p:spPr bwMode="auto">
          <a:xfrm>
            <a:off x="1105545" y="5472831"/>
            <a:ext cx="7280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>
                <a:solidFill>
                  <a:srgbClr val="FF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low</a:t>
            </a:r>
            <a:endParaRPr lang="en-US" altLang="zh-CN" sz="28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6" name="Line 1076"/>
          <p:cNvSpPr>
            <a:spLocks noChangeShapeType="1"/>
          </p:cNvSpPr>
          <p:nvPr/>
        </p:nvSpPr>
        <p:spPr bwMode="auto">
          <a:xfrm flipV="1">
            <a:off x="5906145" y="5320431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7" name="Text Box 1077"/>
          <p:cNvSpPr txBox="1">
            <a:spLocks noChangeArrowheads="1"/>
          </p:cNvSpPr>
          <p:nvPr/>
        </p:nvSpPr>
        <p:spPr bwMode="auto">
          <a:xfrm>
            <a:off x="5944245" y="5472831"/>
            <a:ext cx="8226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>
                <a:solidFill>
                  <a:srgbClr val="00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high</a:t>
            </a:r>
            <a:endParaRPr lang="en-US" altLang="zh-CN" sz="28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8" name="Line 1078"/>
          <p:cNvSpPr>
            <a:spLocks noChangeShapeType="1"/>
          </p:cNvSpPr>
          <p:nvPr/>
        </p:nvSpPr>
        <p:spPr bwMode="auto">
          <a:xfrm flipV="1">
            <a:off x="4017020" y="5472831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9" name="Text Box 1079"/>
          <p:cNvSpPr txBox="1">
            <a:spLocks noChangeArrowheads="1"/>
          </p:cNvSpPr>
          <p:nvPr/>
        </p:nvSpPr>
        <p:spPr bwMode="auto">
          <a:xfrm>
            <a:off x="3788420" y="5930031"/>
            <a:ext cx="463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>
                <a:solidFill>
                  <a:srgbClr val="0033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sz="28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0" name="Line 1080"/>
          <p:cNvSpPr>
            <a:spLocks noChangeShapeType="1"/>
          </p:cNvSpPr>
          <p:nvPr/>
        </p:nvSpPr>
        <p:spPr bwMode="auto">
          <a:xfrm flipV="1">
            <a:off x="3162945" y="5320431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1" name="Text Box 1081"/>
          <p:cNvSpPr txBox="1">
            <a:spLocks noChangeArrowheads="1"/>
          </p:cNvSpPr>
          <p:nvPr/>
        </p:nvSpPr>
        <p:spPr bwMode="auto">
          <a:xfrm>
            <a:off x="3102620" y="5472831"/>
            <a:ext cx="8226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>
                <a:solidFill>
                  <a:srgbClr val="00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high</a:t>
            </a:r>
            <a:endParaRPr lang="en-US" altLang="zh-CN" sz="28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 useBgFill="1">
        <p:nvSpPr>
          <p:cNvPr id="132" name="Rectangle 1082"/>
          <p:cNvSpPr>
            <a:spLocks noChangeArrowheads="1"/>
          </p:cNvSpPr>
          <p:nvPr/>
        </p:nvSpPr>
        <p:spPr bwMode="auto">
          <a:xfrm>
            <a:off x="5769620" y="5320431"/>
            <a:ext cx="9906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3" name="Line 1083"/>
          <p:cNvSpPr>
            <a:spLocks noChangeShapeType="1"/>
          </p:cNvSpPr>
          <p:nvPr/>
        </p:nvSpPr>
        <p:spPr bwMode="auto">
          <a:xfrm flipV="1">
            <a:off x="2721620" y="5549031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4" name="Text Box 1084"/>
          <p:cNvSpPr txBox="1">
            <a:spLocks noChangeArrowheads="1"/>
          </p:cNvSpPr>
          <p:nvPr/>
        </p:nvSpPr>
        <p:spPr bwMode="auto">
          <a:xfrm>
            <a:off x="2566045" y="6006231"/>
            <a:ext cx="463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>
                <a:solidFill>
                  <a:srgbClr val="0033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sz="28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5" name="Line 1085"/>
          <p:cNvSpPr>
            <a:spLocks noChangeShapeType="1"/>
          </p:cNvSpPr>
          <p:nvPr/>
        </p:nvSpPr>
        <p:spPr bwMode="auto">
          <a:xfrm flipV="1">
            <a:off x="1943745" y="5320431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6" name="Text Box 1086"/>
          <p:cNvSpPr txBox="1">
            <a:spLocks noChangeArrowheads="1"/>
          </p:cNvSpPr>
          <p:nvPr/>
        </p:nvSpPr>
        <p:spPr bwMode="auto">
          <a:xfrm>
            <a:off x="1883420" y="5472831"/>
            <a:ext cx="8226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>
                <a:solidFill>
                  <a:srgbClr val="00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high</a:t>
            </a:r>
            <a:endParaRPr lang="en-US" altLang="zh-CN" sz="28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 useBgFill="1">
        <p:nvSpPr>
          <p:cNvPr id="137" name="Rectangle 1087"/>
          <p:cNvSpPr>
            <a:spLocks noChangeArrowheads="1"/>
          </p:cNvSpPr>
          <p:nvPr/>
        </p:nvSpPr>
        <p:spPr bwMode="auto">
          <a:xfrm>
            <a:off x="3864620" y="5396631"/>
            <a:ext cx="304800" cy="990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 useBgFill="1">
        <p:nvSpPr>
          <p:cNvPr id="138" name="Rectangle 1088"/>
          <p:cNvSpPr>
            <a:spLocks noChangeArrowheads="1"/>
          </p:cNvSpPr>
          <p:nvPr/>
        </p:nvSpPr>
        <p:spPr bwMode="auto">
          <a:xfrm>
            <a:off x="3026420" y="5320431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9" name="Line 1089"/>
          <p:cNvSpPr>
            <a:spLocks noChangeShapeType="1"/>
          </p:cNvSpPr>
          <p:nvPr/>
        </p:nvSpPr>
        <p:spPr bwMode="auto">
          <a:xfrm flipV="1">
            <a:off x="1886595" y="5549031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0" name="Text Box 1090"/>
          <p:cNvSpPr txBox="1">
            <a:spLocks noChangeArrowheads="1"/>
          </p:cNvSpPr>
          <p:nvPr/>
        </p:nvSpPr>
        <p:spPr bwMode="auto">
          <a:xfrm>
            <a:off x="1654820" y="6006231"/>
            <a:ext cx="4635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>
                <a:solidFill>
                  <a:srgbClr val="0033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endParaRPr lang="en-US" altLang="zh-CN" sz="28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 useBgFill="1">
        <p:nvSpPr>
          <p:cNvPr id="141" name="Rectangle 1091"/>
          <p:cNvSpPr>
            <a:spLocks noChangeArrowheads="1"/>
          </p:cNvSpPr>
          <p:nvPr/>
        </p:nvSpPr>
        <p:spPr bwMode="auto">
          <a:xfrm>
            <a:off x="2645420" y="5549031"/>
            <a:ext cx="3048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2" name="Line 1092"/>
          <p:cNvSpPr>
            <a:spLocks noChangeShapeType="1"/>
          </p:cNvSpPr>
          <p:nvPr/>
        </p:nvSpPr>
        <p:spPr bwMode="auto">
          <a:xfrm flipV="1">
            <a:off x="2705745" y="5320431"/>
            <a:ext cx="0" cy="533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" name="Text Box 1093"/>
          <p:cNvSpPr txBox="1">
            <a:spLocks noChangeArrowheads="1"/>
          </p:cNvSpPr>
          <p:nvPr/>
        </p:nvSpPr>
        <p:spPr bwMode="auto">
          <a:xfrm>
            <a:off x="2689870" y="5487119"/>
            <a:ext cx="7280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800" b="0">
                <a:solidFill>
                  <a:srgbClr val="FF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low</a:t>
            </a:r>
            <a:endParaRPr lang="en-US" altLang="zh-CN" sz="28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 useBgFill="1">
        <p:nvSpPr>
          <p:cNvPr id="144" name="Rectangle 1094"/>
          <p:cNvSpPr>
            <a:spLocks noChangeArrowheads="1"/>
          </p:cNvSpPr>
          <p:nvPr/>
        </p:nvSpPr>
        <p:spPr bwMode="auto">
          <a:xfrm>
            <a:off x="1137295" y="5320431"/>
            <a:ext cx="6858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5" name="Text Box 1095"/>
          <p:cNvSpPr txBox="1">
            <a:spLocks noChangeArrowheads="1"/>
          </p:cNvSpPr>
          <p:nvPr/>
        </p:nvSpPr>
        <p:spPr bwMode="auto">
          <a:xfrm>
            <a:off x="359420" y="945281"/>
            <a:ext cx="1265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0">
                <a:solidFill>
                  <a:srgbClr val="00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例如</a:t>
            </a:r>
            <a:r>
              <a:rPr lang="en-US" altLang="zh-CN" sz="3600" b="0">
                <a:solidFill>
                  <a:srgbClr val="00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36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6" name="Text Box 1096"/>
          <p:cNvSpPr txBox="1">
            <a:spLocks noChangeArrowheads="1"/>
          </p:cNvSpPr>
          <p:nvPr/>
        </p:nvSpPr>
        <p:spPr bwMode="auto">
          <a:xfrm>
            <a:off x="375295" y="3764681"/>
            <a:ext cx="1265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 b="0">
                <a:solidFill>
                  <a:srgbClr val="00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再如</a:t>
            </a:r>
            <a:r>
              <a:rPr lang="en-US" altLang="zh-CN" sz="3600" b="0">
                <a:solidFill>
                  <a:srgbClr val="0000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36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7" name="Line 1098"/>
          <p:cNvSpPr>
            <a:spLocks noChangeShapeType="1"/>
          </p:cNvSpPr>
          <p:nvPr/>
        </p:nvSpPr>
        <p:spPr bwMode="auto">
          <a:xfrm>
            <a:off x="4626620" y="977031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8" name="Text Box 1099"/>
          <p:cNvSpPr txBox="1">
            <a:spLocks noChangeArrowheads="1"/>
          </p:cNvSpPr>
          <p:nvPr/>
        </p:nvSpPr>
        <p:spPr bwMode="auto">
          <a:xfrm>
            <a:off x="3636020" y="816694"/>
            <a:ext cx="100860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200" b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插入</a:t>
            </a:r>
          </a:p>
          <a:p>
            <a:pPr algn="l"/>
            <a:r>
              <a:rPr lang="zh-CN" altLang="en-US" sz="3200" b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位置</a:t>
            </a:r>
            <a:endParaRPr lang="zh-CN" altLang="en-US" sz="32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" name="Line 1100"/>
          <p:cNvSpPr>
            <a:spLocks noChangeShapeType="1"/>
          </p:cNvSpPr>
          <p:nvPr/>
        </p:nvSpPr>
        <p:spPr bwMode="auto">
          <a:xfrm>
            <a:off x="2569220" y="3728169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0" name="Text Box 1101"/>
          <p:cNvSpPr txBox="1">
            <a:spLocks noChangeArrowheads="1"/>
          </p:cNvSpPr>
          <p:nvPr/>
        </p:nvSpPr>
        <p:spPr bwMode="auto">
          <a:xfrm>
            <a:off x="2562870" y="3567831"/>
            <a:ext cx="100860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200" b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插入</a:t>
            </a:r>
          </a:p>
          <a:p>
            <a:pPr algn="l"/>
            <a:r>
              <a:rPr lang="zh-CN" altLang="en-US" sz="3200" b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位置</a:t>
            </a:r>
            <a:endParaRPr lang="zh-CN" altLang="en-US" sz="32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" name="Text Box 1102"/>
          <p:cNvSpPr txBox="1">
            <a:spLocks noChangeArrowheads="1"/>
          </p:cNvSpPr>
          <p:nvPr/>
        </p:nvSpPr>
        <p:spPr bwMode="auto">
          <a:xfrm>
            <a:off x="756295" y="1859681"/>
            <a:ext cx="7360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 b="0">
                <a:solidFill>
                  <a:srgbClr val="00504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L.r</a:t>
            </a:r>
            <a:endParaRPr lang="en-US" altLang="zh-CN" sz="36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2" name="Text Box 1103"/>
          <p:cNvSpPr txBox="1">
            <a:spLocks noChangeArrowheads="1"/>
          </p:cNvSpPr>
          <p:nvPr/>
        </p:nvSpPr>
        <p:spPr bwMode="auto">
          <a:xfrm>
            <a:off x="756295" y="4602881"/>
            <a:ext cx="7360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 b="0">
                <a:solidFill>
                  <a:srgbClr val="00504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L.r</a:t>
            </a:r>
            <a:endParaRPr lang="en-US" altLang="zh-CN" sz="3600" b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78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5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500"/>
                            </p:stCondLst>
                            <p:childTnLst>
                              <p:par>
                                <p:cTn id="1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4000"/>
                            </p:stCondLst>
                            <p:childTnLst>
                              <p:par>
                                <p:cTn id="1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450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000"/>
                            </p:stCondLst>
                            <p:childTnLst>
                              <p:par>
                                <p:cTn id="2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000"/>
                            </p:stCondLst>
                            <p:childTnLst>
                              <p:par>
                                <p:cTn id="2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500"/>
                            </p:stCondLst>
                            <p:childTnLst>
                              <p:par>
                                <p:cTn id="3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 autoUpdateAnimBg="0"/>
      <p:bldP spid="80" grpId="0" animBg="1"/>
      <p:bldP spid="81" grpId="0" animBg="1"/>
      <p:bldP spid="82" grpId="0" animBg="1"/>
      <p:bldP spid="83" grpId="0" animBg="1"/>
      <p:bldP spid="84" grpId="0" animBg="1" autoUpdateAnimBg="0"/>
      <p:bldP spid="85" grpId="0" animBg="1"/>
      <p:bldP spid="86" grpId="0" animBg="1"/>
      <p:bldP spid="87" grpId="0" animBg="1"/>
      <p:bldP spid="88" grpId="0" animBg="1"/>
      <p:bldP spid="89" grpId="0" animBg="1"/>
      <p:bldP spid="90" grpId="0" autoUpdateAnimBg="0"/>
      <p:bldP spid="91" grpId="0" animBg="1"/>
      <p:bldP spid="92" grpId="0" autoUpdateAnimBg="0"/>
      <p:bldP spid="93" grpId="0" animBg="1"/>
      <p:bldP spid="94" grpId="0" autoUpdateAnimBg="0"/>
      <p:bldP spid="95" grpId="0" animBg="1"/>
      <p:bldP spid="96" grpId="0" autoUpdateAnimBg="0"/>
      <p:bldP spid="97" grpId="0" animBg="1"/>
      <p:bldP spid="98" grpId="0" animBg="1"/>
      <p:bldP spid="99" grpId="0" animBg="1"/>
      <p:bldP spid="100" grpId="0" autoUpdateAnimBg="0"/>
      <p:bldP spid="101" grpId="0" animBg="1" autoUpdateAnimBg="0"/>
      <p:bldP spid="102" grpId="0" animBg="1"/>
      <p:bldP spid="103" grpId="0" autoUpdateAnimBg="0"/>
      <p:bldP spid="104" grpId="0" autoUpdateAnimBg="0"/>
      <p:bldP spid="105" grpId="0" animBg="1"/>
      <p:bldP spid="106" grpId="0" animBg="1"/>
      <p:bldP spid="107" grpId="0" autoUpdateAnimBg="0"/>
      <p:bldP spid="108" grpId="0" animBg="1"/>
      <p:bldP spid="109" grpId="0" animBg="1"/>
      <p:bldP spid="110" grpId="0" autoUpdateAnimBg="0"/>
      <p:bldP spid="111" grpId="0" animBg="1"/>
      <p:bldP spid="112" grpId="0" animBg="1" autoUpdateAnimBg="0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 autoUpdateAnimBg="0"/>
      <p:bldP spid="120" grpId="0" animBg="1"/>
      <p:bldP spid="121" grpId="0" animBg="1"/>
      <p:bldP spid="122" grpId="0" animBg="1"/>
      <p:bldP spid="123" grpId="0" autoUpdateAnimBg="0"/>
      <p:bldP spid="124" grpId="0" animBg="1"/>
      <p:bldP spid="125" grpId="0" autoUpdateAnimBg="0"/>
      <p:bldP spid="126" grpId="0" animBg="1"/>
      <p:bldP spid="127" grpId="0" autoUpdateAnimBg="0"/>
      <p:bldP spid="128" grpId="0" animBg="1"/>
      <p:bldP spid="129" grpId="0" autoUpdateAnimBg="0"/>
      <p:bldP spid="130" grpId="0" animBg="1"/>
      <p:bldP spid="131" grpId="0" autoUpdateAnimBg="0"/>
      <p:bldP spid="132" grpId="0" animBg="1"/>
      <p:bldP spid="133" grpId="0" animBg="1"/>
      <p:bldP spid="134" grpId="0" autoUpdateAnimBg="0"/>
      <p:bldP spid="135" grpId="0" animBg="1"/>
      <p:bldP spid="136" grpId="0" autoUpdateAnimBg="0"/>
      <p:bldP spid="137" grpId="0" animBg="1"/>
      <p:bldP spid="138" grpId="0" animBg="1"/>
      <p:bldP spid="139" grpId="0" animBg="1"/>
      <p:bldP spid="140" grpId="0" autoUpdateAnimBg="0"/>
      <p:bldP spid="141" grpId="0" animBg="1"/>
      <p:bldP spid="142" grpId="0" animBg="1"/>
      <p:bldP spid="143" grpId="0" autoUpdateAnimBg="0"/>
      <p:bldP spid="144" grpId="0" animBg="1"/>
      <p:bldP spid="145" grpId="0" autoUpdateAnimBg="0"/>
      <p:bldP spid="146" grpId="0" autoUpdateAnimBg="0"/>
      <p:bldP spid="147" grpId="0" animBg="1"/>
      <p:bldP spid="148" grpId="0" autoUpdateAnimBg="0"/>
      <p:bldP spid="149" grpId="0" animBg="1"/>
      <p:bldP spid="150" grpId="0" autoUpdateAnimBg="0"/>
      <p:bldP spid="151" grpId="0" autoUpdateAnimBg="0"/>
      <p:bldP spid="15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① 插入排序 </a:t>
            </a:r>
            <a:r>
              <a:rPr lang="en-US" altLang="zh-CN" dirty="0"/>
              <a:t>—— </a:t>
            </a:r>
            <a:r>
              <a:rPr lang="zh-CN" altLang="en-US" dirty="0" smtClean="0">
                <a:solidFill>
                  <a:srgbClr val="C00000"/>
                </a:solidFill>
              </a:rPr>
              <a:t>折半插入排序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1080" y="908720"/>
            <a:ext cx="806489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void </a:t>
            </a:r>
            <a:r>
              <a:rPr lang="en-US" altLang="zh-CN" sz="1800" b="0" kern="100" dirty="0" err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BinSort</a:t>
            </a: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(</a:t>
            </a:r>
            <a:r>
              <a:rPr lang="en-US" altLang="zh-CN" sz="1800" b="0" kern="100" dirty="0" err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int</a:t>
            </a: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r[],</a:t>
            </a:r>
            <a:r>
              <a:rPr lang="en-US" altLang="zh-CN" sz="1800" b="0" kern="100" dirty="0" err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int</a:t>
            </a: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n)</a:t>
            </a:r>
          </a:p>
          <a:p>
            <a:pPr algn="just">
              <a:spcAft>
                <a:spcPts val="0"/>
              </a:spcAft>
            </a:pP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{</a:t>
            </a:r>
          </a:p>
          <a:p>
            <a:pPr algn="just">
              <a:spcAft>
                <a:spcPts val="0"/>
              </a:spcAft>
            </a:pP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</a:t>
            </a:r>
            <a:r>
              <a:rPr lang="en-US" altLang="zh-CN" sz="1800" b="0" kern="10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for(</a:t>
            </a:r>
            <a:r>
              <a:rPr lang="en-US" altLang="zh-CN" sz="1800" b="0" kern="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int</a:t>
            </a:r>
            <a:r>
              <a:rPr lang="en-US" altLang="zh-CN" sz="1800" b="0" kern="10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sz="1800" b="0" kern="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1800" b="0" kern="10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=2</a:t>
            </a: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; </a:t>
            </a:r>
            <a:r>
              <a:rPr lang="en-US" altLang="zh-CN" sz="1800" b="0" kern="100" dirty="0" err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&lt;=n; </a:t>
            </a:r>
            <a:r>
              <a:rPr lang="en-US" altLang="zh-CN" sz="1800" b="0" kern="100" dirty="0" err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++)</a:t>
            </a:r>
          </a:p>
          <a:p>
            <a:pPr algn="just">
              <a:spcAft>
                <a:spcPts val="0"/>
              </a:spcAft>
            </a:pP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{</a:t>
            </a:r>
          </a:p>
          <a:p>
            <a:pPr algn="just">
              <a:spcAft>
                <a:spcPts val="0"/>
              </a:spcAft>
            </a:pP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	r[0]=r[</a:t>
            </a:r>
            <a:r>
              <a:rPr lang="en-US" altLang="zh-CN" sz="1800" b="0" kern="100" dirty="0" err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];</a:t>
            </a:r>
          </a:p>
          <a:p>
            <a:pPr algn="just">
              <a:spcAft>
                <a:spcPts val="0"/>
              </a:spcAft>
            </a:pP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	low=1;</a:t>
            </a:r>
          </a:p>
          <a:p>
            <a:pPr algn="just">
              <a:spcAft>
                <a:spcPts val="0"/>
              </a:spcAft>
            </a:pP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	high=i-1;</a:t>
            </a:r>
          </a:p>
          <a:p>
            <a:pPr algn="just">
              <a:spcAft>
                <a:spcPts val="0"/>
              </a:spcAft>
            </a:pP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	while(low &lt;= high</a:t>
            </a:r>
            <a:r>
              <a:rPr lang="en-US" altLang="zh-CN" sz="1800" b="0" kern="10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) //</a:t>
            </a:r>
            <a:r>
              <a:rPr lang="zh-CN" altLang="en-US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折半查找插入位置</a:t>
            </a:r>
          </a:p>
          <a:p>
            <a:pPr algn="just">
              <a:spcAft>
                <a:spcPts val="0"/>
              </a:spcAft>
            </a:pPr>
            <a:r>
              <a:rPr lang="zh-CN" altLang="en-US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	</a:t>
            </a: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{</a:t>
            </a:r>
          </a:p>
          <a:p>
            <a:pPr algn="just">
              <a:spcAft>
                <a:spcPts val="0"/>
              </a:spcAft>
            </a:pP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		mid=(</a:t>
            </a:r>
            <a:r>
              <a:rPr lang="en-US" altLang="zh-CN" sz="1800" b="0" kern="100" dirty="0" err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low+high</a:t>
            </a: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)/2;</a:t>
            </a:r>
          </a:p>
          <a:p>
            <a:pPr algn="just">
              <a:spcAft>
                <a:spcPts val="0"/>
              </a:spcAft>
            </a:pP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		if(r[0] &lt; r[mid])</a:t>
            </a:r>
          </a:p>
          <a:p>
            <a:pPr algn="just">
              <a:spcAft>
                <a:spcPts val="0"/>
              </a:spcAft>
            </a:pP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			high=mid-1;</a:t>
            </a:r>
          </a:p>
          <a:p>
            <a:pPr algn="just">
              <a:spcAft>
                <a:spcPts val="0"/>
              </a:spcAft>
            </a:pP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		else </a:t>
            </a:r>
          </a:p>
          <a:p>
            <a:pPr algn="just">
              <a:spcAft>
                <a:spcPts val="0"/>
              </a:spcAft>
            </a:pP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			low=mid+1;</a:t>
            </a:r>
          </a:p>
          <a:p>
            <a:pPr algn="just">
              <a:spcAft>
                <a:spcPts val="0"/>
              </a:spcAft>
            </a:pP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	</a:t>
            </a:r>
            <a:r>
              <a:rPr lang="en-US" altLang="zh-CN" sz="1800" b="0" kern="10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}//</a:t>
            </a: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high+1</a:t>
            </a:r>
            <a:r>
              <a:rPr lang="zh-CN" altLang="en-US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即为第</a:t>
            </a:r>
            <a:r>
              <a:rPr lang="en-US" altLang="zh-CN" sz="1800" b="0" kern="100" dirty="0" err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zh-CN" altLang="en-US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个元素的插入位置</a:t>
            </a:r>
          </a:p>
          <a:p>
            <a:pPr algn="just">
              <a:spcAft>
                <a:spcPts val="0"/>
              </a:spcAft>
            </a:pPr>
            <a:r>
              <a:rPr lang="zh-CN" altLang="en-US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	</a:t>
            </a:r>
            <a:r>
              <a:rPr lang="en-US" altLang="zh-CN" sz="1800" b="0" kern="10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for(</a:t>
            </a:r>
            <a:r>
              <a:rPr lang="en-US" altLang="zh-CN" sz="1800" b="0" kern="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int</a:t>
            </a:r>
            <a:r>
              <a:rPr lang="en-US" altLang="zh-CN" sz="1800" b="0" kern="10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j=i-1</a:t>
            </a: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; j&gt;=high+1; j--)</a:t>
            </a:r>
          </a:p>
          <a:p>
            <a:pPr algn="just">
              <a:spcAft>
                <a:spcPts val="0"/>
              </a:spcAft>
            </a:pP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		r[j+1]=r[j];</a:t>
            </a:r>
          </a:p>
          <a:p>
            <a:pPr algn="just">
              <a:spcAft>
                <a:spcPts val="0"/>
              </a:spcAft>
            </a:pP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	r[high+1]=r[0];</a:t>
            </a:r>
          </a:p>
          <a:p>
            <a:pPr algn="just">
              <a:spcAft>
                <a:spcPts val="0"/>
              </a:spcAft>
            </a:pP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}</a:t>
            </a:r>
          </a:p>
          <a:p>
            <a:pPr algn="just">
              <a:spcAft>
                <a:spcPts val="0"/>
              </a:spcAft>
            </a:pPr>
            <a:r>
              <a:rPr lang="en-US" altLang="zh-CN" sz="1800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}</a:t>
            </a:r>
          </a:p>
        </p:txBody>
      </p:sp>
      <p:graphicFrame>
        <p:nvGraphicFramePr>
          <p:cNvPr id="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993938"/>
              </p:ext>
            </p:extLst>
          </p:nvPr>
        </p:nvGraphicFramePr>
        <p:xfrm>
          <a:off x="7092280" y="5733256"/>
          <a:ext cx="10271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3" imgW="406080" imgH="228600" progId="Equation.DSMT4">
                  <p:embed/>
                </p:oleObj>
              </mc:Choice>
              <mc:Fallback>
                <p:oleObj name="Equation" r:id="rId3" imgW="406080" imgH="228600" progId="Equation.DSMT4">
                  <p:embed/>
                  <p:pic>
                    <p:nvPicPr>
                      <p:cNvPr id="13619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5733256"/>
                        <a:ext cx="10271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05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① 插入排序 </a:t>
            </a:r>
            <a:r>
              <a:rPr lang="en-US" altLang="zh-CN" dirty="0"/>
              <a:t>—— </a:t>
            </a:r>
            <a:r>
              <a:rPr lang="zh-CN" altLang="en-US" dirty="0" smtClean="0">
                <a:solidFill>
                  <a:srgbClr val="C00000"/>
                </a:solidFill>
              </a:rPr>
              <a:t>希尔排序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希尔排序（又称缩小增量排序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基本思想：对待排记录序列先作“宏观”调整，再作“微观”调整。“宏观”调整，指的是，</a:t>
            </a:r>
            <a:r>
              <a:rPr lang="zh-CN" altLang="en-US" dirty="0" smtClean="0"/>
              <a:t>“跳跃式”的</a:t>
            </a:r>
            <a:r>
              <a:rPr lang="zh-CN" altLang="en-US" dirty="0"/>
              <a:t>插入排序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zh-CN" altLang="en-US" dirty="0"/>
              <a:t>：</a:t>
            </a:r>
            <a:r>
              <a:rPr lang="zh-CN" altLang="en-US" dirty="0" smtClean="0"/>
              <a:t>将数组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R[] </a:t>
            </a:r>
            <a:r>
              <a:rPr lang="zh-CN" altLang="en-US" dirty="0" smtClean="0"/>
              <a:t>的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个记录分成 </a:t>
            </a:r>
            <a:r>
              <a:rPr lang="en-US" altLang="zh-CN" i="1" dirty="0"/>
              <a:t>d</a:t>
            </a:r>
            <a:r>
              <a:rPr lang="en-US" altLang="zh-CN" dirty="0"/>
              <a:t> </a:t>
            </a:r>
            <a:r>
              <a:rPr lang="zh-CN" altLang="en-US" dirty="0"/>
              <a:t>个子序列：</a:t>
            </a:r>
          </a:p>
          <a:p>
            <a:r>
              <a:rPr lang="en-US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R[1</a:t>
            </a:r>
            <a:r>
              <a:rPr lang="en-US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],R[1+d],R[1+2d],…,R[1+kd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}</a:t>
            </a:r>
          </a:p>
          <a:p>
            <a:r>
              <a:rPr lang="en-US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R[2</a:t>
            </a:r>
            <a:r>
              <a:rPr lang="en-US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],R[2+d],R[2+2d],…,R[2+kd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}</a:t>
            </a:r>
          </a:p>
          <a:p>
            <a:r>
              <a:rPr lang="en-US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endParaRPr lang="en-US" altLang="zh-CN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R[d</a:t>
            </a:r>
            <a:r>
              <a:rPr lang="en-US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],R[2d],R[3d],…,R[</a:t>
            </a:r>
            <a:r>
              <a:rPr lang="en-US" altLang="zh-CN" b="1" dirty="0" err="1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kd</a:t>
            </a:r>
            <a:r>
              <a:rPr lang="en-US" altLang="zh-CN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],R</a:t>
            </a:r>
            <a:r>
              <a:rPr lang="en-US" altLang="zh-CN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[(k+1)d] </a:t>
            </a:r>
            <a:endParaRPr lang="en-US" altLang="zh-CN" b="1" dirty="0" smtClean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 smtClean="0"/>
              <a:t>其中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dirty="0"/>
              <a:t> </a:t>
            </a:r>
            <a:r>
              <a:rPr lang="zh-CN" altLang="en-US" dirty="0"/>
              <a:t>称为增量，它的值在排序过程中从大到小逐渐缩小，直至最后一趟排序减为 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70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① 插入排序 </a:t>
            </a:r>
            <a:r>
              <a:rPr lang="en-US" altLang="zh-CN" dirty="0"/>
              <a:t>—— </a:t>
            </a:r>
            <a:r>
              <a:rPr lang="zh-CN" altLang="en-US" dirty="0">
                <a:solidFill>
                  <a:srgbClr val="C00000"/>
                </a:solidFill>
              </a:rPr>
              <a:t>希尔排序</a:t>
            </a:r>
            <a:endParaRPr lang="zh-CN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295400" y="1003325"/>
            <a:ext cx="6705600" cy="6096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FF66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1905000" y="1003325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2514600" y="1003325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124200" y="1003325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3733800" y="1003325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4343400" y="1003325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953000" y="1003325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5562600" y="1003325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6172200" y="1003325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6781800" y="1003325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7391400" y="1003325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295400" y="2438400"/>
            <a:ext cx="6705600" cy="6096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1905000" y="2438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2514600" y="2438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3124200" y="2438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3733800" y="2438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4343400" y="2438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>
            <a:off x="4953000" y="2438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5562600" y="2438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6172200" y="2438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6781800" y="2438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7391400" y="24384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1295400" y="4114800"/>
            <a:ext cx="6705600" cy="6096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1905000" y="41148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>
            <a:off x="2514600" y="41148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3124200" y="41148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>
            <a:off x="3733800" y="41148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Line 33"/>
          <p:cNvSpPr>
            <a:spLocks noChangeShapeType="1"/>
          </p:cNvSpPr>
          <p:nvPr/>
        </p:nvSpPr>
        <p:spPr bwMode="auto">
          <a:xfrm>
            <a:off x="4343400" y="41148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4953000" y="41148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5562600" y="41148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>
            <a:off x="6172200" y="41148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6781800" y="41148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7391400" y="4114800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1295400" y="5737448"/>
            <a:ext cx="6705600" cy="6096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1905000" y="5737448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Line 41"/>
          <p:cNvSpPr>
            <a:spLocks noChangeShapeType="1"/>
          </p:cNvSpPr>
          <p:nvPr/>
        </p:nvSpPr>
        <p:spPr bwMode="auto">
          <a:xfrm>
            <a:off x="2514600" y="5737448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>
            <a:off x="3124200" y="5737448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>
            <a:off x="3733800" y="5737448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>
            <a:off x="4343400" y="5737448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Line 45"/>
          <p:cNvSpPr>
            <a:spLocks noChangeShapeType="1"/>
          </p:cNvSpPr>
          <p:nvPr/>
        </p:nvSpPr>
        <p:spPr bwMode="auto">
          <a:xfrm>
            <a:off x="4953000" y="5737448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>
            <a:off x="5562600" y="5737448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Line 47"/>
          <p:cNvSpPr>
            <a:spLocks noChangeShapeType="1"/>
          </p:cNvSpPr>
          <p:nvPr/>
        </p:nvSpPr>
        <p:spPr bwMode="auto">
          <a:xfrm>
            <a:off x="6172200" y="5737448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6781800" y="5737448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>
            <a:off x="7391400" y="5737448"/>
            <a:ext cx="0" cy="6096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Text Box 51"/>
          <p:cNvSpPr txBox="1">
            <a:spLocks noChangeArrowheads="1"/>
          </p:cNvSpPr>
          <p:nvPr/>
        </p:nvSpPr>
        <p:spPr bwMode="auto">
          <a:xfrm>
            <a:off x="1197440" y="927125"/>
            <a:ext cx="72380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16  25 12  30 47 11  23 36  9   18 31</a:t>
            </a:r>
            <a:r>
              <a:rPr lang="en-US" altLang="zh-CN" sz="4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48" name="Text Box 52"/>
          <p:cNvSpPr txBox="1">
            <a:spLocks noChangeArrowheads="1"/>
          </p:cNvSpPr>
          <p:nvPr/>
        </p:nvSpPr>
        <p:spPr bwMode="auto">
          <a:xfrm>
            <a:off x="381000" y="1600200"/>
            <a:ext cx="63898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4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600" dirty="0">
                <a:solidFill>
                  <a:srgbClr val="00504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第一趟希尔排序，设增量 </a:t>
            </a:r>
            <a:r>
              <a:rPr lang="en-US" altLang="zh-CN" sz="3600" dirty="0">
                <a:solidFill>
                  <a:srgbClr val="A5002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 =5</a:t>
            </a:r>
            <a:endParaRPr lang="en-US" altLang="zh-CN" sz="4000" dirty="0">
              <a:solidFill>
                <a:schemeClr val="tx2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Text Box 53"/>
          <p:cNvSpPr txBox="1">
            <a:spLocks noChangeArrowheads="1"/>
          </p:cNvSpPr>
          <p:nvPr/>
        </p:nvSpPr>
        <p:spPr bwMode="auto">
          <a:xfrm>
            <a:off x="1198680" y="2422525"/>
            <a:ext cx="698159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11  </a:t>
            </a:r>
            <a:r>
              <a:rPr lang="en-US" altLang="zh-CN" sz="3600" dirty="0">
                <a:solidFill>
                  <a:srgbClr val="FF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en-US" altLang="zh-CN" sz="36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840C2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en-US" altLang="zh-CN" sz="36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FF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FF99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 </a:t>
            </a:r>
            <a:r>
              <a:rPr lang="en-US" altLang="zh-CN" sz="36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6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en-US" altLang="zh-CN" sz="36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16  </a:t>
            </a:r>
            <a:r>
              <a:rPr lang="en-US" altLang="zh-CN" sz="3600" dirty="0">
                <a:solidFill>
                  <a:srgbClr val="FF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25</a:t>
            </a:r>
            <a:r>
              <a:rPr lang="en-US" altLang="zh-CN" sz="3600" dirty="0">
                <a:solidFill>
                  <a:srgbClr val="FF99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840C2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36</a:t>
            </a:r>
            <a:r>
              <a:rPr lang="en-US" altLang="zh-CN" sz="36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FF99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en-US" altLang="zh-CN" sz="36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600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47</a:t>
            </a:r>
            <a:r>
              <a:rPr lang="en-US" altLang="zh-CN" sz="36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31</a:t>
            </a:r>
            <a:r>
              <a:rPr lang="en-US" altLang="zh-CN" sz="40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0" name="Text Box 54"/>
          <p:cNvSpPr txBox="1">
            <a:spLocks noChangeArrowheads="1"/>
          </p:cNvSpPr>
          <p:nvPr/>
        </p:nvSpPr>
        <p:spPr bwMode="auto">
          <a:xfrm>
            <a:off x="533400" y="3324225"/>
            <a:ext cx="63770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>
                <a:solidFill>
                  <a:srgbClr val="00504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第二趟希尔排序，设增量 </a:t>
            </a:r>
            <a:r>
              <a:rPr lang="en-US" altLang="zh-CN" sz="3600">
                <a:solidFill>
                  <a:srgbClr val="A5002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 = 3</a:t>
            </a:r>
            <a:endParaRPr lang="en-US" altLang="zh-CN" sz="4000">
              <a:solidFill>
                <a:srgbClr val="A5002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Text Box 55"/>
          <p:cNvSpPr txBox="1">
            <a:spLocks noChangeArrowheads="1"/>
          </p:cNvSpPr>
          <p:nvPr/>
        </p:nvSpPr>
        <p:spPr bwMode="auto">
          <a:xfrm>
            <a:off x="1352816" y="4114800"/>
            <a:ext cx="662251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  </a:t>
            </a:r>
            <a:r>
              <a:rPr lang="en-US" altLang="zh-CN" sz="3600">
                <a:solidFill>
                  <a:srgbClr val="FF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en-US" altLang="zh-CN" sz="36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3600">
                <a:solidFill>
                  <a:srgbClr val="840C2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en-US" altLang="zh-CN" sz="36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11 </a:t>
            </a:r>
            <a:r>
              <a:rPr lang="en-US" altLang="zh-CN" sz="3600">
                <a:solidFill>
                  <a:srgbClr val="FF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23</a:t>
            </a:r>
            <a:r>
              <a:rPr lang="en-US" altLang="zh-CN" sz="36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>
                <a:solidFill>
                  <a:srgbClr val="840C2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en-US" altLang="zh-CN" sz="36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25  </a:t>
            </a:r>
            <a:r>
              <a:rPr lang="en-US" altLang="zh-CN" sz="3600">
                <a:solidFill>
                  <a:srgbClr val="FF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31</a:t>
            </a:r>
            <a:r>
              <a:rPr lang="en-US" altLang="zh-CN" sz="36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>
                <a:solidFill>
                  <a:srgbClr val="840C2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en-US" altLang="zh-CN" sz="36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47 </a:t>
            </a:r>
            <a:r>
              <a:rPr lang="en-US" altLang="zh-CN" sz="3600">
                <a:solidFill>
                  <a:srgbClr val="FF66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36</a:t>
            </a:r>
            <a:endParaRPr lang="en-US" altLang="zh-CN" sz="40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Text Box 56"/>
          <p:cNvSpPr txBox="1">
            <a:spLocks noChangeArrowheads="1"/>
          </p:cNvSpPr>
          <p:nvPr/>
        </p:nvSpPr>
        <p:spPr bwMode="auto">
          <a:xfrm>
            <a:off x="609600" y="5000625"/>
            <a:ext cx="63770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3600">
                <a:solidFill>
                  <a:srgbClr val="00504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第三趟希尔排序，设增量 </a:t>
            </a:r>
            <a:r>
              <a:rPr lang="en-US" altLang="zh-CN" sz="3600">
                <a:solidFill>
                  <a:srgbClr val="A5002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d = 1</a:t>
            </a:r>
            <a:endParaRPr lang="en-US" altLang="zh-CN" sz="4000">
              <a:solidFill>
                <a:srgbClr val="A5002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Text Box 57"/>
          <p:cNvSpPr txBox="1">
            <a:spLocks noChangeArrowheads="1"/>
          </p:cNvSpPr>
          <p:nvPr/>
        </p:nvSpPr>
        <p:spPr bwMode="auto">
          <a:xfrm>
            <a:off x="1198680" y="5661248"/>
            <a:ext cx="698159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9   11 12 16  18 23  25 30 31 36  47 </a:t>
            </a:r>
          </a:p>
        </p:txBody>
      </p:sp>
    </p:spTree>
    <p:extLst>
      <p:ext uri="{BB962C8B-B14F-4D97-AF65-F5344CB8AC3E}">
        <p14:creationId xmlns:p14="http://schemas.microsoft.com/office/powerpoint/2010/main" val="194882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① </a:t>
            </a:r>
            <a:r>
              <a:rPr lang="zh-CN" altLang="en-US" dirty="0" smtClean="0"/>
              <a:t>插入排序</a:t>
            </a:r>
            <a:r>
              <a:rPr lang="zh-CN" altLang="en-US" dirty="0"/>
              <a:t>评述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直接插入排序</a:t>
            </a:r>
            <a:r>
              <a:rPr lang="zh-CN" altLang="en-US" dirty="0" smtClean="0"/>
              <a:t>外循环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趟，内循环顺序查找 </a:t>
            </a:r>
            <a:r>
              <a:rPr lang="en-US" altLang="zh-CN" dirty="0" smtClean="0"/>
              <a:t>O(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/2)</a:t>
            </a:r>
            <a:r>
              <a:rPr lang="zh-CN" altLang="en-US" dirty="0" smtClean="0"/>
              <a:t>，数据移动</a:t>
            </a:r>
            <a:r>
              <a:rPr lang="en-US" altLang="zh-CN" dirty="0" smtClean="0"/>
              <a:t>O(</a:t>
            </a:r>
            <a:r>
              <a:rPr lang="en-US" altLang="zh-CN" i="1" dirty="0" smtClean="0"/>
              <a:t>n</a:t>
            </a:r>
            <a:r>
              <a:rPr lang="en-US" altLang="zh-CN" dirty="0"/>
              <a:t>/2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总的时间复杂度 </a:t>
            </a:r>
            <a:r>
              <a:rPr lang="en-US" altLang="zh-CN" dirty="0" smtClean="0"/>
              <a:t>O(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折半</a:t>
            </a:r>
            <a:r>
              <a:rPr lang="zh-CN" altLang="en-US" dirty="0" smtClean="0">
                <a:solidFill>
                  <a:srgbClr val="C00000"/>
                </a:solidFill>
              </a:rPr>
              <a:t>插入排序</a:t>
            </a:r>
            <a:r>
              <a:rPr lang="zh-CN" altLang="en-US" dirty="0"/>
              <a:t>外循环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趟，内循环顺序查找 </a:t>
            </a:r>
            <a:r>
              <a:rPr lang="en-US" altLang="zh-CN" dirty="0" smtClean="0"/>
              <a:t>O(log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</a:t>
            </a:r>
            <a:r>
              <a:rPr lang="zh-CN" altLang="en-US" dirty="0"/>
              <a:t>，数据移动</a:t>
            </a:r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dirty="0"/>
              <a:t>/2)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总的时间复杂度 </a:t>
            </a:r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希</a:t>
            </a:r>
            <a:r>
              <a:rPr lang="zh-CN" altLang="en-US" dirty="0" smtClean="0">
                <a:solidFill>
                  <a:srgbClr val="C00000"/>
                </a:solidFill>
              </a:rPr>
              <a:t>尔排序</a:t>
            </a:r>
            <a:r>
              <a:rPr lang="zh-CN" altLang="en-US" dirty="0" smtClean="0"/>
              <a:t>在外循环之外额外增加有限次迭代</a:t>
            </a:r>
            <a:r>
              <a:rPr lang="en-US" altLang="zh-CN" dirty="0" smtClean="0"/>
              <a:t>(</a:t>
            </a:r>
            <a:r>
              <a:rPr lang="zh-CN" altLang="en-US" dirty="0" smtClean="0"/>
              <a:t>三次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。因为宏观的调整，使得数据移动次数从</a:t>
            </a:r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dirty="0"/>
              <a:t>/2</a:t>
            </a:r>
            <a:r>
              <a:rPr lang="en-US" altLang="zh-CN" dirty="0" smtClean="0"/>
              <a:t>)</a:t>
            </a:r>
            <a:r>
              <a:rPr lang="zh-CN" altLang="en-US" dirty="0" smtClean="0"/>
              <a:t>大量降低，逼近但不等于</a:t>
            </a:r>
            <a:r>
              <a:rPr lang="en-US" altLang="zh-CN" dirty="0"/>
              <a:t>O(log </a:t>
            </a:r>
            <a:r>
              <a:rPr lang="en-US" altLang="zh-CN" i="1" dirty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endParaRPr lang="en-US" altLang="zh-CN" dirty="0"/>
          </a:p>
          <a:p>
            <a:r>
              <a:rPr lang="zh-CN" altLang="en-US" dirty="0"/>
              <a:t>总的时间复杂</a:t>
            </a:r>
            <a:r>
              <a:rPr lang="zh-CN" altLang="en-US" dirty="0" smtClean="0"/>
              <a:t>度介于 </a:t>
            </a:r>
            <a:r>
              <a:rPr lang="en-US" altLang="zh-CN" dirty="0" smtClean="0"/>
              <a:t>O(</a:t>
            </a:r>
            <a:r>
              <a:rPr lang="en-US" altLang="zh-CN" i="1" dirty="0"/>
              <a:t>n </a:t>
            </a:r>
            <a:r>
              <a:rPr lang="en-US" altLang="zh-CN" dirty="0" smtClean="0"/>
              <a:t>log </a:t>
            </a:r>
            <a:r>
              <a:rPr lang="en-US" altLang="zh-CN" i="1" dirty="0"/>
              <a:t>n</a:t>
            </a:r>
            <a:r>
              <a:rPr lang="en-US" altLang="zh-CN" dirty="0"/>
              <a:t>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O(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 </a:t>
            </a:r>
            <a:r>
              <a:rPr lang="zh-CN" altLang="en-US" dirty="0" smtClean="0"/>
              <a:t>之间。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73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② 交换排序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131389"/>
                </a:solidFill>
              </a:rPr>
              <a:t>通过“交换”无序序列中的记录从而得到其中关键字最小或最大的记录，并将它加入到有序子序列中，以此方法增加记录的有序子序列的长度。</a:t>
            </a:r>
          </a:p>
          <a:p>
            <a:r>
              <a:rPr lang="zh-CN" altLang="en-US" dirty="0" smtClean="0">
                <a:solidFill>
                  <a:srgbClr val="131389"/>
                </a:solidFill>
              </a:rPr>
              <a:t>交换类排序算法有二：</a:t>
            </a:r>
            <a:endParaRPr lang="en-US" altLang="zh-CN" dirty="0">
              <a:solidFill>
                <a:srgbClr val="131389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冒泡排序</a:t>
            </a:r>
            <a:r>
              <a:rPr lang="en-US" altLang="zh-CN" dirty="0" smtClean="0">
                <a:solidFill>
                  <a:srgbClr val="C00000"/>
                </a:solidFill>
              </a:rPr>
              <a:t>			</a:t>
            </a:r>
            <a:r>
              <a:rPr lang="zh-CN" altLang="en-US" dirty="0" smtClean="0">
                <a:solidFill>
                  <a:srgbClr val="C00000"/>
                </a:solidFill>
              </a:rPr>
              <a:t>快速排序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544192"/>
            <a:ext cx="1962150" cy="1962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544192"/>
            <a:ext cx="19621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② </a:t>
            </a:r>
            <a:r>
              <a:rPr lang="zh-CN" altLang="en-US" dirty="0" smtClean="0"/>
              <a:t>交换排序 </a:t>
            </a:r>
            <a:r>
              <a:rPr lang="en-US" altLang="zh-CN" dirty="0" smtClean="0"/>
              <a:t>—— </a:t>
            </a:r>
            <a:r>
              <a:rPr lang="zh-CN" altLang="en-US" dirty="0" smtClean="0">
                <a:solidFill>
                  <a:srgbClr val="C00000"/>
                </a:solidFill>
              </a:rPr>
              <a:t>冒泡排序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50168" y="835004"/>
            <a:ext cx="6719664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在排序过程中，记录序列</a:t>
            </a:r>
            <a:r>
              <a:rPr lang="en-US" altLang="zh-CN" sz="2400" dirty="0">
                <a:solidFill>
                  <a:srgbClr val="A5002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R[1..n]</a:t>
            </a: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的状态为</a:t>
            </a:r>
            <a:r>
              <a:rPr lang="zh-CN" altLang="en-US" sz="2400" dirty="0" smtClean="0"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791200" y="3009528"/>
            <a:ext cx="2667000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</a:pPr>
            <a:r>
              <a:rPr lang="zh-CN" altLang="en-US" sz="24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sz="2400" dirty="0" err="1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趟冒泡排序</a:t>
            </a:r>
            <a:endParaRPr lang="zh-CN" altLang="en-US" sz="2400" dirty="0">
              <a:solidFill>
                <a:srgbClr val="00008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2000" y="2102768"/>
            <a:ext cx="41910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无序序列</a:t>
            </a:r>
            <a:r>
              <a:rPr lang="en-US" altLang="zh-CN" sz="2400">
                <a:ea typeface="楷体" panose="02010609060101010101" pitchFamily="49" charset="-122"/>
                <a:cs typeface="Times New Roman" panose="02020603050405020304" pitchFamily="18" charset="0"/>
              </a:rPr>
              <a:t>R[1..n-i+1]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953000" y="2102768"/>
            <a:ext cx="3505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zh-CN" sz="240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有序序列 </a:t>
            </a:r>
            <a:r>
              <a:rPr lang="en-US" altLang="zh-CN" sz="2400">
                <a:ea typeface="楷体" panose="02010609060101010101" pitchFamily="49" charset="-122"/>
                <a:cs typeface="Times New Roman" panose="02020603050405020304" pitchFamily="18" charset="0"/>
              </a:rPr>
              <a:t>R[n-i+2..n]</a:t>
            </a:r>
          </a:p>
          <a:p>
            <a:endParaRPr lang="en-US" altLang="zh-CN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4800600" y="1569368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4876800" y="1340768"/>
            <a:ext cx="8723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ea typeface="楷体" panose="02010609060101010101" pitchFamily="49" charset="-122"/>
                <a:cs typeface="Times New Roman" panose="02020603050405020304" pitchFamily="18" charset="0"/>
              </a:rPr>
              <a:t>n-i+1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762000" y="4838328"/>
            <a:ext cx="38100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无序序列</a:t>
            </a:r>
            <a:r>
              <a:rPr lang="en-US" altLang="zh-CN" sz="2400">
                <a:ea typeface="楷体" panose="02010609060101010101" pitchFamily="49" charset="-122"/>
                <a:cs typeface="Times New Roman" panose="02020603050405020304" pitchFamily="18" charset="0"/>
              </a:rPr>
              <a:t>R[1..n-i]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4572000" y="4838328"/>
            <a:ext cx="3886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altLang="zh-CN" sz="240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有序序列 </a:t>
            </a:r>
            <a:r>
              <a:rPr lang="en-US" altLang="zh-CN" sz="2400">
                <a:ea typeface="楷体" panose="02010609060101010101" pitchFamily="49" charset="-122"/>
                <a:cs typeface="Times New Roman" panose="02020603050405020304" pitchFamily="18" charset="0"/>
              </a:rPr>
              <a:t>R[n-i+1..n]</a:t>
            </a:r>
          </a:p>
          <a:p>
            <a:endParaRPr lang="en-US" altLang="zh-CN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AutoShape 20"/>
          <p:cNvSpPr>
            <a:spLocks noChangeArrowheads="1"/>
          </p:cNvSpPr>
          <p:nvPr/>
        </p:nvSpPr>
        <p:spPr bwMode="auto">
          <a:xfrm>
            <a:off x="5105400" y="2780928"/>
            <a:ext cx="914400" cy="1828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CC99"/>
          </a:solidFill>
          <a:ln w="9525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46653" y="3021936"/>
            <a:ext cx="4206875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400">
                <a:solidFill>
                  <a:srgbClr val="8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比较相邻记录，将</a:t>
            </a:r>
            <a:r>
              <a:rPr lang="zh-CN" altLang="en-US" sz="2400" b="1">
                <a:solidFill>
                  <a:srgbClr val="8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关键字最大的记录</a:t>
            </a:r>
            <a:r>
              <a:rPr lang="zh-CN" altLang="zh-CN" sz="2400" b="1">
                <a:solidFill>
                  <a:srgbClr val="8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交换</a:t>
            </a:r>
            <a:r>
              <a:rPr lang="zh-CN" altLang="zh-CN" sz="2400">
                <a:solidFill>
                  <a:srgbClr val="8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zh-CN" altLang="zh-CN" sz="2400" b="1">
                <a:solidFill>
                  <a:srgbClr val="8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8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n-i+1 </a:t>
            </a:r>
            <a:r>
              <a:rPr lang="zh-CN" altLang="zh-CN" sz="2400">
                <a:solidFill>
                  <a:srgbClr val="8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的位置上</a:t>
            </a:r>
            <a:endParaRPr lang="zh-CN" altLang="en-US" sz="2400" b="1">
              <a:solidFill>
                <a:srgbClr val="8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22"/>
          <p:cNvSpPr>
            <a:spLocks noChangeArrowheads="1"/>
          </p:cNvSpPr>
          <p:nvPr/>
        </p:nvSpPr>
        <p:spPr bwMode="auto">
          <a:xfrm>
            <a:off x="2743200" y="2636168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4343400" y="2636168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3810000" y="2636168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3276600" y="2636168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26"/>
          <p:cNvSpPr>
            <a:spLocks noChangeArrowheads="1"/>
          </p:cNvSpPr>
          <p:nvPr/>
        </p:nvSpPr>
        <p:spPr bwMode="auto">
          <a:xfrm>
            <a:off x="2286000" y="2636168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AutoShape 27"/>
          <p:cNvSpPr>
            <a:spLocks noChangeArrowheads="1"/>
          </p:cNvSpPr>
          <p:nvPr/>
        </p:nvSpPr>
        <p:spPr bwMode="auto">
          <a:xfrm>
            <a:off x="1828800" y="2636168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28"/>
          <p:cNvSpPr>
            <a:spLocks noChangeArrowheads="1"/>
          </p:cNvSpPr>
          <p:nvPr/>
        </p:nvSpPr>
        <p:spPr bwMode="auto">
          <a:xfrm>
            <a:off x="1371600" y="2636168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AutoShape 29"/>
          <p:cNvSpPr>
            <a:spLocks noChangeArrowheads="1"/>
          </p:cNvSpPr>
          <p:nvPr/>
        </p:nvSpPr>
        <p:spPr bwMode="auto">
          <a:xfrm>
            <a:off x="838200" y="2636168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>
            <a:off x="4953000" y="3048000"/>
            <a:ext cx="0" cy="2971800"/>
          </a:xfrm>
          <a:prstGeom prst="line">
            <a:avLst/>
          </a:prstGeom>
          <a:noFill/>
          <a:ln w="9525" cap="rnd">
            <a:solidFill>
              <a:srgbClr val="FF66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Line 31"/>
          <p:cNvSpPr>
            <a:spLocks noChangeShapeType="1"/>
          </p:cNvSpPr>
          <p:nvPr/>
        </p:nvSpPr>
        <p:spPr bwMode="auto">
          <a:xfrm>
            <a:off x="4572000" y="2514600"/>
            <a:ext cx="0" cy="2971800"/>
          </a:xfrm>
          <a:prstGeom prst="line">
            <a:avLst/>
          </a:prstGeom>
          <a:noFill/>
          <a:ln w="9525" cap="rnd">
            <a:solidFill>
              <a:srgbClr val="FF66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70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 autoUpdateAnimBg="0"/>
      <p:bldP spid="6" grpId="0" animBg="1" autoUpdateAnimBg="0"/>
      <p:bldP spid="7" grpId="0" animBg="1"/>
      <p:bldP spid="8" grpId="0" autoUpdateAnimBg="0"/>
      <p:bldP spid="9" grpId="0" animBg="1" autoUpdateAnimBg="0"/>
      <p:bldP spid="10" grpId="0" animBg="1" autoUpdateAnimBg="0"/>
      <p:bldP spid="11" grpId="0" animBg="1"/>
      <p:bldP spid="12" grpId="0" autoUpdateAnimBg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② 交换排序 </a:t>
            </a:r>
            <a:r>
              <a:rPr lang="en-US" altLang="zh-CN" dirty="0"/>
              <a:t>—— </a:t>
            </a:r>
            <a:r>
              <a:rPr lang="zh-CN" altLang="en-US" dirty="0">
                <a:solidFill>
                  <a:srgbClr val="C00000"/>
                </a:solidFill>
              </a:rPr>
              <a:t>冒泡排序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836712"/>
            <a:ext cx="85324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 </a:t>
            </a:r>
            <a:r>
              <a:rPr lang="en-US" altLang="zh-CN" sz="20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BubbleSort</a:t>
            </a:r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RecordType</a:t>
            </a:r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r[], </a:t>
            </a:r>
            <a:r>
              <a:rPr lang="en-US" altLang="zh-CN" sz="20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length )</a:t>
            </a:r>
          </a:p>
          <a:p>
            <a:pPr algn="l"/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change;</a:t>
            </a:r>
          </a:p>
          <a:p>
            <a:pPr algn="l"/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length;  </a:t>
            </a:r>
          </a:p>
          <a:p>
            <a:pPr algn="l"/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000" b="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change = 1;</a:t>
            </a:r>
          </a:p>
          <a:p>
            <a:pPr algn="l"/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for (</a:t>
            </a:r>
            <a:r>
              <a:rPr lang="en-US" altLang="zh-CN" sz="20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altLang="zh-CN" sz="20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n-1 </a:t>
            </a:r>
            <a:r>
              <a:rPr lang="en-US" altLang="zh-CN" sz="2000" b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&amp;&amp; change</a:t>
            </a:r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++</a:t>
            </a:r>
            <a:r>
              <a:rPr lang="en-US" altLang="zh-CN" sz="20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algn="l"/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algn="l"/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sz="2000" b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change = 0;</a:t>
            </a:r>
          </a:p>
          <a:p>
            <a:pPr algn="l"/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for ( j = 1; j &lt;= n-</a:t>
            </a:r>
            <a:r>
              <a:rPr lang="en-US" altLang="zh-CN" sz="20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++j) </a:t>
            </a:r>
          </a:p>
          <a:p>
            <a:pPr algn="l"/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if (r[j].key &gt; r[j+1].key )  </a:t>
            </a:r>
          </a:p>
          <a:p>
            <a:pPr algn="l"/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algn="l"/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RecordType</a:t>
            </a:r>
            <a:r>
              <a:rPr lang="en-US" altLang="zh-CN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r[j];</a:t>
            </a:r>
          </a:p>
          <a:p>
            <a:pPr algn="l"/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r[j]= r[j+1];</a:t>
            </a:r>
          </a:p>
          <a:p>
            <a:pPr algn="l"/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r[j+1] = x;</a:t>
            </a:r>
          </a:p>
          <a:p>
            <a:pPr algn="l"/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zh-CN" sz="2000" b="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change = 1;</a:t>
            </a:r>
          </a:p>
          <a:p>
            <a:pPr algn="l"/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} </a:t>
            </a:r>
          </a:p>
          <a:p>
            <a:pPr algn="l"/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/>
            <a:r>
              <a:rPr lang="en-US" altLang="zh-CN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endParaRPr lang="zh-CN" altLang="en-US" sz="2000" b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755522"/>
              </p:ext>
            </p:extLst>
          </p:nvPr>
        </p:nvGraphicFramePr>
        <p:xfrm>
          <a:off x="7092280" y="5733256"/>
          <a:ext cx="10271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3" imgW="406080" imgH="228600" progId="Equation.DSMT4">
                  <p:embed/>
                </p:oleObj>
              </mc:Choice>
              <mc:Fallback>
                <p:oleObj name="Equation" r:id="rId3" imgW="406080" imgH="228600" progId="Equation.DSMT4">
                  <p:embed/>
                  <p:pic>
                    <p:nvPicPr>
                      <p:cNvPr id="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5733256"/>
                        <a:ext cx="10271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85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最好情况</a:t>
            </a:r>
            <a:r>
              <a:rPr lang="en-US" altLang="zh-CN" dirty="0" smtClean="0"/>
              <a:t>(</a:t>
            </a:r>
            <a:r>
              <a:rPr lang="zh-CN" altLang="en-US" dirty="0" smtClean="0"/>
              <a:t>单调升序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比较次数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移动次数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最坏情况</a:t>
            </a:r>
            <a:r>
              <a:rPr lang="en-US" altLang="zh-CN" dirty="0"/>
              <a:t>(</a:t>
            </a:r>
            <a:r>
              <a:rPr lang="zh-CN" altLang="en-US" dirty="0" smtClean="0"/>
              <a:t>单调降序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比较次数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移动次数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② 交换排序 </a:t>
            </a:r>
            <a:r>
              <a:rPr lang="en-US" altLang="zh-CN" dirty="0"/>
              <a:t>—— </a:t>
            </a:r>
            <a:r>
              <a:rPr lang="zh-CN" altLang="en-US" dirty="0" smtClean="0">
                <a:solidFill>
                  <a:srgbClr val="C00000"/>
                </a:solidFill>
              </a:rPr>
              <a:t>冒泡排序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复杂度分析</a:t>
            </a:r>
            <a:endParaRPr lang="zh-CN" altLang="en-US" dirty="0"/>
          </a:p>
        </p:txBody>
      </p:sp>
      <p:graphicFrame>
        <p:nvGraphicFramePr>
          <p:cNvPr id="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592674"/>
              </p:ext>
            </p:extLst>
          </p:nvPr>
        </p:nvGraphicFramePr>
        <p:xfrm>
          <a:off x="5220400" y="1844675"/>
          <a:ext cx="29520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" name="Equation" r:id="rId3" imgW="1180800" imgH="431640" progId="Equation.DSMT4">
                  <p:embed/>
                </p:oleObj>
              </mc:Choice>
              <mc:Fallback>
                <p:oleObj name="Equation" r:id="rId3" imgW="1180800" imgH="431640" progId="Equation.DSMT4">
                  <p:embed/>
                  <p:pic>
                    <p:nvPicPr>
                      <p:cNvPr id="13619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400" y="1844675"/>
                        <a:ext cx="29520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968788"/>
              </p:ext>
            </p:extLst>
          </p:nvPr>
        </p:nvGraphicFramePr>
        <p:xfrm>
          <a:off x="5035550" y="3340149"/>
          <a:ext cx="3301200" cy="107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" name="Equation" r:id="rId5" imgW="1320480" imgH="431640" progId="Equation.DSMT4">
                  <p:embed/>
                </p:oleObj>
              </mc:Choice>
              <mc:Fallback>
                <p:oleObj name="Equation" r:id="rId5" imgW="1320480" imgH="431640" progId="Equation.DSMT4">
                  <p:embed/>
                  <p:pic>
                    <p:nvPicPr>
                      <p:cNvPr id="13619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3340149"/>
                        <a:ext cx="3301200" cy="107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90780"/>
              </p:ext>
            </p:extLst>
          </p:nvPr>
        </p:nvGraphicFramePr>
        <p:xfrm>
          <a:off x="971600" y="2157108"/>
          <a:ext cx="101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" name="Equation" r:id="rId7" imgW="406080" imgH="203040" progId="Equation.DSMT4">
                  <p:embed/>
                </p:oleObj>
              </mc:Choice>
              <mc:Fallback>
                <p:oleObj name="Equation" r:id="rId7" imgW="406080" imgH="203040" progId="Equation.DSMT4">
                  <p:embed/>
                  <p:pic>
                    <p:nvPicPr>
                      <p:cNvPr id="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157108"/>
                        <a:ext cx="101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352284"/>
              </p:ext>
            </p:extLst>
          </p:nvPr>
        </p:nvGraphicFramePr>
        <p:xfrm>
          <a:off x="1320800" y="3543300"/>
          <a:ext cx="31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" name="Equation" r:id="rId9" imgW="126720" imgH="177480" progId="Equation.DSMT4">
                  <p:embed/>
                </p:oleObj>
              </mc:Choice>
              <mc:Fallback>
                <p:oleObj name="Equation" r:id="rId9" imgW="126720" imgH="177480" progId="Equation.DSMT4">
                  <p:embed/>
                  <p:pic>
                    <p:nvPicPr>
                      <p:cNvPr id="1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543300"/>
                        <a:ext cx="31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59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② 交换排序 </a:t>
            </a:r>
            <a:r>
              <a:rPr lang="en-US" altLang="zh-CN" dirty="0"/>
              <a:t>—— </a:t>
            </a:r>
            <a:r>
              <a:rPr lang="zh-CN" altLang="en-US" dirty="0" smtClean="0">
                <a:solidFill>
                  <a:srgbClr val="C00000"/>
                </a:solidFill>
              </a:rPr>
              <a:t>快速排序一次划分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目标：找一个记录，以它的关键字作为“枢轴”，凡其关键字小于枢轴的记录均移动至该记录之前，反之，凡关键字大于枢轴的记录均移动至该记录之后。</a:t>
            </a:r>
          </a:p>
          <a:p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致使一趟排序之后，记录的无序序列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R[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s..t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将分割成两部分：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R[s..i-1]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R[i+1..t]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，且 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R[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s..i-1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].key ≤  R[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].key  ≤  R[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i+1..t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].key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93799"/>
              </p:ext>
            </p:extLst>
          </p:nvPr>
        </p:nvGraphicFramePr>
        <p:xfrm>
          <a:off x="844802" y="4308723"/>
          <a:ext cx="784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文档" r:id="rId3" imgW="5630040" imgH="574560" progId="Word.Document.8">
                  <p:embed/>
                </p:oleObj>
              </mc:Choice>
              <mc:Fallback>
                <p:oleObj name="文档" r:id="rId3" imgW="5630040" imgH="574560" progId="Word.Document.8">
                  <p:embed/>
                  <p:pic>
                    <p:nvPicPr>
                      <p:cNvPr id="1239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802" y="4308723"/>
                        <a:ext cx="784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225802" y="3699123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7931402" y="3699123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63902" y="3489573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rgbClr val="003366"/>
                </a:solidFill>
              </a:rPr>
              <a:t>s</a:t>
            </a:r>
            <a:endParaRPr lang="en-US" altLang="zh-CN" sz="320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015540" y="3546723"/>
            <a:ext cx="2968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rgbClr val="003366"/>
                </a:solidFill>
              </a:rPr>
              <a:t>t</a:t>
            </a:r>
            <a:endParaRPr lang="en-US" altLang="zh-CN" sz="3200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1302002" y="4994523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90827" y="5519986"/>
            <a:ext cx="739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8083802" y="4994523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725027" y="5519986"/>
            <a:ext cx="892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V="1">
            <a:off x="7223377" y="4994523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864602" y="5519986"/>
            <a:ext cx="892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/>
          </a:p>
        </p:txBody>
      </p:sp>
      <p:sp useBgFill="1">
        <p:nvSpPr>
          <p:cNvPr id="16" name="Rectangle 17"/>
          <p:cNvSpPr>
            <a:spLocks noChangeArrowheads="1"/>
          </p:cNvSpPr>
          <p:nvPr/>
        </p:nvSpPr>
        <p:spPr bwMode="auto">
          <a:xfrm>
            <a:off x="7702802" y="4994523"/>
            <a:ext cx="838200" cy="990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867027" y="4338886"/>
            <a:ext cx="663575" cy="579437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9999"/>
                </a:solidFill>
              </a:rPr>
              <a:t>23</a:t>
            </a:r>
            <a:endParaRPr lang="en-US" altLang="zh-CN" sz="3600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V="1">
            <a:off x="2749802" y="4994523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2238627" y="5519986"/>
            <a:ext cx="739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/>
          </a:p>
        </p:txBody>
      </p:sp>
      <p:sp useBgFill="1">
        <p:nvSpPr>
          <p:cNvPr id="20" name="Rectangle 21"/>
          <p:cNvSpPr>
            <a:spLocks noChangeArrowheads="1"/>
          </p:cNvSpPr>
          <p:nvPr/>
        </p:nvSpPr>
        <p:spPr bwMode="auto">
          <a:xfrm>
            <a:off x="844802" y="4994523"/>
            <a:ext cx="6096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6940802" y="4308723"/>
            <a:ext cx="663575" cy="579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9999"/>
                </a:solidFill>
              </a:rPr>
              <a:t>80</a:t>
            </a:r>
            <a:endParaRPr lang="en-US" altLang="zh-CN" sz="3600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4403977" y="4994523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296027" y="5519986"/>
            <a:ext cx="892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/>
          </a:p>
        </p:txBody>
      </p:sp>
      <p:sp useBgFill="1">
        <p:nvSpPr>
          <p:cNvPr id="24" name="Rectangle 25"/>
          <p:cNvSpPr>
            <a:spLocks noChangeArrowheads="1"/>
          </p:cNvSpPr>
          <p:nvPr/>
        </p:nvSpPr>
        <p:spPr bwMode="auto">
          <a:xfrm>
            <a:off x="6864602" y="4994523"/>
            <a:ext cx="762000" cy="1219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2368802" y="4308723"/>
            <a:ext cx="663575" cy="579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9999"/>
                </a:solidFill>
              </a:rPr>
              <a:t>14</a:t>
            </a:r>
            <a:endParaRPr lang="en-US" altLang="zh-CN" sz="3600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4197602" y="4994523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686427" y="5519986"/>
            <a:ext cx="739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/>
          </a:p>
        </p:txBody>
      </p:sp>
      <p:sp useBgFill="1">
        <p:nvSpPr>
          <p:cNvPr id="28" name="Rectangle 29"/>
          <p:cNvSpPr>
            <a:spLocks noChangeArrowheads="1"/>
          </p:cNvSpPr>
          <p:nvPr/>
        </p:nvSpPr>
        <p:spPr bwMode="auto">
          <a:xfrm>
            <a:off x="2216402" y="4994523"/>
            <a:ext cx="6858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915027" y="4308723"/>
            <a:ext cx="663575" cy="57943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52</a:t>
            </a:r>
            <a:endParaRPr lang="en-US" altLang="zh-CN" sz="3600"/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2886327" y="3424486"/>
            <a:ext cx="928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rgbClr val="005042"/>
                </a:solidFill>
              </a:rPr>
              <a:t>R[0]</a:t>
            </a:r>
            <a:endParaRPr lang="en-US" altLang="zh-CN" sz="3200"/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3816602" y="3470523"/>
            <a:ext cx="650875" cy="650875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 b="1">
                <a:solidFill>
                  <a:srgbClr val="FF0000"/>
                </a:solidFill>
              </a:rPr>
              <a:t>52</a:t>
            </a: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V="1">
            <a:off x="1987802" y="4994523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1476627" y="5519986"/>
            <a:ext cx="739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/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 flipV="1">
            <a:off x="6537577" y="4994523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6429627" y="5519986"/>
            <a:ext cx="892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/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5775577" y="4994523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5667627" y="5519986"/>
            <a:ext cx="892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/>
          </a:p>
        </p:txBody>
      </p:sp>
      <p:sp>
        <p:nvSpPr>
          <p:cNvPr id="39" name="Line 40"/>
          <p:cNvSpPr>
            <a:spLocks noChangeShapeType="1"/>
          </p:cNvSpPr>
          <p:nvPr/>
        </p:nvSpPr>
        <p:spPr bwMode="auto">
          <a:xfrm flipV="1">
            <a:off x="5013577" y="4994523"/>
            <a:ext cx="0" cy="60960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4905627" y="5519986"/>
            <a:ext cx="892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800000"/>
                </a:solidFill>
              </a:rPr>
              <a:t>high</a:t>
            </a:r>
            <a:endParaRPr lang="en-US" altLang="zh-CN" sz="2800"/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 flipV="1">
            <a:off x="3489577" y="4994523"/>
            <a:ext cx="0" cy="6096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2978402" y="5519986"/>
            <a:ext cx="739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006600"/>
                </a:solidFill>
              </a:rPr>
              <a:t>low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351428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utoUpdateAnimBg="0"/>
      <p:bldP spid="8" grpId="0" autoUpdateAnimBg="0"/>
      <p:bldP spid="9" grpId="0" animBg="1"/>
      <p:bldP spid="10" grpId="0" autoUpdateAnimBg="0"/>
      <p:bldP spid="11" grpId="0" animBg="1"/>
      <p:bldP spid="12" grpId="0" autoUpdateAnimBg="0"/>
      <p:bldP spid="14" grpId="0" animBg="1"/>
      <p:bldP spid="15" grpId="0" autoUpdateAnimBg="0"/>
      <p:bldP spid="16" grpId="0" animBg="1"/>
      <p:bldP spid="17" grpId="0" animBg="1" autoUpdateAnimBg="0"/>
      <p:bldP spid="18" grpId="0" animBg="1"/>
      <p:bldP spid="19" grpId="0" autoUpdateAnimBg="0"/>
      <p:bldP spid="20" grpId="0" animBg="1"/>
      <p:bldP spid="21" grpId="0" animBg="1" autoUpdateAnimBg="0"/>
      <p:bldP spid="22" grpId="0" animBg="1"/>
      <p:bldP spid="23" grpId="0" autoUpdateAnimBg="0"/>
      <p:bldP spid="24" grpId="0" animBg="1"/>
      <p:bldP spid="25" grpId="0" animBg="1" autoUpdateAnimBg="0"/>
      <p:bldP spid="26" grpId="0" animBg="1"/>
      <p:bldP spid="27" grpId="0" autoUpdateAnimBg="0"/>
      <p:bldP spid="28" grpId="0" animBg="1"/>
      <p:bldP spid="29" grpId="0" animBg="1" autoUpdateAnimBg="0"/>
      <p:bldP spid="31" grpId="0" autoUpdateAnimBg="0"/>
      <p:bldP spid="32" grpId="0" animBg="1" autoUpdateAnimBg="0"/>
      <p:bldP spid="33" grpId="0" animBg="1"/>
      <p:bldP spid="34" grpId="0" autoUpdateAnimBg="0"/>
      <p:bldP spid="35" grpId="0" animBg="1"/>
      <p:bldP spid="36" grpId="0" autoUpdateAnimBg="0"/>
      <p:bldP spid="37" grpId="0" animBg="1"/>
      <p:bldP spid="38" grpId="0" autoUpdateAnimBg="0"/>
      <p:bldP spid="39" grpId="0" animBg="1"/>
      <p:bldP spid="40" grpId="0" autoUpdateAnimBg="0"/>
      <p:bldP spid="41" grpId="0" animBg="1"/>
      <p:bldP spid="4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无值序到有值序的过程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排序是计算机内经常进行的一种操作，其目的是将一组“无序”的记录序列调整为“有序”的记录序列。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例如</a:t>
            </a:r>
            <a:r>
              <a:rPr lang="zh-CN" altLang="en-US" dirty="0"/>
              <a:t>：将下列关键字序列</a:t>
            </a:r>
          </a:p>
          <a:p>
            <a:pPr algn="ctr"/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(52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 49, 80, 36, 14, 58, 61, 23, 97,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75)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/>
              <a:t>调整为</a:t>
            </a:r>
          </a:p>
          <a:p>
            <a:pPr algn="ctr"/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(14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 23, 36, 49, 52, 58, 61 ,75, 80, </a:t>
            </a:r>
            <a:r>
              <a:rPr lang="en-US" altLang="zh-CN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97)</a:t>
            </a:r>
          </a:p>
          <a:p>
            <a:pPr algn="ctr"/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若整个排序过程不需要访问外存便能</a:t>
            </a:r>
            <a:r>
              <a:rPr lang="zh-CN" altLang="en-US" dirty="0" smtClean="0">
                <a:solidFill>
                  <a:schemeClr val="tx1"/>
                </a:solidFill>
              </a:rPr>
              <a:t>完成则</a:t>
            </a:r>
            <a:r>
              <a:rPr lang="zh-CN" altLang="en-US" dirty="0">
                <a:solidFill>
                  <a:schemeClr val="tx1"/>
                </a:solidFill>
              </a:rPr>
              <a:t>称此类排序问题为</a:t>
            </a:r>
            <a:r>
              <a:rPr lang="zh-CN" altLang="en-US" b="1" u="sng" dirty="0">
                <a:solidFill>
                  <a:schemeClr val="tx1"/>
                </a:solidFill>
              </a:rPr>
              <a:t>内部排序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反之，若参加排序的记录数量很大，整个序列的排序过程不可能在内存中完成，则称此类排序问题为</a:t>
            </a:r>
            <a:r>
              <a:rPr lang="zh-CN" altLang="en-US" b="1" u="sng" dirty="0">
                <a:solidFill>
                  <a:schemeClr val="tx1"/>
                </a:solidFill>
              </a:rPr>
              <a:t>外部排序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 algn="ctr"/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2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② 交换排序 </a:t>
            </a:r>
            <a:r>
              <a:rPr lang="en-US" altLang="zh-CN" dirty="0"/>
              <a:t>—— </a:t>
            </a:r>
            <a:r>
              <a:rPr lang="zh-CN" altLang="en-US" dirty="0">
                <a:solidFill>
                  <a:srgbClr val="C00000"/>
                </a:solidFill>
              </a:rPr>
              <a:t>快速</a:t>
            </a:r>
            <a:r>
              <a:rPr lang="zh-CN" altLang="en-US" dirty="0" smtClean="0">
                <a:solidFill>
                  <a:srgbClr val="C00000"/>
                </a:solidFill>
              </a:rPr>
              <a:t>排序</a:t>
            </a:r>
            <a:r>
              <a:rPr lang="zh-CN" altLang="en-US" dirty="0">
                <a:solidFill>
                  <a:srgbClr val="C00000"/>
                </a:solidFill>
              </a:rPr>
              <a:t>多</a:t>
            </a:r>
            <a:r>
              <a:rPr lang="zh-CN" altLang="en-US" dirty="0" smtClean="0">
                <a:solidFill>
                  <a:srgbClr val="C00000"/>
                </a:solidFill>
              </a:rPr>
              <a:t>次</a:t>
            </a:r>
            <a:r>
              <a:rPr lang="zh-CN" altLang="en-US" dirty="0">
                <a:solidFill>
                  <a:srgbClr val="C00000"/>
                </a:solidFill>
              </a:rPr>
              <a:t>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快速排序的精神：首先对无序的记录序列进行“一次划分”，之后分别对分割所得两个子序列“递归”进行快速排序。</a:t>
            </a:r>
          </a:p>
          <a:p>
            <a:endParaRPr lang="zh-CN" alt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403648" y="2132856"/>
            <a:ext cx="6248400" cy="461665"/>
          </a:xfrm>
          <a:prstGeom prst="rect">
            <a:avLst/>
          </a:prstGeom>
          <a:solidFill>
            <a:srgbClr val="CCFFCC"/>
          </a:solidFill>
          <a:ln w="9525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33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 序 的 记 录 序 列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1403648" y="3518744"/>
            <a:ext cx="3178175" cy="461665"/>
          </a:xfrm>
          <a:prstGeom prst="rect">
            <a:avLst/>
          </a:prstGeom>
          <a:solidFill>
            <a:srgbClr val="CCFFCC"/>
          </a:solidFill>
          <a:ln w="1270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33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无序记录子序列</a:t>
            </a:r>
            <a:r>
              <a:rPr lang="en-US" altLang="zh-CN" sz="2400">
                <a:solidFill>
                  <a:srgbClr val="0033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(1)</a:t>
            </a:r>
            <a:endParaRPr lang="en-US" altLang="zh-CN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213648" y="3506044"/>
            <a:ext cx="2438400" cy="461665"/>
          </a:xfrm>
          <a:prstGeom prst="rect">
            <a:avLst/>
          </a:prstGeom>
          <a:solidFill>
            <a:srgbClr val="CCFFCC"/>
          </a:solidFill>
          <a:ln w="1270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0033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无序子序列</a:t>
            </a:r>
            <a:r>
              <a:rPr lang="en-US" altLang="zh-CN" sz="2400">
                <a:solidFill>
                  <a:srgbClr val="0033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(2)</a:t>
            </a:r>
            <a:endParaRPr lang="en-US" altLang="zh-CN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Oval 14"/>
          <p:cNvSpPr>
            <a:spLocks noChangeArrowheads="1"/>
          </p:cNvSpPr>
          <p:nvPr/>
        </p:nvSpPr>
        <p:spPr bwMode="auto">
          <a:xfrm>
            <a:off x="4604048" y="3504456"/>
            <a:ext cx="609600" cy="533400"/>
          </a:xfrm>
          <a:prstGeom prst="ellipse">
            <a:avLst/>
          </a:prstGeom>
          <a:solidFill>
            <a:srgbClr val="FFCC99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 b="1">
                <a:solidFill>
                  <a:srgbClr val="99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枢轴</a:t>
            </a:r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3765848" y="2742456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4207173" y="2734519"/>
            <a:ext cx="1422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99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一次划分</a:t>
            </a:r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auto">
          <a:xfrm flipH="1" flipV="1">
            <a:off x="3384848" y="4114056"/>
            <a:ext cx="609600" cy="6096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 flipV="1">
            <a:off x="4985048" y="4114056"/>
            <a:ext cx="609600" cy="6096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517821" y="4695527"/>
            <a:ext cx="20409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分别</a:t>
            </a:r>
            <a:r>
              <a:rPr lang="zh-CN" altLang="en-US" sz="2400" dirty="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进行划分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5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/>
      <p:bldP spid="9" grpId="0" autoUpdateAnimBg="0"/>
      <p:bldP spid="10" grpId="0" animBg="1"/>
      <p:bldP spid="11" grpId="0" animBg="1"/>
      <p:bldP spid="1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② 交换排序 </a:t>
            </a:r>
            <a:r>
              <a:rPr lang="en-US" altLang="zh-CN" dirty="0" smtClean="0"/>
              <a:t>——</a:t>
            </a:r>
            <a:r>
              <a:rPr lang="zh-CN" altLang="en-US" dirty="0">
                <a:solidFill>
                  <a:srgbClr val="C00000"/>
                </a:solidFill>
              </a:rPr>
              <a:t>快速排序一次划分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23528" y="836712"/>
            <a:ext cx="853244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QKPass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RecordType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r[],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left, 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right)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RecordType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 = r[left</a:t>
            </a:r>
            <a:r>
              <a:rPr lang="en-US" altLang="zh-CN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  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low</a:t>
            </a:r>
            <a:r>
              <a:rPr lang="en-US" altLang="zh-CN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high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while(low &lt; high)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while(low &lt; high &amp;&amp; r[high].key &gt;= 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x.key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high--;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if(low &lt; high)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</a:t>
            </a:r>
            <a:r>
              <a:rPr lang="en-US" altLang="zh-CN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r[low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r[high</a:t>
            </a:r>
            <a:r>
              <a:rPr lang="en-US" altLang="zh-CN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low</a:t>
            </a:r>
            <a:r>
              <a:rPr lang="en-US" altLang="zh-CN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++; 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while(low &lt; high &amp;&amp; r[low].key &lt; </a:t>
            </a:r>
            <a:r>
              <a:rPr lang="en-US" altLang="zh-CN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x.key</a:t>
            </a:r>
            <a:endParaRPr lang="en-US" altLang="zh-CN" b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low++;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if(low &lt; high)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</a:t>
            </a:r>
            <a:r>
              <a:rPr lang="en-US" altLang="zh-CN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r[high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]= r[low</a:t>
            </a:r>
            <a:r>
              <a:rPr lang="en-US" altLang="zh-CN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high--; </a:t>
            </a:r>
            <a:r>
              <a:rPr lang="en-US" altLang="zh-CN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altLang="zh-CN" b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r[low] = x;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return low;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29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② 交换排序 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C00000"/>
                </a:solidFill>
              </a:rPr>
              <a:t>快速排序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3528" y="836712"/>
            <a:ext cx="85324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QKSort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RecordType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r[],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low, 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high )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if(low &lt; high)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QKPass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(r, low, high);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QKSort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(r, low, pos-1);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QKSort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(r, pos+1, high);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187624" y="4293096"/>
            <a:ext cx="619817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3600" b="1" dirty="0">
                <a:solidFill>
                  <a:srgbClr val="000080"/>
                </a:solidFill>
                <a:ea typeface="楷体_GB2312" pitchFamily="49" charset="-122"/>
              </a:rPr>
              <a:t>T(</a:t>
            </a:r>
            <a:r>
              <a:rPr lang="en-US" altLang="zh-CN" sz="3600" b="1" i="1" dirty="0">
                <a:solidFill>
                  <a:srgbClr val="000080"/>
                </a:solidFill>
                <a:ea typeface="楷体_GB2312" pitchFamily="49" charset="-122"/>
              </a:rPr>
              <a:t>n</a:t>
            </a:r>
            <a:r>
              <a:rPr lang="en-US" altLang="zh-CN" sz="3600" b="1" dirty="0">
                <a:solidFill>
                  <a:srgbClr val="000080"/>
                </a:solidFill>
                <a:ea typeface="楷体_GB2312" pitchFamily="49" charset="-122"/>
              </a:rPr>
              <a:t>) = </a:t>
            </a:r>
            <a:r>
              <a:rPr lang="en-US" altLang="zh-CN" sz="3600" b="1" dirty="0" err="1" smtClean="0">
                <a:solidFill>
                  <a:srgbClr val="000080"/>
                </a:solidFill>
                <a:ea typeface="楷体_GB2312" pitchFamily="49" charset="-122"/>
              </a:rPr>
              <a:t>T</a:t>
            </a:r>
            <a:r>
              <a:rPr lang="en-US" altLang="zh-CN" sz="3600" b="1" baseline="-25000" dirty="0" err="1" smtClean="0">
                <a:solidFill>
                  <a:srgbClr val="000080"/>
                </a:solidFill>
                <a:ea typeface="楷体_GB2312" pitchFamily="49" charset="-122"/>
              </a:rPr>
              <a:t>pt</a:t>
            </a:r>
            <a:r>
              <a:rPr lang="en-US" altLang="zh-CN" sz="3600" b="1" dirty="0" smtClean="0">
                <a:solidFill>
                  <a:srgbClr val="000080"/>
                </a:solidFill>
                <a:ea typeface="楷体_GB2312" pitchFamily="49" charset="-122"/>
              </a:rPr>
              <a:t>(</a:t>
            </a:r>
            <a:r>
              <a:rPr lang="en-US" altLang="zh-CN" sz="3600" b="1" i="1" dirty="0" smtClean="0">
                <a:solidFill>
                  <a:srgbClr val="000080"/>
                </a:solidFill>
                <a:ea typeface="楷体_GB2312" pitchFamily="49" charset="-122"/>
              </a:rPr>
              <a:t>n</a:t>
            </a:r>
            <a:r>
              <a:rPr lang="en-US" altLang="zh-CN" sz="3600" b="1" dirty="0">
                <a:solidFill>
                  <a:srgbClr val="000080"/>
                </a:solidFill>
                <a:ea typeface="楷体_GB2312" pitchFamily="49" charset="-122"/>
              </a:rPr>
              <a:t>) + T(</a:t>
            </a:r>
            <a:r>
              <a:rPr lang="en-US" altLang="zh-CN" sz="3600" b="1" i="1" dirty="0">
                <a:solidFill>
                  <a:srgbClr val="000080"/>
                </a:solidFill>
                <a:ea typeface="楷体_GB2312" pitchFamily="49" charset="-122"/>
              </a:rPr>
              <a:t>k-1</a:t>
            </a:r>
            <a:r>
              <a:rPr lang="en-US" altLang="zh-CN" sz="3600" b="1" dirty="0">
                <a:solidFill>
                  <a:srgbClr val="000080"/>
                </a:solidFill>
                <a:ea typeface="楷体_GB2312" pitchFamily="49" charset="-122"/>
              </a:rPr>
              <a:t>) + T(</a:t>
            </a:r>
            <a:r>
              <a:rPr lang="en-US" altLang="zh-CN" sz="3600" b="1" i="1" dirty="0">
                <a:solidFill>
                  <a:srgbClr val="000080"/>
                </a:solidFill>
                <a:ea typeface="楷体_GB2312" pitchFamily="49" charset="-122"/>
              </a:rPr>
              <a:t>n-k</a:t>
            </a:r>
            <a:r>
              <a:rPr lang="en-US" altLang="zh-CN" sz="3600" b="1" dirty="0">
                <a:solidFill>
                  <a:srgbClr val="000080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803432"/>
              </p:ext>
            </p:extLst>
          </p:nvPr>
        </p:nvGraphicFramePr>
        <p:xfrm>
          <a:off x="6772275" y="5764213"/>
          <a:ext cx="16684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Equation" r:id="rId3" imgW="660240" imgH="203040" progId="Equation.DSMT4">
                  <p:embed/>
                </p:oleObj>
              </mc:Choice>
              <mc:Fallback>
                <p:oleObj name="Equation" r:id="rId3" imgW="660240" imgH="203040" progId="Equation.DSMT4">
                  <p:embed/>
                  <p:pic>
                    <p:nvPicPr>
                      <p:cNvPr id="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2275" y="5764213"/>
                        <a:ext cx="16684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86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② 交换排序 </a:t>
            </a:r>
            <a:r>
              <a:rPr lang="en-US" altLang="zh-CN" dirty="0" smtClean="0"/>
              <a:t>——</a:t>
            </a:r>
            <a:r>
              <a:rPr lang="zh-CN" altLang="en-US" dirty="0">
                <a:solidFill>
                  <a:srgbClr val="C00000"/>
                </a:solidFill>
              </a:rPr>
              <a:t>快速</a:t>
            </a:r>
            <a:r>
              <a:rPr lang="zh-CN" altLang="en-US" dirty="0" smtClean="0">
                <a:solidFill>
                  <a:srgbClr val="C00000"/>
                </a:solidFill>
              </a:rPr>
              <a:t>排序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修正改进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若待排记录的初始状态为按关键字有序时，快速排序将蜕化为起泡排序，其时间复杂度为</a:t>
            </a:r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为避免出现这种情况，需在进行一次划分之前，进行</a:t>
            </a:r>
            <a:r>
              <a:rPr lang="zh-CN" altLang="en-US" dirty="0" smtClean="0"/>
              <a:t>“预处理”</a:t>
            </a:r>
            <a:r>
              <a:rPr lang="zh-CN" altLang="en-US" dirty="0"/>
              <a:t>，即：</a:t>
            </a:r>
          </a:p>
          <a:p>
            <a:r>
              <a:rPr lang="zh-CN" altLang="en-US" dirty="0"/>
              <a:t>先对 </a:t>
            </a:r>
            <a:r>
              <a:rPr lang="en-US" altLang="zh-CN" dirty="0"/>
              <a:t>R(s).key,  R(t).key </a:t>
            </a:r>
            <a:r>
              <a:rPr lang="zh-CN" altLang="en-US" dirty="0"/>
              <a:t>和 </a:t>
            </a:r>
            <a:r>
              <a:rPr lang="en-US" altLang="zh-CN" dirty="0"/>
              <a:t>R[(</a:t>
            </a:r>
            <a:r>
              <a:rPr lang="en-US" altLang="zh-CN" dirty="0" err="1"/>
              <a:t>s+t</a:t>
            </a:r>
            <a:r>
              <a:rPr lang="en-US" altLang="zh-CN" dirty="0"/>
              <a:t>)/2].key</a:t>
            </a:r>
            <a:r>
              <a:rPr lang="zh-CN" altLang="en-US" dirty="0"/>
              <a:t>三者进行相互比较，然后取关键字为“三者之中”的记录为枢轴记录，以此避免性能的恶化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1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③选择排序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(Selection sort)</a:t>
            </a:r>
            <a:r>
              <a:rPr lang="zh-CN" altLang="en-US" dirty="0" smtClean="0"/>
              <a:t>是</a:t>
            </a:r>
            <a:r>
              <a:rPr lang="zh-CN" altLang="en-US" dirty="0"/>
              <a:t>一种简单直观的排序算法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它</a:t>
            </a:r>
            <a:r>
              <a:rPr lang="zh-CN" altLang="en-US" dirty="0"/>
              <a:t>的工作原理是每一次从待排序的数据元素中选出</a:t>
            </a:r>
            <a:r>
              <a:rPr lang="zh-CN" altLang="en-US" dirty="0" smtClean="0"/>
              <a:t>最小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或最大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</a:t>
            </a:r>
            <a:r>
              <a:rPr lang="zh-CN" altLang="en-US" dirty="0"/>
              <a:t>一个元素，存放在序列的起始位置，直到全部待排序的数据元素排完。 </a:t>
            </a:r>
            <a:endParaRPr lang="en-US" altLang="zh-CN" dirty="0" smtClean="0"/>
          </a:p>
          <a:p>
            <a:r>
              <a:rPr lang="zh-CN" altLang="en-US" dirty="0" smtClean="0"/>
              <a:t>选择</a:t>
            </a:r>
            <a:r>
              <a:rPr lang="zh-CN" altLang="en-US" dirty="0"/>
              <a:t>排序是</a:t>
            </a:r>
            <a:r>
              <a:rPr lang="zh-CN" altLang="en-US" b="1" dirty="0"/>
              <a:t>不稳定</a:t>
            </a:r>
            <a:r>
              <a:rPr lang="zh-CN" altLang="en-US" dirty="0"/>
              <a:t>的排序</a:t>
            </a:r>
            <a:r>
              <a:rPr lang="zh-CN" altLang="en-US" dirty="0" smtClean="0"/>
              <a:t>方法。</a:t>
            </a:r>
            <a:endParaRPr lang="en-US" altLang="zh-CN" dirty="0" smtClean="0"/>
          </a:p>
          <a:p>
            <a:r>
              <a:rPr lang="zh-CN" altLang="en-US" dirty="0" smtClean="0"/>
              <a:t>典型的选择排序有二：</a:t>
            </a:r>
            <a:endParaRPr lang="en-US" altLang="zh-CN" dirty="0" smtClean="0"/>
          </a:p>
          <a:p>
            <a:pPr algn="ctr"/>
            <a:r>
              <a:rPr lang="zh-CN" altLang="en-US" dirty="0" smtClean="0">
                <a:solidFill>
                  <a:srgbClr val="C00000"/>
                </a:solidFill>
              </a:rPr>
              <a:t>简单选择排序</a:t>
            </a:r>
            <a:r>
              <a:rPr lang="en-US" altLang="zh-CN" dirty="0" smtClean="0">
                <a:solidFill>
                  <a:srgbClr val="C00000"/>
                </a:solidFill>
              </a:rPr>
              <a:t>				</a:t>
            </a:r>
            <a:r>
              <a:rPr lang="zh-CN" altLang="en-US" dirty="0" smtClean="0">
                <a:solidFill>
                  <a:srgbClr val="C00000"/>
                </a:solidFill>
              </a:rPr>
              <a:t>堆排序</a:t>
            </a: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573016"/>
            <a:ext cx="1962150" cy="1962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37" y="3573016"/>
            <a:ext cx="19621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③选择排序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C00000"/>
                </a:solidFill>
              </a:rPr>
              <a:t>简单选择排序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3338" y="908720"/>
            <a:ext cx="6062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</a:rPr>
              <a:t>假设排序过程中，待排记录序列的状态为：</a:t>
            </a:r>
          </a:p>
        </p:txBody>
      </p:sp>
      <p:sp>
        <p:nvSpPr>
          <p:cNvPr id="5" name="Rectangle 5" descr="60%"/>
          <p:cNvSpPr>
            <a:spLocks noChangeArrowheads="1"/>
          </p:cNvSpPr>
          <p:nvPr/>
        </p:nvSpPr>
        <p:spPr bwMode="auto">
          <a:xfrm>
            <a:off x="704528" y="1556792"/>
            <a:ext cx="361315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有序序列</a:t>
            </a:r>
            <a:r>
              <a:rPr lang="en-US" altLang="zh-CN" sz="2400">
                <a:ea typeface="楷体" panose="02010609060101010101" pitchFamily="49" charset="-122"/>
                <a:cs typeface="Times New Roman" panose="02020603050405020304" pitchFamily="18" charset="0"/>
              </a:rPr>
              <a:t>R[1..i-1]</a:t>
            </a:r>
          </a:p>
        </p:txBody>
      </p:sp>
      <p:sp>
        <p:nvSpPr>
          <p:cNvPr id="6" name="Rectangle 6" descr="棚架"/>
          <p:cNvSpPr>
            <a:spLocks noChangeArrowheads="1"/>
          </p:cNvSpPr>
          <p:nvPr/>
        </p:nvSpPr>
        <p:spPr bwMode="auto">
          <a:xfrm>
            <a:off x="4317678" y="1556792"/>
            <a:ext cx="3854450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无序序列 </a:t>
            </a:r>
            <a:r>
              <a:rPr lang="en-US" altLang="zh-CN" sz="2400">
                <a:ea typeface="楷体" panose="02010609060101010101" pitchFamily="49" charset="-122"/>
                <a:cs typeface="Times New Roman" panose="02020603050405020304" pitchFamily="18" charset="0"/>
              </a:rPr>
              <a:t>R[i..n]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069653" y="2928392"/>
            <a:ext cx="3095625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zh-CN" sz="2400">
                <a:solidFill>
                  <a:srgbClr val="8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>
                <a:solidFill>
                  <a:srgbClr val="8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 </a:t>
            </a:r>
            <a:r>
              <a:rPr lang="en-US" altLang="zh-CN" sz="2400">
                <a:solidFill>
                  <a:srgbClr val="8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zh-CN" altLang="en-US" sz="2400">
                <a:solidFill>
                  <a:srgbClr val="8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趟</a:t>
            </a:r>
          </a:p>
          <a:p>
            <a:pPr algn="l">
              <a:lnSpc>
                <a:spcPct val="105000"/>
              </a:lnSpc>
            </a:pPr>
            <a:r>
              <a:rPr lang="zh-CN" altLang="en-US" sz="2400">
                <a:solidFill>
                  <a:srgbClr val="8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简单选择排序</a:t>
            </a:r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470078" y="2318792"/>
            <a:ext cx="35052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4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从中选出</a:t>
            </a:r>
          </a:p>
          <a:p>
            <a:pPr algn="l">
              <a:lnSpc>
                <a:spcPct val="105000"/>
              </a:lnSpc>
            </a:pPr>
            <a:r>
              <a:rPr lang="zh-CN" altLang="en-US" sz="24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关键字最小的记录</a:t>
            </a:r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4317678" y="2242592"/>
            <a:ext cx="3810000" cy="1981200"/>
          </a:xfrm>
          <a:prstGeom prst="downArrowCallout">
            <a:avLst>
              <a:gd name="adj1" fmla="val 26923"/>
              <a:gd name="adj2" fmla="val 48157"/>
              <a:gd name="adj3" fmla="val 14861"/>
              <a:gd name="adj4" fmla="val 67949"/>
            </a:avLst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13" descr="60%"/>
          <p:cNvSpPr>
            <a:spLocks noChangeArrowheads="1"/>
          </p:cNvSpPr>
          <p:nvPr/>
        </p:nvSpPr>
        <p:spPr bwMode="auto">
          <a:xfrm>
            <a:off x="660078" y="5138192"/>
            <a:ext cx="4114800" cy="685800"/>
          </a:xfrm>
          <a:prstGeom prst="rect">
            <a:avLst/>
          </a:prstGeom>
          <a:pattFill prst="pct60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有序序列</a:t>
            </a:r>
            <a:r>
              <a:rPr lang="en-US" altLang="zh-CN" sz="2400">
                <a:ea typeface="楷体" panose="02010609060101010101" pitchFamily="49" charset="-122"/>
                <a:cs typeface="Times New Roman" panose="02020603050405020304" pitchFamily="18" charset="0"/>
              </a:rPr>
              <a:t>R[1..i]</a:t>
            </a:r>
          </a:p>
        </p:txBody>
      </p:sp>
      <p:sp>
        <p:nvSpPr>
          <p:cNvPr id="11" name="Rectangle 14" descr="棚架"/>
          <p:cNvSpPr>
            <a:spLocks noChangeArrowheads="1"/>
          </p:cNvSpPr>
          <p:nvPr/>
        </p:nvSpPr>
        <p:spPr bwMode="auto">
          <a:xfrm>
            <a:off x="4774878" y="5138192"/>
            <a:ext cx="3733800" cy="685800"/>
          </a:xfrm>
          <a:prstGeom prst="rect">
            <a:avLst/>
          </a:prstGeom>
          <a:pattFill prst="trellis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>
                <a:ea typeface="楷体" panose="02010609060101010101" pitchFamily="49" charset="-122"/>
                <a:cs typeface="Times New Roman" panose="02020603050405020304" pitchFamily="18" charset="0"/>
              </a:rPr>
              <a:t>无序序列 </a:t>
            </a:r>
            <a:r>
              <a:rPr lang="en-US" altLang="zh-CN" sz="2400">
                <a:ea typeface="楷体" panose="02010609060101010101" pitchFamily="49" charset="-122"/>
                <a:cs typeface="Times New Roman" panose="02020603050405020304" pitchFamily="18" charset="0"/>
              </a:rPr>
              <a:t>R[i+1..n]</a:t>
            </a:r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 flipH="1">
            <a:off x="4546278" y="4223792"/>
            <a:ext cx="1676400" cy="9144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diamond" w="med" len="lg"/>
          </a:ln>
          <a:effectLst/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17678" y="3614192"/>
            <a:ext cx="0" cy="2209800"/>
          </a:xfrm>
          <a:prstGeom prst="line">
            <a:avLst/>
          </a:prstGeom>
          <a:noFill/>
          <a:ln w="9525" cap="rnd">
            <a:solidFill>
              <a:srgbClr val="009999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nimBg="1" autoUpdateAnimBg="0"/>
      <p:bldP spid="6" grpId="0" animBg="1" autoUpdateAnimBg="0"/>
      <p:bldP spid="7" grpId="0" autoUpdateAnimBg="0"/>
      <p:bldP spid="8" grpId="0" autoUpdateAnimBg="0"/>
      <p:bldP spid="9" grpId="0" animBg="1"/>
      <p:bldP spid="10" grpId="0" animBg="1" autoUpdateAnimBg="0"/>
      <p:bldP spid="11" grpId="0" animBg="1" autoUpdateAnimBg="0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③选择排序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C00000"/>
                </a:solidFill>
              </a:rPr>
              <a:t>简单选择排序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3528" y="836712"/>
            <a:ext cx="85324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SelectSort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RecordType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r[], 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length)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RecordType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x;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length;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 ; 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&lt;= n-1; ++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k = 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for ( j = i+1 ; j &lt;= n ; ++j)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if(r[j].key &lt; r[k].key )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k = j;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if ( k != 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{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x = r[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r[</a:t>
            </a:r>
            <a:r>
              <a:rPr lang="en-US" altLang="zh-CN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r[k];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r[k] = x;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  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b="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5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578824"/>
              </p:ext>
            </p:extLst>
          </p:nvPr>
        </p:nvGraphicFramePr>
        <p:xfrm>
          <a:off x="7092280" y="5733256"/>
          <a:ext cx="102711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3" imgW="406080" imgH="228600" progId="Equation.DSMT4">
                  <p:embed/>
                </p:oleObj>
              </mc:Choice>
              <mc:Fallback>
                <p:oleObj name="Equation" r:id="rId3" imgW="406080" imgH="228600" progId="Equation.DSMT4">
                  <p:embed/>
                  <p:pic>
                    <p:nvPicPr>
                      <p:cNvPr id="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280" y="5733256"/>
                        <a:ext cx="102711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66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③选择排序 </a:t>
            </a:r>
            <a:r>
              <a:rPr lang="en-US" altLang="zh-CN" dirty="0" smtClean="0"/>
              <a:t>—— </a:t>
            </a:r>
            <a:r>
              <a:rPr lang="zh-CN" altLang="en-US" dirty="0" smtClean="0">
                <a:solidFill>
                  <a:srgbClr val="C00000"/>
                </a:solidFill>
              </a:rPr>
              <a:t>堆排序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大顶堆是具有这样性质的完全二叉树：每个节点的值都大于或等于其左右孩子的值。</a:t>
            </a:r>
            <a:endParaRPr lang="en-US" altLang="zh-CN" sz="2400" dirty="0"/>
          </a:p>
          <a:p>
            <a:r>
              <a:rPr lang="zh-CN" altLang="en-US" sz="2400" dirty="0"/>
              <a:t>大顶堆的调整称为筛选：将根节点与左右子树根节点比较，选择最大者调整交换作为当前的根。</a:t>
            </a:r>
            <a:endParaRPr lang="en-US" altLang="zh-CN" sz="2400" dirty="0"/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算法</a:t>
            </a:r>
            <a:r>
              <a:rPr lang="zh-CN" altLang="en-US" sz="2400" dirty="0">
                <a:solidFill>
                  <a:srgbClr val="C00000"/>
                </a:solidFill>
              </a:rPr>
              <a:t>思想：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</a:rPr>
              <a:t>将待排记录构造成为一个堆，筛选使其满足堆的性质。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</a:rPr>
              <a:t>选取堆顶元素，从堆中移出，将堆中最后一个元素填入堆顶，继续进行筛选。反复进行这样的操作直到堆为空。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u="sng" dirty="0"/>
              <a:t>不稳定排序</a:t>
            </a:r>
            <a:r>
              <a:rPr lang="zh-CN" altLang="en-US" sz="2400" dirty="0"/>
              <a:t>，时间复杂度</a:t>
            </a:r>
            <a:r>
              <a:rPr lang="en-US" altLang="zh-CN" sz="2400" dirty="0"/>
              <a:t>O(</a:t>
            </a:r>
            <a:r>
              <a:rPr lang="en-US" altLang="zh-CN" sz="2400" i="1" dirty="0"/>
              <a:t>n</a:t>
            </a:r>
            <a:r>
              <a:rPr lang="en-US" altLang="zh-CN" sz="2400" dirty="0"/>
              <a:t> log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，空间复杂度</a:t>
            </a:r>
            <a:r>
              <a:rPr lang="en-US" altLang="zh-CN" sz="2400" dirty="0"/>
              <a:t>O(1)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106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③选择排序 </a:t>
            </a:r>
            <a:r>
              <a:rPr lang="en-US" altLang="zh-CN" dirty="0"/>
              <a:t>—— </a:t>
            </a:r>
            <a:r>
              <a:rPr lang="zh-CN" altLang="en-US" dirty="0">
                <a:solidFill>
                  <a:srgbClr val="C00000"/>
                </a:solidFill>
              </a:rPr>
              <a:t>堆</a:t>
            </a:r>
            <a:r>
              <a:rPr lang="zh-CN" altLang="en-US" dirty="0" smtClean="0">
                <a:solidFill>
                  <a:srgbClr val="C00000"/>
                </a:solidFill>
              </a:rPr>
              <a:t>排序 </a:t>
            </a:r>
            <a:r>
              <a:rPr lang="en-US" altLang="zh-CN" dirty="0" smtClean="0">
                <a:solidFill>
                  <a:srgbClr val="131389"/>
                </a:solidFill>
              </a:rPr>
              <a:t>——</a:t>
            </a:r>
            <a:r>
              <a:rPr lang="zh-CN" altLang="en-US" dirty="0" smtClean="0"/>
              <a:t>大</a:t>
            </a:r>
            <a:r>
              <a:rPr lang="zh-CN" altLang="en-US" dirty="0" smtClean="0"/>
              <a:t>顶堆的建立过程</a:t>
            </a:r>
            <a:endParaRPr lang="zh-CN" altLang="en-US" dirty="0"/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4510336" y="2053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chemeClr val="accent2"/>
                </a:solidFill>
              </a:rPr>
              <a:t>40</a:t>
            </a:r>
            <a:endParaRPr lang="en-US" altLang="zh-CN" sz="2000" b="1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452936" y="2815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chemeClr val="accent2"/>
                </a:solidFill>
              </a:rPr>
              <a:t>55</a:t>
            </a:r>
            <a:endParaRPr lang="en-US" altLang="zh-CN" sz="2000" b="1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720136" y="2815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chemeClr val="accent2"/>
                </a:solidFill>
              </a:rPr>
              <a:t>49</a:t>
            </a:r>
            <a:endParaRPr lang="en-US" altLang="zh-CN" sz="2000" b="1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081336" y="3577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chemeClr val="accent2"/>
                </a:solidFill>
              </a:rPr>
              <a:t>73</a:t>
            </a:r>
            <a:endParaRPr lang="en-US" altLang="zh-CN" sz="2000" b="1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95536" y="4339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chemeClr val="accent2"/>
                </a:solidFill>
              </a:rPr>
              <a:t>81</a:t>
            </a:r>
            <a:endParaRPr lang="en-US" altLang="zh-CN" sz="2000" b="1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1690936" y="4339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chemeClr val="accent2"/>
                </a:solidFill>
              </a:rPr>
              <a:t>64</a:t>
            </a:r>
            <a:endParaRPr lang="en-US" altLang="zh-CN" sz="2000" b="1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062536" y="4339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chemeClr val="accent2"/>
                </a:solidFill>
              </a:rPr>
              <a:t>36</a:t>
            </a:r>
            <a:endParaRPr lang="en-US" altLang="zh-CN" sz="2000" b="1"/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748336" y="3577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chemeClr val="accent2"/>
                </a:solidFill>
              </a:rPr>
              <a:t>12</a:t>
            </a:r>
            <a:endParaRPr lang="en-US" altLang="zh-CN" sz="2000" b="1">
              <a:solidFill>
                <a:srgbClr val="009999"/>
              </a:solidFill>
            </a:endParaRP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5577136" y="3577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chemeClr val="accent2"/>
                </a:solidFill>
              </a:rPr>
              <a:t>27</a:t>
            </a:r>
            <a:endParaRPr lang="en-US" altLang="zh-CN" sz="2000" b="1"/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7939336" y="3577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chemeClr val="accent2"/>
                </a:solidFill>
              </a:rPr>
              <a:t>98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2757736" y="2358752"/>
            <a:ext cx="1828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 b="1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5119936" y="2358752"/>
            <a:ext cx="1905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 b="1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>
            <a:off x="1386136" y="3044552"/>
            <a:ext cx="1066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 b="1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3138736" y="3044552"/>
            <a:ext cx="914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 b="1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H="1">
            <a:off x="5881936" y="3044552"/>
            <a:ext cx="838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 b="1"/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7405936" y="3044552"/>
            <a:ext cx="9144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 b="1"/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700336" y="3806552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 b="1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1767136" y="3806552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 b="1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3367336" y="3806552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 b="1"/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3062536" y="3501752"/>
            <a:ext cx="1447800" cy="1295400"/>
          </a:xfrm>
          <a:prstGeom prst="rect">
            <a:avLst/>
          </a:prstGeom>
          <a:solidFill>
            <a:srgbClr val="CCFFCC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 b="1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3062536" y="4339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rgbClr val="990000"/>
                </a:solidFill>
              </a:rPr>
              <a:t>12</a:t>
            </a:r>
            <a:endParaRPr lang="en-US" altLang="zh-CN" sz="2000" b="1"/>
          </a:p>
        </p:txBody>
      </p:sp>
      <p:sp>
        <p:nvSpPr>
          <p:cNvPr id="24" name="Oval 31"/>
          <p:cNvSpPr>
            <a:spLocks noChangeArrowheads="1"/>
          </p:cNvSpPr>
          <p:nvPr/>
        </p:nvSpPr>
        <p:spPr bwMode="auto">
          <a:xfrm>
            <a:off x="3748336" y="3577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rgbClr val="990000"/>
                </a:solidFill>
              </a:rPr>
              <a:t>36</a:t>
            </a:r>
            <a:endParaRPr lang="en-US" altLang="zh-CN" sz="2000" b="1"/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395536" y="3501752"/>
            <a:ext cx="2057400" cy="1295400"/>
          </a:xfrm>
          <a:prstGeom prst="rect">
            <a:avLst/>
          </a:prstGeom>
          <a:solidFill>
            <a:srgbClr val="CCFFCC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 b="1"/>
          </a:p>
        </p:txBody>
      </p:sp>
      <p:sp>
        <p:nvSpPr>
          <p:cNvPr id="26" name="Oval 34"/>
          <p:cNvSpPr>
            <a:spLocks noChangeArrowheads="1"/>
          </p:cNvSpPr>
          <p:nvPr/>
        </p:nvSpPr>
        <p:spPr bwMode="auto">
          <a:xfrm>
            <a:off x="1081336" y="3577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rgbClr val="990000"/>
                </a:solidFill>
              </a:rPr>
              <a:t>81</a:t>
            </a:r>
            <a:endParaRPr lang="en-US" altLang="zh-CN" sz="2000" b="1"/>
          </a:p>
        </p:txBody>
      </p:sp>
      <p:sp>
        <p:nvSpPr>
          <p:cNvPr id="27" name="Oval 35"/>
          <p:cNvSpPr>
            <a:spLocks noChangeArrowheads="1"/>
          </p:cNvSpPr>
          <p:nvPr/>
        </p:nvSpPr>
        <p:spPr bwMode="auto">
          <a:xfrm>
            <a:off x="395536" y="4339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rgbClr val="990000"/>
                </a:solidFill>
              </a:rPr>
              <a:t>73</a:t>
            </a:r>
            <a:endParaRPr lang="en-US" altLang="zh-CN" sz="2000" b="1"/>
          </a:p>
        </p:txBody>
      </p: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5500936" y="2663552"/>
            <a:ext cx="3200400" cy="1371600"/>
          </a:xfrm>
          <a:prstGeom prst="rect">
            <a:avLst/>
          </a:prstGeom>
          <a:solidFill>
            <a:srgbClr val="CCFFCC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 b="1"/>
          </a:p>
        </p:txBody>
      </p:sp>
      <p:sp>
        <p:nvSpPr>
          <p:cNvPr id="29" name="Oval 38"/>
          <p:cNvSpPr>
            <a:spLocks noChangeArrowheads="1"/>
          </p:cNvSpPr>
          <p:nvPr/>
        </p:nvSpPr>
        <p:spPr bwMode="auto">
          <a:xfrm>
            <a:off x="7939336" y="3577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rgbClr val="990000"/>
                </a:solidFill>
              </a:rPr>
              <a:t>49</a:t>
            </a:r>
            <a:endParaRPr lang="en-US" altLang="zh-CN" sz="2000" b="1"/>
          </a:p>
        </p:txBody>
      </p:sp>
      <p:sp>
        <p:nvSpPr>
          <p:cNvPr id="30" name="Oval 39"/>
          <p:cNvSpPr>
            <a:spLocks noChangeArrowheads="1"/>
          </p:cNvSpPr>
          <p:nvPr/>
        </p:nvSpPr>
        <p:spPr bwMode="auto">
          <a:xfrm>
            <a:off x="6720136" y="2815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rgbClr val="990000"/>
                </a:solidFill>
              </a:rPr>
              <a:t>98</a:t>
            </a:r>
            <a:endParaRPr lang="en-US" altLang="zh-CN" sz="2000" b="1"/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395536" y="2739752"/>
            <a:ext cx="4114800" cy="2057400"/>
          </a:xfrm>
          <a:prstGeom prst="rect">
            <a:avLst/>
          </a:prstGeom>
          <a:solidFill>
            <a:srgbClr val="CCFFCC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 b="1"/>
          </a:p>
        </p:txBody>
      </p:sp>
      <p:sp>
        <p:nvSpPr>
          <p:cNvPr id="32" name="Oval 41"/>
          <p:cNvSpPr>
            <a:spLocks noChangeArrowheads="1"/>
          </p:cNvSpPr>
          <p:nvPr/>
        </p:nvSpPr>
        <p:spPr bwMode="auto">
          <a:xfrm>
            <a:off x="2452936" y="2815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rgbClr val="990000"/>
                </a:solidFill>
              </a:rPr>
              <a:t>81</a:t>
            </a:r>
            <a:endParaRPr lang="en-US" altLang="zh-CN" sz="2000" b="1"/>
          </a:p>
        </p:txBody>
      </p:sp>
      <p:sp>
        <p:nvSpPr>
          <p:cNvPr id="33" name="Oval 42"/>
          <p:cNvSpPr>
            <a:spLocks noChangeArrowheads="1"/>
          </p:cNvSpPr>
          <p:nvPr/>
        </p:nvSpPr>
        <p:spPr bwMode="auto">
          <a:xfrm>
            <a:off x="1081336" y="3577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rgbClr val="990000"/>
                </a:solidFill>
              </a:rPr>
              <a:t>73</a:t>
            </a:r>
            <a:endParaRPr lang="en-US" altLang="zh-CN" sz="2000" b="1"/>
          </a:p>
        </p:txBody>
      </p:sp>
      <p:sp>
        <p:nvSpPr>
          <p:cNvPr id="34" name="Oval 43"/>
          <p:cNvSpPr>
            <a:spLocks noChangeArrowheads="1"/>
          </p:cNvSpPr>
          <p:nvPr/>
        </p:nvSpPr>
        <p:spPr bwMode="auto">
          <a:xfrm>
            <a:off x="395536" y="4339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rgbClr val="990000"/>
                </a:solidFill>
              </a:rPr>
              <a:t>55</a:t>
            </a:r>
            <a:endParaRPr lang="en-US" altLang="zh-CN" sz="2000" b="1"/>
          </a:p>
        </p:txBody>
      </p:sp>
      <p:sp>
        <p:nvSpPr>
          <p:cNvPr id="35" name="Oval 45"/>
          <p:cNvSpPr>
            <a:spLocks noChangeArrowheads="1"/>
          </p:cNvSpPr>
          <p:nvPr/>
        </p:nvSpPr>
        <p:spPr bwMode="auto">
          <a:xfrm>
            <a:off x="4510336" y="2053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rgbClr val="FF0000"/>
                </a:solidFill>
              </a:rPr>
              <a:t>98</a:t>
            </a:r>
            <a:endParaRPr lang="en-US" altLang="zh-CN" sz="2000" b="1"/>
          </a:p>
        </p:txBody>
      </p:sp>
      <p:sp>
        <p:nvSpPr>
          <p:cNvPr id="36" name="Oval 46"/>
          <p:cNvSpPr>
            <a:spLocks noChangeArrowheads="1"/>
          </p:cNvSpPr>
          <p:nvPr/>
        </p:nvSpPr>
        <p:spPr bwMode="auto">
          <a:xfrm>
            <a:off x="6720136" y="2815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rgbClr val="FF0000"/>
                </a:solidFill>
              </a:rPr>
              <a:t>49</a:t>
            </a:r>
            <a:endParaRPr lang="en-US" altLang="zh-CN" sz="2000" b="1"/>
          </a:p>
        </p:txBody>
      </p:sp>
      <p:sp>
        <p:nvSpPr>
          <p:cNvPr id="37" name="Oval 47"/>
          <p:cNvSpPr>
            <a:spLocks noChangeArrowheads="1"/>
          </p:cNvSpPr>
          <p:nvPr/>
        </p:nvSpPr>
        <p:spPr bwMode="auto">
          <a:xfrm>
            <a:off x="7939336" y="3577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rgbClr val="FF0000"/>
                </a:solidFill>
              </a:rPr>
              <a:t>40</a:t>
            </a:r>
            <a:endParaRPr lang="en-US" altLang="zh-CN" sz="2000" b="1"/>
          </a:p>
        </p:txBody>
      </p:sp>
      <p:sp>
        <p:nvSpPr>
          <p:cNvPr id="38" name="Oval 48"/>
          <p:cNvSpPr>
            <a:spLocks noChangeArrowheads="1"/>
          </p:cNvSpPr>
          <p:nvPr/>
        </p:nvSpPr>
        <p:spPr bwMode="auto">
          <a:xfrm>
            <a:off x="1690936" y="4339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chemeClr val="accent2"/>
                </a:solidFill>
              </a:rPr>
              <a:t>64</a:t>
            </a:r>
            <a:endParaRPr lang="en-US" altLang="zh-CN" sz="2000" b="1"/>
          </a:p>
        </p:txBody>
      </p:sp>
      <p:sp>
        <p:nvSpPr>
          <p:cNvPr id="39" name="Oval 49"/>
          <p:cNvSpPr>
            <a:spLocks noChangeArrowheads="1"/>
          </p:cNvSpPr>
          <p:nvPr/>
        </p:nvSpPr>
        <p:spPr bwMode="auto">
          <a:xfrm>
            <a:off x="3748336" y="3577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rgbClr val="990000"/>
                </a:solidFill>
              </a:rPr>
              <a:t>36</a:t>
            </a:r>
            <a:endParaRPr lang="en-US" altLang="zh-CN" sz="2000" b="1"/>
          </a:p>
        </p:txBody>
      </p:sp>
      <p:sp>
        <p:nvSpPr>
          <p:cNvPr id="40" name="Oval 50"/>
          <p:cNvSpPr>
            <a:spLocks noChangeArrowheads="1"/>
          </p:cNvSpPr>
          <p:nvPr/>
        </p:nvSpPr>
        <p:spPr bwMode="auto">
          <a:xfrm>
            <a:off x="3062536" y="4339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rgbClr val="990000"/>
                </a:solidFill>
              </a:rPr>
              <a:t>12</a:t>
            </a:r>
            <a:endParaRPr lang="en-US" altLang="zh-CN" sz="2000" b="1"/>
          </a:p>
        </p:txBody>
      </p:sp>
      <p:sp>
        <p:nvSpPr>
          <p:cNvPr id="41" name="Oval 51"/>
          <p:cNvSpPr>
            <a:spLocks noChangeArrowheads="1"/>
          </p:cNvSpPr>
          <p:nvPr/>
        </p:nvSpPr>
        <p:spPr bwMode="auto">
          <a:xfrm>
            <a:off x="5577136" y="3577952"/>
            <a:ext cx="685800" cy="381000"/>
          </a:xfrm>
          <a:prstGeom prst="ellipse">
            <a:avLst/>
          </a:prstGeom>
          <a:solidFill>
            <a:srgbClr val="CCFFCC"/>
          </a:solidFill>
          <a:ln w="127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>
                <a:solidFill>
                  <a:schemeClr val="accent2"/>
                </a:solidFill>
              </a:rPr>
              <a:t>27</a:t>
            </a:r>
            <a:endParaRPr lang="en-US" altLang="zh-CN" sz="2000" b="1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3424486" y="1368300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3786436" y="1340768"/>
            <a:ext cx="21113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F491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建大顶堆</a:t>
            </a: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833686" y="5635352"/>
            <a:ext cx="50449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 98, 81, 49, 73, 36, 27, 40, 55, 64, 12 }</a:t>
            </a:r>
            <a:endParaRPr lang="en-US" altLang="zh-CN" sz="2400" dirty="0">
              <a:solidFill>
                <a:srgbClr val="00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833686" y="861876"/>
            <a:ext cx="50449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0033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 40, 55, 49, 73, 12, 27, 98, 81, 64, 36 }</a:t>
            </a:r>
            <a:endParaRPr lang="en-US" altLang="zh-CN" sz="2400" dirty="0">
              <a:solidFill>
                <a:srgbClr val="0033CC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62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 autoUpdateAnimBg="0"/>
      <p:bldP spid="24" grpId="0" animBg="1" autoUpdateAnimBg="0"/>
      <p:bldP spid="25" grpId="0" animBg="1"/>
      <p:bldP spid="26" grpId="0" animBg="1" autoUpdateAnimBg="0"/>
      <p:bldP spid="27" grpId="0" animBg="1" autoUpdateAnimBg="0"/>
      <p:bldP spid="28" grpId="0" animBg="1"/>
      <p:bldP spid="29" grpId="0" animBg="1" autoUpdateAnimBg="0"/>
      <p:bldP spid="30" grpId="0" animBg="1" autoUpdateAnimBg="0"/>
      <p:bldP spid="31" grpId="0" animBg="1"/>
      <p:bldP spid="32" grpId="0" animBg="1" autoUpdateAnimBg="0"/>
      <p:bldP spid="33" grpId="0" animBg="1" autoUpdateAnimBg="0"/>
      <p:bldP spid="34" grpId="0" animBg="1" autoUpdateAnimBg="0"/>
      <p:bldP spid="35" grpId="0" animBg="1" autoUpdateAnimBg="0"/>
      <p:bldP spid="36" grpId="0" animBg="1" autoUpdateAnimBg="0"/>
      <p:bldP spid="37" grpId="0" animBg="1" autoUpdateAnimBg="0"/>
      <p:bldP spid="38" grpId="0" animBg="1" autoUpdateAnimBg="0"/>
      <p:bldP spid="39" grpId="0" animBg="1" autoUpdateAnimBg="0"/>
      <p:bldP spid="40" grpId="0" animBg="1" autoUpdateAnimBg="0"/>
      <p:bldP spid="41" grpId="0" animBg="1" autoUpdateAnimBg="0"/>
      <p:bldP spid="42" grpId="0" animBg="1"/>
      <p:bldP spid="43" grpId="0" autoUpdateAnimBg="0"/>
      <p:bldP spid="44" grpId="0" autoUpdateAnimBg="0"/>
      <p:bldP spid="4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auto">
          <a:xfrm>
            <a:off x="4419600" y="989112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/>
              <a:t>98</a:t>
            </a:r>
            <a:endParaRPr lang="en-US" altLang="zh-CN" sz="2000"/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2362200" y="1751112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/>
              <a:t>81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629400" y="1751112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/>
              <a:t>49</a:t>
            </a:r>
            <a:endParaRPr lang="en-US" altLang="zh-CN" sz="200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990600" y="2513112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/>
              <a:t>73</a:t>
            </a:r>
            <a:endParaRPr lang="en-US" altLang="zh-CN" sz="200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04800" y="3275112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/>
              <a:t>55</a:t>
            </a: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1600200" y="3275112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/>
              <a:t>64</a:t>
            </a:r>
            <a:endParaRPr lang="en-US" altLang="zh-CN" sz="2000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2971800" y="3275112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/>
              <a:t>12</a:t>
            </a:r>
            <a:endParaRPr lang="en-US" altLang="zh-CN" sz="2000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3657600" y="2513112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/>
              <a:t>36</a:t>
            </a: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5486400" y="2513112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/>
              <a:t>27</a:t>
            </a:r>
            <a:endParaRPr lang="en-US" altLang="zh-CN" sz="2000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7848600" y="2513112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/>
              <a:t>40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>
            <a:off x="2667000" y="1293912"/>
            <a:ext cx="1828800" cy="4572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029200" y="1293912"/>
            <a:ext cx="1905000" cy="4572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1295400" y="1979712"/>
            <a:ext cx="1066800" cy="5334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048000" y="1979712"/>
            <a:ext cx="914400" cy="5334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5791200" y="1979712"/>
            <a:ext cx="838200" cy="5334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7315200" y="1979712"/>
            <a:ext cx="914400" cy="5334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609600" y="2741712"/>
            <a:ext cx="381000" cy="5334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676400" y="2741712"/>
            <a:ext cx="228600" cy="5334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3276600" y="2741712"/>
            <a:ext cx="381000" cy="5334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3" name="Oval 25"/>
          <p:cNvSpPr>
            <a:spLocks noChangeArrowheads="1"/>
          </p:cNvSpPr>
          <p:nvPr/>
        </p:nvSpPr>
        <p:spPr bwMode="auto">
          <a:xfrm>
            <a:off x="4419600" y="989112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/>
              <a:t>12</a:t>
            </a:r>
            <a:endParaRPr lang="en-US" altLang="zh-CN" sz="200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2971800" y="3275112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/>
              <a:t>98</a:t>
            </a:r>
            <a:endParaRPr lang="en-US" altLang="zh-CN" sz="2000"/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 flipH="1">
            <a:off x="3276600" y="2741712"/>
            <a:ext cx="3810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>
            <a:off x="4038600" y="1903512"/>
            <a:ext cx="1600200" cy="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 flipV="1">
            <a:off x="2819400" y="1217712"/>
            <a:ext cx="1447800" cy="38100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8" name="Oval 33"/>
          <p:cNvSpPr>
            <a:spLocks noChangeArrowheads="1"/>
          </p:cNvSpPr>
          <p:nvPr/>
        </p:nvSpPr>
        <p:spPr bwMode="auto">
          <a:xfrm>
            <a:off x="1219200" y="912912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/>
              <a:t>12</a:t>
            </a:r>
            <a:endParaRPr lang="en-US" altLang="zh-CN" sz="2000"/>
          </a:p>
        </p:txBody>
      </p:sp>
      <p:sp>
        <p:nvSpPr>
          <p:cNvPr id="29" name="Oval 34"/>
          <p:cNvSpPr>
            <a:spLocks noChangeArrowheads="1"/>
          </p:cNvSpPr>
          <p:nvPr/>
        </p:nvSpPr>
        <p:spPr bwMode="auto">
          <a:xfrm>
            <a:off x="4419600" y="989112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/>
              <a:t>81</a:t>
            </a:r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>
            <a:off x="2057400" y="2665512"/>
            <a:ext cx="1295400" cy="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 flipV="1">
            <a:off x="1219200" y="1446312"/>
            <a:ext cx="152400" cy="91440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32" name="Oval 40"/>
          <p:cNvSpPr>
            <a:spLocks noChangeArrowheads="1"/>
          </p:cNvSpPr>
          <p:nvPr/>
        </p:nvSpPr>
        <p:spPr bwMode="auto">
          <a:xfrm>
            <a:off x="2362200" y="1751112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/>
              <a:t>73</a:t>
            </a:r>
            <a:endParaRPr lang="en-US" altLang="zh-CN" sz="2000"/>
          </a:p>
        </p:txBody>
      </p:sp>
      <p:sp>
        <p:nvSpPr>
          <p:cNvPr id="33" name="Line 41"/>
          <p:cNvSpPr>
            <a:spLocks noChangeShapeType="1"/>
          </p:cNvSpPr>
          <p:nvPr/>
        </p:nvSpPr>
        <p:spPr bwMode="auto">
          <a:xfrm>
            <a:off x="1066800" y="3503712"/>
            <a:ext cx="457200" cy="0"/>
          </a:xfrm>
          <a:prstGeom prst="line">
            <a:avLst/>
          </a:prstGeom>
          <a:noFill/>
          <a:ln w="19050">
            <a:solidFill>
              <a:srgbClr val="990000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 useBgFill="1">
        <p:nvSpPr>
          <p:cNvPr id="34" name="Rectangle 42"/>
          <p:cNvSpPr>
            <a:spLocks noChangeArrowheads="1"/>
          </p:cNvSpPr>
          <p:nvPr/>
        </p:nvSpPr>
        <p:spPr bwMode="auto">
          <a:xfrm>
            <a:off x="2057400" y="2589312"/>
            <a:ext cx="1295400" cy="152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35" name="Line 43"/>
          <p:cNvSpPr>
            <a:spLocks noChangeShapeType="1"/>
          </p:cNvSpPr>
          <p:nvPr/>
        </p:nvSpPr>
        <p:spPr bwMode="auto">
          <a:xfrm flipH="1" flipV="1">
            <a:off x="1752600" y="1446312"/>
            <a:ext cx="381000" cy="1600200"/>
          </a:xfrm>
          <a:prstGeom prst="line">
            <a:avLst/>
          </a:prstGeom>
          <a:noFill/>
          <a:ln w="19050">
            <a:solidFill>
              <a:srgbClr val="993300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 useBgFill="1">
        <p:nvSpPr>
          <p:cNvPr id="36" name="Rectangle 44"/>
          <p:cNvSpPr>
            <a:spLocks noChangeArrowheads="1"/>
          </p:cNvSpPr>
          <p:nvPr/>
        </p:nvSpPr>
        <p:spPr bwMode="auto">
          <a:xfrm>
            <a:off x="1066800" y="1370112"/>
            <a:ext cx="381000" cy="990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37" name="Oval 45"/>
          <p:cNvSpPr>
            <a:spLocks noChangeArrowheads="1"/>
          </p:cNvSpPr>
          <p:nvPr/>
        </p:nvSpPr>
        <p:spPr bwMode="auto">
          <a:xfrm>
            <a:off x="990600" y="2513112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/>
              <a:t>64</a:t>
            </a:r>
            <a:endParaRPr lang="en-US" altLang="zh-CN" sz="2000"/>
          </a:p>
        </p:txBody>
      </p:sp>
      <p:sp>
        <p:nvSpPr>
          <p:cNvPr id="38" name="Oval 46"/>
          <p:cNvSpPr>
            <a:spLocks noChangeArrowheads="1"/>
          </p:cNvSpPr>
          <p:nvPr/>
        </p:nvSpPr>
        <p:spPr bwMode="auto">
          <a:xfrm>
            <a:off x="1600200" y="3275112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/>
              <a:t>12</a:t>
            </a:r>
            <a:endParaRPr lang="en-US" altLang="zh-CN" sz="2000"/>
          </a:p>
        </p:txBody>
      </p:sp>
      <p:sp useBgFill="1">
        <p:nvSpPr>
          <p:cNvPr id="39" name="Rectangle 47"/>
          <p:cNvSpPr>
            <a:spLocks noChangeArrowheads="1"/>
          </p:cNvSpPr>
          <p:nvPr/>
        </p:nvSpPr>
        <p:spPr bwMode="auto">
          <a:xfrm>
            <a:off x="1066800" y="836712"/>
            <a:ext cx="9144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0" name="Oval 48"/>
          <p:cNvSpPr>
            <a:spLocks noChangeArrowheads="1"/>
          </p:cNvSpPr>
          <p:nvPr/>
        </p:nvSpPr>
        <p:spPr bwMode="auto">
          <a:xfrm>
            <a:off x="2971800" y="3275112"/>
            <a:ext cx="685800" cy="381000"/>
          </a:xfrm>
          <a:prstGeom prst="ellipse">
            <a:avLst/>
          </a:prstGeom>
          <a:solidFill>
            <a:srgbClr val="CCFFFF"/>
          </a:solidFill>
          <a:ln w="12700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b="1" dirty="0"/>
              <a:t>98</a:t>
            </a:r>
            <a:endParaRPr lang="en-US" altLang="zh-CN" sz="2000" dirty="0"/>
          </a:p>
        </p:txBody>
      </p:sp>
      <p:sp>
        <p:nvSpPr>
          <p:cNvPr id="41" name="Text Box 49"/>
          <p:cNvSpPr txBox="1">
            <a:spLocks noChangeArrowheads="1"/>
          </p:cNvSpPr>
          <p:nvPr/>
        </p:nvSpPr>
        <p:spPr bwMode="auto">
          <a:xfrm>
            <a:off x="4403725" y="1446312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>
                <a:ea typeface="隶书" pitchFamily="49" charset="-122"/>
              </a:rPr>
              <a:t>比较</a:t>
            </a: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auto">
          <a:xfrm rot="20667679">
            <a:off x="3021433" y="939870"/>
            <a:ext cx="700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000" b="1">
                <a:ea typeface="隶书" pitchFamily="49" charset="-122"/>
              </a:rPr>
              <a:t>比较</a:t>
            </a:r>
            <a:endParaRPr lang="zh-CN" altLang="en-US" sz="2000">
              <a:ea typeface="隶书" pitchFamily="49" charset="-122"/>
            </a:endParaRPr>
          </a:p>
        </p:txBody>
      </p:sp>
      <p:sp useBgFill="1">
        <p:nvSpPr>
          <p:cNvPr id="43" name="Rectangle 51"/>
          <p:cNvSpPr>
            <a:spLocks noChangeArrowheads="1"/>
          </p:cNvSpPr>
          <p:nvPr/>
        </p:nvSpPr>
        <p:spPr bwMode="auto">
          <a:xfrm>
            <a:off x="3962400" y="1522512"/>
            <a:ext cx="1752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 useBgFill="1">
        <p:nvSpPr>
          <p:cNvPr id="44" name="Freeform 52"/>
          <p:cNvSpPr>
            <a:spLocks/>
          </p:cNvSpPr>
          <p:nvPr/>
        </p:nvSpPr>
        <p:spPr bwMode="auto">
          <a:xfrm>
            <a:off x="2778125" y="970062"/>
            <a:ext cx="1611313" cy="666750"/>
          </a:xfrm>
          <a:custGeom>
            <a:avLst/>
            <a:gdLst/>
            <a:ahLst/>
            <a:cxnLst>
              <a:cxn ang="0">
                <a:pos x="974" y="132"/>
              </a:cxn>
              <a:cxn ang="0">
                <a:pos x="890" y="204"/>
              </a:cxn>
              <a:cxn ang="0">
                <a:pos x="602" y="276"/>
              </a:cxn>
              <a:cxn ang="0">
                <a:pos x="254" y="348"/>
              </a:cxn>
              <a:cxn ang="0">
                <a:pos x="146" y="384"/>
              </a:cxn>
              <a:cxn ang="0">
                <a:pos x="74" y="420"/>
              </a:cxn>
              <a:cxn ang="0">
                <a:pos x="14" y="408"/>
              </a:cxn>
              <a:cxn ang="0">
                <a:pos x="2" y="372"/>
              </a:cxn>
              <a:cxn ang="0">
                <a:pos x="86" y="132"/>
              </a:cxn>
              <a:cxn ang="0">
                <a:pos x="158" y="60"/>
              </a:cxn>
              <a:cxn ang="0">
                <a:pos x="362" y="36"/>
              </a:cxn>
              <a:cxn ang="0">
                <a:pos x="662" y="0"/>
              </a:cxn>
              <a:cxn ang="0">
                <a:pos x="830" y="24"/>
              </a:cxn>
              <a:cxn ang="0">
                <a:pos x="902" y="48"/>
              </a:cxn>
              <a:cxn ang="0">
                <a:pos x="938" y="60"/>
              </a:cxn>
              <a:cxn ang="0">
                <a:pos x="974" y="132"/>
              </a:cxn>
            </a:cxnLst>
            <a:rect l="0" t="0" r="r" b="b"/>
            <a:pathLst>
              <a:path w="1015" h="420">
                <a:moveTo>
                  <a:pt x="974" y="132"/>
                </a:moveTo>
                <a:cubicBezTo>
                  <a:pt x="956" y="186"/>
                  <a:pt x="935" y="179"/>
                  <a:pt x="890" y="204"/>
                </a:cubicBezTo>
                <a:cubicBezTo>
                  <a:pt x="744" y="285"/>
                  <a:pt x="836" y="260"/>
                  <a:pt x="602" y="276"/>
                </a:cubicBezTo>
                <a:cubicBezTo>
                  <a:pt x="465" y="322"/>
                  <a:pt x="409" y="336"/>
                  <a:pt x="254" y="348"/>
                </a:cubicBezTo>
                <a:cubicBezTo>
                  <a:pt x="218" y="360"/>
                  <a:pt x="178" y="363"/>
                  <a:pt x="146" y="384"/>
                </a:cubicBezTo>
                <a:cubicBezTo>
                  <a:pt x="99" y="415"/>
                  <a:pt x="124" y="403"/>
                  <a:pt x="74" y="420"/>
                </a:cubicBezTo>
                <a:cubicBezTo>
                  <a:pt x="54" y="416"/>
                  <a:pt x="31" y="419"/>
                  <a:pt x="14" y="408"/>
                </a:cubicBezTo>
                <a:cubicBezTo>
                  <a:pt x="3" y="401"/>
                  <a:pt x="2" y="385"/>
                  <a:pt x="2" y="372"/>
                </a:cubicBezTo>
                <a:cubicBezTo>
                  <a:pt x="2" y="234"/>
                  <a:pt x="0" y="209"/>
                  <a:pt x="86" y="132"/>
                </a:cubicBezTo>
                <a:cubicBezTo>
                  <a:pt x="111" y="109"/>
                  <a:pt x="126" y="71"/>
                  <a:pt x="158" y="60"/>
                </a:cubicBezTo>
                <a:cubicBezTo>
                  <a:pt x="251" y="29"/>
                  <a:pt x="163" y="55"/>
                  <a:pt x="362" y="36"/>
                </a:cubicBezTo>
                <a:cubicBezTo>
                  <a:pt x="462" y="26"/>
                  <a:pt x="563" y="14"/>
                  <a:pt x="662" y="0"/>
                </a:cubicBezTo>
                <a:cubicBezTo>
                  <a:pt x="714" y="6"/>
                  <a:pt x="777" y="10"/>
                  <a:pt x="830" y="24"/>
                </a:cubicBezTo>
                <a:cubicBezTo>
                  <a:pt x="854" y="31"/>
                  <a:pt x="878" y="40"/>
                  <a:pt x="902" y="48"/>
                </a:cubicBezTo>
                <a:cubicBezTo>
                  <a:pt x="914" y="52"/>
                  <a:pt x="938" y="60"/>
                  <a:pt x="938" y="60"/>
                </a:cubicBezTo>
                <a:cubicBezTo>
                  <a:pt x="988" y="135"/>
                  <a:pt x="1015" y="132"/>
                  <a:pt x="974" y="132"/>
                </a:cubicBezTo>
                <a:close/>
              </a:path>
            </a:pathLst>
          </a:custGeom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6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③选择排序 </a:t>
            </a:r>
            <a:r>
              <a:rPr lang="en-US" altLang="zh-CN" dirty="0"/>
              <a:t>—— </a:t>
            </a:r>
            <a:r>
              <a:rPr lang="zh-CN" altLang="en-US" dirty="0">
                <a:solidFill>
                  <a:srgbClr val="C00000"/>
                </a:solidFill>
              </a:rPr>
              <a:t>堆排序 </a:t>
            </a:r>
            <a:r>
              <a:rPr lang="en-US" altLang="zh-CN" dirty="0" smtClean="0">
                <a:solidFill>
                  <a:srgbClr val="131389"/>
                </a:solidFill>
              </a:rPr>
              <a:t>——</a:t>
            </a:r>
            <a:r>
              <a:rPr lang="zh-CN" altLang="en-US" dirty="0" smtClean="0">
                <a:solidFill>
                  <a:srgbClr val="131389"/>
                </a:solidFill>
              </a:rPr>
              <a:t>一次</a:t>
            </a:r>
            <a:r>
              <a:rPr lang="zh-CN" altLang="en-US" dirty="0" smtClean="0"/>
              <a:t>堆</a:t>
            </a:r>
            <a:r>
              <a:rPr lang="zh-CN" altLang="en-US" dirty="0" smtClean="0"/>
              <a:t>排序过程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11001" y="4149080"/>
            <a:ext cx="5096267" cy="1336297"/>
            <a:chOff x="511001" y="4149080"/>
            <a:chExt cx="5096267" cy="1336297"/>
          </a:xfrm>
        </p:grpSpPr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511001" y="5023712"/>
              <a:ext cx="509626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003366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{ </a:t>
              </a:r>
              <a:r>
                <a:rPr lang="en-US" altLang="zh-CN" sz="2400" dirty="0">
                  <a:solidFill>
                    <a:srgbClr val="99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12,</a:t>
              </a:r>
              <a:r>
                <a:rPr lang="en-US" altLang="zh-CN" sz="2400" dirty="0">
                  <a:solidFill>
                    <a:srgbClr val="003366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81, 49, 73, 36, 27, 40, 55, 64</a:t>
              </a:r>
              <a:r>
                <a:rPr lang="en-US" altLang="zh-CN" sz="2400" dirty="0">
                  <a:solidFill>
                    <a:srgbClr val="009999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, 98</a:t>
              </a:r>
              <a:r>
                <a:rPr lang="en-US" altLang="zh-CN" sz="2400" dirty="0">
                  <a:solidFill>
                    <a:srgbClr val="003366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}</a:t>
              </a:r>
              <a:endPara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511001" y="4149080"/>
              <a:ext cx="509626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003366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{ </a:t>
              </a:r>
              <a:r>
                <a:rPr lang="en-US" altLang="zh-CN" sz="2400" dirty="0">
                  <a:solidFill>
                    <a:srgbClr val="FF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98,</a:t>
              </a:r>
              <a:r>
                <a:rPr lang="en-US" altLang="zh-CN" sz="2400" dirty="0">
                  <a:solidFill>
                    <a:srgbClr val="003366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81, 49, 73, 36, 27, 40, 55, 64, 12 }</a:t>
              </a:r>
              <a:endPara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511001" y="4586396"/>
              <a:ext cx="195919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交换 </a:t>
              </a:r>
              <a:r>
                <a:rPr lang="en-US" altLang="zh-CN" sz="24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98 </a:t>
              </a:r>
              <a:r>
                <a:rPr lang="zh-CN" altLang="en-US" sz="24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400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12</a:t>
              </a:r>
              <a:endParaRPr lang="en-US" altLang="zh-CN" sz="2400" dirty="0"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511001" y="5461028"/>
            <a:ext cx="38972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zh-CN" sz="24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经过</a:t>
            </a:r>
            <a:r>
              <a:rPr lang="zh-CN" altLang="zh-CN" sz="24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筛选</a:t>
            </a:r>
            <a:r>
              <a:rPr lang="zh-CN" altLang="zh-CN" sz="2400" dirty="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重新</a:t>
            </a:r>
            <a:r>
              <a:rPr lang="zh-CN" altLang="zh-CN" sz="240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调整为大顶堆</a:t>
            </a:r>
            <a:endParaRPr lang="zh-CN" altLang="en-US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511001" y="5898343"/>
            <a:ext cx="74453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rgbClr val="0033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r>
              <a:rPr lang="en-US" altLang="zh-CN" sz="2400" dirty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81,</a:t>
            </a:r>
            <a:r>
              <a:rPr lang="en-US" altLang="zh-CN" sz="2400" dirty="0">
                <a:solidFill>
                  <a:srgbClr val="0033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73, 49, 64, 36, 27, 40, 55, 12</a:t>
            </a:r>
            <a:r>
              <a:rPr lang="en-US" altLang="zh-CN" sz="2400" dirty="0">
                <a:solidFill>
                  <a:srgbClr val="00999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, 98</a:t>
            </a:r>
            <a:r>
              <a:rPr lang="en-US" altLang="zh-CN" sz="2400" dirty="0">
                <a:solidFill>
                  <a:srgbClr val="0033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}</a:t>
            </a:r>
            <a:endParaRPr lang="en-US" altLang="zh-CN" sz="2400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145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24" grpId="0" animBg="1" autoUpdateAnimBg="0"/>
      <p:bldP spid="25" grpId="0" animBg="1"/>
      <p:bldP spid="26" grpId="0" animBg="1"/>
      <p:bldP spid="27" grpId="0" animBg="1"/>
      <p:bldP spid="28" grpId="0" animBg="1" autoUpdateAnimBg="0"/>
      <p:bldP spid="29" grpId="0" animBg="1" autoUpdateAnimBg="0"/>
      <p:bldP spid="30" grpId="0" animBg="1"/>
      <p:bldP spid="31" grpId="0" animBg="1"/>
      <p:bldP spid="32" grpId="0" animBg="1" autoUpdateAnimBg="0"/>
      <p:bldP spid="33" grpId="0" animBg="1"/>
      <p:bldP spid="34" grpId="0" animBg="1"/>
      <p:bldP spid="35" grpId="0" animBg="1"/>
      <p:bldP spid="36" grpId="0" animBg="1"/>
      <p:bldP spid="37" grpId="0" animBg="1" autoUpdateAnimBg="0"/>
      <p:bldP spid="38" grpId="0" animBg="1" autoUpdateAnimBg="0"/>
      <p:bldP spid="39" grpId="0" animBg="1"/>
      <p:bldP spid="40" grpId="0" animBg="1" autoUpdateAnimBg="0"/>
      <p:bldP spid="41" grpId="0" autoUpdateAnimBg="0"/>
      <p:bldP spid="42" grpId="0" autoUpdateAnimBg="0"/>
      <p:bldP spid="43" grpId="0" animBg="1"/>
      <p:bldP spid="44" grpId="0" animBg="1"/>
      <p:bldP spid="51" grpId="0" autoUpdateAnimBg="0"/>
      <p:bldP spid="5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排序四分类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solidFill>
                  <a:srgbClr val="131389"/>
                </a:solidFill>
              </a:rPr>
              <a:t>① 插入类 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zh-CN" altLang="en-US" b="1" dirty="0" smtClean="0">
                <a:solidFill>
                  <a:srgbClr val="0033CC"/>
                </a:solidFill>
              </a:rPr>
              <a:t>将无序子序列中的一个或几个记录“插入”到有序序列中，从而增加记录的有序子序列长度。</a:t>
            </a:r>
          </a:p>
          <a:p>
            <a:r>
              <a:rPr lang="zh-CN" altLang="en-US" sz="2400" b="1" dirty="0" smtClean="0">
                <a:solidFill>
                  <a:srgbClr val="131389"/>
                </a:solidFill>
              </a:rPr>
              <a:t>② 交换类</a:t>
            </a:r>
            <a:endParaRPr lang="en-US" altLang="zh-CN" sz="2400" b="1" dirty="0" smtClean="0">
              <a:solidFill>
                <a:srgbClr val="131389"/>
              </a:solidFill>
            </a:endParaRPr>
          </a:p>
          <a:p>
            <a:pPr lvl="2"/>
            <a:r>
              <a:rPr lang="zh-CN" altLang="en-US" b="1" dirty="0">
                <a:solidFill>
                  <a:srgbClr val="0033CC"/>
                </a:solidFill>
              </a:rPr>
              <a:t>通过“交换”无序序列中的记录从而得到其中关键字最小或最大的记录，并将它加入到有序子序列中，以此方法增加记录的有序子序列的长度。</a:t>
            </a:r>
          </a:p>
          <a:p>
            <a:r>
              <a:rPr lang="zh-CN" altLang="en-US" sz="2400" b="1" dirty="0" smtClean="0">
                <a:solidFill>
                  <a:srgbClr val="131389"/>
                </a:solidFill>
              </a:rPr>
              <a:t>③ 选择类</a:t>
            </a:r>
            <a:endParaRPr lang="en-US" altLang="zh-CN" sz="2400" b="1" dirty="0" smtClean="0">
              <a:solidFill>
                <a:srgbClr val="131389"/>
              </a:solidFill>
            </a:endParaRPr>
          </a:p>
          <a:p>
            <a:pPr lvl="2"/>
            <a:r>
              <a:rPr lang="zh-CN" altLang="en-US" b="1" dirty="0">
                <a:solidFill>
                  <a:srgbClr val="0033CC"/>
                </a:solidFill>
              </a:rPr>
              <a:t>从记录的无序子序列中“选择”关键字最小或最大的记录，并将它加入到有序子序列中，以此方法增加记录的有序子序列的长度。</a:t>
            </a:r>
          </a:p>
          <a:p>
            <a:r>
              <a:rPr lang="zh-CN" altLang="en-US" sz="2400" b="1" dirty="0" smtClean="0">
                <a:solidFill>
                  <a:srgbClr val="131389"/>
                </a:solidFill>
              </a:rPr>
              <a:t>④ 归并类</a:t>
            </a:r>
            <a:endParaRPr lang="en-US" altLang="zh-CN" sz="2400" b="1" dirty="0">
              <a:solidFill>
                <a:srgbClr val="131389"/>
              </a:solidFill>
            </a:endParaRPr>
          </a:p>
          <a:p>
            <a:pPr lvl="2"/>
            <a:r>
              <a:rPr lang="zh-CN" altLang="en-US" b="1" dirty="0">
                <a:solidFill>
                  <a:srgbClr val="0033CC"/>
                </a:solidFill>
              </a:rPr>
              <a:t>通过“归并”两个或两个以上的记录有序子序列，逐步增加记录有序序列的长度。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309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③选择排序 </a:t>
            </a:r>
            <a:r>
              <a:rPr lang="en-US" altLang="zh-CN" dirty="0" smtClean="0"/>
              <a:t>—— </a:t>
            </a:r>
            <a:r>
              <a:rPr lang="zh-CN" altLang="en-US" dirty="0" smtClean="0">
                <a:solidFill>
                  <a:srgbClr val="C00000"/>
                </a:solidFill>
              </a:rPr>
              <a:t>堆排序</a:t>
            </a:r>
            <a:r>
              <a:rPr lang="en-US" altLang="zh-CN" dirty="0" smtClean="0">
                <a:solidFill>
                  <a:srgbClr val="131389"/>
                </a:solidFill>
              </a:rPr>
              <a:t>——</a:t>
            </a:r>
            <a:r>
              <a:rPr lang="zh-CN" altLang="en-US" dirty="0"/>
              <a:t>复杂</a:t>
            </a:r>
            <a:r>
              <a:rPr lang="zh-CN" altLang="en-US" dirty="0" smtClean="0"/>
              <a:t>度分析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0033CC"/>
                </a:solidFill>
              </a:rPr>
              <a:t>1. </a:t>
            </a:r>
            <a:r>
              <a:rPr lang="zh-CN" altLang="en-US" sz="2400" dirty="0">
                <a:solidFill>
                  <a:srgbClr val="0033CC"/>
                </a:solidFill>
              </a:rPr>
              <a:t>对</a:t>
            </a:r>
            <a:r>
              <a:rPr lang="zh-CN" altLang="en-US" sz="2400" i="1" dirty="0">
                <a:solidFill>
                  <a:srgbClr val="0033CC"/>
                </a:solidFill>
              </a:rPr>
              <a:t> </a:t>
            </a:r>
            <a:r>
              <a:rPr lang="en-US" altLang="zh-CN" sz="2400" i="1" dirty="0">
                <a:solidFill>
                  <a:srgbClr val="0033CC"/>
                </a:solidFill>
              </a:rPr>
              <a:t>n</a:t>
            </a:r>
            <a:r>
              <a:rPr lang="en-US" altLang="zh-CN" sz="2400" dirty="0">
                <a:solidFill>
                  <a:srgbClr val="0033CC"/>
                </a:solidFill>
              </a:rPr>
              <a:t> </a:t>
            </a:r>
            <a:r>
              <a:rPr lang="zh-CN" altLang="en-US" sz="2400" dirty="0">
                <a:solidFill>
                  <a:srgbClr val="0033CC"/>
                </a:solidFill>
              </a:rPr>
              <a:t>个关键字，建成深度</a:t>
            </a:r>
            <a:r>
              <a:rPr lang="zh-CN" altLang="en-US" sz="2400" dirty="0" smtClean="0">
                <a:solidFill>
                  <a:srgbClr val="0033CC"/>
                </a:solidFill>
              </a:rPr>
              <a:t>为</a:t>
            </a:r>
            <a:r>
              <a:rPr lang="en-US" altLang="zh-CN" sz="2400" dirty="0" smtClean="0">
                <a:solidFill>
                  <a:srgbClr val="0033CC"/>
                </a:solidFill>
                <a:sym typeface="Symbol" pitchFamily="18" charset="2"/>
              </a:rPr>
              <a:t></a:t>
            </a:r>
            <a:r>
              <a:rPr lang="en-US" altLang="zh-CN" sz="2400" dirty="0" err="1">
                <a:solidFill>
                  <a:srgbClr val="0033CC"/>
                </a:solidFill>
              </a:rPr>
              <a:t>log</a:t>
            </a:r>
            <a:r>
              <a:rPr lang="en-US" altLang="zh-CN" sz="2400" i="1" dirty="0" err="1">
                <a:solidFill>
                  <a:srgbClr val="0033CC"/>
                </a:solidFill>
              </a:rPr>
              <a:t>n</a:t>
            </a:r>
            <a:r>
              <a:rPr lang="en-US" altLang="zh-CN" sz="2400" dirty="0" smtClean="0">
                <a:solidFill>
                  <a:srgbClr val="0033CC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rgbClr val="0033CC"/>
                </a:solidFill>
                <a:sym typeface="Symbol" pitchFamily="18" charset="2"/>
              </a:rPr>
              <a:t>+</a:t>
            </a:r>
            <a:r>
              <a:rPr lang="en-US" altLang="zh-CN" sz="2400" dirty="0" smtClean="0">
                <a:solidFill>
                  <a:srgbClr val="0033CC"/>
                </a:solidFill>
                <a:sym typeface="Symbol" pitchFamily="18" charset="2"/>
              </a:rPr>
              <a:t>1</a:t>
            </a:r>
            <a:r>
              <a:rPr lang="zh-CN" altLang="en-US" sz="2400" dirty="0" smtClean="0">
                <a:solidFill>
                  <a:srgbClr val="0033CC"/>
                </a:solidFill>
                <a:sym typeface="Symbol" pitchFamily="18" charset="2"/>
              </a:rPr>
              <a:t>的堆，</a:t>
            </a:r>
            <a:r>
              <a:rPr lang="zh-CN" altLang="en-US" sz="2400" dirty="0" smtClean="0">
                <a:solidFill>
                  <a:srgbClr val="0033CC"/>
                </a:solidFill>
              </a:rPr>
              <a:t>所</a:t>
            </a:r>
            <a:r>
              <a:rPr lang="zh-CN" altLang="en-US" sz="2400" dirty="0">
                <a:solidFill>
                  <a:srgbClr val="0033CC"/>
                </a:solidFill>
              </a:rPr>
              <a:t>需进行的关键字比较的次数至多 </a:t>
            </a:r>
            <a:r>
              <a:rPr lang="en-US" altLang="zh-CN" sz="2400" dirty="0">
                <a:solidFill>
                  <a:srgbClr val="0033CC"/>
                </a:solidFill>
              </a:rPr>
              <a:t>4</a:t>
            </a:r>
            <a:r>
              <a:rPr lang="en-US" altLang="zh-CN" sz="2400" i="1" dirty="0">
                <a:solidFill>
                  <a:srgbClr val="0033CC"/>
                </a:solidFill>
              </a:rPr>
              <a:t>n</a:t>
            </a:r>
            <a:r>
              <a:rPr lang="zh-CN" altLang="en-US" sz="2400" dirty="0">
                <a:solidFill>
                  <a:srgbClr val="0033CC"/>
                </a:solidFill>
              </a:rPr>
              <a:t>；</a:t>
            </a:r>
          </a:p>
          <a:p>
            <a:pPr>
              <a:lnSpc>
                <a:spcPct val="125000"/>
              </a:lnSpc>
            </a:pPr>
            <a:r>
              <a:rPr lang="en-US" altLang="zh-CN" sz="2400" dirty="0" smtClean="0">
                <a:solidFill>
                  <a:srgbClr val="0033CC"/>
                </a:solidFill>
              </a:rPr>
              <a:t>2. </a:t>
            </a:r>
            <a:r>
              <a:rPr lang="zh-CN" altLang="en-US" sz="2400" dirty="0">
                <a:solidFill>
                  <a:srgbClr val="0033CC"/>
                </a:solidFill>
              </a:rPr>
              <a:t>调整“堆顶” </a:t>
            </a:r>
            <a:r>
              <a:rPr lang="en-US" altLang="zh-CN" sz="2400" i="1" dirty="0">
                <a:solidFill>
                  <a:srgbClr val="0033CC"/>
                </a:solidFill>
              </a:rPr>
              <a:t>n</a:t>
            </a:r>
            <a:r>
              <a:rPr lang="en-US" altLang="zh-CN" sz="2400" dirty="0">
                <a:solidFill>
                  <a:srgbClr val="0033CC"/>
                </a:solidFill>
              </a:rPr>
              <a:t>-1 </a:t>
            </a:r>
            <a:r>
              <a:rPr lang="zh-CN" altLang="en-US" sz="2400" dirty="0">
                <a:solidFill>
                  <a:srgbClr val="0033CC"/>
                </a:solidFill>
              </a:rPr>
              <a:t>次，总共进行</a:t>
            </a:r>
            <a:r>
              <a:rPr lang="zh-CN" altLang="en-US" sz="2400" dirty="0" smtClean="0">
                <a:solidFill>
                  <a:srgbClr val="0033CC"/>
                </a:solidFill>
              </a:rPr>
              <a:t>的字</a:t>
            </a:r>
            <a:r>
              <a:rPr lang="zh-CN" altLang="en-US" sz="2400" dirty="0">
                <a:solidFill>
                  <a:srgbClr val="0033CC"/>
                </a:solidFill>
              </a:rPr>
              <a:t>比较的次数不超过</a:t>
            </a:r>
          </a:p>
          <a:p>
            <a:pPr algn="ctr">
              <a:lnSpc>
                <a:spcPct val="125000"/>
              </a:lnSpc>
            </a:pPr>
            <a:r>
              <a:rPr lang="zh-CN" altLang="en-US" sz="2400" dirty="0">
                <a:solidFill>
                  <a:srgbClr val="0033CC"/>
                </a:solidFill>
              </a:rPr>
              <a:t> </a:t>
            </a:r>
            <a:r>
              <a:rPr lang="en-US" altLang="zh-CN" sz="2400" dirty="0">
                <a:solidFill>
                  <a:srgbClr val="0033CC"/>
                </a:solidFill>
              </a:rPr>
              <a:t>2 </a:t>
            </a:r>
            <a:r>
              <a:rPr lang="en-US" altLang="zh-CN" sz="2400" dirty="0" smtClean="0">
                <a:solidFill>
                  <a:srgbClr val="0033CC"/>
                </a:solidFill>
              </a:rPr>
              <a:t>( </a:t>
            </a:r>
            <a:r>
              <a:rPr lang="en-US" altLang="zh-CN" sz="2400" dirty="0" smtClean="0">
                <a:solidFill>
                  <a:srgbClr val="0033CC"/>
                </a:solidFill>
                <a:sym typeface="Symbol" pitchFamily="18" charset="2"/>
              </a:rPr>
              <a:t></a:t>
            </a:r>
            <a:r>
              <a:rPr lang="en-US" altLang="zh-CN" sz="2400" dirty="0" smtClean="0">
                <a:solidFill>
                  <a:srgbClr val="0033CC"/>
                </a:solidFill>
              </a:rPr>
              <a:t>log(</a:t>
            </a:r>
            <a:r>
              <a:rPr lang="en-US" altLang="zh-CN" sz="2400" i="1" dirty="0" smtClean="0">
                <a:solidFill>
                  <a:srgbClr val="0033CC"/>
                </a:solidFill>
              </a:rPr>
              <a:t>n</a:t>
            </a:r>
            <a:r>
              <a:rPr lang="en-US" altLang="zh-CN" sz="2400" dirty="0" smtClean="0">
                <a:solidFill>
                  <a:srgbClr val="0033CC"/>
                </a:solidFill>
              </a:rPr>
              <a:t>-1</a:t>
            </a:r>
            <a:r>
              <a:rPr lang="en-US" altLang="zh-CN" sz="2400" dirty="0">
                <a:solidFill>
                  <a:srgbClr val="0033CC"/>
                </a:solidFill>
              </a:rPr>
              <a:t>)</a:t>
            </a:r>
            <a:r>
              <a:rPr lang="en-US" altLang="zh-CN" sz="2400" dirty="0">
                <a:solidFill>
                  <a:srgbClr val="0033CC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rgbClr val="0033CC"/>
                </a:solidFill>
              </a:rPr>
              <a:t>+ </a:t>
            </a:r>
            <a:r>
              <a:rPr lang="en-US" altLang="zh-CN" sz="2400" dirty="0">
                <a:solidFill>
                  <a:srgbClr val="0033CC"/>
                </a:solidFill>
                <a:sym typeface="Symbol" pitchFamily="18" charset="2"/>
              </a:rPr>
              <a:t></a:t>
            </a:r>
            <a:r>
              <a:rPr lang="en-US" altLang="zh-CN" sz="2400" dirty="0" smtClean="0">
                <a:solidFill>
                  <a:srgbClr val="0033CC"/>
                </a:solidFill>
              </a:rPr>
              <a:t>log(</a:t>
            </a:r>
            <a:r>
              <a:rPr lang="en-US" altLang="zh-CN" sz="2400" i="1" dirty="0" smtClean="0">
                <a:solidFill>
                  <a:srgbClr val="0033CC"/>
                </a:solidFill>
              </a:rPr>
              <a:t>n</a:t>
            </a:r>
            <a:r>
              <a:rPr lang="en-US" altLang="zh-CN" sz="2400" dirty="0" smtClean="0">
                <a:solidFill>
                  <a:srgbClr val="0033CC"/>
                </a:solidFill>
              </a:rPr>
              <a:t>-2</a:t>
            </a:r>
            <a:r>
              <a:rPr lang="en-US" altLang="zh-CN" sz="2400" dirty="0">
                <a:solidFill>
                  <a:srgbClr val="0033CC"/>
                </a:solidFill>
              </a:rPr>
              <a:t>)</a:t>
            </a:r>
            <a:r>
              <a:rPr lang="en-US" altLang="zh-CN" sz="2400" dirty="0">
                <a:solidFill>
                  <a:srgbClr val="0033CC"/>
                </a:solidFill>
                <a:sym typeface="Symbol" pitchFamily="18" charset="2"/>
              </a:rPr>
              <a:t></a:t>
            </a:r>
            <a:r>
              <a:rPr lang="en-US" altLang="zh-CN" sz="2400" dirty="0">
                <a:solidFill>
                  <a:srgbClr val="0033CC"/>
                </a:solidFill>
              </a:rPr>
              <a:t>+ …+</a:t>
            </a:r>
            <a:r>
              <a:rPr lang="en-US" altLang="zh-CN" sz="2400" dirty="0" smtClean="0">
                <a:solidFill>
                  <a:srgbClr val="0033CC"/>
                </a:solidFill>
              </a:rPr>
              <a:t>log2</a:t>
            </a:r>
            <a:r>
              <a:rPr lang="en-US" altLang="zh-CN" sz="2400" dirty="0">
                <a:solidFill>
                  <a:srgbClr val="0033CC"/>
                </a:solidFill>
              </a:rPr>
              <a:t>) &lt; 2</a:t>
            </a:r>
            <a:r>
              <a:rPr lang="en-US" altLang="zh-CN" sz="2400" i="1" dirty="0">
                <a:solidFill>
                  <a:srgbClr val="0033CC"/>
                </a:solidFill>
              </a:rPr>
              <a:t>n</a:t>
            </a:r>
            <a:r>
              <a:rPr lang="en-US" altLang="zh-CN" sz="2400" dirty="0">
                <a:solidFill>
                  <a:srgbClr val="0033CC"/>
                </a:solidFill>
              </a:rPr>
              <a:t>(</a:t>
            </a:r>
            <a:r>
              <a:rPr lang="en-US" altLang="zh-CN" sz="2400" dirty="0">
                <a:solidFill>
                  <a:srgbClr val="0033CC"/>
                </a:solidFill>
                <a:sym typeface="Symbol" pitchFamily="18" charset="2"/>
              </a:rPr>
              <a:t></a:t>
            </a:r>
            <a:r>
              <a:rPr lang="en-US" altLang="zh-CN" sz="2400" dirty="0" err="1" smtClean="0">
                <a:solidFill>
                  <a:srgbClr val="0033CC"/>
                </a:solidFill>
              </a:rPr>
              <a:t>log</a:t>
            </a:r>
            <a:r>
              <a:rPr lang="en-US" altLang="zh-CN" sz="2400" i="1" dirty="0" err="1" smtClean="0">
                <a:solidFill>
                  <a:srgbClr val="0033CC"/>
                </a:solidFill>
              </a:rPr>
              <a:t>n</a:t>
            </a:r>
            <a:r>
              <a:rPr lang="en-US" altLang="zh-CN" sz="2400" dirty="0" smtClean="0">
                <a:solidFill>
                  <a:srgbClr val="0033CC"/>
                </a:solidFill>
                <a:sym typeface="Symbol" pitchFamily="18" charset="2"/>
              </a:rPr>
              <a:t> </a:t>
            </a:r>
            <a:r>
              <a:rPr lang="en-US" altLang="zh-CN" sz="2400" dirty="0" smtClean="0">
                <a:solidFill>
                  <a:srgbClr val="0033CC"/>
                </a:solidFill>
              </a:rPr>
              <a:t>) </a:t>
            </a:r>
            <a:endParaRPr lang="en-US" altLang="zh-CN" sz="2400" dirty="0">
              <a:solidFill>
                <a:srgbClr val="0033CC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33CC"/>
                </a:solidFill>
              </a:rPr>
              <a:t>因此，堆排序的时间复杂度为</a:t>
            </a:r>
            <a:r>
              <a:rPr lang="en-US" altLang="zh-CN" sz="2400" dirty="0">
                <a:solidFill>
                  <a:srgbClr val="0033CC"/>
                </a:solidFill>
              </a:rPr>
              <a:t>O(</a:t>
            </a:r>
            <a:r>
              <a:rPr lang="en-US" altLang="zh-CN" sz="2400" i="1" dirty="0" err="1">
                <a:solidFill>
                  <a:srgbClr val="0033CC"/>
                </a:solidFill>
              </a:rPr>
              <a:t>n</a:t>
            </a:r>
            <a:r>
              <a:rPr lang="en-US" altLang="zh-CN" sz="2400" dirty="0" err="1">
                <a:solidFill>
                  <a:srgbClr val="0033CC"/>
                </a:solidFill>
              </a:rPr>
              <a:t>log</a:t>
            </a:r>
            <a:r>
              <a:rPr lang="en-US" altLang="zh-CN" sz="2400" i="1" dirty="0" err="1">
                <a:solidFill>
                  <a:srgbClr val="0033CC"/>
                </a:solidFill>
              </a:rPr>
              <a:t>n</a:t>
            </a:r>
            <a:r>
              <a:rPr lang="en-US" altLang="zh-CN" sz="2400" dirty="0">
                <a:solidFill>
                  <a:srgbClr val="0033CC"/>
                </a:solidFill>
              </a:rPr>
              <a:t>)</a:t>
            </a:r>
            <a:r>
              <a:rPr lang="zh-CN" altLang="en-US" sz="2400" dirty="0">
                <a:solidFill>
                  <a:srgbClr val="0033CC"/>
                </a:solidFill>
              </a:rPr>
              <a:t>。</a:t>
            </a:r>
          </a:p>
          <a:p>
            <a:pPr>
              <a:lnSpc>
                <a:spcPct val="120000"/>
              </a:lnSpc>
            </a:pPr>
            <a:endParaRPr lang="zh-CN" alt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④归并排序 </a:t>
            </a:r>
            <a:r>
              <a:rPr lang="en-US" altLang="zh-CN" dirty="0" smtClean="0"/>
              <a:t>—— </a:t>
            </a:r>
            <a:r>
              <a:rPr lang="en-US" altLang="zh-CN" dirty="0" smtClean="0">
                <a:solidFill>
                  <a:srgbClr val="C00000"/>
                </a:solidFill>
              </a:rPr>
              <a:t>2</a:t>
            </a:r>
            <a:r>
              <a:rPr lang="zh-CN" altLang="en-US" dirty="0" smtClean="0">
                <a:solidFill>
                  <a:srgbClr val="C00000"/>
                </a:solidFill>
              </a:rPr>
              <a:t>路归并排序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通过“归并”两个或两个以上的记录有序子序列，逐步增加记录有序序列的长度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归并排序</a:t>
            </a:r>
            <a:r>
              <a:rPr lang="zh-CN" altLang="en-US" dirty="0"/>
              <a:t>的过程</a:t>
            </a:r>
            <a:r>
              <a:rPr lang="zh-CN" altLang="en-US" dirty="0" smtClean="0"/>
              <a:t>基于基本思想：</a:t>
            </a:r>
            <a:endParaRPr lang="zh-CN" altLang="en-US" dirty="0"/>
          </a:p>
          <a:p>
            <a:pPr algn="ctr"/>
            <a:r>
              <a:rPr lang="zh-CN" altLang="en-US" dirty="0" smtClean="0"/>
              <a:t>将</a:t>
            </a:r>
            <a:r>
              <a:rPr lang="zh-CN" altLang="en-US" dirty="0"/>
              <a:t>两个或两个以上的有序子序列 “归并” 为一个有序序列。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内部排序中，通常采用的是</a:t>
            </a:r>
            <a:r>
              <a:rPr lang="en-US" altLang="zh-CN" dirty="0"/>
              <a:t>2-</a:t>
            </a:r>
            <a:r>
              <a:rPr lang="zh-CN" altLang="en-US" dirty="0"/>
              <a:t>路归并排序。即：将两个位置相邻的记录有序子序列归并为一个记录的有序序列。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36240" y="5049240"/>
            <a:ext cx="7620000" cy="540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有 序 序 列 </a:t>
            </a:r>
            <a:r>
              <a: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rPr>
              <a:t>R[</a:t>
            </a:r>
            <a:r>
              <a:rPr lang="en-US" altLang="zh-CN" sz="2400" b="1" i="1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rPr>
              <a:t>..</a:t>
            </a:r>
            <a:r>
              <a:rPr lang="en-US" altLang="zh-CN" sz="2400" b="1" i="1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en-US" altLang="zh-CN" sz="24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617984" y="4073880"/>
            <a:ext cx="3810000" cy="540000"/>
          </a:xfrm>
          <a:prstGeom prst="rect">
            <a:avLst/>
          </a:prstGeom>
          <a:solidFill>
            <a:srgbClr val="FF9900">
              <a:alpha val="50000"/>
            </a:srgbClr>
          </a:solidFill>
          <a:ln w="12700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b="1">
                <a:ea typeface="楷体" panose="02010609060101010101" pitchFamily="49" charset="-122"/>
                <a:cs typeface="Times New Roman" panose="02020603050405020304" pitchFamily="18" charset="0"/>
              </a:rPr>
              <a:t>有序子序列 </a:t>
            </a:r>
            <a:r>
              <a: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rPr>
              <a:t>R[</a:t>
            </a:r>
            <a:r>
              <a:rPr lang="en-US" altLang="zh-CN" sz="2400" b="1" i="1"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rPr>
              <a:t>..</a:t>
            </a:r>
            <a:r>
              <a:rPr lang="en-US" altLang="zh-CN" sz="2400" b="1" i="1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4427984" y="4073882"/>
            <a:ext cx="3810000" cy="540000"/>
          </a:xfrm>
          <a:prstGeom prst="rect">
            <a:avLst/>
          </a:pr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有序子序列 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R[</a:t>
            </a:r>
            <a:r>
              <a:rPr lang="en-US" altLang="zh-CN" sz="24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+1..</a:t>
            </a:r>
            <a:r>
              <a:rPr lang="en-US" altLang="zh-CN" sz="2400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2816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1117600" y="858168"/>
            <a:ext cx="74687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 dirty="0">
                <a:ea typeface="楷体" panose="02010609060101010101" pitchFamily="49" charset="-122"/>
                <a:cs typeface="Times New Roman" panose="02020603050405020304" pitchFamily="18" charset="0"/>
              </a:rPr>
              <a:t>52,  23,  80,     36,  68,  14     (s=1, t=6)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990600" y="1520825"/>
            <a:ext cx="54168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ea typeface="楷体" panose="02010609060101010101" pitchFamily="49" charset="-122"/>
                <a:cs typeface="Times New Roman" panose="02020603050405020304" pitchFamily="18" charset="0"/>
              </a:rPr>
              <a:t>[ 52,  23,  80]   </a:t>
            </a:r>
            <a:r>
              <a:rPr lang="en-US" altLang="zh-CN" sz="3600">
                <a:solidFill>
                  <a:schemeClr val="accent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[36,  68,  14]</a:t>
            </a:r>
            <a:endParaRPr lang="en-US" altLang="zh-CN" sz="36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990600" y="2393950"/>
            <a:ext cx="26468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ea typeface="楷体" panose="02010609060101010101" pitchFamily="49" charset="-122"/>
                <a:cs typeface="Times New Roman" panose="02020603050405020304" pitchFamily="18" charset="0"/>
              </a:rPr>
              <a:t>[ 52,  23]</a:t>
            </a:r>
            <a:r>
              <a:rPr lang="en-US" altLang="zh-CN" sz="3600">
                <a:solidFill>
                  <a:schemeClr val="accent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[80]</a:t>
            </a:r>
            <a:endParaRPr lang="en-US" altLang="zh-CN" sz="36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990600" y="3184525"/>
            <a:ext cx="1143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3600">
                <a:ea typeface="楷体" panose="02010609060101010101" pitchFamily="49" charset="-122"/>
                <a:cs typeface="Times New Roman" panose="02020603050405020304" pitchFamily="18" charset="0"/>
              </a:rPr>
              <a:t>[ 52]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990600" y="4086225"/>
            <a:ext cx="18774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[ 23,  52]</a:t>
            </a:r>
            <a:endParaRPr lang="en-US" altLang="zh-CN" sz="36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990600" y="4908550"/>
            <a:ext cx="26853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99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3600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>
                <a:solidFill>
                  <a:srgbClr val="99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23,  52,  80]</a:t>
            </a:r>
            <a:endParaRPr lang="en-US" altLang="zh-CN" sz="36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3886200" y="2393950"/>
            <a:ext cx="25314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ea typeface="楷体" panose="02010609060101010101" pitchFamily="49" charset="-122"/>
                <a:cs typeface="Times New Roman" panose="02020603050405020304" pitchFamily="18" charset="0"/>
              </a:rPr>
              <a:t>[36,  68]</a:t>
            </a:r>
            <a:r>
              <a:rPr lang="en-US" altLang="zh-CN" sz="3600">
                <a:solidFill>
                  <a:schemeClr val="accent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[14]</a:t>
            </a:r>
            <a:endParaRPr lang="en-US" altLang="zh-CN" sz="36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3886200" y="3200400"/>
            <a:ext cx="172354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ea typeface="楷体" panose="02010609060101010101" pitchFamily="49" charset="-122"/>
                <a:cs typeface="Times New Roman" panose="02020603050405020304" pitchFamily="18" charset="0"/>
              </a:rPr>
              <a:t>[36]</a:t>
            </a:r>
            <a:r>
              <a:rPr lang="en-US" altLang="zh-CN" sz="3600">
                <a:solidFill>
                  <a:schemeClr val="accent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[68]</a:t>
            </a:r>
            <a:endParaRPr lang="en-US" altLang="zh-CN" sz="36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3870325" y="4070350"/>
            <a:ext cx="176202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[36,  68]</a:t>
            </a:r>
            <a:endParaRPr lang="en-US" altLang="zh-CN" sz="36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796" name="Text Box 12"/>
          <p:cNvSpPr txBox="1">
            <a:spLocks noChangeArrowheads="1"/>
          </p:cNvSpPr>
          <p:nvPr/>
        </p:nvSpPr>
        <p:spPr bwMode="auto">
          <a:xfrm>
            <a:off x="3870325" y="4921250"/>
            <a:ext cx="25699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9900CC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[14,  36,  68]</a:t>
            </a:r>
            <a:endParaRPr lang="en-US" altLang="zh-CN" sz="36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990600" y="5746750"/>
            <a:ext cx="52245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rgbClr val="66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[ 14,  23,  36,  52,  68,  80 ]</a:t>
            </a:r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1965325" y="3200400"/>
            <a:ext cx="9541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600">
                <a:solidFill>
                  <a:schemeClr val="accent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[23]</a:t>
            </a:r>
            <a:endParaRPr lang="en-US" altLang="zh-CN" sz="36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799" name="Line 15"/>
          <p:cNvSpPr>
            <a:spLocks noChangeShapeType="1"/>
          </p:cNvSpPr>
          <p:nvPr/>
        </p:nvSpPr>
        <p:spPr bwMode="auto">
          <a:xfrm>
            <a:off x="1524000" y="3810000"/>
            <a:ext cx="3048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36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800" name="Line 16"/>
          <p:cNvSpPr>
            <a:spLocks noChangeShapeType="1"/>
          </p:cNvSpPr>
          <p:nvPr/>
        </p:nvSpPr>
        <p:spPr bwMode="auto">
          <a:xfrm flipH="1">
            <a:off x="2057400" y="3810000"/>
            <a:ext cx="3048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36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801" name="Line 17"/>
          <p:cNvSpPr>
            <a:spLocks noChangeShapeType="1"/>
          </p:cNvSpPr>
          <p:nvPr/>
        </p:nvSpPr>
        <p:spPr bwMode="auto">
          <a:xfrm>
            <a:off x="1981200" y="4648200"/>
            <a:ext cx="3048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36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>
            <a:off x="3124200" y="2971800"/>
            <a:ext cx="0" cy="1981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36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803" name="Line 19"/>
          <p:cNvSpPr>
            <a:spLocks noChangeShapeType="1"/>
          </p:cNvSpPr>
          <p:nvPr/>
        </p:nvSpPr>
        <p:spPr bwMode="auto">
          <a:xfrm>
            <a:off x="4343400" y="3810000"/>
            <a:ext cx="3048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36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804" name="Line 20"/>
          <p:cNvSpPr>
            <a:spLocks noChangeShapeType="1"/>
          </p:cNvSpPr>
          <p:nvPr/>
        </p:nvSpPr>
        <p:spPr bwMode="auto">
          <a:xfrm flipH="1">
            <a:off x="4876800" y="3810000"/>
            <a:ext cx="3048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36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805" name="Line 21"/>
          <p:cNvSpPr>
            <a:spLocks noChangeShapeType="1"/>
          </p:cNvSpPr>
          <p:nvPr/>
        </p:nvSpPr>
        <p:spPr bwMode="auto">
          <a:xfrm>
            <a:off x="4800600" y="4648200"/>
            <a:ext cx="304800" cy="304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36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806" name="Line 22"/>
          <p:cNvSpPr>
            <a:spLocks noChangeShapeType="1"/>
          </p:cNvSpPr>
          <p:nvPr/>
        </p:nvSpPr>
        <p:spPr bwMode="auto">
          <a:xfrm>
            <a:off x="5943600" y="2971800"/>
            <a:ext cx="0" cy="1981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36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807" name="Line 23"/>
          <p:cNvSpPr>
            <a:spLocks noChangeShapeType="1"/>
          </p:cNvSpPr>
          <p:nvPr/>
        </p:nvSpPr>
        <p:spPr bwMode="auto">
          <a:xfrm>
            <a:off x="2438400" y="5410200"/>
            <a:ext cx="6858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36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 flipH="1">
            <a:off x="4343400" y="5410200"/>
            <a:ext cx="76200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36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④归并排序 </a:t>
            </a:r>
            <a:r>
              <a:rPr lang="en-US" altLang="zh-CN" dirty="0"/>
              <a:t>—— 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路归并排序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339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autoUpdateAnimBg="0"/>
      <p:bldP spid="118788" grpId="0" autoUpdateAnimBg="0"/>
      <p:bldP spid="118789" grpId="0" autoUpdateAnimBg="0"/>
      <p:bldP spid="118790" grpId="0" autoUpdateAnimBg="0"/>
      <p:bldP spid="118791" grpId="0" autoUpdateAnimBg="0"/>
      <p:bldP spid="118792" grpId="0" autoUpdateAnimBg="0"/>
      <p:bldP spid="118793" grpId="0" autoUpdateAnimBg="0"/>
      <p:bldP spid="118794" grpId="0" autoUpdateAnimBg="0"/>
      <p:bldP spid="118795" grpId="0" autoUpdateAnimBg="0"/>
      <p:bldP spid="118796" grpId="0" autoUpdateAnimBg="0"/>
      <p:bldP spid="118797" grpId="0" autoUpdateAnimBg="0"/>
      <p:bldP spid="118798" grpId="0" autoUpdateAnimBg="0"/>
      <p:bldP spid="118799" grpId="0" animBg="1"/>
      <p:bldP spid="118800" grpId="0" animBg="1"/>
      <p:bldP spid="118801" grpId="0" animBg="1"/>
      <p:bldP spid="118802" grpId="0" animBg="1"/>
      <p:bldP spid="118803" grpId="0" animBg="1"/>
      <p:bldP spid="118804" grpId="0" animBg="1"/>
      <p:bldP spid="118805" grpId="0" animBg="1"/>
      <p:bldP spid="118806" grpId="0" animBg="1"/>
      <p:bldP spid="118807" grpId="0" animBg="1"/>
      <p:bldP spid="11880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④归并排序 </a:t>
            </a:r>
            <a:r>
              <a:rPr lang="en-US" altLang="zh-CN" dirty="0"/>
              <a:t>—— 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路</a:t>
            </a:r>
            <a:r>
              <a:rPr lang="zh-CN" altLang="en-US" dirty="0" smtClean="0">
                <a:solidFill>
                  <a:srgbClr val="C00000"/>
                </a:solidFill>
              </a:rPr>
              <a:t>归并排序</a:t>
            </a:r>
            <a:r>
              <a:rPr lang="en-US" altLang="zh-CN" dirty="0">
                <a:solidFill>
                  <a:srgbClr val="131389"/>
                </a:solidFill>
              </a:rPr>
              <a:t>——</a:t>
            </a:r>
            <a:r>
              <a:rPr lang="zh-CN" altLang="en-US" dirty="0"/>
              <a:t>复杂度分析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33CC"/>
                </a:solidFill>
              </a:rPr>
              <a:t>外层迭代：</a:t>
            </a:r>
            <a:r>
              <a:rPr lang="en-US" altLang="zh-CN" dirty="0" smtClean="0">
                <a:solidFill>
                  <a:srgbClr val="0033CC"/>
                </a:solidFill>
              </a:rPr>
              <a:t>2</a:t>
            </a:r>
            <a:r>
              <a:rPr lang="zh-CN" altLang="en-US" dirty="0" smtClean="0">
                <a:solidFill>
                  <a:srgbClr val="0033CC"/>
                </a:solidFill>
              </a:rPr>
              <a:t>路归并排序总共要进行</a:t>
            </a:r>
            <a:r>
              <a:rPr lang="en-US" altLang="zh-CN" dirty="0" err="1" smtClean="0">
                <a:solidFill>
                  <a:srgbClr val="0033CC"/>
                </a:solidFill>
              </a:rPr>
              <a:t>log</a:t>
            </a:r>
            <a:r>
              <a:rPr lang="en-US" altLang="zh-CN" i="1" dirty="0" err="1" smtClean="0">
                <a:solidFill>
                  <a:srgbClr val="0033CC"/>
                </a:solidFill>
              </a:rPr>
              <a:t>n</a:t>
            </a:r>
            <a:r>
              <a:rPr lang="zh-CN" altLang="en-US" dirty="0" smtClean="0">
                <a:solidFill>
                  <a:srgbClr val="0033CC"/>
                </a:solidFill>
              </a:rPr>
              <a:t>趟；</a:t>
            </a:r>
            <a:endParaRPr lang="en-US" altLang="zh-CN" dirty="0" smtClean="0">
              <a:solidFill>
                <a:srgbClr val="0033CC"/>
              </a:solidFill>
            </a:endParaRPr>
          </a:p>
          <a:p>
            <a:r>
              <a:rPr lang="zh-CN" altLang="en-US" dirty="0" smtClean="0">
                <a:solidFill>
                  <a:srgbClr val="0033CC"/>
                </a:solidFill>
              </a:rPr>
              <a:t>内层迭代：</a:t>
            </a:r>
            <a:r>
              <a:rPr lang="en-US" altLang="zh-CN" dirty="0" smtClean="0">
                <a:solidFill>
                  <a:srgbClr val="0033CC"/>
                </a:solidFill>
              </a:rPr>
              <a:t>2</a:t>
            </a:r>
            <a:r>
              <a:rPr lang="zh-CN" altLang="en-US" dirty="0">
                <a:solidFill>
                  <a:srgbClr val="0033CC"/>
                </a:solidFill>
              </a:rPr>
              <a:t>路</a:t>
            </a:r>
            <a:r>
              <a:rPr lang="zh-CN" altLang="en-US" dirty="0" smtClean="0">
                <a:solidFill>
                  <a:srgbClr val="0033CC"/>
                </a:solidFill>
              </a:rPr>
              <a:t>归并排序的每一趟都要进行</a:t>
            </a:r>
            <a:r>
              <a:rPr lang="en-US" altLang="zh-CN" i="1" dirty="0" smtClean="0">
                <a:solidFill>
                  <a:srgbClr val="0033CC"/>
                </a:solidFill>
              </a:rPr>
              <a:t>n</a:t>
            </a:r>
            <a:r>
              <a:rPr lang="zh-CN" altLang="en-US" dirty="0" smtClean="0">
                <a:solidFill>
                  <a:srgbClr val="0033CC"/>
                </a:solidFill>
              </a:rPr>
              <a:t>个数据的大小比较。</a:t>
            </a:r>
            <a:endParaRPr lang="en-US" altLang="zh-CN" dirty="0" smtClean="0">
              <a:solidFill>
                <a:srgbClr val="0033CC"/>
              </a:solidFill>
            </a:endParaRPr>
          </a:p>
          <a:p>
            <a:r>
              <a:rPr lang="zh-CN" altLang="en-US" dirty="0" smtClean="0">
                <a:solidFill>
                  <a:srgbClr val="0033CC"/>
                </a:solidFill>
              </a:rPr>
              <a:t>因此，</a:t>
            </a:r>
            <a:r>
              <a:rPr lang="en-US" altLang="zh-CN" dirty="0">
                <a:solidFill>
                  <a:srgbClr val="0033CC"/>
                </a:solidFill>
              </a:rPr>
              <a:t> 2</a:t>
            </a:r>
            <a:r>
              <a:rPr lang="zh-CN" altLang="en-US" dirty="0">
                <a:solidFill>
                  <a:srgbClr val="0033CC"/>
                </a:solidFill>
              </a:rPr>
              <a:t>路归并排序</a:t>
            </a:r>
            <a:r>
              <a:rPr lang="zh-CN" altLang="en-US" dirty="0" smtClean="0">
                <a:solidFill>
                  <a:srgbClr val="0033CC"/>
                </a:solidFill>
              </a:rPr>
              <a:t>的时间复杂度</a:t>
            </a:r>
            <a:r>
              <a:rPr lang="en-US" altLang="zh-CN" dirty="0">
                <a:solidFill>
                  <a:srgbClr val="0033CC"/>
                </a:solidFill>
              </a:rPr>
              <a:t>O(</a:t>
            </a:r>
            <a:r>
              <a:rPr lang="en-US" altLang="zh-CN" i="1" dirty="0" err="1">
                <a:solidFill>
                  <a:srgbClr val="0033CC"/>
                </a:solidFill>
              </a:rPr>
              <a:t>n</a:t>
            </a:r>
            <a:r>
              <a:rPr lang="en-US" altLang="zh-CN" dirty="0" err="1">
                <a:solidFill>
                  <a:srgbClr val="0033CC"/>
                </a:solidFill>
              </a:rPr>
              <a:t>log</a:t>
            </a:r>
            <a:r>
              <a:rPr lang="en-US" altLang="zh-CN" i="1" dirty="0" err="1">
                <a:solidFill>
                  <a:srgbClr val="0033CC"/>
                </a:solidFill>
              </a:rPr>
              <a:t>n</a:t>
            </a:r>
            <a:r>
              <a:rPr lang="en-US" altLang="zh-CN" dirty="0" smtClean="0">
                <a:solidFill>
                  <a:srgbClr val="0033CC"/>
                </a:solidFill>
              </a:rPr>
              <a:t>)</a:t>
            </a:r>
            <a:r>
              <a:rPr lang="zh-CN" altLang="en-US" dirty="0">
                <a:solidFill>
                  <a:srgbClr val="0033CC"/>
                </a:solidFill>
              </a:rPr>
              <a:t> 。</a:t>
            </a:r>
            <a:endParaRPr lang="en-US" altLang="zh-CN" dirty="0">
              <a:solidFill>
                <a:srgbClr val="0033CC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663949"/>
            <a:ext cx="19621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经典排序算法总览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时间复杂度归类：</a:t>
            </a:r>
            <a:endParaRPr lang="en-US" altLang="zh-CN" dirty="0"/>
          </a:p>
          <a:p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直接插入排序、冒泡排序、</a:t>
            </a:r>
            <a:r>
              <a:rPr lang="zh-CN" altLang="en-US" dirty="0"/>
              <a:t>简单选择排序</a:t>
            </a:r>
          </a:p>
          <a:p>
            <a:r>
              <a:rPr lang="en-US" altLang="zh-CN" dirty="0" smtClean="0"/>
              <a:t>O(</a:t>
            </a:r>
            <a:r>
              <a:rPr lang="en-US" altLang="zh-CN" i="1" dirty="0" err="1" smtClean="0"/>
              <a:t>n</a:t>
            </a:r>
            <a:r>
              <a:rPr lang="en-US" altLang="zh-CN" dirty="0" err="1" smtClean="0"/>
              <a:t>log</a:t>
            </a:r>
            <a:r>
              <a:rPr lang="en-US" altLang="zh-CN" i="1" dirty="0" err="1" smtClean="0"/>
              <a:t>n</a:t>
            </a:r>
            <a:r>
              <a:rPr lang="en-US" altLang="zh-CN" dirty="0"/>
              <a:t>)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快速</a:t>
            </a:r>
            <a:r>
              <a:rPr lang="zh-CN" altLang="en-US" dirty="0"/>
              <a:t>排序、堆</a:t>
            </a:r>
            <a:r>
              <a:rPr lang="zh-CN" altLang="en-US" dirty="0" smtClean="0"/>
              <a:t>排序、归并排序</a:t>
            </a:r>
            <a:endParaRPr lang="en-US" altLang="zh-CN" dirty="0" smtClean="0"/>
          </a:p>
          <a:p>
            <a:r>
              <a:rPr lang="zh-CN" altLang="en-US" dirty="0"/>
              <a:t>希</a:t>
            </a:r>
            <a:r>
              <a:rPr lang="zh-CN" altLang="en-US" dirty="0" smtClean="0"/>
              <a:t>尔排序介于 </a:t>
            </a:r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 smtClean="0"/>
              <a:t>) </a:t>
            </a:r>
            <a:r>
              <a:rPr lang="zh-CN" altLang="en-US" dirty="0" smtClean="0"/>
              <a:t>和 </a:t>
            </a:r>
            <a:r>
              <a:rPr lang="en-US" altLang="zh-CN" dirty="0"/>
              <a:t>O(</a:t>
            </a:r>
            <a:r>
              <a:rPr lang="en-US" altLang="zh-CN" i="1" dirty="0" err="1"/>
              <a:t>n</a:t>
            </a:r>
            <a:r>
              <a:rPr lang="en-US" altLang="zh-CN" dirty="0" err="1"/>
              <a:t>log</a:t>
            </a:r>
            <a:r>
              <a:rPr lang="en-US" altLang="zh-CN" i="1" dirty="0" err="1"/>
              <a:t>n</a:t>
            </a:r>
            <a:r>
              <a:rPr lang="en-US" altLang="zh-CN" dirty="0" smtClean="0"/>
              <a:t>) </a:t>
            </a:r>
            <a:r>
              <a:rPr lang="zh-CN" altLang="en-US" dirty="0" smtClean="0"/>
              <a:t>之间。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空间复杂度归类：</a:t>
            </a:r>
            <a:endParaRPr lang="en-US" altLang="zh-CN" dirty="0" smtClean="0"/>
          </a:p>
          <a:p>
            <a:r>
              <a:rPr lang="en-US" altLang="zh-CN" dirty="0" smtClean="0"/>
              <a:t>O(1)        </a:t>
            </a:r>
            <a:r>
              <a:rPr lang="zh-CN" altLang="en-US" dirty="0"/>
              <a:t>直接插入排序、冒泡排序、简单选择</a:t>
            </a:r>
            <a:r>
              <a:rPr lang="zh-CN" altLang="en-US" dirty="0" smtClean="0"/>
              <a:t>排序、堆排序</a:t>
            </a:r>
            <a:endParaRPr lang="en-US" altLang="zh-CN" dirty="0"/>
          </a:p>
          <a:p>
            <a:r>
              <a:rPr lang="en-US" altLang="zh-CN" dirty="0" smtClean="0"/>
              <a:t>O(</a:t>
            </a:r>
            <a:r>
              <a:rPr lang="en-US" altLang="zh-CN" dirty="0" err="1" smtClean="0"/>
              <a:t>log</a:t>
            </a:r>
            <a:r>
              <a:rPr lang="en-US" altLang="zh-CN" i="1" dirty="0" err="1" smtClean="0"/>
              <a:t>n</a:t>
            </a:r>
            <a:r>
              <a:rPr lang="en-US" altLang="zh-CN" dirty="0"/>
              <a:t>)   </a:t>
            </a:r>
            <a:r>
              <a:rPr lang="zh-CN" altLang="en-US" dirty="0"/>
              <a:t>快速</a:t>
            </a:r>
            <a:r>
              <a:rPr lang="zh-CN" altLang="en-US" dirty="0" smtClean="0"/>
              <a:t>排序</a:t>
            </a:r>
            <a:endParaRPr lang="en-US" altLang="zh-CN" dirty="0" smtClean="0"/>
          </a:p>
          <a:p>
            <a:r>
              <a:rPr lang="en-US" altLang="zh-CN" dirty="0" smtClean="0"/>
              <a:t>O(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)        </a:t>
            </a:r>
            <a:r>
              <a:rPr lang="zh-CN" altLang="en-US" dirty="0" smtClean="0"/>
              <a:t>归并排序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稳定性：空间复杂度</a:t>
            </a:r>
            <a:r>
              <a:rPr lang="en-US" altLang="zh-CN" dirty="0" smtClean="0"/>
              <a:t>×</a:t>
            </a:r>
            <a:r>
              <a:rPr lang="zh-CN" altLang="en-US" dirty="0" smtClean="0"/>
              <a:t>时间复杂度 去和 </a:t>
            </a:r>
            <a:r>
              <a:rPr lang="en-US" altLang="zh-CN" dirty="0"/>
              <a:t>O(</a:t>
            </a:r>
            <a:r>
              <a:rPr lang="en-US" altLang="zh-CN" i="1" dirty="0"/>
              <a:t>n</a:t>
            </a:r>
            <a:r>
              <a:rPr lang="en-US" altLang="zh-CN" baseline="30000" dirty="0"/>
              <a:t>2</a:t>
            </a:r>
            <a:r>
              <a:rPr lang="en-US" altLang="zh-CN" dirty="0"/>
              <a:t>) </a:t>
            </a:r>
            <a:r>
              <a:rPr lang="zh-CN" altLang="en-US" dirty="0" smtClean="0"/>
              <a:t>做比较。</a:t>
            </a:r>
            <a:endParaRPr lang="en-US" altLang="zh-CN" dirty="0" smtClean="0"/>
          </a:p>
          <a:p>
            <a:r>
              <a:rPr lang="zh-CN" altLang="en-US" dirty="0" smtClean="0"/>
              <a:t>只有</a:t>
            </a:r>
            <a:r>
              <a:rPr lang="zh-CN" altLang="en-US" dirty="0"/>
              <a:t>简单选择</a:t>
            </a:r>
            <a:r>
              <a:rPr lang="zh-CN" altLang="en-US" dirty="0" smtClean="0"/>
              <a:t>排序是特例，所以有“简单”二字前缀。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67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经典排序算法总览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539552" y="980728"/>
            <a:ext cx="1962150" cy="2357822"/>
            <a:chOff x="539552" y="980728"/>
            <a:chExt cx="1962150" cy="2357822"/>
          </a:xfrm>
        </p:grpSpPr>
        <p:sp>
          <p:nvSpPr>
            <p:cNvPr id="11" name="矩形 10"/>
            <p:cNvSpPr/>
            <p:nvPr/>
          </p:nvSpPr>
          <p:spPr>
            <a:xfrm>
              <a:off x="539552" y="980728"/>
              <a:ext cx="12170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冒泡排序</a:t>
              </a:r>
              <a:endParaRPr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376400"/>
              <a:ext cx="1962150" cy="1962150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2555776" y="1028756"/>
            <a:ext cx="1962150" cy="2309794"/>
            <a:chOff x="3276966" y="991025"/>
            <a:chExt cx="1962150" cy="2309794"/>
          </a:xfrm>
        </p:grpSpPr>
        <p:sp>
          <p:nvSpPr>
            <p:cNvPr id="17" name="矩形 16"/>
            <p:cNvSpPr/>
            <p:nvPr/>
          </p:nvSpPr>
          <p:spPr>
            <a:xfrm>
              <a:off x="3276967" y="991025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选择排序</a:t>
              </a:r>
              <a:endParaRPr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966" y="1338669"/>
              <a:ext cx="1962150" cy="1962150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4572000" y="1014021"/>
            <a:ext cx="1962150" cy="2324529"/>
            <a:chOff x="5345245" y="976290"/>
            <a:chExt cx="1962150" cy="2324529"/>
          </a:xfrm>
        </p:grpSpPr>
        <p:sp>
          <p:nvSpPr>
            <p:cNvPr id="13" name="矩形 12"/>
            <p:cNvSpPr/>
            <p:nvPr/>
          </p:nvSpPr>
          <p:spPr>
            <a:xfrm>
              <a:off x="5345245" y="976290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插入排序</a:t>
              </a:r>
              <a:endParaRPr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245" y="1338669"/>
              <a:ext cx="1962150" cy="1962150"/>
            </a:xfrm>
            <a:prstGeom prst="rect">
              <a:avLst/>
            </a:prstGeom>
          </p:spPr>
        </p:pic>
      </p:grpSp>
      <p:grpSp>
        <p:nvGrpSpPr>
          <p:cNvPr id="30" name="组合 29"/>
          <p:cNvGrpSpPr/>
          <p:nvPr/>
        </p:nvGrpSpPr>
        <p:grpSpPr>
          <a:xfrm>
            <a:off x="6588224" y="1028756"/>
            <a:ext cx="1962150" cy="2309794"/>
            <a:chOff x="7413523" y="991025"/>
            <a:chExt cx="1962150" cy="2309794"/>
          </a:xfrm>
        </p:grpSpPr>
        <p:sp>
          <p:nvSpPr>
            <p:cNvPr id="18" name="矩形 17"/>
            <p:cNvSpPr/>
            <p:nvPr/>
          </p:nvSpPr>
          <p:spPr>
            <a:xfrm>
              <a:off x="7413524" y="991025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希尔排序</a:t>
              </a:r>
              <a:endParaRPr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3523" y="1338669"/>
              <a:ext cx="1962150" cy="1962150"/>
            </a:xfrm>
            <a:prstGeom prst="rect">
              <a:avLst/>
            </a:prstGeom>
          </p:spPr>
        </p:pic>
      </p:grpSp>
      <p:grpSp>
        <p:nvGrpSpPr>
          <p:cNvPr id="31" name="组合 30"/>
          <p:cNvGrpSpPr/>
          <p:nvPr/>
        </p:nvGrpSpPr>
        <p:grpSpPr>
          <a:xfrm>
            <a:off x="539975" y="3590032"/>
            <a:ext cx="1962150" cy="2362260"/>
            <a:chOff x="300464" y="3962516"/>
            <a:chExt cx="1962150" cy="2362260"/>
          </a:xfrm>
        </p:grpSpPr>
        <p:sp>
          <p:nvSpPr>
            <p:cNvPr id="12" name="矩形 11"/>
            <p:cNvSpPr/>
            <p:nvPr/>
          </p:nvSpPr>
          <p:spPr>
            <a:xfrm>
              <a:off x="323528" y="3962516"/>
              <a:ext cx="9541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堆排序</a:t>
              </a:r>
              <a:endParaRPr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464" y="4362626"/>
              <a:ext cx="1962150" cy="1962150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2556058" y="3573016"/>
            <a:ext cx="1962150" cy="2379276"/>
            <a:chOff x="2151150" y="3962516"/>
            <a:chExt cx="1962150" cy="2379276"/>
          </a:xfrm>
        </p:grpSpPr>
        <p:sp>
          <p:nvSpPr>
            <p:cNvPr id="14" name="矩形 13"/>
            <p:cNvSpPr/>
            <p:nvPr/>
          </p:nvSpPr>
          <p:spPr>
            <a:xfrm>
              <a:off x="2151150" y="3962516"/>
              <a:ext cx="159531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路归并排序</a:t>
              </a:r>
              <a:endParaRPr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1150" y="4379642"/>
              <a:ext cx="1962150" cy="1962150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4572141" y="3592510"/>
            <a:ext cx="1962150" cy="2359782"/>
            <a:chOff x="4113300" y="3964994"/>
            <a:chExt cx="1962150" cy="2359782"/>
          </a:xfrm>
        </p:grpSpPr>
        <p:sp>
          <p:nvSpPr>
            <p:cNvPr id="15" name="矩形 14"/>
            <p:cNvSpPr/>
            <p:nvPr/>
          </p:nvSpPr>
          <p:spPr>
            <a:xfrm>
              <a:off x="4188376" y="3964994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快速排序</a:t>
              </a:r>
              <a:endParaRPr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3300" y="4362626"/>
              <a:ext cx="1962150" cy="1962150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>
            <a:off x="6588224" y="3590032"/>
            <a:ext cx="1962150" cy="2362260"/>
            <a:chOff x="5852522" y="3962516"/>
            <a:chExt cx="1962150" cy="2362260"/>
          </a:xfrm>
        </p:grpSpPr>
        <p:sp>
          <p:nvSpPr>
            <p:cNvPr id="16" name="矩形 15"/>
            <p:cNvSpPr/>
            <p:nvPr/>
          </p:nvSpPr>
          <p:spPr>
            <a:xfrm>
              <a:off x="5852522" y="3962516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0" dirty="0" smtClean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快速排序改进</a:t>
              </a:r>
              <a:endParaRPr lang="zh-CN" altLang="en-US" b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522" y="4362626"/>
              <a:ext cx="1962150" cy="1962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55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从排序中得到的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冒泡排序</a:t>
            </a:r>
            <a:r>
              <a:rPr lang="zh-CN" altLang="en-US" dirty="0" smtClean="0"/>
              <a:t>：</a:t>
            </a:r>
            <a:r>
              <a:rPr lang="zh-CN" altLang="en-US" dirty="0"/>
              <a:t>好实现，速度不慢，使用于轻量级的数据排序。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插入排序</a:t>
            </a:r>
            <a:r>
              <a:rPr lang="zh-CN" altLang="en-US" dirty="0" smtClean="0"/>
              <a:t>：在已排序列中新增加元素，</a:t>
            </a:r>
            <a:r>
              <a:rPr lang="zh-CN" altLang="en-US" dirty="0"/>
              <a:t>不用再排序</a:t>
            </a:r>
            <a:r>
              <a:rPr lang="zh-CN" altLang="en-US" dirty="0" smtClean="0"/>
              <a:t>了，直接查找插入。</a:t>
            </a:r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选择排序</a:t>
            </a:r>
            <a:r>
              <a:rPr lang="zh-CN" altLang="en-US" dirty="0" smtClean="0"/>
              <a:t>：学会怎么</a:t>
            </a:r>
            <a:r>
              <a:rPr lang="zh-CN" altLang="en-US" dirty="0"/>
              <a:t>去获得最大值，最小值等方法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归并排序</a:t>
            </a:r>
            <a:r>
              <a:rPr lang="zh-CN" altLang="en-US" dirty="0" smtClean="0"/>
              <a:t>：学会</a:t>
            </a:r>
            <a:r>
              <a:rPr lang="zh-CN" altLang="en-US" dirty="0"/>
              <a:t>分而治之的方法，而且在合并两个数组的时候很适用。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堆</a:t>
            </a:r>
            <a:r>
              <a:rPr lang="zh-CN" altLang="en-US" dirty="0" smtClean="0">
                <a:solidFill>
                  <a:srgbClr val="C00000"/>
                </a:solidFill>
              </a:rPr>
              <a:t>排序</a:t>
            </a:r>
            <a:r>
              <a:rPr lang="zh-CN" altLang="en-US" dirty="0" smtClean="0"/>
              <a:t>　：思想加持了</a:t>
            </a:r>
            <a:r>
              <a:rPr lang="zh-CN" altLang="en-US" dirty="0"/>
              <a:t>很多内力。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快速排序</a:t>
            </a:r>
            <a:r>
              <a:rPr lang="zh-CN" altLang="en-US" dirty="0" smtClean="0"/>
              <a:t>：用</a:t>
            </a:r>
            <a:r>
              <a:rPr lang="zh-CN" altLang="en-US" dirty="0"/>
              <a:t>的最多的</a:t>
            </a:r>
            <a:r>
              <a:rPr lang="zh-CN" altLang="en-US" dirty="0" smtClean="0"/>
              <a:t>排序。</a:t>
            </a:r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希尔排序</a:t>
            </a:r>
            <a:r>
              <a:rPr lang="zh-CN" altLang="en-US" dirty="0" smtClean="0"/>
              <a:t>：分</a:t>
            </a:r>
            <a:r>
              <a:rPr lang="zh-CN" altLang="en-US" dirty="0"/>
              <a:t>治</a:t>
            </a:r>
            <a:r>
              <a:rPr lang="zh-CN" altLang="en-US" dirty="0" smtClean="0"/>
              <a:t>的另类优美，</a:t>
            </a:r>
            <a:r>
              <a:rPr lang="zh-CN" altLang="en-US" dirty="0"/>
              <a:t>原来还有这种思想的存在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探究排序</a:t>
            </a:r>
            <a:r>
              <a:rPr lang="zh-CN" altLang="en-US" dirty="0"/>
              <a:t>算法的可以看看这个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http</a:t>
            </a:r>
            <a:r>
              <a:rPr lang="en-US" altLang="zh-CN" dirty="0"/>
              <a:t>://www.sorting-algorithms.com/ </a:t>
            </a:r>
          </a:p>
          <a:p>
            <a:r>
              <a:rPr lang="zh-CN" altLang="en-US" dirty="0"/>
              <a:t>动画做的</a:t>
            </a:r>
            <a:r>
              <a:rPr lang="zh-CN" altLang="en-US" dirty="0" smtClean="0"/>
              <a:t>很好。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9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 </a:t>
            </a:r>
            <a:r>
              <a:rPr lang="zh-CN" altLang="en-US" dirty="0" smtClean="0"/>
              <a:t>排序 结束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 排序</a:t>
            </a:r>
          </a:p>
        </p:txBody>
      </p:sp>
    </p:spTree>
    <p:extLst>
      <p:ext uri="{BB962C8B-B14F-4D97-AF65-F5344CB8AC3E}">
        <p14:creationId xmlns:p14="http://schemas.microsoft.com/office/powerpoint/2010/main" val="251412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① 插入排序</a:t>
            </a:r>
            <a:endParaRPr lang="zh-CN" altLang="en-US" dirty="0"/>
          </a:p>
        </p:txBody>
      </p:sp>
      <p:sp>
        <p:nvSpPr>
          <p:cNvPr id="4" name="Rectangle 4" descr="60%"/>
          <p:cNvSpPr>
            <a:spLocks noChangeArrowheads="1"/>
          </p:cNvSpPr>
          <p:nvPr/>
        </p:nvSpPr>
        <p:spPr bwMode="auto">
          <a:xfrm>
            <a:off x="559619" y="1772816"/>
            <a:ext cx="3352800" cy="8382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20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有序序列</a:t>
            </a:r>
            <a:r>
              <a:rPr lang="en-US" altLang="zh-CN" sz="320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R[1..i-1]</a:t>
            </a:r>
            <a:endParaRPr lang="en-US" altLang="zh-CN" sz="300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12419" y="2915816"/>
            <a:ext cx="762000" cy="8382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100000">
                <a:srgbClr val="66FFFF">
                  <a:gamma/>
                  <a:shade val="94118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320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R[i]</a:t>
            </a:r>
            <a:endParaRPr lang="en-US" altLang="zh-CN" sz="300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6" descr="棚架"/>
          <p:cNvSpPr>
            <a:spLocks noChangeArrowheads="1"/>
          </p:cNvSpPr>
          <p:nvPr/>
        </p:nvSpPr>
        <p:spPr bwMode="auto">
          <a:xfrm>
            <a:off x="3912419" y="1772816"/>
            <a:ext cx="4724400" cy="8382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20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无序序列 </a:t>
            </a:r>
            <a:r>
              <a:rPr lang="en-US" altLang="zh-CN" sz="320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R[i..n]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467544" y="908720"/>
            <a:ext cx="45159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一趟直接插入排序的基本思想：</a:t>
            </a:r>
          </a:p>
        </p:txBody>
      </p:sp>
      <p:sp>
        <p:nvSpPr>
          <p:cNvPr id="8" name="Rectangle 15" descr="60%"/>
          <p:cNvSpPr>
            <a:spLocks noChangeArrowheads="1"/>
          </p:cNvSpPr>
          <p:nvPr/>
        </p:nvSpPr>
        <p:spPr bwMode="auto">
          <a:xfrm>
            <a:off x="559619" y="5125616"/>
            <a:ext cx="4114800" cy="838200"/>
          </a:xfrm>
          <a:prstGeom prst="rect">
            <a:avLst/>
          </a:prstGeom>
          <a:pattFill prst="pct60">
            <a:fgClr>
              <a:srgbClr val="CC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20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有序序列</a:t>
            </a:r>
            <a:r>
              <a:rPr lang="en-US" altLang="zh-CN" sz="320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R[1..i]</a:t>
            </a:r>
            <a:endParaRPr lang="en-US" altLang="zh-CN" sz="300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16" descr="棚架"/>
          <p:cNvSpPr>
            <a:spLocks noChangeArrowheads="1"/>
          </p:cNvSpPr>
          <p:nvPr/>
        </p:nvSpPr>
        <p:spPr bwMode="auto">
          <a:xfrm>
            <a:off x="4674419" y="5125616"/>
            <a:ext cx="3962400" cy="838200"/>
          </a:xfrm>
          <a:prstGeom prst="rect">
            <a:avLst/>
          </a:prstGeom>
          <a:pattFill prst="trellis">
            <a:fgClr>
              <a:srgbClr val="00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sz="320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无序序列 </a:t>
            </a:r>
            <a:r>
              <a:rPr lang="en-US" altLang="zh-CN" sz="320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R[i+1..n]</a:t>
            </a:r>
          </a:p>
        </p:txBody>
      </p:sp>
      <p:cxnSp>
        <p:nvCxnSpPr>
          <p:cNvPr id="10" name="AutoShape 21"/>
          <p:cNvCxnSpPr>
            <a:cxnSpLocks noChangeShapeType="1"/>
            <a:stCxn id="5" idx="1"/>
            <a:endCxn id="4" idx="2"/>
          </p:cNvCxnSpPr>
          <p:nvPr/>
        </p:nvCxnSpPr>
        <p:spPr bwMode="auto">
          <a:xfrm rot="10800000">
            <a:off x="2236019" y="2611016"/>
            <a:ext cx="1676400" cy="723900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1" name="AutoShape 22"/>
          <p:cNvSpPr>
            <a:spLocks noChangeArrowheads="1"/>
          </p:cNvSpPr>
          <p:nvPr/>
        </p:nvSpPr>
        <p:spPr bwMode="auto">
          <a:xfrm>
            <a:off x="2998019" y="3601616"/>
            <a:ext cx="838200" cy="1371600"/>
          </a:xfrm>
          <a:prstGeom prst="downArrow">
            <a:avLst>
              <a:gd name="adj1" fmla="val 50000"/>
              <a:gd name="adj2" fmla="val 4090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zh-CN" altLang="en-US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>
            <a:off x="4674419" y="1772816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674419" y="3754016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0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8" grpId="0" animBg="1" autoUpdateAnimBg="0"/>
      <p:bldP spid="9" grpId="0" animBg="1" autoUpdateAnimBg="0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① 插入排序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实现“一趟插入排序”可分三步进行：</a:t>
            </a:r>
          </a:p>
          <a:p>
            <a:pPr marL="514350" indent="-514350">
              <a:buClr>
                <a:srgbClr val="0033CC"/>
              </a:buClr>
              <a:buSzPct val="100000"/>
              <a:buFont typeface="+mj-lt"/>
              <a:buAutoNum type="arabicPeriod"/>
            </a:pP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R[1..i-1]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中查找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的插入位置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R[1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..j].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 &lt;= R[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 &lt; R[j+1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..i-1].key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</a:p>
          <a:p>
            <a:pPr marL="514350" indent="-514350">
              <a:buClr>
                <a:srgbClr val="0033CC"/>
              </a:buClr>
              <a:buSzPct val="100000"/>
              <a:buFont typeface="+mj-lt"/>
              <a:buAutoNum type="arabicPeriod"/>
            </a:pP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R[j+1..i-1]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中的所有记录均后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移一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个位置；</a:t>
            </a:r>
          </a:p>
          <a:p>
            <a:pPr marL="514350" indent="-514350">
              <a:buClr>
                <a:srgbClr val="0033CC"/>
              </a:buClr>
              <a:buSzPct val="100000"/>
              <a:buFont typeface="+mj-lt"/>
              <a:buAutoNum type="arabicPeriod"/>
            </a:pP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插入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复制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到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R[j+1]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的位置上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33CC"/>
              </a:buClr>
              <a:buSzPct val="100000"/>
            </a:pPr>
            <a:endParaRPr lang="en-US" altLang="zh-CN" dirty="0" smtClean="0"/>
          </a:p>
          <a:p>
            <a:pPr>
              <a:buClr>
                <a:srgbClr val="0033CC"/>
              </a:buClr>
              <a:buSzPct val="100000"/>
            </a:pP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不同的实现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方法导致不同的</a:t>
            </a:r>
            <a:r>
              <a:rPr lang="zh-CN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算法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rgbClr val="0033CC"/>
              </a:buClr>
              <a:buSzPct val="100000"/>
            </a:pP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直接</a:t>
            </a:r>
            <a:r>
              <a:rPr lang="zh-CN" alt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插入排序</a:t>
            </a:r>
            <a:r>
              <a:rPr lang="en-US" altLang="zh-CN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折半插入排序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希</a:t>
            </a:r>
            <a:r>
              <a:rPr lang="zh-CN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尔排序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（基于逐趟缩小增量）</a:t>
            </a:r>
          </a:p>
          <a:p>
            <a:pPr marL="514350" indent="-514350">
              <a:buClr>
                <a:srgbClr val="0033CC"/>
              </a:buClr>
              <a:buSzPct val="100000"/>
              <a:buFont typeface="+mj-lt"/>
              <a:buAutoNum type="alphaUcPeriod"/>
            </a:pPr>
            <a:endParaRPr lang="zh-CN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293096"/>
            <a:ext cx="1962150" cy="1962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285580"/>
            <a:ext cx="19621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① </a:t>
            </a:r>
            <a:r>
              <a:rPr lang="zh-CN" altLang="en-US" dirty="0" smtClean="0"/>
              <a:t>插入排序 </a:t>
            </a:r>
            <a:r>
              <a:rPr lang="en-US" altLang="zh-CN" dirty="0" smtClean="0"/>
              <a:t>—— </a:t>
            </a:r>
            <a:r>
              <a:rPr lang="zh-CN" altLang="en-US" dirty="0" smtClean="0">
                <a:solidFill>
                  <a:srgbClr val="C00000"/>
                </a:solidFill>
              </a:rPr>
              <a:t>直接插入排序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611560" y="1025717"/>
            <a:ext cx="6340475" cy="47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从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R[i-1]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起向前进行顺序查找</a:t>
            </a:r>
            <a:r>
              <a:rPr lang="zh-CN" altLang="en-US" dirty="0" smtClean="0">
                <a:solidFill>
                  <a:srgbClr val="0000FF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，</a:t>
            </a:r>
            <a:r>
              <a:rPr lang="zh-CN" altLang="en-US" dirty="0" smtClean="0">
                <a:solidFill>
                  <a:srgbClr val="FF66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监视哨</a:t>
            </a:r>
            <a:r>
              <a:rPr lang="zh-CN" altLang="en-US" dirty="0">
                <a:solidFill>
                  <a:srgbClr val="FF66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设置在</a:t>
            </a:r>
            <a:r>
              <a:rPr lang="en-US" altLang="zh-CN" dirty="0">
                <a:solidFill>
                  <a:srgbClr val="FF66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R[0]</a:t>
            </a:r>
            <a:r>
              <a:rPr lang="zh-CN" altLang="en-US" dirty="0">
                <a:solidFill>
                  <a:srgbClr val="FF66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；</a:t>
            </a:r>
            <a:endParaRPr lang="zh-CN" altLang="en-US" dirty="0">
              <a:solidFill>
                <a:srgbClr val="0000FF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760448" y="3476164"/>
            <a:ext cx="41953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R[0] = R[</a:t>
            </a:r>
            <a:r>
              <a:rPr lang="en-US" altLang="zh-CN" dirty="0" err="1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]; </a:t>
            </a:r>
            <a:r>
              <a:rPr lang="en-US" altLang="zh-CN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//</a:t>
            </a:r>
            <a:r>
              <a:rPr lang="zh-CN" altLang="en-US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设置</a:t>
            </a:r>
            <a:r>
              <a:rPr lang="zh-CN" altLang="en-US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“哨兵”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731441" y="4343338"/>
            <a:ext cx="45127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b="0" dirty="0">
                <a:solidFill>
                  <a:srgbClr val="840C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循环结束表明</a:t>
            </a:r>
            <a:r>
              <a:rPr lang="en-US" altLang="zh-CN" b="0" dirty="0">
                <a:solidFill>
                  <a:srgbClr val="840C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R[</a:t>
            </a:r>
            <a:r>
              <a:rPr lang="en-US" altLang="zh-CN" b="0" dirty="0" err="1">
                <a:solidFill>
                  <a:srgbClr val="840C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b="0" dirty="0">
                <a:solidFill>
                  <a:srgbClr val="840C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]</a:t>
            </a:r>
            <a:r>
              <a:rPr lang="zh-CN" altLang="en-US" b="0" dirty="0">
                <a:solidFill>
                  <a:srgbClr val="840C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的插入位置为 </a:t>
            </a:r>
            <a:r>
              <a:rPr lang="en-US" altLang="zh-CN" b="0" dirty="0" smtClean="0">
                <a:solidFill>
                  <a:srgbClr val="840C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j+1</a:t>
            </a:r>
            <a:endParaRPr lang="en-US" altLang="zh-CN" b="0" dirty="0">
              <a:solidFill>
                <a:srgbClr val="FF99FF"/>
              </a:solidFill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8" name="Rectangle 14" descr="大棋盘"/>
          <p:cNvSpPr>
            <a:spLocks noChangeArrowheads="1"/>
          </p:cNvSpPr>
          <p:nvPr/>
        </p:nvSpPr>
        <p:spPr bwMode="auto">
          <a:xfrm>
            <a:off x="1106736" y="2094384"/>
            <a:ext cx="3124200" cy="304800"/>
          </a:xfrm>
          <a:prstGeom prst="rect">
            <a:avLst/>
          </a:prstGeom>
          <a:pattFill prst="lgCheck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801936" y="2094384"/>
            <a:ext cx="3048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781472" y="1732746"/>
            <a:ext cx="83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R[0]</a:t>
            </a:r>
          </a:p>
        </p:txBody>
      </p:sp>
      <p:sp>
        <p:nvSpPr>
          <p:cNvPr id="11" name="Line 18"/>
          <p:cNvSpPr>
            <a:spLocks noChangeShapeType="1"/>
          </p:cNvSpPr>
          <p:nvPr/>
        </p:nvSpPr>
        <p:spPr bwMode="auto">
          <a:xfrm>
            <a:off x="4078536" y="239918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2783136" y="239918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2805361" y="2551584"/>
            <a:ext cx="5873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4" name="Rectangle 21" descr="60%"/>
          <p:cNvSpPr>
            <a:spLocks noChangeArrowheads="1"/>
          </p:cNvSpPr>
          <p:nvPr/>
        </p:nvSpPr>
        <p:spPr bwMode="auto">
          <a:xfrm>
            <a:off x="2935536" y="2094384"/>
            <a:ext cx="1295400" cy="304800"/>
          </a:xfrm>
          <a:prstGeom prst="rect">
            <a:avLst/>
          </a:prstGeom>
          <a:pattFill prst="pct60">
            <a:fgClr>
              <a:srgbClr val="FF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4230936" y="2094384"/>
            <a:ext cx="3429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4230936" y="2094384"/>
            <a:ext cx="3048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4176959" y="1700808"/>
            <a:ext cx="8002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R[</a:t>
            </a:r>
            <a:r>
              <a:rPr lang="en-US" altLang="zh-CN" dirty="0" err="1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746671" y="3900038"/>
            <a:ext cx="77845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for</a:t>
            </a:r>
            <a:r>
              <a:rPr lang="en-US" altLang="zh-CN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(j=i-1; R[0].</a:t>
            </a:r>
            <a:r>
              <a:rPr lang="en-US" altLang="zh-CN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key &lt; R[j</a:t>
            </a:r>
            <a:r>
              <a:rPr lang="en-US" altLang="zh-CN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].key; </a:t>
            </a:r>
            <a:r>
              <a:rPr lang="en-US" altLang="zh-CN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--</a:t>
            </a:r>
            <a:r>
              <a:rPr lang="en-US" altLang="zh-CN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j); </a:t>
            </a:r>
            <a:r>
              <a:rPr lang="en-US" altLang="zh-CN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//</a:t>
            </a:r>
            <a:r>
              <a:rPr lang="zh-CN" altLang="en-US" dirty="0" smtClean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从</a:t>
            </a:r>
            <a:r>
              <a:rPr lang="zh-CN" altLang="en-US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后往前找</a:t>
            </a: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4154736" y="2703984"/>
            <a:ext cx="9683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j=i-1</a:t>
            </a:r>
          </a:p>
        </p:txBody>
      </p:sp>
      <p:sp>
        <p:nvSpPr>
          <p:cNvPr id="20" name="AutoShape 27"/>
          <p:cNvSpPr>
            <a:spLocks noChangeArrowheads="1"/>
          </p:cNvSpPr>
          <p:nvPr/>
        </p:nvSpPr>
        <p:spPr bwMode="auto">
          <a:xfrm>
            <a:off x="3545136" y="2780184"/>
            <a:ext cx="1600200" cy="457200"/>
          </a:xfrm>
          <a:prstGeom prst="wedgeRoundRectCallout">
            <a:avLst>
              <a:gd name="adj1" fmla="val -80653"/>
              <a:gd name="adj2" fmla="val -129861"/>
              <a:gd name="adj3" fmla="val 16667"/>
            </a:avLst>
          </a:prstGeom>
          <a:solidFill>
            <a:srgbClr val="FFFF99">
              <a:alpha val="50000"/>
            </a:srgb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 dirty="0">
                <a:solidFill>
                  <a:srgbClr val="99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插入位置</a:t>
            </a:r>
            <a:endParaRPr lang="zh-CN" altLang="en-US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5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  <p:bldP spid="7" grpId="0" autoUpdateAnimBg="0"/>
      <p:bldP spid="8" grpId="0" animBg="1"/>
      <p:bldP spid="9" grpId="0" animBg="1"/>
      <p:bldP spid="10" grpId="0" autoUpdateAnimBg="0"/>
      <p:bldP spid="11" grpId="0" animBg="1"/>
      <p:bldP spid="12" grpId="0" animBg="1"/>
      <p:bldP spid="13" grpId="0" autoUpdateAnimBg="0"/>
      <p:bldP spid="14" grpId="0" animBg="1"/>
      <p:bldP spid="15" grpId="0" animBg="1"/>
      <p:bldP spid="16" grpId="0" animBg="1"/>
      <p:bldP spid="17" grpId="0" autoUpdateAnimBg="0"/>
      <p:bldP spid="18" grpId="0" autoUpdateAnimBg="0"/>
      <p:bldP spid="19" grpId="0" autoUpdateAnimBg="0"/>
      <p:bldP spid="2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① 插入排序 </a:t>
            </a:r>
            <a:r>
              <a:rPr lang="en-US" altLang="zh-CN" dirty="0"/>
              <a:t>—— </a:t>
            </a:r>
            <a:r>
              <a:rPr lang="zh-CN" altLang="en-US" dirty="0">
                <a:solidFill>
                  <a:srgbClr val="C00000"/>
                </a:solidFill>
              </a:rPr>
              <a:t>直接插入排序</a:t>
            </a:r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75035" y="811882"/>
            <a:ext cx="79406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对于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在查找过程中找到的那些关键字不小于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R[</a:t>
            </a:r>
            <a:r>
              <a:rPr lang="en-US" altLang="zh-CN" sz="2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].key</a:t>
            </a:r>
            <a:r>
              <a:rPr lang="zh-CN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的记录，并在查找的同时实现记录向后移动；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52078" y="1903745"/>
            <a:ext cx="603242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for</a:t>
            </a:r>
            <a:r>
              <a:rPr lang="en-US" altLang="zh-CN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(j=i-1; R[0].key&lt;R[j].key; </a:t>
            </a:r>
            <a:r>
              <a:rPr lang="en-US" altLang="zh-CN" b="1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--</a:t>
            </a:r>
            <a:r>
              <a:rPr lang="en-US" altLang="zh-CN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j);  </a:t>
            </a:r>
          </a:p>
          <a:p>
            <a:pPr algn="l">
              <a:lnSpc>
                <a:spcPct val="120000"/>
              </a:lnSpc>
            </a:pPr>
            <a:r>
              <a:rPr lang="en-US" altLang="zh-CN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        </a:t>
            </a:r>
            <a:r>
              <a:rPr lang="en-US" altLang="zh-CN" b="1" dirty="0">
                <a:solidFill>
                  <a:srgbClr val="840C2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R[j+1] = R[j]</a:t>
            </a:r>
            <a:endParaRPr lang="en-US" altLang="zh-CN" b="1" dirty="0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6" name="Rectangle 17" descr="大棋盘"/>
          <p:cNvSpPr>
            <a:spLocks noChangeArrowheads="1"/>
          </p:cNvSpPr>
          <p:nvPr/>
        </p:nvSpPr>
        <p:spPr bwMode="auto">
          <a:xfrm>
            <a:off x="1694235" y="3357736"/>
            <a:ext cx="3124200" cy="457200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1389435" y="3357736"/>
            <a:ext cx="304800" cy="4572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1382614" y="2957626"/>
            <a:ext cx="10349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R[0]</a:t>
            </a:r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4666035" y="389113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3370635" y="3814936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3392860" y="3891136"/>
            <a:ext cx="5873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4818435" y="3357736"/>
            <a:ext cx="3429000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3" name="Rectangle 25"/>
          <p:cNvSpPr>
            <a:spLocks noChangeArrowheads="1"/>
          </p:cNvSpPr>
          <p:nvPr/>
        </p:nvSpPr>
        <p:spPr bwMode="auto">
          <a:xfrm>
            <a:off x="4818435" y="3357736"/>
            <a:ext cx="304800" cy="457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4818435" y="2978075"/>
            <a:ext cx="8002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R[</a:t>
            </a:r>
            <a:r>
              <a:rPr lang="en-US" altLang="zh-CN" dirty="0" err="1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5" name="Rectangle 28" descr="60%"/>
          <p:cNvSpPr>
            <a:spLocks noChangeArrowheads="1"/>
          </p:cNvSpPr>
          <p:nvPr/>
        </p:nvSpPr>
        <p:spPr bwMode="auto">
          <a:xfrm>
            <a:off x="3827835" y="3357736"/>
            <a:ext cx="1295400" cy="457200"/>
          </a:xfrm>
          <a:prstGeom prst="rect">
            <a:avLst/>
          </a:prstGeom>
          <a:pattFill prst="pct60">
            <a:fgClr>
              <a:srgbClr val="FF99FF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6" name="Rectangle 29" descr="大棋盘"/>
          <p:cNvSpPr>
            <a:spLocks noChangeArrowheads="1"/>
          </p:cNvSpPr>
          <p:nvPr/>
        </p:nvSpPr>
        <p:spPr bwMode="auto">
          <a:xfrm>
            <a:off x="3523035" y="3357736"/>
            <a:ext cx="304800" cy="457200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4742235" y="3891136"/>
            <a:ext cx="11969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j= i-1</a:t>
            </a: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>
            <a:off x="4818435" y="3357736"/>
            <a:ext cx="1588" cy="4572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595685" y="5091906"/>
            <a:ext cx="45720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C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上述循环结束后可以直接进行“插入”</a:t>
            </a:r>
          </a:p>
        </p:txBody>
      </p:sp>
      <p:sp>
        <p:nvSpPr>
          <p:cNvPr id="21" name="AutoShape 36"/>
          <p:cNvSpPr>
            <a:spLocks noChangeArrowheads="1"/>
          </p:cNvSpPr>
          <p:nvPr/>
        </p:nvSpPr>
        <p:spPr bwMode="auto">
          <a:xfrm>
            <a:off x="4285035" y="4119736"/>
            <a:ext cx="1600200" cy="457200"/>
          </a:xfrm>
          <a:prstGeom prst="wedgeRoundRectCallout">
            <a:avLst>
              <a:gd name="adj1" fmla="val -87796"/>
              <a:gd name="adj2" fmla="val -163194"/>
              <a:gd name="adj3" fmla="val 16667"/>
            </a:avLst>
          </a:prstGeom>
          <a:solidFill>
            <a:srgbClr val="FFFF99">
              <a:alpha val="50000"/>
            </a:srgbClr>
          </a:solidFill>
          <a:ln w="127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>
                <a:solidFill>
                  <a:srgbClr val="99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插入位置</a:t>
            </a:r>
            <a:endParaRPr lang="zh-CN" altLang="en-US">
              <a:latin typeface="Courier New" panose="02070309020205020404" pitchFamily="49" charset="0"/>
              <a:ea typeface="楷体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70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nimBg="1"/>
      <p:bldP spid="7" grpId="0" animBg="1"/>
      <p:bldP spid="8" grpId="0" autoUpdateAnimBg="0"/>
      <p:bldP spid="9" grpId="0" animBg="1"/>
      <p:bldP spid="10" grpId="0" animBg="1"/>
      <p:bldP spid="11" grpId="0" autoUpdateAnimBg="0"/>
      <p:bldP spid="12" grpId="0" animBg="1"/>
      <p:bldP spid="13" grpId="0" animBg="1"/>
      <p:bldP spid="14" grpId="0" autoUpdateAnimBg="0"/>
      <p:bldP spid="15" grpId="0" animBg="1"/>
      <p:bldP spid="16" grpId="0" animBg="1"/>
      <p:bldP spid="17" grpId="0" autoUpdateAnimBg="0"/>
      <p:bldP spid="18" grpId="0" animBg="1"/>
      <p:bldP spid="19" grpId="0" autoUpdateAnimBg="0"/>
      <p:bldP spid="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① 插入排序 </a:t>
            </a:r>
            <a:r>
              <a:rPr lang="en-US" altLang="zh-CN" dirty="0"/>
              <a:t>—— </a:t>
            </a:r>
            <a:r>
              <a:rPr lang="zh-CN" altLang="en-US" dirty="0">
                <a:solidFill>
                  <a:srgbClr val="C00000"/>
                </a:solidFill>
              </a:rPr>
              <a:t>直接插入排序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21080" y="908720"/>
            <a:ext cx="80648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void </a:t>
            </a:r>
            <a:r>
              <a:rPr lang="en-US" altLang="zh-CN" b="0" kern="100" dirty="0" err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InsertSort</a:t>
            </a:r>
            <a:r>
              <a:rPr lang="en-US" altLang="zh-CN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(</a:t>
            </a:r>
            <a:r>
              <a:rPr lang="en-US" altLang="zh-CN" b="0" kern="100" dirty="0" err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int</a:t>
            </a:r>
            <a:r>
              <a:rPr lang="en-US" altLang="zh-CN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r[],</a:t>
            </a:r>
            <a:r>
              <a:rPr lang="en-US" altLang="zh-CN" b="0" kern="100" dirty="0" err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int</a:t>
            </a:r>
            <a:r>
              <a:rPr lang="en-US" altLang="zh-CN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n)</a:t>
            </a:r>
            <a:endParaRPr lang="zh-CN" altLang="zh-CN" b="0" kern="100" dirty="0">
              <a:solidFill>
                <a:schemeClr val="tx1"/>
              </a:solidFill>
              <a:latin typeface="Courier New" panose="020703090202050204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{</a:t>
            </a:r>
            <a:endParaRPr lang="zh-CN" altLang="zh-CN" b="0" kern="100" dirty="0">
              <a:solidFill>
                <a:schemeClr val="tx1"/>
              </a:solidFill>
              <a:latin typeface="Courier New" panose="020703090202050204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</a:t>
            </a:r>
            <a:r>
              <a:rPr lang="en-US" altLang="zh-CN" b="0" kern="10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for(</a:t>
            </a:r>
            <a:r>
              <a:rPr lang="en-US" altLang="zh-CN" b="0" kern="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int</a:t>
            </a:r>
            <a:r>
              <a:rPr lang="en-US" altLang="zh-CN" b="0" kern="10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</a:t>
            </a:r>
            <a:r>
              <a:rPr lang="en-US" altLang="zh-CN" b="0" kern="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b="0" kern="10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=2</a:t>
            </a:r>
            <a:r>
              <a:rPr lang="en-US" altLang="zh-CN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; </a:t>
            </a:r>
            <a:r>
              <a:rPr lang="en-US" altLang="zh-CN" b="0" kern="100" dirty="0" err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&lt;=n; </a:t>
            </a:r>
            <a:r>
              <a:rPr lang="en-US" altLang="zh-CN" b="0" kern="100" dirty="0" err="1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b="0" kern="10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++) //</a:t>
            </a:r>
            <a:r>
              <a:rPr lang="zh-CN" altLang="zh-CN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进行</a:t>
            </a:r>
            <a:r>
              <a:rPr lang="en-US" altLang="zh-CN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n-2</a:t>
            </a:r>
            <a:r>
              <a:rPr lang="zh-CN" altLang="zh-CN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趟插入排序</a:t>
            </a:r>
          </a:p>
          <a:p>
            <a:pPr algn="just">
              <a:spcAft>
                <a:spcPts val="0"/>
              </a:spcAft>
            </a:pPr>
            <a:r>
              <a:rPr lang="en-US" altLang="zh-CN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</a:t>
            </a:r>
            <a:r>
              <a:rPr lang="en-US" altLang="zh-CN" b="0" kern="10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{</a:t>
            </a:r>
            <a:endParaRPr lang="zh-CN" altLang="zh-CN" b="0" kern="100" dirty="0" smtClean="0">
              <a:solidFill>
                <a:schemeClr val="tx1"/>
              </a:solidFill>
              <a:latin typeface="Courier New" panose="020703090202050204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0" kern="10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	r[0] = r[</a:t>
            </a:r>
            <a:r>
              <a:rPr lang="en-US" altLang="zh-CN" b="0" kern="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</a:t>
            </a:r>
            <a:r>
              <a:rPr lang="en-US" altLang="zh-CN" b="0" kern="10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];	//</a:t>
            </a:r>
            <a:r>
              <a:rPr lang="zh-CN" altLang="zh-CN" b="0" kern="10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设置哨兵</a:t>
            </a:r>
          </a:p>
          <a:p>
            <a:pPr algn="just">
              <a:spcAft>
                <a:spcPts val="0"/>
              </a:spcAft>
            </a:pPr>
            <a:r>
              <a:rPr lang="en-US" altLang="zh-CN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	</a:t>
            </a:r>
            <a:r>
              <a:rPr lang="en-US" altLang="zh-CN" b="0" kern="10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for(</a:t>
            </a:r>
            <a:r>
              <a:rPr lang="en-US" altLang="zh-CN" b="0" kern="100" dirty="0" err="1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int</a:t>
            </a:r>
            <a:r>
              <a:rPr lang="en-US" altLang="zh-CN" b="0" kern="10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 j=i-1</a:t>
            </a:r>
            <a:r>
              <a:rPr lang="en-US" altLang="zh-CN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; r[0]&lt;r[j]; j-</a:t>
            </a:r>
            <a:r>
              <a:rPr lang="en-US" altLang="zh-CN" b="0" kern="10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-) //</a:t>
            </a:r>
            <a:r>
              <a:rPr lang="zh-CN" altLang="zh-CN" b="0" kern="10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寻找位置</a:t>
            </a:r>
            <a:endParaRPr lang="zh-CN" altLang="zh-CN" b="0" kern="100" dirty="0">
              <a:solidFill>
                <a:schemeClr val="tx1"/>
              </a:solidFill>
              <a:latin typeface="Courier New" panose="020703090202050204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	{</a:t>
            </a:r>
            <a:endParaRPr lang="zh-CN" altLang="zh-CN" b="0" kern="100" dirty="0">
              <a:solidFill>
                <a:schemeClr val="tx1"/>
              </a:solidFill>
              <a:latin typeface="Courier New" panose="020703090202050204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		r[j+1</a:t>
            </a:r>
            <a:r>
              <a:rPr lang="en-US" altLang="zh-CN" b="0" kern="10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] = r[j]; //</a:t>
            </a:r>
            <a:r>
              <a:rPr lang="zh-CN" altLang="zh-CN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记录后移</a:t>
            </a:r>
          </a:p>
          <a:p>
            <a:pPr algn="just">
              <a:spcAft>
                <a:spcPts val="0"/>
              </a:spcAft>
            </a:pPr>
            <a:r>
              <a:rPr lang="en-US" altLang="zh-CN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		r[j+1</a:t>
            </a:r>
            <a:r>
              <a:rPr lang="en-US" altLang="zh-CN" b="0" kern="100" dirty="0" smtClean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] = r[0</a:t>
            </a:r>
            <a:r>
              <a:rPr lang="en-US" altLang="zh-CN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];</a:t>
            </a:r>
            <a:endParaRPr lang="zh-CN" altLang="zh-CN" b="0" kern="100" dirty="0">
              <a:solidFill>
                <a:schemeClr val="tx1"/>
              </a:solidFill>
              <a:latin typeface="Courier New" panose="020703090202050204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	}</a:t>
            </a:r>
            <a:endParaRPr lang="zh-CN" altLang="zh-CN" b="0" kern="100" dirty="0">
              <a:solidFill>
                <a:schemeClr val="tx1"/>
              </a:solidFill>
              <a:latin typeface="Courier New" panose="020703090202050204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	}</a:t>
            </a:r>
            <a:endParaRPr lang="zh-CN" altLang="zh-CN" b="0" kern="100" dirty="0">
              <a:solidFill>
                <a:schemeClr val="tx1"/>
              </a:solidFill>
              <a:latin typeface="Courier New" panose="020703090202050204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0" kern="100" dirty="0">
                <a:solidFill>
                  <a:schemeClr val="tx1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alibri" panose="020F0502020204030204" pitchFamily="34" charset="0"/>
              </a:rPr>
              <a:t>}</a:t>
            </a:r>
            <a:endParaRPr lang="zh-CN" altLang="zh-CN" b="0" kern="100" dirty="0">
              <a:solidFill>
                <a:schemeClr val="tx1"/>
              </a:solidFill>
              <a:latin typeface="Courier New" panose="02070309020205020404" pitchFamily="49" charset="0"/>
              <a:ea typeface="楷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8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① 插入排序 </a:t>
            </a:r>
            <a:r>
              <a:rPr lang="en-US" altLang="zh-CN" dirty="0" smtClean="0"/>
              <a:t>—— </a:t>
            </a:r>
            <a:r>
              <a:rPr lang="zh-CN" altLang="en-US" dirty="0" smtClean="0">
                <a:solidFill>
                  <a:srgbClr val="C00000"/>
                </a:solidFill>
              </a:rPr>
              <a:t>直接插入排序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性能讨论</a:t>
            </a:r>
            <a:endParaRPr lang="zh-CN" alt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65125" y="906463"/>
            <a:ext cx="56044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b="1">
                <a:solidFill>
                  <a:srgbClr val="13138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最好的情况（关键字在记录序列中顺序有序）：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7544" y="1520886"/>
            <a:ext cx="21194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rgbClr val="13138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13138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比较”的次数：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1000" y="3581400"/>
            <a:ext cx="56044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zh-CN" altLang="en-US" b="1">
                <a:solidFill>
                  <a:srgbClr val="13138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最坏的情况（关键字在记录序列中逆序有序）：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80914" y="4025840"/>
            <a:ext cx="21194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rgbClr val="13138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13138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比较”的次数：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883920"/>
              </p:ext>
            </p:extLst>
          </p:nvPr>
        </p:nvGraphicFramePr>
        <p:xfrm>
          <a:off x="858838" y="1920875"/>
          <a:ext cx="1714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8" name="Equation" r:id="rId3" imgW="685800" imgH="431640" progId="Equation.DSMT4">
                  <p:embed/>
                </p:oleObj>
              </mc:Choice>
              <mc:Fallback>
                <p:oleObj name="Equation" r:id="rId3" imgW="685800" imgH="431640" progId="Equation.DSMT4">
                  <p:embed/>
                  <p:pic>
                    <p:nvPicPr>
                      <p:cNvPr id="153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1920875"/>
                        <a:ext cx="17145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378580"/>
              </p:ext>
            </p:extLst>
          </p:nvPr>
        </p:nvGraphicFramePr>
        <p:xfrm>
          <a:off x="4716016" y="4478247"/>
          <a:ext cx="3746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" name="Equation" r:id="rId5" imgW="1498320" imgH="431640" progId="Equation.DSMT4">
                  <p:embed/>
                </p:oleObj>
              </mc:Choice>
              <mc:Fallback>
                <p:oleObj name="Equation" r:id="rId5" imgW="1498320" imgH="431640" progId="Equation.DSMT4">
                  <p:embed/>
                  <p:pic>
                    <p:nvPicPr>
                      <p:cNvPr id="153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478247"/>
                        <a:ext cx="37465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586109" y="1481078"/>
            <a:ext cx="21194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rgbClr val="13138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13138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移动”的次数：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615800" y="4078137"/>
            <a:ext cx="21194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dirty="0">
                <a:solidFill>
                  <a:srgbClr val="13138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131389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移动”的次数：</a:t>
            </a:r>
          </a:p>
        </p:txBody>
      </p:sp>
      <p:graphicFrame>
        <p:nvGraphicFramePr>
          <p:cNvPr id="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929587"/>
              </p:ext>
            </p:extLst>
          </p:nvPr>
        </p:nvGraphicFramePr>
        <p:xfrm>
          <a:off x="497310" y="4460815"/>
          <a:ext cx="3746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0" name="Equation" r:id="rId7" imgW="1498320" imgH="431640" progId="Equation.DSMT4">
                  <p:embed/>
                </p:oleObj>
              </mc:Choice>
              <mc:Fallback>
                <p:oleObj name="Equation" r:id="rId7" imgW="1498320" imgH="431640" progId="Equation.DSMT4">
                  <p:embed/>
                  <p:pic>
                    <p:nvPicPr>
                      <p:cNvPr id="1537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10" y="4460815"/>
                        <a:ext cx="37465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51949"/>
              </p:ext>
            </p:extLst>
          </p:nvPr>
        </p:nvGraphicFramePr>
        <p:xfrm>
          <a:off x="5486400" y="2173288"/>
          <a:ext cx="31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1" name="Equation" r:id="rId9" imgW="126720" imgH="177480" progId="Equation.DSMT4">
                  <p:embed/>
                </p:oleObj>
              </mc:Choice>
              <mc:Fallback>
                <p:oleObj name="Equation" r:id="rId9" imgW="126720" imgH="177480" progId="Equation.DSMT4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173288"/>
                        <a:ext cx="31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61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iminZHOUTemplat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40_1231308129">
      <a:majorFont>
        <a:latin typeface="Verdana"/>
        <a:ea typeface="楷体_GB2312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FF99"/>
            </a:gs>
            <a:gs pos="100000">
              <a:srgbClr val="FFFF99">
                <a:gamma/>
                <a:shade val="46275"/>
                <a:invGamma/>
              </a:srgbClr>
            </a:gs>
          </a:gsLst>
          <a:lin ang="54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0" rIns="9144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40_1231308129 1">
        <a:dk1>
          <a:srgbClr val="003366"/>
        </a:dk1>
        <a:lt1>
          <a:srgbClr val="FFFFFF"/>
        </a:lt1>
        <a:dk2>
          <a:srgbClr val="3EB1CC"/>
        </a:dk2>
        <a:lt2>
          <a:srgbClr val="DDDDDD"/>
        </a:lt2>
        <a:accent1>
          <a:srgbClr val="438ACB"/>
        </a:accent1>
        <a:accent2>
          <a:srgbClr val="77AE26"/>
        </a:accent2>
        <a:accent3>
          <a:srgbClr val="FFFFFF"/>
        </a:accent3>
        <a:accent4>
          <a:srgbClr val="002A56"/>
        </a:accent4>
        <a:accent5>
          <a:srgbClr val="B0C4E2"/>
        </a:accent5>
        <a:accent6>
          <a:srgbClr val="6B9D21"/>
        </a:accent6>
        <a:hlink>
          <a:srgbClr val="6E815B"/>
        </a:hlink>
        <a:folHlink>
          <a:srgbClr val="76A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2">
        <a:dk1>
          <a:srgbClr val="30311D"/>
        </a:dk1>
        <a:lt1>
          <a:srgbClr val="FFFFFF"/>
        </a:lt1>
        <a:dk2>
          <a:srgbClr val="D59D81"/>
        </a:dk2>
        <a:lt2>
          <a:srgbClr val="DDDDDD"/>
        </a:lt2>
        <a:accent1>
          <a:srgbClr val="617CD3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B7BFE6"/>
        </a:accent5>
        <a:accent6>
          <a:srgbClr val="85A655"/>
        </a:accent6>
        <a:hlink>
          <a:srgbClr val="557B97"/>
        </a:hlink>
        <a:folHlink>
          <a:srgbClr val="9778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_1231308129 3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7D7E89"/>
        </a:hlink>
        <a:folHlink>
          <a:srgbClr val="8AC4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YiminZHOUTemplate.potx" id="{BAD2110E-F7B4-48F8-8A58-BBE095D33FFB}" vid="{44E3BECB-AED5-46F5-987B-A825F578D1E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YiminZHOUTemplate</Template>
  <TotalTime>2377</TotalTime>
  <Words>2590</Words>
  <Application>Microsoft Office PowerPoint</Application>
  <PresentationFormat>全屏显示(4:3)</PresentationFormat>
  <Paragraphs>429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3" baseType="lpstr">
      <vt:lpstr>等线</vt:lpstr>
      <vt:lpstr>楷体</vt:lpstr>
      <vt:lpstr>楷体_GB2312</vt:lpstr>
      <vt:lpstr>隶书</vt:lpstr>
      <vt:lpstr>宋体</vt:lpstr>
      <vt:lpstr>Arial</vt:lpstr>
      <vt:lpstr>Calibri</vt:lpstr>
      <vt:lpstr>Courier New</vt:lpstr>
      <vt:lpstr>Symbol</vt:lpstr>
      <vt:lpstr>Times New Roman</vt:lpstr>
      <vt:lpstr>Verdana</vt:lpstr>
      <vt:lpstr>Wingdings</vt:lpstr>
      <vt:lpstr>YiminZHOUTemplate</vt:lpstr>
      <vt:lpstr>Equation</vt:lpstr>
      <vt:lpstr>MathType 6.0 Equation</vt:lpstr>
      <vt:lpstr>文档</vt:lpstr>
      <vt:lpstr>第七章 排序</vt:lpstr>
      <vt:lpstr>排序——无值序到有值序的过程</vt:lpstr>
      <vt:lpstr>排序四分类</vt:lpstr>
      <vt:lpstr>① 插入排序</vt:lpstr>
      <vt:lpstr>① 插入排序</vt:lpstr>
      <vt:lpstr>① 插入排序 —— 直接插入排序</vt:lpstr>
      <vt:lpstr>① 插入排序 —— 直接插入排序</vt:lpstr>
      <vt:lpstr>① 插入排序 —— 直接插入排序</vt:lpstr>
      <vt:lpstr>① 插入排序 —— 直接插入排序 —— 性能讨论</vt:lpstr>
      <vt:lpstr>① 插入排序 —— 折半插入排序</vt:lpstr>
      <vt:lpstr>① 插入排序 —— 折半插入排序</vt:lpstr>
      <vt:lpstr>① 插入排序 —— 希尔排序</vt:lpstr>
      <vt:lpstr>① 插入排序 —— 希尔排序</vt:lpstr>
      <vt:lpstr>① 插入排序评述</vt:lpstr>
      <vt:lpstr>② 交换排序</vt:lpstr>
      <vt:lpstr>② 交换排序 —— 冒泡排序</vt:lpstr>
      <vt:lpstr>② 交换排序 —— 冒泡排序</vt:lpstr>
      <vt:lpstr>② 交换排序 —— 冒泡排序 —— 复杂度分析</vt:lpstr>
      <vt:lpstr>② 交换排序 —— 快速排序一次划分</vt:lpstr>
      <vt:lpstr>② 交换排序 —— 快速排序多次划分</vt:lpstr>
      <vt:lpstr>② 交换排序 ——快速排序一次划分</vt:lpstr>
      <vt:lpstr>② 交换排序 ——快速排序</vt:lpstr>
      <vt:lpstr>② 交换排序 ——快速排序 —— 修正改进</vt:lpstr>
      <vt:lpstr>③选择排序</vt:lpstr>
      <vt:lpstr>③选择排序——简单选择排序</vt:lpstr>
      <vt:lpstr>③选择排序——简单选择排序</vt:lpstr>
      <vt:lpstr>③选择排序 —— 堆排序</vt:lpstr>
      <vt:lpstr>③选择排序 —— 堆排序 ——大顶堆的建立过程</vt:lpstr>
      <vt:lpstr>③选择排序 —— 堆排序 ——一次堆排序过程</vt:lpstr>
      <vt:lpstr>③选择排序 —— 堆排序——复杂度分析</vt:lpstr>
      <vt:lpstr>④归并排序 —— 2路归并排序</vt:lpstr>
      <vt:lpstr>④归并排序 —— 2路归并排序</vt:lpstr>
      <vt:lpstr>④归并排序 —— 2路归并排序——复杂度分析</vt:lpstr>
      <vt:lpstr>经典排序算法总览</vt:lpstr>
      <vt:lpstr>经典排序算法总览</vt:lpstr>
      <vt:lpstr>从排序中得到的</vt:lpstr>
      <vt:lpstr>第七章 排序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Yimin ZHOU</dc:creator>
  <cp:lastModifiedBy>Yimin ZHOU</cp:lastModifiedBy>
  <cp:revision>416</cp:revision>
  <dcterms:created xsi:type="dcterms:W3CDTF">2017-08-10T22:37:34Z</dcterms:created>
  <dcterms:modified xsi:type="dcterms:W3CDTF">2017-11-02T11:23:08Z</dcterms:modified>
</cp:coreProperties>
</file>