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306" r:id="rId5"/>
    <p:sldId id="307" r:id="rId6"/>
    <p:sldId id="303" r:id="rId7"/>
    <p:sldId id="286" r:id="rId8"/>
    <p:sldId id="308" r:id="rId9"/>
    <p:sldId id="273" r:id="rId10"/>
    <p:sldId id="301" r:id="rId11"/>
    <p:sldId id="309" r:id="rId12"/>
    <p:sldId id="310" r:id="rId13"/>
    <p:sldId id="31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59" autoAdjust="0"/>
  </p:normalViewPr>
  <p:slideViewPr>
    <p:cSldViewPr>
      <p:cViewPr varScale="1">
        <p:scale>
          <a:sx n="105" d="100"/>
          <a:sy n="105" d="100"/>
        </p:scale>
        <p:origin x="118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77FE5-DD0B-4491-AF2C-9AE2EC0155DC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969B7-93D0-435C-8440-FDC98C2C3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0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969B7-93D0-435C-8440-FDC98C2C37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2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ChangeArrowheads="1"/>
          </p:cNvSpPr>
          <p:nvPr/>
        </p:nvSpPr>
        <p:spPr bwMode="auto">
          <a:xfrm>
            <a:off x="373063" y="942976"/>
            <a:ext cx="8405812" cy="5133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71"/>
          <p:cNvSpPr>
            <a:spLocks noChangeShapeType="1"/>
          </p:cNvSpPr>
          <p:nvPr/>
        </p:nvSpPr>
        <p:spPr bwMode="auto">
          <a:xfrm>
            <a:off x="828675" y="3692525"/>
            <a:ext cx="47513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42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99592" y="3789040"/>
            <a:ext cx="4038600" cy="118673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sp>
        <p:nvSpPr>
          <p:cNvPr id="3144" name="Rectangle 72"/>
          <p:cNvSpPr>
            <a:spLocks noGrp="1" noChangeArrowheads="1"/>
          </p:cNvSpPr>
          <p:nvPr>
            <p:ph type="ctrTitle"/>
          </p:nvPr>
        </p:nvSpPr>
        <p:spPr bwMode="gray">
          <a:xfrm>
            <a:off x="763588" y="2276872"/>
            <a:ext cx="7768852" cy="1325166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>
            <a:lvl1pPr algn="l">
              <a:defRPr sz="4000"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32769" name="Picture 1" descr="C:\Users\YiminZHOU\电子科技大学校徽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6285" y="3563838"/>
            <a:ext cx="2476500" cy="2457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3"/>
            <a:ext cx="8280920" cy="561662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buFont typeface="Wingdings" pitchFamily="2" charset="2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buFont typeface="Wingdings" pitchFamily="2" charset="2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buFont typeface="Wingdings" pitchFamily="2" charset="2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0040" y="364502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536" y="836712"/>
            <a:ext cx="4111377" cy="5616624"/>
          </a:xfrm>
        </p:spPr>
        <p:txBody>
          <a:bodyPr/>
          <a:lstStyle>
            <a:lvl1pPr>
              <a:defRPr sz="2400"/>
            </a:lvl1pPr>
            <a:lvl2pPr marL="108000" indent="0">
              <a:defRPr sz="2000"/>
            </a:lvl2pPr>
            <a:lvl3pPr marL="108000" indent="0">
              <a:defRPr sz="1800"/>
            </a:lvl3pPr>
            <a:lvl4pPr marL="108000" indent="0">
              <a:defRPr sz="1600"/>
            </a:lvl4pPr>
            <a:lvl5pPr marL="108000" indent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712"/>
            <a:ext cx="4017144" cy="5616624"/>
          </a:xfrm>
        </p:spPr>
        <p:txBody>
          <a:bodyPr/>
          <a:lstStyle>
            <a:lvl1pPr>
              <a:defRPr sz="2400"/>
            </a:lvl1pPr>
            <a:lvl2pPr marL="108000" indent="0">
              <a:defRPr sz="2000"/>
            </a:lvl2pPr>
            <a:lvl3pPr marL="108000" indent="0">
              <a:defRPr sz="1800"/>
            </a:lvl3pPr>
            <a:lvl4pPr marL="108000" indent="0">
              <a:defRPr sz="1600"/>
            </a:lvl4pPr>
            <a:lvl5pPr marL="108000" indent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5417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493936"/>
            <a:ext cx="4040188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85417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493936"/>
            <a:ext cx="4041775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23528" y="115888"/>
            <a:ext cx="8460000" cy="563562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23528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楷体" pitchFamily="49" charset="-122"/>
                <a:cs typeface="Calibri" pitchFamily="34" charset="0"/>
              </a:rPr>
              <a:t>Item</a:t>
            </a:r>
            <a:r>
              <a:rPr lang="en-US" altLang="zh-CN" sz="17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楷体" pitchFamily="49" charset="-122"/>
                <a:cs typeface="Calibri" pitchFamily="34" charset="0"/>
              </a:rPr>
              <a:t> 1</a:t>
            </a:r>
            <a:endParaRPr lang="en-US" altLang="zh-CN" sz="1700" b="0" cap="none" spc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2015716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楷体" pitchFamily="49" charset="-122"/>
                <a:cs typeface="Calibri" pitchFamily="34" charset="0"/>
              </a:rPr>
              <a:t>Item 2</a:t>
            </a:r>
            <a:endParaRPr lang="en-US" altLang="zh-CN" sz="1700" b="0" cap="none" spc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707904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楷体" pitchFamily="49" charset="-122"/>
                <a:cs typeface="Calibri" pitchFamily="34" charset="0"/>
              </a:rPr>
              <a:t>Item 3</a:t>
            </a:r>
            <a:endParaRPr lang="en-US" altLang="zh-CN" sz="1700" b="0" cap="none" spc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5400092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楷体" pitchFamily="49" charset="-122"/>
                <a:cs typeface="Calibri" pitchFamily="34" charset="0"/>
              </a:rPr>
              <a:t>Item 4</a:t>
            </a:r>
            <a:endParaRPr lang="en-US" altLang="zh-CN" sz="1700" b="0" cap="none" spc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7092280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楷体" pitchFamily="49" charset="-122"/>
                <a:cs typeface="Calibri" pitchFamily="34" charset="0"/>
              </a:rPr>
              <a:t>Item 5</a:t>
            </a:r>
            <a:endParaRPr lang="en-US" altLang="zh-CN" sz="1700" b="0" cap="none" spc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7" name="Rectangle 190"/>
          <p:cNvSpPr>
            <a:spLocks noChangeArrowheads="1"/>
          </p:cNvSpPr>
          <p:nvPr/>
        </p:nvSpPr>
        <p:spPr bwMode="auto">
          <a:xfrm>
            <a:off x="323528" y="404664"/>
            <a:ext cx="1692000" cy="360000"/>
          </a:xfrm>
          <a:prstGeom prst="round2SameRect">
            <a:avLst/>
          </a:prstGeom>
          <a:solidFill>
            <a:srgbClr val="002060"/>
          </a:solidFill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Calibri" pitchFamily="34" charset="0"/>
                <a:ea typeface="楷体" pitchFamily="49" charset="-122"/>
                <a:cs typeface="Calibri" pitchFamily="34" charset="0"/>
              </a:rPr>
              <a:t>ITEM</a:t>
            </a:r>
            <a:endParaRPr lang="zh-CN" altLang="en-US" sz="1800" dirty="0">
              <a:solidFill>
                <a:schemeClr val="bg1"/>
              </a:solidFill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323529" y="765175"/>
            <a:ext cx="8460000" cy="57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pic>
        <p:nvPicPr>
          <p:cNvPr id="6149" name="Picture 79" descr="电子科技大学校徽30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0088" y="6037264"/>
            <a:ext cx="823912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00000"/>
          </a:solidFill>
          <a:effectLst/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9pPr>
    </p:titleStyle>
    <p:bodyStyle>
      <a:lvl1pPr marL="360000" indent="-360000" algn="l" rtl="0" eaLnBrk="1" fontAlgn="ctr" hangingPunct="1">
        <a:spcBef>
          <a:spcPts val="1200"/>
        </a:spcBef>
        <a:spcAft>
          <a:spcPts val="1200"/>
        </a:spcAft>
        <a:buClr>
          <a:schemeClr val="tx1"/>
        </a:buClr>
        <a:buSzPct val="70000"/>
        <a:buFont typeface="Wingdings" pitchFamily="2" charset="2"/>
        <a:buChar char="l"/>
        <a:defRPr sz="3200" b="1" u="none" strike="noStrike" cap="none" spc="0">
          <a:ln>
            <a:noFill/>
          </a:ln>
          <a:solidFill>
            <a:srgbClr val="002060"/>
          </a:solidFill>
          <a:effectLst/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marL="180000" indent="432000" algn="l" rtl="0" eaLnBrk="1" fontAlgn="base" hangingPunct="1">
        <a:spcBef>
          <a:spcPts val="600"/>
        </a:spcBef>
        <a:spcAft>
          <a:spcPts val="600"/>
        </a:spcAft>
        <a:buClr>
          <a:schemeClr val="accent1"/>
        </a:buClr>
        <a:buFont typeface="Wingdings" pitchFamily="2" charset="2"/>
        <a:buNone/>
        <a:defRPr sz="2400" b="0">
          <a:solidFill>
            <a:srgbClr val="002060"/>
          </a:solidFill>
          <a:effectLst/>
          <a:latin typeface="Times New Roman" panose="02020603050405020304" pitchFamily="18" charset="0"/>
          <a:ea typeface="楷体" pitchFamily="49" charset="-122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ts val="300"/>
        </a:spcBef>
        <a:spcAft>
          <a:spcPts val="300"/>
        </a:spcAft>
        <a:buClr>
          <a:schemeClr val="tx1"/>
        </a:buClr>
        <a:buNone/>
        <a:defRPr sz="2000" b="0">
          <a:solidFill>
            <a:srgbClr val="002060"/>
          </a:solidFill>
          <a:effectLst/>
          <a:latin typeface="Times New Roman" panose="02020603050405020304" pitchFamily="18" charset="0"/>
          <a:ea typeface="楷体" pitchFamily="49" charset="-122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ts val="300"/>
        </a:spcBef>
        <a:spcAft>
          <a:spcPts val="300"/>
        </a:spcAft>
        <a:buNone/>
        <a:defRPr sz="2000" b="0">
          <a:solidFill>
            <a:srgbClr val="002060"/>
          </a:solidFill>
          <a:effectLst/>
          <a:latin typeface="Times New Roman" panose="02020603050405020304" pitchFamily="18" charset="0"/>
          <a:ea typeface="楷体" pitchFamily="49" charset="-122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ts val="300"/>
        </a:spcBef>
        <a:spcAft>
          <a:spcPts val="300"/>
        </a:spcAft>
        <a:buNone/>
        <a:defRPr sz="2000" b="0">
          <a:solidFill>
            <a:srgbClr val="002060"/>
          </a:solidFill>
          <a:effectLst/>
          <a:latin typeface="Times New Roman" panose="02020603050405020304" pitchFamily="18" charset="0"/>
          <a:ea typeface="楷体" pitchFamily="49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3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8.wmf"/><Relationship Id="rId5" Type="http://schemas.openxmlformats.org/officeDocument/2006/relationships/image" Target="../media/image3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/>
              <a:t>周益</a:t>
            </a:r>
            <a:r>
              <a:rPr lang="zh-CN" altLang="en-US" dirty="0" smtClean="0"/>
              <a:t>民 博士 副教授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算法设计策略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6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0/1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</a:t>
            </a:r>
            <a:r>
              <a:rPr lang="en-US" altLang="zh-CN" sz="2400" b="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种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物品和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一个背包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物品</a:t>
            </a:r>
            <a:r>
              <a:rPr lang="en-US" altLang="zh-CN" sz="2400" b="0" i="1" dirty="0" err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重量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sz="2400" b="0" i="1" dirty="0" err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400" b="0" i="1" baseline="-25000" dirty="0" err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价值为</a:t>
            </a:r>
            <a:r>
              <a:rPr lang="en-US" altLang="zh-CN" sz="2400" b="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400" b="0" i="1" baseline="-25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背包容量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问应如何选择装入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背包中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的物品，使得装入背包中物品的总价值最大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400" b="0" dirty="0" smtClean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400" b="0" dirty="0" smtClean="0">
                <a:solidFill>
                  <a:srgbClr val="C00000"/>
                </a:solidFill>
              </a:rPr>
              <a:t>动态规划最核心之处在于构造状态转移函数</a:t>
            </a:r>
            <a:r>
              <a:rPr lang="en-US" altLang="zh-CN" sz="2400" b="0" dirty="0" smtClean="0">
                <a:solidFill>
                  <a:srgbClr val="C00000"/>
                </a:solidFill>
              </a:rPr>
              <a:t>optimal(), o()</a:t>
            </a:r>
            <a:endParaRPr lang="en-US" altLang="zh-CN" sz="2400" b="0" dirty="0" smtClean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rgbClr val="0033CC"/>
                </a:solidFill>
              </a:rPr>
              <a:t>o(</a:t>
            </a:r>
            <a:r>
              <a:rPr lang="en-US" altLang="zh-CN" sz="2400" b="0" i="1" dirty="0" err="1" smtClean="0">
                <a:solidFill>
                  <a:srgbClr val="0033CC"/>
                </a:solidFill>
              </a:rPr>
              <a:t>i</a:t>
            </a:r>
            <a:r>
              <a:rPr lang="en-US" altLang="zh-CN" sz="2400" b="0" dirty="0" smtClean="0">
                <a:solidFill>
                  <a:srgbClr val="0033CC"/>
                </a:solidFill>
              </a:rPr>
              <a:t>, </a:t>
            </a:r>
            <a:r>
              <a:rPr lang="en-US" altLang="zh-CN" sz="2400" b="0" i="1" dirty="0" smtClean="0">
                <a:solidFill>
                  <a:srgbClr val="0033CC"/>
                </a:solidFill>
              </a:rPr>
              <a:t>j</a:t>
            </a:r>
            <a:r>
              <a:rPr lang="en-US" altLang="zh-CN" sz="2400" b="0" dirty="0" smtClean="0">
                <a:solidFill>
                  <a:srgbClr val="0033CC"/>
                </a:solidFill>
              </a:rPr>
              <a:t>)</a:t>
            </a:r>
            <a:r>
              <a:rPr lang="zh-CN" altLang="en-US" sz="2400" b="0" dirty="0" smtClean="0">
                <a:solidFill>
                  <a:srgbClr val="0033CC"/>
                </a:solidFill>
              </a:rPr>
              <a:t>表示在前</a:t>
            </a:r>
            <a:r>
              <a:rPr lang="en-US" altLang="zh-CN" sz="2400" b="0" dirty="0" err="1" smtClean="0">
                <a:solidFill>
                  <a:srgbClr val="0033CC"/>
                </a:solidFill>
              </a:rPr>
              <a:t>i</a:t>
            </a:r>
            <a:r>
              <a:rPr lang="zh-CN" altLang="en-US" sz="2400" b="0" dirty="0" smtClean="0">
                <a:solidFill>
                  <a:srgbClr val="0033CC"/>
                </a:solidFill>
              </a:rPr>
              <a:t>件物品装入重量</a:t>
            </a:r>
            <a:r>
              <a:rPr lang="en-US" altLang="zh-CN" sz="2400" b="0" i="1" dirty="0" smtClean="0">
                <a:solidFill>
                  <a:srgbClr val="0033CC"/>
                </a:solidFill>
              </a:rPr>
              <a:t>j</a:t>
            </a:r>
            <a:r>
              <a:rPr lang="zh-CN" altLang="en-US" sz="2400" b="0" dirty="0" smtClean="0">
                <a:solidFill>
                  <a:srgbClr val="0033CC"/>
                </a:solidFill>
              </a:rPr>
              <a:t>的背包取得</a:t>
            </a:r>
            <a:r>
              <a:rPr lang="zh-CN" altLang="en-US" sz="2400" b="0" dirty="0">
                <a:solidFill>
                  <a:srgbClr val="0033CC"/>
                </a:solidFill>
              </a:rPr>
              <a:t>的</a:t>
            </a:r>
            <a:r>
              <a:rPr lang="zh-CN" altLang="en-US" sz="2400" b="0" dirty="0" smtClean="0">
                <a:solidFill>
                  <a:srgbClr val="0033CC"/>
                </a:solidFill>
              </a:rPr>
              <a:t>最优值；那么，</a:t>
            </a:r>
            <a:r>
              <a:rPr lang="en-US" altLang="zh-CN" sz="2400" b="0" dirty="0">
                <a:solidFill>
                  <a:srgbClr val="0033CC"/>
                </a:solidFill>
              </a:rPr>
              <a:t> </a:t>
            </a:r>
            <a:r>
              <a:rPr lang="en-US" altLang="zh-CN" sz="2400" b="0" dirty="0" smtClean="0">
                <a:solidFill>
                  <a:srgbClr val="0033CC"/>
                </a:solidFill>
              </a:rPr>
              <a:t>o(</a:t>
            </a:r>
            <a:r>
              <a:rPr lang="en-US" altLang="zh-CN" sz="2400" b="0" i="1" dirty="0" smtClean="0">
                <a:solidFill>
                  <a:srgbClr val="0033CC"/>
                </a:solidFill>
              </a:rPr>
              <a:t>i-</a:t>
            </a:r>
            <a:r>
              <a:rPr lang="en-US" altLang="zh-CN" sz="2400" b="0" dirty="0" smtClean="0">
                <a:solidFill>
                  <a:srgbClr val="0033CC"/>
                </a:solidFill>
              </a:rPr>
              <a:t>1, </a:t>
            </a:r>
            <a:r>
              <a:rPr lang="en-US" altLang="zh-CN" sz="2400" b="0" i="1" dirty="0" smtClean="0">
                <a:solidFill>
                  <a:srgbClr val="0033CC"/>
                </a:solidFill>
              </a:rPr>
              <a:t>j-</a:t>
            </a:r>
            <a:r>
              <a:rPr lang="en-US" altLang="zh-CN" sz="2400" b="0" i="1" dirty="0">
                <a:solidFill>
                  <a:srgbClr val="0033CC"/>
                </a:solidFill>
              </a:rPr>
              <a:t> </a:t>
            </a:r>
            <a:r>
              <a:rPr lang="en-US" altLang="zh-CN" sz="2400" b="0" i="1" dirty="0" err="1">
                <a:solidFill>
                  <a:srgbClr val="0033CC"/>
                </a:solidFill>
              </a:rPr>
              <a:t>w</a:t>
            </a:r>
            <a:r>
              <a:rPr lang="en-US" altLang="zh-CN" sz="2400" b="0" i="1" baseline="-25000" dirty="0" err="1">
                <a:solidFill>
                  <a:srgbClr val="0033CC"/>
                </a:solidFill>
              </a:rPr>
              <a:t>i</a:t>
            </a:r>
            <a:r>
              <a:rPr lang="en-US" altLang="zh-CN" sz="2400" b="0" dirty="0" smtClean="0">
                <a:solidFill>
                  <a:srgbClr val="0033CC"/>
                </a:solidFill>
              </a:rPr>
              <a:t>)</a:t>
            </a:r>
            <a:r>
              <a:rPr lang="zh-CN" altLang="en-US" sz="2400" b="0" dirty="0" smtClean="0">
                <a:solidFill>
                  <a:srgbClr val="0033CC"/>
                </a:solidFill>
              </a:rPr>
              <a:t>表示前</a:t>
            </a:r>
            <a:r>
              <a:rPr lang="en-US" altLang="zh-CN" sz="2400" b="0" i="1" dirty="0" smtClean="0">
                <a:solidFill>
                  <a:srgbClr val="0033CC"/>
                </a:solidFill>
              </a:rPr>
              <a:t>i-</a:t>
            </a:r>
            <a:r>
              <a:rPr lang="en-US" altLang="zh-CN" sz="2400" b="0" dirty="0" smtClean="0">
                <a:solidFill>
                  <a:srgbClr val="0033CC"/>
                </a:solidFill>
              </a:rPr>
              <a:t>1</a:t>
            </a:r>
            <a:r>
              <a:rPr lang="zh-CN" altLang="en-US" sz="2400" b="0" dirty="0" smtClean="0">
                <a:solidFill>
                  <a:srgbClr val="0033CC"/>
                </a:solidFill>
              </a:rPr>
              <a:t>件物品装入</a:t>
            </a:r>
            <a:r>
              <a:rPr lang="en-US" altLang="zh-CN" sz="2400" b="0" i="1" dirty="0">
                <a:solidFill>
                  <a:srgbClr val="0033CC"/>
                </a:solidFill>
              </a:rPr>
              <a:t>j- </a:t>
            </a:r>
            <a:r>
              <a:rPr lang="en-US" altLang="zh-CN" sz="2400" b="0" i="1" dirty="0" err="1" smtClean="0">
                <a:solidFill>
                  <a:srgbClr val="0033CC"/>
                </a:solidFill>
              </a:rPr>
              <a:t>w</a:t>
            </a:r>
            <a:r>
              <a:rPr lang="en-US" altLang="zh-CN" sz="2400" b="0" i="1" baseline="-25000" dirty="0" err="1" smtClean="0">
                <a:solidFill>
                  <a:srgbClr val="0033CC"/>
                </a:solidFill>
              </a:rPr>
              <a:t>i</a:t>
            </a:r>
            <a:r>
              <a:rPr lang="zh-CN" altLang="en-US" sz="2400" b="0" dirty="0" smtClean="0">
                <a:solidFill>
                  <a:srgbClr val="0033CC"/>
                </a:solidFill>
              </a:rPr>
              <a:t>重量背包的最优值。</a:t>
            </a:r>
            <a:endParaRPr lang="en-US" altLang="zh-CN" sz="2400" b="0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0033CC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781137"/>
              </p:ext>
            </p:extLst>
          </p:nvPr>
        </p:nvGraphicFramePr>
        <p:xfrm>
          <a:off x="1043608" y="4293096"/>
          <a:ext cx="6207894" cy="54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3" imgW="2603160" imgH="228600" progId="Equation.DSMT4">
                  <p:embed/>
                </p:oleObj>
              </mc:Choice>
              <mc:Fallback>
                <p:oleObj name="Equation" r:id="rId3" imgW="2603160" imgH="228600" progId="Equation.DSMT4">
                  <p:embed/>
                  <p:pic>
                    <p:nvPicPr>
                      <p:cNvPr id="0" name="图片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293096"/>
                        <a:ext cx="6207894" cy="5447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标注 3"/>
          <p:cNvSpPr/>
          <p:nvPr/>
        </p:nvSpPr>
        <p:spPr bwMode="auto">
          <a:xfrm>
            <a:off x="5148064" y="4986526"/>
            <a:ext cx="2736304" cy="306116"/>
          </a:xfrm>
          <a:prstGeom prst="wedgeRectCallout">
            <a:avLst>
              <a:gd name="adj1" fmla="val -12810"/>
              <a:gd name="adj2" fmla="val -119764"/>
            </a:avLst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不放物品</a:t>
            </a:r>
            <a:r>
              <a:rPr kumimoji="0" lang="en-US" altLang="zh-CN" sz="2000" b="1" i="1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保持最优解</a:t>
            </a:r>
          </a:p>
        </p:txBody>
      </p:sp>
      <p:sp>
        <p:nvSpPr>
          <p:cNvPr id="6" name="矩形标注 5"/>
          <p:cNvSpPr/>
          <p:nvPr/>
        </p:nvSpPr>
        <p:spPr bwMode="auto">
          <a:xfrm>
            <a:off x="2267744" y="4986526"/>
            <a:ext cx="2520280" cy="306116"/>
          </a:xfrm>
          <a:prstGeom prst="wedgeRectCallout">
            <a:avLst>
              <a:gd name="adj1" fmla="val -12810"/>
              <a:gd name="adj2" fmla="val -11976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腾个空间放入物品</a:t>
            </a:r>
            <a:r>
              <a:rPr kumimoji="0" lang="en-US" altLang="zh-CN" sz="20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endParaRPr kumimoji="0" lang="zh-CN" altLang="en-US" sz="20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2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rgbClr val="000000"/>
                </a:solidFill>
                <a:ea typeface="+mn-ea"/>
              </a:rPr>
              <a:t>有编号分别</a:t>
            </a:r>
            <a:r>
              <a:rPr lang="zh-CN" altLang="en-US" sz="2000" b="0" dirty="0" smtClean="0">
                <a:solidFill>
                  <a:srgbClr val="000000"/>
                </a:solidFill>
                <a:ea typeface="+mn-ea"/>
              </a:rPr>
              <a:t>为</a:t>
            </a:r>
            <a:r>
              <a:rPr lang="en-US" altLang="zh-CN" sz="2000" b="0" dirty="0" smtClean="0">
                <a:solidFill>
                  <a:srgbClr val="000000"/>
                </a:solidFill>
                <a:ea typeface="+mn-ea"/>
              </a:rPr>
              <a:t>{</a:t>
            </a:r>
            <a:r>
              <a:rPr lang="en-US" altLang="zh-CN" sz="2000" b="0" dirty="0" err="1" smtClean="0">
                <a:solidFill>
                  <a:srgbClr val="000000"/>
                </a:solidFill>
                <a:ea typeface="+mn-ea"/>
              </a:rPr>
              <a:t>a,b,c,d,e</a:t>
            </a:r>
            <a:r>
              <a:rPr lang="en-US" altLang="zh-CN" sz="2000" b="0" dirty="0" smtClean="0">
                <a:solidFill>
                  <a:srgbClr val="000000"/>
                </a:solidFill>
                <a:ea typeface="+mn-ea"/>
              </a:rPr>
              <a:t>}</a:t>
            </a:r>
            <a:r>
              <a:rPr lang="zh-CN" altLang="en-US" sz="2000" b="0" dirty="0" smtClean="0">
                <a:solidFill>
                  <a:srgbClr val="000000"/>
                </a:solidFill>
                <a:ea typeface="+mn-ea"/>
              </a:rPr>
              <a:t>的</a:t>
            </a:r>
            <a:r>
              <a:rPr lang="zh-CN" altLang="en-US" sz="2000" b="0" dirty="0">
                <a:solidFill>
                  <a:srgbClr val="000000"/>
                </a:solidFill>
                <a:ea typeface="+mn-ea"/>
              </a:rPr>
              <a:t>五件</a:t>
            </a:r>
            <a:r>
              <a:rPr lang="zh-CN" altLang="en-US" sz="2000" b="0" dirty="0" smtClean="0">
                <a:solidFill>
                  <a:srgbClr val="000000"/>
                </a:solidFill>
                <a:ea typeface="+mn-ea"/>
              </a:rPr>
              <a:t>物品</a:t>
            </a:r>
            <a:r>
              <a:rPr lang="zh-CN" altLang="en-US" sz="2000" b="0" dirty="0">
                <a:solidFill>
                  <a:srgbClr val="000000"/>
                </a:solidFill>
                <a:ea typeface="+mn-ea"/>
              </a:rPr>
              <a:t>，</a:t>
            </a:r>
            <a:r>
              <a:rPr lang="zh-CN" altLang="en-US" sz="2000" b="0" dirty="0" smtClean="0">
                <a:solidFill>
                  <a:srgbClr val="000000"/>
                </a:solidFill>
                <a:ea typeface="+mn-ea"/>
              </a:rPr>
              <a:t>它们</a:t>
            </a:r>
            <a:r>
              <a:rPr lang="zh-CN" altLang="en-US" sz="2000" b="0" dirty="0">
                <a:solidFill>
                  <a:srgbClr val="000000"/>
                </a:solidFill>
                <a:ea typeface="+mn-ea"/>
              </a:rPr>
              <a:t>的重量分别</a:t>
            </a:r>
            <a:r>
              <a:rPr lang="zh-CN" altLang="en-US" sz="2000" b="0" dirty="0" smtClean="0">
                <a:solidFill>
                  <a:srgbClr val="000000"/>
                </a:solidFill>
                <a:ea typeface="+mn-ea"/>
              </a:rPr>
              <a:t>是</a:t>
            </a:r>
            <a:r>
              <a:rPr lang="en-US" altLang="zh-CN" sz="2000" b="0" dirty="0" smtClean="0">
                <a:solidFill>
                  <a:srgbClr val="000000"/>
                </a:solidFill>
                <a:ea typeface="+mn-ea"/>
              </a:rPr>
              <a:t>{2,2,6,5,4}</a:t>
            </a:r>
            <a:r>
              <a:rPr lang="zh-CN" altLang="en-US" sz="2000" b="0" dirty="0" smtClean="0">
                <a:solidFill>
                  <a:srgbClr val="000000"/>
                </a:solidFill>
                <a:ea typeface="+mn-ea"/>
              </a:rPr>
              <a:t>，它们</a:t>
            </a:r>
            <a:r>
              <a:rPr lang="zh-CN" altLang="en-US" sz="2000" b="0" dirty="0">
                <a:solidFill>
                  <a:srgbClr val="000000"/>
                </a:solidFill>
                <a:ea typeface="+mn-ea"/>
              </a:rPr>
              <a:t>的价值分别</a:t>
            </a:r>
            <a:r>
              <a:rPr lang="zh-CN" altLang="en-US" sz="2000" b="0" dirty="0" smtClean="0">
                <a:solidFill>
                  <a:srgbClr val="000000"/>
                </a:solidFill>
                <a:ea typeface="+mn-ea"/>
              </a:rPr>
              <a:t>是</a:t>
            </a:r>
            <a:r>
              <a:rPr lang="en-US" altLang="zh-CN" sz="2000" b="0" dirty="0" smtClean="0">
                <a:solidFill>
                  <a:srgbClr val="000000"/>
                </a:solidFill>
                <a:ea typeface="+mn-ea"/>
              </a:rPr>
              <a:t>{6,3,5,4,6}</a:t>
            </a:r>
            <a:r>
              <a:rPr lang="zh-CN" altLang="en-US" sz="2000" b="0" dirty="0" smtClean="0">
                <a:solidFill>
                  <a:srgbClr val="000000"/>
                </a:solidFill>
                <a:ea typeface="+mn-ea"/>
              </a:rPr>
              <a:t>。承重</a:t>
            </a:r>
            <a:r>
              <a:rPr lang="zh-CN" altLang="en-US" sz="2000" b="0" dirty="0">
                <a:solidFill>
                  <a:srgbClr val="000000"/>
                </a:solidFill>
                <a:ea typeface="+mn-ea"/>
              </a:rPr>
              <a:t>为</a:t>
            </a:r>
            <a:r>
              <a:rPr lang="en-US" altLang="zh-CN" sz="2000" b="0" dirty="0">
                <a:solidFill>
                  <a:srgbClr val="000000"/>
                </a:solidFill>
                <a:ea typeface="+mn-ea"/>
              </a:rPr>
              <a:t>10</a:t>
            </a:r>
            <a:r>
              <a:rPr lang="zh-CN" altLang="en-US" sz="2000" b="0" dirty="0">
                <a:solidFill>
                  <a:srgbClr val="000000"/>
                </a:solidFill>
                <a:ea typeface="+mn-ea"/>
              </a:rPr>
              <a:t>的背包，如何让背包里装入的物品具有最大的价值总和</a:t>
            </a:r>
            <a:r>
              <a:rPr lang="zh-CN" altLang="en-US" sz="2000" b="0" dirty="0" smtClean="0">
                <a:solidFill>
                  <a:srgbClr val="000000"/>
                </a:solidFill>
                <a:ea typeface="+mn-ea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ea typeface="+mn-ea"/>
            </a:endParaRPr>
          </a:p>
          <a:p>
            <a:r>
              <a:rPr lang="en-US" altLang="zh-CN" sz="2000" b="0" i="1" dirty="0" err="1" smtClean="0">
                <a:solidFill>
                  <a:srgbClr val="FF0000"/>
                </a:solidFill>
              </a:rPr>
              <a:t>i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是外循环，</a:t>
            </a:r>
            <a:r>
              <a:rPr lang="en-US" altLang="zh-CN" sz="2000" b="0" i="1" dirty="0" smtClean="0">
                <a:solidFill>
                  <a:srgbClr val="FF0000"/>
                </a:solidFill>
              </a:rPr>
              <a:t>j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是内循环，填表按行横填。看着上一行，填写下一行。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92863"/>
              </p:ext>
            </p:extLst>
          </p:nvPr>
        </p:nvGraphicFramePr>
        <p:xfrm>
          <a:off x="2123734" y="3212976"/>
          <a:ext cx="5328586" cy="2376264"/>
        </p:xfrm>
        <a:graphic>
          <a:graphicData uri="http://schemas.openxmlformats.org/drawingml/2006/table">
            <a:tbl>
              <a:tblPr/>
              <a:tblGrid>
                <a:gridCol w="409724">
                  <a:extLst>
                    <a:ext uri="{9D8B030D-6E8A-4147-A177-3AD203B41FA5}">
                      <a16:colId xmlns:a16="http://schemas.microsoft.com/office/drawing/2014/main" val="191301359"/>
                    </a:ext>
                  </a:extLst>
                </a:gridCol>
                <a:gridCol w="409724">
                  <a:extLst>
                    <a:ext uri="{9D8B030D-6E8A-4147-A177-3AD203B41FA5}">
                      <a16:colId xmlns:a16="http://schemas.microsoft.com/office/drawing/2014/main" val="19140011"/>
                    </a:ext>
                  </a:extLst>
                </a:gridCol>
                <a:gridCol w="409724">
                  <a:extLst>
                    <a:ext uri="{9D8B030D-6E8A-4147-A177-3AD203B41FA5}">
                      <a16:colId xmlns:a16="http://schemas.microsoft.com/office/drawing/2014/main" val="479002573"/>
                    </a:ext>
                  </a:extLst>
                </a:gridCol>
                <a:gridCol w="409724">
                  <a:extLst>
                    <a:ext uri="{9D8B030D-6E8A-4147-A177-3AD203B41FA5}">
                      <a16:colId xmlns:a16="http://schemas.microsoft.com/office/drawing/2014/main" val="420518666"/>
                    </a:ext>
                  </a:extLst>
                </a:gridCol>
                <a:gridCol w="409724">
                  <a:extLst>
                    <a:ext uri="{9D8B030D-6E8A-4147-A177-3AD203B41FA5}">
                      <a16:colId xmlns:a16="http://schemas.microsoft.com/office/drawing/2014/main" val="2598416090"/>
                    </a:ext>
                  </a:extLst>
                </a:gridCol>
                <a:gridCol w="409724">
                  <a:extLst>
                    <a:ext uri="{9D8B030D-6E8A-4147-A177-3AD203B41FA5}">
                      <a16:colId xmlns:a16="http://schemas.microsoft.com/office/drawing/2014/main" val="1131089657"/>
                    </a:ext>
                  </a:extLst>
                </a:gridCol>
                <a:gridCol w="409724">
                  <a:extLst>
                    <a:ext uri="{9D8B030D-6E8A-4147-A177-3AD203B41FA5}">
                      <a16:colId xmlns:a16="http://schemas.microsoft.com/office/drawing/2014/main" val="3389744130"/>
                    </a:ext>
                  </a:extLst>
                </a:gridCol>
                <a:gridCol w="409724">
                  <a:extLst>
                    <a:ext uri="{9D8B030D-6E8A-4147-A177-3AD203B41FA5}">
                      <a16:colId xmlns:a16="http://schemas.microsoft.com/office/drawing/2014/main" val="3154567332"/>
                    </a:ext>
                  </a:extLst>
                </a:gridCol>
                <a:gridCol w="409724">
                  <a:extLst>
                    <a:ext uri="{9D8B030D-6E8A-4147-A177-3AD203B41FA5}">
                      <a16:colId xmlns:a16="http://schemas.microsoft.com/office/drawing/2014/main" val="3915804563"/>
                    </a:ext>
                  </a:extLst>
                </a:gridCol>
                <a:gridCol w="409724">
                  <a:extLst>
                    <a:ext uri="{9D8B030D-6E8A-4147-A177-3AD203B41FA5}">
                      <a16:colId xmlns:a16="http://schemas.microsoft.com/office/drawing/2014/main" val="1151688104"/>
                    </a:ext>
                  </a:extLst>
                </a:gridCol>
                <a:gridCol w="409724">
                  <a:extLst>
                    <a:ext uri="{9D8B030D-6E8A-4147-A177-3AD203B41FA5}">
                      <a16:colId xmlns:a16="http://schemas.microsoft.com/office/drawing/2014/main" val="2170982412"/>
                    </a:ext>
                  </a:extLst>
                </a:gridCol>
                <a:gridCol w="409724">
                  <a:extLst>
                    <a:ext uri="{9D8B030D-6E8A-4147-A177-3AD203B41FA5}">
                      <a16:colId xmlns:a16="http://schemas.microsoft.com/office/drawing/2014/main" val="1726793318"/>
                    </a:ext>
                  </a:extLst>
                </a:gridCol>
                <a:gridCol w="411898">
                  <a:extLst>
                    <a:ext uri="{9D8B030D-6E8A-4147-A177-3AD203B41FA5}">
                      <a16:colId xmlns:a16="http://schemas.microsoft.com/office/drawing/2014/main" val="1444790049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 dirty="0" smtClean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w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 dirty="0" smtClean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v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8038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87067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56183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c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556137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14412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79698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512299" y="3645024"/>
            <a:ext cx="611435" cy="1944215"/>
            <a:chOff x="1008237" y="3068960"/>
            <a:chExt cx="611435" cy="1944215"/>
          </a:xfrm>
        </p:grpSpPr>
        <p:sp>
          <p:nvSpPr>
            <p:cNvPr id="4" name="左大括号 3"/>
            <p:cNvSpPr/>
            <p:nvPr/>
          </p:nvSpPr>
          <p:spPr bwMode="auto">
            <a:xfrm>
              <a:off x="1246884" y="3068960"/>
              <a:ext cx="372788" cy="1944215"/>
            </a:xfrm>
            <a:prstGeom prst="leftBrace">
              <a:avLst>
                <a:gd name="adj1" fmla="val 8333"/>
                <a:gd name="adj2" fmla="val 48122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1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090337"/>
                </p:ext>
              </p:extLst>
            </p:nvPr>
          </p:nvGraphicFramePr>
          <p:xfrm>
            <a:off x="1008237" y="3825044"/>
            <a:ext cx="179387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3" name="Equation" r:id="rId3" imgW="88560" imgH="164880" progId="Equation.DSMT4">
                    <p:embed/>
                  </p:oleObj>
                </mc:Choice>
                <mc:Fallback>
                  <p:oleObj name="Equation" r:id="rId3" imgW="88560" imgH="164880" progId="Equation.DSMT4">
                    <p:embed/>
                    <p:pic>
                      <p:nvPicPr>
                        <p:cNvPr id="11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237" y="3825044"/>
                          <a:ext cx="179387" cy="3349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3347870" y="2504877"/>
            <a:ext cx="4104450" cy="708099"/>
            <a:chOff x="2843808" y="1928813"/>
            <a:chExt cx="4104450" cy="708099"/>
          </a:xfrm>
        </p:grpSpPr>
        <p:sp>
          <p:nvSpPr>
            <p:cNvPr id="9" name="左大括号 8"/>
            <p:cNvSpPr/>
            <p:nvPr/>
          </p:nvSpPr>
          <p:spPr bwMode="auto">
            <a:xfrm rot="5400000">
              <a:off x="4716013" y="404667"/>
              <a:ext cx="360040" cy="410445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3254113"/>
                </p:ext>
              </p:extLst>
            </p:nvPr>
          </p:nvGraphicFramePr>
          <p:xfrm>
            <a:off x="4768850" y="1928813"/>
            <a:ext cx="255588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4" name="Equation" r:id="rId5" imgW="126720" imgH="190440" progId="Equation.DSMT4">
                    <p:embed/>
                  </p:oleObj>
                </mc:Choice>
                <mc:Fallback>
                  <p:oleObj name="Equation" r:id="rId5" imgW="126720" imgH="190440" progId="Equation.DSMT4">
                    <p:embed/>
                    <p:pic>
                      <p:nvPicPr>
                        <p:cNvPr id="7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8850" y="1928813"/>
                          <a:ext cx="255588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286564"/>
              </p:ext>
            </p:extLst>
          </p:nvPr>
        </p:nvGraphicFramePr>
        <p:xfrm>
          <a:off x="1244426" y="5903138"/>
          <a:ext cx="6207894" cy="54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7" imgW="2603160" imgH="228600" progId="Equation.DSMT4">
                  <p:embed/>
                </p:oleObj>
              </mc:Choice>
              <mc:Fallback>
                <p:oleObj name="Equation" r:id="rId7" imgW="2603160" imgH="2286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426" y="5903138"/>
                        <a:ext cx="6207894" cy="5447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2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活动安排问题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rgbClr val="000000"/>
                </a:solidFill>
              </a:rPr>
              <a:t>某同学想利用悠长寒假中的连续</a:t>
            </a:r>
            <a:r>
              <a:rPr lang="en-US" altLang="zh-CN" sz="2000" b="0" dirty="0">
                <a:solidFill>
                  <a:srgbClr val="000000"/>
                </a:solidFill>
              </a:rPr>
              <a:t>14</a:t>
            </a:r>
            <a:r>
              <a:rPr lang="zh-CN" altLang="en-US" sz="2000" b="0" dirty="0">
                <a:solidFill>
                  <a:srgbClr val="000000"/>
                </a:solidFill>
              </a:rPr>
              <a:t>天安排一系列激动人心旅行计划。他拟出的旅行活动目的地有五</a:t>
            </a:r>
            <a:r>
              <a:rPr lang="zh-CN" altLang="en-US" sz="2000" b="0" dirty="0" smtClean="0">
                <a:solidFill>
                  <a:srgbClr val="000000"/>
                </a:solidFill>
              </a:rPr>
              <a:t>个</a:t>
            </a:r>
            <a:r>
              <a:rPr lang="en-US" altLang="zh-CN" sz="2000" b="0" dirty="0" smtClean="0">
                <a:solidFill>
                  <a:srgbClr val="000000"/>
                </a:solidFill>
              </a:rPr>
              <a:t>{</a:t>
            </a:r>
            <a:r>
              <a:rPr lang="en-US" altLang="zh-CN" sz="2000" b="0" dirty="0" err="1" smtClean="0">
                <a:solidFill>
                  <a:srgbClr val="000000"/>
                </a:solidFill>
              </a:rPr>
              <a:t>a,b,c,d,e</a:t>
            </a:r>
            <a:r>
              <a:rPr lang="en-US" altLang="zh-CN" sz="2000" b="0" dirty="0" smtClean="0">
                <a:solidFill>
                  <a:srgbClr val="000000"/>
                </a:solidFill>
              </a:rPr>
              <a:t>}</a:t>
            </a:r>
            <a:r>
              <a:rPr lang="zh-CN" altLang="en-US" sz="2000" b="0" dirty="0" smtClean="0">
                <a:solidFill>
                  <a:srgbClr val="000000"/>
                </a:solidFill>
              </a:rPr>
              <a:t> </a:t>
            </a:r>
            <a:r>
              <a:rPr lang="zh-CN" altLang="en-US" sz="2000" b="0" dirty="0">
                <a:solidFill>
                  <a:srgbClr val="000000"/>
                </a:solidFill>
              </a:rPr>
              <a:t>，以</a:t>
            </a:r>
            <a:r>
              <a:rPr lang="en-US" altLang="zh-CN" sz="2000" b="0" dirty="0">
                <a:solidFill>
                  <a:srgbClr val="000000"/>
                </a:solidFill>
              </a:rPr>
              <a:t>14</a:t>
            </a:r>
            <a:r>
              <a:rPr lang="zh-CN" altLang="en-US" sz="2000" b="0" dirty="0">
                <a:solidFill>
                  <a:srgbClr val="000000"/>
                </a:solidFill>
              </a:rPr>
              <a:t>天为单位，五项活动的启动日期分别</a:t>
            </a:r>
            <a:r>
              <a:rPr lang="zh-CN" altLang="en-US" sz="2000" b="0" dirty="0" smtClean="0">
                <a:solidFill>
                  <a:srgbClr val="000000"/>
                </a:solidFill>
              </a:rPr>
              <a:t>是</a:t>
            </a:r>
            <a:r>
              <a:rPr lang="en-US" altLang="zh-CN" sz="2000" b="0" dirty="0" smtClean="0">
                <a:solidFill>
                  <a:srgbClr val="000000"/>
                </a:solidFill>
              </a:rPr>
              <a:t>{6,1,7,6,11}</a:t>
            </a:r>
            <a:r>
              <a:rPr lang="zh-CN" altLang="en-US" sz="2000" b="0" dirty="0" smtClean="0">
                <a:solidFill>
                  <a:srgbClr val="000000"/>
                </a:solidFill>
              </a:rPr>
              <a:t>，</a:t>
            </a:r>
            <a:r>
              <a:rPr lang="zh-CN" altLang="en-US" sz="2000" b="0" dirty="0">
                <a:solidFill>
                  <a:srgbClr val="000000"/>
                </a:solidFill>
              </a:rPr>
              <a:t>结束日期分别</a:t>
            </a:r>
            <a:r>
              <a:rPr lang="zh-CN" altLang="en-US" sz="2000" b="0" dirty="0" smtClean="0">
                <a:solidFill>
                  <a:srgbClr val="000000"/>
                </a:solidFill>
              </a:rPr>
              <a:t>是</a:t>
            </a:r>
            <a:r>
              <a:rPr lang="en-US" altLang="zh-CN" sz="2000" b="0" dirty="0" smtClean="0">
                <a:solidFill>
                  <a:srgbClr val="000000"/>
                </a:solidFill>
              </a:rPr>
              <a:t>{8,5,9,13,14}</a:t>
            </a:r>
            <a:r>
              <a:rPr lang="zh-CN" altLang="en-US" sz="2000" b="0" dirty="0" smtClean="0">
                <a:solidFill>
                  <a:srgbClr val="000000"/>
                </a:solidFill>
              </a:rPr>
              <a:t>，</a:t>
            </a:r>
            <a:r>
              <a:rPr lang="zh-CN" altLang="en-US" sz="2000" b="0" dirty="0">
                <a:solidFill>
                  <a:srgbClr val="000000"/>
                </a:solidFill>
              </a:rPr>
              <a:t>将获得经验</a:t>
            </a:r>
            <a:r>
              <a:rPr lang="zh-CN" altLang="en-US" sz="2000" b="0" dirty="0" smtClean="0">
                <a:solidFill>
                  <a:srgbClr val="000000"/>
                </a:solidFill>
              </a:rPr>
              <a:t>值</a:t>
            </a:r>
            <a:r>
              <a:rPr lang="en-US" altLang="zh-CN" sz="2000" b="0" dirty="0" smtClean="0">
                <a:solidFill>
                  <a:srgbClr val="000000"/>
                </a:solidFill>
              </a:rPr>
              <a:t>{</a:t>
            </a:r>
            <a:r>
              <a:rPr lang="en-US" altLang="zh-CN" sz="2000" b="0" dirty="0">
                <a:solidFill>
                  <a:srgbClr val="000000"/>
                </a:solidFill>
              </a:rPr>
              <a:t>2,3,5,11,7</a:t>
            </a:r>
            <a:r>
              <a:rPr lang="en-US" altLang="zh-CN" sz="2000" b="0" dirty="0" smtClean="0">
                <a:solidFill>
                  <a:srgbClr val="000000"/>
                </a:solidFill>
              </a:rPr>
              <a:t>}</a:t>
            </a:r>
            <a:r>
              <a:rPr lang="zh-CN" altLang="en-US" sz="2000" b="0" dirty="0" smtClean="0">
                <a:solidFill>
                  <a:srgbClr val="000000"/>
                </a:solidFill>
              </a:rPr>
              <a:t>。</a:t>
            </a:r>
            <a:r>
              <a:rPr lang="zh-CN" altLang="en-US" sz="2000" b="0" dirty="0">
                <a:solidFill>
                  <a:srgbClr val="000000"/>
                </a:solidFill>
              </a:rPr>
              <a:t>请安排其旅行计划，以使得获得经验值最多。要求写出动态规划的递归关系式，并求解其最优解</a:t>
            </a:r>
            <a:r>
              <a:rPr lang="zh-CN" altLang="en-US" sz="2000" b="0" dirty="0" smtClean="0">
                <a:solidFill>
                  <a:srgbClr val="000000"/>
                </a:solidFill>
              </a:rPr>
              <a:t>。</a:t>
            </a:r>
            <a:endParaRPr lang="en-US" altLang="zh-CN" sz="2000" b="0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solidFill>
                  <a:srgbClr val="C00000"/>
                </a:solidFill>
              </a:rPr>
              <a:t>定式解法：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dirty="0" smtClean="0">
                <a:solidFill>
                  <a:srgbClr val="C00000"/>
                </a:solidFill>
              </a:rPr>
              <a:t>定义 </a:t>
            </a:r>
            <a:r>
              <a:rPr lang="en-US" altLang="zh-CN" sz="2000" dirty="0" smtClean="0">
                <a:solidFill>
                  <a:srgbClr val="C00000"/>
                </a:solidFill>
              </a:rPr>
              <a:t>f(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j </a:t>
            </a:r>
            <a:r>
              <a:rPr lang="en-US" altLang="zh-CN" sz="2000" dirty="0" smtClean="0">
                <a:solidFill>
                  <a:srgbClr val="C00000"/>
                </a:solidFill>
              </a:rPr>
              <a:t>) </a:t>
            </a:r>
            <a:r>
              <a:rPr lang="zh-CN" altLang="en-US" sz="2000" b="0" dirty="0" smtClean="0">
                <a:solidFill>
                  <a:srgbClr val="C00000"/>
                </a:solidFill>
              </a:rPr>
              <a:t>表示</a:t>
            </a:r>
            <a:r>
              <a:rPr lang="zh-CN" altLang="en-US" sz="2000" b="0" dirty="0">
                <a:solidFill>
                  <a:srgbClr val="C00000"/>
                </a:solidFill>
              </a:rPr>
              <a:t>与</a:t>
            </a:r>
            <a:r>
              <a:rPr lang="zh-CN" altLang="en-US" sz="2000" b="0" dirty="0" smtClean="0">
                <a:solidFill>
                  <a:srgbClr val="C00000"/>
                </a:solidFill>
              </a:rPr>
              <a:t>日期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j </a:t>
            </a:r>
            <a:r>
              <a:rPr lang="zh-CN" altLang="en-US" sz="2000" b="0" dirty="0" smtClean="0">
                <a:solidFill>
                  <a:srgbClr val="C00000"/>
                </a:solidFill>
              </a:rPr>
              <a:t>不</a:t>
            </a:r>
            <a:r>
              <a:rPr lang="zh-CN" altLang="en-US" sz="2000" b="0" dirty="0">
                <a:solidFill>
                  <a:srgbClr val="C00000"/>
                </a:solidFill>
              </a:rPr>
              <a:t>冲突的活动最晚结束</a:t>
            </a:r>
            <a:r>
              <a:rPr lang="zh-CN" altLang="en-US" sz="2000" b="0" dirty="0" smtClean="0">
                <a:solidFill>
                  <a:srgbClr val="C00000"/>
                </a:solidFill>
              </a:rPr>
              <a:t>日期 </a:t>
            </a:r>
            <a:r>
              <a:rPr lang="en-US" altLang="zh-CN" sz="2000" i="1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000" b="0" i="1" dirty="0" smtClean="0">
                <a:solidFill>
                  <a:srgbClr val="C00000"/>
                </a:solidFill>
              </a:rPr>
              <a:t> </a:t>
            </a:r>
            <a:r>
              <a:rPr lang="zh-CN" altLang="en-US" sz="2000" b="0" dirty="0" smtClean="0">
                <a:solidFill>
                  <a:srgbClr val="C00000"/>
                </a:solidFill>
              </a:rPr>
              <a:t>，即 </a:t>
            </a:r>
            <a:r>
              <a:rPr lang="en-US" altLang="zh-CN" sz="2000" i="1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&lt;j </a:t>
            </a:r>
            <a:r>
              <a:rPr lang="zh-CN" altLang="en-US" sz="2000" b="0" dirty="0" smtClean="0">
                <a:solidFill>
                  <a:srgbClr val="C00000"/>
                </a:solidFill>
              </a:rPr>
              <a:t>。定义 </a:t>
            </a:r>
            <a:r>
              <a:rPr lang="en-US" altLang="zh-CN" sz="2000" dirty="0" smtClean="0">
                <a:solidFill>
                  <a:srgbClr val="C00000"/>
                </a:solidFill>
              </a:rPr>
              <a:t>o(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j </a:t>
            </a:r>
            <a:r>
              <a:rPr lang="en-US" altLang="zh-CN" sz="2000" dirty="0" smtClean="0">
                <a:solidFill>
                  <a:srgbClr val="C00000"/>
                </a:solidFill>
              </a:rPr>
              <a:t>) </a:t>
            </a:r>
            <a:r>
              <a:rPr lang="zh-CN" altLang="en-US" sz="2000" b="0" dirty="0" smtClean="0">
                <a:solidFill>
                  <a:srgbClr val="C00000"/>
                </a:solidFill>
              </a:rPr>
              <a:t>表示</a:t>
            </a:r>
            <a:r>
              <a:rPr lang="zh-CN" altLang="en-US" sz="2000" b="0" dirty="0">
                <a:solidFill>
                  <a:srgbClr val="C00000"/>
                </a:solidFill>
              </a:rPr>
              <a:t>在</a:t>
            </a:r>
            <a:r>
              <a:rPr lang="zh-CN" altLang="en-US" sz="2000" b="0" dirty="0" smtClean="0">
                <a:solidFill>
                  <a:srgbClr val="C00000"/>
                </a:solidFill>
              </a:rPr>
              <a:t>日期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j </a:t>
            </a:r>
            <a:r>
              <a:rPr lang="zh-CN" altLang="en-US" sz="2000" b="0" dirty="0" smtClean="0">
                <a:solidFill>
                  <a:srgbClr val="C00000"/>
                </a:solidFill>
              </a:rPr>
              <a:t>时</a:t>
            </a:r>
            <a:r>
              <a:rPr lang="zh-CN" altLang="en-US" sz="2000" b="0" dirty="0">
                <a:solidFill>
                  <a:srgbClr val="C00000"/>
                </a:solidFill>
              </a:rPr>
              <a:t>能够获取的最大经验值，即最优解</a:t>
            </a:r>
            <a:r>
              <a:rPr lang="zh-CN" altLang="en-US" sz="2000" b="0" dirty="0" smtClean="0">
                <a:solidFill>
                  <a:srgbClr val="C00000"/>
                </a:solidFill>
              </a:rPr>
              <a:t>。</a:t>
            </a:r>
            <a:endParaRPr lang="en-US" altLang="zh-CN" sz="2000" b="0" dirty="0" smtClean="0">
              <a:solidFill>
                <a:srgbClr val="C00000"/>
              </a:solidFill>
            </a:endParaRPr>
          </a:p>
          <a:p>
            <a:pPr lvl="1" indent="0">
              <a:lnSpc>
                <a:spcPct val="128000"/>
              </a:lnSpc>
              <a:buClr>
                <a:srgbClr val="FF0000"/>
              </a:buClr>
            </a:pPr>
            <a:r>
              <a:rPr lang="zh-CN" altLang="en-US" sz="1600" b="0" dirty="0">
                <a:solidFill>
                  <a:srgbClr val="FF0000"/>
                </a:solidFill>
              </a:rPr>
              <a:t>第一，如果</a:t>
            </a:r>
            <a:r>
              <a:rPr lang="zh-CN" altLang="en-US" sz="1600" b="0" dirty="0" smtClean="0">
                <a:solidFill>
                  <a:srgbClr val="FF0000"/>
                </a:solidFill>
              </a:rPr>
              <a:t>选择当前日期</a:t>
            </a:r>
            <a:r>
              <a:rPr lang="zh-CN" altLang="en-US" sz="1600" b="0" dirty="0">
                <a:solidFill>
                  <a:srgbClr val="FF0000"/>
                </a:solidFill>
              </a:rPr>
              <a:t>结束的活动，则不能选取不兼容的活动，且必须</a:t>
            </a:r>
            <a:r>
              <a:rPr lang="zh-CN" altLang="en-US" sz="1600" b="0" dirty="0" smtClean="0">
                <a:solidFill>
                  <a:srgbClr val="FF0000"/>
                </a:solidFill>
              </a:rPr>
              <a:t>包括</a:t>
            </a:r>
            <a:r>
              <a:rPr lang="zh-CN" altLang="en-US" sz="1600" dirty="0" smtClean="0">
                <a:solidFill>
                  <a:srgbClr val="FF0000"/>
                </a:solidFill>
              </a:rPr>
              <a:t>兼容活动构成的早前</a:t>
            </a:r>
            <a:r>
              <a:rPr lang="zh-CN" altLang="en-US" sz="1600" b="0" dirty="0" smtClean="0">
                <a:solidFill>
                  <a:srgbClr val="FF0000"/>
                </a:solidFill>
              </a:rPr>
              <a:t>最优解</a:t>
            </a:r>
            <a:r>
              <a:rPr lang="zh-CN" altLang="en-US" sz="1600" b="0" dirty="0">
                <a:solidFill>
                  <a:srgbClr val="FF0000"/>
                </a:solidFill>
              </a:rPr>
              <a:t>。</a:t>
            </a:r>
          </a:p>
          <a:p>
            <a:pPr lvl="1" indent="0">
              <a:lnSpc>
                <a:spcPct val="128000"/>
              </a:lnSpc>
              <a:buClr>
                <a:srgbClr val="FF0000"/>
              </a:buClr>
            </a:pPr>
            <a:r>
              <a:rPr lang="zh-CN" altLang="en-US" sz="1600" b="0" dirty="0">
                <a:solidFill>
                  <a:srgbClr val="FF0000"/>
                </a:solidFill>
              </a:rPr>
              <a:t>第二，如果不</a:t>
            </a:r>
            <a:r>
              <a:rPr lang="zh-CN" altLang="en-US" sz="1600" b="0" dirty="0" smtClean="0">
                <a:solidFill>
                  <a:srgbClr val="FF0000"/>
                </a:solidFill>
              </a:rPr>
              <a:t>选择</a:t>
            </a:r>
            <a:r>
              <a:rPr lang="zh-CN" altLang="en-US" sz="1600" dirty="0">
                <a:solidFill>
                  <a:srgbClr val="FF0000"/>
                </a:solidFill>
              </a:rPr>
              <a:t>当前</a:t>
            </a:r>
            <a:r>
              <a:rPr lang="zh-CN" altLang="en-US" sz="1600" b="0" dirty="0" smtClean="0">
                <a:solidFill>
                  <a:srgbClr val="FF0000"/>
                </a:solidFill>
              </a:rPr>
              <a:t>日期</a:t>
            </a:r>
            <a:r>
              <a:rPr lang="zh-CN" altLang="en-US" sz="1600" b="0" dirty="0">
                <a:solidFill>
                  <a:srgbClr val="FF0000"/>
                </a:solidFill>
              </a:rPr>
              <a:t>结束的活动，则必定</a:t>
            </a:r>
            <a:r>
              <a:rPr lang="zh-CN" altLang="en-US" sz="1600" b="0" dirty="0" smtClean="0">
                <a:solidFill>
                  <a:srgbClr val="FF0000"/>
                </a:solidFill>
              </a:rPr>
              <a:t>包括上一日期最优解。</a:t>
            </a:r>
            <a:endParaRPr lang="zh-CN" altLang="en-US" sz="1600" b="0" dirty="0">
              <a:solidFill>
                <a:srgbClr val="FF0000"/>
              </a:solidFill>
            </a:endParaRPr>
          </a:p>
          <a:p>
            <a:endParaRPr lang="en-US" altLang="zh-CN" sz="2000" b="0" dirty="0" smtClean="0">
              <a:solidFill>
                <a:srgbClr val="C00000"/>
              </a:solidFill>
            </a:endParaRPr>
          </a:p>
          <a:p>
            <a:endParaRPr lang="en-US" altLang="zh-CN" sz="2000" b="0" dirty="0">
              <a:solidFill>
                <a:srgbClr val="C00000"/>
              </a:solidFill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187680"/>
              </p:ext>
            </p:extLst>
          </p:nvPr>
        </p:nvGraphicFramePr>
        <p:xfrm>
          <a:off x="611560" y="5137724"/>
          <a:ext cx="4055070" cy="77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3" imgW="2184120" imgH="419040" progId="Equation.DSMT4">
                  <p:embed/>
                </p:oleObj>
              </mc:Choice>
              <mc:Fallback>
                <p:oleObj name="Equation" r:id="rId3" imgW="2184120" imgH="419040" progId="Equation.DSMT4">
                  <p:embed/>
                  <p:pic>
                    <p:nvPicPr>
                      <p:cNvPr id="0" name="图片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137724"/>
                        <a:ext cx="4055070" cy="779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5876"/>
              </p:ext>
            </p:extLst>
          </p:nvPr>
        </p:nvGraphicFramePr>
        <p:xfrm>
          <a:off x="5090391" y="5013176"/>
          <a:ext cx="3162303" cy="1311275"/>
        </p:xfrm>
        <a:graphic>
          <a:graphicData uri="http://schemas.openxmlformats.org/drawingml/2006/table">
            <a:tbl>
              <a:tblPr/>
              <a:tblGrid>
                <a:gridCol w="245258">
                  <a:extLst>
                    <a:ext uri="{9D8B030D-6E8A-4147-A177-3AD203B41FA5}">
                      <a16:colId xmlns:a16="http://schemas.microsoft.com/office/drawing/2014/main" val="3329061681"/>
                    </a:ext>
                  </a:extLst>
                </a:gridCol>
                <a:gridCol w="207135">
                  <a:extLst>
                    <a:ext uri="{9D8B030D-6E8A-4147-A177-3AD203B41FA5}">
                      <a16:colId xmlns:a16="http://schemas.microsoft.com/office/drawing/2014/main" val="2918327463"/>
                    </a:ext>
                  </a:extLst>
                </a:gridCol>
                <a:gridCol w="207135">
                  <a:extLst>
                    <a:ext uri="{9D8B030D-6E8A-4147-A177-3AD203B41FA5}">
                      <a16:colId xmlns:a16="http://schemas.microsoft.com/office/drawing/2014/main" val="2684780598"/>
                    </a:ext>
                  </a:extLst>
                </a:gridCol>
                <a:gridCol w="207135">
                  <a:extLst>
                    <a:ext uri="{9D8B030D-6E8A-4147-A177-3AD203B41FA5}">
                      <a16:colId xmlns:a16="http://schemas.microsoft.com/office/drawing/2014/main" val="32946829"/>
                    </a:ext>
                  </a:extLst>
                </a:gridCol>
                <a:gridCol w="207135">
                  <a:extLst>
                    <a:ext uri="{9D8B030D-6E8A-4147-A177-3AD203B41FA5}">
                      <a16:colId xmlns:a16="http://schemas.microsoft.com/office/drawing/2014/main" val="1250758466"/>
                    </a:ext>
                  </a:extLst>
                </a:gridCol>
                <a:gridCol w="207135">
                  <a:extLst>
                    <a:ext uri="{9D8B030D-6E8A-4147-A177-3AD203B41FA5}">
                      <a16:colId xmlns:a16="http://schemas.microsoft.com/office/drawing/2014/main" val="3599222341"/>
                    </a:ext>
                  </a:extLst>
                </a:gridCol>
                <a:gridCol w="207135">
                  <a:extLst>
                    <a:ext uri="{9D8B030D-6E8A-4147-A177-3AD203B41FA5}">
                      <a16:colId xmlns:a16="http://schemas.microsoft.com/office/drawing/2014/main" val="3747201548"/>
                    </a:ext>
                  </a:extLst>
                </a:gridCol>
                <a:gridCol w="207135">
                  <a:extLst>
                    <a:ext uri="{9D8B030D-6E8A-4147-A177-3AD203B41FA5}">
                      <a16:colId xmlns:a16="http://schemas.microsoft.com/office/drawing/2014/main" val="605867395"/>
                    </a:ext>
                  </a:extLst>
                </a:gridCol>
                <a:gridCol w="207135">
                  <a:extLst>
                    <a:ext uri="{9D8B030D-6E8A-4147-A177-3AD203B41FA5}">
                      <a16:colId xmlns:a16="http://schemas.microsoft.com/office/drawing/2014/main" val="3588913352"/>
                    </a:ext>
                  </a:extLst>
                </a:gridCol>
                <a:gridCol w="207135">
                  <a:extLst>
                    <a:ext uri="{9D8B030D-6E8A-4147-A177-3AD203B41FA5}">
                      <a16:colId xmlns:a16="http://schemas.microsoft.com/office/drawing/2014/main" val="2817410440"/>
                    </a:ext>
                  </a:extLst>
                </a:gridCol>
                <a:gridCol w="207135">
                  <a:extLst>
                    <a:ext uri="{9D8B030D-6E8A-4147-A177-3AD203B41FA5}">
                      <a16:colId xmlns:a16="http://schemas.microsoft.com/office/drawing/2014/main" val="2275555171"/>
                    </a:ext>
                  </a:extLst>
                </a:gridCol>
                <a:gridCol w="207135">
                  <a:extLst>
                    <a:ext uri="{9D8B030D-6E8A-4147-A177-3AD203B41FA5}">
                      <a16:colId xmlns:a16="http://schemas.microsoft.com/office/drawing/2014/main" val="2445827346"/>
                    </a:ext>
                  </a:extLst>
                </a:gridCol>
                <a:gridCol w="207135">
                  <a:extLst>
                    <a:ext uri="{9D8B030D-6E8A-4147-A177-3AD203B41FA5}">
                      <a16:colId xmlns:a16="http://schemas.microsoft.com/office/drawing/2014/main" val="849899417"/>
                    </a:ext>
                  </a:extLst>
                </a:gridCol>
                <a:gridCol w="207135">
                  <a:extLst>
                    <a:ext uri="{9D8B030D-6E8A-4147-A177-3AD203B41FA5}">
                      <a16:colId xmlns:a16="http://schemas.microsoft.com/office/drawing/2014/main" val="2553613509"/>
                    </a:ext>
                  </a:extLst>
                </a:gridCol>
                <a:gridCol w="224290">
                  <a:extLst>
                    <a:ext uri="{9D8B030D-6E8A-4147-A177-3AD203B41FA5}">
                      <a16:colId xmlns:a16="http://schemas.microsoft.com/office/drawing/2014/main" val="212912466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0968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808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2938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017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5650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491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i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o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(</a:t>
                      </a:r>
                      <a:r>
                        <a:rPr lang="en-US" sz="1050" i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j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44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3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主方法 动态规划</a:t>
            </a:r>
            <a:endParaRPr lang="en-US" altLang="zh-CN" dirty="0" smtClean="0"/>
          </a:p>
          <a:p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算法设计策略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2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算法分析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包含</a:t>
            </a:r>
            <a:r>
              <a:rPr lang="zh-CN" altLang="en-US" dirty="0"/>
              <a:t>时间复杂度和空间复杂度的分析 </a:t>
            </a:r>
            <a:endParaRPr lang="en-US" altLang="zh-CN" dirty="0" smtClean="0"/>
          </a:p>
          <a:p>
            <a:r>
              <a:rPr lang="zh-CN" altLang="en-US" sz="2400" dirty="0">
                <a:latin typeface="楷体" pitchFamily="49" charset="-122"/>
              </a:rPr>
              <a:t>算法的程序实现后，其执行时间主要花费在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</a:rPr>
              <a:t>循环和递归</a:t>
            </a:r>
            <a:r>
              <a:rPr lang="zh-CN" altLang="en-US" sz="2400" dirty="0">
                <a:latin typeface="楷体" pitchFamily="49" charset="-122"/>
              </a:rPr>
              <a:t>上。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33CC"/>
                </a:solidFill>
                <a:latin typeface="楷体" pitchFamily="49" charset="-122"/>
              </a:rPr>
              <a:t>循环</a:t>
            </a:r>
            <a:r>
              <a:rPr lang="zh-CN" altLang="en-US" sz="2400" dirty="0">
                <a:solidFill>
                  <a:srgbClr val="0033CC"/>
                </a:solidFill>
                <a:latin typeface="楷体" pitchFamily="49" charset="-122"/>
              </a:rPr>
              <a:t>的时间代价分析方法：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33CC"/>
                </a:solidFill>
                <a:latin typeface="楷体" pitchFamily="49" charset="-122"/>
              </a:rPr>
              <a:t>单个</a:t>
            </a:r>
            <a:r>
              <a:rPr lang="zh-CN" altLang="en-US" dirty="0">
                <a:solidFill>
                  <a:srgbClr val="0033CC"/>
                </a:solidFill>
                <a:latin typeface="楷体" pitchFamily="49" charset="-122"/>
              </a:rPr>
              <a:t>循环，循环</a:t>
            </a:r>
            <a:r>
              <a:rPr lang="zh-CN" altLang="en-US" dirty="0" smtClean="0">
                <a:solidFill>
                  <a:srgbClr val="0033CC"/>
                </a:solidFill>
                <a:latin typeface="楷体" pitchFamily="49" charset="-122"/>
              </a:rPr>
              <a:t>次数直接决定</a:t>
            </a:r>
            <a:r>
              <a:rPr lang="en-US" altLang="zh-CN" dirty="0" smtClean="0">
                <a:solidFill>
                  <a:srgbClr val="0033CC"/>
                </a:solidFill>
                <a:latin typeface="楷体" pitchFamily="49" charset="-122"/>
              </a:rPr>
              <a:t>;</a:t>
            </a:r>
            <a:endParaRPr lang="zh-CN" altLang="en-US" dirty="0">
              <a:solidFill>
                <a:srgbClr val="0033CC"/>
              </a:solidFill>
              <a:latin typeface="楷体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33CC"/>
                </a:solidFill>
                <a:latin typeface="楷体" pitchFamily="49" charset="-122"/>
              </a:rPr>
              <a:t>并列</a:t>
            </a:r>
            <a:r>
              <a:rPr lang="zh-CN" altLang="en-US" dirty="0">
                <a:solidFill>
                  <a:srgbClr val="0033CC"/>
                </a:solidFill>
                <a:latin typeface="楷体" pitchFamily="49" charset="-122"/>
              </a:rPr>
              <a:t>循环</a:t>
            </a:r>
            <a:r>
              <a:rPr lang="zh-CN" altLang="en-US" dirty="0" smtClean="0">
                <a:solidFill>
                  <a:srgbClr val="0033CC"/>
                </a:solidFill>
                <a:latin typeface="楷体" pitchFamily="49" charset="-122"/>
              </a:rPr>
              <a:t>，循环次数按加法规则求和</a:t>
            </a:r>
            <a:r>
              <a:rPr lang="en-US" altLang="zh-CN" dirty="0" smtClean="0">
                <a:solidFill>
                  <a:srgbClr val="0033CC"/>
                </a:solidFill>
                <a:latin typeface="楷体" pitchFamily="49" charset="-122"/>
              </a:rPr>
              <a:t>;</a:t>
            </a:r>
            <a:endParaRPr lang="zh-CN" altLang="en-US" dirty="0">
              <a:solidFill>
                <a:srgbClr val="0033CC"/>
              </a:solidFill>
              <a:latin typeface="楷体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33CC"/>
                </a:solidFill>
                <a:latin typeface="楷体" pitchFamily="49" charset="-122"/>
              </a:rPr>
              <a:t>嵌套循环，循环</a:t>
            </a:r>
            <a:r>
              <a:rPr lang="zh-CN" altLang="en-US" dirty="0" smtClean="0">
                <a:solidFill>
                  <a:srgbClr val="0033CC"/>
                </a:solidFill>
                <a:latin typeface="楷体" pitchFamily="49" charset="-122"/>
              </a:rPr>
              <a:t>次数</a:t>
            </a:r>
            <a:r>
              <a:rPr lang="zh-CN" altLang="en-US" dirty="0">
                <a:solidFill>
                  <a:srgbClr val="0033CC"/>
                </a:solidFill>
                <a:latin typeface="楷体" pitchFamily="49" charset="-122"/>
              </a:rPr>
              <a:t>按</a:t>
            </a:r>
            <a:r>
              <a:rPr lang="zh-CN" altLang="en-US" dirty="0" smtClean="0">
                <a:solidFill>
                  <a:srgbClr val="0033CC"/>
                </a:solidFill>
                <a:latin typeface="楷体" pitchFamily="49" charset="-122"/>
              </a:rPr>
              <a:t>乘法规则求积。</a:t>
            </a:r>
            <a:endParaRPr lang="en-US" altLang="zh-CN" dirty="0">
              <a:solidFill>
                <a:srgbClr val="0033CC"/>
              </a:solidFill>
              <a:latin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1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算法分析</a:t>
            </a:r>
            <a:endParaRPr lang="zh-CN" alt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递归的时间代价分析方法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pl-PL" dirty="0" smtClean="0"/>
              <a:t>对于递归算法，一般可以把时间</a:t>
            </a:r>
            <a:r>
              <a:rPr lang="zh-CN" altLang="en-US" dirty="0" smtClean="0"/>
              <a:t>代价</a:t>
            </a:r>
            <a:r>
              <a:rPr lang="zh-CN" altLang="pl-PL" dirty="0" smtClean="0"/>
              <a:t>表示为一个递推方程</a:t>
            </a:r>
            <a:r>
              <a:rPr lang="zh-CN" altLang="en-US" dirty="0" smtClean="0"/>
              <a:t>，根据递推方程求解。</a:t>
            </a:r>
            <a:endParaRPr lang="zh-CN" altLang="pl-PL" dirty="0" smtClean="0"/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zh-CN" altLang="pl-PL" dirty="0" smtClean="0">
                <a:solidFill>
                  <a:srgbClr val="0000FF"/>
                </a:solidFill>
              </a:rPr>
              <a:t>决定</a:t>
            </a:r>
            <a:r>
              <a:rPr lang="zh-CN" altLang="en-US" dirty="0" smtClean="0">
                <a:solidFill>
                  <a:srgbClr val="0000FF"/>
                </a:solidFill>
              </a:rPr>
              <a:t>问题</a:t>
            </a:r>
            <a:r>
              <a:rPr lang="zh-CN" altLang="pl-PL" dirty="0" smtClean="0">
                <a:solidFill>
                  <a:srgbClr val="0000FF"/>
                </a:solidFill>
              </a:rPr>
              <a:t>规模的度量</a:t>
            </a:r>
            <a:r>
              <a:rPr lang="zh-CN" altLang="en-US" dirty="0" smtClean="0">
                <a:solidFill>
                  <a:srgbClr val="0000FF"/>
                </a:solidFill>
              </a:rPr>
              <a:t>，确定初始条件；</a:t>
            </a:r>
            <a:endParaRPr lang="zh-CN" altLang="pl-PL" dirty="0" smtClean="0">
              <a:solidFill>
                <a:srgbClr val="0000FF"/>
              </a:solidFill>
            </a:endParaRP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zh-CN" altLang="pl-PL" dirty="0" smtClean="0">
                <a:solidFill>
                  <a:srgbClr val="0000FF"/>
                </a:solidFill>
              </a:rPr>
              <a:t>找出算法的基本操作</a:t>
            </a:r>
            <a:r>
              <a:rPr lang="zh-CN" altLang="en-US" dirty="0" smtClean="0">
                <a:solidFill>
                  <a:srgbClr val="0000FF"/>
                </a:solidFill>
              </a:rPr>
              <a:t>，</a:t>
            </a:r>
            <a:r>
              <a:rPr lang="zh-CN" altLang="pl-PL" dirty="0" smtClean="0">
                <a:solidFill>
                  <a:srgbClr val="0000FF"/>
                </a:solidFill>
              </a:rPr>
              <a:t>建立一个递推方程</a:t>
            </a:r>
            <a:r>
              <a:rPr lang="zh-CN" altLang="en-US" dirty="0" smtClean="0">
                <a:solidFill>
                  <a:srgbClr val="0000FF"/>
                </a:solidFill>
              </a:rPr>
              <a:t>；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</a:rPr>
              <a:t>求解</a:t>
            </a:r>
            <a:r>
              <a:rPr lang="zh-CN" altLang="pl-PL" dirty="0" smtClean="0">
                <a:solidFill>
                  <a:srgbClr val="0000FF"/>
                </a:solidFill>
              </a:rPr>
              <a:t>递推方程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主方法求解递归方程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zh-CN" altLang="zh-CN" dirty="0">
                <a:solidFill>
                  <a:srgbClr val="000000"/>
                </a:solidFill>
              </a:rPr>
              <a:t>主方法是一类求解递归方程的快速便捷方法。它适用于求下面类型的递归形式：</a:t>
            </a:r>
          </a:p>
          <a:p>
            <a:pPr hangingPunct="0"/>
            <a:endParaRPr lang="en-US" altLang="zh-CN" dirty="0" smtClean="0">
              <a:solidFill>
                <a:srgbClr val="000000"/>
              </a:solidFill>
            </a:endParaRPr>
          </a:p>
          <a:p>
            <a:pPr hangingPunct="0"/>
            <a:r>
              <a:rPr lang="zh-CN" altLang="zh-CN" dirty="0" smtClean="0">
                <a:solidFill>
                  <a:srgbClr val="000000"/>
                </a:solidFill>
              </a:rPr>
              <a:t>其中</a:t>
            </a:r>
            <a:r>
              <a:rPr lang="en-US" altLang="zh-CN" dirty="0" smtClean="0">
                <a:solidFill>
                  <a:srgbClr val="000000"/>
                </a:solidFill>
              </a:rPr>
              <a:t>                   </a:t>
            </a:r>
            <a:r>
              <a:rPr lang="zh-CN" altLang="zh-CN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      </a:t>
            </a:r>
            <a:r>
              <a:rPr lang="zh-CN" altLang="zh-CN" dirty="0" smtClean="0">
                <a:solidFill>
                  <a:srgbClr val="000000"/>
                </a:solidFill>
              </a:rPr>
              <a:t>为</a:t>
            </a:r>
            <a:r>
              <a:rPr lang="zh-CN" altLang="zh-CN" dirty="0">
                <a:solidFill>
                  <a:srgbClr val="000000"/>
                </a:solidFill>
              </a:rPr>
              <a:t>渐进函数。</a:t>
            </a:r>
          </a:p>
          <a:p>
            <a:pPr hangingPunct="0"/>
            <a:r>
              <a:rPr lang="zh-CN" altLang="zh-CN" dirty="0">
                <a:solidFill>
                  <a:srgbClr val="000000"/>
                </a:solidFill>
              </a:rPr>
              <a:t>求解方法是比较渐进函数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    </a:t>
            </a:r>
            <a:r>
              <a:rPr lang="zh-CN" altLang="zh-CN" dirty="0" smtClean="0">
                <a:solidFill>
                  <a:srgbClr val="000000"/>
                </a:solidFill>
              </a:rPr>
              <a:t>与</a:t>
            </a:r>
            <a:r>
              <a:rPr lang="en-US" altLang="zh-CN" dirty="0" smtClean="0">
                <a:solidFill>
                  <a:srgbClr val="000000"/>
                </a:solidFill>
              </a:rPr>
              <a:t>         </a:t>
            </a:r>
            <a:r>
              <a:rPr lang="zh-CN" altLang="zh-CN" dirty="0">
                <a:solidFill>
                  <a:srgbClr val="000000"/>
                </a:solidFill>
              </a:rPr>
              <a:t>的指数形式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。分三种情况进行讨论</a:t>
            </a:r>
            <a:r>
              <a:rPr lang="zh-CN" altLang="zh-CN" dirty="0" smtClean="0">
                <a:solidFill>
                  <a:srgbClr val="000000"/>
                </a:solidFill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</a:rPr>
              <a:t>约定</a:t>
            </a:r>
            <a:r>
              <a:rPr lang="zh-CN" altLang="en-US" dirty="0">
                <a:solidFill>
                  <a:srgbClr val="000000"/>
                </a:solidFill>
              </a:rPr>
              <a:t>一</a:t>
            </a:r>
            <a:r>
              <a:rPr lang="zh-CN" altLang="en-US" dirty="0" smtClean="0">
                <a:solidFill>
                  <a:srgbClr val="000000"/>
                </a:solidFill>
              </a:rPr>
              <a:t>个变量           。</a:t>
            </a:r>
            <a:endParaRPr lang="zh-CN" altLang="zh-CN" dirty="0">
              <a:solidFill>
                <a:srgbClr val="000000"/>
              </a:solidFill>
            </a:endParaRPr>
          </a:p>
          <a:p>
            <a:pPr hangingPunct="0"/>
            <a:r>
              <a:rPr lang="en-US" altLang="zh-CN" dirty="0">
                <a:solidFill>
                  <a:srgbClr val="000000"/>
                </a:solidFill>
              </a:rPr>
              <a:t> </a:t>
            </a:r>
            <a:endParaRPr lang="zh-CN" altLang="zh-CN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021245"/>
              </p:ext>
            </p:extLst>
          </p:nvPr>
        </p:nvGraphicFramePr>
        <p:xfrm>
          <a:off x="2555776" y="1772816"/>
          <a:ext cx="354068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9" name="Equation" r:id="rId3" imgW="1374848" imgH="394412" progId="Equation.DSMT4">
                  <p:embed/>
                </p:oleObj>
              </mc:Choice>
              <mc:Fallback>
                <p:oleObj name="Equation" r:id="rId3" imgW="1374848" imgH="394412" progId="Equation.DSMT4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772816"/>
                        <a:ext cx="3540686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952596"/>
              </p:ext>
            </p:extLst>
          </p:nvPr>
        </p:nvGraphicFramePr>
        <p:xfrm>
          <a:off x="3131840" y="2852936"/>
          <a:ext cx="648072" cy="37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0" name="Equation" r:id="rId5" imgW="344483" imgH="204085" progId="Equation.DSMT4">
                  <p:embed/>
                </p:oleObj>
              </mc:Choice>
              <mc:Fallback>
                <p:oleObj name="Equation" r:id="rId5" imgW="344483" imgH="204085" progId="Equation.DSMT4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852936"/>
                        <a:ext cx="648072" cy="3780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926886"/>
              </p:ext>
            </p:extLst>
          </p:nvPr>
        </p:nvGraphicFramePr>
        <p:xfrm>
          <a:off x="4427984" y="3535274"/>
          <a:ext cx="894585" cy="521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1" name="Equation" r:id="rId7" imgW="344483" imgH="204085" progId="Equation.DSMT4">
                  <p:embed/>
                </p:oleObj>
              </mc:Choice>
              <mc:Fallback>
                <p:oleObj name="Equation" r:id="rId7" imgW="344483" imgH="204085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535274"/>
                        <a:ext cx="894585" cy="521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380294"/>
              </p:ext>
            </p:extLst>
          </p:nvPr>
        </p:nvGraphicFramePr>
        <p:xfrm>
          <a:off x="5880100" y="3575050"/>
          <a:ext cx="564108" cy="44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2" name="Equation" r:id="rId8" imgW="253800" imgH="203040" progId="Equation.DSMT4">
                  <p:embed/>
                </p:oleObj>
              </mc:Choice>
              <mc:Fallback>
                <p:oleObj name="Equation" r:id="rId8" imgW="25380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3575050"/>
                        <a:ext cx="564108" cy="442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267509"/>
              </p:ext>
            </p:extLst>
          </p:nvPr>
        </p:nvGraphicFramePr>
        <p:xfrm>
          <a:off x="7164288" y="4005064"/>
          <a:ext cx="7889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3" name="Equation" r:id="rId10" imgW="357148" imgH="178393" progId="Equation.DSMT4">
                  <p:embed/>
                </p:oleObj>
              </mc:Choice>
              <mc:Fallback>
                <p:oleObj name="Equation" r:id="rId10" imgW="357148" imgH="178393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4005064"/>
                        <a:ext cx="7889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621746"/>
              </p:ext>
            </p:extLst>
          </p:nvPr>
        </p:nvGraphicFramePr>
        <p:xfrm>
          <a:off x="1259632" y="2852936"/>
          <a:ext cx="1573723" cy="44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4" name="Equation" r:id="rId12" imgW="711000" imgH="203040" progId="Equation.DSMT4">
                  <p:embed/>
                </p:oleObj>
              </mc:Choice>
              <mc:Fallback>
                <p:oleObj name="Equation" r:id="rId12" imgW="711000" imgH="2030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852936"/>
                        <a:ext cx="1573723" cy="449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6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主方法求解递归方程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 smtClean="0">
                <a:solidFill>
                  <a:srgbClr val="0033CC"/>
                </a:solidFill>
              </a:rPr>
              <a:t>第一</a:t>
            </a:r>
            <a:r>
              <a:rPr lang="zh-CN" altLang="zh-CN" sz="2400" dirty="0">
                <a:solidFill>
                  <a:srgbClr val="0033CC"/>
                </a:solidFill>
              </a:rPr>
              <a:t>种情况</a:t>
            </a:r>
            <a:r>
              <a:rPr lang="zh-CN" altLang="zh-CN" sz="2400" dirty="0">
                <a:solidFill>
                  <a:srgbClr val="000000"/>
                </a:solidFill>
              </a:rPr>
              <a:t>，</a:t>
            </a:r>
            <a:r>
              <a:rPr lang="zh-CN" altLang="zh-CN" sz="2400" dirty="0" smtClean="0">
                <a:solidFill>
                  <a:srgbClr val="000000"/>
                </a:solidFill>
              </a:rPr>
              <a:t>如果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 </a:t>
            </a:r>
            <a:r>
              <a:rPr lang="zh-CN" altLang="zh-CN" sz="2400" dirty="0" smtClean="0">
                <a:solidFill>
                  <a:srgbClr val="000000"/>
                </a:solidFill>
              </a:rPr>
              <a:t>可以</a:t>
            </a:r>
            <a:r>
              <a:rPr lang="zh-CN" altLang="zh-CN" sz="2400" dirty="0">
                <a:solidFill>
                  <a:srgbClr val="000000"/>
                </a:solidFill>
              </a:rPr>
              <a:t>被</a:t>
            </a:r>
            <a:r>
              <a:rPr lang="zh-CN" altLang="zh-CN" sz="2400" dirty="0" smtClean="0">
                <a:solidFill>
                  <a:srgbClr val="000000"/>
                </a:solidFill>
              </a:rPr>
              <a:t>写作</a:t>
            </a:r>
            <a:r>
              <a:rPr lang="en-US" altLang="zh-CN" sz="2400" dirty="0" smtClean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 smtClean="0">
                <a:solidFill>
                  <a:srgbClr val="0033CC"/>
                </a:solidFill>
              </a:rPr>
              <a:t>第</a:t>
            </a:r>
            <a:r>
              <a:rPr lang="zh-CN" altLang="en-US" sz="2400" dirty="0" smtClean="0">
                <a:solidFill>
                  <a:srgbClr val="0033CC"/>
                </a:solidFill>
              </a:rPr>
              <a:t>二</a:t>
            </a:r>
            <a:r>
              <a:rPr lang="zh-CN" altLang="zh-CN" sz="2400" dirty="0" smtClean="0">
                <a:solidFill>
                  <a:srgbClr val="0033CC"/>
                </a:solidFill>
              </a:rPr>
              <a:t>种</a:t>
            </a:r>
            <a:r>
              <a:rPr lang="zh-CN" altLang="zh-CN" sz="2400" dirty="0">
                <a:solidFill>
                  <a:srgbClr val="0033CC"/>
                </a:solidFill>
              </a:rPr>
              <a:t>情况</a:t>
            </a:r>
            <a:r>
              <a:rPr lang="zh-CN" altLang="zh-CN" sz="2400" dirty="0">
                <a:solidFill>
                  <a:srgbClr val="000000"/>
                </a:solidFill>
              </a:rPr>
              <a:t>，如果</a:t>
            </a:r>
            <a:r>
              <a:rPr lang="en-US" altLang="zh-CN" sz="2400" dirty="0">
                <a:solidFill>
                  <a:srgbClr val="000000"/>
                </a:solidFill>
              </a:rPr>
              <a:t>            </a:t>
            </a:r>
            <a:r>
              <a:rPr lang="zh-CN" altLang="zh-CN" sz="2400" dirty="0">
                <a:solidFill>
                  <a:srgbClr val="000000"/>
                </a:solidFill>
              </a:rPr>
              <a:t>可以被写作</a:t>
            </a:r>
            <a:r>
              <a:rPr lang="en-US" altLang="zh-CN" sz="2400" dirty="0" smtClean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 smtClean="0">
                <a:solidFill>
                  <a:srgbClr val="0033CC"/>
                </a:solidFill>
              </a:rPr>
              <a:t>第</a:t>
            </a:r>
            <a:r>
              <a:rPr lang="zh-CN" altLang="en-US" sz="2400" dirty="0" smtClean="0">
                <a:solidFill>
                  <a:srgbClr val="0033CC"/>
                </a:solidFill>
              </a:rPr>
              <a:t>三</a:t>
            </a:r>
            <a:r>
              <a:rPr lang="zh-CN" altLang="zh-CN" sz="2400" dirty="0" smtClean="0">
                <a:solidFill>
                  <a:srgbClr val="0033CC"/>
                </a:solidFill>
              </a:rPr>
              <a:t>种</a:t>
            </a:r>
            <a:r>
              <a:rPr lang="zh-CN" altLang="zh-CN" sz="2400" dirty="0">
                <a:solidFill>
                  <a:srgbClr val="0033CC"/>
                </a:solidFill>
              </a:rPr>
              <a:t>情况</a:t>
            </a:r>
            <a:r>
              <a:rPr lang="zh-CN" altLang="zh-CN" sz="2400" dirty="0">
                <a:solidFill>
                  <a:srgbClr val="000000"/>
                </a:solidFill>
              </a:rPr>
              <a:t>，如果</a:t>
            </a:r>
            <a:r>
              <a:rPr lang="en-US" altLang="zh-CN" sz="2400" dirty="0">
                <a:solidFill>
                  <a:srgbClr val="000000"/>
                </a:solidFill>
              </a:rPr>
              <a:t>            </a:t>
            </a:r>
            <a:r>
              <a:rPr lang="zh-CN" altLang="zh-CN" sz="2400" dirty="0">
                <a:solidFill>
                  <a:srgbClr val="000000"/>
                </a:solidFill>
              </a:rPr>
              <a:t>可以被写作</a:t>
            </a:r>
            <a:r>
              <a:rPr lang="en-US" altLang="zh-CN" sz="2400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zh-CN" sz="24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504624"/>
              </p:ext>
            </p:extLst>
          </p:nvPr>
        </p:nvGraphicFramePr>
        <p:xfrm>
          <a:off x="2627784" y="836712"/>
          <a:ext cx="35401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4" imgW="1374848" imgH="394412" progId="Equation.DSMT4">
                  <p:embed/>
                </p:oleObj>
              </mc:Choice>
              <mc:Fallback>
                <p:oleObj name="Equation" r:id="rId4" imgW="1374848" imgH="394412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836712"/>
                        <a:ext cx="35401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332617"/>
              </p:ext>
            </p:extLst>
          </p:nvPr>
        </p:nvGraphicFramePr>
        <p:xfrm>
          <a:off x="2987824" y="1916832"/>
          <a:ext cx="791790" cy="461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6" imgW="344483" imgH="204085" progId="Equation.DSMT4">
                  <p:embed/>
                </p:oleObj>
              </mc:Choice>
              <mc:Fallback>
                <p:oleObj name="Equation" r:id="rId6" imgW="344483" imgH="204085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916832"/>
                        <a:ext cx="791790" cy="461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459702"/>
              </p:ext>
            </p:extLst>
          </p:nvPr>
        </p:nvGraphicFramePr>
        <p:xfrm>
          <a:off x="2987824" y="3501008"/>
          <a:ext cx="7921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8" imgW="344483" imgH="204085" progId="Equation.DSMT4">
                  <p:embed/>
                </p:oleObj>
              </mc:Choice>
              <mc:Fallback>
                <p:oleObj name="Equation" r:id="rId8" imgW="344483" imgH="204085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501008"/>
                        <a:ext cx="79216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870581"/>
              </p:ext>
            </p:extLst>
          </p:nvPr>
        </p:nvGraphicFramePr>
        <p:xfrm>
          <a:off x="2987824" y="5013176"/>
          <a:ext cx="7921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9" imgW="344483" imgH="204085" progId="Equation.DSMT4">
                  <p:embed/>
                </p:oleObj>
              </mc:Choice>
              <mc:Fallback>
                <p:oleObj name="Equation" r:id="rId9" imgW="344483" imgH="204085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013176"/>
                        <a:ext cx="79216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03819"/>
              </p:ext>
            </p:extLst>
          </p:nvPr>
        </p:nvGraphicFramePr>
        <p:xfrm>
          <a:off x="2025956" y="2438553"/>
          <a:ext cx="3507316" cy="8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10" imgW="1613435" imgH="393635" progId="Equation.DSMT4">
                  <p:embed/>
                </p:oleObj>
              </mc:Choice>
              <mc:Fallback>
                <p:oleObj name="Equation" r:id="rId10" imgW="1613435" imgH="393635" progId="Equation.DSMT4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956" y="2438553"/>
                        <a:ext cx="3507316" cy="850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942662"/>
              </p:ext>
            </p:extLst>
          </p:nvPr>
        </p:nvGraphicFramePr>
        <p:xfrm>
          <a:off x="5879852" y="2636839"/>
          <a:ext cx="2421226" cy="46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12" imgW="1193760" imgH="228600" progId="Equation.DSMT4">
                  <p:embed/>
                </p:oleObj>
              </mc:Choice>
              <mc:Fallback>
                <p:oleObj name="Equation" r:id="rId12" imgW="1193760" imgH="228600" progId="Equation.DSMT4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852" y="2636839"/>
                        <a:ext cx="2421226" cy="463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223959"/>
              </p:ext>
            </p:extLst>
          </p:nvPr>
        </p:nvGraphicFramePr>
        <p:xfrm>
          <a:off x="2051888" y="4014152"/>
          <a:ext cx="3574897" cy="51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14" imgW="1578368" imgH="229141" progId="Equation.DSMT4">
                  <p:embed/>
                </p:oleObj>
              </mc:Choice>
              <mc:Fallback>
                <p:oleObj name="Equation" r:id="rId14" imgW="1578368" imgH="229141" progId="Equation.DSMT4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888" y="4014152"/>
                        <a:ext cx="3574897" cy="519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946008"/>
              </p:ext>
            </p:extLst>
          </p:nvPr>
        </p:nvGraphicFramePr>
        <p:xfrm>
          <a:off x="5864226" y="4076700"/>
          <a:ext cx="2262692" cy="388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16" imgW="1168200" imgH="203040" progId="Equation.DSMT4">
                  <p:embed/>
                </p:oleObj>
              </mc:Choice>
              <mc:Fallback>
                <p:oleObj name="Equation" r:id="rId16" imgW="1168200" imgH="203040" progId="Equation.DSMT4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226" y="4076700"/>
                        <a:ext cx="2262692" cy="3887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837656"/>
              </p:ext>
            </p:extLst>
          </p:nvPr>
        </p:nvGraphicFramePr>
        <p:xfrm>
          <a:off x="2054449" y="5510593"/>
          <a:ext cx="2203239" cy="523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18" imgW="967445" imgH="229141" progId="Equation.DSMT4">
                  <p:embed/>
                </p:oleObj>
              </mc:Choice>
              <mc:Fallback>
                <p:oleObj name="Equation" r:id="rId18" imgW="967445" imgH="229141" progId="Equation.DSMT4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449" y="5510593"/>
                        <a:ext cx="2203239" cy="523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201760"/>
              </p:ext>
            </p:extLst>
          </p:nvPr>
        </p:nvGraphicFramePr>
        <p:xfrm>
          <a:off x="4833867" y="5661248"/>
          <a:ext cx="3469216" cy="44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20" imgW="1790640" imgH="228600" progId="Equation.DSMT4">
                  <p:embed/>
                </p:oleObj>
              </mc:Choice>
              <mc:Fallback>
                <p:oleObj name="Equation" r:id="rId20" imgW="1790640" imgH="228600" progId="Equation.DSMT4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867" y="5661248"/>
                        <a:ext cx="3469216" cy="4437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987931"/>
              </p:ext>
            </p:extLst>
          </p:nvPr>
        </p:nvGraphicFramePr>
        <p:xfrm>
          <a:off x="2559600" y="6034135"/>
          <a:ext cx="2061262" cy="41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22" imgW="1132716" imgH="229141" progId="Equation.DSMT4">
                  <p:embed/>
                </p:oleObj>
              </mc:Choice>
              <mc:Fallback>
                <p:oleObj name="Equation" r:id="rId22" imgW="1132716" imgH="229141" progId="Equation.DSMT4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600" y="6034135"/>
                        <a:ext cx="2061262" cy="415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8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算法设计策略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直接法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 smtClean="0">
                <a:solidFill>
                  <a:srgbClr val="0000FF"/>
                </a:solidFill>
              </a:rPr>
              <a:t>查找、删除、插入、遍历、拓扑排序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贪心</a:t>
            </a:r>
            <a:r>
              <a:rPr lang="zh-CN" altLang="en-US" dirty="0" smtClean="0">
                <a:solidFill>
                  <a:srgbClr val="C00000"/>
                </a:solidFill>
              </a:rPr>
              <a:t>法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 smtClean="0">
                <a:solidFill>
                  <a:srgbClr val="0000FF"/>
                </a:solidFill>
              </a:rPr>
              <a:t>最小生成树</a:t>
            </a:r>
            <a:r>
              <a:rPr lang="zh-CN" altLang="en-US" dirty="0">
                <a:solidFill>
                  <a:srgbClr val="0000FF"/>
                </a:solidFill>
              </a:rPr>
              <a:t>、关键路径</a:t>
            </a:r>
            <a:r>
              <a:rPr lang="zh-CN" altLang="en-US" dirty="0" smtClean="0">
                <a:solidFill>
                  <a:srgbClr val="0000FF"/>
                </a:solidFill>
              </a:rPr>
              <a:t>、哈夫曼树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分治</a:t>
            </a:r>
            <a:r>
              <a:rPr lang="zh-CN" altLang="en-US" dirty="0" smtClean="0">
                <a:solidFill>
                  <a:srgbClr val="C00000"/>
                </a:solidFill>
              </a:rPr>
              <a:t>法 </a:t>
            </a:r>
            <a:r>
              <a:rPr lang="en-US" altLang="zh-CN" dirty="0" smtClean="0">
                <a:solidFill>
                  <a:schemeClr val="accent4"/>
                </a:solidFill>
              </a:rPr>
              <a:t>—— </a:t>
            </a:r>
            <a:r>
              <a:rPr lang="zh-CN" altLang="en-US" dirty="0" smtClean="0">
                <a:solidFill>
                  <a:srgbClr val="0000FF"/>
                </a:solidFill>
              </a:rPr>
              <a:t>快速</a:t>
            </a:r>
            <a:r>
              <a:rPr lang="zh-CN" altLang="en-US" dirty="0">
                <a:solidFill>
                  <a:srgbClr val="0000FF"/>
                </a:solidFill>
              </a:rPr>
              <a:t>排序、归并排序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动态规划 </a:t>
            </a:r>
            <a:r>
              <a:rPr lang="en-US" altLang="zh-CN" dirty="0" smtClean="0">
                <a:solidFill>
                  <a:schemeClr val="accent4"/>
                </a:solidFill>
              </a:rPr>
              <a:t>—— </a:t>
            </a:r>
            <a:r>
              <a:rPr lang="en-US" altLang="zh-CN" dirty="0" smtClean="0">
                <a:solidFill>
                  <a:srgbClr val="0000FF"/>
                </a:solidFill>
              </a:rPr>
              <a:t>0/1</a:t>
            </a:r>
            <a:r>
              <a:rPr lang="zh-CN" altLang="en-US" dirty="0">
                <a:solidFill>
                  <a:srgbClr val="0000FF"/>
                </a:solidFill>
              </a:rPr>
              <a:t>背包问题、活动安排问题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分</a:t>
            </a:r>
            <a:r>
              <a:rPr lang="zh-CN" altLang="en-US" dirty="0">
                <a:solidFill>
                  <a:srgbClr val="000000"/>
                </a:solidFill>
              </a:rPr>
              <a:t>制法和动态规划非常类似，区别在于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33CC"/>
                </a:solidFill>
              </a:rPr>
              <a:t>分制法</a:t>
            </a:r>
            <a:r>
              <a:rPr lang="zh-CN" altLang="en-US" dirty="0" smtClean="0">
                <a:solidFill>
                  <a:srgbClr val="0033CC"/>
                </a:solidFill>
              </a:rPr>
              <a:t>：</a:t>
            </a:r>
            <a:r>
              <a:rPr lang="zh-CN" altLang="en-US" dirty="0">
                <a:solidFill>
                  <a:srgbClr val="0033CC"/>
                </a:solidFill>
              </a:rPr>
              <a:t> </a:t>
            </a:r>
            <a:r>
              <a:rPr lang="zh-CN" altLang="en-US" dirty="0" smtClean="0">
                <a:solidFill>
                  <a:srgbClr val="0033CC"/>
                </a:solidFill>
              </a:rPr>
              <a:t>   子</a:t>
            </a:r>
            <a:r>
              <a:rPr lang="zh-CN" altLang="en-US" dirty="0">
                <a:solidFill>
                  <a:srgbClr val="0033CC"/>
                </a:solidFill>
              </a:rPr>
              <a:t>问题独立</a:t>
            </a:r>
            <a:endParaRPr lang="en-US" altLang="zh-CN" dirty="0">
              <a:solidFill>
                <a:srgbClr val="0033CC"/>
              </a:solidFill>
            </a:endParaRPr>
          </a:p>
          <a:p>
            <a:pPr lvl="1"/>
            <a:r>
              <a:rPr lang="zh-CN" altLang="en-US" dirty="0">
                <a:solidFill>
                  <a:srgbClr val="0033CC"/>
                </a:solidFill>
              </a:rPr>
              <a:t>动态规划：</a:t>
            </a:r>
            <a:r>
              <a:rPr lang="zh-CN" altLang="en-US" dirty="0">
                <a:solidFill>
                  <a:srgbClr val="FF0000"/>
                </a:solidFill>
              </a:rPr>
              <a:t>重叠子问题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0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rgbClr val="0000FF"/>
                </a:solidFill>
              </a:rPr>
              <a:t>背包问题</a:t>
            </a:r>
            <a:r>
              <a:rPr lang="en-US" altLang="zh-CN" sz="2000" dirty="0" smtClean="0">
                <a:solidFill>
                  <a:srgbClr val="0000FF"/>
                </a:solidFill>
              </a:rPr>
              <a:t>——</a:t>
            </a:r>
            <a:r>
              <a:rPr lang="zh-CN" altLang="en-US" sz="2000" dirty="0" smtClean="0">
                <a:solidFill>
                  <a:srgbClr val="0000FF"/>
                </a:solidFill>
              </a:rPr>
              <a:t>算法竞赛必读</a:t>
            </a:r>
            <a:r>
              <a:rPr lang="en-US" altLang="zh-CN" sz="2000" dirty="0" smtClean="0">
                <a:solidFill>
                  <a:srgbClr val="0000FF"/>
                </a:solidFill>
              </a:rPr>
              <a:t>《</a:t>
            </a:r>
            <a:r>
              <a:rPr lang="zh-CN" altLang="en-US" sz="2000" dirty="0" smtClean="0">
                <a:solidFill>
                  <a:srgbClr val="0000FF"/>
                </a:solidFill>
              </a:rPr>
              <a:t>背包九讲</a:t>
            </a:r>
            <a:r>
              <a:rPr lang="en-US" altLang="zh-CN" sz="2000" dirty="0" smtClean="0">
                <a:solidFill>
                  <a:srgbClr val="0000FF"/>
                </a:solidFill>
              </a:rPr>
              <a:t>》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 smtClean="0">
                <a:solidFill>
                  <a:srgbClr val="0000FF"/>
                </a:solidFill>
              </a:rPr>
              <a:t>给定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>
                <a:solidFill>
                  <a:srgbClr val="0000FF"/>
                </a:solidFill>
              </a:rPr>
              <a:t>种物品和一个背包。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物品</a:t>
            </a:r>
            <a:r>
              <a:rPr lang="zh-CN" altLang="en-US" sz="2000" b="0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i="1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000" i="1" dirty="0" smtClean="0">
                <a:solidFill>
                  <a:srgbClr val="0000FF"/>
                </a:solidFill>
              </a:rPr>
              <a:t> 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的</a:t>
            </a:r>
            <a:r>
              <a:rPr lang="zh-CN" altLang="en-US" sz="2000" b="0" dirty="0">
                <a:solidFill>
                  <a:srgbClr val="0000FF"/>
                </a:solidFill>
              </a:rPr>
              <a:t>重量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是</a:t>
            </a:r>
            <a:r>
              <a:rPr lang="en-US" altLang="zh-CN" sz="2000" b="0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(</a:t>
            </a:r>
            <a:r>
              <a:rPr lang="en-US" altLang="zh-CN" sz="2000" b="0" i="1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)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，</a:t>
            </a:r>
            <a:r>
              <a:rPr lang="zh-CN" altLang="en-US" sz="2000" b="0" dirty="0">
                <a:solidFill>
                  <a:srgbClr val="0000FF"/>
                </a:solidFill>
              </a:rPr>
              <a:t>其价值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为</a:t>
            </a:r>
            <a:r>
              <a:rPr lang="en-US" altLang="zh-CN" sz="2000" b="0" i="1" dirty="0" smtClean="0">
                <a:solidFill>
                  <a:srgbClr val="0000FF"/>
                </a:solidFill>
              </a:rPr>
              <a:t>v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(</a:t>
            </a:r>
            <a:r>
              <a:rPr lang="en-US" altLang="zh-CN" sz="2000" b="0" i="1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000" b="0" dirty="0">
                <a:solidFill>
                  <a:srgbClr val="0000FF"/>
                </a:solidFill>
              </a:rPr>
              <a:t>)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，</a:t>
            </a:r>
            <a:r>
              <a:rPr lang="zh-CN" altLang="en-US" sz="2000" b="0" dirty="0">
                <a:solidFill>
                  <a:srgbClr val="0000FF"/>
                </a:solidFill>
              </a:rPr>
              <a:t>背包的容量为</a:t>
            </a:r>
            <a:r>
              <a:rPr lang="en-US" altLang="zh-CN" sz="2000" b="0" i="1" dirty="0">
                <a:solidFill>
                  <a:srgbClr val="0000FF"/>
                </a:solidFill>
              </a:rPr>
              <a:t>m</a:t>
            </a:r>
            <a:r>
              <a:rPr lang="zh-CN" altLang="en-US" sz="2000" b="0" dirty="0">
                <a:solidFill>
                  <a:srgbClr val="0000FF"/>
                </a:solidFill>
              </a:rPr>
              <a:t>。应如何选择装入背包的物品，使得装入背包中物品的总价值最大？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1. </a:t>
            </a:r>
            <a:r>
              <a:rPr lang="zh-CN" altLang="en-US" sz="2000" dirty="0">
                <a:solidFill>
                  <a:srgbClr val="0000FF"/>
                </a:solidFill>
              </a:rPr>
              <a:t>背包问题</a:t>
            </a:r>
            <a:r>
              <a:rPr lang="en-US" altLang="zh-CN" sz="2000" dirty="0">
                <a:solidFill>
                  <a:srgbClr val="0000FF"/>
                </a:solidFill>
              </a:rPr>
              <a:t>: </a:t>
            </a:r>
          </a:p>
          <a:p>
            <a:pPr lvl="1" indent="0"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在选择</a:t>
            </a:r>
            <a:r>
              <a:rPr lang="zh-CN" altLang="en-US" sz="2000" dirty="0" smtClean="0">
                <a:solidFill>
                  <a:srgbClr val="0000FF"/>
                </a:solidFill>
              </a:rPr>
              <a:t>物品 </a:t>
            </a:r>
            <a:r>
              <a:rPr lang="en-US" altLang="zh-CN" sz="2000" i="1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000" i="1" dirty="0" smtClean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solidFill>
                  <a:srgbClr val="0000FF"/>
                </a:solidFill>
              </a:rPr>
              <a:t>装入背包时，可以选择物品</a:t>
            </a:r>
            <a:r>
              <a:rPr lang="zh-CN" altLang="en-US" sz="2000" i="1" dirty="0">
                <a:solidFill>
                  <a:srgbClr val="0000FF"/>
                </a:solidFill>
              </a:rPr>
              <a:t> </a:t>
            </a:r>
            <a:r>
              <a:rPr lang="en-US" altLang="zh-CN" sz="2000" b="1" i="1" dirty="0" err="1">
                <a:solidFill>
                  <a:srgbClr val="0000FF"/>
                </a:solidFill>
              </a:rPr>
              <a:t>i</a:t>
            </a:r>
            <a:r>
              <a:rPr lang="en-US" altLang="zh-CN" sz="2000" i="1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solidFill>
                  <a:srgbClr val="0000FF"/>
                </a:solidFill>
              </a:rPr>
              <a:t>的一部分，而不一定要全部装入背包，</a:t>
            </a:r>
            <a:r>
              <a:rPr lang="en-US" altLang="zh-CN" sz="2000" dirty="0">
                <a:solidFill>
                  <a:srgbClr val="0000FF"/>
                </a:solidFill>
              </a:rPr>
              <a:t>1≤</a:t>
            </a:r>
            <a:r>
              <a:rPr lang="zh-CN" altLang="en-US" sz="2000" i="1" dirty="0">
                <a:solidFill>
                  <a:srgbClr val="0000FF"/>
                </a:solidFill>
              </a:rPr>
              <a:t> </a:t>
            </a:r>
            <a:r>
              <a:rPr lang="en-US" altLang="zh-CN" sz="2000" b="1" i="1" dirty="0" err="1">
                <a:solidFill>
                  <a:srgbClr val="0000FF"/>
                </a:solidFill>
              </a:rPr>
              <a:t>i</a:t>
            </a:r>
            <a:r>
              <a:rPr lang="en-US" altLang="zh-CN" sz="2000" b="1" i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≤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zh-CN" altLang="en-US" sz="2000" dirty="0">
                <a:solidFill>
                  <a:srgbClr val="0000FF"/>
                </a:solidFill>
              </a:rPr>
              <a:t>。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2. 0/1</a:t>
            </a:r>
            <a:r>
              <a:rPr lang="zh-CN" altLang="en-US" sz="2000" dirty="0">
                <a:solidFill>
                  <a:srgbClr val="0000FF"/>
                </a:solidFill>
              </a:rPr>
              <a:t>背包问题： 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rgbClr val="0000FF"/>
                </a:solidFill>
              </a:rPr>
              <a:t>在</a:t>
            </a:r>
            <a:r>
              <a:rPr lang="zh-CN" altLang="en-US" sz="2000" dirty="0">
                <a:solidFill>
                  <a:srgbClr val="0000FF"/>
                </a:solidFill>
              </a:rPr>
              <a:t>选择装入背包的物品时，对每种</a:t>
            </a:r>
            <a:r>
              <a:rPr lang="zh-CN" altLang="en-US" sz="2000" dirty="0" smtClean="0">
                <a:solidFill>
                  <a:srgbClr val="0000FF"/>
                </a:solidFill>
              </a:rPr>
              <a:t>物品</a:t>
            </a:r>
            <a:r>
              <a:rPr lang="en-US" altLang="zh-CN" sz="2000" b="1" i="1" dirty="0" err="1">
                <a:solidFill>
                  <a:srgbClr val="0000FF"/>
                </a:solidFill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</a:rPr>
              <a:t>只有</a:t>
            </a:r>
            <a:r>
              <a:rPr lang="zh-CN" altLang="en-US" sz="2000" dirty="0">
                <a:solidFill>
                  <a:srgbClr val="0000FF"/>
                </a:solidFill>
              </a:rPr>
              <a:t>两</a:t>
            </a:r>
            <a:r>
              <a:rPr lang="zh-CN" altLang="en-US" sz="2000" dirty="0" smtClean="0">
                <a:solidFill>
                  <a:srgbClr val="0000FF"/>
                </a:solidFill>
              </a:rPr>
              <a:t>种</a:t>
            </a:r>
            <a:r>
              <a:rPr lang="zh-CN" altLang="en-US" sz="2000" dirty="0">
                <a:solidFill>
                  <a:srgbClr val="0000FF"/>
                </a:solidFill>
              </a:rPr>
              <a:t>选择，即装入背包或不装入背包。不能将</a:t>
            </a:r>
            <a:r>
              <a:rPr lang="zh-CN" altLang="en-US" sz="2000" dirty="0" smtClean="0">
                <a:solidFill>
                  <a:srgbClr val="0000FF"/>
                </a:solidFill>
              </a:rPr>
              <a:t>物品</a:t>
            </a:r>
            <a:r>
              <a:rPr lang="en-US" altLang="zh-CN" sz="2000" b="1" i="1" dirty="0" err="1">
                <a:solidFill>
                  <a:srgbClr val="0000FF"/>
                </a:solidFill>
              </a:rPr>
              <a:t>i</a:t>
            </a:r>
            <a:r>
              <a:rPr lang="zh-CN" altLang="en-US" sz="2000" dirty="0" smtClean="0">
                <a:solidFill>
                  <a:srgbClr val="0000FF"/>
                </a:solidFill>
              </a:rPr>
              <a:t>装入</a:t>
            </a:r>
            <a:r>
              <a:rPr lang="zh-CN" altLang="en-US" sz="2000" dirty="0">
                <a:solidFill>
                  <a:srgbClr val="0000FF"/>
                </a:solidFill>
              </a:rPr>
              <a:t>背包多次，也不能只装入部分的</a:t>
            </a:r>
            <a:r>
              <a:rPr lang="zh-CN" altLang="en-US" sz="2000" dirty="0" smtClean="0">
                <a:solidFill>
                  <a:srgbClr val="0000FF"/>
                </a:solidFill>
              </a:rPr>
              <a:t>物品</a:t>
            </a:r>
            <a:r>
              <a:rPr lang="en-US" altLang="zh-CN" sz="2000" b="1" i="1" dirty="0" err="1">
                <a:solidFill>
                  <a:srgbClr val="0000FF"/>
                </a:solidFill>
              </a:rPr>
              <a:t>i</a:t>
            </a:r>
            <a:r>
              <a:rPr lang="en-US" altLang="zh-CN" sz="2000" b="1" i="1" dirty="0">
                <a:solidFill>
                  <a:srgbClr val="0000FF"/>
                </a:solidFill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</a:rPr>
              <a:t>。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lvl="1" indent="0">
              <a:spcBef>
                <a:spcPts val="0"/>
              </a:spcBef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52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普通</a:t>
            </a:r>
            <a:r>
              <a:rPr lang="zh-CN" altLang="en-US" sz="2000" dirty="0" smtClean="0">
                <a:solidFill>
                  <a:srgbClr val="FF0000"/>
                </a:solidFill>
              </a:rPr>
              <a:t>背包问题直接用</a:t>
            </a:r>
            <a:r>
              <a:rPr lang="zh-CN" altLang="en-US" sz="2000" dirty="0">
                <a:solidFill>
                  <a:srgbClr val="FF0000"/>
                </a:solidFill>
              </a:rPr>
              <a:t>贪心算法</a:t>
            </a:r>
            <a:r>
              <a:rPr lang="zh-CN" altLang="en-US" sz="2000" dirty="0" smtClean="0">
                <a:solidFill>
                  <a:srgbClr val="FF0000"/>
                </a:solidFill>
              </a:rPr>
              <a:t>求解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52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</a:rPr>
              <a:t>0-1</a:t>
            </a:r>
            <a:r>
              <a:rPr lang="zh-CN" altLang="en-US" sz="2000" dirty="0">
                <a:solidFill>
                  <a:srgbClr val="FF0000"/>
                </a:solidFill>
              </a:rPr>
              <a:t>背包问题不能用贪心算法</a:t>
            </a:r>
            <a:r>
              <a:rPr lang="zh-CN" altLang="en-US" sz="2000" dirty="0" smtClean="0">
                <a:solidFill>
                  <a:srgbClr val="FF0000"/>
                </a:solidFill>
              </a:rPr>
              <a:t>求解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-540568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9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  <a:r>
              <a:rPr lang="zh-CN" altLang="en-US" dirty="0" smtClean="0"/>
              <a:t>法</a:t>
            </a:r>
            <a:r>
              <a:rPr lang="zh-CN" altLang="en-US" dirty="0"/>
              <a:t>求解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考虑下列情况下的背包问题：</a:t>
            </a:r>
            <a:endParaRPr lang="zh-CN" altLang="en-US" sz="2400" b="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544" y="1340768"/>
            <a:ext cx="813690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有一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辆收购小货车，载重</a:t>
            </a:r>
            <a:r>
              <a:rPr lang="en-US" altLang="zh-CN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吨</a:t>
            </a:r>
            <a:r>
              <a:rPr lang="en-US" altLang="zh-CN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=2000kg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，现在去收购豆子。市场上</a:t>
            </a:r>
            <a:endParaRPr lang="en-US" altLang="zh-CN" sz="2000" b="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黄豆价格 </a:t>
            </a:r>
            <a:r>
              <a:rPr lang="en-US" altLang="zh-CN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2.2 RMB/kg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，供货商提供 </a:t>
            </a:r>
            <a:r>
              <a:rPr lang="en-US" altLang="zh-CN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700kg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绿豆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价格 </a:t>
            </a:r>
            <a:r>
              <a:rPr lang="en-US" altLang="zh-CN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3.6 RMB/kg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供货商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提供 </a:t>
            </a:r>
            <a:r>
              <a:rPr lang="en-US" altLang="zh-CN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800kg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红豆价格 </a:t>
            </a:r>
            <a:r>
              <a:rPr lang="en-US" altLang="zh-CN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4.3 RMB/kg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供货商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提供</a:t>
            </a:r>
            <a:r>
              <a:rPr lang="en-US" altLang="zh-CN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1000kg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芸豆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价格 </a:t>
            </a:r>
            <a:r>
              <a:rPr lang="en-US" altLang="zh-CN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5.8 RMB/kg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000" b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供货商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提供 </a:t>
            </a:r>
            <a:r>
              <a:rPr lang="en-US" altLang="zh-CN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500kg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/>
            <a:endParaRPr lang="en-US" altLang="zh-CN" sz="2000" b="0" dirty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000" b="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问题来了：怎样采购才能装满车子，且价值最高？</a:t>
            </a:r>
            <a:endParaRPr lang="en-US" altLang="zh-CN" sz="2000" b="0" dirty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137651"/>
              </p:ext>
            </p:extLst>
          </p:nvPr>
        </p:nvGraphicFramePr>
        <p:xfrm>
          <a:off x="1100138" y="3744913"/>
          <a:ext cx="2913292" cy="173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4" name="Equation" r:id="rId3" imgW="1320480" imgH="799920" progId="Equation.DSMT4">
                  <p:embed/>
                </p:oleObj>
              </mc:Choice>
              <mc:Fallback>
                <p:oleObj name="Equation" r:id="rId3" imgW="1320480" imgH="79992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3744913"/>
                        <a:ext cx="2913292" cy="1730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94255"/>
              </p:ext>
            </p:extLst>
          </p:nvPr>
        </p:nvGraphicFramePr>
        <p:xfrm>
          <a:off x="4438650" y="3760788"/>
          <a:ext cx="2941662" cy="173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5" name="Equation" r:id="rId5" imgW="1333440" imgH="799920" progId="Equation.DSMT4">
                  <p:embed/>
                </p:oleObj>
              </mc:Choice>
              <mc:Fallback>
                <p:oleObj name="Equation" r:id="rId5" imgW="1333440" imgH="79992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3760788"/>
                        <a:ext cx="2941662" cy="1730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pl-PL" sz="2000" b="0" dirty="0" smtClean="0"/>
              <a:t>能采用动态规划求解的问题都需要满足</a:t>
            </a:r>
            <a:r>
              <a:rPr lang="zh-CN" altLang="en-US" sz="2000" b="0" dirty="0"/>
              <a:t>两</a:t>
            </a:r>
            <a:r>
              <a:rPr lang="zh-CN" altLang="en-US" sz="2000" b="0" dirty="0" smtClean="0"/>
              <a:t>个限制</a:t>
            </a:r>
            <a:r>
              <a:rPr lang="zh-CN" altLang="pl-PL" sz="2000" b="0" dirty="0" smtClean="0"/>
              <a:t>条件：</a:t>
            </a:r>
            <a:endParaRPr lang="en-US" altLang="zh-CN" sz="2000" b="0" dirty="0" smtClean="0"/>
          </a:p>
          <a:p>
            <a:pPr marL="457200" indent="-457200">
              <a:buClr>
                <a:srgbClr val="0000FF"/>
              </a:buClr>
              <a:buFont typeface="+mj-ea"/>
              <a:buAutoNum type="circleNumDbPlain"/>
            </a:pPr>
            <a:r>
              <a:rPr lang="zh-CN" altLang="en-US" sz="2000" b="0" dirty="0" smtClean="0">
                <a:solidFill>
                  <a:srgbClr val="0000FF"/>
                </a:solidFill>
              </a:rPr>
              <a:t>最优化原理（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Principle of optimality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）：假设为了解决某一优化问题，需要依次作出</a:t>
            </a:r>
            <a:r>
              <a:rPr lang="en-US" altLang="zh-CN" sz="2000" b="0" i="1" dirty="0" smtClean="0">
                <a:solidFill>
                  <a:srgbClr val="0000FF"/>
                </a:solidFill>
              </a:rPr>
              <a:t>n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个决策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D</a:t>
            </a:r>
            <a:r>
              <a:rPr lang="en-US" altLang="zh-CN" sz="2000" b="0" i="1" baseline="-25000" dirty="0" smtClean="0">
                <a:solidFill>
                  <a:srgbClr val="0000FF"/>
                </a:solidFill>
              </a:rPr>
              <a:t>1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，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D</a:t>
            </a:r>
            <a:r>
              <a:rPr lang="en-US" altLang="zh-CN" sz="2000" b="0" i="1" baseline="-25000" dirty="0" smtClean="0">
                <a:solidFill>
                  <a:srgbClr val="0000FF"/>
                </a:solidFill>
              </a:rPr>
              <a:t>2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，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…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，</a:t>
            </a:r>
            <a:r>
              <a:rPr lang="en-US" altLang="zh-CN" sz="2000" b="0" dirty="0" err="1" smtClean="0">
                <a:solidFill>
                  <a:srgbClr val="0000FF"/>
                </a:solidFill>
              </a:rPr>
              <a:t>D</a:t>
            </a:r>
            <a:r>
              <a:rPr lang="en-US" altLang="zh-CN" sz="2000" b="0" i="1" baseline="-25000" dirty="0" err="1" smtClean="0">
                <a:solidFill>
                  <a:srgbClr val="0000FF"/>
                </a:solidFill>
              </a:rPr>
              <a:t>n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，则一个最优决策的任一子决策，对于它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的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当时状态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必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是最优的；</a:t>
            </a:r>
            <a:endParaRPr lang="en-US" altLang="zh-CN" sz="2000" b="0" dirty="0" smtClean="0">
              <a:solidFill>
                <a:srgbClr val="0000FF"/>
              </a:solidFill>
            </a:endParaRPr>
          </a:p>
          <a:p>
            <a:pPr marL="457200" indent="-457200">
              <a:buClr>
                <a:srgbClr val="0000FF"/>
              </a:buClr>
              <a:buFont typeface="+mj-ea"/>
              <a:buAutoNum type="circleNumDbPlain"/>
            </a:pPr>
            <a:r>
              <a:rPr lang="zh-CN" altLang="pl-PL" sz="2000" b="0" dirty="0" smtClean="0">
                <a:solidFill>
                  <a:srgbClr val="0000FF"/>
                </a:solidFill>
              </a:rPr>
              <a:t>无后效性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：在最优决策序列中，对于任何一个整数</a:t>
            </a:r>
            <a:r>
              <a:rPr lang="en-US" altLang="zh-CN" sz="2000" b="0" i="1" dirty="0" smtClean="0">
                <a:solidFill>
                  <a:srgbClr val="0000FF"/>
                </a:solidFill>
              </a:rPr>
              <a:t>k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，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1 &lt; </a:t>
            </a:r>
            <a:r>
              <a:rPr lang="en-US" altLang="zh-CN" sz="2000" b="0" i="1" dirty="0" smtClean="0">
                <a:solidFill>
                  <a:srgbClr val="0000FF"/>
                </a:solidFill>
              </a:rPr>
              <a:t>k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 &lt; </a:t>
            </a:r>
            <a:r>
              <a:rPr lang="en-US" altLang="zh-CN" sz="2000" b="0" i="1" dirty="0" smtClean="0">
                <a:solidFill>
                  <a:srgbClr val="0000FF"/>
                </a:solidFill>
              </a:rPr>
              <a:t>n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，子决策</a:t>
            </a:r>
            <a:r>
              <a:rPr lang="en-US" altLang="zh-CN" sz="2000" b="0" dirty="0" err="1" smtClean="0">
                <a:solidFill>
                  <a:srgbClr val="0000FF"/>
                </a:solidFill>
              </a:rPr>
              <a:t>D</a:t>
            </a:r>
            <a:r>
              <a:rPr lang="en-US" altLang="zh-CN" sz="2000" b="0" i="1" baseline="-25000" dirty="0" err="1" smtClean="0">
                <a:solidFill>
                  <a:srgbClr val="0000FF"/>
                </a:solidFill>
              </a:rPr>
              <a:t>k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只与由前面</a:t>
            </a:r>
            <a:r>
              <a:rPr lang="en-US" altLang="zh-CN" sz="2000" b="0" i="1" dirty="0" smtClean="0">
                <a:solidFill>
                  <a:srgbClr val="0000FF"/>
                </a:solidFill>
              </a:rPr>
              <a:t>k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-1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个子决策所确定的当前状态有关。</a:t>
            </a:r>
            <a:r>
              <a:rPr lang="zh-CN" altLang="pl-PL" sz="2000" b="0" dirty="0" smtClean="0">
                <a:solidFill>
                  <a:srgbClr val="0000FF"/>
                </a:solidFill>
              </a:rPr>
              <a:t> </a:t>
            </a:r>
            <a:endParaRPr lang="en-US" altLang="zh-CN" sz="2000" b="0" dirty="0" smtClean="0">
              <a:solidFill>
                <a:srgbClr val="0000FF"/>
              </a:solidFill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zh-CN" sz="2000" b="0" dirty="0">
              <a:solidFill>
                <a:srgbClr val="0000FF"/>
              </a:solidFill>
            </a:endParaRPr>
          </a:p>
          <a:p>
            <a:r>
              <a:rPr lang="zh-CN" altLang="en-US" sz="2000" b="0" dirty="0" smtClean="0">
                <a:solidFill>
                  <a:srgbClr val="000000"/>
                </a:solidFill>
              </a:rPr>
              <a:t>动态规划两项显著特点</a:t>
            </a:r>
            <a:r>
              <a:rPr lang="zh-CN" altLang="pl-PL" sz="2000" b="0" dirty="0" smtClean="0">
                <a:solidFill>
                  <a:srgbClr val="000000"/>
                </a:solidFill>
              </a:rPr>
              <a:t>：</a:t>
            </a:r>
            <a:endParaRPr lang="en-US" altLang="zh-CN" sz="2000" b="0" dirty="0" smtClean="0">
              <a:solidFill>
                <a:srgbClr val="000000"/>
              </a:solidFill>
            </a:endParaRPr>
          </a:p>
          <a:p>
            <a:pPr marL="457200" indent="-457200">
              <a:buClr>
                <a:srgbClr val="0000FF"/>
              </a:buClr>
              <a:buFont typeface="+mj-ea"/>
              <a:buAutoNum type="circleNumDbPlain"/>
            </a:pPr>
            <a:r>
              <a:rPr lang="zh-CN" altLang="en-US" sz="2000" b="0" dirty="0" smtClean="0">
                <a:solidFill>
                  <a:srgbClr val="0000FF"/>
                </a:solidFill>
              </a:rPr>
              <a:t>状态</a:t>
            </a:r>
            <a:r>
              <a:rPr lang="zh-CN" altLang="en-US" sz="2000" b="0" dirty="0">
                <a:solidFill>
                  <a:srgbClr val="0000FF"/>
                </a:solidFill>
              </a:rPr>
              <a:t>转换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方程；</a:t>
            </a:r>
            <a:endParaRPr lang="en-US" altLang="zh-CN" sz="2000" b="0" dirty="0">
              <a:solidFill>
                <a:srgbClr val="0000FF"/>
              </a:solidFill>
            </a:endParaRPr>
          </a:p>
          <a:p>
            <a:pPr marL="457200" indent="-457200">
              <a:buClr>
                <a:srgbClr val="0000FF"/>
              </a:buClr>
              <a:buFont typeface="+mj-ea"/>
              <a:buAutoNum type="circleNumDbPlain"/>
            </a:pPr>
            <a:r>
              <a:rPr lang="zh-CN" altLang="en-US" sz="2000" b="0" dirty="0">
                <a:solidFill>
                  <a:srgbClr val="0000FF"/>
                </a:solidFill>
              </a:rPr>
              <a:t>填表法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运算。</a:t>
            </a:r>
            <a:endParaRPr lang="en-US" altLang="zh-CN" sz="2000" b="0" dirty="0">
              <a:solidFill>
                <a:srgbClr val="0000FF"/>
              </a:solidFill>
            </a:endParaRPr>
          </a:p>
          <a:p>
            <a:endParaRPr lang="zh-CN" altLang="en-US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0_1231308129">
  <a:themeElements>
    <a:clrScheme name="40_1231308129 1">
      <a:dk1>
        <a:srgbClr val="003366"/>
      </a:dk1>
      <a:lt1>
        <a:srgbClr val="FFFFFF"/>
      </a:lt1>
      <a:dk2>
        <a:srgbClr val="3EB1CC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76A0CA"/>
      </a:folHlink>
    </a:clrScheme>
    <a:fontScheme name="40_1231308129">
      <a:majorFont>
        <a:latin typeface="Verdana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0_1231308129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YiminZHOUTemplate</Template>
  <TotalTime>2008</TotalTime>
  <Words>1143</Words>
  <Application>Microsoft Office PowerPoint</Application>
  <PresentationFormat>全屏显示(4:3)</PresentationFormat>
  <Paragraphs>254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仿宋</vt:lpstr>
      <vt:lpstr>楷体</vt:lpstr>
      <vt:lpstr>楷体_GB2312</vt:lpstr>
      <vt:lpstr>宋体</vt:lpstr>
      <vt:lpstr>Arial</vt:lpstr>
      <vt:lpstr>Calibri</vt:lpstr>
      <vt:lpstr>Times New Roman</vt:lpstr>
      <vt:lpstr>Verdana</vt:lpstr>
      <vt:lpstr>Wingdings</vt:lpstr>
      <vt:lpstr>40_1231308129</vt:lpstr>
      <vt:lpstr>Equation</vt:lpstr>
      <vt:lpstr>MathType 6.0 Equation</vt:lpstr>
      <vt:lpstr>算法设计策略</vt:lpstr>
      <vt:lpstr>算法分析</vt:lpstr>
      <vt:lpstr>算法分析</vt:lpstr>
      <vt:lpstr>主方法求解递归方程</vt:lpstr>
      <vt:lpstr>主方法求解递归方程</vt:lpstr>
      <vt:lpstr>算法设计策略</vt:lpstr>
      <vt:lpstr>背包问题</vt:lpstr>
      <vt:lpstr>贪心法求解背包问题</vt:lpstr>
      <vt:lpstr>动态规划</vt:lpstr>
      <vt:lpstr>0/1背包问题</vt:lpstr>
      <vt:lpstr>具体的例子</vt:lpstr>
      <vt:lpstr>活动安排问题</vt:lpstr>
      <vt:lpstr>算法设计策略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算法设计策略</dc:title>
  <dc:creator>Administrator</dc:creator>
  <cp:lastModifiedBy>Yimin ZHOU</cp:lastModifiedBy>
  <cp:revision>209</cp:revision>
  <dcterms:created xsi:type="dcterms:W3CDTF">2014-10-20T05:41:16Z</dcterms:created>
  <dcterms:modified xsi:type="dcterms:W3CDTF">2017-10-26T14:06:34Z</dcterms:modified>
</cp:coreProperties>
</file>