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52"/>
  </p:notesMasterIdLst>
  <p:handoutMasterIdLst>
    <p:handoutMasterId r:id="rId153"/>
  </p:handoutMasterIdLst>
  <p:sldIdLst>
    <p:sldId id="256" r:id="rId2"/>
    <p:sldId id="262" r:id="rId3"/>
    <p:sldId id="38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383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382" r:id="rId25"/>
    <p:sldId id="368" r:id="rId26"/>
    <p:sldId id="385" r:id="rId27"/>
    <p:sldId id="384" r:id="rId28"/>
    <p:sldId id="367" r:id="rId29"/>
    <p:sldId id="284" r:id="rId30"/>
    <p:sldId id="285" r:id="rId31"/>
    <p:sldId id="286" r:id="rId32"/>
    <p:sldId id="287" r:id="rId33"/>
    <p:sldId id="288" r:id="rId34"/>
    <p:sldId id="370" r:id="rId35"/>
    <p:sldId id="289" r:id="rId36"/>
    <p:sldId id="290" r:id="rId37"/>
    <p:sldId id="291" r:id="rId38"/>
    <p:sldId id="372" r:id="rId39"/>
    <p:sldId id="292" r:id="rId40"/>
    <p:sldId id="293" r:id="rId41"/>
    <p:sldId id="373" r:id="rId42"/>
    <p:sldId id="295" r:id="rId43"/>
    <p:sldId id="296" r:id="rId44"/>
    <p:sldId id="297" r:id="rId45"/>
    <p:sldId id="298" r:id="rId46"/>
    <p:sldId id="300" r:id="rId47"/>
    <p:sldId id="386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75" r:id="rId62"/>
    <p:sldId id="387" r:id="rId63"/>
    <p:sldId id="314" r:id="rId64"/>
    <p:sldId id="315" r:id="rId65"/>
    <p:sldId id="392" r:id="rId66"/>
    <p:sldId id="316" r:id="rId67"/>
    <p:sldId id="393" r:id="rId68"/>
    <p:sldId id="317" r:id="rId69"/>
    <p:sldId id="374" r:id="rId70"/>
    <p:sldId id="394" r:id="rId71"/>
    <p:sldId id="318" r:id="rId72"/>
    <p:sldId id="319" r:id="rId73"/>
    <p:sldId id="320" r:id="rId74"/>
    <p:sldId id="396" r:id="rId75"/>
    <p:sldId id="395" r:id="rId76"/>
    <p:sldId id="397" r:id="rId77"/>
    <p:sldId id="400" r:id="rId78"/>
    <p:sldId id="321" r:id="rId79"/>
    <p:sldId id="398" r:id="rId80"/>
    <p:sldId id="322" r:id="rId81"/>
    <p:sldId id="323" r:id="rId82"/>
    <p:sldId id="324" r:id="rId83"/>
    <p:sldId id="325" r:id="rId84"/>
    <p:sldId id="326" r:id="rId85"/>
    <p:sldId id="327" r:id="rId86"/>
    <p:sldId id="401" r:id="rId87"/>
    <p:sldId id="402" r:id="rId88"/>
    <p:sldId id="328" r:id="rId89"/>
    <p:sldId id="388" r:id="rId90"/>
    <p:sldId id="389" r:id="rId91"/>
    <p:sldId id="390" r:id="rId92"/>
    <p:sldId id="391" r:id="rId93"/>
    <p:sldId id="403" r:id="rId94"/>
    <p:sldId id="329" r:id="rId95"/>
    <p:sldId id="330" r:id="rId96"/>
    <p:sldId id="331" r:id="rId97"/>
    <p:sldId id="332" r:id="rId98"/>
    <p:sldId id="333" r:id="rId99"/>
    <p:sldId id="334" r:id="rId100"/>
    <p:sldId id="335" r:id="rId101"/>
    <p:sldId id="404" r:id="rId102"/>
    <p:sldId id="405" r:id="rId103"/>
    <p:sldId id="406" r:id="rId104"/>
    <p:sldId id="336" r:id="rId105"/>
    <p:sldId id="337" r:id="rId106"/>
    <p:sldId id="411" r:id="rId107"/>
    <p:sldId id="338" r:id="rId108"/>
    <p:sldId id="410" r:id="rId109"/>
    <p:sldId id="409" r:id="rId110"/>
    <p:sldId id="339" r:id="rId111"/>
    <p:sldId id="407" r:id="rId112"/>
    <p:sldId id="340" r:id="rId113"/>
    <p:sldId id="341" r:id="rId114"/>
    <p:sldId id="342" r:id="rId115"/>
    <p:sldId id="343" r:id="rId116"/>
    <p:sldId id="344" r:id="rId117"/>
    <p:sldId id="345" r:id="rId118"/>
    <p:sldId id="346" r:id="rId119"/>
    <p:sldId id="408" r:id="rId120"/>
    <p:sldId id="347" r:id="rId121"/>
    <p:sldId id="348" r:id="rId122"/>
    <p:sldId id="349" r:id="rId123"/>
    <p:sldId id="350" r:id="rId124"/>
    <p:sldId id="351" r:id="rId125"/>
    <p:sldId id="412" r:id="rId126"/>
    <p:sldId id="360" r:id="rId127"/>
    <p:sldId id="361" r:id="rId128"/>
    <p:sldId id="362" r:id="rId129"/>
    <p:sldId id="363" r:id="rId130"/>
    <p:sldId id="364" r:id="rId131"/>
    <p:sldId id="365" r:id="rId132"/>
    <p:sldId id="413" r:id="rId133"/>
    <p:sldId id="414" r:id="rId134"/>
    <p:sldId id="352" r:id="rId135"/>
    <p:sldId id="353" r:id="rId136"/>
    <p:sldId id="354" r:id="rId137"/>
    <p:sldId id="415" r:id="rId138"/>
    <p:sldId id="416" r:id="rId139"/>
    <p:sldId id="355" r:id="rId140"/>
    <p:sldId id="356" r:id="rId141"/>
    <p:sldId id="357" r:id="rId142"/>
    <p:sldId id="358" r:id="rId143"/>
    <p:sldId id="359" r:id="rId144"/>
    <p:sldId id="418" r:id="rId145"/>
    <p:sldId id="419" r:id="rId146"/>
    <p:sldId id="420" r:id="rId147"/>
    <p:sldId id="421" r:id="rId148"/>
    <p:sldId id="422" r:id="rId149"/>
    <p:sldId id="423" r:id="rId150"/>
    <p:sldId id="424" r:id="rId15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>
          <p15:clr>
            <a:srgbClr val="A4A3A4"/>
          </p15:clr>
        </p15:guide>
        <p15:guide id="2" pos="3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CC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37" autoAdjust="0"/>
  </p:normalViewPr>
  <p:slideViewPr>
    <p:cSldViewPr>
      <p:cViewPr varScale="1">
        <p:scale>
          <a:sx n="58" d="100"/>
          <a:sy n="58" d="100"/>
        </p:scale>
        <p:origin x="324" y="36"/>
      </p:cViewPr>
      <p:guideLst>
        <p:guide orient="horz" pos="346"/>
        <p:guide pos="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handoutMaster" Target="handoutMasters/handout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drawings/_rels/vmlDrawing10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7.wmf"/><Relationship Id="rId2" Type="http://schemas.openxmlformats.org/officeDocument/2006/relationships/image" Target="../media/image456.emf"/><Relationship Id="rId1" Type="http://schemas.openxmlformats.org/officeDocument/2006/relationships/image" Target="../media/image455.wmf"/><Relationship Id="rId4" Type="http://schemas.openxmlformats.org/officeDocument/2006/relationships/image" Target="../media/image458.wmf"/></Relationships>
</file>

<file path=ppt/drawings/_rels/vmlDrawing10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0.wmf"/></Relationships>
</file>

<file path=ppt/drawings/_rels/vmlDrawing10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3.emf"/><Relationship Id="rId2" Type="http://schemas.openxmlformats.org/officeDocument/2006/relationships/image" Target="../media/image462.emf"/><Relationship Id="rId1" Type="http://schemas.openxmlformats.org/officeDocument/2006/relationships/image" Target="../media/image461.emf"/></Relationships>
</file>

<file path=ppt/drawings/_rels/vmlDrawing10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5.wmf"/><Relationship Id="rId1" Type="http://schemas.openxmlformats.org/officeDocument/2006/relationships/image" Target="../media/image464.wmf"/></Relationships>
</file>

<file path=ppt/drawings/_rels/vmlDrawing10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6.wmf"/></Relationships>
</file>

<file path=ppt/drawings/_rels/vmlDrawing10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8.wmf"/><Relationship Id="rId2" Type="http://schemas.openxmlformats.org/officeDocument/2006/relationships/image" Target="../media/image466.wmf"/><Relationship Id="rId1" Type="http://schemas.openxmlformats.org/officeDocument/2006/relationships/image" Target="../media/image467.wmf"/><Relationship Id="rId4" Type="http://schemas.openxmlformats.org/officeDocument/2006/relationships/image" Target="../media/image469.wmf"/></Relationships>
</file>

<file path=ppt/drawings/_rels/vmlDrawing10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2.emf"/><Relationship Id="rId7" Type="http://schemas.openxmlformats.org/officeDocument/2006/relationships/image" Target="../media/image476.wmf"/><Relationship Id="rId2" Type="http://schemas.openxmlformats.org/officeDocument/2006/relationships/image" Target="../media/image471.emf"/><Relationship Id="rId1" Type="http://schemas.openxmlformats.org/officeDocument/2006/relationships/image" Target="../media/image470.emf"/><Relationship Id="rId6" Type="http://schemas.openxmlformats.org/officeDocument/2006/relationships/image" Target="../media/image475.wmf"/><Relationship Id="rId5" Type="http://schemas.openxmlformats.org/officeDocument/2006/relationships/image" Target="../media/image474.emf"/><Relationship Id="rId4" Type="http://schemas.openxmlformats.org/officeDocument/2006/relationships/image" Target="../media/image473.emf"/></Relationships>
</file>

<file path=ppt/drawings/_rels/vmlDrawing10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6.wmf"/><Relationship Id="rId3" Type="http://schemas.openxmlformats.org/officeDocument/2006/relationships/image" Target="../media/image479.wmf"/><Relationship Id="rId7" Type="http://schemas.openxmlformats.org/officeDocument/2006/relationships/image" Target="../media/image475.wmf"/><Relationship Id="rId2" Type="http://schemas.openxmlformats.org/officeDocument/2006/relationships/image" Target="../media/image478.wmf"/><Relationship Id="rId1" Type="http://schemas.openxmlformats.org/officeDocument/2006/relationships/image" Target="../media/image477.wmf"/><Relationship Id="rId6" Type="http://schemas.openxmlformats.org/officeDocument/2006/relationships/image" Target="../media/image474.emf"/><Relationship Id="rId5" Type="http://schemas.openxmlformats.org/officeDocument/2006/relationships/image" Target="../media/image470.emf"/><Relationship Id="rId4" Type="http://schemas.openxmlformats.org/officeDocument/2006/relationships/image" Target="../media/image480.wmf"/><Relationship Id="rId9" Type="http://schemas.openxmlformats.org/officeDocument/2006/relationships/image" Target="../media/image481.wmf"/></Relationships>
</file>

<file path=ppt/drawings/_rels/vmlDrawing10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4.wmf"/><Relationship Id="rId2" Type="http://schemas.openxmlformats.org/officeDocument/2006/relationships/image" Target="../media/image483.wmf"/><Relationship Id="rId1" Type="http://schemas.openxmlformats.org/officeDocument/2006/relationships/image" Target="../media/image482.wmf"/></Relationships>
</file>

<file path=ppt/drawings/_rels/vmlDrawing10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4.wmf"/><Relationship Id="rId3" Type="http://schemas.openxmlformats.org/officeDocument/2006/relationships/image" Target="../media/image487.emf"/><Relationship Id="rId7" Type="http://schemas.openxmlformats.org/officeDocument/2006/relationships/image" Target="../media/image483.wmf"/><Relationship Id="rId2" Type="http://schemas.openxmlformats.org/officeDocument/2006/relationships/image" Target="../media/image486.emf"/><Relationship Id="rId1" Type="http://schemas.openxmlformats.org/officeDocument/2006/relationships/image" Target="../media/image485.emf"/><Relationship Id="rId6" Type="http://schemas.openxmlformats.org/officeDocument/2006/relationships/image" Target="../media/image482.wmf"/><Relationship Id="rId5" Type="http://schemas.openxmlformats.org/officeDocument/2006/relationships/image" Target="../media/image489.emf"/><Relationship Id="rId4" Type="http://schemas.openxmlformats.org/officeDocument/2006/relationships/image" Target="../media/image48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1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2.emf"/><Relationship Id="rId2" Type="http://schemas.openxmlformats.org/officeDocument/2006/relationships/image" Target="../media/image491.emf"/><Relationship Id="rId1" Type="http://schemas.openxmlformats.org/officeDocument/2006/relationships/image" Target="../media/image490.emf"/><Relationship Id="rId6" Type="http://schemas.openxmlformats.org/officeDocument/2006/relationships/image" Target="../media/image495.wmf"/><Relationship Id="rId5" Type="http://schemas.openxmlformats.org/officeDocument/2006/relationships/image" Target="../media/image494.emf"/><Relationship Id="rId4" Type="http://schemas.openxmlformats.org/officeDocument/2006/relationships/image" Target="../media/image493.emf"/></Relationships>
</file>

<file path=ppt/drawings/_rels/vmlDrawing1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9.emf"/><Relationship Id="rId2" Type="http://schemas.openxmlformats.org/officeDocument/2006/relationships/image" Target="../media/image498.emf"/><Relationship Id="rId1" Type="http://schemas.openxmlformats.org/officeDocument/2006/relationships/image" Target="../media/image497.emf"/><Relationship Id="rId5" Type="http://schemas.openxmlformats.org/officeDocument/2006/relationships/image" Target="../media/image501.emf"/><Relationship Id="rId4" Type="http://schemas.openxmlformats.org/officeDocument/2006/relationships/image" Target="../media/image500.emf"/></Relationships>
</file>

<file path=ppt/drawings/_rels/vmlDrawing1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5.wmf"/><Relationship Id="rId2" Type="http://schemas.openxmlformats.org/officeDocument/2006/relationships/image" Target="../media/image504.emf"/><Relationship Id="rId1" Type="http://schemas.openxmlformats.org/officeDocument/2006/relationships/image" Target="../media/image503.emf"/><Relationship Id="rId6" Type="http://schemas.openxmlformats.org/officeDocument/2006/relationships/image" Target="../media/image508.emf"/><Relationship Id="rId5" Type="http://schemas.openxmlformats.org/officeDocument/2006/relationships/image" Target="../media/image507.wmf"/><Relationship Id="rId4" Type="http://schemas.openxmlformats.org/officeDocument/2006/relationships/image" Target="../media/image506.emf"/></Relationships>
</file>

<file path=ppt/drawings/_rels/vmlDrawing1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2.emf"/><Relationship Id="rId2" Type="http://schemas.openxmlformats.org/officeDocument/2006/relationships/image" Target="../media/image511.emf"/><Relationship Id="rId1" Type="http://schemas.openxmlformats.org/officeDocument/2006/relationships/image" Target="../media/image510.emf"/><Relationship Id="rId6" Type="http://schemas.openxmlformats.org/officeDocument/2006/relationships/image" Target="../media/image515.emf"/><Relationship Id="rId5" Type="http://schemas.openxmlformats.org/officeDocument/2006/relationships/image" Target="../media/image514.emf"/><Relationship Id="rId4" Type="http://schemas.openxmlformats.org/officeDocument/2006/relationships/image" Target="../media/image513.emf"/></Relationships>
</file>

<file path=ppt/drawings/_rels/vmlDrawing1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9.emf"/><Relationship Id="rId2" Type="http://schemas.openxmlformats.org/officeDocument/2006/relationships/image" Target="../media/image518.emf"/><Relationship Id="rId1" Type="http://schemas.openxmlformats.org/officeDocument/2006/relationships/image" Target="../media/image517.emf"/><Relationship Id="rId5" Type="http://schemas.openxmlformats.org/officeDocument/2006/relationships/image" Target="../media/image521.wmf"/><Relationship Id="rId4" Type="http://schemas.openxmlformats.org/officeDocument/2006/relationships/image" Target="../media/image520.emf"/></Relationships>
</file>

<file path=ppt/drawings/_rels/vmlDrawing1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3.emf"/></Relationships>
</file>

<file path=ppt/drawings/_rels/vmlDrawing1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6.wmf"/><Relationship Id="rId2" Type="http://schemas.openxmlformats.org/officeDocument/2006/relationships/image" Target="../media/image525.wmf"/><Relationship Id="rId1" Type="http://schemas.openxmlformats.org/officeDocument/2006/relationships/image" Target="../media/image524.wmf"/><Relationship Id="rId6" Type="http://schemas.openxmlformats.org/officeDocument/2006/relationships/image" Target="../media/image529.wmf"/><Relationship Id="rId5" Type="http://schemas.openxmlformats.org/officeDocument/2006/relationships/image" Target="../media/image528.wmf"/><Relationship Id="rId4" Type="http://schemas.openxmlformats.org/officeDocument/2006/relationships/image" Target="../media/image527.wmf"/></Relationships>
</file>

<file path=ppt/drawings/_rels/vmlDrawing1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0.emf"/></Relationships>
</file>

<file path=ppt/drawings/_rels/vmlDrawing1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2.emf"/><Relationship Id="rId1" Type="http://schemas.openxmlformats.org/officeDocument/2006/relationships/image" Target="../media/image531.emf"/></Relationships>
</file>

<file path=ppt/drawings/_rels/vmlDrawing1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5.wmf"/><Relationship Id="rId2" Type="http://schemas.openxmlformats.org/officeDocument/2006/relationships/image" Target="../media/image534.emf"/><Relationship Id="rId1" Type="http://schemas.openxmlformats.org/officeDocument/2006/relationships/image" Target="../media/image533.emf"/><Relationship Id="rId5" Type="http://schemas.openxmlformats.org/officeDocument/2006/relationships/image" Target="../media/image537.wmf"/><Relationship Id="rId4" Type="http://schemas.openxmlformats.org/officeDocument/2006/relationships/image" Target="../media/image536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9" Type="http://schemas.openxmlformats.org/officeDocument/2006/relationships/image" Target="../media/image70.wmf"/></Relationships>
</file>

<file path=ppt/drawings/_rels/vmlDrawing1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wmf"/><Relationship Id="rId2" Type="http://schemas.openxmlformats.org/officeDocument/2006/relationships/image" Target="../media/image209.emf"/><Relationship Id="rId1" Type="http://schemas.openxmlformats.org/officeDocument/2006/relationships/image" Target="../media/image539.wmf"/></Relationships>
</file>

<file path=ppt/drawings/_rels/vmlDrawing1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2.wmf"/><Relationship Id="rId2" Type="http://schemas.openxmlformats.org/officeDocument/2006/relationships/image" Target="../media/image534.emf"/><Relationship Id="rId1" Type="http://schemas.openxmlformats.org/officeDocument/2006/relationships/image" Target="../media/image541.wmf"/><Relationship Id="rId4" Type="http://schemas.openxmlformats.org/officeDocument/2006/relationships/image" Target="../media/image543.wmf"/></Relationships>
</file>

<file path=ppt/drawings/_rels/vmlDrawing1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6.emf"/><Relationship Id="rId2" Type="http://schemas.openxmlformats.org/officeDocument/2006/relationships/image" Target="../media/image545.emf"/><Relationship Id="rId1" Type="http://schemas.openxmlformats.org/officeDocument/2006/relationships/image" Target="../media/image544.emf"/><Relationship Id="rId4" Type="http://schemas.openxmlformats.org/officeDocument/2006/relationships/image" Target="../media/image547.emf"/></Relationships>
</file>

<file path=ppt/drawings/_rels/vmlDrawing1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9.emf"/><Relationship Id="rId2" Type="http://schemas.openxmlformats.org/officeDocument/2006/relationships/image" Target="../media/image547.emf"/><Relationship Id="rId1" Type="http://schemas.openxmlformats.org/officeDocument/2006/relationships/image" Target="../media/image548.emf"/><Relationship Id="rId5" Type="http://schemas.openxmlformats.org/officeDocument/2006/relationships/image" Target="../media/image551.emf"/><Relationship Id="rId4" Type="http://schemas.openxmlformats.org/officeDocument/2006/relationships/image" Target="../media/image550.emf"/></Relationships>
</file>

<file path=ppt/drawings/_rels/vmlDrawing1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4.emf"/><Relationship Id="rId2" Type="http://schemas.openxmlformats.org/officeDocument/2006/relationships/image" Target="../media/image553.emf"/><Relationship Id="rId1" Type="http://schemas.openxmlformats.org/officeDocument/2006/relationships/image" Target="../media/image552.emf"/></Relationships>
</file>

<file path=ppt/drawings/_rels/vmlDrawing1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7.wmf"/><Relationship Id="rId2" Type="http://schemas.openxmlformats.org/officeDocument/2006/relationships/image" Target="../media/image556.wmf"/><Relationship Id="rId1" Type="http://schemas.openxmlformats.org/officeDocument/2006/relationships/image" Target="../media/image555.emf"/><Relationship Id="rId6" Type="http://schemas.openxmlformats.org/officeDocument/2006/relationships/image" Target="../media/image560.wmf"/><Relationship Id="rId5" Type="http://schemas.openxmlformats.org/officeDocument/2006/relationships/image" Target="../media/image559.wmf"/><Relationship Id="rId4" Type="http://schemas.openxmlformats.org/officeDocument/2006/relationships/image" Target="../media/image558.wmf"/></Relationships>
</file>

<file path=ppt/drawings/_rels/vmlDrawing1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2.wmf"/><Relationship Id="rId2" Type="http://schemas.openxmlformats.org/officeDocument/2006/relationships/image" Target="../media/image561.emf"/><Relationship Id="rId1" Type="http://schemas.openxmlformats.org/officeDocument/2006/relationships/image" Target="../media/image555.emf"/><Relationship Id="rId6" Type="http://schemas.openxmlformats.org/officeDocument/2006/relationships/image" Target="../media/image565.emf"/><Relationship Id="rId5" Type="http://schemas.openxmlformats.org/officeDocument/2006/relationships/image" Target="../media/image564.emf"/><Relationship Id="rId4" Type="http://schemas.openxmlformats.org/officeDocument/2006/relationships/image" Target="../media/image563.emf"/></Relationships>
</file>

<file path=ppt/drawings/_rels/vmlDrawing1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3.emf"/><Relationship Id="rId2" Type="http://schemas.openxmlformats.org/officeDocument/2006/relationships/image" Target="../media/image561.emf"/><Relationship Id="rId1" Type="http://schemas.openxmlformats.org/officeDocument/2006/relationships/image" Target="../media/image555.emf"/><Relationship Id="rId6" Type="http://schemas.openxmlformats.org/officeDocument/2006/relationships/image" Target="../media/image568.wmf"/><Relationship Id="rId5" Type="http://schemas.openxmlformats.org/officeDocument/2006/relationships/image" Target="../media/image567.wmf"/><Relationship Id="rId4" Type="http://schemas.openxmlformats.org/officeDocument/2006/relationships/image" Target="../media/image566.wmf"/></Relationships>
</file>

<file path=ppt/drawings/_rels/vmlDrawing1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5.wmf"/><Relationship Id="rId3" Type="http://schemas.openxmlformats.org/officeDocument/2006/relationships/image" Target="../media/image571.wmf"/><Relationship Id="rId7" Type="http://schemas.openxmlformats.org/officeDocument/2006/relationships/image" Target="../media/image574.wmf"/><Relationship Id="rId2" Type="http://schemas.openxmlformats.org/officeDocument/2006/relationships/image" Target="../media/image570.wmf"/><Relationship Id="rId1" Type="http://schemas.openxmlformats.org/officeDocument/2006/relationships/image" Target="../media/image569.wmf"/><Relationship Id="rId6" Type="http://schemas.openxmlformats.org/officeDocument/2006/relationships/image" Target="../media/image573.wmf"/><Relationship Id="rId5" Type="http://schemas.openxmlformats.org/officeDocument/2006/relationships/image" Target="../media/image17.emf"/><Relationship Id="rId4" Type="http://schemas.openxmlformats.org/officeDocument/2006/relationships/image" Target="../media/image572.wmf"/></Relationships>
</file>

<file path=ppt/drawings/_rels/vmlDrawing1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emf"/><Relationship Id="rId1" Type="http://schemas.openxmlformats.org/officeDocument/2006/relationships/image" Target="../media/image192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4" Type="http://schemas.openxmlformats.org/officeDocument/2006/relationships/image" Target="../media/image74.wmf"/></Relationships>
</file>

<file path=ppt/drawings/_rels/vmlDrawing1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5.wmf"/><Relationship Id="rId3" Type="http://schemas.openxmlformats.org/officeDocument/2006/relationships/image" Target="../media/image580.wmf"/><Relationship Id="rId7" Type="http://schemas.openxmlformats.org/officeDocument/2006/relationships/image" Target="../media/image584.wmf"/><Relationship Id="rId2" Type="http://schemas.openxmlformats.org/officeDocument/2006/relationships/image" Target="../media/image579.wmf"/><Relationship Id="rId1" Type="http://schemas.openxmlformats.org/officeDocument/2006/relationships/image" Target="../media/image578.wmf"/><Relationship Id="rId6" Type="http://schemas.openxmlformats.org/officeDocument/2006/relationships/image" Target="../media/image583.wmf"/><Relationship Id="rId5" Type="http://schemas.openxmlformats.org/officeDocument/2006/relationships/image" Target="../media/image582.wmf"/><Relationship Id="rId10" Type="http://schemas.openxmlformats.org/officeDocument/2006/relationships/image" Target="../media/image587.wmf"/><Relationship Id="rId4" Type="http://schemas.openxmlformats.org/officeDocument/2006/relationships/image" Target="../media/image581.wmf"/><Relationship Id="rId9" Type="http://schemas.openxmlformats.org/officeDocument/2006/relationships/image" Target="../media/image58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7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wmf"/><Relationship Id="rId1" Type="http://schemas.openxmlformats.org/officeDocument/2006/relationships/image" Target="../media/image79.emf"/><Relationship Id="rId4" Type="http://schemas.openxmlformats.org/officeDocument/2006/relationships/image" Target="../media/image8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Relationship Id="rId6" Type="http://schemas.openxmlformats.org/officeDocument/2006/relationships/image" Target="../media/image88.wmf"/><Relationship Id="rId5" Type="http://schemas.openxmlformats.org/officeDocument/2006/relationships/image" Target="../media/image87.emf"/><Relationship Id="rId4" Type="http://schemas.openxmlformats.org/officeDocument/2006/relationships/image" Target="../media/image8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Relationship Id="rId6" Type="http://schemas.openxmlformats.org/officeDocument/2006/relationships/image" Target="../media/image94.wmf"/><Relationship Id="rId5" Type="http://schemas.openxmlformats.org/officeDocument/2006/relationships/image" Target="../media/image93.emf"/><Relationship Id="rId4" Type="http://schemas.openxmlformats.org/officeDocument/2006/relationships/image" Target="../media/image9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emf"/><Relationship Id="rId6" Type="http://schemas.openxmlformats.org/officeDocument/2006/relationships/image" Target="../media/image16.w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13" Type="http://schemas.openxmlformats.org/officeDocument/2006/relationships/image" Target="../media/image109.emf"/><Relationship Id="rId3" Type="http://schemas.openxmlformats.org/officeDocument/2006/relationships/image" Target="../media/image99.emf"/><Relationship Id="rId7" Type="http://schemas.openxmlformats.org/officeDocument/2006/relationships/image" Target="../media/image103.emf"/><Relationship Id="rId12" Type="http://schemas.openxmlformats.org/officeDocument/2006/relationships/image" Target="../media/image108.emf"/><Relationship Id="rId2" Type="http://schemas.openxmlformats.org/officeDocument/2006/relationships/image" Target="../media/image98.wmf"/><Relationship Id="rId1" Type="http://schemas.openxmlformats.org/officeDocument/2006/relationships/image" Target="../media/image97.emf"/><Relationship Id="rId6" Type="http://schemas.openxmlformats.org/officeDocument/2006/relationships/image" Target="../media/image102.emf"/><Relationship Id="rId11" Type="http://schemas.openxmlformats.org/officeDocument/2006/relationships/image" Target="../media/image107.emf"/><Relationship Id="rId5" Type="http://schemas.openxmlformats.org/officeDocument/2006/relationships/image" Target="../media/image101.emf"/><Relationship Id="rId10" Type="http://schemas.openxmlformats.org/officeDocument/2006/relationships/image" Target="../media/image106.emf"/><Relationship Id="rId4" Type="http://schemas.openxmlformats.org/officeDocument/2006/relationships/image" Target="../media/image100.emf"/><Relationship Id="rId9" Type="http://schemas.openxmlformats.org/officeDocument/2006/relationships/image" Target="../media/image105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113.emf"/><Relationship Id="rId7" Type="http://schemas.openxmlformats.org/officeDocument/2006/relationships/image" Target="../media/image117.emf"/><Relationship Id="rId2" Type="http://schemas.openxmlformats.org/officeDocument/2006/relationships/image" Target="../media/image112.emf"/><Relationship Id="rId1" Type="http://schemas.openxmlformats.org/officeDocument/2006/relationships/image" Target="../media/image111.wmf"/><Relationship Id="rId6" Type="http://schemas.openxmlformats.org/officeDocument/2006/relationships/image" Target="../media/image116.emf"/><Relationship Id="rId5" Type="http://schemas.openxmlformats.org/officeDocument/2006/relationships/image" Target="../media/image115.emf"/><Relationship Id="rId4" Type="http://schemas.openxmlformats.org/officeDocument/2006/relationships/image" Target="../media/image114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5" Type="http://schemas.openxmlformats.org/officeDocument/2006/relationships/image" Target="../media/image117.emf"/><Relationship Id="rId4" Type="http://schemas.openxmlformats.org/officeDocument/2006/relationships/image" Target="../media/image116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2" Type="http://schemas.openxmlformats.org/officeDocument/2006/relationships/image" Target="../media/image122.wmf"/><Relationship Id="rId1" Type="http://schemas.openxmlformats.org/officeDocument/2006/relationships/image" Target="../media/image62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10" Type="http://schemas.openxmlformats.org/officeDocument/2006/relationships/image" Target="../media/image130.wmf"/><Relationship Id="rId4" Type="http://schemas.openxmlformats.org/officeDocument/2006/relationships/image" Target="../media/image124.wmf"/><Relationship Id="rId9" Type="http://schemas.openxmlformats.org/officeDocument/2006/relationships/image" Target="../media/image12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emf"/><Relationship Id="rId2" Type="http://schemas.openxmlformats.org/officeDocument/2006/relationships/image" Target="../media/image132.emf"/><Relationship Id="rId1" Type="http://schemas.openxmlformats.org/officeDocument/2006/relationships/image" Target="../media/image131.emf"/><Relationship Id="rId4" Type="http://schemas.openxmlformats.org/officeDocument/2006/relationships/image" Target="../media/image13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image" Target="../media/image137.emf"/><Relationship Id="rId7" Type="http://schemas.openxmlformats.org/officeDocument/2006/relationships/image" Target="../media/image141.emf"/><Relationship Id="rId2" Type="http://schemas.openxmlformats.org/officeDocument/2006/relationships/image" Target="../media/image136.emf"/><Relationship Id="rId1" Type="http://schemas.openxmlformats.org/officeDocument/2006/relationships/image" Target="../media/image135.emf"/><Relationship Id="rId6" Type="http://schemas.openxmlformats.org/officeDocument/2006/relationships/image" Target="../media/image140.emf"/><Relationship Id="rId5" Type="http://schemas.openxmlformats.org/officeDocument/2006/relationships/image" Target="../media/image139.emf"/><Relationship Id="rId4" Type="http://schemas.openxmlformats.org/officeDocument/2006/relationships/image" Target="../media/image138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emf"/><Relationship Id="rId1" Type="http://schemas.openxmlformats.org/officeDocument/2006/relationships/image" Target="../media/image14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emf"/><Relationship Id="rId1" Type="http://schemas.openxmlformats.org/officeDocument/2006/relationships/image" Target="../media/image14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emf"/><Relationship Id="rId1" Type="http://schemas.openxmlformats.org/officeDocument/2006/relationships/image" Target="../media/image148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emf"/><Relationship Id="rId2" Type="http://schemas.openxmlformats.org/officeDocument/2006/relationships/image" Target="../media/image151.emf"/><Relationship Id="rId1" Type="http://schemas.openxmlformats.org/officeDocument/2006/relationships/image" Target="../media/image150.emf"/><Relationship Id="rId5" Type="http://schemas.openxmlformats.org/officeDocument/2006/relationships/image" Target="../media/image154.wmf"/><Relationship Id="rId4" Type="http://schemas.openxmlformats.org/officeDocument/2006/relationships/image" Target="../media/image153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emf"/><Relationship Id="rId1" Type="http://schemas.openxmlformats.org/officeDocument/2006/relationships/image" Target="../media/image155.emf"/><Relationship Id="rId4" Type="http://schemas.openxmlformats.org/officeDocument/2006/relationships/image" Target="../media/image156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emf"/><Relationship Id="rId2" Type="http://schemas.openxmlformats.org/officeDocument/2006/relationships/image" Target="../media/image159.emf"/><Relationship Id="rId1" Type="http://schemas.openxmlformats.org/officeDocument/2006/relationships/image" Target="../media/image15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1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emf"/><Relationship Id="rId2" Type="http://schemas.openxmlformats.org/officeDocument/2006/relationships/image" Target="../media/image164.emf"/><Relationship Id="rId1" Type="http://schemas.openxmlformats.org/officeDocument/2006/relationships/image" Target="../media/image163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emf"/><Relationship Id="rId1" Type="http://schemas.openxmlformats.org/officeDocument/2006/relationships/image" Target="../media/image166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emf"/><Relationship Id="rId2" Type="http://schemas.openxmlformats.org/officeDocument/2006/relationships/image" Target="../media/image169.emf"/><Relationship Id="rId1" Type="http://schemas.openxmlformats.org/officeDocument/2006/relationships/image" Target="../media/image168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emf"/><Relationship Id="rId1" Type="http://schemas.openxmlformats.org/officeDocument/2006/relationships/image" Target="../media/image171.wmf"/><Relationship Id="rId6" Type="http://schemas.openxmlformats.org/officeDocument/2006/relationships/image" Target="../media/image175.emf"/><Relationship Id="rId5" Type="http://schemas.openxmlformats.org/officeDocument/2006/relationships/image" Target="../media/image170.emf"/><Relationship Id="rId4" Type="http://schemas.openxmlformats.org/officeDocument/2006/relationships/image" Target="../media/image174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emf"/><Relationship Id="rId2" Type="http://schemas.openxmlformats.org/officeDocument/2006/relationships/image" Target="../media/image170.emf"/><Relationship Id="rId1" Type="http://schemas.openxmlformats.org/officeDocument/2006/relationships/image" Target="../media/image17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emf"/><Relationship Id="rId2" Type="http://schemas.openxmlformats.org/officeDocument/2006/relationships/image" Target="../media/image179.emf"/><Relationship Id="rId1" Type="http://schemas.openxmlformats.org/officeDocument/2006/relationships/image" Target="../media/image178.emf"/><Relationship Id="rId4" Type="http://schemas.openxmlformats.org/officeDocument/2006/relationships/image" Target="../media/image181.e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3" Type="http://schemas.openxmlformats.org/officeDocument/2006/relationships/image" Target="../media/image184.wmf"/><Relationship Id="rId7" Type="http://schemas.openxmlformats.org/officeDocument/2006/relationships/image" Target="../media/image188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6" Type="http://schemas.openxmlformats.org/officeDocument/2006/relationships/image" Target="../media/image187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emf"/><Relationship Id="rId1" Type="http://schemas.openxmlformats.org/officeDocument/2006/relationships/image" Target="../media/image190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2" Type="http://schemas.openxmlformats.org/officeDocument/2006/relationships/image" Target="../media/image193.emf"/><Relationship Id="rId1" Type="http://schemas.openxmlformats.org/officeDocument/2006/relationships/image" Target="../media/image192.emf"/><Relationship Id="rId4" Type="http://schemas.openxmlformats.org/officeDocument/2006/relationships/image" Target="../media/image195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emf"/><Relationship Id="rId1" Type="http://schemas.openxmlformats.org/officeDocument/2006/relationships/image" Target="../media/image196.e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emf"/><Relationship Id="rId3" Type="http://schemas.openxmlformats.org/officeDocument/2006/relationships/image" Target="../media/image200.emf"/><Relationship Id="rId7" Type="http://schemas.openxmlformats.org/officeDocument/2006/relationships/image" Target="../media/image204.emf"/><Relationship Id="rId2" Type="http://schemas.openxmlformats.org/officeDocument/2006/relationships/image" Target="../media/image199.emf"/><Relationship Id="rId1" Type="http://schemas.openxmlformats.org/officeDocument/2006/relationships/image" Target="../media/image198.emf"/><Relationship Id="rId6" Type="http://schemas.openxmlformats.org/officeDocument/2006/relationships/image" Target="../media/image203.emf"/><Relationship Id="rId5" Type="http://schemas.openxmlformats.org/officeDocument/2006/relationships/image" Target="../media/image202.emf"/><Relationship Id="rId4" Type="http://schemas.openxmlformats.org/officeDocument/2006/relationships/image" Target="../media/image201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emf"/><Relationship Id="rId2" Type="http://schemas.openxmlformats.org/officeDocument/2006/relationships/image" Target="../media/image207.emf"/><Relationship Id="rId1" Type="http://schemas.openxmlformats.org/officeDocument/2006/relationships/image" Target="../media/image206.emf"/><Relationship Id="rId4" Type="http://schemas.openxmlformats.org/officeDocument/2006/relationships/image" Target="../media/image209.e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emf"/><Relationship Id="rId2" Type="http://schemas.openxmlformats.org/officeDocument/2006/relationships/image" Target="../media/image211.emf"/><Relationship Id="rId1" Type="http://schemas.openxmlformats.org/officeDocument/2006/relationships/image" Target="../media/image210.emf"/><Relationship Id="rId5" Type="http://schemas.openxmlformats.org/officeDocument/2006/relationships/image" Target="../media/image214.emf"/><Relationship Id="rId4" Type="http://schemas.openxmlformats.org/officeDocument/2006/relationships/image" Target="../media/image213.e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emf"/><Relationship Id="rId2" Type="http://schemas.openxmlformats.org/officeDocument/2006/relationships/image" Target="../media/image216.wmf"/><Relationship Id="rId1" Type="http://schemas.openxmlformats.org/officeDocument/2006/relationships/image" Target="../media/image215.emf"/><Relationship Id="rId5" Type="http://schemas.openxmlformats.org/officeDocument/2006/relationships/image" Target="../media/image219.wmf"/><Relationship Id="rId4" Type="http://schemas.openxmlformats.org/officeDocument/2006/relationships/image" Target="../media/image218.e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emf"/><Relationship Id="rId2" Type="http://schemas.openxmlformats.org/officeDocument/2006/relationships/image" Target="../media/image222.emf"/><Relationship Id="rId1" Type="http://schemas.openxmlformats.org/officeDocument/2006/relationships/image" Target="../media/image221.emf"/><Relationship Id="rId5" Type="http://schemas.openxmlformats.org/officeDocument/2006/relationships/image" Target="../media/image225.emf"/><Relationship Id="rId4" Type="http://schemas.openxmlformats.org/officeDocument/2006/relationships/image" Target="../media/image22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emf"/><Relationship Id="rId2" Type="http://schemas.openxmlformats.org/officeDocument/2006/relationships/image" Target="../media/image227.emf"/><Relationship Id="rId1" Type="http://schemas.openxmlformats.org/officeDocument/2006/relationships/image" Target="../media/image226.emf"/><Relationship Id="rId5" Type="http://schemas.openxmlformats.org/officeDocument/2006/relationships/image" Target="../media/image230.emf"/><Relationship Id="rId4" Type="http://schemas.openxmlformats.org/officeDocument/2006/relationships/image" Target="../media/image229.e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emf"/><Relationship Id="rId2" Type="http://schemas.openxmlformats.org/officeDocument/2006/relationships/image" Target="../media/image232.emf"/><Relationship Id="rId1" Type="http://schemas.openxmlformats.org/officeDocument/2006/relationships/image" Target="../media/image231.emf"/><Relationship Id="rId5" Type="http://schemas.openxmlformats.org/officeDocument/2006/relationships/image" Target="../media/image235.emf"/><Relationship Id="rId4" Type="http://schemas.openxmlformats.org/officeDocument/2006/relationships/image" Target="../media/image234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6.e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emf"/><Relationship Id="rId2" Type="http://schemas.openxmlformats.org/officeDocument/2006/relationships/image" Target="../media/image238.emf"/><Relationship Id="rId1" Type="http://schemas.openxmlformats.org/officeDocument/2006/relationships/image" Target="../media/image237.e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wmf"/><Relationship Id="rId2" Type="http://schemas.openxmlformats.org/officeDocument/2006/relationships/image" Target="../media/image240.wmf"/><Relationship Id="rId1" Type="http://schemas.openxmlformats.org/officeDocument/2006/relationships/image" Target="../media/image25.e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wmf"/><Relationship Id="rId7" Type="http://schemas.openxmlformats.org/officeDocument/2006/relationships/image" Target="../media/image250.wmf"/><Relationship Id="rId2" Type="http://schemas.openxmlformats.org/officeDocument/2006/relationships/image" Target="../media/image245.wmf"/><Relationship Id="rId1" Type="http://schemas.openxmlformats.org/officeDocument/2006/relationships/image" Target="../media/image244.wmf"/><Relationship Id="rId6" Type="http://schemas.openxmlformats.org/officeDocument/2006/relationships/image" Target="../media/image249.wmf"/><Relationship Id="rId5" Type="http://schemas.openxmlformats.org/officeDocument/2006/relationships/image" Target="../media/image248.wmf"/><Relationship Id="rId4" Type="http://schemas.openxmlformats.org/officeDocument/2006/relationships/image" Target="../media/image247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wmf"/><Relationship Id="rId2" Type="http://schemas.openxmlformats.org/officeDocument/2006/relationships/image" Target="../media/image252.wmf"/><Relationship Id="rId1" Type="http://schemas.openxmlformats.org/officeDocument/2006/relationships/image" Target="../media/image251.e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wmf"/><Relationship Id="rId3" Type="http://schemas.openxmlformats.org/officeDocument/2006/relationships/image" Target="../media/image255.wmf"/><Relationship Id="rId7" Type="http://schemas.openxmlformats.org/officeDocument/2006/relationships/image" Target="../media/image258.wmf"/><Relationship Id="rId2" Type="http://schemas.openxmlformats.org/officeDocument/2006/relationships/image" Target="../media/image254.wmf"/><Relationship Id="rId1" Type="http://schemas.openxmlformats.org/officeDocument/2006/relationships/image" Target="../media/image251.emf"/><Relationship Id="rId6" Type="http://schemas.openxmlformats.org/officeDocument/2006/relationships/image" Target="../media/image142.wmf"/><Relationship Id="rId5" Type="http://schemas.openxmlformats.org/officeDocument/2006/relationships/image" Target="../media/image257.wmf"/><Relationship Id="rId4" Type="http://schemas.openxmlformats.org/officeDocument/2006/relationships/image" Target="../media/image256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wmf"/><Relationship Id="rId2" Type="http://schemas.openxmlformats.org/officeDocument/2006/relationships/image" Target="../media/image261.emf"/><Relationship Id="rId1" Type="http://schemas.openxmlformats.org/officeDocument/2006/relationships/image" Target="../media/image260.emf"/><Relationship Id="rId5" Type="http://schemas.openxmlformats.org/officeDocument/2006/relationships/image" Target="../media/image264.wmf"/><Relationship Id="rId4" Type="http://schemas.openxmlformats.org/officeDocument/2006/relationships/image" Target="../media/image263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emf"/><Relationship Id="rId2" Type="http://schemas.openxmlformats.org/officeDocument/2006/relationships/image" Target="../media/image266.emf"/><Relationship Id="rId1" Type="http://schemas.openxmlformats.org/officeDocument/2006/relationships/image" Target="../media/image260.emf"/><Relationship Id="rId4" Type="http://schemas.openxmlformats.org/officeDocument/2006/relationships/image" Target="../media/image26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emf"/><Relationship Id="rId2" Type="http://schemas.openxmlformats.org/officeDocument/2006/relationships/image" Target="../media/image271.emf"/><Relationship Id="rId1" Type="http://schemas.openxmlformats.org/officeDocument/2006/relationships/image" Target="../media/image270.e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wmf"/><Relationship Id="rId2" Type="http://schemas.openxmlformats.org/officeDocument/2006/relationships/image" Target="../media/image270.emf"/><Relationship Id="rId1" Type="http://schemas.openxmlformats.org/officeDocument/2006/relationships/image" Target="../media/image273.wmf"/><Relationship Id="rId6" Type="http://schemas.openxmlformats.org/officeDocument/2006/relationships/image" Target="../media/image277.emf"/><Relationship Id="rId5" Type="http://schemas.openxmlformats.org/officeDocument/2006/relationships/image" Target="../media/image276.wmf"/><Relationship Id="rId4" Type="http://schemas.openxmlformats.org/officeDocument/2006/relationships/image" Target="../media/image275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wmf"/><Relationship Id="rId2" Type="http://schemas.openxmlformats.org/officeDocument/2006/relationships/image" Target="../media/image270.emf"/><Relationship Id="rId1" Type="http://schemas.openxmlformats.org/officeDocument/2006/relationships/image" Target="../media/image278.wmf"/><Relationship Id="rId6" Type="http://schemas.openxmlformats.org/officeDocument/2006/relationships/image" Target="../media/image280.wmf"/><Relationship Id="rId5" Type="http://schemas.openxmlformats.org/officeDocument/2006/relationships/image" Target="../media/image279.wmf"/><Relationship Id="rId4" Type="http://schemas.openxmlformats.org/officeDocument/2006/relationships/image" Target="../media/image277.e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3.wmf"/><Relationship Id="rId7" Type="http://schemas.openxmlformats.org/officeDocument/2006/relationships/image" Target="../media/image287.wmf"/><Relationship Id="rId2" Type="http://schemas.openxmlformats.org/officeDocument/2006/relationships/image" Target="../media/image282.emf"/><Relationship Id="rId1" Type="http://schemas.openxmlformats.org/officeDocument/2006/relationships/image" Target="../media/image281.emf"/><Relationship Id="rId6" Type="http://schemas.openxmlformats.org/officeDocument/2006/relationships/image" Target="../media/image286.wmf"/><Relationship Id="rId5" Type="http://schemas.openxmlformats.org/officeDocument/2006/relationships/image" Target="../media/image285.emf"/><Relationship Id="rId4" Type="http://schemas.openxmlformats.org/officeDocument/2006/relationships/image" Target="../media/image284.e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wmf"/><Relationship Id="rId2" Type="http://schemas.openxmlformats.org/officeDocument/2006/relationships/image" Target="../media/image289.emf"/><Relationship Id="rId1" Type="http://schemas.openxmlformats.org/officeDocument/2006/relationships/image" Target="../media/image288.emf"/><Relationship Id="rId5" Type="http://schemas.openxmlformats.org/officeDocument/2006/relationships/image" Target="../media/image292.wmf"/><Relationship Id="rId4" Type="http://schemas.openxmlformats.org/officeDocument/2006/relationships/image" Target="../media/image291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wmf"/><Relationship Id="rId2" Type="http://schemas.openxmlformats.org/officeDocument/2006/relationships/image" Target="../media/image298.wmf"/><Relationship Id="rId1" Type="http://schemas.openxmlformats.org/officeDocument/2006/relationships/image" Target="../media/image297.emf"/><Relationship Id="rId4" Type="http://schemas.openxmlformats.org/officeDocument/2006/relationships/image" Target="../media/image300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2.wmf"/><Relationship Id="rId2" Type="http://schemas.openxmlformats.org/officeDocument/2006/relationships/image" Target="../media/image301.wmf"/><Relationship Id="rId1" Type="http://schemas.openxmlformats.org/officeDocument/2006/relationships/image" Target="../media/image297.emf"/><Relationship Id="rId5" Type="http://schemas.openxmlformats.org/officeDocument/2006/relationships/image" Target="../media/image304.wmf"/><Relationship Id="rId4" Type="http://schemas.openxmlformats.org/officeDocument/2006/relationships/image" Target="../media/image303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6.wmf"/><Relationship Id="rId2" Type="http://schemas.openxmlformats.org/officeDocument/2006/relationships/image" Target="../media/image305.emf"/><Relationship Id="rId1" Type="http://schemas.openxmlformats.org/officeDocument/2006/relationships/image" Target="../media/image297.e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9.wmf"/><Relationship Id="rId2" Type="http://schemas.openxmlformats.org/officeDocument/2006/relationships/image" Target="../media/image308.wmf"/><Relationship Id="rId1" Type="http://schemas.openxmlformats.org/officeDocument/2006/relationships/image" Target="../media/image307.wmf"/><Relationship Id="rId5" Type="http://schemas.openxmlformats.org/officeDocument/2006/relationships/image" Target="../media/image310.wmf"/><Relationship Id="rId4" Type="http://schemas.openxmlformats.org/officeDocument/2006/relationships/image" Target="../media/image297.emf"/></Relationships>
</file>

<file path=ppt/drawings/_rels/vmlDrawing6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wmf"/><Relationship Id="rId3" Type="http://schemas.openxmlformats.org/officeDocument/2006/relationships/image" Target="../media/image313.wmf"/><Relationship Id="rId7" Type="http://schemas.openxmlformats.org/officeDocument/2006/relationships/image" Target="../media/image317.wmf"/><Relationship Id="rId2" Type="http://schemas.openxmlformats.org/officeDocument/2006/relationships/image" Target="../media/image312.wmf"/><Relationship Id="rId1" Type="http://schemas.openxmlformats.org/officeDocument/2006/relationships/image" Target="../media/image311.wmf"/><Relationship Id="rId6" Type="http://schemas.openxmlformats.org/officeDocument/2006/relationships/image" Target="../media/image316.wmf"/><Relationship Id="rId5" Type="http://schemas.openxmlformats.org/officeDocument/2006/relationships/image" Target="../media/image315.wmf"/><Relationship Id="rId4" Type="http://schemas.openxmlformats.org/officeDocument/2006/relationships/image" Target="../media/image314.wmf"/><Relationship Id="rId9" Type="http://schemas.openxmlformats.org/officeDocument/2006/relationships/image" Target="../media/image3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2.emf"/><Relationship Id="rId7" Type="http://schemas.openxmlformats.org/officeDocument/2006/relationships/image" Target="../media/image326.emf"/><Relationship Id="rId2" Type="http://schemas.openxmlformats.org/officeDocument/2006/relationships/image" Target="../media/image321.emf"/><Relationship Id="rId1" Type="http://schemas.openxmlformats.org/officeDocument/2006/relationships/image" Target="../media/image320.emf"/><Relationship Id="rId6" Type="http://schemas.openxmlformats.org/officeDocument/2006/relationships/image" Target="../media/image325.emf"/><Relationship Id="rId5" Type="http://schemas.openxmlformats.org/officeDocument/2006/relationships/image" Target="../media/image324.emf"/><Relationship Id="rId4" Type="http://schemas.openxmlformats.org/officeDocument/2006/relationships/image" Target="../media/image323.emf"/></Relationships>
</file>

<file path=ppt/drawings/_rels/vmlDrawing7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wmf"/><Relationship Id="rId3" Type="http://schemas.openxmlformats.org/officeDocument/2006/relationships/image" Target="../media/image329.wmf"/><Relationship Id="rId7" Type="http://schemas.openxmlformats.org/officeDocument/2006/relationships/image" Target="../media/image332.wmf"/><Relationship Id="rId2" Type="http://schemas.openxmlformats.org/officeDocument/2006/relationships/image" Target="../media/image328.wmf"/><Relationship Id="rId1" Type="http://schemas.openxmlformats.org/officeDocument/2006/relationships/image" Target="../media/image327.wmf"/><Relationship Id="rId6" Type="http://schemas.openxmlformats.org/officeDocument/2006/relationships/image" Target="../media/image192.emf"/><Relationship Id="rId5" Type="http://schemas.openxmlformats.org/officeDocument/2006/relationships/image" Target="../media/image331.wmf"/><Relationship Id="rId10" Type="http://schemas.openxmlformats.org/officeDocument/2006/relationships/image" Target="../media/image335.wmf"/><Relationship Id="rId4" Type="http://schemas.openxmlformats.org/officeDocument/2006/relationships/image" Target="../media/image330.wmf"/><Relationship Id="rId9" Type="http://schemas.openxmlformats.org/officeDocument/2006/relationships/image" Target="../media/image334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8.emf"/><Relationship Id="rId2" Type="http://schemas.openxmlformats.org/officeDocument/2006/relationships/image" Target="../media/image337.emf"/><Relationship Id="rId1" Type="http://schemas.openxmlformats.org/officeDocument/2006/relationships/image" Target="../media/image336.emf"/><Relationship Id="rId6" Type="http://schemas.openxmlformats.org/officeDocument/2006/relationships/image" Target="../media/image341.emf"/><Relationship Id="rId5" Type="http://schemas.openxmlformats.org/officeDocument/2006/relationships/image" Target="../media/image340.emf"/><Relationship Id="rId4" Type="http://schemas.openxmlformats.org/officeDocument/2006/relationships/image" Target="../media/image339.e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4.emf"/><Relationship Id="rId7" Type="http://schemas.openxmlformats.org/officeDocument/2006/relationships/image" Target="../media/image348.wmf"/><Relationship Id="rId2" Type="http://schemas.openxmlformats.org/officeDocument/2006/relationships/image" Target="../media/image343.emf"/><Relationship Id="rId1" Type="http://schemas.openxmlformats.org/officeDocument/2006/relationships/image" Target="../media/image342.emf"/><Relationship Id="rId6" Type="http://schemas.openxmlformats.org/officeDocument/2006/relationships/image" Target="../media/image347.wmf"/><Relationship Id="rId5" Type="http://schemas.openxmlformats.org/officeDocument/2006/relationships/image" Target="../media/image346.wmf"/><Relationship Id="rId4" Type="http://schemas.openxmlformats.org/officeDocument/2006/relationships/image" Target="../media/image345.e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emf"/><Relationship Id="rId2" Type="http://schemas.openxmlformats.org/officeDocument/2006/relationships/image" Target="../media/image350.wmf"/><Relationship Id="rId1" Type="http://schemas.openxmlformats.org/officeDocument/2006/relationships/image" Target="../media/image349.emf"/></Relationships>
</file>

<file path=ppt/drawings/_rels/vmlDrawing7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4.emf"/><Relationship Id="rId2" Type="http://schemas.openxmlformats.org/officeDocument/2006/relationships/image" Target="../media/image353.emf"/><Relationship Id="rId1" Type="http://schemas.openxmlformats.org/officeDocument/2006/relationships/image" Target="../media/image352.emf"/><Relationship Id="rId6" Type="http://schemas.openxmlformats.org/officeDocument/2006/relationships/image" Target="../media/image357.wmf"/><Relationship Id="rId5" Type="http://schemas.openxmlformats.org/officeDocument/2006/relationships/image" Target="../media/image356.emf"/><Relationship Id="rId4" Type="http://schemas.openxmlformats.org/officeDocument/2006/relationships/image" Target="../media/image355.emf"/></Relationships>
</file>

<file path=ppt/drawings/_rels/vmlDrawing7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emf"/><Relationship Id="rId2" Type="http://schemas.openxmlformats.org/officeDocument/2006/relationships/image" Target="../media/image359.emf"/><Relationship Id="rId1" Type="http://schemas.openxmlformats.org/officeDocument/2006/relationships/image" Target="../media/image358.emf"/><Relationship Id="rId4" Type="http://schemas.openxmlformats.org/officeDocument/2006/relationships/image" Target="../media/image361.wmf"/></Relationships>
</file>

<file path=ppt/drawings/_rels/vmlDrawing7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4.emf"/><Relationship Id="rId2" Type="http://schemas.openxmlformats.org/officeDocument/2006/relationships/image" Target="../media/image363.emf"/><Relationship Id="rId1" Type="http://schemas.openxmlformats.org/officeDocument/2006/relationships/image" Target="../media/image362.emf"/></Relationships>
</file>

<file path=ppt/drawings/_rels/vmlDrawing7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5.wmf"/><Relationship Id="rId2" Type="http://schemas.openxmlformats.org/officeDocument/2006/relationships/image" Target="../media/image71.emf"/><Relationship Id="rId1" Type="http://schemas.openxmlformats.org/officeDocument/2006/relationships/image" Target="../media/image362.emf"/><Relationship Id="rId5" Type="http://schemas.openxmlformats.org/officeDocument/2006/relationships/image" Target="../media/image367.wmf"/><Relationship Id="rId4" Type="http://schemas.openxmlformats.org/officeDocument/2006/relationships/image" Target="../media/image366.wmf"/></Relationships>
</file>

<file path=ppt/drawings/_rels/vmlDrawing7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wmf"/><Relationship Id="rId2" Type="http://schemas.openxmlformats.org/officeDocument/2006/relationships/image" Target="../media/image369.wmf"/><Relationship Id="rId1" Type="http://schemas.openxmlformats.org/officeDocument/2006/relationships/image" Target="../media/image36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8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3.emf"/><Relationship Id="rId7" Type="http://schemas.openxmlformats.org/officeDocument/2006/relationships/image" Target="../media/image377.wmf"/><Relationship Id="rId2" Type="http://schemas.openxmlformats.org/officeDocument/2006/relationships/image" Target="../media/image372.emf"/><Relationship Id="rId1" Type="http://schemas.openxmlformats.org/officeDocument/2006/relationships/image" Target="../media/image371.emf"/><Relationship Id="rId6" Type="http://schemas.openxmlformats.org/officeDocument/2006/relationships/image" Target="../media/image376.wmf"/><Relationship Id="rId5" Type="http://schemas.openxmlformats.org/officeDocument/2006/relationships/image" Target="../media/image375.emf"/><Relationship Id="rId4" Type="http://schemas.openxmlformats.org/officeDocument/2006/relationships/image" Target="../media/image374.emf"/></Relationships>
</file>

<file path=ppt/drawings/_rels/vmlDrawing8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emf"/><Relationship Id="rId2" Type="http://schemas.openxmlformats.org/officeDocument/2006/relationships/image" Target="../media/image379.wmf"/><Relationship Id="rId1" Type="http://schemas.openxmlformats.org/officeDocument/2006/relationships/image" Target="../media/image378.emf"/></Relationships>
</file>

<file path=ppt/drawings/_rels/vmlDrawing8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3.emf"/><Relationship Id="rId2" Type="http://schemas.openxmlformats.org/officeDocument/2006/relationships/image" Target="../media/image382.emf"/><Relationship Id="rId1" Type="http://schemas.openxmlformats.org/officeDocument/2006/relationships/image" Target="../media/image381.emf"/><Relationship Id="rId5" Type="http://schemas.openxmlformats.org/officeDocument/2006/relationships/image" Target="../media/image385.emf"/><Relationship Id="rId4" Type="http://schemas.openxmlformats.org/officeDocument/2006/relationships/image" Target="../media/image384.emf"/></Relationships>
</file>

<file path=ppt/drawings/_rels/vmlDrawing8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6.wmf"/><Relationship Id="rId2" Type="http://schemas.openxmlformats.org/officeDocument/2006/relationships/image" Target="../media/image386.wmf"/><Relationship Id="rId1" Type="http://schemas.openxmlformats.org/officeDocument/2006/relationships/image" Target="../media/image385.emf"/><Relationship Id="rId6" Type="http://schemas.openxmlformats.org/officeDocument/2006/relationships/image" Target="../media/image389.emf"/><Relationship Id="rId5" Type="http://schemas.openxmlformats.org/officeDocument/2006/relationships/image" Target="../media/image388.wmf"/><Relationship Id="rId4" Type="http://schemas.openxmlformats.org/officeDocument/2006/relationships/image" Target="../media/image387.wmf"/></Relationships>
</file>

<file path=ppt/drawings/_rels/vmlDrawing8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wmf"/><Relationship Id="rId3" Type="http://schemas.openxmlformats.org/officeDocument/2006/relationships/image" Target="../media/image392.wmf"/><Relationship Id="rId7" Type="http://schemas.openxmlformats.org/officeDocument/2006/relationships/image" Target="../media/image396.wmf"/><Relationship Id="rId2" Type="http://schemas.openxmlformats.org/officeDocument/2006/relationships/image" Target="../media/image391.wmf"/><Relationship Id="rId1" Type="http://schemas.openxmlformats.org/officeDocument/2006/relationships/image" Target="../media/image390.wmf"/><Relationship Id="rId6" Type="http://schemas.openxmlformats.org/officeDocument/2006/relationships/image" Target="../media/image395.wmf"/><Relationship Id="rId5" Type="http://schemas.openxmlformats.org/officeDocument/2006/relationships/image" Target="../media/image394.wmf"/><Relationship Id="rId10" Type="http://schemas.openxmlformats.org/officeDocument/2006/relationships/image" Target="../media/image398.wmf"/><Relationship Id="rId4" Type="http://schemas.openxmlformats.org/officeDocument/2006/relationships/image" Target="../media/image393.wmf"/><Relationship Id="rId9" Type="http://schemas.openxmlformats.org/officeDocument/2006/relationships/image" Target="../media/image397.wmf"/></Relationships>
</file>

<file path=ppt/drawings/_rels/vmlDrawing8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emf"/><Relationship Id="rId2" Type="http://schemas.openxmlformats.org/officeDocument/2006/relationships/image" Target="../media/image400.emf"/><Relationship Id="rId1" Type="http://schemas.openxmlformats.org/officeDocument/2006/relationships/image" Target="../media/image399.emf"/><Relationship Id="rId5" Type="http://schemas.openxmlformats.org/officeDocument/2006/relationships/image" Target="../media/image403.emf"/><Relationship Id="rId4" Type="http://schemas.openxmlformats.org/officeDocument/2006/relationships/image" Target="../media/image402.emf"/></Relationships>
</file>

<file path=ppt/drawings/_rels/vmlDrawing8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6.wmf"/><Relationship Id="rId2" Type="http://schemas.openxmlformats.org/officeDocument/2006/relationships/image" Target="../media/image405.wmf"/><Relationship Id="rId1" Type="http://schemas.openxmlformats.org/officeDocument/2006/relationships/image" Target="../media/image404.emf"/><Relationship Id="rId4" Type="http://schemas.openxmlformats.org/officeDocument/2006/relationships/image" Target="../media/image407.wmf"/></Relationships>
</file>

<file path=ppt/drawings/_rels/vmlDrawing8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emf"/><Relationship Id="rId2" Type="http://schemas.openxmlformats.org/officeDocument/2006/relationships/image" Target="../media/image409.emf"/><Relationship Id="rId1" Type="http://schemas.openxmlformats.org/officeDocument/2006/relationships/image" Target="../media/image408.emf"/></Relationships>
</file>

<file path=ppt/drawings/_rels/vmlDrawing8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2.wmf"/><Relationship Id="rId1" Type="http://schemas.openxmlformats.org/officeDocument/2006/relationships/image" Target="../media/image411.emf"/></Relationships>
</file>

<file path=ppt/drawings/_rels/vmlDrawing8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4.emf"/><Relationship Id="rId1" Type="http://schemas.openxmlformats.org/officeDocument/2006/relationships/image" Target="../media/image41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7" Type="http://schemas.openxmlformats.org/officeDocument/2006/relationships/image" Target="../media/image50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drawings/_rels/vmlDrawing9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6.emf"/><Relationship Id="rId2" Type="http://schemas.openxmlformats.org/officeDocument/2006/relationships/image" Target="../media/image415.emf"/><Relationship Id="rId1" Type="http://schemas.openxmlformats.org/officeDocument/2006/relationships/image" Target="../media/image411.emf"/></Relationships>
</file>

<file path=ppt/drawings/_rels/vmlDrawing9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9.wmf"/><Relationship Id="rId7" Type="http://schemas.openxmlformats.org/officeDocument/2006/relationships/image" Target="../media/image423.wmf"/><Relationship Id="rId2" Type="http://schemas.openxmlformats.org/officeDocument/2006/relationships/image" Target="../media/image418.wmf"/><Relationship Id="rId1" Type="http://schemas.openxmlformats.org/officeDocument/2006/relationships/image" Target="../media/image417.wmf"/><Relationship Id="rId6" Type="http://schemas.openxmlformats.org/officeDocument/2006/relationships/image" Target="../media/image422.wmf"/><Relationship Id="rId5" Type="http://schemas.openxmlformats.org/officeDocument/2006/relationships/image" Target="../media/image421.wmf"/><Relationship Id="rId4" Type="http://schemas.openxmlformats.org/officeDocument/2006/relationships/image" Target="../media/image420.wmf"/></Relationships>
</file>

<file path=ppt/drawings/_rels/vmlDrawing9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6.emf"/><Relationship Id="rId2" Type="http://schemas.openxmlformats.org/officeDocument/2006/relationships/image" Target="../media/image425.emf"/><Relationship Id="rId1" Type="http://schemas.openxmlformats.org/officeDocument/2006/relationships/image" Target="../media/image424.emf"/><Relationship Id="rId4" Type="http://schemas.openxmlformats.org/officeDocument/2006/relationships/image" Target="../media/image427.emf"/></Relationships>
</file>

<file path=ppt/drawings/_rels/vmlDrawing9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9.wmf"/><Relationship Id="rId1" Type="http://schemas.openxmlformats.org/officeDocument/2006/relationships/image" Target="../media/image428.e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0.wmf"/></Relationships>
</file>

<file path=ppt/drawings/_rels/vmlDrawing9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3.wmf"/><Relationship Id="rId7" Type="http://schemas.openxmlformats.org/officeDocument/2006/relationships/image" Target="../media/image437.wmf"/><Relationship Id="rId2" Type="http://schemas.openxmlformats.org/officeDocument/2006/relationships/image" Target="../media/image432.wmf"/><Relationship Id="rId1" Type="http://schemas.openxmlformats.org/officeDocument/2006/relationships/image" Target="../media/image431.wmf"/><Relationship Id="rId6" Type="http://schemas.openxmlformats.org/officeDocument/2006/relationships/image" Target="../media/image436.wmf"/><Relationship Id="rId5" Type="http://schemas.openxmlformats.org/officeDocument/2006/relationships/image" Target="../media/image435.wmf"/><Relationship Id="rId4" Type="http://schemas.openxmlformats.org/officeDocument/2006/relationships/image" Target="../media/image434.wmf"/></Relationships>
</file>

<file path=ppt/drawings/_rels/vmlDrawing9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5.wmf"/><Relationship Id="rId2" Type="http://schemas.openxmlformats.org/officeDocument/2006/relationships/image" Target="../media/image434.wmf"/><Relationship Id="rId1" Type="http://schemas.openxmlformats.org/officeDocument/2006/relationships/image" Target="../media/image438.wmf"/><Relationship Id="rId4" Type="http://schemas.openxmlformats.org/officeDocument/2006/relationships/image" Target="../media/image439.wmf"/></Relationships>
</file>

<file path=ppt/drawings/_rels/vmlDrawing9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2.wmf"/><Relationship Id="rId2" Type="http://schemas.openxmlformats.org/officeDocument/2006/relationships/image" Target="../media/image441.emf"/><Relationship Id="rId1" Type="http://schemas.openxmlformats.org/officeDocument/2006/relationships/image" Target="../media/image440.emf"/><Relationship Id="rId4" Type="http://schemas.openxmlformats.org/officeDocument/2006/relationships/image" Target="../media/image443.wmf"/></Relationships>
</file>

<file path=ppt/drawings/_rels/vmlDrawing9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6.wmf"/><Relationship Id="rId2" Type="http://schemas.openxmlformats.org/officeDocument/2006/relationships/image" Target="../media/image445.emf"/><Relationship Id="rId1" Type="http://schemas.openxmlformats.org/officeDocument/2006/relationships/image" Target="../media/image444.emf"/><Relationship Id="rId6" Type="http://schemas.openxmlformats.org/officeDocument/2006/relationships/image" Target="../media/image449.wmf"/><Relationship Id="rId5" Type="http://schemas.openxmlformats.org/officeDocument/2006/relationships/image" Target="../media/image448.wmf"/><Relationship Id="rId4" Type="http://schemas.openxmlformats.org/officeDocument/2006/relationships/image" Target="../media/image447.wmf"/></Relationships>
</file>

<file path=ppt/drawings/_rels/vmlDrawing9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3.emf"/><Relationship Id="rId2" Type="http://schemas.openxmlformats.org/officeDocument/2006/relationships/image" Target="../media/image452.emf"/><Relationship Id="rId1" Type="http://schemas.openxmlformats.org/officeDocument/2006/relationships/image" Target="../media/image451.emf"/><Relationship Id="rId6" Type="http://schemas.openxmlformats.org/officeDocument/2006/relationships/image" Target="../media/image441.emf"/><Relationship Id="rId5" Type="http://schemas.openxmlformats.org/officeDocument/2006/relationships/image" Target="../media/image444.emf"/><Relationship Id="rId4" Type="http://schemas.openxmlformats.org/officeDocument/2006/relationships/image" Target="../media/image45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fld id="{03FDB3D5-FC33-42FB-8E10-EF6E5BB272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fld id="{C6F93E08-16C8-4EEE-8EA1-19EBDC87B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CED2D-3A00-4672-B79B-607E441BD5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7463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CED2D-3A00-4672-B79B-607E441BD5CA}" type="slidenum">
              <a:rPr lang="en-US" altLang="zh-CN" smtClean="0"/>
              <a:pPr>
                <a:defRPr/>
              </a:pPr>
              <a:t>150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3102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CED2D-3A00-4672-B79B-607E441BD5CA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0065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CED2D-3A00-4672-B79B-607E441BD5CA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2638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CED2D-3A00-4672-B79B-607E441BD5CA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7794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CED2D-3A00-4672-B79B-607E441BD5CA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621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CED2D-3A00-4672-B79B-607E441BD5CA}" type="slidenum">
              <a:rPr lang="en-US" altLang="zh-CN" smtClean="0"/>
              <a:pPr>
                <a:defRPr/>
              </a:pPr>
              <a:t>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0341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CED2D-3A00-4672-B79B-607E441BD5CA}" type="slidenum">
              <a:rPr lang="en-US" altLang="zh-CN" smtClean="0"/>
              <a:pPr>
                <a:defRPr/>
              </a:pPr>
              <a:t>106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3126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CED2D-3A00-4672-B79B-607E441BD5CA}" type="slidenum">
              <a:rPr lang="en-US" altLang="zh-CN" smtClean="0"/>
              <a:pPr>
                <a:defRPr/>
              </a:pPr>
              <a:t>119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1706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ECED2D-3A00-4672-B79B-607E441BD5CA}" type="slidenum">
              <a:rPr lang="en-US" altLang="zh-CN" smtClean="0"/>
              <a:pPr>
                <a:defRPr/>
              </a:pPr>
              <a:t>133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8211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9" descr="后退">
            <a:hlinkClick r:id="" action="ppaction://hlinkshowjump?jump=previousslide" tooltip="上一页" highlightClick="1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5" y="6597650"/>
            <a:ext cx="6873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前进">
            <a:hlinkClick r:id="" action="ppaction://hlinkshowjump?jump=nextslide" tooltip="下一页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6597650"/>
            <a:ext cx="6873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播放">
            <a:hlinkClick r:id="" action="ppaction://hlinkshowjump?jump=firstslide" tooltip="返回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6597650"/>
            <a:ext cx="687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停止">
            <a:hlinkClick r:id="" action="ppaction://hlinkshowjump?jump=endshow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6597650"/>
            <a:ext cx="69056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0"/>
            <a:ext cx="11874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F58FD-2CFB-446D-B2E5-BB7954E639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1780715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A80CE-7347-4C71-B952-6252B479DC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6206822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0500" y="333375"/>
            <a:ext cx="2000250" cy="6119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333375"/>
            <a:ext cx="5848350" cy="6119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E6F08-042A-49D9-A327-13A88B036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5279430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36933-11BB-4441-AB9E-F46ED684D6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4650611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06DE47-6B81-47C7-849B-847C49A117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0139533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243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6450" y="1341438"/>
            <a:ext cx="39243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70325-B294-4019-93CD-8A71165001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9787933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EABAA-8749-4FFC-8D32-A9EA5A3E2E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2166231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7E178-A99E-41BD-9D48-C00993313E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984688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A5585-3F8E-4BC9-B94D-3CFD973C61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7293519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E7BAD-EDBC-474D-96B9-CA1273537C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2366543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8784E-1758-4D1C-AA0C-54762808A7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0011316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33375"/>
            <a:ext cx="80010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341438"/>
            <a:ext cx="800100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11188" y="1196975"/>
            <a:ext cx="7958137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B190F00E-CACC-4D90-9169-72BD488801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3" name="Picture 10" descr="后退">
            <a:hlinkClick r:id="" action="ppaction://hlinkshowjump?jump=previousslide" tooltip="上一页" highlightClick="1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5" y="6597650"/>
            <a:ext cx="6873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1" descr="前进">
            <a:hlinkClick r:id="" action="ppaction://hlinkshowjump?jump=nextslide" tooltip="下一页" highlightClick="1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6597650"/>
            <a:ext cx="6873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2" descr="播放">
            <a:hlinkClick r:id="" action="ppaction://hlinkshowjump?jump=firstslide" tooltip="返回" highlightClick="1"/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6597650"/>
            <a:ext cx="6873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3" descr="停止">
            <a:hlinkClick r:id="" action="ppaction://hlinkshowjump?jump=endshow" highlightClick="1"/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5" y="6597650"/>
            <a:ext cx="69056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4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9525"/>
            <a:ext cx="11874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8.emf"/><Relationship Id="rId3" Type="http://schemas.openxmlformats.org/officeDocument/2006/relationships/image" Target="../media/image39.jpeg"/><Relationship Id="rId7" Type="http://schemas.openxmlformats.org/officeDocument/2006/relationships/image" Target="../media/image35.e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jpeg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7.emf"/><Relationship Id="rId5" Type="http://schemas.openxmlformats.org/officeDocument/2006/relationships/image" Target="../media/image34.emf"/><Relationship Id="rId15" Type="http://schemas.openxmlformats.org/officeDocument/2006/relationships/image" Target="../media/image41.jpeg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6.emf"/><Relationship Id="rId14" Type="http://schemas.openxmlformats.org/officeDocument/2006/relationships/image" Target="../media/image40.jpe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6.bin"/><Relationship Id="rId7" Type="http://schemas.openxmlformats.org/officeDocument/2006/relationships/image" Target="../media/image4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8.vml"/><Relationship Id="rId6" Type="http://schemas.openxmlformats.org/officeDocument/2006/relationships/oleObject" Target="../embeddings/oleObject397.bin"/><Relationship Id="rId5" Type="http://schemas.openxmlformats.org/officeDocument/2006/relationships/image" Target="../media/image413.jpeg"/><Relationship Id="rId4" Type="http://schemas.openxmlformats.org/officeDocument/2006/relationships/image" Target="../media/image411.emf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6.bin"/><Relationship Id="rId7" Type="http://schemas.openxmlformats.org/officeDocument/2006/relationships/image" Target="../media/image41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9.vml"/><Relationship Id="rId6" Type="http://schemas.openxmlformats.org/officeDocument/2006/relationships/image" Target="../media/image414.emf"/><Relationship Id="rId5" Type="http://schemas.openxmlformats.org/officeDocument/2006/relationships/oleObject" Target="../embeddings/oleObject398.bin"/><Relationship Id="rId4" Type="http://schemas.openxmlformats.org/officeDocument/2006/relationships/image" Target="../media/image411.emf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6.emf"/><Relationship Id="rId3" Type="http://schemas.openxmlformats.org/officeDocument/2006/relationships/oleObject" Target="../embeddings/oleObject396.bin"/><Relationship Id="rId7" Type="http://schemas.openxmlformats.org/officeDocument/2006/relationships/oleObject" Target="../embeddings/oleObject4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0.vml"/><Relationship Id="rId6" Type="http://schemas.openxmlformats.org/officeDocument/2006/relationships/image" Target="../media/image415.emf"/><Relationship Id="rId5" Type="http://schemas.openxmlformats.org/officeDocument/2006/relationships/oleObject" Target="../embeddings/oleObject399.bin"/><Relationship Id="rId4" Type="http://schemas.openxmlformats.org/officeDocument/2006/relationships/image" Target="../media/image411.emf"/><Relationship Id="rId9" Type="http://schemas.openxmlformats.org/officeDocument/2006/relationships/image" Target="../media/image413.jpe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9.wmf"/><Relationship Id="rId13" Type="http://schemas.openxmlformats.org/officeDocument/2006/relationships/oleObject" Target="../embeddings/oleObject406.bin"/><Relationship Id="rId3" Type="http://schemas.openxmlformats.org/officeDocument/2006/relationships/oleObject" Target="../embeddings/oleObject401.bin"/><Relationship Id="rId7" Type="http://schemas.openxmlformats.org/officeDocument/2006/relationships/oleObject" Target="../embeddings/oleObject403.bin"/><Relationship Id="rId12" Type="http://schemas.openxmlformats.org/officeDocument/2006/relationships/image" Target="../media/image42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3.wmf"/><Relationship Id="rId1" Type="http://schemas.openxmlformats.org/officeDocument/2006/relationships/vmlDrawing" Target="../drawings/vmlDrawing91.vml"/><Relationship Id="rId6" Type="http://schemas.openxmlformats.org/officeDocument/2006/relationships/image" Target="../media/image418.wmf"/><Relationship Id="rId11" Type="http://schemas.openxmlformats.org/officeDocument/2006/relationships/oleObject" Target="../embeddings/oleObject405.bin"/><Relationship Id="rId5" Type="http://schemas.openxmlformats.org/officeDocument/2006/relationships/oleObject" Target="../embeddings/oleObject402.bin"/><Relationship Id="rId15" Type="http://schemas.openxmlformats.org/officeDocument/2006/relationships/oleObject" Target="../embeddings/oleObject407.bin"/><Relationship Id="rId10" Type="http://schemas.openxmlformats.org/officeDocument/2006/relationships/image" Target="../media/image420.wmf"/><Relationship Id="rId4" Type="http://schemas.openxmlformats.org/officeDocument/2006/relationships/image" Target="../media/image417.wmf"/><Relationship Id="rId9" Type="http://schemas.openxmlformats.org/officeDocument/2006/relationships/oleObject" Target="../embeddings/oleObject404.bin"/><Relationship Id="rId14" Type="http://schemas.openxmlformats.org/officeDocument/2006/relationships/image" Target="../media/image422.wmf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6.emf"/><Relationship Id="rId3" Type="http://schemas.openxmlformats.org/officeDocument/2006/relationships/oleObject" Target="../embeddings/oleObject408.bin"/><Relationship Id="rId7" Type="http://schemas.openxmlformats.org/officeDocument/2006/relationships/oleObject" Target="../embeddings/oleObject4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2.vml"/><Relationship Id="rId6" Type="http://schemas.openxmlformats.org/officeDocument/2006/relationships/image" Target="../media/image425.emf"/><Relationship Id="rId5" Type="http://schemas.openxmlformats.org/officeDocument/2006/relationships/oleObject" Target="../embeddings/oleObject409.bin"/><Relationship Id="rId10" Type="http://schemas.openxmlformats.org/officeDocument/2006/relationships/image" Target="../media/image427.emf"/><Relationship Id="rId4" Type="http://schemas.openxmlformats.org/officeDocument/2006/relationships/image" Target="../media/image424.emf"/><Relationship Id="rId9" Type="http://schemas.openxmlformats.org/officeDocument/2006/relationships/oleObject" Target="../embeddings/oleObject411.bin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3.vml"/><Relationship Id="rId6" Type="http://schemas.openxmlformats.org/officeDocument/2006/relationships/image" Target="../media/image429.wmf"/><Relationship Id="rId5" Type="http://schemas.openxmlformats.org/officeDocument/2006/relationships/oleObject" Target="../embeddings/oleObject413.bin"/><Relationship Id="rId4" Type="http://schemas.openxmlformats.org/officeDocument/2006/relationships/image" Target="../media/image428.emf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4.vml"/><Relationship Id="rId5" Type="http://schemas.openxmlformats.org/officeDocument/2006/relationships/image" Target="../media/image430.wmf"/><Relationship Id="rId4" Type="http://schemas.openxmlformats.org/officeDocument/2006/relationships/oleObject" Target="../embeddings/oleObject414.bin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3.wmf"/><Relationship Id="rId13" Type="http://schemas.openxmlformats.org/officeDocument/2006/relationships/oleObject" Target="../embeddings/oleObject420.bin"/><Relationship Id="rId3" Type="http://schemas.openxmlformats.org/officeDocument/2006/relationships/oleObject" Target="../embeddings/oleObject415.bin"/><Relationship Id="rId7" Type="http://schemas.openxmlformats.org/officeDocument/2006/relationships/oleObject" Target="../embeddings/oleObject417.bin"/><Relationship Id="rId12" Type="http://schemas.openxmlformats.org/officeDocument/2006/relationships/image" Target="../media/image43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7.wmf"/><Relationship Id="rId1" Type="http://schemas.openxmlformats.org/officeDocument/2006/relationships/vmlDrawing" Target="../drawings/vmlDrawing95.vml"/><Relationship Id="rId6" Type="http://schemas.openxmlformats.org/officeDocument/2006/relationships/image" Target="../media/image432.wmf"/><Relationship Id="rId11" Type="http://schemas.openxmlformats.org/officeDocument/2006/relationships/oleObject" Target="../embeddings/oleObject419.bin"/><Relationship Id="rId5" Type="http://schemas.openxmlformats.org/officeDocument/2006/relationships/oleObject" Target="../embeddings/oleObject416.bin"/><Relationship Id="rId15" Type="http://schemas.openxmlformats.org/officeDocument/2006/relationships/oleObject" Target="../embeddings/oleObject421.bin"/><Relationship Id="rId10" Type="http://schemas.openxmlformats.org/officeDocument/2006/relationships/image" Target="../media/image434.wmf"/><Relationship Id="rId4" Type="http://schemas.openxmlformats.org/officeDocument/2006/relationships/image" Target="../media/image431.wmf"/><Relationship Id="rId9" Type="http://schemas.openxmlformats.org/officeDocument/2006/relationships/oleObject" Target="../embeddings/oleObject418.bin"/><Relationship Id="rId14" Type="http://schemas.openxmlformats.org/officeDocument/2006/relationships/image" Target="../media/image436.wmf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5.wmf"/><Relationship Id="rId3" Type="http://schemas.openxmlformats.org/officeDocument/2006/relationships/oleObject" Target="../embeddings/oleObject422.bin"/><Relationship Id="rId7" Type="http://schemas.openxmlformats.org/officeDocument/2006/relationships/oleObject" Target="../embeddings/oleObject4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6.vml"/><Relationship Id="rId6" Type="http://schemas.openxmlformats.org/officeDocument/2006/relationships/image" Target="../media/image434.wmf"/><Relationship Id="rId5" Type="http://schemas.openxmlformats.org/officeDocument/2006/relationships/oleObject" Target="../embeddings/oleObject423.bin"/><Relationship Id="rId10" Type="http://schemas.openxmlformats.org/officeDocument/2006/relationships/image" Target="../media/image439.wmf"/><Relationship Id="rId4" Type="http://schemas.openxmlformats.org/officeDocument/2006/relationships/image" Target="../media/image438.wmf"/><Relationship Id="rId9" Type="http://schemas.openxmlformats.org/officeDocument/2006/relationships/oleObject" Target="../embeddings/oleObject425.bin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2.wmf"/><Relationship Id="rId3" Type="http://schemas.openxmlformats.org/officeDocument/2006/relationships/oleObject" Target="../embeddings/oleObject426.bin"/><Relationship Id="rId7" Type="http://schemas.openxmlformats.org/officeDocument/2006/relationships/oleObject" Target="../embeddings/oleObject4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7.vml"/><Relationship Id="rId6" Type="http://schemas.openxmlformats.org/officeDocument/2006/relationships/image" Target="../media/image441.emf"/><Relationship Id="rId5" Type="http://schemas.openxmlformats.org/officeDocument/2006/relationships/oleObject" Target="../embeddings/oleObject427.bin"/><Relationship Id="rId10" Type="http://schemas.openxmlformats.org/officeDocument/2006/relationships/image" Target="../media/image443.wmf"/><Relationship Id="rId4" Type="http://schemas.openxmlformats.org/officeDocument/2006/relationships/image" Target="../media/image440.emf"/><Relationship Id="rId9" Type="http://schemas.openxmlformats.org/officeDocument/2006/relationships/oleObject" Target="../embeddings/oleObject42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3.emf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2.bin"/><Relationship Id="rId13" Type="http://schemas.openxmlformats.org/officeDocument/2006/relationships/image" Target="../media/image448.wmf"/><Relationship Id="rId3" Type="http://schemas.openxmlformats.org/officeDocument/2006/relationships/image" Target="../media/image450.jpeg"/><Relationship Id="rId7" Type="http://schemas.openxmlformats.org/officeDocument/2006/relationships/image" Target="../media/image445.emf"/><Relationship Id="rId12" Type="http://schemas.openxmlformats.org/officeDocument/2006/relationships/oleObject" Target="../embeddings/oleObject4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8.vml"/><Relationship Id="rId6" Type="http://schemas.openxmlformats.org/officeDocument/2006/relationships/oleObject" Target="../embeddings/oleObject431.bin"/><Relationship Id="rId11" Type="http://schemas.openxmlformats.org/officeDocument/2006/relationships/image" Target="../media/image447.wmf"/><Relationship Id="rId5" Type="http://schemas.openxmlformats.org/officeDocument/2006/relationships/image" Target="../media/image444.emf"/><Relationship Id="rId15" Type="http://schemas.openxmlformats.org/officeDocument/2006/relationships/image" Target="../media/image449.wmf"/><Relationship Id="rId10" Type="http://schemas.openxmlformats.org/officeDocument/2006/relationships/oleObject" Target="../embeddings/oleObject433.bin"/><Relationship Id="rId4" Type="http://schemas.openxmlformats.org/officeDocument/2006/relationships/oleObject" Target="../embeddings/oleObject430.bin"/><Relationship Id="rId9" Type="http://schemas.openxmlformats.org/officeDocument/2006/relationships/image" Target="../media/image446.wmf"/><Relationship Id="rId14" Type="http://schemas.openxmlformats.org/officeDocument/2006/relationships/oleObject" Target="../embeddings/oleObject435.bin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3.emf"/><Relationship Id="rId13" Type="http://schemas.openxmlformats.org/officeDocument/2006/relationships/oleObject" Target="../embeddings/oleObject427.bin"/><Relationship Id="rId3" Type="http://schemas.openxmlformats.org/officeDocument/2006/relationships/oleObject" Target="../embeddings/oleObject436.bin"/><Relationship Id="rId7" Type="http://schemas.openxmlformats.org/officeDocument/2006/relationships/oleObject" Target="../embeddings/oleObject438.bin"/><Relationship Id="rId12" Type="http://schemas.openxmlformats.org/officeDocument/2006/relationships/image" Target="../media/image44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9.vml"/><Relationship Id="rId6" Type="http://schemas.openxmlformats.org/officeDocument/2006/relationships/image" Target="../media/image452.emf"/><Relationship Id="rId11" Type="http://schemas.openxmlformats.org/officeDocument/2006/relationships/oleObject" Target="../embeddings/oleObject430.bin"/><Relationship Id="rId5" Type="http://schemas.openxmlformats.org/officeDocument/2006/relationships/oleObject" Target="../embeddings/oleObject437.bin"/><Relationship Id="rId10" Type="http://schemas.openxmlformats.org/officeDocument/2006/relationships/image" Target="../media/image454.emf"/><Relationship Id="rId4" Type="http://schemas.openxmlformats.org/officeDocument/2006/relationships/image" Target="../media/image451.emf"/><Relationship Id="rId9" Type="http://schemas.openxmlformats.org/officeDocument/2006/relationships/oleObject" Target="../embeddings/oleObject439.bin"/><Relationship Id="rId14" Type="http://schemas.openxmlformats.org/officeDocument/2006/relationships/image" Target="../media/image441.emf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7.wmf"/><Relationship Id="rId3" Type="http://schemas.openxmlformats.org/officeDocument/2006/relationships/oleObject" Target="../embeddings/oleObject440.bin"/><Relationship Id="rId7" Type="http://schemas.openxmlformats.org/officeDocument/2006/relationships/oleObject" Target="../embeddings/oleObject4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0.vml"/><Relationship Id="rId6" Type="http://schemas.openxmlformats.org/officeDocument/2006/relationships/image" Target="../media/image456.emf"/><Relationship Id="rId5" Type="http://schemas.openxmlformats.org/officeDocument/2006/relationships/oleObject" Target="../embeddings/oleObject441.bin"/><Relationship Id="rId10" Type="http://schemas.openxmlformats.org/officeDocument/2006/relationships/image" Target="../media/image458.wmf"/><Relationship Id="rId4" Type="http://schemas.openxmlformats.org/officeDocument/2006/relationships/image" Target="../media/image455.wmf"/><Relationship Id="rId9" Type="http://schemas.openxmlformats.org/officeDocument/2006/relationships/oleObject" Target="../embeddings/oleObject443.bin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9.jpe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1.vml"/><Relationship Id="rId4" Type="http://schemas.openxmlformats.org/officeDocument/2006/relationships/image" Target="../media/image460.wmf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3.emf"/><Relationship Id="rId3" Type="http://schemas.openxmlformats.org/officeDocument/2006/relationships/oleObject" Target="../embeddings/oleObject445.bin"/><Relationship Id="rId7" Type="http://schemas.openxmlformats.org/officeDocument/2006/relationships/oleObject" Target="../embeddings/oleObject4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2.vml"/><Relationship Id="rId6" Type="http://schemas.openxmlformats.org/officeDocument/2006/relationships/image" Target="../media/image462.emf"/><Relationship Id="rId5" Type="http://schemas.openxmlformats.org/officeDocument/2006/relationships/oleObject" Target="../embeddings/oleObject446.bin"/><Relationship Id="rId4" Type="http://schemas.openxmlformats.org/officeDocument/2006/relationships/image" Target="../media/image461.emf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3.vml"/><Relationship Id="rId6" Type="http://schemas.openxmlformats.org/officeDocument/2006/relationships/oleObject" Target="../embeddings/oleObject449.bin"/><Relationship Id="rId5" Type="http://schemas.openxmlformats.org/officeDocument/2006/relationships/image" Target="../media/image464.wmf"/><Relationship Id="rId4" Type="http://schemas.openxmlformats.org/officeDocument/2006/relationships/oleObject" Target="../embeddings/oleObject44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5.e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47.e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9.emf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4.vml"/><Relationship Id="rId4" Type="http://schemas.openxmlformats.org/officeDocument/2006/relationships/image" Target="../media/image466.wmf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8.wmf"/><Relationship Id="rId3" Type="http://schemas.openxmlformats.org/officeDocument/2006/relationships/oleObject" Target="../embeddings/oleObject451.bin"/><Relationship Id="rId7" Type="http://schemas.openxmlformats.org/officeDocument/2006/relationships/oleObject" Target="../embeddings/oleObject4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5.vml"/><Relationship Id="rId6" Type="http://schemas.openxmlformats.org/officeDocument/2006/relationships/image" Target="../media/image466.wmf"/><Relationship Id="rId5" Type="http://schemas.openxmlformats.org/officeDocument/2006/relationships/oleObject" Target="../embeddings/oleObject452.bin"/><Relationship Id="rId10" Type="http://schemas.openxmlformats.org/officeDocument/2006/relationships/image" Target="../media/image469.wmf"/><Relationship Id="rId4" Type="http://schemas.openxmlformats.org/officeDocument/2006/relationships/image" Target="../media/image467.wmf"/><Relationship Id="rId9" Type="http://schemas.openxmlformats.org/officeDocument/2006/relationships/oleObject" Target="../embeddings/oleObject454.bin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2.emf"/><Relationship Id="rId13" Type="http://schemas.openxmlformats.org/officeDocument/2006/relationships/oleObject" Target="../embeddings/oleObject460.bin"/><Relationship Id="rId3" Type="http://schemas.openxmlformats.org/officeDocument/2006/relationships/oleObject" Target="../embeddings/oleObject455.bin"/><Relationship Id="rId7" Type="http://schemas.openxmlformats.org/officeDocument/2006/relationships/oleObject" Target="../embeddings/oleObject457.bin"/><Relationship Id="rId12" Type="http://schemas.openxmlformats.org/officeDocument/2006/relationships/image" Target="../media/image474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6.wmf"/><Relationship Id="rId1" Type="http://schemas.openxmlformats.org/officeDocument/2006/relationships/vmlDrawing" Target="../drawings/vmlDrawing106.vml"/><Relationship Id="rId6" Type="http://schemas.openxmlformats.org/officeDocument/2006/relationships/image" Target="../media/image471.emf"/><Relationship Id="rId11" Type="http://schemas.openxmlformats.org/officeDocument/2006/relationships/oleObject" Target="../embeddings/oleObject459.bin"/><Relationship Id="rId5" Type="http://schemas.openxmlformats.org/officeDocument/2006/relationships/oleObject" Target="../embeddings/oleObject456.bin"/><Relationship Id="rId15" Type="http://schemas.openxmlformats.org/officeDocument/2006/relationships/oleObject" Target="../embeddings/oleObject461.bin"/><Relationship Id="rId10" Type="http://schemas.openxmlformats.org/officeDocument/2006/relationships/image" Target="../media/image473.emf"/><Relationship Id="rId4" Type="http://schemas.openxmlformats.org/officeDocument/2006/relationships/image" Target="../media/image470.emf"/><Relationship Id="rId9" Type="http://schemas.openxmlformats.org/officeDocument/2006/relationships/oleObject" Target="../embeddings/oleObject458.bin"/><Relationship Id="rId14" Type="http://schemas.openxmlformats.org/officeDocument/2006/relationships/image" Target="../media/image475.wmf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9.wmf"/><Relationship Id="rId13" Type="http://schemas.openxmlformats.org/officeDocument/2006/relationships/oleObject" Target="../embeddings/oleObject459.bin"/><Relationship Id="rId18" Type="http://schemas.openxmlformats.org/officeDocument/2006/relationships/image" Target="../media/image476.wmf"/><Relationship Id="rId3" Type="http://schemas.openxmlformats.org/officeDocument/2006/relationships/oleObject" Target="../embeddings/oleObject462.bin"/><Relationship Id="rId7" Type="http://schemas.openxmlformats.org/officeDocument/2006/relationships/oleObject" Target="../embeddings/oleObject464.bin"/><Relationship Id="rId12" Type="http://schemas.openxmlformats.org/officeDocument/2006/relationships/image" Target="../media/image470.emf"/><Relationship Id="rId17" Type="http://schemas.openxmlformats.org/officeDocument/2006/relationships/oleObject" Target="../embeddings/oleObject4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5.wmf"/><Relationship Id="rId20" Type="http://schemas.openxmlformats.org/officeDocument/2006/relationships/image" Target="../media/image481.wmf"/><Relationship Id="rId1" Type="http://schemas.openxmlformats.org/officeDocument/2006/relationships/vmlDrawing" Target="../drawings/vmlDrawing107.vml"/><Relationship Id="rId6" Type="http://schemas.openxmlformats.org/officeDocument/2006/relationships/image" Target="../media/image478.wmf"/><Relationship Id="rId11" Type="http://schemas.openxmlformats.org/officeDocument/2006/relationships/oleObject" Target="../embeddings/oleObject455.bin"/><Relationship Id="rId5" Type="http://schemas.openxmlformats.org/officeDocument/2006/relationships/oleObject" Target="../embeddings/oleObject463.bin"/><Relationship Id="rId15" Type="http://schemas.openxmlformats.org/officeDocument/2006/relationships/oleObject" Target="../embeddings/oleObject466.bin"/><Relationship Id="rId10" Type="http://schemas.openxmlformats.org/officeDocument/2006/relationships/image" Target="../media/image480.wmf"/><Relationship Id="rId19" Type="http://schemas.openxmlformats.org/officeDocument/2006/relationships/oleObject" Target="../embeddings/oleObject468.bin"/><Relationship Id="rId4" Type="http://schemas.openxmlformats.org/officeDocument/2006/relationships/image" Target="../media/image477.wmf"/><Relationship Id="rId9" Type="http://schemas.openxmlformats.org/officeDocument/2006/relationships/oleObject" Target="../embeddings/oleObject465.bin"/><Relationship Id="rId14" Type="http://schemas.openxmlformats.org/officeDocument/2006/relationships/image" Target="../media/image474.emf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4.wmf"/><Relationship Id="rId3" Type="http://schemas.openxmlformats.org/officeDocument/2006/relationships/oleObject" Target="../embeddings/oleObject469.bin"/><Relationship Id="rId7" Type="http://schemas.openxmlformats.org/officeDocument/2006/relationships/oleObject" Target="../embeddings/oleObject4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8.vml"/><Relationship Id="rId6" Type="http://schemas.openxmlformats.org/officeDocument/2006/relationships/image" Target="../media/image483.wmf"/><Relationship Id="rId5" Type="http://schemas.openxmlformats.org/officeDocument/2006/relationships/oleObject" Target="../embeddings/oleObject470.bin"/><Relationship Id="rId4" Type="http://schemas.openxmlformats.org/officeDocument/2006/relationships/image" Target="../media/image482.wmf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7.emf"/><Relationship Id="rId13" Type="http://schemas.openxmlformats.org/officeDocument/2006/relationships/oleObject" Target="../embeddings/oleObject477.bin"/><Relationship Id="rId18" Type="http://schemas.openxmlformats.org/officeDocument/2006/relationships/image" Target="../media/image484.wmf"/><Relationship Id="rId3" Type="http://schemas.openxmlformats.org/officeDocument/2006/relationships/oleObject" Target="../embeddings/oleObject472.bin"/><Relationship Id="rId7" Type="http://schemas.openxmlformats.org/officeDocument/2006/relationships/oleObject" Target="../embeddings/oleObject474.bin"/><Relationship Id="rId12" Type="http://schemas.openxmlformats.org/officeDocument/2006/relationships/image" Target="../media/image489.emf"/><Relationship Id="rId17" Type="http://schemas.openxmlformats.org/officeDocument/2006/relationships/oleObject" Target="../embeddings/oleObject4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3.wmf"/><Relationship Id="rId1" Type="http://schemas.openxmlformats.org/officeDocument/2006/relationships/vmlDrawing" Target="../drawings/vmlDrawing109.vml"/><Relationship Id="rId6" Type="http://schemas.openxmlformats.org/officeDocument/2006/relationships/image" Target="../media/image486.emf"/><Relationship Id="rId11" Type="http://schemas.openxmlformats.org/officeDocument/2006/relationships/oleObject" Target="../embeddings/oleObject476.bin"/><Relationship Id="rId5" Type="http://schemas.openxmlformats.org/officeDocument/2006/relationships/oleObject" Target="../embeddings/oleObject473.bin"/><Relationship Id="rId15" Type="http://schemas.openxmlformats.org/officeDocument/2006/relationships/oleObject" Target="../embeddings/oleObject478.bin"/><Relationship Id="rId10" Type="http://schemas.openxmlformats.org/officeDocument/2006/relationships/image" Target="../media/image488.emf"/><Relationship Id="rId4" Type="http://schemas.openxmlformats.org/officeDocument/2006/relationships/image" Target="../media/image485.emf"/><Relationship Id="rId9" Type="http://schemas.openxmlformats.org/officeDocument/2006/relationships/oleObject" Target="../embeddings/oleObject475.bin"/><Relationship Id="rId14" Type="http://schemas.openxmlformats.org/officeDocument/2006/relationships/image" Target="../media/image482.wmf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2.bin"/><Relationship Id="rId13" Type="http://schemas.openxmlformats.org/officeDocument/2006/relationships/image" Target="../media/image494.emf"/><Relationship Id="rId3" Type="http://schemas.openxmlformats.org/officeDocument/2006/relationships/image" Target="../media/image496.png"/><Relationship Id="rId7" Type="http://schemas.openxmlformats.org/officeDocument/2006/relationships/image" Target="../media/image491.emf"/><Relationship Id="rId12" Type="http://schemas.openxmlformats.org/officeDocument/2006/relationships/oleObject" Target="../embeddings/oleObject4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0.vml"/><Relationship Id="rId6" Type="http://schemas.openxmlformats.org/officeDocument/2006/relationships/oleObject" Target="../embeddings/oleObject481.bin"/><Relationship Id="rId11" Type="http://schemas.openxmlformats.org/officeDocument/2006/relationships/image" Target="../media/image493.emf"/><Relationship Id="rId5" Type="http://schemas.openxmlformats.org/officeDocument/2006/relationships/image" Target="../media/image490.emf"/><Relationship Id="rId15" Type="http://schemas.openxmlformats.org/officeDocument/2006/relationships/image" Target="../media/image495.wmf"/><Relationship Id="rId10" Type="http://schemas.openxmlformats.org/officeDocument/2006/relationships/oleObject" Target="../embeddings/oleObject483.bin"/><Relationship Id="rId4" Type="http://schemas.openxmlformats.org/officeDocument/2006/relationships/oleObject" Target="../embeddings/oleObject480.bin"/><Relationship Id="rId9" Type="http://schemas.openxmlformats.org/officeDocument/2006/relationships/image" Target="../media/image492.emf"/><Relationship Id="rId14" Type="http://schemas.openxmlformats.org/officeDocument/2006/relationships/oleObject" Target="../embeddings/oleObject485.bin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8.bin"/><Relationship Id="rId13" Type="http://schemas.openxmlformats.org/officeDocument/2006/relationships/image" Target="../media/image501.emf"/><Relationship Id="rId3" Type="http://schemas.openxmlformats.org/officeDocument/2006/relationships/image" Target="../media/image502.png"/><Relationship Id="rId7" Type="http://schemas.openxmlformats.org/officeDocument/2006/relationships/image" Target="../media/image498.emf"/><Relationship Id="rId12" Type="http://schemas.openxmlformats.org/officeDocument/2006/relationships/oleObject" Target="../embeddings/oleObject4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1.vml"/><Relationship Id="rId6" Type="http://schemas.openxmlformats.org/officeDocument/2006/relationships/oleObject" Target="../embeddings/oleObject487.bin"/><Relationship Id="rId11" Type="http://schemas.openxmlformats.org/officeDocument/2006/relationships/image" Target="../media/image500.emf"/><Relationship Id="rId5" Type="http://schemas.openxmlformats.org/officeDocument/2006/relationships/image" Target="../media/image497.emf"/><Relationship Id="rId10" Type="http://schemas.openxmlformats.org/officeDocument/2006/relationships/oleObject" Target="../embeddings/oleObject489.bin"/><Relationship Id="rId4" Type="http://schemas.openxmlformats.org/officeDocument/2006/relationships/oleObject" Target="../embeddings/oleObject486.bin"/><Relationship Id="rId9" Type="http://schemas.openxmlformats.org/officeDocument/2006/relationships/image" Target="../media/image499.emf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3.bin"/><Relationship Id="rId13" Type="http://schemas.openxmlformats.org/officeDocument/2006/relationships/image" Target="../media/image507.wmf"/><Relationship Id="rId3" Type="http://schemas.openxmlformats.org/officeDocument/2006/relationships/image" Target="../media/image509.png"/><Relationship Id="rId7" Type="http://schemas.openxmlformats.org/officeDocument/2006/relationships/image" Target="../media/image504.emf"/><Relationship Id="rId12" Type="http://schemas.openxmlformats.org/officeDocument/2006/relationships/oleObject" Target="../embeddings/oleObject4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2.vml"/><Relationship Id="rId6" Type="http://schemas.openxmlformats.org/officeDocument/2006/relationships/oleObject" Target="../embeddings/oleObject492.bin"/><Relationship Id="rId11" Type="http://schemas.openxmlformats.org/officeDocument/2006/relationships/image" Target="../media/image506.emf"/><Relationship Id="rId5" Type="http://schemas.openxmlformats.org/officeDocument/2006/relationships/image" Target="../media/image503.emf"/><Relationship Id="rId15" Type="http://schemas.openxmlformats.org/officeDocument/2006/relationships/image" Target="../media/image508.emf"/><Relationship Id="rId10" Type="http://schemas.openxmlformats.org/officeDocument/2006/relationships/oleObject" Target="../embeddings/oleObject494.bin"/><Relationship Id="rId4" Type="http://schemas.openxmlformats.org/officeDocument/2006/relationships/oleObject" Target="../embeddings/oleObject491.bin"/><Relationship Id="rId9" Type="http://schemas.openxmlformats.org/officeDocument/2006/relationships/image" Target="../media/image505.wmf"/><Relationship Id="rId14" Type="http://schemas.openxmlformats.org/officeDocument/2006/relationships/oleObject" Target="../embeddings/oleObject49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55.emf"/><Relationship Id="rId3" Type="http://schemas.openxmlformats.org/officeDocument/2006/relationships/image" Target="../media/image56.jpeg"/><Relationship Id="rId7" Type="http://schemas.openxmlformats.org/officeDocument/2006/relationships/image" Target="../media/image52.emf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jpeg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54.emf"/><Relationship Id="rId5" Type="http://schemas.openxmlformats.org/officeDocument/2006/relationships/image" Target="../media/image51.emf"/><Relationship Id="rId15" Type="http://schemas.openxmlformats.org/officeDocument/2006/relationships/image" Target="../media/image58.jpeg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53.emf"/><Relationship Id="rId14" Type="http://schemas.openxmlformats.org/officeDocument/2006/relationships/image" Target="../media/image57.jpeg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9.bin"/><Relationship Id="rId13" Type="http://schemas.openxmlformats.org/officeDocument/2006/relationships/image" Target="../media/image514.emf"/><Relationship Id="rId3" Type="http://schemas.openxmlformats.org/officeDocument/2006/relationships/image" Target="../media/image516.png"/><Relationship Id="rId7" Type="http://schemas.openxmlformats.org/officeDocument/2006/relationships/image" Target="../media/image511.emf"/><Relationship Id="rId12" Type="http://schemas.openxmlformats.org/officeDocument/2006/relationships/oleObject" Target="../embeddings/oleObject5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3.vml"/><Relationship Id="rId6" Type="http://schemas.openxmlformats.org/officeDocument/2006/relationships/oleObject" Target="../embeddings/oleObject498.bin"/><Relationship Id="rId11" Type="http://schemas.openxmlformats.org/officeDocument/2006/relationships/image" Target="../media/image513.emf"/><Relationship Id="rId5" Type="http://schemas.openxmlformats.org/officeDocument/2006/relationships/image" Target="../media/image510.emf"/><Relationship Id="rId15" Type="http://schemas.openxmlformats.org/officeDocument/2006/relationships/image" Target="../media/image515.emf"/><Relationship Id="rId10" Type="http://schemas.openxmlformats.org/officeDocument/2006/relationships/oleObject" Target="../embeddings/oleObject500.bin"/><Relationship Id="rId4" Type="http://schemas.openxmlformats.org/officeDocument/2006/relationships/oleObject" Target="../embeddings/oleObject497.bin"/><Relationship Id="rId9" Type="http://schemas.openxmlformats.org/officeDocument/2006/relationships/image" Target="../media/image512.emf"/><Relationship Id="rId14" Type="http://schemas.openxmlformats.org/officeDocument/2006/relationships/oleObject" Target="../embeddings/oleObject502.bin"/></Relationships>
</file>

<file path=ppt/slides/_rels/slide1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5.bin"/><Relationship Id="rId13" Type="http://schemas.openxmlformats.org/officeDocument/2006/relationships/image" Target="../media/image521.wmf"/><Relationship Id="rId3" Type="http://schemas.openxmlformats.org/officeDocument/2006/relationships/image" Target="../media/image522.png"/><Relationship Id="rId7" Type="http://schemas.openxmlformats.org/officeDocument/2006/relationships/image" Target="../media/image518.emf"/><Relationship Id="rId12" Type="http://schemas.openxmlformats.org/officeDocument/2006/relationships/oleObject" Target="../embeddings/oleObject5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4.vml"/><Relationship Id="rId6" Type="http://schemas.openxmlformats.org/officeDocument/2006/relationships/oleObject" Target="../embeddings/oleObject504.bin"/><Relationship Id="rId11" Type="http://schemas.openxmlformats.org/officeDocument/2006/relationships/image" Target="../media/image520.emf"/><Relationship Id="rId5" Type="http://schemas.openxmlformats.org/officeDocument/2006/relationships/image" Target="../media/image517.emf"/><Relationship Id="rId10" Type="http://schemas.openxmlformats.org/officeDocument/2006/relationships/oleObject" Target="../embeddings/oleObject506.bin"/><Relationship Id="rId4" Type="http://schemas.openxmlformats.org/officeDocument/2006/relationships/oleObject" Target="../embeddings/oleObject503.bin"/><Relationship Id="rId9" Type="http://schemas.openxmlformats.org/officeDocument/2006/relationships/image" Target="../media/image519.emf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5.vml"/><Relationship Id="rId5" Type="http://schemas.openxmlformats.org/officeDocument/2006/relationships/image" Target="../media/image523.emf"/><Relationship Id="rId4" Type="http://schemas.openxmlformats.org/officeDocument/2006/relationships/oleObject" Target="../embeddings/oleObject508.bin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1.bin"/><Relationship Id="rId13" Type="http://schemas.openxmlformats.org/officeDocument/2006/relationships/image" Target="../media/image528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25.wmf"/><Relationship Id="rId12" Type="http://schemas.openxmlformats.org/officeDocument/2006/relationships/oleObject" Target="../embeddings/oleObject5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6.vml"/><Relationship Id="rId6" Type="http://schemas.openxmlformats.org/officeDocument/2006/relationships/oleObject" Target="../embeddings/oleObject510.bin"/><Relationship Id="rId11" Type="http://schemas.openxmlformats.org/officeDocument/2006/relationships/image" Target="../media/image527.wmf"/><Relationship Id="rId5" Type="http://schemas.openxmlformats.org/officeDocument/2006/relationships/image" Target="../media/image524.wmf"/><Relationship Id="rId15" Type="http://schemas.openxmlformats.org/officeDocument/2006/relationships/image" Target="../media/image529.wmf"/><Relationship Id="rId10" Type="http://schemas.openxmlformats.org/officeDocument/2006/relationships/oleObject" Target="../embeddings/oleObject512.bin"/><Relationship Id="rId4" Type="http://schemas.openxmlformats.org/officeDocument/2006/relationships/oleObject" Target="../embeddings/oleObject509.bin"/><Relationship Id="rId9" Type="http://schemas.openxmlformats.org/officeDocument/2006/relationships/image" Target="../media/image526.wmf"/><Relationship Id="rId14" Type="http://schemas.openxmlformats.org/officeDocument/2006/relationships/oleObject" Target="../embeddings/oleObject514.bin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7.vml"/><Relationship Id="rId4" Type="http://schemas.openxmlformats.org/officeDocument/2006/relationships/image" Target="../media/image530.emf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8.vml"/><Relationship Id="rId6" Type="http://schemas.openxmlformats.org/officeDocument/2006/relationships/image" Target="../media/image532.emf"/><Relationship Id="rId5" Type="http://schemas.openxmlformats.org/officeDocument/2006/relationships/oleObject" Target="../embeddings/oleObject517.bin"/><Relationship Id="rId4" Type="http://schemas.openxmlformats.org/officeDocument/2006/relationships/image" Target="../media/image531.emf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0.bin"/><Relationship Id="rId13" Type="http://schemas.openxmlformats.org/officeDocument/2006/relationships/image" Target="../media/image537.wmf"/><Relationship Id="rId3" Type="http://schemas.openxmlformats.org/officeDocument/2006/relationships/image" Target="../media/image538.jpeg"/><Relationship Id="rId7" Type="http://schemas.openxmlformats.org/officeDocument/2006/relationships/image" Target="../media/image534.emf"/><Relationship Id="rId12" Type="http://schemas.openxmlformats.org/officeDocument/2006/relationships/oleObject" Target="../embeddings/oleObject5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9.vml"/><Relationship Id="rId6" Type="http://schemas.openxmlformats.org/officeDocument/2006/relationships/oleObject" Target="../embeddings/oleObject519.bin"/><Relationship Id="rId11" Type="http://schemas.openxmlformats.org/officeDocument/2006/relationships/image" Target="../media/image536.emf"/><Relationship Id="rId5" Type="http://schemas.openxmlformats.org/officeDocument/2006/relationships/image" Target="../media/image533.emf"/><Relationship Id="rId10" Type="http://schemas.openxmlformats.org/officeDocument/2006/relationships/oleObject" Target="../embeddings/oleObject521.bin"/><Relationship Id="rId4" Type="http://schemas.openxmlformats.org/officeDocument/2006/relationships/oleObject" Target="../embeddings/oleObject518.bin"/><Relationship Id="rId9" Type="http://schemas.openxmlformats.org/officeDocument/2006/relationships/image" Target="../media/image535.wmf"/></Relationships>
</file>

<file path=ppt/slides/_rels/slide1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wmf"/><Relationship Id="rId3" Type="http://schemas.openxmlformats.org/officeDocument/2006/relationships/oleObject" Target="../embeddings/oleObject523.bin"/><Relationship Id="rId7" Type="http://schemas.openxmlformats.org/officeDocument/2006/relationships/oleObject" Target="../embeddings/oleObject5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0.vml"/><Relationship Id="rId6" Type="http://schemas.openxmlformats.org/officeDocument/2006/relationships/image" Target="../media/image209.emf"/><Relationship Id="rId5" Type="http://schemas.openxmlformats.org/officeDocument/2006/relationships/oleObject" Target="../embeddings/oleObject524.bin"/><Relationship Id="rId4" Type="http://schemas.openxmlformats.org/officeDocument/2006/relationships/image" Target="../media/image539.wmf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7.bin"/><Relationship Id="rId3" Type="http://schemas.openxmlformats.org/officeDocument/2006/relationships/oleObject" Target="../embeddings/oleObject526.bin"/><Relationship Id="rId7" Type="http://schemas.openxmlformats.org/officeDocument/2006/relationships/image" Target="../media/image53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1.vml"/><Relationship Id="rId6" Type="http://schemas.openxmlformats.org/officeDocument/2006/relationships/oleObject" Target="../embeddings/oleObject519.bin"/><Relationship Id="rId11" Type="http://schemas.openxmlformats.org/officeDocument/2006/relationships/image" Target="../media/image543.wmf"/><Relationship Id="rId5" Type="http://schemas.openxmlformats.org/officeDocument/2006/relationships/image" Target="../media/image538.jpeg"/><Relationship Id="rId10" Type="http://schemas.openxmlformats.org/officeDocument/2006/relationships/oleObject" Target="../embeddings/oleObject528.bin"/><Relationship Id="rId4" Type="http://schemas.openxmlformats.org/officeDocument/2006/relationships/image" Target="../media/image541.wmf"/><Relationship Id="rId9" Type="http://schemas.openxmlformats.org/officeDocument/2006/relationships/image" Target="../media/image542.wmf"/></Relationships>
</file>

<file path=ppt/slides/_rels/slide1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6.emf"/><Relationship Id="rId3" Type="http://schemas.openxmlformats.org/officeDocument/2006/relationships/oleObject" Target="../embeddings/oleObject529.bin"/><Relationship Id="rId7" Type="http://schemas.openxmlformats.org/officeDocument/2006/relationships/oleObject" Target="../embeddings/oleObject5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2.vml"/><Relationship Id="rId6" Type="http://schemas.openxmlformats.org/officeDocument/2006/relationships/image" Target="../media/image545.emf"/><Relationship Id="rId5" Type="http://schemas.openxmlformats.org/officeDocument/2006/relationships/oleObject" Target="../embeddings/oleObject530.bin"/><Relationship Id="rId10" Type="http://schemas.openxmlformats.org/officeDocument/2006/relationships/image" Target="../media/image547.emf"/><Relationship Id="rId4" Type="http://schemas.openxmlformats.org/officeDocument/2006/relationships/image" Target="../media/image544.emf"/><Relationship Id="rId9" Type="http://schemas.openxmlformats.org/officeDocument/2006/relationships/oleObject" Target="../embeddings/oleObject53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1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60.emf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9.emf"/><Relationship Id="rId3" Type="http://schemas.openxmlformats.org/officeDocument/2006/relationships/oleObject" Target="../embeddings/oleObject533.bin"/><Relationship Id="rId7" Type="http://schemas.openxmlformats.org/officeDocument/2006/relationships/oleObject" Target="../embeddings/oleObject534.bin"/><Relationship Id="rId12" Type="http://schemas.openxmlformats.org/officeDocument/2006/relationships/image" Target="../media/image55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3.vml"/><Relationship Id="rId6" Type="http://schemas.openxmlformats.org/officeDocument/2006/relationships/image" Target="../media/image547.emf"/><Relationship Id="rId11" Type="http://schemas.openxmlformats.org/officeDocument/2006/relationships/oleObject" Target="../embeddings/oleObject536.bin"/><Relationship Id="rId5" Type="http://schemas.openxmlformats.org/officeDocument/2006/relationships/oleObject" Target="../embeddings/oleObject532.bin"/><Relationship Id="rId10" Type="http://schemas.openxmlformats.org/officeDocument/2006/relationships/image" Target="../media/image550.emf"/><Relationship Id="rId4" Type="http://schemas.openxmlformats.org/officeDocument/2006/relationships/image" Target="../media/image548.emf"/><Relationship Id="rId9" Type="http://schemas.openxmlformats.org/officeDocument/2006/relationships/oleObject" Target="../embeddings/oleObject535.bin"/></Relationships>
</file>

<file path=ppt/slides/_rels/slide1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4.emf"/><Relationship Id="rId3" Type="http://schemas.openxmlformats.org/officeDocument/2006/relationships/oleObject" Target="../embeddings/oleObject537.bin"/><Relationship Id="rId7" Type="http://schemas.openxmlformats.org/officeDocument/2006/relationships/oleObject" Target="../embeddings/oleObject5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4.vml"/><Relationship Id="rId6" Type="http://schemas.openxmlformats.org/officeDocument/2006/relationships/image" Target="../media/image553.emf"/><Relationship Id="rId5" Type="http://schemas.openxmlformats.org/officeDocument/2006/relationships/oleObject" Target="../embeddings/oleObject538.bin"/><Relationship Id="rId4" Type="http://schemas.openxmlformats.org/officeDocument/2006/relationships/image" Target="../media/image552.emf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7.wmf"/><Relationship Id="rId13" Type="http://schemas.openxmlformats.org/officeDocument/2006/relationships/oleObject" Target="../embeddings/oleObject545.bin"/><Relationship Id="rId3" Type="http://schemas.openxmlformats.org/officeDocument/2006/relationships/oleObject" Target="../embeddings/oleObject540.bin"/><Relationship Id="rId7" Type="http://schemas.openxmlformats.org/officeDocument/2006/relationships/oleObject" Target="../embeddings/oleObject542.bin"/><Relationship Id="rId12" Type="http://schemas.openxmlformats.org/officeDocument/2006/relationships/image" Target="../media/image5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5.vml"/><Relationship Id="rId6" Type="http://schemas.openxmlformats.org/officeDocument/2006/relationships/image" Target="../media/image556.wmf"/><Relationship Id="rId11" Type="http://schemas.openxmlformats.org/officeDocument/2006/relationships/oleObject" Target="../embeddings/oleObject544.bin"/><Relationship Id="rId5" Type="http://schemas.openxmlformats.org/officeDocument/2006/relationships/oleObject" Target="../embeddings/oleObject541.bin"/><Relationship Id="rId10" Type="http://schemas.openxmlformats.org/officeDocument/2006/relationships/image" Target="../media/image558.wmf"/><Relationship Id="rId4" Type="http://schemas.openxmlformats.org/officeDocument/2006/relationships/image" Target="../media/image555.emf"/><Relationship Id="rId9" Type="http://schemas.openxmlformats.org/officeDocument/2006/relationships/oleObject" Target="../embeddings/oleObject543.bin"/><Relationship Id="rId14" Type="http://schemas.openxmlformats.org/officeDocument/2006/relationships/image" Target="../media/image560.wmf"/></Relationships>
</file>

<file path=ppt/slides/_rels/slide1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2.wmf"/><Relationship Id="rId13" Type="http://schemas.openxmlformats.org/officeDocument/2006/relationships/oleObject" Target="../embeddings/oleObject550.bin"/><Relationship Id="rId3" Type="http://schemas.openxmlformats.org/officeDocument/2006/relationships/oleObject" Target="../embeddings/oleObject540.bin"/><Relationship Id="rId7" Type="http://schemas.openxmlformats.org/officeDocument/2006/relationships/oleObject" Target="../embeddings/oleObject547.bin"/><Relationship Id="rId12" Type="http://schemas.openxmlformats.org/officeDocument/2006/relationships/image" Target="../media/image56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6.vml"/><Relationship Id="rId6" Type="http://schemas.openxmlformats.org/officeDocument/2006/relationships/image" Target="../media/image561.emf"/><Relationship Id="rId11" Type="http://schemas.openxmlformats.org/officeDocument/2006/relationships/oleObject" Target="../embeddings/oleObject549.bin"/><Relationship Id="rId5" Type="http://schemas.openxmlformats.org/officeDocument/2006/relationships/oleObject" Target="../embeddings/oleObject546.bin"/><Relationship Id="rId10" Type="http://schemas.openxmlformats.org/officeDocument/2006/relationships/image" Target="../media/image563.emf"/><Relationship Id="rId4" Type="http://schemas.openxmlformats.org/officeDocument/2006/relationships/image" Target="../media/image555.emf"/><Relationship Id="rId9" Type="http://schemas.openxmlformats.org/officeDocument/2006/relationships/oleObject" Target="../embeddings/oleObject548.bin"/><Relationship Id="rId14" Type="http://schemas.openxmlformats.org/officeDocument/2006/relationships/image" Target="../media/image565.emf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3.emf"/><Relationship Id="rId13" Type="http://schemas.openxmlformats.org/officeDocument/2006/relationships/oleObject" Target="../embeddings/oleObject553.bin"/><Relationship Id="rId3" Type="http://schemas.openxmlformats.org/officeDocument/2006/relationships/oleObject" Target="../embeddings/oleObject540.bin"/><Relationship Id="rId7" Type="http://schemas.openxmlformats.org/officeDocument/2006/relationships/oleObject" Target="../embeddings/oleObject548.bin"/><Relationship Id="rId12" Type="http://schemas.openxmlformats.org/officeDocument/2006/relationships/image" Target="../media/image5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7.vml"/><Relationship Id="rId6" Type="http://schemas.openxmlformats.org/officeDocument/2006/relationships/image" Target="../media/image561.emf"/><Relationship Id="rId11" Type="http://schemas.openxmlformats.org/officeDocument/2006/relationships/oleObject" Target="../embeddings/oleObject552.bin"/><Relationship Id="rId5" Type="http://schemas.openxmlformats.org/officeDocument/2006/relationships/oleObject" Target="../embeddings/oleObject546.bin"/><Relationship Id="rId10" Type="http://schemas.openxmlformats.org/officeDocument/2006/relationships/image" Target="../media/image566.wmf"/><Relationship Id="rId4" Type="http://schemas.openxmlformats.org/officeDocument/2006/relationships/image" Target="../media/image555.emf"/><Relationship Id="rId9" Type="http://schemas.openxmlformats.org/officeDocument/2006/relationships/oleObject" Target="../embeddings/oleObject551.bin"/><Relationship Id="rId14" Type="http://schemas.openxmlformats.org/officeDocument/2006/relationships/image" Target="../media/image568.wmf"/></Relationships>
</file>

<file path=ppt/slides/_rels/slide1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1.wmf"/><Relationship Id="rId13" Type="http://schemas.openxmlformats.org/officeDocument/2006/relationships/image" Target="../media/image576.png"/><Relationship Id="rId18" Type="http://schemas.openxmlformats.org/officeDocument/2006/relationships/oleObject" Target="../embeddings/oleObject561.bin"/><Relationship Id="rId3" Type="http://schemas.openxmlformats.org/officeDocument/2006/relationships/oleObject" Target="../embeddings/oleObject554.bin"/><Relationship Id="rId7" Type="http://schemas.openxmlformats.org/officeDocument/2006/relationships/oleObject" Target="../embeddings/oleObject556.bin"/><Relationship Id="rId12" Type="http://schemas.openxmlformats.org/officeDocument/2006/relationships/image" Target="../media/image17.emf"/><Relationship Id="rId17" Type="http://schemas.openxmlformats.org/officeDocument/2006/relationships/image" Target="../media/image57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60.bin"/><Relationship Id="rId1" Type="http://schemas.openxmlformats.org/officeDocument/2006/relationships/vmlDrawing" Target="../drawings/vmlDrawing128.vml"/><Relationship Id="rId6" Type="http://schemas.openxmlformats.org/officeDocument/2006/relationships/image" Target="../media/image570.wmf"/><Relationship Id="rId11" Type="http://schemas.openxmlformats.org/officeDocument/2006/relationships/oleObject" Target="../embeddings/oleObject558.bin"/><Relationship Id="rId5" Type="http://schemas.openxmlformats.org/officeDocument/2006/relationships/oleObject" Target="../embeddings/oleObject555.bin"/><Relationship Id="rId15" Type="http://schemas.openxmlformats.org/officeDocument/2006/relationships/image" Target="../media/image573.wmf"/><Relationship Id="rId10" Type="http://schemas.openxmlformats.org/officeDocument/2006/relationships/image" Target="../media/image572.wmf"/><Relationship Id="rId19" Type="http://schemas.openxmlformats.org/officeDocument/2006/relationships/image" Target="../media/image575.wmf"/><Relationship Id="rId4" Type="http://schemas.openxmlformats.org/officeDocument/2006/relationships/image" Target="../media/image569.wmf"/><Relationship Id="rId9" Type="http://schemas.openxmlformats.org/officeDocument/2006/relationships/oleObject" Target="../embeddings/oleObject557.bin"/><Relationship Id="rId14" Type="http://schemas.openxmlformats.org/officeDocument/2006/relationships/oleObject" Target="../embeddings/oleObject559.bin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9.vml"/><Relationship Id="rId6" Type="http://schemas.openxmlformats.org/officeDocument/2006/relationships/image" Target="../media/image197.emf"/><Relationship Id="rId5" Type="http://schemas.openxmlformats.org/officeDocument/2006/relationships/oleObject" Target="../embeddings/oleObject563.bin"/><Relationship Id="rId4" Type="http://schemas.openxmlformats.org/officeDocument/2006/relationships/image" Target="../media/image192.emf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7.png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66.wmf"/><Relationship Id="rId18" Type="http://schemas.openxmlformats.org/officeDocument/2006/relationships/image" Target="../media/image68.wmf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69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50.bin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2.bin"/><Relationship Id="rId20" Type="http://schemas.openxmlformats.org/officeDocument/2006/relationships/oleObject" Target="../embeddings/oleObject55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5" Type="http://schemas.openxmlformats.org/officeDocument/2006/relationships/image" Target="../media/image67.wmf"/><Relationship Id="rId23" Type="http://schemas.openxmlformats.org/officeDocument/2006/relationships/image" Target="../media/image70.wmf"/><Relationship Id="rId10" Type="http://schemas.openxmlformats.org/officeDocument/2006/relationships/oleObject" Target="../embeddings/oleObject49.bin"/><Relationship Id="rId19" Type="http://schemas.openxmlformats.org/officeDocument/2006/relationships/oleObject" Target="../embeddings/oleObject54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64.wmf"/><Relationship Id="rId14" Type="http://schemas.openxmlformats.org/officeDocument/2006/relationships/oleObject" Target="../embeddings/oleObject51.bin"/><Relationship Id="rId22" Type="http://schemas.openxmlformats.org/officeDocument/2006/relationships/oleObject" Target="../embeddings/oleObject56.bin"/></Relationships>
</file>

<file path=ppt/slides/_rels/slide1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6.bin"/><Relationship Id="rId13" Type="http://schemas.openxmlformats.org/officeDocument/2006/relationships/image" Target="../media/image582.wmf"/><Relationship Id="rId18" Type="http://schemas.openxmlformats.org/officeDocument/2006/relationships/oleObject" Target="../embeddings/oleObject571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586.wmf"/><Relationship Id="rId7" Type="http://schemas.openxmlformats.org/officeDocument/2006/relationships/image" Target="../media/image579.wmf"/><Relationship Id="rId12" Type="http://schemas.openxmlformats.org/officeDocument/2006/relationships/oleObject" Target="../embeddings/oleObject568.bin"/><Relationship Id="rId17" Type="http://schemas.openxmlformats.org/officeDocument/2006/relationships/image" Target="../media/image58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70.bin"/><Relationship Id="rId20" Type="http://schemas.openxmlformats.org/officeDocument/2006/relationships/oleObject" Target="../embeddings/oleObject572.bin"/><Relationship Id="rId1" Type="http://schemas.openxmlformats.org/officeDocument/2006/relationships/vmlDrawing" Target="../drawings/vmlDrawing130.vml"/><Relationship Id="rId6" Type="http://schemas.openxmlformats.org/officeDocument/2006/relationships/oleObject" Target="../embeddings/oleObject565.bin"/><Relationship Id="rId11" Type="http://schemas.openxmlformats.org/officeDocument/2006/relationships/image" Target="../media/image581.wmf"/><Relationship Id="rId5" Type="http://schemas.openxmlformats.org/officeDocument/2006/relationships/image" Target="../media/image578.wmf"/><Relationship Id="rId15" Type="http://schemas.openxmlformats.org/officeDocument/2006/relationships/image" Target="../media/image583.wmf"/><Relationship Id="rId23" Type="http://schemas.openxmlformats.org/officeDocument/2006/relationships/image" Target="../media/image587.wmf"/><Relationship Id="rId10" Type="http://schemas.openxmlformats.org/officeDocument/2006/relationships/oleObject" Target="../embeddings/oleObject567.bin"/><Relationship Id="rId19" Type="http://schemas.openxmlformats.org/officeDocument/2006/relationships/image" Target="../media/image585.wmf"/><Relationship Id="rId4" Type="http://schemas.openxmlformats.org/officeDocument/2006/relationships/oleObject" Target="../embeddings/oleObject564.bin"/><Relationship Id="rId9" Type="http://schemas.openxmlformats.org/officeDocument/2006/relationships/image" Target="../media/image580.wmf"/><Relationship Id="rId14" Type="http://schemas.openxmlformats.org/officeDocument/2006/relationships/oleObject" Target="../embeddings/oleObject569.bin"/><Relationship Id="rId22" Type="http://schemas.openxmlformats.org/officeDocument/2006/relationships/oleObject" Target="../embeddings/oleObject57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2.e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74.wmf"/><Relationship Id="rId4" Type="http://schemas.openxmlformats.org/officeDocument/2006/relationships/image" Target="../media/image71.emf"/><Relationship Id="rId9" Type="http://schemas.openxmlformats.org/officeDocument/2006/relationships/oleObject" Target="../embeddings/oleObject6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6.e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7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8.e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7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82.wmf"/><Relationship Id="rId4" Type="http://schemas.openxmlformats.org/officeDocument/2006/relationships/image" Target="../media/image79.emf"/><Relationship Id="rId9" Type="http://schemas.openxmlformats.org/officeDocument/2006/relationships/oleObject" Target="../embeddings/oleObject6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jpeg"/><Relationship Id="rId4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8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4.e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86.emf"/><Relationship Id="rId4" Type="http://schemas.openxmlformats.org/officeDocument/2006/relationships/image" Target="../media/image83.e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8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8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93.emf"/><Relationship Id="rId3" Type="http://schemas.openxmlformats.org/officeDocument/2006/relationships/image" Target="../media/image95.jpeg"/><Relationship Id="rId7" Type="http://schemas.openxmlformats.org/officeDocument/2006/relationships/image" Target="../media/image90.emf"/><Relationship Id="rId12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92.emf"/><Relationship Id="rId5" Type="http://schemas.openxmlformats.org/officeDocument/2006/relationships/image" Target="../media/image89.emf"/><Relationship Id="rId15" Type="http://schemas.openxmlformats.org/officeDocument/2006/relationships/image" Target="../media/image94.wmf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oleObject76.bin"/><Relationship Id="rId9" Type="http://schemas.openxmlformats.org/officeDocument/2006/relationships/image" Target="../media/image91.emf"/><Relationship Id="rId14" Type="http://schemas.openxmlformats.org/officeDocument/2006/relationships/oleObject" Target="../embeddings/oleObject8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96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101.emf"/><Relationship Id="rId18" Type="http://schemas.openxmlformats.org/officeDocument/2006/relationships/oleObject" Target="../embeddings/oleObject90.bin"/><Relationship Id="rId26" Type="http://schemas.openxmlformats.org/officeDocument/2006/relationships/oleObject" Target="../embeddings/oleObject94.bin"/><Relationship Id="rId3" Type="http://schemas.openxmlformats.org/officeDocument/2006/relationships/image" Target="../media/image110.jpeg"/><Relationship Id="rId21" Type="http://schemas.openxmlformats.org/officeDocument/2006/relationships/image" Target="../media/image105.emf"/><Relationship Id="rId7" Type="http://schemas.openxmlformats.org/officeDocument/2006/relationships/image" Target="../media/image98.wmf"/><Relationship Id="rId12" Type="http://schemas.openxmlformats.org/officeDocument/2006/relationships/oleObject" Target="../embeddings/oleObject87.bin"/><Relationship Id="rId17" Type="http://schemas.openxmlformats.org/officeDocument/2006/relationships/image" Target="../media/image103.emf"/><Relationship Id="rId25" Type="http://schemas.openxmlformats.org/officeDocument/2006/relationships/image" Target="../media/image10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9.bin"/><Relationship Id="rId20" Type="http://schemas.openxmlformats.org/officeDocument/2006/relationships/oleObject" Target="../embeddings/oleObject91.bin"/><Relationship Id="rId29" Type="http://schemas.openxmlformats.org/officeDocument/2006/relationships/image" Target="../media/image109.emf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100.emf"/><Relationship Id="rId24" Type="http://schemas.openxmlformats.org/officeDocument/2006/relationships/oleObject" Target="../embeddings/oleObject93.bin"/><Relationship Id="rId5" Type="http://schemas.openxmlformats.org/officeDocument/2006/relationships/image" Target="../media/image97.emf"/><Relationship Id="rId15" Type="http://schemas.openxmlformats.org/officeDocument/2006/relationships/image" Target="../media/image102.emf"/><Relationship Id="rId23" Type="http://schemas.openxmlformats.org/officeDocument/2006/relationships/image" Target="../media/image106.emf"/><Relationship Id="rId28" Type="http://schemas.openxmlformats.org/officeDocument/2006/relationships/oleObject" Target="../embeddings/oleObject95.bin"/><Relationship Id="rId10" Type="http://schemas.openxmlformats.org/officeDocument/2006/relationships/oleObject" Target="../embeddings/oleObject86.bin"/><Relationship Id="rId19" Type="http://schemas.openxmlformats.org/officeDocument/2006/relationships/image" Target="../media/image104.emf"/><Relationship Id="rId4" Type="http://schemas.openxmlformats.org/officeDocument/2006/relationships/oleObject" Target="../embeddings/oleObject83.bin"/><Relationship Id="rId9" Type="http://schemas.openxmlformats.org/officeDocument/2006/relationships/image" Target="../media/image99.emf"/><Relationship Id="rId14" Type="http://schemas.openxmlformats.org/officeDocument/2006/relationships/oleObject" Target="../embeddings/oleObject88.bin"/><Relationship Id="rId22" Type="http://schemas.openxmlformats.org/officeDocument/2006/relationships/oleObject" Target="../embeddings/oleObject92.bin"/><Relationship Id="rId27" Type="http://schemas.openxmlformats.org/officeDocument/2006/relationships/image" Target="../media/image108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118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15.emf"/><Relationship Id="rId17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7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2.e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114.e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16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1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116.e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0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image" Target="../media/image125.wmf"/><Relationship Id="rId18" Type="http://schemas.openxmlformats.org/officeDocument/2006/relationships/oleObject" Target="../embeddings/oleObject113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29.wmf"/><Relationship Id="rId7" Type="http://schemas.openxmlformats.org/officeDocument/2006/relationships/image" Target="../media/image122.wmf"/><Relationship Id="rId12" Type="http://schemas.openxmlformats.org/officeDocument/2006/relationships/oleObject" Target="../embeddings/oleObject110.bin"/><Relationship Id="rId17" Type="http://schemas.openxmlformats.org/officeDocument/2006/relationships/image" Target="../media/image12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2.bin"/><Relationship Id="rId20" Type="http://schemas.openxmlformats.org/officeDocument/2006/relationships/oleObject" Target="../embeddings/oleObject114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124.wmf"/><Relationship Id="rId5" Type="http://schemas.openxmlformats.org/officeDocument/2006/relationships/image" Target="../media/image62.wmf"/><Relationship Id="rId15" Type="http://schemas.openxmlformats.org/officeDocument/2006/relationships/image" Target="../media/image126.wmf"/><Relationship Id="rId23" Type="http://schemas.openxmlformats.org/officeDocument/2006/relationships/image" Target="../media/image130.wmf"/><Relationship Id="rId10" Type="http://schemas.openxmlformats.org/officeDocument/2006/relationships/oleObject" Target="../embeddings/oleObject109.bin"/><Relationship Id="rId19" Type="http://schemas.openxmlformats.org/officeDocument/2006/relationships/image" Target="../media/image128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123.wmf"/><Relationship Id="rId14" Type="http://schemas.openxmlformats.org/officeDocument/2006/relationships/oleObject" Target="../embeddings/oleObject111.bin"/><Relationship Id="rId22" Type="http://schemas.openxmlformats.org/officeDocument/2006/relationships/oleObject" Target="../embeddings/oleObject115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e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2.emf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134.wmf"/><Relationship Id="rId4" Type="http://schemas.openxmlformats.org/officeDocument/2006/relationships/image" Target="../media/image131.emf"/><Relationship Id="rId9" Type="http://schemas.openxmlformats.org/officeDocument/2006/relationships/oleObject" Target="../embeddings/oleObject11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emf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42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39.emf"/><Relationship Id="rId17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1.e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6.e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10" Type="http://schemas.openxmlformats.org/officeDocument/2006/relationships/image" Target="../media/image138.emf"/><Relationship Id="rId4" Type="http://schemas.openxmlformats.org/officeDocument/2006/relationships/image" Target="../media/image135.e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4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4.e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4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145.emf"/><Relationship Id="rId4" Type="http://schemas.openxmlformats.org/officeDocument/2006/relationships/oleObject" Target="../embeddings/oleObject13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47.e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4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7" Type="http://schemas.openxmlformats.org/officeDocument/2006/relationships/image" Target="../media/image14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34.bin"/><Relationship Id="rId5" Type="http://schemas.openxmlformats.org/officeDocument/2006/relationships/image" Target="../media/image148.emf"/><Relationship Id="rId4" Type="http://schemas.openxmlformats.org/officeDocument/2006/relationships/oleObject" Target="../embeddings/oleObject133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e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5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51.e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153.emf"/><Relationship Id="rId4" Type="http://schemas.openxmlformats.org/officeDocument/2006/relationships/image" Target="../media/image150.emf"/><Relationship Id="rId9" Type="http://schemas.openxmlformats.org/officeDocument/2006/relationships/oleObject" Target="../embeddings/oleObject138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3" Type="http://schemas.openxmlformats.org/officeDocument/2006/relationships/oleObject" Target="../embeddings/oleObject140.bin"/><Relationship Id="rId7" Type="http://schemas.openxmlformats.org/officeDocument/2006/relationships/image" Target="../media/image15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53.emf"/><Relationship Id="rId11" Type="http://schemas.openxmlformats.org/officeDocument/2006/relationships/image" Target="../media/image156.wmf"/><Relationship Id="rId5" Type="http://schemas.openxmlformats.org/officeDocument/2006/relationships/oleObject" Target="../embeddings/oleObject138.bin"/><Relationship Id="rId10" Type="http://schemas.openxmlformats.org/officeDocument/2006/relationships/oleObject" Target="../embeddings/oleObject142.bin"/><Relationship Id="rId4" Type="http://schemas.openxmlformats.org/officeDocument/2006/relationships/image" Target="../media/image155.emf"/><Relationship Id="rId9" Type="http://schemas.openxmlformats.org/officeDocument/2006/relationships/image" Target="../media/image154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e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59.emf"/><Relationship Id="rId5" Type="http://schemas.openxmlformats.org/officeDocument/2006/relationships/oleObject" Target="../embeddings/oleObject144.bin"/><Relationship Id="rId4" Type="http://schemas.openxmlformats.org/officeDocument/2006/relationships/image" Target="../media/image15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6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162.jpeg"/><Relationship Id="rId4" Type="http://schemas.openxmlformats.org/officeDocument/2006/relationships/image" Target="../media/image161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e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64.emf"/><Relationship Id="rId5" Type="http://schemas.openxmlformats.org/officeDocument/2006/relationships/oleObject" Target="../embeddings/oleObject148.bin"/><Relationship Id="rId4" Type="http://schemas.openxmlformats.org/officeDocument/2006/relationships/image" Target="../media/image163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67.e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66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emf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69.e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68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13" Type="http://schemas.openxmlformats.org/officeDocument/2006/relationships/oleObject" Target="../embeddings/oleObject159.bin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7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72.e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6.bin"/><Relationship Id="rId10" Type="http://schemas.openxmlformats.org/officeDocument/2006/relationships/image" Target="../media/image174.e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75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e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70.e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76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emf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79.emf"/><Relationship Id="rId5" Type="http://schemas.openxmlformats.org/officeDocument/2006/relationships/oleObject" Target="../embeddings/oleObject163.bin"/><Relationship Id="rId10" Type="http://schemas.openxmlformats.org/officeDocument/2006/relationships/image" Target="../media/image181.emf"/><Relationship Id="rId4" Type="http://schemas.openxmlformats.org/officeDocument/2006/relationships/image" Target="../media/image178.emf"/><Relationship Id="rId9" Type="http://schemas.openxmlformats.org/officeDocument/2006/relationships/oleObject" Target="../embeddings/oleObject165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8.bin"/><Relationship Id="rId13" Type="http://schemas.openxmlformats.org/officeDocument/2006/relationships/image" Target="../media/image186.wmf"/><Relationship Id="rId18" Type="http://schemas.openxmlformats.org/officeDocument/2006/relationships/oleObject" Target="../embeddings/oleObject174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89.wmf"/><Relationship Id="rId7" Type="http://schemas.openxmlformats.org/officeDocument/2006/relationships/image" Target="../media/image183.wmf"/><Relationship Id="rId12" Type="http://schemas.openxmlformats.org/officeDocument/2006/relationships/oleObject" Target="../embeddings/oleObject170.bin"/><Relationship Id="rId17" Type="http://schemas.openxmlformats.org/officeDocument/2006/relationships/image" Target="../media/image18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3.bin"/><Relationship Id="rId20" Type="http://schemas.openxmlformats.org/officeDocument/2006/relationships/oleObject" Target="../embeddings/oleObject175.bin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67.bin"/><Relationship Id="rId11" Type="http://schemas.openxmlformats.org/officeDocument/2006/relationships/image" Target="../media/image185.wmf"/><Relationship Id="rId5" Type="http://schemas.openxmlformats.org/officeDocument/2006/relationships/image" Target="../media/image182.wmf"/><Relationship Id="rId15" Type="http://schemas.openxmlformats.org/officeDocument/2006/relationships/oleObject" Target="../embeddings/oleObject172.bin"/><Relationship Id="rId10" Type="http://schemas.openxmlformats.org/officeDocument/2006/relationships/oleObject" Target="../embeddings/oleObject169.bin"/><Relationship Id="rId19" Type="http://schemas.openxmlformats.org/officeDocument/2006/relationships/image" Target="../media/image188.wmf"/><Relationship Id="rId4" Type="http://schemas.openxmlformats.org/officeDocument/2006/relationships/oleObject" Target="../embeddings/oleObject166.bin"/><Relationship Id="rId9" Type="http://schemas.openxmlformats.org/officeDocument/2006/relationships/image" Target="../media/image184.wmf"/><Relationship Id="rId14" Type="http://schemas.openxmlformats.org/officeDocument/2006/relationships/oleObject" Target="../embeddings/oleObject171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91.emf"/><Relationship Id="rId5" Type="http://schemas.openxmlformats.org/officeDocument/2006/relationships/oleObject" Target="../embeddings/oleObject177.bin"/><Relationship Id="rId4" Type="http://schemas.openxmlformats.org/officeDocument/2006/relationships/image" Target="../media/image190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93.emf"/><Relationship Id="rId5" Type="http://schemas.openxmlformats.org/officeDocument/2006/relationships/oleObject" Target="../embeddings/oleObject179.bin"/><Relationship Id="rId10" Type="http://schemas.openxmlformats.org/officeDocument/2006/relationships/image" Target="../media/image195.wmf"/><Relationship Id="rId4" Type="http://schemas.openxmlformats.org/officeDocument/2006/relationships/image" Target="../media/image192.emf"/><Relationship Id="rId9" Type="http://schemas.openxmlformats.org/officeDocument/2006/relationships/oleObject" Target="../embeddings/oleObject181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97.e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196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emf"/><Relationship Id="rId13" Type="http://schemas.openxmlformats.org/officeDocument/2006/relationships/oleObject" Target="../embeddings/oleObject189.bin"/><Relationship Id="rId18" Type="http://schemas.openxmlformats.org/officeDocument/2006/relationships/image" Target="../media/image205.emf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202.emf"/><Relationship Id="rId17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4.e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99.emf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5.bin"/><Relationship Id="rId15" Type="http://schemas.openxmlformats.org/officeDocument/2006/relationships/oleObject" Target="../embeddings/oleObject190.bin"/><Relationship Id="rId10" Type="http://schemas.openxmlformats.org/officeDocument/2006/relationships/image" Target="../media/image201.emf"/><Relationship Id="rId4" Type="http://schemas.openxmlformats.org/officeDocument/2006/relationships/image" Target="../media/image198.e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203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emf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07.emf"/><Relationship Id="rId5" Type="http://schemas.openxmlformats.org/officeDocument/2006/relationships/oleObject" Target="../embeddings/oleObject193.bin"/><Relationship Id="rId10" Type="http://schemas.openxmlformats.org/officeDocument/2006/relationships/image" Target="../media/image209.emf"/><Relationship Id="rId4" Type="http://schemas.openxmlformats.org/officeDocument/2006/relationships/image" Target="../media/image206.emf"/><Relationship Id="rId9" Type="http://schemas.openxmlformats.org/officeDocument/2006/relationships/oleObject" Target="../embeddings/oleObject195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emf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21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11.emf"/><Relationship Id="rId11" Type="http://schemas.openxmlformats.org/officeDocument/2006/relationships/oleObject" Target="../embeddings/oleObject200.bin"/><Relationship Id="rId5" Type="http://schemas.openxmlformats.org/officeDocument/2006/relationships/oleObject" Target="../embeddings/oleObject197.bin"/><Relationship Id="rId10" Type="http://schemas.openxmlformats.org/officeDocument/2006/relationships/image" Target="../media/image213.emf"/><Relationship Id="rId4" Type="http://schemas.openxmlformats.org/officeDocument/2006/relationships/image" Target="../media/image210.emf"/><Relationship Id="rId9" Type="http://schemas.openxmlformats.org/officeDocument/2006/relationships/oleObject" Target="../embeddings/oleObject199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3.bin"/><Relationship Id="rId13" Type="http://schemas.openxmlformats.org/officeDocument/2006/relationships/image" Target="../media/image219.wmf"/><Relationship Id="rId3" Type="http://schemas.openxmlformats.org/officeDocument/2006/relationships/image" Target="../media/image220.jpeg"/><Relationship Id="rId7" Type="http://schemas.openxmlformats.org/officeDocument/2006/relationships/image" Target="../media/image216.wmf"/><Relationship Id="rId12" Type="http://schemas.openxmlformats.org/officeDocument/2006/relationships/oleObject" Target="../embeddings/oleObject2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202.bin"/><Relationship Id="rId11" Type="http://schemas.openxmlformats.org/officeDocument/2006/relationships/image" Target="../media/image218.emf"/><Relationship Id="rId5" Type="http://schemas.openxmlformats.org/officeDocument/2006/relationships/image" Target="../media/image215.emf"/><Relationship Id="rId10" Type="http://schemas.openxmlformats.org/officeDocument/2006/relationships/oleObject" Target="../embeddings/oleObject204.bin"/><Relationship Id="rId4" Type="http://schemas.openxmlformats.org/officeDocument/2006/relationships/oleObject" Target="../embeddings/oleObject201.bin"/><Relationship Id="rId9" Type="http://schemas.openxmlformats.org/officeDocument/2006/relationships/image" Target="../media/image217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emf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08.bin"/><Relationship Id="rId12" Type="http://schemas.openxmlformats.org/officeDocument/2006/relationships/image" Target="../media/image22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22.emf"/><Relationship Id="rId11" Type="http://schemas.openxmlformats.org/officeDocument/2006/relationships/oleObject" Target="../embeddings/oleObject210.bin"/><Relationship Id="rId5" Type="http://schemas.openxmlformats.org/officeDocument/2006/relationships/oleObject" Target="../embeddings/oleObject207.bin"/><Relationship Id="rId10" Type="http://schemas.openxmlformats.org/officeDocument/2006/relationships/image" Target="../media/image224.emf"/><Relationship Id="rId4" Type="http://schemas.openxmlformats.org/officeDocument/2006/relationships/image" Target="../media/image221.emf"/><Relationship Id="rId9" Type="http://schemas.openxmlformats.org/officeDocument/2006/relationships/oleObject" Target="../embeddings/oleObject209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emf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12" Type="http://schemas.openxmlformats.org/officeDocument/2006/relationships/image" Target="../media/image23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27.emf"/><Relationship Id="rId11" Type="http://schemas.openxmlformats.org/officeDocument/2006/relationships/oleObject" Target="../embeddings/oleObject215.bin"/><Relationship Id="rId5" Type="http://schemas.openxmlformats.org/officeDocument/2006/relationships/oleObject" Target="../embeddings/oleObject212.bin"/><Relationship Id="rId10" Type="http://schemas.openxmlformats.org/officeDocument/2006/relationships/image" Target="../media/image229.emf"/><Relationship Id="rId4" Type="http://schemas.openxmlformats.org/officeDocument/2006/relationships/image" Target="../media/image226.emf"/><Relationship Id="rId9" Type="http://schemas.openxmlformats.org/officeDocument/2006/relationships/oleObject" Target="../embeddings/oleObject214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emf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23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32.emf"/><Relationship Id="rId11" Type="http://schemas.openxmlformats.org/officeDocument/2006/relationships/oleObject" Target="../embeddings/oleObject220.bin"/><Relationship Id="rId5" Type="http://schemas.openxmlformats.org/officeDocument/2006/relationships/oleObject" Target="../embeddings/oleObject217.bin"/><Relationship Id="rId10" Type="http://schemas.openxmlformats.org/officeDocument/2006/relationships/image" Target="../media/image234.emf"/><Relationship Id="rId4" Type="http://schemas.openxmlformats.org/officeDocument/2006/relationships/image" Target="../media/image231.emf"/><Relationship Id="rId9" Type="http://schemas.openxmlformats.org/officeDocument/2006/relationships/oleObject" Target="../embeddings/oleObject219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23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2.e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emf"/><Relationship Id="rId3" Type="http://schemas.openxmlformats.org/officeDocument/2006/relationships/oleObject" Target="../embeddings/oleObject222.bin"/><Relationship Id="rId7" Type="http://schemas.openxmlformats.org/officeDocument/2006/relationships/oleObject" Target="../embeddings/oleObject2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38.emf"/><Relationship Id="rId5" Type="http://schemas.openxmlformats.org/officeDocument/2006/relationships/oleObject" Target="../embeddings/oleObject223.bin"/><Relationship Id="rId4" Type="http://schemas.openxmlformats.org/officeDocument/2006/relationships/image" Target="../media/image237.e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7.bin"/><Relationship Id="rId3" Type="http://schemas.openxmlformats.org/officeDocument/2006/relationships/image" Target="../media/image242.png"/><Relationship Id="rId7" Type="http://schemas.openxmlformats.org/officeDocument/2006/relationships/image" Target="../media/image2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226.bin"/><Relationship Id="rId5" Type="http://schemas.openxmlformats.org/officeDocument/2006/relationships/image" Target="../media/image25.emf"/><Relationship Id="rId10" Type="http://schemas.openxmlformats.org/officeDocument/2006/relationships/image" Target="../media/image243.png"/><Relationship Id="rId4" Type="http://schemas.openxmlformats.org/officeDocument/2006/relationships/oleObject" Target="../embeddings/oleObject225.bin"/><Relationship Id="rId9" Type="http://schemas.openxmlformats.org/officeDocument/2006/relationships/image" Target="../media/image241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0.bin"/><Relationship Id="rId13" Type="http://schemas.openxmlformats.org/officeDocument/2006/relationships/image" Target="../media/image248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45.wmf"/><Relationship Id="rId12" Type="http://schemas.openxmlformats.org/officeDocument/2006/relationships/oleObject" Target="../embeddings/oleObject232.bin"/><Relationship Id="rId17" Type="http://schemas.openxmlformats.org/officeDocument/2006/relationships/image" Target="../media/image25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4.bin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229.bin"/><Relationship Id="rId11" Type="http://schemas.openxmlformats.org/officeDocument/2006/relationships/image" Target="../media/image247.wmf"/><Relationship Id="rId5" Type="http://schemas.openxmlformats.org/officeDocument/2006/relationships/image" Target="../media/image244.wmf"/><Relationship Id="rId15" Type="http://schemas.openxmlformats.org/officeDocument/2006/relationships/image" Target="../media/image249.wmf"/><Relationship Id="rId10" Type="http://schemas.openxmlformats.org/officeDocument/2006/relationships/oleObject" Target="../embeddings/oleObject231.bin"/><Relationship Id="rId4" Type="http://schemas.openxmlformats.org/officeDocument/2006/relationships/oleObject" Target="../embeddings/oleObject228.bin"/><Relationship Id="rId9" Type="http://schemas.openxmlformats.org/officeDocument/2006/relationships/image" Target="../media/image246.wmf"/><Relationship Id="rId14" Type="http://schemas.openxmlformats.org/officeDocument/2006/relationships/oleObject" Target="../embeddings/oleObject233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wmf"/><Relationship Id="rId3" Type="http://schemas.openxmlformats.org/officeDocument/2006/relationships/oleObject" Target="../embeddings/oleObject235.bin"/><Relationship Id="rId7" Type="http://schemas.openxmlformats.org/officeDocument/2006/relationships/oleObject" Target="../embeddings/oleObject2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252.wmf"/><Relationship Id="rId5" Type="http://schemas.openxmlformats.org/officeDocument/2006/relationships/oleObject" Target="../embeddings/oleObject236.bin"/><Relationship Id="rId4" Type="http://schemas.openxmlformats.org/officeDocument/2006/relationships/image" Target="../media/image251.e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259.wmf"/><Relationship Id="rId3" Type="http://schemas.openxmlformats.org/officeDocument/2006/relationships/oleObject" Target="../embeddings/oleObject235.bin"/><Relationship Id="rId7" Type="http://schemas.openxmlformats.org/officeDocument/2006/relationships/oleObject" Target="../embeddings/oleObject239.bin"/><Relationship Id="rId12" Type="http://schemas.openxmlformats.org/officeDocument/2006/relationships/image" Target="../media/image257.wmf"/><Relationship Id="rId17" Type="http://schemas.openxmlformats.org/officeDocument/2006/relationships/oleObject" Target="../embeddings/oleObject2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8.wmf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54.wmf"/><Relationship Id="rId11" Type="http://schemas.openxmlformats.org/officeDocument/2006/relationships/oleObject" Target="../embeddings/oleObject241.bin"/><Relationship Id="rId5" Type="http://schemas.openxmlformats.org/officeDocument/2006/relationships/oleObject" Target="../embeddings/oleObject238.bin"/><Relationship Id="rId15" Type="http://schemas.openxmlformats.org/officeDocument/2006/relationships/oleObject" Target="../embeddings/oleObject242.bin"/><Relationship Id="rId10" Type="http://schemas.openxmlformats.org/officeDocument/2006/relationships/image" Target="../media/image256.wmf"/><Relationship Id="rId4" Type="http://schemas.openxmlformats.org/officeDocument/2006/relationships/image" Target="../media/image251.emf"/><Relationship Id="rId9" Type="http://schemas.openxmlformats.org/officeDocument/2006/relationships/oleObject" Target="../embeddings/oleObject240.bin"/><Relationship Id="rId14" Type="http://schemas.openxmlformats.org/officeDocument/2006/relationships/image" Target="../media/image142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6.bin"/><Relationship Id="rId13" Type="http://schemas.openxmlformats.org/officeDocument/2006/relationships/image" Target="../media/image264.wmf"/><Relationship Id="rId3" Type="http://schemas.openxmlformats.org/officeDocument/2006/relationships/image" Target="../media/image265.jpeg"/><Relationship Id="rId7" Type="http://schemas.openxmlformats.org/officeDocument/2006/relationships/image" Target="../media/image261.emf"/><Relationship Id="rId12" Type="http://schemas.openxmlformats.org/officeDocument/2006/relationships/oleObject" Target="../embeddings/oleObject2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245.bin"/><Relationship Id="rId11" Type="http://schemas.openxmlformats.org/officeDocument/2006/relationships/image" Target="../media/image263.wmf"/><Relationship Id="rId5" Type="http://schemas.openxmlformats.org/officeDocument/2006/relationships/image" Target="../media/image260.emf"/><Relationship Id="rId10" Type="http://schemas.openxmlformats.org/officeDocument/2006/relationships/oleObject" Target="../embeddings/oleObject247.bin"/><Relationship Id="rId4" Type="http://schemas.openxmlformats.org/officeDocument/2006/relationships/oleObject" Target="../embeddings/oleObject244.bin"/><Relationship Id="rId9" Type="http://schemas.openxmlformats.org/officeDocument/2006/relationships/image" Target="../media/image262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0.bin"/><Relationship Id="rId3" Type="http://schemas.openxmlformats.org/officeDocument/2006/relationships/image" Target="../media/image269.jpeg"/><Relationship Id="rId7" Type="http://schemas.openxmlformats.org/officeDocument/2006/relationships/image" Target="../media/image26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249.bin"/><Relationship Id="rId11" Type="http://schemas.openxmlformats.org/officeDocument/2006/relationships/image" Target="../media/image268.wmf"/><Relationship Id="rId5" Type="http://schemas.openxmlformats.org/officeDocument/2006/relationships/image" Target="../media/image260.emf"/><Relationship Id="rId10" Type="http://schemas.openxmlformats.org/officeDocument/2006/relationships/oleObject" Target="../embeddings/oleObject251.bin"/><Relationship Id="rId4" Type="http://schemas.openxmlformats.org/officeDocument/2006/relationships/oleObject" Target="../embeddings/oleObject244.bin"/><Relationship Id="rId9" Type="http://schemas.openxmlformats.org/officeDocument/2006/relationships/image" Target="../media/image267.e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emf"/><Relationship Id="rId3" Type="http://schemas.openxmlformats.org/officeDocument/2006/relationships/oleObject" Target="../embeddings/oleObject252.bin"/><Relationship Id="rId7" Type="http://schemas.openxmlformats.org/officeDocument/2006/relationships/oleObject" Target="../embeddings/oleObject2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71.emf"/><Relationship Id="rId5" Type="http://schemas.openxmlformats.org/officeDocument/2006/relationships/oleObject" Target="../embeddings/oleObject253.bin"/><Relationship Id="rId4" Type="http://schemas.openxmlformats.org/officeDocument/2006/relationships/image" Target="../media/image270.e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wmf"/><Relationship Id="rId13" Type="http://schemas.openxmlformats.org/officeDocument/2006/relationships/oleObject" Target="../embeddings/oleObject259.bin"/><Relationship Id="rId3" Type="http://schemas.openxmlformats.org/officeDocument/2006/relationships/oleObject" Target="../embeddings/oleObject255.bin"/><Relationship Id="rId7" Type="http://schemas.openxmlformats.org/officeDocument/2006/relationships/oleObject" Target="../embeddings/oleObject256.bin"/><Relationship Id="rId12" Type="http://schemas.openxmlformats.org/officeDocument/2006/relationships/image" Target="../media/image2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270.emf"/><Relationship Id="rId11" Type="http://schemas.openxmlformats.org/officeDocument/2006/relationships/oleObject" Target="../embeddings/oleObject258.bin"/><Relationship Id="rId5" Type="http://schemas.openxmlformats.org/officeDocument/2006/relationships/oleObject" Target="../embeddings/oleObject252.bin"/><Relationship Id="rId10" Type="http://schemas.openxmlformats.org/officeDocument/2006/relationships/image" Target="../media/image275.wmf"/><Relationship Id="rId4" Type="http://schemas.openxmlformats.org/officeDocument/2006/relationships/image" Target="../media/image273.wmf"/><Relationship Id="rId9" Type="http://schemas.openxmlformats.org/officeDocument/2006/relationships/oleObject" Target="../embeddings/oleObject257.bin"/><Relationship Id="rId14" Type="http://schemas.openxmlformats.org/officeDocument/2006/relationships/image" Target="../media/image27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3.e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wmf"/><Relationship Id="rId13" Type="http://schemas.openxmlformats.org/officeDocument/2006/relationships/image" Target="../media/image279.wmf"/><Relationship Id="rId3" Type="http://schemas.openxmlformats.org/officeDocument/2006/relationships/oleObject" Target="../embeddings/oleObject260.bin"/><Relationship Id="rId7" Type="http://schemas.openxmlformats.org/officeDocument/2006/relationships/oleObject" Target="../embeddings/oleObject261.bin"/><Relationship Id="rId12" Type="http://schemas.openxmlformats.org/officeDocument/2006/relationships/oleObject" Target="../embeddings/oleObject2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270.emf"/><Relationship Id="rId11" Type="http://schemas.openxmlformats.org/officeDocument/2006/relationships/oleObject" Target="../embeddings/oleObject262.bin"/><Relationship Id="rId5" Type="http://schemas.openxmlformats.org/officeDocument/2006/relationships/oleObject" Target="../embeddings/oleObject252.bin"/><Relationship Id="rId15" Type="http://schemas.openxmlformats.org/officeDocument/2006/relationships/image" Target="../media/image280.wmf"/><Relationship Id="rId10" Type="http://schemas.openxmlformats.org/officeDocument/2006/relationships/image" Target="../media/image277.emf"/><Relationship Id="rId4" Type="http://schemas.openxmlformats.org/officeDocument/2006/relationships/image" Target="../media/image278.wmf"/><Relationship Id="rId9" Type="http://schemas.openxmlformats.org/officeDocument/2006/relationships/oleObject" Target="../embeddings/oleObject259.bin"/><Relationship Id="rId14" Type="http://schemas.openxmlformats.org/officeDocument/2006/relationships/oleObject" Target="../embeddings/oleObject264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wmf"/><Relationship Id="rId13" Type="http://schemas.openxmlformats.org/officeDocument/2006/relationships/oleObject" Target="../embeddings/oleObject270.bin"/><Relationship Id="rId3" Type="http://schemas.openxmlformats.org/officeDocument/2006/relationships/oleObject" Target="../embeddings/oleObject265.bin"/><Relationship Id="rId7" Type="http://schemas.openxmlformats.org/officeDocument/2006/relationships/oleObject" Target="../embeddings/oleObject267.bin"/><Relationship Id="rId12" Type="http://schemas.openxmlformats.org/officeDocument/2006/relationships/image" Target="../media/image28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7.wmf"/><Relationship Id="rId1" Type="http://schemas.openxmlformats.org/officeDocument/2006/relationships/vmlDrawing" Target="../drawings/vmlDrawing63.vml"/><Relationship Id="rId6" Type="http://schemas.openxmlformats.org/officeDocument/2006/relationships/image" Target="../media/image282.emf"/><Relationship Id="rId11" Type="http://schemas.openxmlformats.org/officeDocument/2006/relationships/oleObject" Target="../embeddings/oleObject269.bin"/><Relationship Id="rId5" Type="http://schemas.openxmlformats.org/officeDocument/2006/relationships/oleObject" Target="../embeddings/oleObject266.bin"/><Relationship Id="rId15" Type="http://schemas.openxmlformats.org/officeDocument/2006/relationships/oleObject" Target="../embeddings/oleObject271.bin"/><Relationship Id="rId10" Type="http://schemas.openxmlformats.org/officeDocument/2006/relationships/image" Target="../media/image284.emf"/><Relationship Id="rId4" Type="http://schemas.openxmlformats.org/officeDocument/2006/relationships/image" Target="../media/image281.emf"/><Relationship Id="rId9" Type="http://schemas.openxmlformats.org/officeDocument/2006/relationships/oleObject" Target="../embeddings/oleObject268.bin"/><Relationship Id="rId14" Type="http://schemas.openxmlformats.org/officeDocument/2006/relationships/image" Target="../media/image286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jpeg"/><Relationship Id="rId13" Type="http://schemas.openxmlformats.org/officeDocument/2006/relationships/oleObject" Target="../embeddings/oleObject275.bin"/><Relationship Id="rId3" Type="http://schemas.openxmlformats.org/officeDocument/2006/relationships/oleObject" Target="../embeddings/oleObject272.bin"/><Relationship Id="rId7" Type="http://schemas.openxmlformats.org/officeDocument/2006/relationships/image" Target="../media/image295.jpeg"/><Relationship Id="rId12" Type="http://schemas.openxmlformats.org/officeDocument/2006/relationships/image" Target="../media/image29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2.wmf"/><Relationship Id="rId1" Type="http://schemas.openxmlformats.org/officeDocument/2006/relationships/vmlDrawing" Target="../drawings/vmlDrawing64.vml"/><Relationship Id="rId6" Type="http://schemas.openxmlformats.org/officeDocument/2006/relationships/image" Target="../media/image294.jpeg"/><Relationship Id="rId11" Type="http://schemas.openxmlformats.org/officeDocument/2006/relationships/oleObject" Target="../embeddings/oleObject274.bin"/><Relationship Id="rId5" Type="http://schemas.openxmlformats.org/officeDocument/2006/relationships/image" Target="../media/image293.jpeg"/><Relationship Id="rId15" Type="http://schemas.openxmlformats.org/officeDocument/2006/relationships/oleObject" Target="../embeddings/oleObject276.bin"/><Relationship Id="rId10" Type="http://schemas.openxmlformats.org/officeDocument/2006/relationships/image" Target="../media/image289.emf"/><Relationship Id="rId4" Type="http://schemas.openxmlformats.org/officeDocument/2006/relationships/image" Target="../media/image288.emf"/><Relationship Id="rId9" Type="http://schemas.openxmlformats.org/officeDocument/2006/relationships/oleObject" Target="../embeddings/oleObject273.bin"/><Relationship Id="rId14" Type="http://schemas.openxmlformats.org/officeDocument/2006/relationships/image" Target="../media/image291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wmf"/><Relationship Id="rId3" Type="http://schemas.openxmlformats.org/officeDocument/2006/relationships/oleObject" Target="../embeddings/oleObject277.bin"/><Relationship Id="rId7" Type="http://schemas.openxmlformats.org/officeDocument/2006/relationships/oleObject" Target="../embeddings/oleObject2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298.wmf"/><Relationship Id="rId5" Type="http://schemas.openxmlformats.org/officeDocument/2006/relationships/oleObject" Target="../embeddings/oleObject278.bin"/><Relationship Id="rId10" Type="http://schemas.openxmlformats.org/officeDocument/2006/relationships/image" Target="../media/image300.wmf"/><Relationship Id="rId4" Type="http://schemas.openxmlformats.org/officeDocument/2006/relationships/image" Target="../media/image297.emf"/><Relationship Id="rId9" Type="http://schemas.openxmlformats.org/officeDocument/2006/relationships/oleObject" Target="../embeddings/oleObject280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wmf"/><Relationship Id="rId3" Type="http://schemas.openxmlformats.org/officeDocument/2006/relationships/oleObject" Target="../embeddings/oleObject277.bin"/><Relationship Id="rId7" Type="http://schemas.openxmlformats.org/officeDocument/2006/relationships/oleObject" Target="../embeddings/oleObject282.bin"/><Relationship Id="rId12" Type="http://schemas.openxmlformats.org/officeDocument/2006/relationships/image" Target="../media/image30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301.wmf"/><Relationship Id="rId11" Type="http://schemas.openxmlformats.org/officeDocument/2006/relationships/oleObject" Target="../embeddings/oleObject284.bin"/><Relationship Id="rId5" Type="http://schemas.openxmlformats.org/officeDocument/2006/relationships/oleObject" Target="../embeddings/oleObject281.bin"/><Relationship Id="rId10" Type="http://schemas.openxmlformats.org/officeDocument/2006/relationships/image" Target="../media/image303.wmf"/><Relationship Id="rId4" Type="http://schemas.openxmlformats.org/officeDocument/2006/relationships/image" Target="../media/image297.emf"/><Relationship Id="rId9" Type="http://schemas.openxmlformats.org/officeDocument/2006/relationships/oleObject" Target="../embeddings/oleObject283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wmf"/><Relationship Id="rId3" Type="http://schemas.openxmlformats.org/officeDocument/2006/relationships/oleObject" Target="../embeddings/oleObject277.bin"/><Relationship Id="rId7" Type="http://schemas.openxmlformats.org/officeDocument/2006/relationships/oleObject" Target="../embeddings/oleObject2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305.emf"/><Relationship Id="rId5" Type="http://schemas.openxmlformats.org/officeDocument/2006/relationships/oleObject" Target="../embeddings/oleObject285.bin"/><Relationship Id="rId4" Type="http://schemas.openxmlformats.org/officeDocument/2006/relationships/image" Target="../media/image297.e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wmf"/><Relationship Id="rId3" Type="http://schemas.openxmlformats.org/officeDocument/2006/relationships/oleObject" Target="../embeddings/oleObject287.bin"/><Relationship Id="rId7" Type="http://schemas.openxmlformats.org/officeDocument/2006/relationships/oleObject" Target="../embeddings/oleObject289.bin"/><Relationship Id="rId12" Type="http://schemas.openxmlformats.org/officeDocument/2006/relationships/image" Target="../media/image3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308.wmf"/><Relationship Id="rId11" Type="http://schemas.openxmlformats.org/officeDocument/2006/relationships/oleObject" Target="../embeddings/oleObject290.bin"/><Relationship Id="rId5" Type="http://schemas.openxmlformats.org/officeDocument/2006/relationships/oleObject" Target="../embeddings/oleObject288.bin"/><Relationship Id="rId10" Type="http://schemas.openxmlformats.org/officeDocument/2006/relationships/image" Target="../media/image297.emf"/><Relationship Id="rId4" Type="http://schemas.openxmlformats.org/officeDocument/2006/relationships/image" Target="../media/image307.wmf"/><Relationship Id="rId9" Type="http://schemas.openxmlformats.org/officeDocument/2006/relationships/oleObject" Target="../embeddings/oleObject277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3.bin"/><Relationship Id="rId13" Type="http://schemas.openxmlformats.org/officeDocument/2006/relationships/image" Target="../media/image315.wmf"/><Relationship Id="rId18" Type="http://schemas.openxmlformats.org/officeDocument/2006/relationships/oleObject" Target="../embeddings/oleObject298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319.wmf"/><Relationship Id="rId7" Type="http://schemas.openxmlformats.org/officeDocument/2006/relationships/image" Target="../media/image312.wmf"/><Relationship Id="rId12" Type="http://schemas.openxmlformats.org/officeDocument/2006/relationships/oleObject" Target="../embeddings/oleObject295.bin"/><Relationship Id="rId17" Type="http://schemas.openxmlformats.org/officeDocument/2006/relationships/image" Target="../media/image31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7.bin"/><Relationship Id="rId20" Type="http://schemas.openxmlformats.org/officeDocument/2006/relationships/oleObject" Target="../embeddings/oleObject299.bin"/><Relationship Id="rId1" Type="http://schemas.openxmlformats.org/officeDocument/2006/relationships/vmlDrawing" Target="../drawings/vmlDrawing69.vml"/><Relationship Id="rId6" Type="http://schemas.openxmlformats.org/officeDocument/2006/relationships/oleObject" Target="../embeddings/oleObject292.bin"/><Relationship Id="rId11" Type="http://schemas.openxmlformats.org/officeDocument/2006/relationships/image" Target="../media/image314.wmf"/><Relationship Id="rId24" Type="http://schemas.openxmlformats.org/officeDocument/2006/relationships/oleObject" Target="../embeddings/oleObject302.bin"/><Relationship Id="rId5" Type="http://schemas.openxmlformats.org/officeDocument/2006/relationships/image" Target="../media/image311.wmf"/><Relationship Id="rId15" Type="http://schemas.openxmlformats.org/officeDocument/2006/relationships/image" Target="../media/image316.wmf"/><Relationship Id="rId23" Type="http://schemas.openxmlformats.org/officeDocument/2006/relationships/oleObject" Target="../embeddings/oleObject301.bin"/><Relationship Id="rId10" Type="http://schemas.openxmlformats.org/officeDocument/2006/relationships/oleObject" Target="../embeddings/oleObject294.bin"/><Relationship Id="rId19" Type="http://schemas.openxmlformats.org/officeDocument/2006/relationships/image" Target="../media/image318.wmf"/><Relationship Id="rId4" Type="http://schemas.openxmlformats.org/officeDocument/2006/relationships/oleObject" Target="../embeddings/oleObject291.bin"/><Relationship Id="rId9" Type="http://schemas.openxmlformats.org/officeDocument/2006/relationships/image" Target="../media/image313.wmf"/><Relationship Id="rId14" Type="http://schemas.openxmlformats.org/officeDocument/2006/relationships/oleObject" Target="../embeddings/oleObject296.bin"/><Relationship Id="rId22" Type="http://schemas.openxmlformats.org/officeDocument/2006/relationships/oleObject" Target="../embeddings/oleObject300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2.emf"/><Relationship Id="rId13" Type="http://schemas.openxmlformats.org/officeDocument/2006/relationships/oleObject" Target="../embeddings/oleObject308.bin"/><Relationship Id="rId3" Type="http://schemas.openxmlformats.org/officeDocument/2006/relationships/oleObject" Target="../embeddings/oleObject303.bin"/><Relationship Id="rId7" Type="http://schemas.openxmlformats.org/officeDocument/2006/relationships/oleObject" Target="../embeddings/oleObject305.bin"/><Relationship Id="rId12" Type="http://schemas.openxmlformats.org/officeDocument/2006/relationships/image" Target="../media/image324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6.emf"/><Relationship Id="rId1" Type="http://schemas.openxmlformats.org/officeDocument/2006/relationships/vmlDrawing" Target="../drawings/vmlDrawing70.vml"/><Relationship Id="rId6" Type="http://schemas.openxmlformats.org/officeDocument/2006/relationships/image" Target="../media/image321.emf"/><Relationship Id="rId11" Type="http://schemas.openxmlformats.org/officeDocument/2006/relationships/oleObject" Target="../embeddings/oleObject307.bin"/><Relationship Id="rId5" Type="http://schemas.openxmlformats.org/officeDocument/2006/relationships/oleObject" Target="../embeddings/oleObject304.bin"/><Relationship Id="rId15" Type="http://schemas.openxmlformats.org/officeDocument/2006/relationships/oleObject" Target="../embeddings/oleObject309.bin"/><Relationship Id="rId10" Type="http://schemas.openxmlformats.org/officeDocument/2006/relationships/image" Target="../media/image323.emf"/><Relationship Id="rId4" Type="http://schemas.openxmlformats.org/officeDocument/2006/relationships/image" Target="../media/image320.emf"/><Relationship Id="rId9" Type="http://schemas.openxmlformats.org/officeDocument/2006/relationships/oleObject" Target="../embeddings/oleObject306.bin"/><Relationship Id="rId14" Type="http://schemas.openxmlformats.org/officeDocument/2006/relationships/image" Target="../media/image325.e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wmf"/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333.wmf"/><Relationship Id="rId3" Type="http://schemas.openxmlformats.org/officeDocument/2006/relationships/oleObject" Target="../embeddings/oleObject310.bin"/><Relationship Id="rId21" Type="http://schemas.openxmlformats.org/officeDocument/2006/relationships/oleObject" Target="../embeddings/oleObject318.bin"/><Relationship Id="rId7" Type="http://schemas.openxmlformats.org/officeDocument/2006/relationships/oleObject" Target="../embeddings/oleObject312.bin"/><Relationship Id="rId12" Type="http://schemas.openxmlformats.org/officeDocument/2006/relationships/image" Target="../media/image331.wmf"/><Relationship Id="rId17" Type="http://schemas.openxmlformats.org/officeDocument/2006/relationships/oleObject" Target="../embeddings/oleObject3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2.wmf"/><Relationship Id="rId20" Type="http://schemas.openxmlformats.org/officeDocument/2006/relationships/image" Target="../media/image334.wmf"/><Relationship Id="rId1" Type="http://schemas.openxmlformats.org/officeDocument/2006/relationships/vmlDrawing" Target="../drawings/vmlDrawing71.vml"/><Relationship Id="rId6" Type="http://schemas.openxmlformats.org/officeDocument/2006/relationships/image" Target="../media/image328.wmf"/><Relationship Id="rId11" Type="http://schemas.openxmlformats.org/officeDocument/2006/relationships/oleObject" Target="../embeddings/oleObject314.bin"/><Relationship Id="rId5" Type="http://schemas.openxmlformats.org/officeDocument/2006/relationships/oleObject" Target="../embeddings/oleObject311.bin"/><Relationship Id="rId15" Type="http://schemas.openxmlformats.org/officeDocument/2006/relationships/oleObject" Target="../embeddings/oleObject315.bin"/><Relationship Id="rId10" Type="http://schemas.openxmlformats.org/officeDocument/2006/relationships/image" Target="../media/image330.wmf"/><Relationship Id="rId19" Type="http://schemas.openxmlformats.org/officeDocument/2006/relationships/oleObject" Target="../embeddings/oleObject317.bin"/><Relationship Id="rId4" Type="http://schemas.openxmlformats.org/officeDocument/2006/relationships/image" Target="../media/image327.wmf"/><Relationship Id="rId9" Type="http://schemas.openxmlformats.org/officeDocument/2006/relationships/oleObject" Target="../embeddings/oleObject313.bin"/><Relationship Id="rId14" Type="http://schemas.openxmlformats.org/officeDocument/2006/relationships/image" Target="../media/image192.emf"/><Relationship Id="rId22" Type="http://schemas.openxmlformats.org/officeDocument/2006/relationships/image" Target="../media/image33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5.e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emf"/><Relationship Id="rId13" Type="http://schemas.openxmlformats.org/officeDocument/2006/relationships/oleObject" Target="../embeddings/oleObject324.bin"/><Relationship Id="rId3" Type="http://schemas.openxmlformats.org/officeDocument/2006/relationships/oleObject" Target="../embeddings/oleObject319.bin"/><Relationship Id="rId7" Type="http://schemas.openxmlformats.org/officeDocument/2006/relationships/oleObject" Target="../embeddings/oleObject321.bin"/><Relationship Id="rId12" Type="http://schemas.openxmlformats.org/officeDocument/2006/relationships/image" Target="../media/image34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337.emf"/><Relationship Id="rId11" Type="http://schemas.openxmlformats.org/officeDocument/2006/relationships/oleObject" Target="../embeddings/oleObject323.bin"/><Relationship Id="rId5" Type="http://schemas.openxmlformats.org/officeDocument/2006/relationships/oleObject" Target="../embeddings/oleObject320.bin"/><Relationship Id="rId10" Type="http://schemas.openxmlformats.org/officeDocument/2006/relationships/image" Target="../media/image339.emf"/><Relationship Id="rId4" Type="http://schemas.openxmlformats.org/officeDocument/2006/relationships/image" Target="../media/image336.emf"/><Relationship Id="rId9" Type="http://schemas.openxmlformats.org/officeDocument/2006/relationships/oleObject" Target="../embeddings/oleObject322.bin"/><Relationship Id="rId14" Type="http://schemas.openxmlformats.org/officeDocument/2006/relationships/image" Target="../media/image341.e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emf"/><Relationship Id="rId13" Type="http://schemas.openxmlformats.org/officeDocument/2006/relationships/oleObject" Target="../embeddings/oleObject330.bin"/><Relationship Id="rId3" Type="http://schemas.openxmlformats.org/officeDocument/2006/relationships/oleObject" Target="../embeddings/oleObject325.bin"/><Relationship Id="rId7" Type="http://schemas.openxmlformats.org/officeDocument/2006/relationships/oleObject" Target="../embeddings/oleObject327.bin"/><Relationship Id="rId12" Type="http://schemas.openxmlformats.org/officeDocument/2006/relationships/image" Target="../media/image34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8.wmf"/><Relationship Id="rId1" Type="http://schemas.openxmlformats.org/officeDocument/2006/relationships/vmlDrawing" Target="../drawings/vmlDrawing73.vml"/><Relationship Id="rId6" Type="http://schemas.openxmlformats.org/officeDocument/2006/relationships/image" Target="../media/image343.emf"/><Relationship Id="rId11" Type="http://schemas.openxmlformats.org/officeDocument/2006/relationships/oleObject" Target="../embeddings/oleObject329.bin"/><Relationship Id="rId5" Type="http://schemas.openxmlformats.org/officeDocument/2006/relationships/oleObject" Target="../embeddings/oleObject326.bin"/><Relationship Id="rId15" Type="http://schemas.openxmlformats.org/officeDocument/2006/relationships/oleObject" Target="../embeddings/oleObject331.bin"/><Relationship Id="rId10" Type="http://schemas.openxmlformats.org/officeDocument/2006/relationships/image" Target="../media/image345.emf"/><Relationship Id="rId4" Type="http://schemas.openxmlformats.org/officeDocument/2006/relationships/image" Target="../media/image342.emf"/><Relationship Id="rId9" Type="http://schemas.openxmlformats.org/officeDocument/2006/relationships/oleObject" Target="../embeddings/oleObject328.bin"/><Relationship Id="rId14" Type="http://schemas.openxmlformats.org/officeDocument/2006/relationships/image" Target="../media/image347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1.emf"/><Relationship Id="rId3" Type="http://schemas.openxmlformats.org/officeDocument/2006/relationships/oleObject" Target="../embeddings/oleObject332.bin"/><Relationship Id="rId7" Type="http://schemas.openxmlformats.org/officeDocument/2006/relationships/oleObject" Target="../embeddings/oleObject3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350.wmf"/><Relationship Id="rId5" Type="http://schemas.openxmlformats.org/officeDocument/2006/relationships/oleObject" Target="../embeddings/oleObject333.bin"/><Relationship Id="rId4" Type="http://schemas.openxmlformats.org/officeDocument/2006/relationships/image" Target="../media/image349.e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4.emf"/><Relationship Id="rId13" Type="http://schemas.openxmlformats.org/officeDocument/2006/relationships/oleObject" Target="../embeddings/oleObject340.bin"/><Relationship Id="rId3" Type="http://schemas.openxmlformats.org/officeDocument/2006/relationships/oleObject" Target="../embeddings/oleObject335.bin"/><Relationship Id="rId7" Type="http://schemas.openxmlformats.org/officeDocument/2006/relationships/oleObject" Target="../embeddings/oleObject337.bin"/><Relationship Id="rId12" Type="http://schemas.openxmlformats.org/officeDocument/2006/relationships/image" Target="../media/image35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353.emf"/><Relationship Id="rId11" Type="http://schemas.openxmlformats.org/officeDocument/2006/relationships/oleObject" Target="../embeddings/oleObject339.bin"/><Relationship Id="rId5" Type="http://schemas.openxmlformats.org/officeDocument/2006/relationships/oleObject" Target="../embeddings/oleObject336.bin"/><Relationship Id="rId10" Type="http://schemas.openxmlformats.org/officeDocument/2006/relationships/image" Target="../media/image355.emf"/><Relationship Id="rId4" Type="http://schemas.openxmlformats.org/officeDocument/2006/relationships/image" Target="../media/image352.emf"/><Relationship Id="rId9" Type="http://schemas.openxmlformats.org/officeDocument/2006/relationships/oleObject" Target="../embeddings/oleObject338.bin"/><Relationship Id="rId14" Type="http://schemas.openxmlformats.org/officeDocument/2006/relationships/image" Target="../media/image357.w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emf"/><Relationship Id="rId3" Type="http://schemas.openxmlformats.org/officeDocument/2006/relationships/oleObject" Target="../embeddings/oleObject341.bin"/><Relationship Id="rId7" Type="http://schemas.openxmlformats.org/officeDocument/2006/relationships/oleObject" Target="../embeddings/oleObject3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359.emf"/><Relationship Id="rId5" Type="http://schemas.openxmlformats.org/officeDocument/2006/relationships/oleObject" Target="../embeddings/oleObject342.bin"/><Relationship Id="rId10" Type="http://schemas.openxmlformats.org/officeDocument/2006/relationships/image" Target="../media/image361.wmf"/><Relationship Id="rId4" Type="http://schemas.openxmlformats.org/officeDocument/2006/relationships/image" Target="../media/image358.emf"/><Relationship Id="rId9" Type="http://schemas.openxmlformats.org/officeDocument/2006/relationships/oleObject" Target="../embeddings/oleObject344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4.emf"/><Relationship Id="rId3" Type="http://schemas.openxmlformats.org/officeDocument/2006/relationships/oleObject" Target="../embeddings/oleObject345.bin"/><Relationship Id="rId7" Type="http://schemas.openxmlformats.org/officeDocument/2006/relationships/oleObject" Target="../embeddings/oleObject3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363.emf"/><Relationship Id="rId5" Type="http://schemas.openxmlformats.org/officeDocument/2006/relationships/oleObject" Target="../embeddings/oleObject346.bin"/><Relationship Id="rId4" Type="http://schemas.openxmlformats.org/officeDocument/2006/relationships/image" Target="../media/image362.e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5.wmf"/><Relationship Id="rId3" Type="http://schemas.openxmlformats.org/officeDocument/2006/relationships/oleObject" Target="../embeddings/oleObject345.bin"/><Relationship Id="rId7" Type="http://schemas.openxmlformats.org/officeDocument/2006/relationships/oleObject" Target="../embeddings/oleObject348.bin"/><Relationship Id="rId12" Type="http://schemas.openxmlformats.org/officeDocument/2006/relationships/image" Target="../media/image3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8.v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35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366.wmf"/><Relationship Id="rId4" Type="http://schemas.openxmlformats.org/officeDocument/2006/relationships/image" Target="../media/image362.emf"/><Relationship Id="rId9" Type="http://schemas.openxmlformats.org/officeDocument/2006/relationships/oleObject" Target="../embeddings/oleObject349.bin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wmf"/><Relationship Id="rId3" Type="http://schemas.openxmlformats.org/officeDocument/2006/relationships/oleObject" Target="../embeddings/oleObject351.bin"/><Relationship Id="rId7" Type="http://schemas.openxmlformats.org/officeDocument/2006/relationships/oleObject" Target="../embeddings/oleObject3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9.vml"/><Relationship Id="rId6" Type="http://schemas.openxmlformats.org/officeDocument/2006/relationships/image" Target="../media/image369.wmf"/><Relationship Id="rId5" Type="http://schemas.openxmlformats.org/officeDocument/2006/relationships/oleObject" Target="../embeddings/oleObject352.bin"/><Relationship Id="rId4" Type="http://schemas.openxmlformats.org/officeDocument/2006/relationships/image" Target="../media/image368.wmf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3.emf"/><Relationship Id="rId13" Type="http://schemas.openxmlformats.org/officeDocument/2006/relationships/oleObject" Target="../embeddings/oleObject359.bin"/><Relationship Id="rId3" Type="http://schemas.openxmlformats.org/officeDocument/2006/relationships/oleObject" Target="../embeddings/oleObject354.bin"/><Relationship Id="rId7" Type="http://schemas.openxmlformats.org/officeDocument/2006/relationships/oleObject" Target="../embeddings/oleObject356.bin"/><Relationship Id="rId12" Type="http://schemas.openxmlformats.org/officeDocument/2006/relationships/image" Target="../media/image37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7.wmf"/><Relationship Id="rId1" Type="http://schemas.openxmlformats.org/officeDocument/2006/relationships/vmlDrawing" Target="../drawings/vmlDrawing80.vml"/><Relationship Id="rId6" Type="http://schemas.openxmlformats.org/officeDocument/2006/relationships/image" Target="../media/image372.emf"/><Relationship Id="rId11" Type="http://schemas.openxmlformats.org/officeDocument/2006/relationships/oleObject" Target="../embeddings/oleObject358.bin"/><Relationship Id="rId5" Type="http://schemas.openxmlformats.org/officeDocument/2006/relationships/oleObject" Target="../embeddings/oleObject355.bin"/><Relationship Id="rId15" Type="http://schemas.openxmlformats.org/officeDocument/2006/relationships/oleObject" Target="../embeddings/oleObject360.bin"/><Relationship Id="rId10" Type="http://schemas.openxmlformats.org/officeDocument/2006/relationships/image" Target="../media/image374.emf"/><Relationship Id="rId4" Type="http://schemas.openxmlformats.org/officeDocument/2006/relationships/image" Target="../media/image371.emf"/><Relationship Id="rId9" Type="http://schemas.openxmlformats.org/officeDocument/2006/relationships/oleObject" Target="../embeddings/oleObject357.bin"/><Relationship Id="rId14" Type="http://schemas.openxmlformats.org/officeDocument/2006/relationships/image" Target="../media/image37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1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e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30.e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2.emf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emf"/><Relationship Id="rId3" Type="http://schemas.openxmlformats.org/officeDocument/2006/relationships/oleObject" Target="../embeddings/oleObject361.bin"/><Relationship Id="rId7" Type="http://schemas.openxmlformats.org/officeDocument/2006/relationships/oleObject" Target="../embeddings/oleObject3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379.wmf"/><Relationship Id="rId5" Type="http://schemas.openxmlformats.org/officeDocument/2006/relationships/oleObject" Target="../embeddings/oleObject362.bin"/><Relationship Id="rId4" Type="http://schemas.openxmlformats.org/officeDocument/2006/relationships/image" Target="../media/image378.e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3.emf"/><Relationship Id="rId3" Type="http://schemas.openxmlformats.org/officeDocument/2006/relationships/oleObject" Target="../embeddings/oleObject364.bin"/><Relationship Id="rId7" Type="http://schemas.openxmlformats.org/officeDocument/2006/relationships/oleObject" Target="../embeddings/oleObject366.bin"/><Relationship Id="rId12" Type="http://schemas.openxmlformats.org/officeDocument/2006/relationships/image" Target="../media/image38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2.vml"/><Relationship Id="rId6" Type="http://schemas.openxmlformats.org/officeDocument/2006/relationships/image" Target="../media/image382.emf"/><Relationship Id="rId11" Type="http://schemas.openxmlformats.org/officeDocument/2006/relationships/oleObject" Target="../embeddings/oleObject368.bin"/><Relationship Id="rId5" Type="http://schemas.openxmlformats.org/officeDocument/2006/relationships/oleObject" Target="../embeddings/oleObject365.bin"/><Relationship Id="rId10" Type="http://schemas.openxmlformats.org/officeDocument/2006/relationships/image" Target="../media/image384.emf"/><Relationship Id="rId4" Type="http://schemas.openxmlformats.org/officeDocument/2006/relationships/image" Target="../media/image381.emf"/><Relationship Id="rId9" Type="http://schemas.openxmlformats.org/officeDocument/2006/relationships/oleObject" Target="../embeddings/oleObject367.bin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6.wmf"/><Relationship Id="rId13" Type="http://schemas.openxmlformats.org/officeDocument/2006/relationships/oleObject" Target="../embeddings/oleObject373.bin"/><Relationship Id="rId3" Type="http://schemas.openxmlformats.org/officeDocument/2006/relationships/oleObject" Target="../embeddings/oleObject368.bin"/><Relationship Id="rId7" Type="http://schemas.openxmlformats.org/officeDocument/2006/relationships/oleObject" Target="../embeddings/oleObject370.bin"/><Relationship Id="rId12" Type="http://schemas.openxmlformats.org/officeDocument/2006/relationships/image" Target="../media/image38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3.vml"/><Relationship Id="rId6" Type="http://schemas.openxmlformats.org/officeDocument/2006/relationships/image" Target="../media/image386.wmf"/><Relationship Id="rId11" Type="http://schemas.openxmlformats.org/officeDocument/2006/relationships/oleObject" Target="../embeddings/oleObject372.bin"/><Relationship Id="rId5" Type="http://schemas.openxmlformats.org/officeDocument/2006/relationships/oleObject" Target="../embeddings/oleObject369.bin"/><Relationship Id="rId10" Type="http://schemas.openxmlformats.org/officeDocument/2006/relationships/image" Target="../media/image387.wmf"/><Relationship Id="rId4" Type="http://schemas.openxmlformats.org/officeDocument/2006/relationships/image" Target="../media/image385.emf"/><Relationship Id="rId9" Type="http://schemas.openxmlformats.org/officeDocument/2006/relationships/oleObject" Target="../embeddings/oleObject371.bin"/><Relationship Id="rId14" Type="http://schemas.openxmlformats.org/officeDocument/2006/relationships/image" Target="../media/image389.emf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6.bin"/><Relationship Id="rId13" Type="http://schemas.openxmlformats.org/officeDocument/2006/relationships/image" Target="../media/image394.wmf"/><Relationship Id="rId18" Type="http://schemas.openxmlformats.org/officeDocument/2006/relationships/oleObject" Target="../embeddings/oleObject381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397.wmf"/><Relationship Id="rId7" Type="http://schemas.openxmlformats.org/officeDocument/2006/relationships/image" Target="../media/image391.wmf"/><Relationship Id="rId12" Type="http://schemas.openxmlformats.org/officeDocument/2006/relationships/oleObject" Target="../embeddings/oleObject378.bin"/><Relationship Id="rId17" Type="http://schemas.openxmlformats.org/officeDocument/2006/relationships/image" Target="../media/image39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80.bin"/><Relationship Id="rId20" Type="http://schemas.openxmlformats.org/officeDocument/2006/relationships/oleObject" Target="../embeddings/oleObject382.bin"/><Relationship Id="rId1" Type="http://schemas.openxmlformats.org/officeDocument/2006/relationships/vmlDrawing" Target="../drawings/vmlDrawing84.vml"/><Relationship Id="rId6" Type="http://schemas.openxmlformats.org/officeDocument/2006/relationships/oleObject" Target="../embeddings/oleObject375.bin"/><Relationship Id="rId11" Type="http://schemas.openxmlformats.org/officeDocument/2006/relationships/image" Target="../media/image393.wmf"/><Relationship Id="rId5" Type="http://schemas.openxmlformats.org/officeDocument/2006/relationships/image" Target="../media/image390.wmf"/><Relationship Id="rId15" Type="http://schemas.openxmlformats.org/officeDocument/2006/relationships/image" Target="../media/image395.wmf"/><Relationship Id="rId23" Type="http://schemas.openxmlformats.org/officeDocument/2006/relationships/image" Target="../media/image398.wmf"/><Relationship Id="rId10" Type="http://schemas.openxmlformats.org/officeDocument/2006/relationships/oleObject" Target="../embeddings/oleObject377.bin"/><Relationship Id="rId19" Type="http://schemas.openxmlformats.org/officeDocument/2006/relationships/image" Target="../media/image312.wmf"/><Relationship Id="rId4" Type="http://schemas.openxmlformats.org/officeDocument/2006/relationships/oleObject" Target="../embeddings/oleObject374.bin"/><Relationship Id="rId9" Type="http://schemas.openxmlformats.org/officeDocument/2006/relationships/image" Target="../media/image392.wmf"/><Relationship Id="rId14" Type="http://schemas.openxmlformats.org/officeDocument/2006/relationships/oleObject" Target="../embeddings/oleObject379.bin"/><Relationship Id="rId22" Type="http://schemas.openxmlformats.org/officeDocument/2006/relationships/oleObject" Target="../embeddings/oleObject383.bin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1.emf"/><Relationship Id="rId3" Type="http://schemas.openxmlformats.org/officeDocument/2006/relationships/oleObject" Target="../embeddings/oleObject384.bin"/><Relationship Id="rId7" Type="http://schemas.openxmlformats.org/officeDocument/2006/relationships/oleObject" Target="../embeddings/oleObject386.bin"/><Relationship Id="rId12" Type="http://schemas.openxmlformats.org/officeDocument/2006/relationships/image" Target="../media/image40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5.vml"/><Relationship Id="rId6" Type="http://schemas.openxmlformats.org/officeDocument/2006/relationships/image" Target="../media/image400.emf"/><Relationship Id="rId11" Type="http://schemas.openxmlformats.org/officeDocument/2006/relationships/oleObject" Target="../embeddings/oleObject388.bin"/><Relationship Id="rId5" Type="http://schemas.openxmlformats.org/officeDocument/2006/relationships/oleObject" Target="../embeddings/oleObject385.bin"/><Relationship Id="rId10" Type="http://schemas.openxmlformats.org/officeDocument/2006/relationships/image" Target="../media/image402.emf"/><Relationship Id="rId4" Type="http://schemas.openxmlformats.org/officeDocument/2006/relationships/image" Target="../media/image399.emf"/><Relationship Id="rId9" Type="http://schemas.openxmlformats.org/officeDocument/2006/relationships/oleObject" Target="../embeddings/oleObject387.bin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6.wmf"/><Relationship Id="rId3" Type="http://schemas.openxmlformats.org/officeDocument/2006/relationships/oleObject" Target="../embeddings/oleObject389.bin"/><Relationship Id="rId7" Type="http://schemas.openxmlformats.org/officeDocument/2006/relationships/oleObject" Target="../embeddings/oleObject3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6.vml"/><Relationship Id="rId6" Type="http://schemas.openxmlformats.org/officeDocument/2006/relationships/image" Target="../media/image405.wmf"/><Relationship Id="rId5" Type="http://schemas.openxmlformats.org/officeDocument/2006/relationships/oleObject" Target="../embeddings/oleObject390.bin"/><Relationship Id="rId10" Type="http://schemas.openxmlformats.org/officeDocument/2006/relationships/image" Target="../media/image407.wmf"/><Relationship Id="rId4" Type="http://schemas.openxmlformats.org/officeDocument/2006/relationships/image" Target="../media/image404.emf"/><Relationship Id="rId9" Type="http://schemas.openxmlformats.org/officeDocument/2006/relationships/oleObject" Target="../embeddings/oleObject392.bin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emf"/><Relationship Id="rId3" Type="http://schemas.openxmlformats.org/officeDocument/2006/relationships/oleObject" Target="../embeddings/oleObject393.bin"/><Relationship Id="rId7" Type="http://schemas.openxmlformats.org/officeDocument/2006/relationships/oleObject" Target="../embeddings/oleObject3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7.vml"/><Relationship Id="rId6" Type="http://schemas.openxmlformats.org/officeDocument/2006/relationships/image" Target="../media/image409.emf"/><Relationship Id="rId5" Type="http://schemas.openxmlformats.org/officeDocument/2006/relationships/oleObject" Target="../embeddings/oleObject394.bin"/><Relationship Id="rId4" Type="http://schemas.openxmlformats.org/officeDocument/2006/relationships/image" Target="../media/image408.emf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37896CD-680F-46AE-971F-5A424B3F7032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20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44450"/>
            <a:ext cx="83058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200" b="1" kern="0" dirty="0">
                <a:ea typeface="楷体_GB2312" pitchFamily="49" charset="-122"/>
                <a:cs typeface="Times New Roman" panose="02020603050405020304" pitchFamily="18" charset="0"/>
              </a:rPr>
              <a:t>Ch.10 The z-Transform </a:t>
            </a:r>
            <a:endParaRPr lang="en-US" sz="3200" b="1" kern="0" dirty="0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179512" y="1347936"/>
            <a:ext cx="8784976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1. The z-Transform (Ch.10.1) 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2. The Region of Convergence for z-Transform </a:t>
            </a:r>
            <a:r>
              <a:rPr lang="en-US" altLang="zh-CN" sz="2800" b="1" dirty="0">
                <a:latin typeface="Times New Roman" panose="02020603050405020304" pitchFamily="18" charset="0"/>
              </a:rPr>
              <a:t>(Ch.10.2)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3. The Inverse z-Transform </a:t>
            </a:r>
            <a:r>
              <a:rPr lang="en-US" altLang="zh-CN" sz="2800" b="1" dirty="0">
                <a:latin typeface="Times New Roman" panose="02020603050405020304" pitchFamily="18" charset="0"/>
              </a:rPr>
              <a:t>(Ch.10.3) 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4. Properties of z-Transform (Ch.10.5) 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5. Analysis of LTI systems using z-Transform (Ch.10.7) 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6. System Function Algebra and Block Diagram 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7. Unilateral z-Transform (Ch.10.9)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513" y="5805264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Note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: complex domain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analysis for discrete-time, but what properties for discrete-time complex exponential signals?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311CBE-AECC-4A3E-BE11-999B6A4EFCD7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200" smtClean="0"/>
          </a:p>
        </p:txBody>
      </p:sp>
      <p:pic>
        <p:nvPicPr>
          <p:cNvPr id="14339" name="Picture 16" descr="右边信号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2205038"/>
            <a:ext cx="3743325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395288" y="371475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Example 10.1: </a:t>
            </a:r>
          </a:p>
        </p:txBody>
      </p:sp>
      <p:graphicFrame>
        <p:nvGraphicFramePr>
          <p:cNvPr id="14341" name="Object 2"/>
          <p:cNvGraphicFramePr>
            <a:graphicFrameLocks/>
          </p:cNvGraphicFramePr>
          <p:nvPr/>
        </p:nvGraphicFramePr>
        <p:xfrm>
          <a:off x="395288" y="1516063"/>
          <a:ext cx="21891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2" name="公式" r:id="rId4" imgW="847598" imgH="200122" progId="Equation.3">
                  <p:embed/>
                </p:oleObj>
              </mc:Choice>
              <mc:Fallback>
                <p:oleObj name="公式" r:id="rId4" imgW="847598" imgH="200122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516063"/>
                        <a:ext cx="21891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3"/>
          <p:cNvGraphicFramePr>
            <a:graphicFrameLocks/>
          </p:cNvGraphicFramePr>
          <p:nvPr/>
        </p:nvGraphicFramePr>
        <p:xfrm>
          <a:off x="5003800" y="1552575"/>
          <a:ext cx="1270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3" name="公式" r:id="rId6" imgW="476286" imgH="171450" progId="Equation.3">
                  <p:embed/>
                </p:oleObj>
              </mc:Choice>
              <mc:Fallback>
                <p:oleObj name="公式" r:id="rId6" imgW="476286" imgH="17145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552575"/>
                        <a:ext cx="1270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4"/>
          <p:cNvGraphicFramePr>
            <a:graphicFrameLocks/>
          </p:cNvGraphicFramePr>
          <p:nvPr/>
        </p:nvGraphicFramePr>
        <p:xfrm>
          <a:off x="2787650" y="1228725"/>
          <a:ext cx="21256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4" name="公式" r:id="rId8" imgW="819258" imgH="390396" progId="Equation.3">
                  <p:embed/>
                </p:oleObj>
              </mc:Choice>
              <mc:Fallback>
                <p:oleObj name="公式" r:id="rId8" imgW="819258" imgH="390396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1228725"/>
                        <a:ext cx="2125663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Rectangle 13"/>
          <p:cNvSpPr>
            <a:spLocks noChangeArrowheads="1"/>
          </p:cNvSpPr>
          <p:nvPr/>
        </p:nvSpPr>
        <p:spPr bwMode="auto">
          <a:xfrm>
            <a:off x="250825" y="2459038"/>
            <a:ext cx="647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1).   </a:t>
            </a:r>
          </a:p>
        </p:txBody>
      </p:sp>
      <p:graphicFrame>
        <p:nvGraphicFramePr>
          <p:cNvPr id="14345" name="Object 5"/>
          <p:cNvGraphicFramePr>
            <a:graphicFrameLocks/>
          </p:cNvGraphicFramePr>
          <p:nvPr/>
        </p:nvGraphicFramePr>
        <p:xfrm>
          <a:off x="1009650" y="2525713"/>
          <a:ext cx="1047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5" name="公式" r:id="rId10" imgW="390398" imgH="171450" progId="Equation.3">
                  <p:embed/>
                </p:oleObj>
              </mc:Choice>
              <mc:Fallback>
                <p:oleObj name="公式" r:id="rId10" imgW="390398" imgH="17145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525713"/>
                        <a:ext cx="1047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Rectangle 17"/>
          <p:cNvSpPr>
            <a:spLocks noChangeArrowheads="1"/>
          </p:cNvSpPr>
          <p:nvPr/>
        </p:nvSpPr>
        <p:spPr bwMode="auto">
          <a:xfrm>
            <a:off x="323850" y="4691063"/>
            <a:ext cx="647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2).   </a:t>
            </a:r>
          </a:p>
        </p:txBody>
      </p:sp>
      <p:graphicFrame>
        <p:nvGraphicFramePr>
          <p:cNvPr id="14347" name="Object 6"/>
          <p:cNvGraphicFramePr>
            <a:graphicFrameLocks/>
          </p:cNvGraphicFramePr>
          <p:nvPr/>
        </p:nvGraphicFramePr>
        <p:xfrm>
          <a:off x="1004888" y="4757738"/>
          <a:ext cx="1047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6" name="公式" r:id="rId12" imgW="390398" imgH="171450" progId="Equation.3">
                  <p:embed/>
                </p:oleObj>
              </mc:Choice>
              <mc:Fallback>
                <p:oleObj name="公式" r:id="rId12" imgW="390398" imgH="17145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4757738"/>
                        <a:ext cx="1047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8" name="Picture 19" descr="右边指数上升信号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4076700"/>
            <a:ext cx="30861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25" descr="ROC-向外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466850"/>
            <a:ext cx="25209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0" name="Picture 26" descr="ROC-向外-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4149725"/>
            <a:ext cx="25495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1" name="Rectangle 4"/>
          <p:cNvSpPr>
            <a:spLocks noChangeArrowheads="1"/>
          </p:cNvSpPr>
          <p:nvPr/>
        </p:nvSpPr>
        <p:spPr bwMode="auto">
          <a:xfrm>
            <a:off x="0" y="6132513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Note: which parameter determines the ROC?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BBB8563-1F2A-4C88-854B-F5631425E323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100</a:t>
            </a:fld>
            <a:endParaRPr lang="en-US" altLang="zh-CN" sz="1200" smtClean="0"/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179388" y="1325563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Example 10.22: </a:t>
            </a:r>
          </a:p>
        </p:txBody>
      </p:sp>
      <p:graphicFrame>
        <p:nvGraphicFramePr>
          <p:cNvPr id="90116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8583782"/>
              </p:ext>
            </p:extLst>
          </p:nvPr>
        </p:nvGraphicFramePr>
        <p:xfrm>
          <a:off x="3193842" y="1187450"/>
          <a:ext cx="4157663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50" name="公式" r:id="rId3" imgW="1638228" imgH="419068" progId="Equation.3">
                  <p:embed/>
                </p:oleObj>
              </mc:Choice>
              <mc:Fallback>
                <p:oleObj name="公式" r:id="rId3" imgW="1638228" imgH="419068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3842" y="1187450"/>
                        <a:ext cx="4157663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3" name="Text Box 11"/>
          <p:cNvSpPr txBox="1">
            <a:spLocks noChangeArrowheads="1"/>
          </p:cNvSpPr>
          <p:nvPr/>
        </p:nvSpPr>
        <p:spPr bwMode="auto">
          <a:xfrm>
            <a:off x="468313" y="4278039"/>
            <a:ext cx="4248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Two poles: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= ½ and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= 2</a:t>
            </a:r>
          </a:p>
        </p:txBody>
      </p:sp>
      <p:sp>
        <p:nvSpPr>
          <p:cNvPr id="90124" name="AutoShape 12"/>
          <p:cNvSpPr>
            <a:spLocks noChangeArrowheads="1"/>
          </p:cNvSpPr>
          <p:nvPr/>
        </p:nvSpPr>
        <p:spPr bwMode="auto">
          <a:xfrm>
            <a:off x="4668206" y="4393132"/>
            <a:ext cx="504825" cy="288925"/>
          </a:xfrm>
          <a:prstGeom prst="rightArrow">
            <a:avLst>
              <a:gd name="adj1" fmla="val 50000"/>
              <a:gd name="adj2" fmla="val 43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pic>
        <p:nvPicPr>
          <p:cNvPr id="90125" name="Picture 13" descr="ZP图-例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165301"/>
            <a:ext cx="36576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457200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5. Analysis of LTI systems using z-Transform </a:t>
            </a:r>
            <a:endParaRPr lang="en-US" sz="3200" b="1" kern="0" dirty="0">
              <a:ea typeface="+mj-ea"/>
              <a:cs typeface="+mj-cs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79512" y="2331769"/>
            <a:ext cx="74168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Poles and zeros plus possible ROC?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454778"/>
              </p:ext>
            </p:extLst>
          </p:nvPr>
        </p:nvGraphicFramePr>
        <p:xfrm>
          <a:off x="635794" y="2889645"/>
          <a:ext cx="29845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51" name="Equation" r:id="rId6" imgW="1193760" imgH="444240" progId="Equation.DSMT4">
                  <p:embed/>
                </p:oleObj>
              </mc:Choice>
              <mc:Fallback>
                <p:oleObj name="Equation" r:id="rId6" imgW="1193760" imgH="444240" progId="Equation.DSMT4">
                  <p:embed/>
                  <p:pic>
                    <p:nvPicPr>
                      <p:cNvPr id="8807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4" y="2889645"/>
                        <a:ext cx="29845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67544" y="4797152"/>
            <a:ext cx="4248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Three possible ROC.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467544" y="5373216"/>
            <a:ext cx="45365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Two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zeros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5/4 and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79512" y="6006231"/>
            <a:ext cx="7931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For each ROC, causal or stable?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0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0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3" grpId="0"/>
      <p:bldP spid="90124" grpId="0" animBg="1"/>
      <p:bldP spid="18" grpId="0"/>
      <p:bldP spid="19" grpId="0"/>
      <p:bldP spid="20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BBB8563-1F2A-4C88-854B-F5631425E323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101</a:t>
            </a:fld>
            <a:endParaRPr lang="en-US" altLang="zh-CN" sz="1200" smtClean="0"/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179388" y="332656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Example 10.22: </a:t>
            </a:r>
          </a:p>
        </p:txBody>
      </p:sp>
      <p:graphicFrame>
        <p:nvGraphicFramePr>
          <p:cNvPr id="90116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1465819"/>
              </p:ext>
            </p:extLst>
          </p:nvPr>
        </p:nvGraphicFramePr>
        <p:xfrm>
          <a:off x="3179762" y="36152"/>
          <a:ext cx="4157663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06" name="公式" r:id="rId3" imgW="1638228" imgH="419068" progId="Equation.3">
                  <p:embed/>
                </p:oleObj>
              </mc:Choice>
              <mc:Fallback>
                <p:oleObj name="公式" r:id="rId3" imgW="1638228" imgH="419068" progId="Equation.3">
                  <p:embed/>
                  <p:pic>
                    <p:nvPicPr>
                      <p:cNvPr id="9011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2" y="36152"/>
                        <a:ext cx="4157663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4369351"/>
              </p:ext>
            </p:extLst>
          </p:nvPr>
        </p:nvGraphicFramePr>
        <p:xfrm>
          <a:off x="1275555" y="4323589"/>
          <a:ext cx="38084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07" name="公式" r:id="rId5" imgW="1495371" imgH="209679" progId="Equation.3">
                  <p:embed/>
                </p:oleObj>
              </mc:Choice>
              <mc:Fallback>
                <p:oleObj name="公式" r:id="rId5" imgW="1495371" imgH="209679" progId="Equation.3">
                  <p:embed/>
                  <p:pic>
                    <p:nvPicPr>
                      <p:cNvPr id="90117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5555" y="4323589"/>
                        <a:ext cx="38084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135731" y="1345227"/>
            <a:ext cx="845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(1) |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| &gt; 2, causal, unstable</a:t>
            </a:r>
          </a:p>
        </p:txBody>
      </p:sp>
      <p:pic>
        <p:nvPicPr>
          <p:cNvPr id="90125" name="Picture 13" descr="ZP图-例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122363"/>
            <a:ext cx="36576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33294" y="2049905"/>
            <a:ext cx="5475332" cy="983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Causal: an outside ROC including infinity.  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5496" y="3140968"/>
            <a:ext cx="5475332" cy="983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Not stable: unit circle not included in the ROC.  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251520" y="5157192"/>
            <a:ext cx="85072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Both terms are causal, but the second one is the reason for the system to be 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not stable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5974762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BBB8563-1F2A-4C88-854B-F5631425E323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102</a:t>
            </a:fld>
            <a:endParaRPr lang="en-US" altLang="zh-CN" sz="1200" smtClean="0"/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179388" y="332656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Example 10.22: </a:t>
            </a:r>
          </a:p>
        </p:txBody>
      </p:sp>
      <p:graphicFrame>
        <p:nvGraphicFramePr>
          <p:cNvPr id="90116" name="Object 2"/>
          <p:cNvGraphicFramePr>
            <a:graphicFrameLocks/>
          </p:cNvGraphicFramePr>
          <p:nvPr/>
        </p:nvGraphicFramePr>
        <p:xfrm>
          <a:off x="3179762" y="36152"/>
          <a:ext cx="4157663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63" name="公式" r:id="rId3" imgW="1638228" imgH="419068" progId="Equation.3">
                  <p:embed/>
                </p:oleObj>
              </mc:Choice>
              <mc:Fallback>
                <p:oleObj name="公式" r:id="rId3" imgW="1638228" imgH="419068" progId="Equation.3">
                  <p:embed/>
                  <p:pic>
                    <p:nvPicPr>
                      <p:cNvPr id="9011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2" y="36152"/>
                        <a:ext cx="4157663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74240" y="1340768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(2) ½ &lt; |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| &lt; 2, not-causal, stable</a:t>
            </a:r>
          </a:p>
        </p:txBody>
      </p:sp>
      <p:graphicFrame>
        <p:nvGraphicFramePr>
          <p:cNvPr id="90120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0595748"/>
              </p:ext>
            </p:extLst>
          </p:nvPr>
        </p:nvGraphicFramePr>
        <p:xfrm>
          <a:off x="753417" y="3645024"/>
          <a:ext cx="45386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64" name="公式" r:id="rId5" imgW="1790628" imgH="209679" progId="Equation.3">
                  <p:embed/>
                </p:oleObj>
              </mc:Choice>
              <mc:Fallback>
                <p:oleObj name="公式" r:id="rId5" imgW="1790628" imgH="209679" progId="Equation.3">
                  <p:embed/>
                  <p:pic>
                    <p:nvPicPr>
                      <p:cNvPr id="9012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417" y="3645024"/>
                        <a:ext cx="453866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1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6455186"/>
              </p:ext>
            </p:extLst>
          </p:nvPr>
        </p:nvGraphicFramePr>
        <p:xfrm>
          <a:off x="735966" y="5267761"/>
          <a:ext cx="54911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65" name="公式" r:id="rId7" imgW="2171772" imgH="209679" progId="Equation.3">
                  <p:embed/>
                </p:oleObj>
              </mc:Choice>
              <mc:Fallback>
                <p:oleObj name="公式" r:id="rId7" imgW="2171772" imgH="209679" progId="Equation.3">
                  <p:embed/>
                  <p:pic>
                    <p:nvPicPr>
                      <p:cNvPr id="90121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966" y="5267761"/>
                        <a:ext cx="549116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0" y="4664278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(3) |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| &lt; ½ ,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anti-causal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not stable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90125" name="Picture 13" descr="ZP图-例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122363"/>
            <a:ext cx="36576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5496" y="2013278"/>
            <a:ext cx="5475332" cy="983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Stable: unit circle included in the ROC.  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5496" y="2996952"/>
            <a:ext cx="5475332" cy="62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Not causal: two-sided sequence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619510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BBB8563-1F2A-4C88-854B-F5631425E323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103</a:t>
            </a:fld>
            <a:endParaRPr lang="en-US" altLang="zh-CN" sz="1200" smtClean="0"/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179388" y="1325563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Example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10.23: causal first-order system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01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618498"/>
              </p:ext>
            </p:extLst>
          </p:nvPr>
        </p:nvGraphicFramePr>
        <p:xfrm>
          <a:off x="899592" y="1816325"/>
          <a:ext cx="3841200" cy="104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18" name="Equation" r:id="rId3" imgW="1536480" imgH="419040" progId="Equation.DSMT4">
                  <p:embed/>
                </p:oleObj>
              </mc:Choice>
              <mc:Fallback>
                <p:oleObj name="Equation" r:id="rId3" imgW="1536480" imgH="419040" progId="Equation.DSMT4">
                  <p:embed/>
                  <p:pic>
                    <p:nvPicPr>
                      <p:cNvPr id="9011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816325"/>
                        <a:ext cx="3841200" cy="104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457200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5. Analysis of LTI systems using z-Transform </a:t>
            </a:r>
            <a:endParaRPr lang="en-US" sz="3200" b="1" kern="0" dirty="0">
              <a:ea typeface="+mj-ea"/>
              <a:cs typeface="+mj-cs"/>
            </a:endParaRP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56834"/>
              </p:ext>
            </p:extLst>
          </p:nvPr>
        </p:nvGraphicFramePr>
        <p:xfrm>
          <a:off x="5940152" y="2042839"/>
          <a:ext cx="2159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19" name="Equation" r:id="rId5" imgW="863280" imgH="228600" progId="Equation.DSMT4">
                  <p:embed/>
                </p:oleObj>
              </mc:Choice>
              <mc:Fallback>
                <p:oleObj name="Equation" r:id="rId5" imgW="863280" imgH="228600" progId="Equation.DSMT4">
                  <p:embed/>
                  <p:pic>
                    <p:nvPicPr>
                      <p:cNvPr id="9011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2042839"/>
                        <a:ext cx="2159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755576" y="2841963"/>
            <a:ext cx="1296144" cy="58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Stable:  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882734"/>
              </p:ext>
            </p:extLst>
          </p:nvPr>
        </p:nvGraphicFramePr>
        <p:xfrm>
          <a:off x="2195736" y="2890615"/>
          <a:ext cx="1047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20" name="Equation" r:id="rId7" imgW="419040" imgH="203040" progId="Equation.DSMT4">
                  <p:embed/>
                </p:oleObj>
              </mc:Choice>
              <mc:Fallback>
                <p:oleObj name="Equation" r:id="rId7" imgW="419040" imgH="203040" progId="Equation.DSMT4">
                  <p:embed/>
                  <p:pic>
                    <p:nvPicPr>
                      <p:cNvPr id="9011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890615"/>
                        <a:ext cx="1047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3995936" y="2852936"/>
            <a:ext cx="5040560" cy="58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Real system: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 real number 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179512" y="3921934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Example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10.24: causal and real second-order system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473223"/>
              </p:ext>
            </p:extLst>
          </p:nvPr>
        </p:nvGraphicFramePr>
        <p:xfrm>
          <a:off x="258986" y="4437732"/>
          <a:ext cx="49212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21" name="Equation" r:id="rId9" imgW="1968480" imgH="431640" progId="Equation.DSMT4">
                  <p:embed/>
                </p:oleObj>
              </mc:Choice>
              <mc:Fallback>
                <p:oleObj name="Equation" r:id="rId9" imgW="1968480" imgH="431640" progId="Equation.DSMT4">
                  <p:embed/>
                  <p:pic>
                    <p:nvPicPr>
                      <p:cNvPr id="9011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86" y="4437732"/>
                        <a:ext cx="49212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5403726" y="4369038"/>
            <a:ext cx="3632770" cy="58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Two conjugate poles: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846500"/>
              </p:ext>
            </p:extLst>
          </p:nvPr>
        </p:nvGraphicFramePr>
        <p:xfrm>
          <a:off x="5973050" y="4873094"/>
          <a:ext cx="1428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22" name="Equation" r:id="rId11" imgW="571320" imgH="203040" progId="Equation.DSMT4">
                  <p:embed/>
                </p:oleObj>
              </mc:Choice>
              <mc:Fallback>
                <p:oleObj name="Equation" r:id="rId11" imgW="571320" imgH="203040" progId="Equation.DSMT4">
                  <p:embed/>
                  <p:pic>
                    <p:nvPicPr>
                      <p:cNvPr id="22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3050" y="4873094"/>
                        <a:ext cx="1428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036418" y="5578267"/>
            <a:ext cx="1296144" cy="58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Stable:  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594900"/>
              </p:ext>
            </p:extLst>
          </p:nvPr>
        </p:nvGraphicFramePr>
        <p:xfrm>
          <a:off x="6383855" y="5665410"/>
          <a:ext cx="8255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23" name="Equation" r:id="rId13" imgW="330120" imgH="164880" progId="Equation.DSMT4">
                  <p:embed/>
                </p:oleObj>
              </mc:Choice>
              <mc:Fallback>
                <p:oleObj name="Equation" r:id="rId13" imgW="330120" imgH="164880" progId="Equation.DSMT4">
                  <p:embed/>
                  <p:pic>
                    <p:nvPicPr>
                      <p:cNvPr id="22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855" y="5665410"/>
                        <a:ext cx="8255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972672"/>
              </p:ext>
            </p:extLst>
          </p:nvPr>
        </p:nvGraphicFramePr>
        <p:xfrm>
          <a:off x="2411760" y="5617785"/>
          <a:ext cx="1047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24" name="Equation" r:id="rId15" imgW="419040" imgH="203040" progId="Equation.DSMT4">
                  <p:embed/>
                </p:oleObj>
              </mc:Choice>
              <mc:Fallback>
                <p:oleObj name="Equation" r:id="rId15" imgW="419040" imgH="203040" progId="Equation.DSMT4">
                  <p:embed/>
                  <p:pic>
                    <p:nvPicPr>
                      <p:cNvPr id="22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5617785"/>
                        <a:ext cx="1047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206297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502996C-9F83-494A-8A5E-E18A5189D887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104</a:t>
            </a:fld>
            <a:endParaRPr lang="en-US" altLang="zh-CN" sz="1200" smtClean="0"/>
          </a:p>
        </p:txBody>
      </p:sp>
      <p:graphicFrame>
        <p:nvGraphicFramePr>
          <p:cNvPr id="91139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258687"/>
              </p:ext>
            </p:extLst>
          </p:nvPr>
        </p:nvGraphicFramePr>
        <p:xfrm>
          <a:off x="2248694" y="1811338"/>
          <a:ext cx="45704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40" name="Equation" r:id="rId3" imgW="1800171" imgH="399953" progId="Equation.3">
                  <p:embed/>
                </p:oleObj>
              </mc:Choice>
              <mc:Fallback>
                <p:oleObj name="Equation" r:id="rId3" imgW="1800171" imgH="399953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8694" y="1811338"/>
                        <a:ext cx="457041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0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936155"/>
              </p:ext>
            </p:extLst>
          </p:nvPr>
        </p:nvGraphicFramePr>
        <p:xfrm>
          <a:off x="6181725" y="3645942"/>
          <a:ext cx="2697163" cy="212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41" name="Equation" r:id="rId5" imgW="1047714" imgH="819021" progId="Equation.3">
                  <p:embed/>
                </p:oleObj>
              </mc:Choice>
              <mc:Fallback>
                <p:oleObj name="Equation" r:id="rId5" imgW="1047714" imgH="819021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725" y="3645942"/>
                        <a:ext cx="2697163" cy="212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1" name="Rectangle 7"/>
          <p:cNvSpPr>
            <a:spLocks noChangeArrowheads="1"/>
          </p:cNvSpPr>
          <p:nvPr/>
        </p:nvSpPr>
        <p:spPr bwMode="auto">
          <a:xfrm>
            <a:off x="0" y="2878138"/>
            <a:ext cx="8880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Take z-transform of both sides, </a:t>
            </a:r>
          </a:p>
        </p:txBody>
      </p:sp>
      <p:graphicFrame>
        <p:nvGraphicFramePr>
          <p:cNvPr id="91142" name="Object 4"/>
          <p:cNvGraphicFramePr>
            <a:graphicFrameLocks/>
          </p:cNvGraphicFramePr>
          <p:nvPr/>
        </p:nvGraphicFramePr>
        <p:xfrm>
          <a:off x="976313" y="3454400"/>
          <a:ext cx="45704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42" name="公式" r:id="rId7" imgW="1800171" imgH="399953" progId="Equation.3">
                  <p:embed/>
                </p:oleObj>
              </mc:Choice>
              <mc:Fallback>
                <p:oleObj name="公式" r:id="rId7" imgW="1800171" imgH="399953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3454400"/>
                        <a:ext cx="457041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3" name="Object 5"/>
          <p:cNvGraphicFramePr>
            <a:graphicFrameLocks/>
          </p:cNvGraphicFramePr>
          <p:nvPr/>
        </p:nvGraphicFramePr>
        <p:xfrm>
          <a:off x="1577975" y="4581525"/>
          <a:ext cx="28241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43" name="公式" r:id="rId9" imgW="1104972" imgH="171450" progId="Equation.3">
                  <p:embed/>
                </p:oleObj>
              </mc:Choice>
              <mc:Fallback>
                <p:oleObj name="公式" r:id="rId9" imgW="1104972" imgH="17145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4581525"/>
                        <a:ext cx="28241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4" name="AutoShape 10"/>
          <p:cNvSpPr>
            <a:spLocks noChangeArrowheads="1"/>
          </p:cNvSpPr>
          <p:nvPr/>
        </p:nvSpPr>
        <p:spPr bwMode="auto">
          <a:xfrm>
            <a:off x="4859338" y="4652963"/>
            <a:ext cx="865187" cy="287337"/>
          </a:xfrm>
          <a:prstGeom prst="rightArrow">
            <a:avLst>
              <a:gd name="adj1" fmla="val 50000"/>
              <a:gd name="adj2" fmla="val 75276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91145" name="Rectangle 11"/>
          <p:cNvSpPr>
            <a:spLocks noChangeArrowheads="1"/>
          </p:cNvSpPr>
          <p:nvPr/>
        </p:nvSpPr>
        <p:spPr bwMode="auto">
          <a:xfrm>
            <a:off x="0" y="1341438"/>
            <a:ext cx="8880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Linear constant-coefficient difference equation:</a:t>
            </a:r>
          </a:p>
        </p:txBody>
      </p:sp>
      <p:sp>
        <p:nvSpPr>
          <p:cNvPr id="91146" name="Rectangle 12"/>
          <p:cNvSpPr>
            <a:spLocks noChangeArrowheads="1"/>
          </p:cNvSpPr>
          <p:nvPr/>
        </p:nvSpPr>
        <p:spPr bwMode="auto">
          <a:xfrm>
            <a:off x="0" y="5708104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Basis of ZT analysis on LTI system described by constant-coefficient difference equations. 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5. Analysis of LTI systems using z-Transform </a:t>
            </a:r>
            <a:endParaRPr lang="en-US" sz="3200" b="1" kern="0" dirty="0"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26B20FD-D99E-4003-8299-D703DA7B1EE4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105</a:t>
            </a:fld>
            <a:endParaRPr lang="en-US" altLang="zh-CN" sz="1200" smtClean="0"/>
          </a:p>
        </p:txBody>
      </p:sp>
      <p:graphicFrame>
        <p:nvGraphicFramePr>
          <p:cNvPr id="9216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161083"/>
              </p:ext>
            </p:extLst>
          </p:nvPr>
        </p:nvGraphicFramePr>
        <p:xfrm>
          <a:off x="683568" y="1277293"/>
          <a:ext cx="2697163" cy="212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7" name="Equation" r:id="rId3" imgW="1047714" imgH="819021" progId="Equation.3">
                  <p:embed/>
                </p:oleObj>
              </mc:Choice>
              <mc:Fallback>
                <p:oleObj name="Equation" r:id="rId3" imgW="1047714" imgH="81902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277293"/>
                        <a:ext cx="2697163" cy="212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4" name="Text Box 5"/>
          <p:cNvSpPr txBox="1">
            <a:spLocks noChangeArrowheads="1"/>
          </p:cNvSpPr>
          <p:nvPr/>
        </p:nvSpPr>
        <p:spPr bwMode="auto">
          <a:xfrm>
            <a:off x="0" y="4822974"/>
            <a:ext cx="91440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However, no ROC can be derived from the difference equations.  If at initial rest, then the system is causal and the ROC is outside the outermost pole.</a:t>
            </a:r>
          </a:p>
        </p:txBody>
      </p:sp>
      <p:sp>
        <p:nvSpPr>
          <p:cNvPr id="92165" name="Rectangle 7"/>
          <p:cNvSpPr>
            <a:spLocks noChangeArrowheads="1"/>
          </p:cNvSpPr>
          <p:nvPr/>
        </p:nvSpPr>
        <p:spPr bwMode="auto">
          <a:xfrm>
            <a:off x="0" y="32131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Can be expressed in a rational form and can also be determined by its poles and zeros except for a constant factor.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5. Analysis of LTI systems using z-Transform </a:t>
            </a:r>
            <a:endParaRPr lang="en-US" sz="3200" b="1" kern="0" dirty="0">
              <a:ea typeface="+mj-ea"/>
              <a:cs typeface="+mj-cs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678205"/>
              </p:ext>
            </p:extLst>
          </p:nvPr>
        </p:nvGraphicFramePr>
        <p:xfrm>
          <a:off x="4932040" y="1341604"/>
          <a:ext cx="2905056" cy="1871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8" name="Equation" r:id="rId5" imgW="1320480" imgH="850680" progId="Equation.DSMT4">
                  <p:embed/>
                </p:oleObj>
              </mc:Choice>
              <mc:Fallback>
                <p:oleObj name="Equation" r:id="rId5" imgW="1320480" imgH="850680" progId="Equation.DSMT4">
                  <p:embed/>
                  <p:pic>
                    <p:nvPicPr>
                      <p:cNvPr id="8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1341604"/>
                        <a:ext cx="2905056" cy="1871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6B8C25-A10A-4A64-AB0F-9406CA6A787C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106</a:t>
            </a:fld>
            <a:endParaRPr lang="en-US" altLang="zh-CN" sz="1200" smtClean="0"/>
          </a:p>
        </p:txBody>
      </p:sp>
      <p:sp>
        <p:nvSpPr>
          <p:cNvPr id="21507" name="Text Box 59"/>
          <p:cNvSpPr txBox="1">
            <a:spLocks noChangeArrowheads="1"/>
          </p:cNvSpPr>
          <p:nvPr/>
        </p:nvSpPr>
        <p:spPr bwMode="auto">
          <a:xfrm>
            <a:off x="251520" y="389608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roup 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discussion: 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6513" y="1268760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1. A rational system with only two poles at z = -1/2 and z = +2 plus the information that the output y[n]=0 when input x[n]=cos(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π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n). Determine which one of the following choice (       ) is true.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14300" y="4034408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2. A system with real and causal h[n] and two poles for rational H(z) with one at z = (-1+j)/2. For system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              ,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determine which one of the following choice (       ) is true.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39552" y="2564904"/>
            <a:ext cx="446449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(a) Causal and stable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644008" y="2564904"/>
            <a:ext cx="446449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(b) Causal and not stable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539552" y="3140968"/>
            <a:ext cx="446449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(c) Not causal but stable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644008" y="3140968"/>
            <a:ext cx="446449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(d) Not causal and not stable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459486"/>
              </p:ext>
            </p:extLst>
          </p:nvPr>
        </p:nvGraphicFramePr>
        <p:xfrm>
          <a:off x="5354638" y="4419897"/>
          <a:ext cx="9477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51" name="Equation" r:id="rId4" imgW="431640" imgH="203040" progId="Equation.DSMT4">
                  <p:embed/>
                </p:oleObj>
              </mc:Choice>
              <mc:Fallback>
                <p:oleObj name="Equation" r:id="rId4" imgW="431640" imgH="203040" progId="Equation.DSMT4">
                  <p:embed/>
                  <p:pic>
                    <p:nvPicPr>
                      <p:cNvPr id="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638" y="4419897"/>
                        <a:ext cx="947737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39552" y="5301208"/>
            <a:ext cx="446449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(a) Causal and stable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644008" y="5301208"/>
            <a:ext cx="446449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(b) Causal and not stable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539552" y="5834608"/>
            <a:ext cx="446449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(c) Not causal but stable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4644008" y="5834608"/>
            <a:ext cx="446449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(d) Not causal and not stable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73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B79188-1565-439D-A1DB-F0ADC9EA9021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107</a:t>
            </a:fld>
            <a:endParaRPr lang="en-US" altLang="zh-CN" sz="1200" smtClean="0"/>
          </a:p>
        </p:txBody>
      </p:sp>
      <p:sp>
        <p:nvSpPr>
          <p:cNvPr id="93187" name="Text Box 2"/>
          <p:cNvSpPr txBox="1">
            <a:spLocks noChangeArrowheads="1"/>
          </p:cNvSpPr>
          <p:nvPr/>
        </p:nvSpPr>
        <p:spPr bwMode="auto">
          <a:xfrm>
            <a:off x="179512" y="1268760"/>
            <a:ext cx="8153400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Example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10.25: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319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081460"/>
              </p:ext>
            </p:extLst>
          </p:nvPr>
        </p:nvGraphicFramePr>
        <p:xfrm>
          <a:off x="351433" y="3267892"/>
          <a:ext cx="4984750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86" name="Equation" r:id="rId3" imgW="1993680" imgH="457200" progId="Equation.DSMT4">
                  <p:embed/>
                </p:oleObj>
              </mc:Choice>
              <mc:Fallback>
                <p:oleObj name="Equation" r:id="rId3" imgW="1993680" imgH="45720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33" y="3267892"/>
                        <a:ext cx="4984750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2" name="Text Box 7"/>
          <p:cNvSpPr txBox="1">
            <a:spLocks noChangeArrowheads="1"/>
          </p:cNvSpPr>
          <p:nvPr/>
        </p:nvSpPr>
        <p:spPr bwMode="auto">
          <a:xfrm>
            <a:off x="35496" y="2009130"/>
            <a:ext cx="9108504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Solution: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take z-transform on both sizes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5. Analysis of LTI systems using z-Transform </a:t>
            </a:r>
            <a:endParaRPr lang="en-US" sz="3200" b="1" kern="0" dirty="0">
              <a:ea typeface="+mj-ea"/>
              <a:cs typeface="+mj-cs"/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208469"/>
              </p:ext>
            </p:extLst>
          </p:nvPr>
        </p:nvGraphicFramePr>
        <p:xfrm>
          <a:off x="377102" y="4589871"/>
          <a:ext cx="952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87" name="Equation" r:id="rId5" imgW="380880" imgH="228600" progId="Equation.DSMT4">
                  <p:embed/>
                </p:oleObj>
              </mc:Choice>
              <mc:Fallback>
                <p:oleObj name="Equation" r:id="rId5" imgW="380880" imgH="228600" progId="Equation.DSMT4">
                  <p:embed/>
                  <p:pic>
                    <p:nvPicPr>
                      <p:cNvPr id="93191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02" y="4589871"/>
                        <a:ext cx="952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406771"/>
              </p:ext>
            </p:extLst>
          </p:nvPr>
        </p:nvGraphicFramePr>
        <p:xfrm>
          <a:off x="2001268" y="2585221"/>
          <a:ext cx="5524200" cy="60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88" name="Equation" r:id="rId7" imgW="2209680" imgH="241200" progId="Equation.DSMT4">
                  <p:embed/>
                </p:oleObj>
              </mc:Choice>
              <mc:Fallback>
                <p:oleObj name="Equation" r:id="rId7" imgW="2209680" imgH="241200" progId="Equation.DSMT4">
                  <p:embed/>
                  <p:pic>
                    <p:nvPicPr>
                      <p:cNvPr id="93189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268" y="2585221"/>
                        <a:ext cx="5524200" cy="60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5932330" y="3293137"/>
            <a:ext cx="3104166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One pole with two possible ROC’s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721960"/>
              </p:ext>
            </p:extLst>
          </p:nvPr>
        </p:nvGraphicFramePr>
        <p:xfrm>
          <a:off x="3127032" y="1340768"/>
          <a:ext cx="5333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89" name="Equation" r:id="rId9" imgW="2133360" imgH="228600" progId="Equation.DSMT4">
                  <p:embed/>
                </p:oleObj>
              </mc:Choice>
              <mc:Fallback>
                <p:oleObj name="Equation" r:id="rId9" imgW="2133360" imgH="228600" progId="Equation.DSMT4">
                  <p:embed/>
                  <p:pic>
                    <p:nvPicPr>
                      <p:cNvPr id="93189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032" y="1340768"/>
                        <a:ext cx="5333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668233"/>
              </p:ext>
            </p:extLst>
          </p:nvPr>
        </p:nvGraphicFramePr>
        <p:xfrm>
          <a:off x="3339264" y="4336665"/>
          <a:ext cx="5810250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90" name="Equation" r:id="rId11" imgW="2323800" imgH="457200" progId="Equation.DSMT4">
                  <p:embed/>
                </p:oleObj>
              </mc:Choice>
              <mc:Fallback>
                <p:oleObj name="Equation" r:id="rId11" imgW="2323800" imgH="457200" progId="Equation.DSMT4">
                  <p:embed/>
                  <p:pic>
                    <p:nvPicPr>
                      <p:cNvPr id="93191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9264" y="4336665"/>
                        <a:ext cx="5810250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071621"/>
              </p:ext>
            </p:extLst>
          </p:nvPr>
        </p:nvGraphicFramePr>
        <p:xfrm>
          <a:off x="1529962" y="4633477"/>
          <a:ext cx="1333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91" name="Equation" r:id="rId13" imgW="533160" imgH="203040" progId="Equation.DSMT4">
                  <p:embed/>
                </p:oleObj>
              </mc:Choice>
              <mc:Fallback>
                <p:oleObj name="Equation" r:id="rId13" imgW="533160" imgH="203040" progId="Equation.DSMT4">
                  <p:embed/>
                  <p:pic>
                    <p:nvPicPr>
                      <p:cNvPr id="13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9962" y="4633477"/>
                        <a:ext cx="1333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313919"/>
              </p:ext>
            </p:extLst>
          </p:nvPr>
        </p:nvGraphicFramePr>
        <p:xfrm>
          <a:off x="1747962" y="5500909"/>
          <a:ext cx="50165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92" name="Equation" r:id="rId15" imgW="2006280" imgH="241200" progId="Equation.DSMT4">
                  <p:embed/>
                </p:oleObj>
              </mc:Choice>
              <mc:Fallback>
                <p:oleObj name="Equation" r:id="rId15" imgW="2006280" imgH="241200" progId="Equation.DSMT4">
                  <p:embed/>
                  <p:pic>
                    <p:nvPicPr>
                      <p:cNvPr id="1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962" y="5500909"/>
                        <a:ext cx="50165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4572000" y="6021288"/>
            <a:ext cx="432048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Causal and stable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B79188-1565-439D-A1DB-F0ADC9EA9021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108</a:t>
            </a:fld>
            <a:endParaRPr lang="en-US" altLang="zh-CN" sz="1200" smtClean="0"/>
          </a:p>
        </p:txBody>
      </p:sp>
      <p:sp>
        <p:nvSpPr>
          <p:cNvPr id="93187" name="Text Box 2"/>
          <p:cNvSpPr txBox="1">
            <a:spLocks noChangeArrowheads="1"/>
          </p:cNvSpPr>
          <p:nvPr/>
        </p:nvSpPr>
        <p:spPr bwMode="auto">
          <a:xfrm>
            <a:off x="179512" y="1268760"/>
            <a:ext cx="8153400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Example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10.25: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3192" name="Text Box 7"/>
          <p:cNvSpPr txBox="1">
            <a:spLocks noChangeArrowheads="1"/>
          </p:cNvSpPr>
          <p:nvPr/>
        </p:nvSpPr>
        <p:spPr bwMode="auto">
          <a:xfrm>
            <a:off x="35496" y="2009130"/>
            <a:ext cx="9108504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Solution (cont’d):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5. Analysis of LTI systems using z-Transform </a:t>
            </a:r>
            <a:endParaRPr lang="en-US" sz="3200" b="1" kern="0" dirty="0">
              <a:ea typeface="+mj-ea"/>
              <a:cs typeface="+mj-cs"/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369387"/>
              </p:ext>
            </p:extLst>
          </p:nvPr>
        </p:nvGraphicFramePr>
        <p:xfrm>
          <a:off x="377102" y="2674094"/>
          <a:ext cx="952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26" name="Equation" r:id="rId3" imgW="380880" imgH="228600" progId="Equation.DSMT4">
                  <p:embed/>
                </p:oleObj>
              </mc:Choice>
              <mc:Fallback>
                <p:oleObj name="Equation" r:id="rId3" imgW="380880" imgH="228600" progId="Equation.DSMT4">
                  <p:embed/>
                  <p:pic>
                    <p:nvPicPr>
                      <p:cNvPr id="13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02" y="2674094"/>
                        <a:ext cx="952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3127032" y="1340768"/>
          <a:ext cx="5333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27" name="Equation" r:id="rId5" imgW="2133360" imgH="228600" progId="Equation.DSMT4">
                  <p:embed/>
                </p:oleObj>
              </mc:Choice>
              <mc:Fallback>
                <p:oleObj name="Equation" r:id="rId5" imgW="2133360" imgH="228600" progId="Equation.DSMT4">
                  <p:embed/>
                  <p:pic>
                    <p:nvPicPr>
                      <p:cNvPr id="1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032" y="1340768"/>
                        <a:ext cx="5333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183388"/>
              </p:ext>
            </p:extLst>
          </p:nvPr>
        </p:nvGraphicFramePr>
        <p:xfrm>
          <a:off x="2149415" y="2432647"/>
          <a:ext cx="5810250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28" name="Equation" r:id="rId7" imgW="2323800" imgH="457200" progId="Equation.DSMT4">
                  <p:embed/>
                </p:oleObj>
              </mc:Choice>
              <mc:Fallback>
                <p:oleObj name="Equation" r:id="rId7" imgW="2323800" imgH="457200" progId="Equation.DSMT4">
                  <p:embed/>
                  <p:pic>
                    <p:nvPicPr>
                      <p:cNvPr id="17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15" y="2432647"/>
                        <a:ext cx="5810250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959630"/>
              </p:ext>
            </p:extLst>
          </p:nvPr>
        </p:nvGraphicFramePr>
        <p:xfrm>
          <a:off x="2339752" y="3645024"/>
          <a:ext cx="57150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29" name="Equation" r:id="rId9" imgW="2286000" imgH="241200" progId="Equation.DSMT4">
                  <p:embed/>
                </p:oleObj>
              </mc:Choice>
              <mc:Fallback>
                <p:oleObj name="Equation" r:id="rId9" imgW="2286000" imgH="241200" progId="Equation.DSMT4">
                  <p:embed/>
                  <p:pic>
                    <p:nvPicPr>
                      <p:cNvPr id="19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645024"/>
                        <a:ext cx="57150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3779912" y="4304903"/>
            <a:ext cx="4320480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Not causal and not stable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35496" y="4869160"/>
            <a:ext cx="9001000" cy="55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Question: why in the equation, only y[n-1], x[n-1] etc., no y[n+1], x[n+1]? 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35496" y="5733256"/>
            <a:ext cx="9001000" cy="55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Causal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requirement: y[n+1], x[n+1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] refer to output and input signal for future time 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533786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B79188-1565-439D-A1DB-F0ADC9EA9021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109</a:t>
            </a:fld>
            <a:endParaRPr lang="en-US" altLang="zh-CN" sz="1200" smtClean="0"/>
          </a:p>
        </p:txBody>
      </p:sp>
      <p:sp>
        <p:nvSpPr>
          <p:cNvPr id="93187" name="Text Box 2"/>
          <p:cNvSpPr txBox="1">
            <a:spLocks noChangeArrowheads="1"/>
          </p:cNvSpPr>
          <p:nvPr/>
        </p:nvSpPr>
        <p:spPr bwMode="auto">
          <a:xfrm>
            <a:off x="179512" y="1268760"/>
            <a:ext cx="8153400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Example 10.26: Determine the system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given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3189" name="Object 2"/>
          <p:cNvGraphicFramePr>
            <a:graphicFrameLocks/>
          </p:cNvGraphicFramePr>
          <p:nvPr/>
        </p:nvGraphicFramePr>
        <p:xfrm>
          <a:off x="1763713" y="1678186"/>
          <a:ext cx="5967412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0" name="公式" r:id="rId3" imgW="2362345" imgH="438182" progId="Equation.3">
                  <p:embed/>
                </p:oleObj>
              </mc:Choice>
              <mc:Fallback>
                <p:oleObj name="公式" r:id="rId3" imgW="2362345" imgH="438182" progId="Equation.3">
                  <p:embed/>
                  <p:pic>
                    <p:nvPicPr>
                      <p:cNvPr id="93189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678186"/>
                        <a:ext cx="5967412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3"/>
          <p:cNvGraphicFramePr>
            <a:graphicFrameLocks/>
          </p:cNvGraphicFramePr>
          <p:nvPr/>
        </p:nvGraphicFramePr>
        <p:xfrm>
          <a:off x="2335212" y="2741067"/>
          <a:ext cx="260191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1" name="公式" r:id="rId5" imgW="1009542" imgH="381129" progId="Equation.3">
                  <p:embed/>
                </p:oleObj>
              </mc:Choice>
              <mc:Fallback>
                <p:oleObj name="公式" r:id="rId5" imgW="1009542" imgH="381129" progId="Equation.3">
                  <p:embed/>
                  <p:pic>
                    <p:nvPicPr>
                      <p:cNvPr id="9319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212" y="2741067"/>
                        <a:ext cx="2601913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Object 4"/>
          <p:cNvGraphicFramePr>
            <a:graphicFrameLocks noChangeAspect="1"/>
          </p:cNvGraphicFramePr>
          <p:nvPr/>
        </p:nvGraphicFramePr>
        <p:xfrm>
          <a:off x="2123728" y="4193129"/>
          <a:ext cx="3841200" cy="111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2" name="Equation" r:id="rId7" imgW="1536480" imgH="444240" progId="Equation.DSMT4">
                  <p:embed/>
                </p:oleObj>
              </mc:Choice>
              <mc:Fallback>
                <p:oleObj name="Equation" r:id="rId7" imgW="1536480" imgH="444240" progId="Equation.DSMT4">
                  <p:embed/>
                  <p:pic>
                    <p:nvPicPr>
                      <p:cNvPr id="93191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193129"/>
                        <a:ext cx="3841200" cy="111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2" name="Text Box 7"/>
          <p:cNvSpPr txBox="1">
            <a:spLocks noChangeArrowheads="1"/>
          </p:cNvSpPr>
          <p:nvPr/>
        </p:nvSpPr>
        <p:spPr bwMode="auto">
          <a:xfrm>
            <a:off x="35496" y="3717032"/>
            <a:ext cx="9108504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Solution: from the first piece of information,    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5. Analysis of LTI systems using z-Transform </a:t>
            </a:r>
            <a:endParaRPr lang="en-US" sz="3200" b="1" kern="0" dirty="0">
              <a:ea typeface="+mj-ea"/>
              <a:cs typeface="+mj-cs"/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2178900" y="5242305"/>
          <a:ext cx="5364900" cy="111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3" name="Equation" r:id="rId9" imgW="2145960" imgH="444240" progId="Equation.DSMT4">
                  <p:embed/>
                </p:oleObj>
              </mc:Choice>
              <mc:Fallback>
                <p:oleObj name="Equation" r:id="rId9" imgW="2145960" imgH="444240" progId="Equation.DSMT4">
                  <p:embed/>
                  <p:pic>
                    <p:nvPicPr>
                      <p:cNvPr id="13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900" y="5242305"/>
                        <a:ext cx="5364900" cy="111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139676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5C9FBC-7E67-4453-8F9C-674AA7EA6FCA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200" smtClean="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83566" y="1339850"/>
            <a:ext cx="9024938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Note the following: </a:t>
            </a:r>
          </a:p>
          <a:p>
            <a:pPr eaLnBrk="1" hangingPunct="1">
              <a:buClrTx/>
              <a:buFontTx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The ROC consists of circular rings centered around the origin</a:t>
            </a:r>
          </a:p>
          <a:p>
            <a:pPr eaLnBrk="1" hangingPunct="1">
              <a:buClrTx/>
              <a:buFontTx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If | a | &lt; 1, x[n] is absolutely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_GB2312" pitchFamily="49" charset="-122"/>
              </a:rPr>
              <a:t>summable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and has DTFT; also, the ROC for X(z) includes the unit circle</a:t>
            </a:r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</p:txBody>
      </p:sp>
      <p:graphicFrame>
        <p:nvGraphicFramePr>
          <p:cNvPr id="15364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0221832"/>
              </p:ext>
            </p:extLst>
          </p:nvPr>
        </p:nvGraphicFramePr>
        <p:xfrm>
          <a:off x="2267744" y="4482827"/>
          <a:ext cx="49117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" name="公式" r:id="rId3" imgW="1943028" imgH="381129" progId="Equation.3">
                  <p:embed/>
                </p:oleObj>
              </mc:Choice>
              <mc:Fallback>
                <p:oleObj name="公式" r:id="rId3" imgW="1943028" imgH="381129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482827"/>
                        <a:ext cx="49117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107504" y="4168502"/>
            <a:ext cx="83820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If the DTFT exists, then </a:t>
            </a:r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395288" y="371475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Example 10.1: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EBE681-574A-4669-8CA8-1E3728ECB015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110</a:t>
            </a:fld>
            <a:endParaRPr lang="en-US" altLang="zh-CN" sz="1200" smtClean="0"/>
          </a:p>
        </p:txBody>
      </p:sp>
      <p:pic>
        <p:nvPicPr>
          <p:cNvPr id="94211" name="Picture 12" descr="ZP图-例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3683000"/>
            <a:ext cx="2808287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2" name="Text Box 2"/>
          <p:cNvSpPr txBox="1">
            <a:spLocks noChangeArrowheads="1"/>
          </p:cNvSpPr>
          <p:nvPr/>
        </p:nvSpPr>
        <p:spPr bwMode="auto">
          <a:xfrm>
            <a:off x="457200" y="461963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Example 10.26 (Cont’d): </a:t>
            </a:r>
          </a:p>
        </p:txBody>
      </p:sp>
      <p:graphicFrame>
        <p:nvGraphicFramePr>
          <p:cNvPr id="94219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6837627"/>
              </p:ext>
            </p:extLst>
          </p:nvPr>
        </p:nvGraphicFramePr>
        <p:xfrm>
          <a:off x="144463" y="2114425"/>
          <a:ext cx="6156325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73" name="公式" r:id="rId4" imgW="2438400" imgH="457297" progId="Equation.3">
                  <p:embed/>
                </p:oleObj>
              </mc:Choice>
              <mc:Fallback>
                <p:oleObj name="公式" r:id="rId4" imgW="2438400" imgH="457297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2114425"/>
                        <a:ext cx="6156325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4571276"/>
              </p:ext>
            </p:extLst>
          </p:nvPr>
        </p:nvGraphicFramePr>
        <p:xfrm>
          <a:off x="5508750" y="1437605"/>
          <a:ext cx="28241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74" name="公式" r:id="rId6" imgW="1104972" imgH="171450" progId="Equation.3">
                  <p:embed/>
                </p:oleObj>
              </mc:Choice>
              <mc:Fallback>
                <p:oleObj name="公式" r:id="rId6" imgW="1104972" imgH="171450" progId="Equation.3">
                  <p:embed/>
                  <p:pic>
                    <p:nvPicPr>
                      <p:cNvPr id="93193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750" y="1437605"/>
                        <a:ext cx="28241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5496" y="1340768"/>
            <a:ext cx="6335712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Using the convolution property:    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54770" y="3861048"/>
            <a:ext cx="6335712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ROC for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)?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533614"/>
              </p:ext>
            </p:extLst>
          </p:nvPr>
        </p:nvGraphicFramePr>
        <p:xfrm>
          <a:off x="4784725" y="3367088"/>
          <a:ext cx="1174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75" name="Equation" r:id="rId8" imgW="469800" imgH="228600" progId="Equation.DSMT4">
                  <p:embed/>
                </p:oleObj>
              </mc:Choice>
              <mc:Fallback>
                <p:oleObj name="Equation" r:id="rId8" imgW="469800" imgH="228600" progId="Equation.DSMT4">
                  <p:embed/>
                  <p:pic>
                    <p:nvPicPr>
                      <p:cNvPr id="9421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725" y="3367088"/>
                        <a:ext cx="1174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550404"/>
              </p:ext>
            </p:extLst>
          </p:nvPr>
        </p:nvGraphicFramePr>
        <p:xfrm>
          <a:off x="2195736" y="3367088"/>
          <a:ext cx="1174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76" name="Equation" r:id="rId10" imgW="469800" imgH="228600" progId="Equation.DSMT4">
                  <p:embed/>
                </p:oleObj>
              </mc:Choice>
              <mc:Fallback>
                <p:oleObj name="Equation" r:id="rId10" imgW="469800" imgH="228600" progId="Equation.DSMT4">
                  <p:embed/>
                  <p:pic>
                    <p:nvPicPr>
                      <p:cNvPr id="15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367088"/>
                        <a:ext cx="1174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35496" y="5463430"/>
            <a:ext cx="6335712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Still two poles at: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604029"/>
              </p:ext>
            </p:extLst>
          </p:nvPr>
        </p:nvGraphicFramePr>
        <p:xfrm>
          <a:off x="1103730" y="4355108"/>
          <a:ext cx="53973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77" name="Equation" r:id="rId12" imgW="2158920" imgH="457200" progId="Equation.DSMT4">
                  <p:embed/>
                </p:oleObj>
              </mc:Choice>
              <mc:Fallback>
                <p:oleObj name="Equation" r:id="rId12" imgW="2158920" imgH="457200" progId="Equation.DSMT4">
                  <p:embed/>
                  <p:pic>
                    <p:nvPicPr>
                      <p:cNvPr id="94219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730" y="4355108"/>
                        <a:ext cx="53973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62689"/>
              </p:ext>
            </p:extLst>
          </p:nvPr>
        </p:nvGraphicFramePr>
        <p:xfrm>
          <a:off x="3131840" y="5665812"/>
          <a:ext cx="2063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78" name="Equation" r:id="rId14" imgW="825480" imgH="228600" progId="Equation.DSMT4">
                  <p:embed/>
                </p:oleObj>
              </mc:Choice>
              <mc:Fallback>
                <p:oleObj name="Equation" r:id="rId14" imgW="825480" imgH="228600" progId="Equation.DSMT4">
                  <p:embed/>
                  <p:pic>
                    <p:nvPicPr>
                      <p:cNvPr id="1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665812"/>
                        <a:ext cx="2063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EBE681-574A-4669-8CA8-1E3728ECB015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111</a:t>
            </a:fld>
            <a:endParaRPr lang="en-US" altLang="zh-CN" sz="1200" smtClean="0"/>
          </a:p>
        </p:txBody>
      </p:sp>
      <p:sp>
        <p:nvSpPr>
          <p:cNvPr id="94212" name="Text Box 2"/>
          <p:cNvSpPr txBox="1">
            <a:spLocks noChangeArrowheads="1"/>
          </p:cNvSpPr>
          <p:nvPr/>
        </p:nvSpPr>
        <p:spPr bwMode="auto">
          <a:xfrm>
            <a:off x="457200" y="461963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Example 10.26 (Cont’d): </a:t>
            </a:r>
          </a:p>
        </p:txBody>
      </p:sp>
      <p:sp>
        <p:nvSpPr>
          <p:cNvPr id="94213" name="Text Box 3"/>
          <p:cNvSpPr txBox="1">
            <a:spLocks noChangeArrowheads="1"/>
          </p:cNvSpPr>
          <p:nvPr/>
        </p:nvSpPr>
        <p:spPr bwMode="auto">
          <a:xfrm>
            <a:off x="0" y="2477840"/>
            <a:ext cx="89265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Question: how to use the second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information to find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? 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4214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594544"/>
              </p:ext>
            </p:extLst>
          </p:nvPr>
        </p:nvGraphicFramePr>
        <p:xfrm>
          <a:off x="7426325" y="1589881"/>
          <a:ext cx="12366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4" name="公式" r:id="rId3" imgW="466743" imgH="200122" progId="Equation.3">
                  <p:embed/>
                </p:oleObj>
              </mc:Choice>
              <mc:Fallback>
                <p:oleObj name="公式" r:id="rId3" imgW="466743" imgH="200122" progId="Equation.3">
                  <p:embed/>
                  <p:pic>
                    <p:nvPicPr>
                      <p:cNvPr id="9421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6325" y="1589881"/>
                        <a:ext cx="12366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6329477"/>
              </p:ext>
            </p:extLst>
          </p:nvPr>
        </p:nvGraphicFramePr>
        <p:xfrm>
          <a:off x="682625" y="4593927"/>
          <a:ext cx="720566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5" name="公式" r:id="rId5" imgW="2857428" imgH="381129" progId="Equation.3">
                  <p:embed/>
                </p:oleObj>
              </mc:Choice>
              <mc:Fallback>
                <p:oleObj name="公式" r:id="rId5" imgW="2857428" imgH="381129" progId="Equation.3">
                  <p:embed/>
                  <p:pic>
                    <p:nvPicPr>
                      <p:cNvPr id="94215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4593927"/>
                        <a:ext cx="7205663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4662907"/>
              </p:ext>
            </p:extLst>
          </p:nvPr>
        </p:nvGraphicFramePr>
        <p:xfrm>
          <a:off x="1187450" y="5392439"/>
          <a:ext cx="5395913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6" name="公式" r:id="rId7" imgW="2133600" imgH="457297" progId="Equation.3">
                  <p:embed/>
                </p:oleObj>
              </mc:Choice>
              <mc:Fallback>
                <p:oleObj name="公式" r:id="rId7" imgW="2133600" imgH="457297" progId="Equation.3">
                  <p:embed/>
                  <p:pic>
                    <p:nvPicPr>
                      <p:cNvPr id="94216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392439"/>
                        <a:ext cx="5395913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454400"/>
              </p:ext>
            </p:extLst>
          </p:nvPr>
        </p:nvGraphicFramePr>
        <p:xfrm>
          <a:off x="7235825" y="5752802"/>
          <a:ext cx="142716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7" name="公式" r:id="rId9" imgW="542798" imgH="152336" progId="Equation.3">
                  <p:embed/>
                </p:oleObj>
              </mc:Choice>
              <mc:Fallback>
                <p:oleObj name="公式" r:id="rId9" imgW="542798" imgH="152336" progId="Equation.3">
                  <p:embed/>
                  <p:pic>
                    <p:nvPicPr>
                      <p:cNvPr id="94217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5752802"/>
                        <a:ext cx="142716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0" y="3713054"/>
            <a:ext cx="892651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(-1)</a:t>
            </a:r>
            <a:r>
              <a:rPr lang="en-US" altLang="zh-CN" sz="2800" b="1" i="1" baseline="30000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is a discrete-time complex exponential signal with 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i="1" baseline="30000" dirty="0" err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and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= -1.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Using system function, the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output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should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be </a:t>
            </a:r>
          </a:p>
        </p:txBody>
      </p:sp>
      <p:graphicFrame>
        <p:nvGraphicFramePr>
          <p:cNvPr id="12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3358857"/>
              </p:ext>
            </p:extLst>
          </p:nvPr>
        </p:nvGraphicFramePr>
        <p:xfrm>
          <a:off x="179512" y="1273175"/>
          <a:ext cx="6156325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8" name="公式" r:id="rId11" imgW="2438400" imgH="457297" progId="Equation.3">
                  <p:embed/>
                </p:oleObj>
              </mc:Choice>
              <mc:Fallback>
                <p:oleObj name="公式" r:id="rId11" imgW="2438400" imgH="457297" progId="Equation.3">
                  <p:embed/>
                  <p:pic>
                    <p:nvPicPr>
                      <p:cNvPr id="94219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273175"/>
                        <a:ext cx="6156325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9952865"/>
              </p:ext>
            </p:extLst>
          </p:nvPr>
        </p:nvGraphicFramePr>
        <p:xfrm>
          <a:off x="2984499" y="2852936"/>
          <a:ext cx="260191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9" name="公式" r:id="rId13" imgW="1009542" imgH="381129" progId="Equation.3">
                  <p:embed/>
                </p:oleObj>
              </mc:Choice>
              <mc:Fallback>
                <p:oleObj name="公式" r:id="rId13" imgW="1009542" imgH="381129" progId="Equation.3">
                  <p:embed/>
                  <p:pic>
                    <p:nvPicPr>
                      <p:cNvPr id="9319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499" y="2852936"/>
                        <a:ext cx="2601913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818361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4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4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8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3D6E755-A43B-4D20-A17E-F7FFBE3C7617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112</a:t>
            </a:fld>
            <a:endParaRPr lang="en-US" altLang="zh-CN" sz="1200" smtClean="0"/>
          </a:p>
        </p:txBody>
      </p:sp>
      <p:sp>
        <p:nvSpPr>
          <p:cNvPr id="95235" name="Text Box 2"/>
          <p:cNvSpPr txBox="1">
            <a:spLocks noChangeArrowheads="1"/>
          </p:cNvSpPr>
          <p:nvPr/>
        </p:nvSpPr>
        <p:spPr bwMode="auto">
          <a:xfrm>
            <a:off x="457200" y="461963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Example 10.26 (Cont’d): </a:t>
            </a:r>
          </a:p>
        </p:txBody>
      </p:sp>
      <p:graphicFrame>
        <p:nvGraphicFramePr>
          <p:cNvPr id="95236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8844838"/>
              </p:ext>
            </p:extLst>
          </p:nvPr>
        </p:nvGraphicFramePr>
        <p:xfrm>
          <a:off x="847725" y="728663"/>
          <a:ext cx="7634288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34" name="Equation" r:id="rId3" imgW="3022560" imgH="952200" progId="Equation.DSMT4">
                  <p:embed/>
                </p:oleObj>
              </mc:Choice>
              <mc:Fallback>
                <p:oleObj name="Equation" r:id="rId3" imgW="3022560" imgH="952200" progId="Equation.DSMT4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728663"/>
                        <a:ext cx="7634288" cy="245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7" name="Text Box 4"/>
          <p:cNvSpPr txBox="1">
            <a:spLocks noChangeArrowheads="1"/>
          </p:cNvSpPr>
          <p:nvPr/>
        </p:nvSpPr>
        <p:spPr bwMode="auto">
          <a:xfrm>
            <a:off x="19000" y="3095270"/>
            <a:ext cx="9086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To write out the difference equation, we have </a:t>
            </a:r>
          </a:p>
        </p:txBody>
      </p:sp>
      <p:graphicFrame>
        <p:nvGraphicFramePr>
          <p:cNvPr id="95238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943808"/>
              </p:ext>
            </p:extLst>
          </p:nvPr>
        </p:nvGraphicFramePr>
        <p:xfrm>
          <a:off x="2411760" y="3642472"/>
          <a:ext cx="37766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35" name="公式" r:id="rId5" imgW="1485828" imgH="428625" progId="Equation.3">
                  <p:embed/>
                </p:oleObj>
              </mc:Choice>
              <mc:Fallback>
                <p:oleObj name="公式" r:id="rId5" imgW="1485828" imgH="428625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642472"/>
                        <a:ext cx="377666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610363"/>
              </p:ext>
            </p:extLst>
          </p:nvPr>
        </p:nvGraphicFramePr>
        <p:xfrm>
          <a:off x="1285875" y="4899025"/>
          <a:ext cx="7366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36" name="Equation" r:id="rId7" imgW="2946240" imgH="279360" progId="Equation.DSMT4">
                  <p:embed/>
                </p:oleObj>
              </mc:Choice>
              <mc:Fallback>
                <p:oleObj name="Equation" r:id="rId7" imgW="2946240" imgH="27936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899025"/>
                        <a:ext cx="7366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21997"/>
              </p:ext>
            </p:extLst>
          </p:nvPr>
        </p:nvGraphicFramePr>
        <p:xfrm>
          <a:off x="13882" y="5672138"/>
          <a:ext cx="898683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37" name="Equation" r:id="rId9" imgW="3593880" imgH="228600" progId="Equation.DSMT4">
                  <p:embed/>
                </p:oleObj>
              </mc:Choice>
              <mc:Fallback>
                <p:oleObj name="Equation" r:id="rId9" imgW="3593880" imgH="228600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82" y="5672138"/>
                        <a:ext cx="8986838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457200" y="4836348"/>
            <a:ext cx="86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Or,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56B4E0-0B41-4B27-90A2-309CFE9ABCDE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113</a:t>
            </a:fld>
            <a:endParaRPr lang="en-US" altLang="zh-CN" sz="1200" smtClean="0"/>
          </a:p>
        </p:txBody>
      </p:sp>
      <p:sp>
        <p:nvSpPr>
          <p:cNvPr id="96259" name="Rectangle 2"/>
          <p:cNvSpPr>
            <a:spLocks noChangeArrowheads="1"/>
          </p:cNvSpPr>
          <p:nvPr/>
        </p:nvSpPr>
        <p:spPr bwMode="auto">
          <a:xfrm>
            <a:off x="107504" y="163488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Example 10.27: </a:t>
            </a:r>
          </a:p>
        </p:txBody>
      </p:sp>
      <p:sp>
        <p:nvSpPr>
          <p:cNvPr id="96260" name="Rectangle 3"/>
          <p:cNvSpPr>
            <a:spLocks noChangeArrowheads="1"/>
          </p:cNvSpPr>
          <p:nvPr/>
        </p:nvSpPr>
        <p:spPr bwMode="auto">
          <a:xfrm>
            <a:off x="0" y="739552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Consider a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stable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and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causal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system.  Its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is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rational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contains a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pole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at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= ½ , and a zero somewhere on the unit circle.  The locations of other poles and zeros are unknown.  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For each of the following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statements,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determine whether it is true, or false, or can’t determine.  </a:t>
            </a:r>
          </a:p>
        </p:txBody>
      </p:sp>
      <p:sp>
        <p:nvSpPr>
          <p:cNvPr id="96261" name="Rectangle 4"/>
          <p:cNvSpPr>
            <a:spLocks noChangeArrowheads="1"/>
          </p:cNvSpPr>
          <p:nvPr/>
        </p:nvSpPr>
        <p:spPr bwMode="auto">
          <a:xfrm>
            <a:off x="0" y="3357563"/>
            <a:ext cx="559377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What do we know? </a:t>
            </a:r>
          </a:p>
          <a:p>
            <a:pPr eaLnBrk="1" hangingPunct="1">
              <a:buClrTx/>
              <a:buFontTx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Stable, the ROC of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includes the unit circle.</a:t>
            </a:r>
          </a:p>
          <a:p>
            <a:pPr eaLnBrk="1" hangingPunct="1">
              <a:buClrTx/>
              <a:buFontTx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Rational and causal, an outside ROC. </a:t>
            </a:r>
          </a:p>
          <a:p>
            <a:pPr eaLnBrk="1" hangingPunct="1">
              <a:buClrTx/>
              <a:buFontTx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One pole at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= ½ , ROC can NOT be inside |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| &lt; ½ .  </a:t>
            </a:r>
          </a:p>
        </p:txBody>
      </p:sp>
      <p:pic>
        <p:nvPicPr>
          <p:cNvPr id="96262" name="Picture 8" descr="ZP图-例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779" y="3308176"/>
            <a:ext cx="35147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ED066F-5DF6-4391-B28B-6B57B0A47C9F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114</a:t>
            </a:fld>
            <a:endParaRPr lang="en-US" altLang="zh-CN" sz="1200" smtClean="0"/>
          </a:p>
        </p:txBody>
      </p:sp>
      <p:sp>
        <p:nvSpPr>
          <p:cNvPr id="97283" name="Rectangle 2"/>
          <p:cNvSpPr>
            <a:spLocks noChangeArrowheads="1"/>
          </p:cNvSpPr>
          <p:nvPr/>
        </p:nvSpPr>
        <p:spPr bwMode="auto">
          <a:xfrm>
            <a:off x="468313" y="404664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Example 10.27 (Cont’d): </a:t>
            </a:r>
          </a:p>
        </p:txBody>
      </p:sp>
      <p:sp>
        <p:nvSpPr>
          <p:cNvPr id="97284" name="Rectangle 3"/>
          <p:cNvSpPr>
            <a:spLocks noChangeArrowheads="1"/>
          </p:cNvSpPr>
          <p:nvPr/>
        </p:nvSpPr>
        <p:spPr bwMode="auto">
          <a:xfrm>
            <a:off x="5861248" y="270892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(1/2)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/2.</a:t>
            </a:r>
          </a:p>
        </p:txBody>
      </p:sp>
      <p:grpSp>
        <p:nvGrpSpPr>
          <p:cNvPr id="97285" name="Group 28"/>
          <p:cNvGrpSpPr>
            <a:grpSpLocks/>
          </p:cNvGrpSpPr>
          <p:nvPr/>
        </p:nvGrpSpPr>
        <p:grpSpPr bwMode="auto">
          <a:xfrm>
            <a:off x="1116013" y="3212976"/>
            <a:ext cx="3527425" cy="3573462"/>
            <a:chOff x="703" y="2024"/>
            <a:chExt cx="2222" cy="2251"/>
          </a:xfrm>
        </p:grpSpPr>
        <p:sp>
          <p:nvSpPr>
            <p:cNvPr id="97301" name="Rectangle 4"/>
            <p:cNvSpPr>
              <a:spLocks noChangeArrowheads="1"/>
            </p:cNvSpPr>
            <p:nvPr/>
          </p:nvSpPr>
          <p:spPr bwMode="auto">
            <a:xfrm>
              <a:off x="930" y="2205"/>
              <a:ext cx="1723" cy="1813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97302" name="Oval 5"/>
            <p:cNvSpPr>
              <a:spLocks noChangeArrowheads="1"/>
            </p:cNvSpPr>
            <p:nvPr/>
          </p:nvSpPr>
          <p:spPr bwMode="auto">
            <a:xfrm>
              <a:off x="1292" y="2659"/>
              <a:ext cx="998" cy="102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97303" name="Rectangle 6"/>
            <p:cNvSpPr>
              <a:spLocks noChangeArrowheads="1"/>
            </p:cNvSpPr>
            <p:nvPr/>
          </p:nvSpPr>
          <p:spPr bwMode="auto">
            <a:xfrm>
              <a:off x="2245" y="314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Tx/>
                <a:buFontTx/>
                <a:buNone/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97304" name="Group 7"/>
            <p:cNvGrpSpPr>
              <a:grpSpLocks/>
            </p:cNvGrpSpPr>
            <p:nvPr/>
          </p:nvGrpSpPr>
          <p:grpSpPr bwMode="auto">
            <a:xfrm>
              <a:off x="2019" y="3112"/>
              <a:ext cx="90" cy="91"/>
              <a:chOff x="3742" y="3203"/>
              <a:chExt cx="90" cy="91"/>
            </a:xfrm>
          </p:grpSpPr>
          <p:sp>
            <p:nvSpPr>
              <p:cNvPr id="97309" name="Line 8"/>
              <p:cNvSpPr>
                <a:spLocks noChangeShapeType="1"/>
              </p:cNvSpPr>
              <p:nvPr/>
            </p:nvSpPr>
            <p:spPr bwMode="auto">
              <a:xfrm>
                <a:off x="3742" y="3203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310" name="Line 9"/>
              <p:cNvSpPr>
                <a:spLocks noChangeShapeType="1"/>
              </p:cNvSpPr>
              <p:nvPr/>
            </p:nvSpPr>
            <p:spPr bwMode="auto">
              <a:xfrm flipH="1">
                <a:off x="3742" y="3203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7305" name="Line 10"/>
            <p:cNvSpPr>
              <a:spLocks noChangeShapeType="1"/>
            </p:cNvSpPr>
            <p:nvPr/>
          </p:nvSpPr>
          <p:spPr bwMode="auto">
            <a:xfrm>
              <a:off x="703" y="3158"/>
              <a:ext cx="2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06" name="Line 11"/>
            <p:cNvSpPr>
              <a:spLocks noChangeShapeType="1"/>
            </p:cNvSpPr>
            <p:nvPr/>
          </p:nvSpPr>
          <p:spPr bwMode="auto">
            <a:xfrm>
              <a:off x="1791" y="2024"/>
              <a:ext cx="0" cy="22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07" name="Rectangle 12"/>
            <p:cNvSpPr>
              <a:spLocks noChangeArrowheads="1"/>
            </p:cNvSpPr>
            <p:nvPr/>
          </p:nvSpPr>
          <p:spPr bwMode="auto">
            <a:xfrm>
              <a:off x="1882" y="3158"/>
              <a:ext cx="40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1/2</a:t>
              </a:r>
              <a:endPara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7308" name="Rectangle 13"/>
            <p:cNvSpPr>
              <a:spLocks noChangeArrowheads="1"/>
            </p:cNvSpPr>
            <p:nvPr/>
          </p:nvSpPr>
          <p:spPr bwMode="auto">
            <a:xfrm>
              <a:off x="1111" y="2296"/>
              <a:ext cx="49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97286" name="Group 29"/>
          <p:cNvGrpSpPr>
            <a:grpSpLocks/>
          </p:cNvGrpSpPr>
          <p:nvPr/>
        </p:nvGrpSpPr>
        <p:grpSpPr bwMode="auto">
          <a:xfrm>
            <a:off x="4933007" y="3213100"/>
            <a:ext cx="3527425" cy="3573463"/>
            <a:chOff x="3243" y="2024"/>
            <a:chExt cx="2222" cy="2251"/>
          </a:xfrm>
        </p:grpSpPr>
        <p:sp>
          <p:nvSpPr>
            <p:cNvPr id="97292" name="Rectangle 14"/>
            <p:cNvSpPr>
              <a:spLocks noChangeArrowheads="1"/>
            </p:cNvSpPr>
            <p:nvPr/>
          </p:nvSpPr>
          <p:spPr bwMode="auto">
            <a:xfrm>
              <a:off x="3470" y="2205"/>
              <a:ext cx="1723" cy="1813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97293" name="Oval 15"/>
            <p:cNvSpPr>
              <a:spLocks noChangeArrowheads="1"/>
            </p:cNvSpPr>
            <p:nvPr/>
          </p:nvSpPr>
          <p:spPr bwMode="auto">
            <a:xfrm>
              <a:off x="3969" y="2795"/>
              <a:ext cx="726" cy="75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pSp>
          <p:nvGrpSpPr>
            <p:cNvPr id="97294" name="Group 16"/>
            <p:cNvGrpSpPr>
              <a:grpSpLocks/>
            </p:cNvGrpSpPr>
            <p:nvPr/>
          </p:nvGrpSpPr>
          <p:grpSpPr bwMode="auto">
            <a:xfrm>
              <a:off x="4422" y="3112"/>
              <a:ext cx="90" cy="91"/>
              <a:chOff x="3742" y="3203"/>
              <a:chExt cx="90" cy="91"/>
            </a:xfrm>
          </p:grpSpPr>
          <p:sp>
            <p:nvSpPr>
              <p:cNvPr id="97299" name="Line 17"/>
              <p:cNvSpPr>
                <a:spLocks noChangeShapeType="1"/>
              </p:cNvSpPr>
              <p:nvPr/>
            </p:nvSpPr>
            <p:spPr bwMode="auto">
              <a:xfrm>
                <a:off x="3742" y="3203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300" name="Line 18"/>
              <p:cNvSpPr>
                <a:spLocks noChangeShapeType="1"/>
              </p:cNvSpPr>
              <p:nvPr/>
            </p:nvSpPr>
            <p:spPr bwMode="auto">
              <a:xfrm flipH="1">
                <a:off x="3742" y="3203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7295" name="Line 19"/>
            <p:cNvSpPr>
              <a:spLocks noChangeShapeType="1"/>
            </p:cNvSpPr>
            <p:nvPr/>
          </p:nvSpPr>
          <p:spPr bwMode="auto">
            <a:xfrm>
              <a:off x="3243" y="3158"/>
              <a:ext cx="22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6" name="Line 20"/>
            <p:cNvSpPr>
              <a:spLocks noChangeShapeType="1"/>
            </p:cNvSpPr>
            <p:nvPr/>
          </p:nvSpPr>
          <p:spPr bwMode="auto">
            <a:xfrm>
              <a:off x="4331" y="2024"/>
              <a:ext cx="0" cy="22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7" name="Rectangle 21"/>
            <p:cNvSpPr>
              <a:spLocks noChangeArrowheads="1"/>
            </p:cNvSpPr>
            <p:nvPr/>
          </p:nvSpPr>
          <p:spPr bwMode="auto">
            <a:xfrm>
              <a:off x="4513" y="3158"/>
              <a:ext cx="40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Tx/>
                <a:buFontTx/>
                <a:buNone/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1/2</a:t>
              </a:r>
              <a:endPara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7298" name="Rectangle 22"/>
            <p:cNvSpPr>
              <a:spLocks noChangeArrowheads="1"/>
            </p:cNvSpPr>
            <p:nvPr/>
          </p:nvSpPr>
          <p:spPr bwMode="auto">
            <a:xfrm>
              <a:off x="4286" y="2251"/>
              <a:ext cx="1043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(1/2)</a:t>
              </a:r>
              <a:r>
                <a:rPr lang="en-US" altLang="zh-CN" sz="2800" b="1" i="1" baseline="3000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h</a:t>
              </a: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[</a:t>
              </a:r>
              <a:r>
                <a:rPr lang="en-US" altLang="zh-CN" sz="2800" b="1" i="1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]</a:t>
              </a:r>
            </a:p>
          </p:txBody>
        </p:sp>
      </p:grpSp>
      <p:sp>
        <p:nvSpPr>
          <p:cNvPr id="97287" name="Rectangle 23"/>
          <p:cNvSpPr>
            <a:spLocks noChangeArrowheads="1"/>
          </p:cNvSpPr>
          <p:nvPr/>
        </p:nvSpPr>
        <p:spPr bwMode="auto">
          <a:xfrm>
            <a:off x="107504" y="1243608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AutoNum type="alphaLcParenBoth"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F{(1/2)</a:t>
            </a:r>
            <a:r>
              <a:rPr lang="en-US" altLang="zh-CN" sz="2800" b="1" i="1" baseline="30000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]} converges.  </a:t>
            </a:r>
          </a:p>
        </p:txBody>
      </p:sp>
      <p:sp>
        <p:nvSpPr>
          <p:cNvPr id="97288" name="Rectangle 24"/>
          <p:cNvSpPr>
            <a:spLocks noChangeArrowheads="1"/>
          </p:cNvSpPr>
          <p:nvPr/>
        </p:nvSpPr>
        <p:spPr bwMode="auto">
          <a:xfrm>
            <a:off x="0" y="1747664"/>
            <a:ext cx="9036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Need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to know whether the ROC of (1/2)</a:t>
            </a:r>
            <a:r>
              <a:rPr lang="en-US" altLang="zh-CN" sz="2800" b="1" i="1" baseline="30000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includes the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unit circle.  </a:t>
            </a:r>
          </a:p>
        </p:txBody>
      </p:sp>
      <p:sp>
        <p:nvSpPr>
          <p:cNvPr id="97289" name="Rectangle 25"/>
          <p:cNvSpPr>
            <a:spLocks noChangeArrowheads="1"/>
          </p:cNvSpPr>
          <p:nvPr/>
        </p:nvSpPr>
        <p:spPr bwMode="auto">
          <a:xfrm>
            <a:off x="591096" y="2708920"/>
            <a:ext cx="5853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What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is the ROC of {(1/2)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h[n]:</a:t>
            </a:r>
          </a:p>
        </p:txBody>
      </p:sp>
      <p:sp>
        <p:nvSpPr>
          <p:cNvPr id="97290" name="Rectangle 26"/>
          <p:cNvSpPr>
            <a:spLocks noChangeArrowheads="1"/>
          </p:cNvSpPr>
          <p:nvPr/>
        </p:nvSpPr>
        <p:spPr bwMode="auto">
          <a:xfrm>
            <a:off x="6660678" y="5733256"/>
            <a:ext cx="244809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Answer: True. </a:t>
            </a:r>
          </a:p>
        </p:txBody>
      </p:sp>
      <p:sp>
        <p:nvSpPr>
          <p:cNvPr id="97291" name="Rectangle 27"/>
          <p:cNvSpPr>
            <a:spLocks noChangeArrowheads="1"/>
          </p:cNvSpPr>
          <p:nvPr/>
        </p:nvSpPr>
        <p:spPr bwMode="auto">
          <a:xfrm>
            <a:off x="179388" y="4149725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stable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3980D5E-964B-4AFC-A7C7-69851A0C0520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115</a:t>
            </a:fld>
            <a:endParaRPr lang="en-US" altLang="zh-CN" sz="1200" smtClean="0"/>
          </a:p>
        </p:txBody>
      </p:sp>
      <p:sp>
        <p:nvSpPr>
          <p:cNvPr id="98307" name="Rectangle 2"/>
          <p:cNvSpPr>
            <a:spLocks noChangeArrowheads="1"/>
          </p:cNvSpPr>
          <p:nvPr/>
        </p:nvSpPr>
        <p:spPr bwMode="auto">
          <a:xfrm>
            <a:off x="677863" y="404813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Example 10.27 (Cont’d): </a:t>
            </a:r>
          </a:p>
        </p:txBody>
      </p:sp>
      <p:sp>
        <p:nvSpPr>
          <p:cNvPr id="98308" name="Rectangle 3"/>
          <p:cNvSpPr>
            <a:spLocks noChangeArrowheads="1"/>
          </p:cNvSpPr>
          <p:nvPr/>
        </p:nvSpPr>
        <p:spPr bwMode="auto">
          <a:xfrm>
            <a:off x="323528" y="1938338"/>
            <a:ext cx="864096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We need to study the behavior of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on the unit circle.</a:t>
            </a:r>
          </a:p>
        </p:txBody>
      </p:sp>
      <p:sp>
        <p:nvSpPr>
          <p:cNvPr id="98309" name="Rectangle 4"/>
          <p:cNvSpPr>
            <a:spLocks noChangeArrowheads="1"/>
          </p:cNvSpPr>
          <p:nvPr/>
        </p:nvSpPr>
        <p:spPr bwMode="auto">
          <a:xfrm>
            <a:off x="319518" y="4725144"/>
            <a:ext cx="859429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Answer: False.   If it has finite duration, then the ROC should be the entire z-plane except the origin or infinity.  However,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has a pole at ½ . </a:t>
            </a: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0" y="1300163"/>
            <a:ext cx="8913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(b)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800" b="1" baseline="30000" dirty="0" err="1"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l-GR" altLang="zh-CN" sz="2800" b="1" i="1" baseline="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ω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= 0 for some frequency.  </a:t>
            </a:r>
          </a:p>
        </p:txBody>
      </p:sp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35496" y="40767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(c)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] has finite duration.  </a:t>
            </a:r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319518" y="2576210"/>
            <a:ext cx="871697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Answer: True.   Because there is a zero on the unit circle. 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019339"/>
              </p:ext>
            </p:extLst>
          </p:nvPr>
        </p:nvGraphicFramePr>
        <p:xfrm>
          <a:off x="4211960" y="3181969"/>
          <a:ext cx="3047400" cy="60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7" name="Equation" r:id="rId3" imgW="1218960" imgH="241200" progId="Equation.DSMT4">
                  <p:embed/>
                </p:oleObj>
              </mc:Choice>
              <mc:Fallback>
                <p:oleObj name="Equation" r:id="rId3" imgW="1218960" imgH="241200" progId="Equation.DSMT4">
                  <p:embed/>
                  <p:pic>
                    <p:nvPicPr>
                      <p:cNvPr id="9421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181969"/>
                        <a:ext cx="3047400" cy="60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18279D2-1DC8-4850-80B5-F3292970EE50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116</a:t>
            </a:fld>
            <a:endParaRPr lang="en-US" altLang="zh-CN" sz="1200" smtClean="0"/>
          </a:p>
        </p:txBody>
      </p:sp>
      <p:sp>
        <p:nvSpPr>
          <p:cNvPr id="99331" name="Rectangle 2"/>
          <p:cNvSpPr>
            <a:spLocks noChangeArrowheads="1"/>
          </p:cNvSpPr>
          <p:nvPr/>
        </p:nvSpPr>
        <p:spPr bwMode="auto">
          <a:xfrm>
            <a:off x="728663" y="379413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Example 10.27 (Cont’d): </a:t>
            </a:r>
          </a:p>
        </p:txBody>
      </p:sp>
      <p:sp>
        <p:nvSpPr>
          <p:cNvPr id="99332" name="Rectangle 5"/>
          <p:cNvSpPr>
            <a:spLocks noChangeArrowheads="1"/>
          </p:cNvSpPr>
          <p:nvPr/>
        </p:nvSpPr>
        <p:spPr bwMode="auto">
          <a:xfrm>
            <a:off x="107504" y="4325938"/>
            <a:ext cx="885710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Answer: Can NOT determine.  No sufficient information. </a:t>
            </a:r>
          </a:p>
        </p:txBody>
      </p:sp>
      <p:sp>
        <p:nvSpPr>
          <p:cNvPr id="99333" name="Rectangle 8"/>
          <p:cNvSpPr>
            <a:spLocks noChangeArrowheads="1"/>
          </p:cNvSpPr>
          <p:nvPr/>
        </p:nvSpPr>
        <p:spPr bwMode="auto">
          <a:xfrm>
            <a:off x="107504" y="130175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(d)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] is real.  </a:t>
            </a:r>
          </a:p>
        </p:txBody>
      </p:sp>
      <p:sp>
        <p:nvSpPr>
          <p:cNvPr id="99334" name="Rectangle 9"/>
          <p:cNvSpPr>
            <a:spLocks noChangeArrowheads="1"/>
          </p:cNvSpPr>
          <p:nvPr/>
        </p:nvSpPr>
        <p:spPr bwMode="auto">
          <a:xfrm>
            <a:off x="611560" y="2020888"/>
            <a:ext cx="828161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For real signal with rational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), the poles and zeros must come in conjugate pairs or in real, but we only know that ½ is a real pole and we don’t know anything else about its poles and zeros.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4EA114B-E964-43DA-B452-E229374FCCBB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117</a:t>
            </a:fld>
            <a:endParaRPr lang="en-US" altLang="zh-CN" sz="1200" smtClean="0"/>
          </a:p>
        </p:txBody>
      </p:sp>
      <p:sp>
        <p:nvSpPr>
          <p:cNvPr id="100355" name="Rectangle 2"/>
          <p:cNvSpPr>
            <a:spLocks noChangeArrowheads="1"/>
          </p:cNvSpPr>
          <p:nvPr/>
        </p:nvSpPr>
        <p:spPr bwMode="auto">
          <a:xfrm>
            <a:off x="395288" y="404813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Example 10.27 (Cont’d): </a:t>
            </a:r>
          </a:p>
        </p:txBody>
      </p:sp>
      <p:sp>
        <p:nvSpPr>
          <p:cNvPr id="100356" name="Rectangle 3"/>
          <p:cNvSpPr>
            <a:spLocks noChangeArrowheads="1"/>
          </p:cNvSpPr>
          <p:nvPr/>
        </p:nvSpPr>
        <p:spPr bwMode="auto">
          <a:xfrm>
            <a:off x="251520" y="2428875"/>
            <a:ext cx="861943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For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a stable system, the unit circle should be included in the ROC of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).  What is the ROC of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)? </a:t>
            </a:r>
          </a:p>
        </p:txBody>
      </p:sp>
      <p:sp>
        <p:nvSpPr>
          <p:cNvPr id="100357" name="Rectangle 4"/>
          <p:cNvSpPr>
            <a:spLocks noChangeArrowheads="1"/>
          </p:cNvSpPr>
          <p:nvPr/>
        </p:nvSpPr>
        <p:spPr bwMode="auto">
          <a:xfrm>
            <a:off x="251520" y="5661025"/>
            <a:ext cx="76708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Answer: True.  ROC still includes the unit circle.</a:t>
            </a:r>
          </a:p>
        </p:txBody>
      </p:sp>
      <p:graphicFrame>
        <p:nvGraphicFramePr>
          <p:cNvPr id="100358" name="Object 2"/>
          <p:cNvGraphicFramePr>
            <a:graphicFrameLocks/>
          </p:cNvGraphicFramePr>
          <p:nvPr/>
        </p:nvGraphicFramePr>
        <p:xfrm>
          <a:off x="4443413" y="3573463"/>
          <a:ext cx="19351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56" name="公式" r:id="rId3" imgW="742914" imgH="171450" progId="Equation.3">
                  <p:embed/>
                </p:oleObj>
              </mc:Choice>
              <mc:Fallback>
                <p:oleObj name="公式" r:id="rId3" imgW="742914" imgH="17145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413" y="3573463"/>
                        <a:ext cx="19351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9" name="Object 3"/>
          <p:cNvGraphicFramePr>
            <a:graphicFrameLocks/>
          </p:cNvGraphicFramePr>
          <p:nvPr/>
        </p:nvGraphicFramePr>
        <p:xfrm>
          <a:off x="1063625" y="4076700"/>
          <a:ext cx="66643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57" name="公式" r:id="rId5" imgW="2638515" imgH="209679" progId="Equation.3">
                  <p:embed/>
                </p:oleObj>
              </mc:Choice>
              <mc:Fallback>
                <p:oleObj name="公式" r:id="rId5" imgW="2638515" imgH="209679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4076700"/>
                        <a:ext cx="666432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0" name="Object 4"/>
          <p:cNvGraphicFramePr>
            <a:graphicFrameLocks/>
          </p:cNvGraphicFramePr>
          <p:nvPr/>
        </p:nvGraphicFramePr>
        <p:xfrm>
          <a:off x="1079500" y="4670425"/>
          <a:ext cx="533241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58" name="公式" r:id="rId7" imgW="2104971" imgH="390396" progId="Equation.3">
                  <p:embed/>
                </p:oleObj>
              </mc:Choice>
              <mc:Fallback>
                <p:oleObj name="公式" r:id="rId7" imgW="2104971" imgH="390396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4670425"/>
                        <a:ext cx="5332413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1" name="Rectangle 8"/>
          <p:cNvSpPr>
            <a:spLocks noChangeArrowheads="1"/>
          </p:cNvSpPr>
          <p:nvPr/>
        </p:nvSpPr>
        <p:spPr bwMode="auto">
          <a:xfrm>
            <a:off x="0" y="1301750"/>
            <a:ext cx="8893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(e)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] =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]*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]] is the impulse response of a stable system.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CB294A-A428-4DAC-A1B1-61145B8F3DCA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118</a:t>
            </a:fld>
            <a:endParaRPr lang="en-US" altLang="zh-CN" sz="1200" smtClean="0"/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0" y="1293813"/>
            <a:ext cx="9143999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61950" indent="-3619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Summaries: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 Comprehensive understanding and application of   knowledge about ZT.   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0" y="3075672"/>
            <a:ext cx="9143999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1. Determine the input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and its ROC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2. Determine the system function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) and its ROC: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	zeros, poles;  	difference equations;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given special input-output pair;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	if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] = 1,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]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= 0 … 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	causal, stable;  input-output pair;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3. 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and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its ROC, inverse ZT for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5. Analysis of LTI systems using z-Transform </a:t>
            </a:r>
            <a:endParaRPr lang="en-US" sz="3200" b="1" kern="0" dirty="0"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6B8C25-A10A-4A64-AB0F-9406CA6A787C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119</a:t>
            </a:fld>
            <a:endParaRPr lang="en-US" altLang="zh-CN" sz="1200" smtClean="0"/>
          </a:p>
        </p:txBody>
      </p:sp>
      <p:sp>
        <p:nvSpPr>
          <p:cNvPr id="21507" name="Text Box 59"/>
          <p:cNvSpPr txBox="1">
            <a:spLocks noChangeArrowheads="1"/>
          </p:cNvSpPr>
          <p:nvPr/>
        </p:nvSpPr>
        <p:spPr bwMode="auto">
          <a:xfrm>
            <a:off x="251520" y="389608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roup 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discussion: 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6513" y="1340768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1. For the following system under initial rest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460748" y="5229200"/>
            <a:ext cx="446449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(a) Causal and stable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565204" y="5229200"/>
            <a:ext cx="446449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(b) Causal and not stable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60748" y="5661248"/>
            <a:ext cx="446449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(c) Not causal but stable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565204" y="5661248"/>
            <a:ext cx="446449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(d) Not causal and not stable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5496" y="2319536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      Determine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which one of the following choice (       ) is true.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460748" y="2751584"/>
            <a:ext cx="446449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(a) Causal and stable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4565204" y="2751584"/>
            <a:ext cx="446449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(b) Causal and not stable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460748" y="3255640"/>
            <a:ext cx="446449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(c) Not causal but stable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4565204" y="3255640"/>
            <a:ext cx="446449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(d) Not causal and not stable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614424"/>
              </p:ext>
            </p:extLst>
          </p:nvPr>
        </p:nvGraphicFramePr>
        <p:xfrm>
          <a:off x="3563888" y="1777380"/>
          <a:ext cx="4721112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39" name="Equation" r:id="rId4" imgW="2145960" imgH="228600" progId="Equation.DSMT4">
                  <p:embed/>
                </p:oleObj>
              </mc:Choice>
              <mc:Fallback>
                <p:oleObj name="Equation" r:id="rId4" imgW="2145960" imgH="228600" progId="Equation.DSMT4">
                  <p:embed/>
                  <p:pic>
                    <p:nvPicPr>
                      <p:cNvPr id="1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777380"/>
                        <a:ext cx="4721112" cy="502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36513" y="3933056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. For the following system with </a:t>
            </a: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35496" y="4437112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      Determine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which one of the following choice (       ) is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true for the system.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660966"/>
              </p:ext>
            </p:extLst>
          </p:nvPr>
        </p:nvGraphicFramePr>
        <p:xfrm>
          <a:off x="4355976" y="3906472"/>
          <a:ext cx="4190472" cy="53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40" name="Equation" r:id="rId6" imgW="1904760" imgH="241200" progId="Equation.DSMT4">
                  <p:embed/>
                </p:oleObj>
              </mc:Choice>
              <mc:Fallback>
                <p:oleObj name="Equation" r:id="rId6" imgW="1904760" imgH="241200" progId="Equation.DSMT4">
                  <p:embed/>
                  <p:pic>
                    <p:nvPicPr>
                      <p:cNvPr id="27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3906472"/>
                        <a:ext cx="4190472" cy="530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255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70BD29-A8D7-436A-9017-7952D9F7DE8A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200" smtClean="0"/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107504" y="1311275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Example 10.2:  Find z-transform of </a:t>
            </a:r>
          </a:p>
        </p:txBody>
      </p:sp>
      <p:graphicFrame>
        <p:nvGraphicFramePr>
          <p:cNvPr id="16388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0433080"/>
              </p:ext>
            </p:extLst>
          </p:nvPr>
        </p:nvGraphicFramePr>
        <p:xfrm>
          <a:off x="179512" y="2380812"/>
          <a:ext cx="66341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92" name="公式" r:id="rId3" imgW="2628972" imgH="399953" progId="Equation.3">
                  <p:embed/>
                </p:oleObj>
              </mc:Choice>
              <mc:Fallback>
                <p:oleObj name="公式" r:id="rId3" imgW="2628972" imgH="399953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380812"/>
                        <a:ext cx="66341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5087940"/>
              </p:ext>
            </p:extLst>
          </p:nvPr>
        </p:nvGraphicFramePr>
        <p:xfrm>
          <a:off x="5811838" y="1294077"/>
          <a:ext cx="31416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93" name="公式" r:id="rId5" imgW="1228743" imgH="200122" progId="Equation.3">
                  <p:embed/>
                </p:oleObj>
              </mc:Choice>
              <mc:Fallback>
                <p:oleObj name="公式" r:id="rId5" imgW="1228743" imgH="200122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838" y="1294077"/>
                        <a:ext cx="31416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112152" y="1962150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Solution: </a:t>
            </a: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107504" y="5112189"/>
            <a:ext cx="55197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The condition of convergence:  </a:t>
            </a:r>
          </a:p>
        </p:txBody>
      </p:sp>
      <p:graphicFrame>
        <p:nvGraphicFramePr>
          <p:cNvPr id="16392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759892"/>
              </p:ext>
            </p:extLst>
          </p:nvPr>
        </p:nvGraphicFramePr>
        <p:xfrm>
          <a:off x="5168677" y="5031499"/>
          <a:ext cx="1492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94" name="公式" r:id="rId7" imgW="571428" imgH="200122" progId="Equation.3">
                  <p:embed/>
                </p:oleObj>
              </mc:Choice>
              <mc:Fallback>
                <p:oleObj name="公式" r:id="rId7" imgW="571428" imgH="200122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677" y="5031499"/>
                        <a:ext cx="1492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6876256" y="5051648"/>
            <a:ext cx="6238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or  </a:t>
            </a:r>
          </a:p>
        </p:txBody>
      </p:sp>
      <p:graphicFrame>
        <p:nvGraphicFramePr>
          <p:cNvPr id="16394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473874"/>
              </p:ext>
            </p:extLst>
          </p:nvPr>
        </p:nvGraphicFramePr>
        <p:xfrm>
          <a:off x="7500144" y="5043710"/>
          <a:ext cx="1270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95" name="公式" r:id="rId9" imgW="476286" imgH="171450" progId="Equation.3">
                  <p:embed/>
                </p:oleObj>
              </mc:Choice>
              <mc:Fallback>
                <p:oleObj name="公式" r:id="rId9" imgW="476286" imgH="17145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0144" y="5043710"/>
                        <a:ext cx="1270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7551320"/>
              </p:ext>
            </p:extLst>
          </p:nvPr>
        </p:nvGraphicFramePr>
        <p:xfrm>
          <a:off x="6923088" y="2380812"/>
          <a:ext cx="22209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96" name="公式" r:id="rId11" imgW="857142" imgH="399953" progId="Equation.3">
                  <p:embed/>
                </p:oleObj>
              </mc:Choice>
              <mc:Fallback>
                <p:oleObj name="公式" r:id="rId11" imgW="857142" imgH="399953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3088" y="2380812"/>
                        <a:ext cx="222091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3155465"/>
              </p:ext>
            </p:extLst>
          </p:nvPr>
        </p:nvGraphicFramePr>
        <p:xfrm>
          <a:off x="755576" y="3541932"/>
          <a:ext cx="36814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97" name="公式" r:id="rId13" imgW="1447945" imgH="399953" progId="Equation.3">
                  <p:embed/>
                </p:oleObj>
              </mc:Choice>
              <mc:Fallback>
                <p:oleObj name="公式" r:id="rId13" imgW="1447945" imgH="399953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541932"/>
                        <a:ext cx="368141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119457"/>
              </p:ext>
            </p:extLst>
          </p:nvPr>
        </p:nvGraphicFramePr>
        <p:xfrm>
          <a:off x="4521993" y="3481168"/>
          <a:ext cx="40624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98" name="公式" r:id="rId15" imgW="1600345" imgH="399953" progId="Equation.3">
                  <p:embed/>
                </p:oleObj>
              </mc:Choice>
              <mc:Fallback>
                <p:oleObj name="公式" r:id="rId15" imgW="1600345" imgH="399953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993" y="3481168"/>
                        <a:ext cx="40624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8" name="Rectangle 4"/>
          <p:cNvSpPr>
            <a:spLocks noChangeArrowheads="1"/>
          </p:cNvSpPr>
          <p:nvPr/>
        </p:nvSpPr>
        <p:spPr bwMode="auto">
          <a:xfrm>
            <a:off x="457200" y="115888"/>
            <a:ext cx="7620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1. The z-Transform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4692861-92E7-4CE0-8427-4307B0760698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120</a:t>
            </a:fld>
            <a:endParaRPr lang="en-US" altLang="zh-CN" sz="120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44450"/>
            <a:ext cx="81534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zh-CN" sz="3200" b="1" kern="0" dirty="0">
                <a:ea typeface="+mj-ea"/>
                <a:cs typeface="+mj-cs"/>
              </a:rPr>
              <a:t>6. System Function Algebra and Block Diagram</a:t>
            </a:r>
            <a:endParaRPr lang="en-US" sz="3200" b="1" kern="0" dirty="0">
              <a:ea typeface="+mj-ea"/>
              <a:cs typeface="+mj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1520" y="1484784"/>
            <a:ext cx="8712968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Basic requirements:</a:t>
            </a:r>
          </a:p>
          <a:p>
            <a:pPr>
              <a:spcBef>
                <a:spcPct val="50000"/>
              </a:spcBef>
              <a:buClrTx/>
              <a:buFontTx/>
              <a:buAutoNum type="arabicPeriod"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Can derive the system function from the system block diagram; </a:t>
            </a:r>
          </a:p>
          <a:p>
            <a:pPr>
              <a:spcBef>
                <a:spcPct val="50000"/>
              </a:spcBef>
              <a:buClrTx/>
              <a:buFontTx/>
              <a:buAutoNum type="arabicPeriod"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Several equivalent block diagrams are possible. </a:t>
            </a:r>
            <a:r>
              <a:rPr lang="en-US" altLang="zh-CN" sz="2800" b="1" dirty="0">
                <a:latin typeface="Times New Roman" panose="02020603050405020304" pitchFamily="18" charset="0"/>
              </a:rPr>
              <a:t>Given a system function in rational form, can draw a block diagram, especially the direct-form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50000"/>
              </a:spcBef>
              <a:buClrTx/>
              <a:buFontTx/>
              <a:buAutoNum type="arabicPeriod"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Location of poles plus causal and stable properties </a:t>
            </a:r>
          </a:p>
          <a:p>
            <a:pPr>
              <a:spcBef>
                <a:spcPct val="50000"/>
              </a:spcBef>
              <a:buClrTx/>
              <a:buFontTx/>
              <a:buAutoNum type="arabicPeriod"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Inter-connection of sub-systems: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will new poles be generated with new ROC?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7F40A3-E9F2-4B85-B9F4-7F2DBE86C436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121</a:t>
            </a:fld>
            <a:endParaRPr lang="en-US" altLang="zh-CN" sz="1200" smtClean="0"/>
          </a:p>
        </p:txBody>
      </p:sp>
      <p:graphicFrame>
        <p:nvGraphicFramePr>
          <p:cNvPr id="103427" name="Object 2"/>
          <p:cNvGraphicFramePr>
            <a:graphicFrameLocks noChangeAspect="1"/>
          </p:cNvGraphicFramePr>
          <p:nvPr/>
        </p:nvGraphicFramePr>
        <p:xfrm>
          <a:off x="4211638" y="1268413"/>
          <a:ext cx="4724400" cy="203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7" name="VISIO" r:id="rId3" imgW="3608832" imgH="1341120" progId="Visio.Drawing.5">
                  <p:embed/>
                </p:oleObj>
              </mc:Choice>
              <mc:Fallback>
                <p:oleObj name="VISIO" r:id="rId3" imgW="3608832" imgH="1341120" progId="Visio.Drawing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268413"/>
                        <a:ext cx="4724400" cy="203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44450"/>
            <a:ext cx="81534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zh-CN" sz="3200" b="1" kern="0" dirty="0">
                <a:ea typeface="+mj-ea"/>
                <a:cs typeface="+mj-cs"/>
              </a:rPr>
              <a:t>6. System Function Algebra and Block Diagram</a:t>
            </a:r>
            <a:endParaRPr lang="en-US" sz="3200" b="1" kern="0" dirty="0">
              <a:ea typeface="+mj-ea"/>
              <a:cs typeface="+mj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7504" y="3067050"/>
            <a:ext cx="8657084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61950" indent="-3619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Interconnections of LTI systems: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1) Determine the input and output of the system;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2) Decompose the system into subsystems, and find the input-output relationship for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each subsystem;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3) Obtain the overall input-output relationship. 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4484C4F-4F70-467B-8DBF-7A0B083331A2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122</a:t>
            </a:fld>
            <a:endParaRPr lang="en-US" altLang="zh-CN" sz="1200" smtClean="0"/>
          </a:p>
        </p:txBody>
      </p:sp>
      <p:graphicFrame>
        <p:nvGraphicFramePr>
          <p:cNvPr id="10445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577115"/>
              </p:ext>
            </p:extLst>
          </p:nvPr>
        </p:nvGraphicFramePr>
        <p:xfrm>
          <a:off x="4377618" y="1748849"/>
          <a:ext cx="4724400" cy="272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02" name="VISIO" r:id="rId3" imgW="3791712" imgH="2182368" progId="Visio.Drawing.5">
                  <p:embed/>
                </p:oleObj>
              </mc:Choice>
              <mc:Fallback>
                <p:oleObj name="VISIO" r:id="rId3" imgW="3791712" imgH="2182368" progId="Visio.Drawing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7618" y="1748849"/>
                        <a:ext cx="4724400" cy="272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548523"/>
              </p:ext>
            </p:extLst>
          </p:nvPr>
        </p:nvGraphicFramePr>
        <p:xfrm>
          <a:off x="35496" y="2096644"/>
          <a:ext cx="4253043" cy="183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03" name="VISIO" r:id="rId5" imgW="3608832" imgH="1341120" progId="Visio.Drawing.5">
                  <p:embed/>
                </p:oleObj>
              </mc:Choice>
              <mc:Fallback>
                <p:oleObj name="VISIO" r:id="rId5" imgW="3608832" imgH="1341120" progId="Visio.Drawing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2096644"/>
                        <a:ext cx="4253043" cy="183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44450"/>
            <a:ext cx="81534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zh-CN" sz="3200" b="1" kern="0" dirty="0">
                <a:ea typeface="+mj-ea"/>
                <a:cs typeface="+mj-cs"/>
              </a:rPr>
              <a:t>6. System Function Algebra and Block Diagram</a:t>
            </a:r>
            <a:endParaRPr lang="en-US" sz="3200" b="1" kern="0" dirty="0">
              <a:ea typeface="+mj-ea"/>
              <a:cs typeface="+mj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91008" y="1229737"/>
            <a:ext cx="4048944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Series: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059560" y="1229737"/>
            <a:ext cx="4048944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Parallel: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07974" y="4508568"/>
            <a:ext cx="495158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ROC? Causal or stable? 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-9525" y="5013176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2400" b="1" dirty="0" smtClean="0">
                <a:latin typeface="Times New Roman" panose="02020603050405020304" pitchFamily="18" charset="0"/>
              </a:rPr>
              <a:t>Convolution property and linear property: ROC no change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6512" y="5517232"/>
            <a:ext cx="91074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2400" b="1" dirty="0" smtClean="0">
                <a:latin typeface="Times New Roman" panose="02020603050405020304" pitchFamily="18" charset="0"/>
              </a:rPr>
              <a:t>Plus, location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of poles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not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change.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Still outside ROC for causality and still ROC include the unit circle for stability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062269"/>
              </p:ext>
            </p:extLst>
          </p:nvPr>
        </p:nvGraphicFramePr>
        <p:xfrm>
          <a:off x="1081088" y="3856038"/>
          <a:ext cx="26257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04" name="Equation" r:id="rId7" imgW="1193760" imgH="228600" progId="Equation.DSMT4">
                  <p:embed/>
                </p:oleObj>
              </mc:Choice>
              <mc:Fallback>
                <p:oleObj name="Equation" r:id="rId7" imgW="1193760" imgH="228600" progId="Equation.DSMT4">
                  <p:embed/>
                  <p:pic>
                    <p:nvPicPr>
                      <p:cNvPr id="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3856038"/>
                        <a:ext cx="26257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013615"/>
              </p:ext>
            </p:extLst>
          </p:nvPr>
        </p:nvGraphicFramePr>
        <p:xfrm>
          <a:off x="5132660" y="4437112"/>
          <a:ext cx="26797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05" name="Equation" r:id="rId9" imgW="1218960" imgH="228600" progId="Equation.DSMT4">
                  <p:embed/>
                </p:oleObj>
              </mc:Choice>
              <mc:Fallback>
                <p:oleObj name="Equation" r:id="rId9" imgW="1218960" imgH="228600" progId="Equation.DSMT4">
                  <p:embed/>
                  <p:pic>
                    <p:nvPicPr>
                      <p:cNvPr id="1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2660" y="4437112"/>
                        <a:ext cx="26797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1F4A77-17B8-42C3-AD26-A9AD173B872E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123</a:t>
            </a:fld>
            <a:endParaRPr lang="en-US" altLang="zh-CN" sz="1200" smtClean="0"/>
          </a:p>
        </p:txBody>
      </p:sp>
      <p:graphicFrame>
        <p:nvGraphicFramePr>
          <p:cNvPr id="10547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965946"/>
              </p:ext>
            </p:extLst>
          </p:nvPr>
        </p:nvGraphicFramePr>
        <p:xfrm>
          <a:off x="3851920" y="1144588"/>
          <a:ext cx="5256584" cy="2988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22" name="Visio" r:id="rId3" imgW="3533829" imgH="2009904" progId="Visio.Drawing.11">
                  <p:embed/>
                </p:oleObj>
              </mc:Choice>
              <mc:Fallback>
                <p:oleObj name="Visio" r:id="rId3" imgW="3533829" imgH="2009904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144588"/>
                        <a:ext cx="5256584" cy="29885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6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214335"/>
              </p:ext>
            </p:extLst>
          </p:nvPr>
        </p:nvGraphicFramePr>
        <p:xfrm>
          <a:off x="166339" y="2676337"/>
          <a:ext cx="41259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23" name="公式" r:id="rId5" imgW="1619142" imgH="190564" progId="Equation.3">
                  <p:embed/>
                </p:oleObj>
              </mc:Choice>
              <mc:Fallback>
                <p:oleObj name="公式" r:id="rId5" imgW="1619142" imgH="190564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39" y="2676337"/>
                        <a:ext cx="412591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7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657950"/>
              </p:ext>
            </p:extLst>
          </p:nvPr>
        </p:nvGraphicFramePr>
        <p:xfrm>
          <a:off x="251520" y="1964431"/>
          <a:ext cx="29829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24" name="公式" r:id="rId7" imgW="1161942" imgH="190564" progId="Equation.3">
                  <p:embed/>
                </p:oleObj>
              </mc:Choice>
              <mc:Fallback>
                <p:oleObj name="公式" r:id="rId7" imgW="1161942" imgH="190564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964431"/>
                        <a:ext cx="298291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35496" y="3933056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Get rid of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), we have  </a:t>
            </a:r>
          </a:p>
        </p:txBody>
      </p:sp>
      <p:graphicFrame>
        <p:nvGraphicFramePr>
          <p:cNvPr id="105479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085644"/>
              </p:ext>
            </p:extLst>
          </p:nvPr>
        </p:nvGraphicFramePr>
        <p:xfrm>
          <a:off x="395536" y="4617442"/>
          <a:ext cx="58721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25" name="公式" r:id="rId9" imgW="2324172" imgH="190564" progId="Equation.3">
                  <p:embed/>
                </p:oleObj>
              </mc:Choice>
              <mc:Fallback>
                <p:oleObj name="公式" r:id="rId9" imgW="2324172" imgH="190564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617442"/>
                        <a:ext cx="58721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66571"/>
              </p:ext>
            </p:extLst>
          </p:nvPr>
        </p:nvGraphicFramePr>
        <p:xfrm>
          <a:off x="5580112" y="1179602"/>
          <a:ext cx="775533" cy="37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26" name="公式" r:id="rId11" imgW="352515" imgH="171450" progId="Equation.3">
                  <p:embed/>
                </p:oleObj>
              </mc:Choice>
              <mc:Fallback>
                <p:oleObj name="公式" r:id="rId11" imgW="352515" imgH="17145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1179602"/>
                        <a:ext cx="775533" cy="377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57200" y="44450"/>
            <a:ext cx="81534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zh-CN" sz="3200" b="1" kern="0" dirty="0">
                <a:ea typeface="+mj-ea"/>
                <a:cs typeface="+mj-cs"/>
              </a:rPr>
              <a:t>6. System Function Algebra and Block Diagram</a:t>
            </a:r>
            <a:endParaRPr lang="en-US" sz="3200" b="1" kern="0" dirty="0">
              <a:ea typeface="+mj-ea"/>
              <a:cs typeface="+mj-cs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91008" y="1325712"/>
            <a:ext cx="4048944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Feedback: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348606" y="4149080"/>
            <a:ext cx="275989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ROC? Causal or stable? 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07504" y="5301208"/>
            <a:ext cx="900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ROC: If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the two subsystems are causal, the whole system will be causal.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But, location of poles will change. ROC determined by new largest pole.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586009"/>
              </p:ext>
            </p:extLst>
          </p:nvPr>
        </p:nvGraphicFramePr>
        <p:xfrm>
          <a:off x="7858125" y="2684463"/>
          <a:ext cx="7270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27" name="Equation" r:id="rId13" imgW="330120" imgH="203040" progId="Equation.DSMT4">
                  <p:embed/>
                </p:oleObj>
              </mc:Choice>
              <mc:Fallback>
                <p:oleObj name="Equation" r:id="rId13" imgW="330120" imgH="203040" progId="Equation.DSMT4">
                  <p:embed/>
                  <p:pic>
                    <p:nvPicPr>
                      <p:cNvPr id="10548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25" y="2684463"/>
                        <a:ext cx="7270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7777365"/>
              </p:ext>
            </p:extLst>
          </p:nvPr>
        </p:nvGraphicFramePr>
        <p:xfrm>
          <a:off x="4509750" y="2708920"/>
          <a:ext cx="15652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28" name="Equation" r:id="rId15" imgW="711000" imgH="228600" progId="Equation.DSMT4">
                  <p:embed/>
                </p:oleObj>
              </mc:Choice>
              <mc:Fallback>
                <p:oleObj name="Equation" r:id="rId15" imgW="711000" imgH="228600" progId="Equation.DSMT4">
                  <p:embed/>
                  <p:pic>
                    <p:nvPicPr>
                      <p:cNvPr id="1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9750" y="2708920"/>
                        <a:ext cx="15652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9906A5-B0CA-4FF9-B1DE-ACE8C9D25CD8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124</a:t>
            </a:fld>
            <a:endParaRPr lang="en-US" altLang="zh-CN" sz="1200" smtClean="0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220072" y="1844824"/>
            <a:ext cx="381642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Location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of poles might change completely.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74848" y="332656"/>
            <a:ext cx="82296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Feedback system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224528"/>
              </p:ext>
            </p:extLst>
          </p:nvPr>
        </p:nvGraphicFramePr>
        <p:xfrm>
          <a:off x="5186238" y="3212976"/>
          <a:ext cx="37782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46" name="Equation" r:id="rId3" imgW="1511280" imgH="444240" progId="Equation.DSMT4">
                  <p:embed/>
                </p:oleObj>
              </mc:Choice>
              <mc:Fallback>
                <p:oleObj name="Equation" r:id="rId3" imgW="1511280" imgH="444240" progId="Equation.DSMT4">
                  <p:embed/>
                  <p:pic>
                    <p:nvPicPr>
                      <p:cNvPr id="10650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238" y="3212976"/>
                        <a:ext cx="377825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013166"/>
              </p:ext>
            </p:extLst>
          </p:nvPr>
        </p:nvGraphicFramePr>
        <p:xfrm>
          <a:off x="199456" y="4390853"/>
          <a:ext cx="3206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47" name="Equation" r:id="rId5" imgW="1282680" imgH="241200" progId="Equation.DSMT4">
                  <p:embed/>
                </p:oleObj>
              </mc:Choice>
              <mc:Fallback>
                <p:oleObj name="Equation" r:id="rId5" imgW="1282680" imgH="241200" progId="Equation.DSMT4">
                  <p:embed/>
                  <p:pic>
                    <p:nvPicPr>
                      <p:cNvPr id="10650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456" y="4390853"/>
                        <a:ext cx="32067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949157" y="5013176"/>
            <a:ext cx="2015331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Unstable. 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4933057" y="2852936"/>
            <a:ext cx="421094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Examples: stable, causal </a:t>
            </a:r>
          </a:p>
        </p:txBody>
      </p:sp>
      <p:graphicFrame>
        <p:nvGraphicFramePr>
          <p:cNvPr id="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214603"/>
              </p:ext>
            </p:extLst>
          </p:nvPr>
        </p:nvGraphicFramePr>
        <p:xfrm>
          <a:off x="161044" y="5490046"/>
          <a:ext cx="32385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48" name="Equation" r:id="rId7" imgW="1295280" imgH="241200" progId="Equation.DSMT4">
                  <p:embed/>
                </p:oleObj>
              </mc:Choice>
              <mc:Fallback>
                <p:oleObj name="Equation" r:id="rId7" imgW="1295280" imgH="241200" progId="Equation.DSMT4">
                  <p:embed/>
                  <p:pic>
                    <p:nvPicPr>
                      <p:cNvPr id="1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44" y="5490046"/>
                        <a:ext cx="32385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205208"/>
              </p:ext>
            </p:extLst>
          </p:nvPr>
        </p:nvGraphicFramePr>
        <p:xfrm>
          <a:off x="4725988" y="5346700"/>
          <a:ext cx="36830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49" name="Equation" r:id="rId9" imgW="1473120" imgH="444240" progId="Equation.DSMT4">
                  <p:embed/>
                </p:oleObj>
              </mc:Choice>
              <mc:Fallback>
                <p:oleObj name="Equation" r:id="rId9" imgW="1473120" imgH="444240" progId="Equation.DSMT4">
                  <p:embed/>
                  <p:pic>
                    <p:nvPicPr>
                      <p:cNvPr id="1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988" y="5346700"/>
                        <a:ext cx="36830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6949157" y="6183880"/>
            <a:ext cx="2015331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table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. 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481161"/>
              </p:ext>
            </p:extLst>
          </p:nvPr>
        </p:nvGraphicFramePr>
        <p:xfrm>
          <a:off x="35496" y="1144588"/>
          <a:ext cx="5256584" cy="2988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50" name="Visio" r:id="rId11" imgW="3533829" imgH="2009904" progId="Visio.Drawing.11">
                  <p:embed/>
                </p:oleObj>
              </mc:Choice>
              <mc:Fallback>
                <p:oleObj name="Visio" r:id="rId11" imgW="3533829" imgH="2009904" progId="Visio.Drawing.11">
                  <p:embed/>
                  <p:pic>
                    <p:nvPicPr>
                      <p:cNvPr id="10547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144588"/>
                        <a:ext cx="5256584" cy="29885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350198"/>
              </p:ext>
            </p:extLst>
          </p:nvPr>
        </p:nvGraphicFramePr>
        <p:xfrm>
          <a:off x="1763688" y="1179602"/>
          <a:ext cx="775533" cy="37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51" name="公式" r:id="rId13" imgW="352515" imgH="171450" progId="Equation.3">
                  <p:embed/>
                </p:oleObj>
              </mc:Choice>
              <mc:Fallback>
                <p:oleObj name="公式" r:id="rId13" imgW="352515" imgH="171450" progId="Equation.3">
                  <p:embed/>
                  <p:pic>
                    <p:nvPicPr>
                      <p:cNvPr id="10548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179602"/>
                        <a:ext cx="775533" cy="377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326103"/>
              </p:ext>
            </p:extLst>
          </p:nvPr>
        </p:nvGraphicFramePr>
        <p:xfrm>
          <a:off x="4041701" y="2684463"/>
          <a:ext cx="7270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52" name="Equation" r:id="rId15" imgW="330120" imgH="203040" progId="Equation.DSMT4">
                  <p:embed/>
                </p:oleObj>
              </mc:Choice>
              <mc:Fallback>
                <p:oleObj name="Equation" r:id="rId15" imgW="330120" imgH="203040" progId="Equation.DSMT4">
                  <p:embed/>
                  <p:pic>
                    <p:nvPicPr>
                      <p:cNvPr id="1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701" y="2684463"/>
                        <a:ext cx="7270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457407"/>
              </p:ext>
            </p:extLst>
          </p:nvPr>
        </p:nvGraphicFramePr>
        <p:xfrm>
          <a:off x="693326" y="2708920"/>
          <a:ext cx="15652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53" name="Equation" r:id="rId17" imgW="711000" imgH="228600" progId="Equation.DSMT4">
                  <p:embed/>
                </p:oleObj>
              </mc:Choice>
              <mc:Fallback>
                <p:oleObj name="Equation" r:id="rId17" imgW="711000" imgH="228600" progId="Equation.DSMT4">
                  <p:embed/>
                  <p:pic>
                    <p:nvPicPr>
                      <p:cNvPr id="1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326" y="2708920"/>
                        <a:ext cx="15652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095891"/>
              </p:ext>
            </p:extLst>
          </p:nvPr>
        </p:nvGraphicFramePr>
        <p:xfrm>
          <a:off x="4711700" y="4221088"/>
          <a:ext cx="36830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54" name="Equation" r:id="rId19" imgW="1473120" imgH="444240" progId="Equation.DSMT4">
                  <p:embed/>
                </p:oleObj>
              </mc:Choice>
              <mc:Fallback>
                <p:oleObj name="Equation" r:id="rId19" imgW="1473120" imgH="444240" progId="Equation.DSMT4">
                  <p:embed/>
                  <p:pic>
                    <p:nvPicPr>
                      <p:cNvPr id="1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00" y="4221088"/>
                        <a:ext cx="36830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81341" y="3861048"/>
            <a:ext cx="421094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A delayer: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9906A5-B0CA-4FF9-B1DE-ACE8C9D25CD8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125</a:t>
            </a:fld>
            <a:endParaRPr lang="en-US" altLang="zh-CN" sz="1200" smtClean="0"/>
          </a:p>
        </p:txBody>
      </p:sp>
      <p:sp>
        <p:nvSpPr>
          <p:cNvPr id="106499" name="Rectangle 4"/>
          <p:cNvSpPr>
            <a:spLocks noChangeArrowheads="1"/>
          </p:cNvSpPr>
          <p:nvPr/>
        </p:nvSpPr>
        <p:spPr bwMode="auto">
          <a:xfrm>
            <a:off x="468313" y="1989138"/>
            <a:ext cx="3563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adder</a:t>
            </a:r>
          </a:p>
        </p:txBody>
      </p:sp>
      <p:sp>
        <p:nvSpPr>
          <p:cNvPr id="106500" name="Rectangle 6"/>
          <p:cNvSpPr>
            <a:spLocks noChangeArrowheads="1"/>
          </p:cNvSpPr>
          <p:nvPr/>
        </p:nvSpPr>
        <p:spPr bwMode="auto">
          <a:xfrm>
            <a:off x="971550" y="4659313"/>
            <a:ext cx="3906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Unit delay for difference</a:t>
            </a:r>
          </a:p>
        </p:txBody>
      </p:sp>
      <p:graphicFrame>
        <p:nvGraphicFramePr>
          <p:cNvPr id="106501" name="Object 2"/>
          <p:cNvGraphicFramePr>
            <a:graphicFrameLocks noChangeAspect="1"/>
          </p:cNvGraphicFramePr>
          <p:nvPr/>
        </p:nvGraphicFramePr>
        <p:xfrm>
          <a:off x="685800" y="2563813"/>
          <a:ext cx="3429000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12" name="VISIO" r:id="rId3" imgW="2206752" imgH="1158240" progId="Visio.Drawing.5">
                  <p:embed/>
                </p:oleObj>
              </mc:Choice>
              <mc:Fallback>
                <p:oleObj name="VISIO" r:id="rId3" imgW="2206752" imgH="1158240" progId="Visio.Drawing.5">
                  <p:embed/>
                  <p:pic>
                    <p:nvPicPr>
                      <p:cNvPr id="10650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63813"/>
                        <a:ext cx="3429000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302403"/>
              </p:ext>
            </p:extLst>
          </p:nvPr>
        </p:nvGraphicFramePr>
        <p:xfrm>
          <a:off x="4953000" y="2660774"/>
          <a:ext cx="31242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13" name="VISIO" r:id="rId5" imgW="1984248" imgH="624840" progId="Visio.Drawing.5">
                  <p:embed/>
                </p:oleObj>
              </mc:Choice>
              <mc:Fallback>
                <p:oleObj name="VISIO" r:id="rId5" imgW="1984248" imgH="624840" progId="Visio.Drawing.5">
                  <p:embed/>
                  <p:pic>
                    <p:nvPicPr>
                      <p:cNvPr id="10650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660774"/>
                        <a:ext cx="31242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3" name="Object 4"/>
          <p:cNvGraphicFramePr>
            <a:graphicFrameLocks noChangeAspect="1"/>
          </p:cNvGraphicFramePr>
          <p:nvPr/>
        </p:nvGraphicFramePr>
        <p:xfrm>
          <a:off x="5105400" y="4491038"/>
          <a:ext cx="27432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14" name="VISIO" r:id="rId7" imgW="2218944" imgH="829056" progId="Visio.Drawing.5">
                  <p:embed/>
                </p:oleObj>
              </mc:Choice>
              <mc:Fallback>
                <p:oleObj name="VISIO" r:id="rId7" imgW="2218944" imgH="829056" progId="Visio.Drawing.5">
                  <p:embed/>
                  <p:pic>
                    <p:nvPicPr>
                      <p:cNvPr id="10650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491038"/>
                        <a:ext cx="27432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4" name="Rectangle 11"/>
          <p:cNvSpPr>
            <a:spLocks noChangeArrowheads="1"/>
          </p:cNvSpPr>
          <p:nvPr/>
        </p:nvSpPr>
        <p:spPr bwMode="auto">
          <a:xfrm>
            <a:off x="4283968" y="2065461"/>
            <a:ext cx="469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multiplication by a coefficient</a:t>
            </a:r>
          </a:p>
        </p:txBody>
      </p:sp>
      <p:sp>
        <p:nvSpPr>
          <p:cNvPr id="106505" name="Rectangle 12"/>
          <p:cNvSpPr>
            <a:spLocks noChangeArrowheads="1"/>
          </p:cNvSpPr>
          <p:nvPr/>
        </p:nvSpPr>
        <p:spPr bwMode="auto">
          <a:xfrm>
            <a:off x="468313" y="1325563"/>
            <a:ext cx="3563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Basic elements:</a:t>
            </a:r>
          </a:p>
        </p:txBody>
      </p:sp>
      <p:sp>
        <p:nvSpPr>
          <p:cNvPr id="106506" name="Rectangle 13"/>
          <p:cNvSpPr>
            <a:spLocks noChangeArrowheads="1"/>
          </p:cNvSpPr>
          <p:nvPr/>
        </p:nvSpPr>
        <p:spPr bwMode="auto">
          <a:xfrm>
            <a:off x="2555875" y="5635625"/>
            <a:ext cx="604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Examples 10.28  10.29  10.30  10.31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44450"/>
            <a:ext cx="8153400" cy="11430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altLang="zh-CN" sz="3200" b="1" kern="0" dirty="0">
                <a:ea typeface="+mj-ea"/>
                <a:cs typeface="+mj-cs"/>
              </a:rPr>
              <a:t>6. System Function Algebra and Block Diagram</a:t>
            </a:r>
            <a:endParaRPr lang="en-US" sz="3200" b="1" kern="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789735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9BFC7FA-EC3C-42CD-B74A-142B369BF239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126</a:t>
            </a:fld>
            <a:endParaRPr lang="en-US" altLang="zh-CN" sz="1200" smtClean="0"/>
          </a:p>
        </p:txBody>
      </p:sp>
      <p:sp>
        <p:nvSpPr>
          <p:cNvPr id="107523" name="Rectangle 8"/>
          <p:cNvSpPr>
            <a:spLocks noChangeArrowheads="1"/>
          </p:cNvSpPr>
          <p:nvPr/>
        </p:nvSpPr>
        <p:spPr bwMode="auto">
          <a:xfrm>
            <a:off x="0" y="1285875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Examples 10.28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7524" name="Rectangle 2"/>
          <p:cNvSpPr>
            <a:spLocks noChangeArrowheads="1"/>
          </p:cNvSpPr>
          <p:nvPr/>
        </p:nvSpPr>
        <p:spPr bwMode="auto">
          <a:xfrm>
            <a:off x="457200" y="115888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6. System Function Algebra and Block Diagram </a:t>
            </a:r>
          </a:p>
        </p:txBody>
      </p:sp>
      <p:graphicFrame>
        <p:nvGraphicFramePr>
          <p:cNvPr id="107525" name="Object 5"/>
          <p:cNvGraphicFramePr>
            <a:graphicFrameLocks/>
          </p:cNvGraphicFramePr>
          <p:nvPr/>
        </p:nvGraphicFramePr>
        <p:xfrm>
          <a:off x="2714625" y="1071563"/>
          <a:ext cx="2443163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17" name="Equation" r:id="rId3" imgW="952572" imgH="419068" progId="Equation.DSMT4">
                  <p:embed/>
                </p:oleObj>
              </mc:Choice>
              <mc:Fallback>
                <p:oleObj name="Equation" r:id="rId3" imgW="952572" imgH="419068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1071563"/>
                        <a:ext cx="2443163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6" name="Object 3"/>
          <p:cNvGraphicFramePr>
            <a:graphicFrameLocks/>
          </p:cNvGraphicFramePr>
          <p:nvPr/>
        </p:nvGraphicFramePr>
        <p:xfrm>
          <a:off x="5429250" y="1055688"/>
          <a:ext cx="364966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18" name="Equation" r:id="rId5" imgW="1428858" imgH="381129" progId="Equation.DSMT4">
                  <p:embed/>
                </p:oleObj>
              </mc:Choice>
              <mc:Fallback>
                <p:oleObj name="Equation" r:id="rId5" imgW="1428858" imgH="381129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1055688"/>
                        <a:ext cx="3649663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7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3534169"/>
              </p:ext>
            </p:extLst>
          </p:nvPr>
        </p:nvGraphicFramePr>
        <p:xfrm>
          <a:off x="677453" y="5721350"/>
          <a:ext cx="28559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19" name="Equation" r:id="rId7" imgW="1114515" imgH="200122" progId="Equation.DSMT4">
                  <p:embed/>
                </p:oleObj>
              </mc:Choice>
              <mc:Fallback>
                <p:oleObj name="Equation" r:id="rId7" imgW="1114515" imgH="200122" progId="Equation.DSMT4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453" y="5721350"/>
                        <a:ext cx="28559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8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7627960"/>
              </p:ext>
            </p:extLst>
          </p:nvPr>
        </p:nvGraphicFramePr>
        <p:xfrm>
          <a:off x="4067944" y="5460507"/>
          <a:ext cx="4316412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20" name="Equation" r:id="rId9" imgW="1695486" imgH="381129" progId="Equation.DSMT4">
                  <p:embed/>
                </p:oleObj>
              </mc:Choice>
              <mc:Fallback>
                <p:oleObj name="Equation" r:id="rId9" imgW="1695486" imgH="381129" progId="Equation.DSMT4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5460507"/>
                        <a:ext cx="4316412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9" name="Object 2"/>
          <p:cNvGraphicFramePr>
            <a:graphicFrameLocks noChangeAspect="1"/>
          </p:cNvGraphicFramePr>
          <p:nvPr/>
        </p:nvGraphicFramePr>
        <p:xfrm>
          <a:off x="142875" y="2428875"/>
          <a:ext cx="5791200" cy="329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21" name="Visio" r:id="rId11" imgW="3533829" imgH="2009904" progId="Visio.Drawing.11">
                  <p:embed/>
                </p:oleObj>
              </mc:Choice>
              <mc:Fallback>
                <p:oleObj name="Visio" r:id="rId11" imgW="3533829" imgH="2009904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2428875"/>
                        <a:ext cx="5791200" cy="329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719279"/>
              </p:ext>
            </p:extLst>
          </p:nvPr>
        </p:nvGraphicFramePr>
        <p:xfrm>
          <a:off x="5873564" y="1970087"/>
          <a:ext cx="2990850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22" name="VISIO" r:id="rId13" imgW="2206752" imgH="1158240" progId="Visio.Drawing.5">
                  <p:embed/>
                </p:oleObj>
              </mc:Choice>
              <mc:Fallback>
                <p:oleObj name="VISIO" r:id="rId13" imgW="2206752" imgH="1158240" progId="Visio.Drawing.5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564" y="1970087"/>
                        <a:ext cx="2990850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070476"/>
              </p:ext>
            </p:extLst>
          </p:nvPr>
        </p:nvGraphicFramePr>
        <p:xfrm>
          <a:off x="5892382" y="3529670"/>
          <a:ext cx="2786063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23" name="VISIO" r:id="rId15" imgW="1984248" imgH="624840" progId="Visio.Drawing.5">
                  <p:embed/>
                </p:oleObj>
              </mc:Choice>
              <mc:Fallback>
                <p:oleObj name="VISIO" r:id="rId15" imgW="1984248" imgH="624840" progId="Visio.Drawing.5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382" y="3529670"/>
                        <a:ext cx="2786063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737786"/>
              </p:ext>
            </p:extLst>
          </p:nvPr>
        </p:nvGraphicFramePr>
        <p:xfrm>
          <a:off x="5965440" y="4392613"/>
          <a:ext cx="2898974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24" name="VISIO" r:id="rId17" imgW="2218944" imgH="829056" progId="Visio.Drawing.5">
                  <p:embed/>
                </p:oleObj>
              </mc:Choice>
              <mc:Fallback>
                <p:oleObj name="VISIO" r:id="rId17" imgW="2218944" imgH="829056" progId="Visio.Drawing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5440" y="4392613"/>
                        <a:ext cx="2898974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9" y="2286000"/>
            <a:ext cx="5508674" cy="28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3EF38B1-0440-45C4-BCAB-64FB50C72976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127</a:t>
            </a:fld>
            <a:endParaRPr lang="en-US" altLang="zh-CN" sz="1200" smtClean="0"/>
          </a:p>
        </p:txBody>
      </p:sp>
      <p:sp>
        <p:nvSpPr>
          <p:cNvPr id="108548" name="Rectangle 8"/>
          <p:cNvSpPr>
            <a:spLocks noChangeArrowheads="1"/>
          </p:cNvSpPr>
          <p:nvPr/>
        </p:nvSpPr>
        <p:spPr bwMode="auto">
          <a:xfrm>
            <a:off x="357188" y="1285875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Examples 10.28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8549" name="Rectangle 2"/>
          <p:cNvSpPr>
            <a:spLocks noChangeArrowheads="1"/>
          </p:cNvSpPr>
          <p:nvPr/>
        </p:nvSpPr>
        <p:spPr bwMode="auto">
          <a:xfrm>
            <a:off x="457200" y="115888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6. System Function Algebra and Block Diagram </a:t>
            </a:r>
          </a:p>
        </p:txBody>
      </p:sp>
      <p:graphicFrame>
        <p:nvGraphicFramePr>
          <p:cNvPr id="108550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5694681"/>
              </p:ext>
            </p:extLst>
          </p:nvPr>
        </p:nvGraphicFramePr>
        <p:xfrm>
          <a:off x="4040763" y="4493395"/>
          <a:ext cx="1270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67" name="Equation" r:id="rId4" imgW="476286" imgH="200122" progId="Equation.DSMT4">
                  <p:embed/>
                </p:oleObj>
              </mc:Choice>
              <mc:Fallback>
                <p:oleObj name="Equation" r:id="rId4" imgW="476286" imgH="200122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763" y="4493395"/>
                        <a:ext cx="1270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1" name="Rectangle 6"/>
          <p:cNvSpPr>
            <a:spLocks noChangeArrowheads="1"/>
          </p:cNvSpPr>
          <p:nvPr/>
        </p:nvSpPr>
        <p:spPr bwMode="auto">
          <a:xfrm>
            <a:off x="6170612" y="2530508"/>
            <a:ext cx="1373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Adder: </a:t>
            </a:r>
          </a:p>
        </p:txBody>
      </p:sp>
      <p:graphicFrame>
        <p:nvGraphicFramePr>
          <p:cNvPr id="10855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103769"/>
              </p:ext>
            </p:extLst>
          </p:nvPr>
        </p:nvGraphicFramePr>
        <p:xfrm>
          <a:off x="5331841" y="3159158"/>
          <a:ext cx="3714570" cy="952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68" name="Equation" r:id="rId6" imgW="1485828" imgH="381129" progId="Equation.DSMT4">
                  <p:embed/>
                </p:oleObj>
              </mc:Choice>
              <mc:Fallback>
                <p:oleObj name="Equation" r:id="rId6" imgW="1485828" imgH="381129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1841" y="3159158"/>
                        <a:ext cx="3714570" cy="952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3" name="Object 4"/>
          <p:cNvGraphicFramePr>
            <a:graphicFrameLocks/>
          </p:cNvGraphicFramePr>
          <p:nvPr/>
        </p:nvGraphicFramePr>
        <p:xfrm>
          <a:off x="3271838" y="1071563"/>
          <a:ext cx="2443162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69" name="Equation" r:id="rId8" imgW="952572" imgH="419068" progId="Equation.DSMT4">
                  <p:embed/>
                </p:oleObj>
              </mc:Choice>
              <mc:Fallback>
                <p:oleObj name="Equation" r:id="rId8" imgW="952572" imgH="419068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8" y="1071563"/>
                        <a:ext cx="2443162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4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005224"/>
              </p:ext>
            </p:extLst>
          </p:nvPr>
        </p:nvGraphicFramePr>
        <p:xfrm>
          <a:off x="683568" y="4259239"/>
          <a:ext cx="155416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70" name="Equation" r:id="rId10" imgW="590514" imgH="381129" progId="Equation.DSMT4">
                  <p:embed/>
                </p:oleObj>
              </mc:Choice>
              <mc:Fallback>
                <p:oleObj name="Equation" r:id="rId10" imgW="590514" imgH="381129" progId="Equation.DSMT4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259239"/>
                        <a:ext cx="1554163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5" name="Object 11"/>
          <p:cNvGraphicFramePr>
            <a:graphicFrameLocks/>
          </p:cNvGraphicFramePr>
          <p:nvPr/>
        </p:nvGraphicFramePr>
        <p:xfrm>
          <a:off x="2794000" y="2317750"/>
          <a:ext cx="825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71" name="Equation" r:id="rId12" imgW="304800" imgH="171450" progId="Equation.DSMT4">
                  <p:embed/>
                </p:oleObj>
              </mc:Choice>
              <mc:Fallback>
                <p:oleObj name="Equation" r:id="rId12" imgW="304800" imgH="171450" progId="Equation.DSMT4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2317750"/>
                        <a:ext cx="825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-9525" y="5661248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2400" b="1" dirty="0" smtClean="0">
                <a:latin typeface="Times New Roman" panose="02020603050405020304" pitchFamily="18" charset="0"/>
              </a:rPr>
              <a:t>Note: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No ROC is given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here. The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ROC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is determined by new poles. 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89159"/>
              </p:ext>
            </p:extLst>
          </p:nvPr>
        </p:nvGraphicFramePr>
        <p:xfrm>
          <a:off x="5429036" y="4162401"/>
          <a:ext cx="365125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72" name="Equation" r:id="rId14" imgW="1460160" imgH="444240" progId="Equation.DSMT4">
                  <p:embed/>
                </p:oleObj>
              </mc:Choice>
              <mc:Fallback>
                <p:oleObj name="Equation" r:id="rId14" imgW="1460160" imgH="444240" progId="Equation.DSMT4">
                  <p:embed/>
                  <p:pic>
                    <p:nvPicPr>
                      <p:cNvPr id="108552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036" y="4162401"/>
                        <a:ext cx="365125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9144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7F1655-50E9-4550-9089-903939EF276F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128</a:t>
            </a:fld>
            <a:endParaRPr lang="en-US" altLang="zh-CN" sz="1200" smtClean="0"/>
          </a:p>
        </p:txBody>
      </p:sp>
      <p:sp>
        <p:nvSpPr>
          <p:cNvPr id="109572" name="Rectangle 8"/>
          <p:cNvSpPr>
            <a:spLocks noChangeArrowheads="1"/>
          </p:cNvSpPr>
          <p:nvPr/>
        </p:nvSpPr>
        <p:spPr bwMode="auto">
          <a:xfrm>
            <a:off x="57150" y="1285875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Examples 10.29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9573" name="Rectangle 2"/>
          <p:cNvSpPr>
            <a:spLocks noChangeArrowheads="1"/>
          </p:cNvSpPr>
          <p:nvPr/>
        </p:nvSpPr>
        <p:spPr bwMode="auto">
          <a:xfrm>
            <a:off x="457200" y="115888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6. System Function Algebra and Block Diagram </a:t>
            </a:r>
          </a:p>
        </p:txBody>
      </p:sp>
      <p:graphicFrame>
        <p:nvGraphicFramePr>
          <p:cNvPr id="109574" name="Object 2"/>
          <p:cNvGraphicFramePr>
            <a:graphicFrameLocks/>
          </p:cNvGraphicFramePr>
          <p:nvPr/>
        </p:nvGraphicFramePr>
        <p:xfrm>
          <a:off x="4708525" y="4572000"/>
          <a:ext cx="13636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74" name="Equation" r:id="rId4" imgW="514458" imgH="200122" progId="Equation.DSMT4">
                  <p:embed/>
                </p:oleObj>
              </mc:Choice>
              <mc:Fallback>
                <p:oleObj name="Equation" r:id="rId4" imgW="514458" imgH="200122" progId="Equation.DSMT4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8525" y="4572000"/>
                        <a:ext cx="13636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463876"/>
              </p:ext>
            </p:extLst>
          </p:nvPr>
        </p:nvGraphicFramePr>
        <p:xfrm>
          <a:off x="5004048" y="5422106"/>
          <a:ext cx="38401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75" name="Equation" r:id="rId6" imgW="1504914" imgH="200122" progId="Equation.DSMT4">
                  <p:embed/>
                </p:oleObj>
              </mc:Choice>
              <mc:Fallback>
                <p:oleObj name="Equation" r:id="rId6" imgW="1504914" imgH="200122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5422106"/>
                        <a:ext cx="38401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6" name="Object 5"/>
          <p:cNvGraphicFramePr>
            <a:graphicFrameLocks/>
          </p:cNvGraphicFramePr>
          <p:nvPr/>
        </p:nvGraphicFramePr>
        <p:xfrm>
          <a:off x="2817813" y="1023938"/>
          <a:ext cx="6188075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76" name="Equation" r:id="rId8" imgW="2447943" imgH="457297" progId="Equation.DSMT4">
                  <p:embed/>
                </p:oleObj>
              </mc:Choice>
              <mc:Fallback>
                <p:oleObj name="Equation" r:id="rId8" imgW="2447943" imgH="457297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023938"/>
                        <a:ext cx="6188075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7" name="Object 6"/>
          <p:cNvGraphicFramePr>
            <a:graphicFrameLocks/>
          </p:cNvGraphicFramePr>
          <p:nvPr/>
        </p:nvGraphicFramePr>
        <p:xfrm>
          <a:off x="3549650" y="2362200"/>
          <a:ext cx="952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77" name="Equation" r:id="rId10" imgW="352515" imgH="171450" progId="Equation.DSMT4">
                  <p:embed/>
                </p:oleObj>
              </mc:Choice>
              <mc:Fallback>
                <p:oleObj name="Equation" r:id="rId10" imgW="352515" imgH="17145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0" y="2362200"/>
                        <a:ext cx="952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8" name="Object 8"/>
          <p:cNvGraphicFramePr>
            <a:graphicFrameLocks/>
          </p:cNvGraphicFramePr>
          <p:nvPr/>
        </p:nvGraphicFramePr>
        <p:xfrm>
          <a:off x="114300" y="5105400"/>
          <a:ext cx="3681413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78" name="Equation" r:id="rId12" imgW="1447945" imgH="457297" progId="Equation.DSMT4">
                  <p:embed/>
                </p:oleObj>
              </mc:Choice>
              <mc:Fallback>
                <p:oleObj name="Equation" r:id="rId12" imgW="1447945" imgH="457297" progId="Equation.DSMT4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5105400"/>
                        <a:ext cx="3681413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1676078"/>
            <a:ext cx="8507412" cy="2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2CBC30F-05EC-4144-89F6-3D4BE3D14B9A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129</a:t>
            </a:fld>
            <a:endParaRPr lang="en-US" altLang="zh-CN" sz="1200" smtClean="0"/>
          </a:p>
        </p:txBody>
      </p:sp>
      <p:sp>
        <p:nvSpPr>
          <p:cNvPr id="110596" name="Rectangle 8"/>
          <p:cNvSpPr>
            <a:spLocks noChangeArrowheads="1"/>
          </p:cNvSpPr>
          <p:nvPr/>
        </p:nvSpPr>
        <p:spPr bwMode="auto">
          <a:xfrm>
            <a:off x="57150" y="404664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Examples 10.29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10598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9666987"/>
              </p:ext>
            </p:extLst>
          </p:nvPr>
        </p:nvGraphicFramePr>
        <p:xfrm>
          <a:off x="3995936" y="4100602"/>
          <a:ext cx="13636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04" name="Equation" r:id="rId4" imgW="514458" imgH="200122" progId="Equation.DSMT4">
                  <p:embed/>
                </p:oleObj>
              </mc:Choice>
              <mc:Fallback>
                <p:oleObj name="Equation" r:id="rId4" imgW="514458" imgH="200122" progId="Equation.DSMT4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4100602"/>
                        <a:ext cx="1363663" cy="5715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467775"/>
              </p:ext>
            </p:extLst>
          </p:nvPr>
        </p:nvGraphicFramePr>
        <p:xfrm>
          <a:off x="4786962" y="4860176"/>
          <a:ext cx="355441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05" name="Equation" r:id="rId6" imgW="1390686" imgH="247618" progId="Equation.DSMT4">
                  <p:embed/>
                </p:oleObj>
              </mc:Choice>
              <mc:Fallback>
                <p:oleObj name="Equation" r:id="rId6" imgW="1390686" imgH="247618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962" y="4860176"/>
                        <a:ext cx="355441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0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3770308"/>
              </p:ext>
            </p:extLst>
          </p:nvPr>
        </p:nvGraphicFramePr>
        <p:xfrm>
          <a:off x="2987824" y="94512"/>
          <a:ext cx="2473325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06" name="Equation" r:id="rId8" imgW="977760" imgH="457200" progId="Equation.DSMT4">
                  <p:embed/>
                </p:oleObj>
              </mc:Choice>
              <mc:Fallback>
                <p:oleObj name="Equation" r:id="rId8" imgW="977760" imgH="457200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94512"/>
                        <a:ext cx="2473325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1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6191331"/>
              </p:ext>
            </p:extLst>
          </p:nvPr>
        </p:nvGraphicFramePr>
        <p:xfrm>
          <a:off x="4128293" y="1452532"/>
          <a:ext cx="952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07" name="Equation" r:id="rId10" imgW="352515" imgH="171450" progId="Equation.DSMT4">
                  <p:embed/>
                </p:oleObj>
              </mc:Choice>
              <mc:Fallback>
                <p:oleObj name="Equation" r:id="rId10" imgW="352515" imgH="171450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8293" y="1452532"/>
                        <a:ext cx="952500" cy="5080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2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5136869"/>
              </p:ext>
            </p:extLst>
          </p:nvPr>
        </p:nvGraphicFramePr>
        <p:xfrm>
          <a:off x="92075" y="5176838"/>
          <a:ext cx="4071938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08" name="Equation" r:id="rId12" imgW="1600200" imgH="406080" progId="Equation.DSMT4">
                  <p:embed/>
                </p:oleObj>
              </mc:Choice>
              <mc:Fallback>
                <p:oleObj name="Equation" r:id="rId12" imgW="1600200" imgH="40608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" y="5176838"/>
                        <a:ext cx="4071938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3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8427119"/>
              </p:ext>
            </p:extLst>
          </p:nvPr>
        </p:nvGraphicFramePr>
        <p:xfrm>
          <a:off x="4725988" y="5557444"/>
          <a:ext cx="3808412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09" name="Equation" r:id="rId14" imgW="1495371" imgH="419068" progId="Equation.DSMT4">
                  <p:embed/>
                </p:oleObj>
              </mc:Choice>
              <mc:Fallback>
                <p:oleObj name="Equation" r:id="rId14" imgW="1495371" imgH="419068" progId="Equation.DSMT4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988" y="5557444"/>
                        <a:ext cx="3808412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椭圆 1"/>
          <p:cNvSpPr/>
          <p:nvPr/>
        </p:nvSpPr>
        <p:spPr>
          <a:xfrm>
            <a:off x="4572000" y="764704"/>
            <a:ext cx="354805" cy="53472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649243" y="116632"/>
            <a:ext cx="354805" cy="53472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91773" y="4221555"/>
            <a:ext cx="269605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Feedback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588224" y="4257559"/>
            <a:ext cx="248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Feed-forward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067944" y="764704"/>
            <a:ext cx="354805" cy="53472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1C1124-1EF4-408B-B3B2-05802D8D6B75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200" smtClean="0"/>
          </a:p>
        </p:txBody>
      </p:sp>
      <p:pic>
        <p:nvPicPr>
          <p:cNvPr id="17411" name="Picture 28" descr="ROC-向内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75" y="1268413"/>
            <a:ext cx="2936875" cy="292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468313" y="404813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Example 10.2:</a:t>
            </a:r>
          </a:p>
        </p:txBody>
      </p:sp>
      <p:graphicFrame>
        <p:nvGraphicFramePr>
          <p:cNvPr id="17413" name="Object 2"/>
          <p:cNvGraphicFramePr>
            <a:graphicFrameLocks/>
          </p:cNvGraphicFramePr>
          <p:nvPr/>
        </p:nvGraphicFramePr>
        <p:xfrm>
          <a:off x="107950" y="1341438"/>
          <a:ext cx="31416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08" name="公式" r:id="rId4" imgW="1228743" imgH="200122" progId="Equation.3">
                  <p:embed/>
                </p:oleObj>
              </mc:Choice>
              <mc:Fallback>
                <p:oleObj name="公式" r:id="rId4" imgW="1228743" imgH="200122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341438"/>
                        <a:ext cx="31416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3"/>
          <p:cNvGraphicFramePr>
            <a:graphicFrameLocks/>
          </p:cNvGraphicFramePr>
          <p:nvPr/>
        </p:nvGraphicFramePr>
        <p:xfrm>
          <a:off x="5580063" y="1409700"/>
          <a:ext cx="1270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09" name="公式" r:id="rId6" imgW="476286" imgH="171450" progId="Equation.3">
                  <p:embed/>
                </p:oleObj>
              </mc:Choice>
              <mc:Fallback>
                <p:oleObj name="公式" r:id="rId6" imgW="476286" imgH="17145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409700"/>
                        <a:ext cx="1270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4"/>
          <p:cNvGraphicFramePr>
            <a:graphicFrameLocks/>
          </p:cNvGraphicFramePr>
          <p:nvPr/>
        </p:nvGraphicFramePr>
        <p:xfrm>
          <a:off x="3363913" y="1125538"/>
          <a:ext cx="212566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10" name="公式" r:id="rId8" imgW="819258" imgH="390396" progId="Equation.3">
                  <p:embed/>
                </p:oleObj>
              </mc:Choice>
              <mc:Fallback>
                <p:oleObj name="公式" r:id="rId8" imgW="819258" imgH="390396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1125538"/>
                        <a:ext cx="2125662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Rectangle 16"/>
          <p:cNvSpPr>
            <a:spLocks noChangeArrowheads="1"/>
          </p:cNvSpPr>
          <p:nvPr/>
        </p:nvSpPr>
        <p:spPr bwMode="auto">
          <a:xfrm>
            <a:off x="250825" y="2532063"/>
            <a:ext cx="647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1).   </a:t>
            </a:r>
          </a:p>
        </p:txBody>
      </p:sp>
      <p:graphicFrame>
        <p:nvGraphicFramePr>
          <p:cNvPr id="17417" name="Object 5"/>
          <p:cNvGraphicFramePr>
            <a:graphicFrameLocks/>
          </p:cNvGraphicFramePr>
          <p:nvPr/>
        </p:nvGraphicFramePr>
        <p:xfrm>
          <a:off x="1009650" y="2598738"/>
          <a:ext cx="1047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11" name="公式" r:id="rId10" imgW="390398" imgH="171450" progId="Equation.3">
                  <p:embed/>
                </p:oleObj>
              </mc:Choice>
              <mc:Fallback>
                <p:oleObj name="公式" r:id="rId10" imgW="390398" imgH="17145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598738"/>
                        <a:ext cx="1047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Rectangle 18"/>
          <p:cNvSpPr>
            <a:spLocks noChangeArrowheads="1"/>
          </p:cNvSpPr>
          <p:nvPr/>
        </p:nvSpPr>
        <p:spPr bwMode="auto">
          <a:xfrm>
            <a:off x="250825" y="4906963"/>
            <a:ext cx="647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2).   </a:t>
            </a:r>
          </a:p>
        </p:txBody>
      </p:sp>
      <p:graphicFrame>
        <p:nvGraphicFramePr>
          <p:cNvPr id="17419" name="Object 6"/>
          <p:cNvGraphicFramePr>
            <a:graphicFrameLocks/>
          </p:cNvGraphicFramePr>
          <p:nvPr/>
        </p:nvGraphicFramePr>
        <p:xfrm>
          <a:off x="931863" y="4973638"/>
          <a:ext cx="1047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12" name="公式" r:id="rId12" imgW="390398" imgH="171450" progId="Equation.3">
                  <p:embed/>
                </p:oleObj>
              </mc:Choice>
              <mc:Fallback>
                <p:oleObj name="公式" r:id="rId12" imgW="390398" imgH="17145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4973638"/>
                        <a:ext cx="1047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20" name="Picture 21" descr="左边指数上升信号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0" y="2120900"/>
            <a:ext cx="33337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1" name="Picture 23" descr="左边信号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4683125"/>
            <a:ext cx="30861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2" name="Picture 29" descr="ROC-向内-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933825"/>
            <a:ext cx="2765425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4563"/>
            <a:ext cx="5326063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1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85A8E25-AD55-4602-958F-8BDF77E99EA5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130</a:t>
            </a:fld>
            <a:endParaRPr lang="en-US" altLang="zh-CN" sz="1200" smtClean="0"/>
          </a:p>
        </p:txBody>
      </p:sp>
      <p:sp>
        <p:nvSpPr>
          <p:cNvPr id="111620" name="Rectangle 8"/>
          <p:cNvSpPr>
            <a:spLocks noChangeArrowheads="1"/>
          </p:cNvSpPr>
          <p:nvPr/>
        </p:nvSpPr>
        <p:spPr bwMode="auto">
          <a:xfrm>
            <a:off x="28575" y="1285875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Examples 10.30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1621" name="Rectangle 2"/>
          <p:cNvSpPr>
            <a:spLocks noChangeArrowheads="1"/>
          </p:cNvSpPr>
          <p:nvPr/>
        </p:nvSpPr>
        <p:spPr bwMode="auto">
          <a:xfrm>
            <a:off x="457200" y="115888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6. System Function Algebra and Block Diagram </a:t>
            </a:r>
          </a:p>
        </p:txBody>
      </p:sp>
      <p:graphicFrame>
        <p:nvGraphicFramePr>
          <p:cNvPr id="111622" name="Object 2"/>
          <p:cNvGraphicFramePr>
            <a:graphicFrameLocks noChangeAspect="1"/>
          </p:cNvGraphicFramePr>
          <p:nvPr/>
        </p:nvGraphicFramePr>
        <p:xfrm>
          <a:off x="4357688" y="4286250"/>
          <a:ext cx="11112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22" name="Equation" r:id="rId4" imgW="476286" imgH="200122" progId="Equation.DSMT4">
                  <p:embed/>
                </p:oleObj>
              </mc:Choice>
              <mc:Fallback>
                <p:oleObj name="Equation" r:id="rId4" imgW="476286" imgH="200122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4286250"/>
                        <a:ext cx="11112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3" name="Object 3"/>
          <p:cNvGraphicFramePr>
            <a:graphicFrameLocks noChangeAspect="1"/>
          </p:cNvGraphicFramePr>
          <p:nvPr/>
        </p:nvGraphicFramePr>
        <p:xfrm>
          <a:off x="5916613" y="3500438"/>
          <a:ext cx="24003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23" name="Equation" r:id="rId6" imgW="1066800" imgH="990471" progId="Equation.DSMT4">
                  <p:embed/>
                </p:oleObj>
              </mc:Choice>
              <mc:Fallback>
                <p:oleObj name="Equation" r:id="rId6" imgW="1066800" imgH="99047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3500438"/>
                        <a:ext cx="2400300" cy="223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4" name="Object 5"/>
          <p:cNvGraphicFramePr>
            <a:graphicFrameLocks noChangeAspect="1"/>
          </p:cNvGraphicFramePr>
          <p:nvPr/>
        </p:nvGraphicFramePr>
        <p:xfrm>
          <a:off x="6000750" y="1071563"/>
          <a:ext cx="30924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24" name="Equation" r:id="rId8" imgW="1314342" imgH="419068" progId="Equation.DSMT4">
                  <p:embed/>
                </p:oleObj>
              </mc:Choice>
              <mc:Fallback>
                <p:oleObj name="Equation" r:id="rId8" imgW="1314342" imgH="41906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1071563"/>
                        <a:ext cx="309245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5" name="Object 9"/>
          <p:cNvGraphicFramePr>
            <a:graphicFrameLocks noChangeAspect="1"/>
          </p:cNvGraphicFramePr>
          <p:nvPr/>
        </p:nvGraphicFramePr>
        <p:xfrm>
          <a:off x="2817813" y="1071563"/>
          <a:ext cx="3211512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25" name="Equation" r:id="rId10" imgW="1371600" imgH="419068" progId="Equation.DSMT4">
                  <p:embed/>
                </p:oleObj>
              </mc:Choice>
              <mc:Fallback>
                <p:oleObj name="Equation" r:id="rId10" imgW="1371600" imgH="419068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071563"/>
                        <a:ext cx="3211512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6" name="Object 11"/>
          <p:cNvGraphicFramePr>
            <a:graphicFrameLocks noChangeAspect="1"/>
          </p:cNvGraphicFramePr>
          <p:nvPr/>
        </p:nvGraphicFramePr>
        <p:xfrm>
          <a:off x="4318000" y="6072188"/>
          <a:ext cx="11112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26" name="Equation" r:id="rId12" imgW="476286" imgH="200122" progId="Equation.DSMT4">
                  <p:embed/>
                </p:oleObj>
              </mc:Choice>
              <mc:Fallback>
                <p:oleObj name="Equation" r:id="rId12" imgW="476286" imgH="20012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6072188"/>
                        <a:ext cx="111125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7" name="Object 13"/>
          <p:cNvGraphicFramePr>
            <a:graphicFrameLocks noChangeAspect="1"/>
          </p:cNvGraphicFramePr>
          <p:nvPr/>
        </p:nvGraphicFramePr>
        <p:xfrm>
          <a:off x="5600700" y="2049463"/>
          <a:ext cx="347186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27" name="Equation" r:id="rId14" imgW="1485828" imgH="419068" progId="Equation.DSMT4">
                  <p:embed/>
                </p:oleObj>
              </mc:Choice>
              <mc:Fallback>
                <p:oleObj name="Equation" r:id="rId14" imgW="1485828" imgH="419068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0700" y="2049463"/>
                        <a:ext cx="3471863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椭圆 11"/>
          <p:cNvSpPr/>
          <p:nvPr/>
        </p:nvSpPr>
        <p:spPr>
          <a:xfrm>
            <a:off x="4283968" y="1598135"/>
            <a:ext cx="354805" cy="53472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779912" y="1596364"/>
            <a:ext cx="354805" cy="53472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225307" y="1598135"/>
            <a:ext cx="354805" cy="53472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251520" y="6165304"/>
            <a:ext cx="269605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Feedback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5980405" y="5733256"/>
            <a:ext cx="269605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ROC determined by poles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306" y="1984524"/>
            <a:ext cx="6723062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A485029-DDB1-43AB-B357-178958D1ACC5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131</a:t>
            </a:fld>
            <a:endParaRPr lang="en-US" altLang="zh-CN" sz="1200" smtClean="0"/>
          </a:p>
        </p:txBody>
      </p:sp>
      <p:sp>
        <p:nvSpPr>
          <p:cNvPr id="112644" name="Rectangle 8"/>
          <p:cNvSpPr>
            <a:spLocks noChangeArrowheads="1"/>
          </p:cNvSpPr>
          <p:nvPr/>
        </p:nvSpPr>
        <p:spPr bwMode="auto">
          <a:xfrm>
            <a:off x="28575" y="1285875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Examples 10.31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2645" name="Rectangle 2"/>
          <p:cNvSpPr>
            <a:spLocks noChangeArrowheads="1"/>
          </p:cNvSpPr>
          <p:nvPr/>
        </p:nvSpPr>
        <p:spPr bwMode="auto">
          <a:xfrm>
            <a:off x="457200" y="115888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6. System Function Algebra and Block Diagram </a:t>
            </a:r>
          </a:p>
        </p:txBody>
      </p:sp>
      <p:graphicFrame>
        <p:nvGraphicFramePr>
          <p:cNvPr id="11264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346018"/>
              </p:ext>
            </p:extLst>
          </p:nvPr>
        </p:nvGraphicFramePr>
        <p:xfrm>
          <a:off x="5164725" y="4068912"/>
          <a:ext cx="11938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6" name="Equation" r:id="rId4" imgW="514458" imgH="200122" progId="Equation.DSMT4">
                  <p:embed/>
                </p:oleObj>
              </mc:Choice>
              <mc:Fallback>
                <p:oleObj name="Equation" r:id="rId4" imgW="514458" imgH="20012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725" y="4068912"/>
                        <a:ext cx="1193800" cy="50006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207929"/>
              </p:ext>
            </p:extLst>
          </p:nvPr>
        </p:nvGraphicFramePr>
        <p:xfrm>
          <a:off x="4198193" y="1772816"/>
          <a:ext cx="8080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7" name="Equation" r:id="rId6" imgW="352515" imgH="171450" progId="Equation.DSMT4">
                  <p:embed/>
                </p:oleObj>
              </mc:Choice>
              <mc:Fallback>
                <p:oleObj name="Equation" r:id="rId6" imgW="352515" imgH="17145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193" y="1772816"/>
                        <a:ext cx="808038" cy="4318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207380"/>
              </p:ext>
            </p:extLst>
          </p:nvPr>
        </p:nvGraphicFramePr>
        <p:xfrm>
          <a:off x="3983881" y="5205562"/>
          <a:ext cx="11938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8" name="Equation" r:id="rId8" imgW="514458" imgH="200122" progId="Equation.DSMT4">
                  <p:embed/>
                </p:oleObj>
              </mc:Choice>
              <mc:Fallback>
                <p:oleObj name="Equation" r:id="rId8" imgW="514458" imgH="20012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881" y="5205562"/>
                        <a:ext cx="1193800" cy="50006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0" name="Object 13"/>
          <p:cNvGraphicFramePr>
            <a:graphicFrameLocks noChangeAspect="1"/>
          </p:cNvGraphicFramePr>
          <p:nvPr/>
        </p:nvGraphicFramePr>
        <p:xfrm>
          <a:off x="436563" y="5857875"/>
          <a:ext cx="836612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9" name="Equation" r:id="rId10" imgW="3981486" imgH="419068" progId="Equation.DSMT4">
                  <p:embed/>
                </p:oleObj>
              </mc:Choice>
              <mc:Fallback>
                <p:oleObj name="Equation" r:id="rId10" imgW="3981486" imgH="419068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5857875"/>
                        <a:ext cx="8366125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箭头连接符 2"/>
          <p:cNvCxnSpPr/>
          <p:nvPr/>
        </p:nvCxnSpPr>
        <p:spPr>
          <a:xfrm flipH="1" flipV="1">
            <a:off x="4619625" y="3789040"/>
            <a:ext cx="545100" cy="2798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877056"/>
              </p:ext>
            </p:extLst>
          </p:nvPr>
        </p:nvGraphicFramePr>
        <p:xfrm>
          <a:off x="4283968" y="1092484"/>
          <a:ext cx="4698720" cy="88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0" name="Equation" r:id="rId12" imgW="2349360" imgH="444240" progId="Equation.DSMT4">
                  <p:embed/>
                </p:oleObj>
              </mc:Choice>
              <mc:Fallback>
                <p:oleObj name="Equation" r:id="rId12" imgW="2349360" imgH="444240" progId="Equation.DSMT4">
                  <p:embed/>
                  <p:pic>
                    <p:nvPicPr>
                      <p:cNvPr id="11265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1092484"/>
                        <a:ext cx="4698720" cy="888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291773" y="4221555"/>
            <a:ext cx="269605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Feedback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6714040" y="4257559"/>
            <a:ext cx="239446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Feed-forward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259" y="3140968"/>
            <a:ext cx="6723062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A485029-DDB1-43AB-B357-178958D1ACC5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132</a:t>
            </a:fld>
            <a:endParaRPr lang="en-US" altLang="zh-CN" sz="1200" smtClean="0"/>
          </a:p>
        </p:txBody>
      </p:sp>
      <p:sp>
        <p:nvSpPr>
          <p:cNvPr id="112644" name="Rectangle 8"/>
          <p:cNvSpPr>
            <a:spLocks noChangeArrowheads="1"/>
          </p:cNvSpPr>
          <p:nvPr/>
        </p:nvSpPr>
        <p:spPr bwMode="auto">
          <a:xfrm>
            <a:off x="28575" y="1285875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Examples 10.31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2645" name="Rectangle 2"/>
          <p:cNvSpPr>
            <a:spLocks noChangeArrowheads="1"/>
          </p:cNvSpPr>
          <p:nvPr/>
        </p:nvSpPr>
        <p:spPr bwMode="auto">
          <a:xfrm>
            <a:off x="457200" y="115888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6. System Function Algebra and Block Diagram </a:t>
            </a:r>
          </a:p>
        </p:txBody>
      </p:sp>
      <p:graphicFrame>
        <p:nvGraphicFramePr>
          <p:cNvPr id="11264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809501"/>
              </p:ext>
            </p:extLst>
          </p:nvPr>
        </p:nvGraphicFramePr>
        <p:xfrm>
          <a:off x="3688296" y="1110437"/>
          <a:ext cx="3328988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95" name="Equation" r:id="rId4" imgW="1419315" imgH="733296" progId="Equation.DSMT4">
                  <p:embed/>
                </p:oleObj>
              </mc:Choice>
              <mc:Fallback>
                <p:oleObj name="Equation" r:id="rId4" imgW="1419315" imgH="733296" progId="Equation.DSMT4">
                  <p:embed/>
                  <p:pic>
                    <p:nvPicPr>
                      <p:cNvPr id="11264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8296" y="1110437"/>
                        <a:ext cx="3328988" cy="175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椭圆 10"/>
          <p:cNvSpPr/>
          <p:nvPr/>
        </p:nvSpPr>
        <p:spPr>
          <a:xfrm>
            <a:off x="5148064" y="2060848"/>
            <a:ext cx="360040" cy="8580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649243" y="2132856"/>
            <a:ext cx="354805" cy="534721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042238" y="2060848"/>
            <a:ext cx="545986" cy="80377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11" idx="4"/>
          </p:cNvCxnSpPr>
          <p:nvPr/>
        </p:nvCxnSpPr>
        <p:spPr>
          <a:xfrm flipH="1">
            <a:off x="4427984" y="2918857"/>
            <a:ext cx="900100" cy="159026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4337974" y="2864624"/>
            <a:ext cx="1985762" cy="308465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5004048" y="1124744"/>
            <a:ext cx="576064" cy="8580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508104" y="1784504"/>
            <a:ext cx="1015260" cy="277843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6012160" y="1124744"/>
            <a:ext cx="576064" cy="8580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23" idx="5"/>
          </p:cNvCxnSpPr>
          <p:nvPr/>
        </p:nvCxnSpPr>
        <p:spPr>
          <a:xfrm>
            <a:off x="6503861" y="1857100"/>
            <a:ext cx="220323" cy="423979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4644008" y="1130831"/>
            <a:ext cx="293100" cy="858009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70261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6B8C25-A10A-4A64-AB0F-9406CA6A787C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133</a:t>
            </a:fld>
            <a:endParaRPr lang="en-US" altLang="zh-CN" sz="1200" smtClean="0"/>
          </a:p>
        </p:txBody>
      </p:sp>
      <p:sp>
        <p:nvSpPr>
          <p:cNvPr id="21507" name="Text Box 59"/>
          <p:cNvSpPr txBox="1">
            <a:spLocks noChangeArrowheads="1"/>
          </p:cNvSpPr>
          <p:nvPr/>
        </p:nvSpPr>
        <p:spPr bwMode="auto">
          <a:xfrm>
            <a:off x="251520" y="389608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roup 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discussion: 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6513" y="1340768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1. The following system function is for a causal system, its unit impulse response is (     ) 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14300" y="4407768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raw a system block diagram for the following system in direct form.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496146"/>
              </p:ext>
            </p:extLst>
          </p:nvPr>
        </p:nvGraphicFramePr>
        <p:xfrm>
          <a:off x="3059832" y="4898074"/>
          <a:ext cx="2792412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50" name="Equation" r:id="rId4" imgW="1269720" imgH="457200" progId="Equation.DSMT4">
                  <p:embed/>
                </p:oleObj>
              </mc:Choice>
              <mc:Fallback>
                <p:oleObj name="Equation" r:id="rId4" imgW="1269720" imgH="457200" progId="Equation.DSMT4">
                  <p:embed/>
                  <p:pic>
                    <p:nvPicPr>
                      <p:cNvPr id="1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898074"/>
                        <a:ext cx="2792412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019770"/>
              </p:ext>
            </p:extLst>
          </p:nvPr>
        </p:nvGraphicFramePr>
        <p:xfrm>
          <a:off x="0" y="2651340"/>
          <a:ext cx="4246272" cy="45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51" name="Equation" r:id="rId6" imgW="2234880" imgH="241200" progId="Equation.DSMT4">
                  <p:embed/>
                </p:oleObj>
              </mc:Choice>
              <mc:Fallback>
                <p:oleObj name="Equation" r:id="rId6" imgW="2234880" imgH="241200" progId="Equation.DSMT4">
                  <p:embed/>
                  <p:pic>
                    <p:nvPicPr>
                      <p:cNvPr id="29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51340"/>
                        <a:ext cx="4246272" cy="458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3977"/>
              </p:ext>
            </p:extLst>
          </p:nvPr>
        </p:nvGraphicFramePr>
        <p:xfrm>
          <a:off x="4139952" y="1667231"/>
          <a:ext cx="296068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52" name="Equation" r:id="rId8" imgW="1346040" imgH="457200" progId="Equation.DSMT4">
                  <p:embed/>
                </p:oleObj>
              </mc:Choice>
              <mc:Fallback>
                <p:oleObj name="Equation" r:id="rId8" imgW="1346040" imgH="457200" progId="Equation.DSMT4">
                  <p:embed/>
                  <p:pic>
                    <p:nvPicPr>
                      <p:cNvPr id="16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1667231"/>
                        <a:ext cx="2960687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762355"/>
              </p:ext>
            </p:extLst>
          </p:nvPr>
        </p:nvGraphicFramePr>
        <p:xfrm>
          <a:off x="4548276" y="2636912"/>
          <a:ext cx="4560228" cy="45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53" name="Equation" r:id="rId10" imgW="2400120" imgH="241200" progId="Equation.DSMT4">
                  <p:embed/>
                </p:oleObj>
              </mc:Choice>
              <mc:Fallback>
                <p:oleObj name="Equation" r:id="rId10" imgW="2400120" imgH="241200" progId="Equation.DSMT4">
                  <p:embed/>
                  <p:pic>
                    <p:nvPicPr>
                      <p:cNvPr id="12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8276" y="2636912"/>
                        <a:ext cx="4560228" cy="458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892551"/>
              </p:ext>
            </p:extLst>
          </p:nvPr>
        </p:nvGraphicFramePr>
        <p:xfrm>
          <a:off x="11113" y="3186113"/>
          <a:ext cx="422275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54" name="Equation" r:id="rId12" imgW="2222280" imgH="241200" progId="Equation.DSMT4">
                  <p:embed/>
                </p:oleObj>
              </mc:Choice>
              <mc:Fallback>
                <p:oleObj name="Equation" r:id="rId12" imgW="2222280" imgH="241200" progId="Equation.DSMT4">
                  <p:embed/>
                  <p:pic>
                    <p:nvPicPr>
                      <p:cNvPr id="12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3" y="3186113"/>
                        <a:ext cx="422275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166142"/>
              </p:ext>
            </p:extLst>
          </p:nvPr>
        </p:nvGraphicFramePr>
        <p:xfrm>
          <a:off x="4548276" y="3172316"/>
          <a:ext cx="4560228" cy="458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55" name="Equation" r:id="rId14" imgW="2400120" imgH="241200" progId="Equation.DSMT4">
                  <p:embed/>
                </p:oleObj>
              </mc:Choice>
              <mc:Fallback>
                <p:oleObj name="Equation" r:id="rId14" imgW="2400120" imgH="241200" progId="Equation.DSMT4">
                  <p:embed/>
                  <p:pic>
                    <p:nvPicPr>
                      <p:cNvPr id="19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8276" y="3172316"/>
                        <a:ext cx="4560228" cy="458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88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FFEA56A-C73C-4C83-B5A1-40E15279A151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134</a:t>
            </a:fld>
            <a:endParaRPr lang="en-US" altLang="zh-CN" sz="120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7. Unilateral z-transform</a:t>
            </a:r>
            <a:endParaRPr lang="en-US" sz="3200" b="1" kern="0" dirty="0">
              <a:ea typeface="+mj-ea"/>
              <a:cs typeface="+mj-cs"/>
            </a:endParaRPr>
          </a:p>
        </p:txBody>
      </p:sp>
      <p:graphicFrame>
        <p:nvGraphicFramePr>
          <p:cNvPr id="113668" name="Object 2"/>
          <p:cNvGraphicFramePr>
            <a:graphicFrameLocks noChangeAspect="1"/>
          </p:cNvGraphicFramePr>
          <p:nvPr/>
        </p:nvGraphicFramePr>
        <p:xfrm>
          <a:off x="1979613" y="1268413"/>
          <a:ext cx="33004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9" name="公式" r:id="rId3" imgW="1295545" imgH="399953" progId="Equation.3">
                  <p:embed/>
                </p:oleObj>
              </mc:Choice>
              <mc:Fallback>
                <p:oleObj name="公式" r:id="rId3" imgW="1295545" imgH="39995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268413"/>
                        <a:ext cx="330041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9" name="Text Box 10"/>
          <p:cNvSpPr txBox="1">
            <a:spLocks noChangeArrowheads="1"/>
          </p:cNvSpPr>
          <p:nvPr/>
        </p:nvSpPr>
        <p:spPr bwMode="auto">
          <a:xfrm>
            <a:off x="4240212" y="2276613"/>
            <a:ext cx="4625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Summation starts at n = 0.</a:t>
            </a:r>
          </a:p>
        </p:txBody>
      </p:sp>
      <p:sp>
        <p:nvSpPr>
          <p:cNvPr id="113670" name="Text Box 11"/>
          <p:cNvSpPr txBox="1">
            <a:spLocks noChangeArrowheads="1"/>
          </p:cNvSpPr>
          <p:nvPr/>
        </p:nvSpPr>
        <p:spPr bwMode="auto">
          <a:xfrm>
            <a:off x="107504" y="3641040"/>
            <a:ext cx="892854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Basic requirements: </a:t>
            </a:r>
          </a:p>
          <a:p>
            <a:pPr eaLnBrk="1" hangingPunct="1">
              <a:spcBef>
                <a:spcPct val="50000"/>
              </a:spcBef>
              <a:buClrTx/>
              <a:buFontTx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Concept of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UZ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and its difference from bilateral ZT</a:t>
            </a:r>
          </a:p>
          <a:p>
            <a:pPr eaLnBrk="1" hangingPunct="1">
              <a:spcBef>
                <a:spcPct val="50000"/>
              </a:spcBef>
              <a:buClrTx/>
              <a:buFontTx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Time-difference property of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UZ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and its application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ADF6B8-D917-4942-BD00-36295C694005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135</a:t>
            </a:fld>
            <a:endParaRPr lang="en-US" altLang="zh-CN" sz="1200" smtClean="0"/>
          </a:p>
        </p:txBody>
      </p:sp>
      <p:graphicFrame>
        <p:nvGraphicFramePr>
          <p:cNvPr id="114691" name="Object 2"/>
          <p:cNvGraphicFramePr>
            <a:graphicFrameLocks/>
          </p:cNvGraphicFramePr>
          <p:nvPr/>
        </p:nvGraphicFramePr>
        <p:xfrm>
          <a:off x="2921000" y="1285875"/>
          <a:ext cx="33004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92" name="公式" r:id="rId3" imgW="1295545" imgH="399953" progId="Equation.3">
                  <p:embed/>
                </p:oleObj>
              </mc:Choice>
              <mc:Fallback>
                <p:oleObj name="公式" r:id="rId3" imgW="1295545" imgH="399953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1285875"/>
                        <a:ext cx="33004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Object 3"/>
          <p:cNvGraphicFramePr>
            <a:graphicFrameLocks/>
          </p:cNvGraphicFramePr>
          <p:nvPr/>
        </p:nvGraphicFramePr>
        <p:xfrm>
          <a:off x="2117725" y="2517775"/>
          <a:ext cx="49831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93" name="公式" r:id="rId5" imgW="1962114" imgH="209679" progId="Equation.3">
                  <p:embed/>
                </p:oleObj>
              </mc:Choice>
              <mc:Fallback>
                <p:oleObj name="公式" r:id="rId5" imgW="1962114" imgH="209679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725" y="2517775"/>
                        <a:ext cx="498316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666750" y="3374678"/>
            <a:ext cx="8153400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ROC: always an outside ROC.  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72008" y="4246563"/>
            <a:ext cx="9036496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If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] = 0 for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&lt;0, then the unilateral z-transform of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] is the same as the bilateral z-transform of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].  Otherwise, the two might be different. 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7. Unilateral z-transform</a:t>
            </a:r>
            <a:endParaRPr lang="en-US" sz="3200" b="1" kern="0" dirty="0"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12" descr="右边信号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19249"/>
            <a:ext cx="4032250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5FFBA8E-89EA-4F33-8442-1376119F599F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136</a:t>
            </a:fld>
            <a:endParaRPr lang="en-US" altLang="zh-CN" sz="1200" smtClean="0"/>
          </a:p>
        </p:txBody>
      </p:sp>
      <p:sp>
        <p:nvSpPr>
          <p:cNvPr id="115716" name="Rectangle 2"/>
          <p:cNvSpPr>
            <a:spLocks noChangeArrowheads="1"/>
          </p:cNvSpPr>
          <p:nvPr/>
        </p:nvSpPr>
        <p:spPr bwMode="auto">
          <a:xfrm>
            <a:off x="457200" y="188640"/>
            <a:ext cx="822960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Example 10.33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: Find the bilateral and unilateral      z-transform for 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5717" name="Rectangle 4"/>
          <p:cNvSpPr>
            <a:spLocks noChangeArrowheads="1"/>
          </p:cNvSpPr>
          <p:nvPr/>
        </p:nvSpPr>
        <p:spPr bwMode="auto">
          <a:xfrm>
            <a:off x="107950" y="2536130"/>
            <a:ext cx="4043363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Bilateral z-transform: </a:t>
            </a:r>
          </a:p>
        </p:txBody>
      </p:sp>
      <p:graphicFrame>
        <p:nvGraphicFramePr>
          <p:cNvPr id="115718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4195607"/>
              </p:ext>
            </p:extLst>
          </p:nvPr>
        </p:nvGraphicFramePr>
        <p:xfrm>
          <a:off x="3839591" y="2381746"/>
          <a:ext cx="51736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20" name="公式" r:id="rId4" imgW="2038458" imgH="390396" progId="Equation.3">
                  <p:embed/>
                </p:oleObj>
              </mc:Choice>
              <mc:Fallback>
                <p:oleObj name="公式" r:id="rId4" imgW="2038458" imgH="390396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9591" y="2381746"/>
                        <a:ext cx="5173663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725676"/>
              </p:ext>
            </p:extLst>
          </p:nvPr>
        </p:nvGraphicFramePr>
        <p:xfrm>
          <a:off x="900113" y="1560587"/>
          <a:ext cx="29511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21" name="公式" r:id="rId6" imgW="1152398" imgH="200122" progId="Equation.3">
                  <p:embed/>
                </p:oleObj>
              </mc:Choice>
              <mc:Fallback>
                <p:oleObj name="公式" r:id="rId6" imgW="1152398" imgH="200122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560587"/>
                        <a:ext cx="29511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544604"/>
              </p:ext>
            </p:extLst>
          </p:nvPr>
        </p:nvGraphicFramePr>
        <p:xfrm>
          <a:off x="2459336" y="3230246"/>
          <a:ext cx="66675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22" name="Equation" r:id="rId8" imgW="2666880" imgH="419040" progId="Equation.DSMT4">
                  <p:embed/>
                </p:oleObj>
              </mc:Choice>
              <mc:Fallback>
                <p:oleObj name="Equation" r:id="rId8" imgW="2666880" imgH="41904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336" y="3230246"/>
                        <a:ext cx="66675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1" name="Rectangle 8"/>
          <p:cNvSpPr>
            <a:spLocks noChangeArrowheads="1"/>
          </p:cNvSpPr>
          <p:nvPr/>
        </p:nvSpPr>
        <p:spPr bwMode="auto">
          <a:xfrm>
            <a:off x="107504" y="3976291"/>
            <a:ext cx="4043363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Unilateral z-transform: </a:t>
            </a:r>
          </a:p>
        </p:txBody>
      </p:sp>
      <p:graphicFrame>
        <p:nvGraphicFramePr>
          <p:cNvPr id="115722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3777319"/>
              </p:ext>
            </p:extLst>
          </p:nvPr>
        </p:nvGraphicFramePr>
        <p:xfrm>
          <a:off x="3049587" y="5443940"/>
          <a:ext cx="609441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23" name="公式" r:id="rId10" imgW="2409771" imgH="390396" progId="Equation.3">
                  <p:embed/>
                </p:oleObj>
              </mc:Choice>
              <mc:Fallback>
                <p:oleObj name="公式" r:id="rId10" imgW="2409771" imgH="390396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7" y="5443940"/>
                        <a:ext cx="6094413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580313"/>
              </p:ext>
            </p:extLst>
          </p:nvPr>
        </p:nvGraphicFramePr>
        <p:xfrm>
          <a:off x="74031" y="4527655"/>
          <a:ext cx="9055008" cy="992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24" name="Equation" r:id="rId12" imgW="3936960" imgH="431640" progId="Equation.DSMT4">
                  <p:embed/>
                </p:oleObj>
              </mc:Choice>
              <mc:Fallback>
                <p:oleObj name="Equation" r:id="rId12" imgW="3936960" imgH="43164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31" y="4527655"/>
                        <a:ext cx="9055008" cy="9927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5FFBA8E-89EA-4F33-8442-1376119F599F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137</a:t>
            </a:fld>
            <a:endParaRPr lang="en-US" altLang="zh-CN" sz="1200" smtClean="0"/>
          </a:p>
        </p:txBody>
      </p:sp>
      <p:sp>
        <p:nvSpPr>
          <p:cNvPr id="115716" name="Rectangle 2"/>
          <p:cNvSpPr>
            <a:spLocks noChangeArrowheads="1"/>
          </p:cNvSpPr>
          <p:nvPr/>
        </p:nvSpPr>
        <p:spPr bwMode="auto">
          <a:xfrm>
            <a:off x="457200" y="376238"/>
            <a:ext cx="8229600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Example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10.34: inverse z-transform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5717" name="Rectangle 4"/>
          <p:cNvSpPr>
            <a:spLocks noChangeArrowheads="1"/>
          </p:cNvSpPr>
          <p:nvPr/>
        </p:nvSpPr>
        <p:spPr bwMode="auto">
          <a:xfrm>
            <a:off x="107504" y="2296319"/>
            <a:ext cx="9036496" cy="1081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Bilateral z-transform: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two poles with three possible ROC’s and one different signal for each ROC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5721" name="Rectangle 8"/>
          <p:cNvSpPr>
            <a:spLocks noChangeArrowheads="1"/>
          </p:cNvSpPr>
          <p:nvPr/>
        </p:nvSpPr>
        <p:spPr bwMode="auto">
          <a:xfrm>
            <a:off x="107504" y="4725144"/>
            <a:ext cx="8928992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Unilateral z-transform: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only one possible ROC with the same inverse z-transform result as above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242049"/>
              </p:ext>
            </p:extLst>
          </p:nvPr>
        </p:nvGraphicFramePr>
        <p:xfrm>
          <a:off x="3851920" y="1149148"/>
          <a:ext cx="42543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77" name="Equation" r:id="rId3" imgW="1701720" imgH="457200" progId="Equation.DSMT4">
                  <p:embed/>
                </p:oleObj>
              </mc:Choice>
              <mc:Fallback>
                <p:oleObj name="Equation" r:id="rId3" imgW="1701720" imgH="457200" progId="Equation.DSMT4">
                  <p:embed/>
                  <p:pic>
                    <p:nvPicPr>
                      <p:cNvPr id="57348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149148"/>
                        <a:ext cx="42543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1356312"/>
              </p:ext>
            </p:extLst>
          </p:nvPr>
        </p:nvGraphicFramePr>
        <p:xfrm>
          <a:off x="611560" y="3662083"/>
          <a:ext cx="1143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78" name="公式" r:id="rId5" imgW="428571" imgH="200122" progId="Equation.3">
                  <p:embed/>
                </p:oleObj>
              </mc:Choice>
              <mc:Fallback>
                <p:oleObj name="公式" r:id="rId5" imgW="428571" imgH="200122" progId="Equation.3">
                  <p:embed/>
                  <p:pic>
                    <p:nvPicPr>
                      <p:cNvPr id="58379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662083"/>
                        <a:ext cx="1143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153829"/>
              </p:ext>
            </p:extLst>
          </p:nvPr>
        </p:nvGraphicFramePr>
        <p:xfrm>
          <a:off x="3114675" y="3343275"/>
          <a:ext cx="47942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79" name="Equation" r:id="rId7" imgW="1917360" imgH="469800" progId="Equation.DSMT4">
                  <p:embed/>
                </p:oleObj>
              </mc:Choice>
              <mc:Fallback>
                <p:oleObj name="Equation" r:id="rId7" imgW="1917360" imgH="469800" progId="Equation.DSMT4">
                  <p:embed/>
                  <p:pic>
                    <p:nvPicPr>
                      <p:cNvPr id="58377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3343275"/>
                        <a:ext cx="479425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662471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0268AB1-DBE5-4703-8544-49284966F4EF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138</a:t>
            </a:fld>
            <a:endParaRPr lang="en-US" altLang="zh-CN" sz="1200" smtClean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7. Unilateral z-transform</a:t>
            </a:r>
            <a:endParaRPr lang="en-US" sz="3200" b="1" kern="0" dirty="0">
              <a:ea typeface="+mj-ea"/>
              <a:cs typeface="+mj-cs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58824" y="1340768"/>
            <a:ext cx="82296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Example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10.35: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895002"/>
              </p:ext>
            </p:extLst>
          </p:nvPr>
        </p:nvGraphicFramePr>
        <p:xfrm>
          <a:off x="3131840" y="1268760"/>
          <a:ext cx="20637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5" name="Equation" r:id="rId3" imgW="825480" imgH="431640" progId="Equation.DSMT4">
                  <p:embed/>
                </p:oleObj>
              </mc:Choice>
              <mc:Fallback>
                <p:oleObj name="Equation" r:id="rId3" imgW="825480" imgH="431640" progId="Equation.DSMT4">
                  <p:embed/>
                  <p:pic>
                    <p:nvPicPr>
                      <p:cNvPr id="13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268760"/>
                        <a:ext cx="20637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5496" y="2204864"/>
            <a:ext cx="9108504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Note: for unilateral z-transform, the degree of the numerator polynomial must be no bigger than the degree of the denominator.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16" name="Picture 12" descr="右边信号-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326" y="3365674"/>
            <a:ext cx="3384178" cy="135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4210809"/>
              </p:ext>
            </p:extLst>
          </p:nvPr>
        </p:nvGraphicFramePr>
        <p:xfrm>
          <a:off x="1063139" y="3848391"/>
          <a:ext cx="29511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6" name="公式" r:id="rId6" imgW="1152398" imgH="200122" progId="Equation.3">
                  <p:embed/>
                </p:oleObj>
              </mc:Choice>
              <mc:Fallback>
                <p:oleObj name="公式" r:id="rId6" imgW="1152398" imgH="200122" progId="Equation.3">
                  <p:embed/>
                  <p:pic>
                    <p:nvPicPr>
                      <p:cNvPr id="115719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139" y="3848391"/>
                        <a:ext cx="29511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109032"/>
              </p:ext>
            </p:extLst>
          </p:nvPr>
        </p:nvGraphicFramePr>
        <p:xfrm>
          <a:off x="331501" y="4581128"/>
          <a:ext cx="7365600" cy="107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7" name="Equation" r:id="rId8" imgW="2946240" imgH="431640" progId="Equation.DSMT4">
                  <p:embed/>
                </p:oleObj>
              </mc:Choice>
              <mc:Fallback>
                <p:oleObj name="Equation" r:id="rId8" imgW="2946240" imgH="431640" progId="Equation.DSMT4">
                  <p:embed/>
                  <p:pic>
                    <p:nvPicPr>
                      <p:cNvPr id="11572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01" y="4581128"/>
                        <a:ext cx="7365600" cy="107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946556"/>
              </p:ext>
            </p:extLst>
          </p:nvPr>
        </p:nvGraphicFramePr>
        <p:xfrm>
          <a:off x="251520" y="5621760"/>
          <a:ext cx="5428800" cy="104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8" name="Equation" r:id="rId10" imgW="2171520" imgH="419040" progId="Equation.DSMT4">
                  <p:embed/>
                </p:oleObj>
              </mc:Choice>
              <mc:Fallback>
                <p:oleObj name="Equation" r:id="rId10" imgW="2171520" imgH="419040" progId="Equation.DSMT4">
                  <p:embed/>
                  <p:pic>
                    <p:nvPicPr>
                      <p:cNvPr id="115722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621760"/>
                        <a:ext cx="5428800" cy="104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286955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0268AB1-DBE5-4703-8544-49284966F4EF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139</a:t>
            </a:fld>
            <a:endParaRPr lang="en-US" altLang="zh-CN" sz="1200" smtClean="0"/>
          </a:p>
        </p:txBody>
      </p:sp>
      <p:sp>
        <p:nvSpPr>
          <p:cNvPr id="116739" name="Rectangle 2"/>
          <p:cNvSpPr>
            <a:spLocks noChangeArrowheads="1"/>
          </p:cNvSpPr>
          <p:nvPr/>
        </p:nvSpPr>
        <p:spPr bwMode="auto">
          <a:xfrm>
            <a:off x="107504" y="1341438"/>
            <a:ext cx="9036496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Properties:  similar to the bilateral z-transform.  Here, we focus on the differences. </a:t>
            </a:r>
          </a:p>
        </p:txBody>
      </p:sp>
      <p:sp>
        <p:nvSpPr>
          <p:cNvPr id="116740" name="Rectangle 3"/>
          <p:cNvSpPr>
            <a:spLocks noChangeArrowheads="1"/>
          </p:cNvSpPr>
          <p:nvPr/>
        </p:nvSpPr>
        <p:spPr bwMode="auto">
          <a:xfrm>
            <a:off x="107504" y="2603578"/>
            <a:ext cx="8928992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Convolution: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If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] =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] = 0 for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&lt;0, then </a:t>
            </a:r>
          </a:p>
        </p:txBody>
      </p:sp>
      <p:graphicFrame>
        <p:nvGraphicFramePr>
          <p:cNvPr id="11674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820070"/>
              </p:ext>
            </p:extLst>
          </p:nvPr>
        </p:nvGraphicFramePr>
        <p:xfrm>
          <a:off x="2243138" y="3284984"/>
          <a:ext cx="55229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60" name="公式" r:id="rId3" imgW="2181315" imgH="200122" progId="Equation.3">
                  <p:embed/>
                </p:oleObj>
              </mc:Choice>
              <mc:Fallback>
                <p:oleObj name="公式" r:id="rId3" imgW="2181315" imgH="20012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3284984"/>
                        <a:ext cx="55229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2" name="Rectangle 5"/>
          <p:cNvSpPr>
            <a:spLocks noChangeArrowheads="1"/>
          </p:cNvSpPr>
          <p:nvPr/>
        </p:nvSpPr>
        <p:spPr bwMode="auto">
          <a:xfrm>
            <a:off x="85551" y="4077072"/>
            <a:ext cx="22860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Time delay: </a:t>
            </a:r>
          </a:p>
        </p:txBody>
      </p:sp>
      <p:graphicFrame>
        <p:nvGraphicFramePr>
          <p:cNvPr id="1167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149866"/>
              </p:ext>
            </p:extLst>
          </p:nvPr>
        </p:nvGraphicFramePr>
        <p:xfrm>
          <a:off x="2687463" y="4077072"/>
          <a:ext cx="52689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61" name="公式" r:id="rId5" imgW="2076342" imgH="209679" progId="Equation.3">
                  <p:embed/>
                </p:oleObj>
              </mc:Choice>
              <mc:Fallback>
                <p:oleObj name="公式" r:id="rId5" imgW="2076342" imgH="20967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463" y="4077072"/>
                        <a:ext cx="52689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4" name="Rectangle 7"/>
          <p:cNvSpPr>
            <a:spLocks noChangeArrowheads="1"/>
          </p:cNvSpPr>
          <p:nvPr/>
        </p:nvSpPr>
        <p:spPr bwMode="auto">
          <a:xfrm>
            <a:off x="35496" y="4797152"/>
            <a:ext cx="27432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Time advance: </a:t>
            </a:r>
          </a:p>
        </p:txBody>
      </p:sp>
      <p:graphicFrame>
        <p:nvGraphicFramePr>
          <p:cNvPr id="11674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304253"/>
              </p:ext>
            </p:extLst>
          </p:nvPr>
        </p:nvGraphicFramePr>
        <p:xfrm>
          <a:off x="2708423" y="4797152"/>
          <a:ext cx="48879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62" name="公式" r:id="rId7" imgW="1923942" imgH="209679" progId="Equation.3">
                  <p:embed/>
                </p:oleObj>
              </mc:Choice>
              <mc:Fallback>
                <p:oleObj name="公式" r:id="rId7" imgW="1923942" imgH="20967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423" y="4797152"/>
                        <a:ext cx="48879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6" name="Rectangle 9"/>
          <p:cNvSpPr>
            <a:spLocks noChangeArrowheads="1"/>
          </p:cNvSpPr>
          <p:nvPr/>
        </p:nvSpPr>
        <p:spPr bwMode="auto">
          <a:xfrm>
            <a:off x="1622425" y="5632450"/>
            <a:ext cx="14478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Why?  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7. Unilateral z-transform</a:t>
            </a:r>
            <a:endParaRPr lang="en-US" sz="3200" b="1" kern="0" dirty="0">
              <a:ea typeface="+mj-ea"/>
              <a:cs typeface="+mj-cs"/>
            </a:endParaRPr>
          </a:p>
        </p:txBody>
      </p:sp>
      <p:graphicFrame>
        <p:nvGraphicFramePr>
          <p:cNvPr id="13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6983120"/>
              </p:ext>
            </p:extLst>
          </p:nvPr>
        </p:nvGraphicFramePr>
        <p:xfrm>
          <a:off x="3354387" y="5448863"/>
          <a:ext cx="33004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63" name="公式" r:id="rId9" imgW="1295545" imgH="399953" progId="Equation.3">
                  <p:embed/>
                </p:oleObj>
              </mc:Choice>
              <mc:Fallback>
                <p:oleObj name="公式" r:id="rId9" imgW="1295545" imgH="399953" progId="Equation.3">
                  <p:embed/>
                  <p:pic>
                    <p:nvPicPr>
                      <p:cNvPr id="11776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387" y="5448863"/>
                        <a:ext cx="33004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9CB459A-0DB3-4AC1-8B99-1004B44EA244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200" smtClean="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5496" y="1262063"/>
            <a:ext cx="80010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From the above two examples, we know that</a:t>
            </a:r>
          </a:p>
        </p:txBody>
      </p:sp>
      <p:graphicFrame>
        <p:nvGraphicFramePr>
          <p:cNvPr id="1843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186423"/>
              </p:ext>
            </p:extLst>
          </p:nvPr>
        </p:nvGraphicFramePr>
        <p:xfrm>
          <a:off x="1842616" y="1896844"/>
          <a:ext cx="5825728" cy="1781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9" name="公式" r:id="rId3" imgW="2648058" imgH="809754" progId="Equation.3">
                  <p:embed/>
                </p:oleObj>
              </mc:Choice>
              <mc:Fallback>
                <p:oleObj name="公式" r:id="rId3" imgW="2648058" imgH="809754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616" y="1896844"/>
                        <a:ext cx="5825728" cy="1781459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3806825"/>
            <a:ext cx="9036496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Like the Laplace transform, two different discrete-time signals might have the same expression for  their z-transforms.  The only difference is from the different ROC’s.</a:t>
            </a:r>
          </a:p>
        </p:txBody>
      </p:sp>
      <p:graphicFrame>
        <p:nvGraphicFramePr>
          <p:cNvPr id="18438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864637"/>
              </p:ext>
            </p:extLst>
          </p:nvPr>
        </p:nvGraphicFramePr>
        <p:xfrm>
          <a:off x="1815579" y="5589240"/>
          <a:ext cx="22860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0" name="公式" r:id="rId5" imgW="885771" imgH="390396" progId="Equation.3">
                  <p:embed/>
                </p:oleObj>
              </mc:Choice>
              <mc:Fallback>
                <p:oleObj name="公式" r:id="rId5" imgW="885771" imgH="390396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5579" y="5589240"/>
                        <a:ext cx="22860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4500042" y="5805140"/>
            <a:ext cx="424842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Both forms might be used.</a:t>
            </a:r>
          </a:p>
        </p:txBody>
      </p:sp>
      <p:sp>
        <p:nvSpPr>
          <p:cNvPr id="18440" name="Rectangle 4"/>
          <p:cNvSpPr>
            <a:spLocks noChangeArrowheads="1"/>
          </p:cNvSpPr>
          <p:nvPr/>
        </p:nvSpPr>
        <p:spPr bwMode="auto">
          <a:xfrm>
            <a:off x="457200" y="115888"/>
            <a:ext cx="7620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1. The z-Transform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2060575"/>
            <a:ext cx="19081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Right-sided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4925" y="3106738"/>
            <a:ext cx="19081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Left-sided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766968" y="2060575"/>
            <a:ext cx="129810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2400" b="1" dirty="0" smtClean="0">
                <a:latin typeface="Times New Roman" panose="02020603050405020304" pitchFamily="18" charset="0"/>
              </a:rPr>
              <a:t>outside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780212" y="3096850"/>
            <a:ext cx="115272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2400" b="1" dirty="0" smtClean="0">
                <a:latin typeface="Times New Roman" panose="02020603050405020304" pitchFamily="18" charset="0"/>
              </a:rPr>
              <a:t>inside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5B290C-A434-4CC4-86E2-7DBE61110B6A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140</a:t>
            </a:fld>
            <a:endParaRPr lang="en-US" altLang="zh-CN" sz="1200" smtClean="0"/>
          </a:p>
        </p:txBody>
      </p:sp>
      <p:sp>
        <p:nvSpPr>
          <p:cNvPr id="117763" name="Rectangle 2"/>
          <p:cNvSpPr>
            <a:spLocks noChangeArrowheads="1"/>
          </p:cNvSpPr>
          <p:nvPr/>
        </p:nvSpPr>
        <p:spPr bwMode="auto">
          <a:xfrm>
            <a:off x="35496" y="1373188"/>
            <a:ext cx="22860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Time delay: </a:t>
            </a:r>
          </a:p>
        </p:txBody>
      </p:sp>
      <p:graphicFrame>
        <p:nvGraphicFramePr>
          <p:cNvPr id="117764" name="Object 2"/>
          <p:cNvGraphicFramePr>
            <a:graphicFrameLocks/>
          </p:cNvGraphicFramePr>
          <p:nvPr/>
        </p:nvGraphicFramePr>
        <p:xfrm>
          <a:off x="2771775" y="1341438"/>
          <a:ext cx="52689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62" name="公式" r:id="rId3" imgW="2076342" imgH="209679" progId="Equation.3">
                  <p:embed/>
                </p:oleObj>
              </mc:Choice>
              <mc:Fallback>
                <p:oleObj name="公式" r:id="rId3" imgW="2076342" imgH="209679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341438"/>
                        <a:ext cx="52689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5" name="Rectangle 4"/>
          <p:cNvSpPr>
            <a:spLocks noChangeArrowheads="1"/>
          </p:cNvSpPr>
          <p:nvPr/>
        </p:nvSpPr>
        <p:spPr bwMode="auto">
          <a:xfrm>
            <a:off x="118046" y="2033588"/>
            <a:ext cx="14478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Proof:  </a:t>
            </a:r>
          </a:p>
        </p:txBody>
      </p:sp>
      <p:graphicFrame>
        <p:nvGraphicFramePr>
          <p:cNvPr id="117766" name="Object 3"/>
          <p:cNvGraphicFramePr>
            <a:graphicFrameLocks/>
          </p:cNvGraphicFramePr>
          <p:nvPr/>
        </p:nvGraphicFramePr>
        <p:xfrm>
          <a:off x="2108200" y="1919288"/>
          <a:ext cx="33004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63" name="公式" r:id="rId5" imgW="1295545" imgH="399953" progId="Equation.3">
                  <p:embed/>
                </p:oleObj>
              </mc:Choice>
              <mc:Fallback>
                <p:oleObj name="公式" r:id="rId5" imgW="1295545" imgH="399953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1919288"/>
                        <a:ext cx="33004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7" name="Object 4"/>
          <p:cNvGraphicFramePr>
            <a:graphicFrameLocks/>
          </p:cNvGraphicFramePr>
          <p:nvPr/>
        </p:nvGraphicFramePr>
        <p:xfrm>
          <a:off x="3132138" y="4421188"/>
          <a:ext cx="37449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64" name="公式" r:id="rId7" imgW="1466742" imgH="399953" progId="Equation.3">
                  <p:embed/>
                </p:oleObj>
              </mc:Choice>
              <mc:Fallback>
                <p:oleObj name="公式" r:id="rId7" imgW="1466742" imgH="399953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421188"/>
                        <a:ext cx="374491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8" name="Rectangle 7"/>
          <p:cNvSpPr>
            <a:spLocks noChangeArrowheads="1"/>
          </p:cNvSpPr>
          <p:nvPr/>
        </p:nvSpPr>
        <p:spPr bwMode="auto">
          <a:xfrm>
            <a:off x="107504" y="5474607"/>
            <a:ext cx="900100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Note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that for UZ of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-1],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[-1] is shifted into the range of the summation now.</a:t>
            </a:r>
          </a:p>
        </p:txBody>
      </p:sp>
      <p:graphicFrame>
        <p:nvGraphicFramePr>
          <p:cNvPr id="117769" name="Object 5"/>
          <p:cNvGraphicFramePr>
            <a:graphicFrameLocks/>
          </p:cNvGraphicFramePr>
          <p:nvPr/>
        </p:nvGraphicFramePr>
        <p:xfrm>
          <a:off x="900113" y="2849563"/>
          <a:ext cx="74580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65" name="公式" r:id="rId9" imgW="2952858" imgH="399953" progId="Equation.3">
                  <p:embed/>
                </p:oleObj>
              </mc:Choice>
              <mc:Fallback>
                <p:oleObj name="公式" r:id="rId9" imgW="2952858" imgH="399953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849563"/>
                        <a:ext cx="74580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0" name="Object 6"/>
          <p:cNvGraphicFramePr>
            <a:graphicFrameLocks/>
          </p:cNvGraphicFramePr>
          <p:nvPr/>
        </p:nvGraphicFramePr>
        <p:xfrm>
          <a:off x="3132138" y="3786188"/>
          <a:ext cx="50784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66" name="公式" r:id="rId11" imgW="2000286" imgH="200122" progId="Equation.3">
                  <p:embed/>
                </p:oleObj>
              </mc:Choice>
              <mc:Fallback>
                <p:oleObj name="公式" r:id="rId11" imgW="2000286" imgH="200122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786188"/>
                        <a:ext cx="50784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57200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7. Unilateral z-transform</a:t>
            </a:r>
            <a:endParaRPr lang="en-US" sz="3200" b="1" kern="0" dirty="0"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AD2271E-8546-46CF-9F0C-2A40A1CA8063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141</a:t>
            </a:fld>
            <a:endParaRPr lang="en-US" altLang="zh-CN" sz="1200" smtClean="0"/>
          </a:p>
        </p:txBody>
      </p:sp>
      <p:sp>
        <p:nvSpPr>
          <p:cNvPr id="118787" name="Rectangle 2"/>
          <p:cNvSpPr>
            <a:spLocks noChangeArrowheads="1"/>
          </p:cNvSpPr>
          <p:nvPr/>
        </p:nvSpPr>
        <p:spPr bwMode="auto">
          <a:xfrm>
            <a:off x="61491" y="133985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Time advance: </a:t>
            </a:r>
          </a:p>
        </p:txBody>
      </p:sp>
      <p:graphicFrame>
        <p:nvGraphicFramePr>
          <p:cNvPr id="118788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067420"/>
              </p:ext>
            </p:extLst>
          </p:nvPr>
        </p:nvGraphicFramePr>
        <p:xfrm>
          <a:off x="2636416" y="1266825"/>
          <a:ext cx="48879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88" name="公式" r:id="rId3" imgW="1923942" imgH="209679" progId="Equation.3">
                  <p:embed/>
                </p:oleObj>
              </mc:Choice>
              <mc:Fallback>
                <p:oleObj name="公式" r:id="rId3" imgW="1923942" imgH="209679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416" y="1266825"/>
                        <a:ext cx="488791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9" name="Rectangle 4"/>
          <p:cNvSpPr>
            <a:spLocks noChangeArrowheads="1"/>
          </p:cNvSpPr>
          <p:nvPr/>
        </p:nvSpPr>
        <p:spPr bwMode="auto">
          <a:xfrm>
            <a:off x="107504" y="2132856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Proof:  </a:t>
            </a:r>
          </a:p>
        </p:txBody>
      </p:sp>
      <p:graphicFrame>
        <p:nvGraphicFramePr>
          <p:cNvPr id="118790" name="Object 3"/>
          <p:cNvGraphicFramePr>
            <a:graphicFrameLocks/>
          </p:cNvGraphicFramePr>
          <p:nvPr/>
        </p:nvGraphicFramePr>
        <p:xfrm>
          <a:off x="2108200" y="1955800"/>
          <a:ext cx="33004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89" name="公式" r:id="rId5" imgW="1295545" imgH="399953" progId="Equation.3">
                  <p:embed/>
                </p:oleObj>
              </mc:Choice>
              <mc:Fallback>
                <p:oleObj name="公式" r:id="rId5" imgW="1295545" imgH="399953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1955800"/>
                        <a:ext cx="33004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1" name="Object 4"/>
          <p:cNvGraphicFramePr>
            <a:graphicFrameLocks/>
          </p:cNvGraphicFramePr>
          <p:nvPr/>
        </p:nvGraphicFramePr>
        <p:xfrm>
          <a:off x="452438" y="2781300"/>
          <a:ext cx="8156575" cy="282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90" name="公式" r:id="rId7" imgW="3238572" imgH="1104868" progId="Equation.3">
                  <p:embed/>
                </p:oleObj>
              </mc:Choice>
              <mc:Fallback>
                <p:oleObj name="公式" r:id="rId7" imgW="3238572" imgH="1104868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2781300"/>
                        <a:ext cx="8156575" cy="282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2" name="Rectangle 7"/>
          <p:cNvSpPr>
            <a:spLocks noChangeArrowheads="1"/>
          </p:cNvSpPr>
          <p:nvPr/>
        </p:nvSpPr>
        <p:spPr bwMode="auto">
          <a:xfrm>
            <a:off x="468313" y="5775647"/>
            <a:ext cx="8064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	Now, the summation starts at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[1], not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[0].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7200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7. Unilateral z-transform</a:t>
            </a:r>
            <a:endParaRPr lang="en-US" sz="3200" b="1" kern="0" dirty="0"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217EAE6-D822-41C1-B82D-0606D34CA843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142</a:t>
            </a:fld>
            <a:endParaRPr lang="en-US" altLang="zh-CN" sz="1200" smtClean="0"/>
          </a:p>
        </p:txBody>
      </p:sp>
      <p:sp>
        <p:nvSpPr>
          <p:cNvPr id="119811" name="Rectangle 2"/>
          <p:cNvSpPr>
            <a:spLocks noChangeArrowheads="1"/>
          </p:cNvSpPr>
          <p:nvPr/>
        </p:nvSpPr>
        <p:spPr bwMode="auto">
          <a:xfrm>
            <a:off x="107504" y="2073505"/>
            <a:ext cx="9036495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FontTx/>
              <a:buChar char="•"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For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system at initial rest, the system is causal and thus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is the same for the bilateral and unilateral z-transform.</a:t>
            </a:r>
          </a:p>
        </p:txBody>
      </p:sp>
      <p:sp>
        <p:nvSpPr>
          <p:cNvPr id="119812" name="Rectangle 3"/>
          <p:cNvSpPr>
            <a:spLocks noChangeArrowheads="1"/>
          </p:cNvSpPr>
          <p:nvPr/>
        </p:nvSpPr>
        <p:spPr bwMode="auto">
          <a:xfrm>
            <a:off x="107504" y="3789040"/>
            <a:ext cx="9036495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FontTx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The nice thing about unilateral z-transform is that it can be used to solve difference equations not at initial rest.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(Now the system is NOT an LTI.) </a:t>
            </a:r>
          </a:p>
        </p:txBody>
      </p:sp>
      <p:sp>
        <p:nvSpPr>
          <p:cNvPr id="119813" name="Rectangle 4"/>
          <p:cNvSpPr>
            <a:spLocks noChangeArrowheads="1"/>
          </p:cNvSpPr>
          <p:nvPr/>
        </p:nvSpPr>
        <p:spPr bwMode="auto">
          <a:xfrm>
            <a:off x="107504" y="1295400"/>
            <a:ext cx="9036496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Solving difference equations using unilateral z-transform: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7. Unilateral z-transform</a:t>
            </a:r>
            <a:endParaRPr lang="en-US" sz="3200" b="1" kern="0" dirty="0"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D06A8BE-D0C6-48CB-885F-5CF8CCF6DA3C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143</a:t>
            </a:fld>
            <a:endParaRPr lang="en-US" altLang="zh-CN" sz="1200" smtClean="0"/>
          </a:p>
        </p:txBody>
      </p:sp>
      <p:graphicFrame>
        <p:nvGraphicFramePr>
          <p:cNvPr id="120835" name="Object 2"/>
          <p:cNvGraphicFramePr>
            <a:graphicFrameLocks/>
          </p:cNvGraphicFramePr>
          <p:nvPr/>
        </p:nvGraphicFramePr>
        <p:xfrm>
          <a:off x="3348038" y="1325563"/>
          <a:ext cx="35544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41" name="Equation" r:id="rId3" imgW="1390686" imgH="171450" progId="Equation.3">
                  <p:embed/>
                </p:oleObj>
              </mc:Choice>
              <mc:Fallback>
                <p:oleObj name="Equation" r:id="rId3" imgW="1390686" imgH="17145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325563"/>
                        <a:ext cx="35544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8" name="Rectangle 5"/>
          <p:cNvSpPr>
            <a:spLocks noChangeArrowheads="1"/>
          </p:cNvSpPr>
          <p:nvPr/>
        </p:nvSpPr>
        <p:spPr bwMode="auto">
          <a:xfrm>
            <a:off x="1979712" y="1844675"/>
            <a:ext cx="5819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Under initial rest condition and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0842" name="Rectangle 9"/>
          <p:cNvSpPr>
            <a:spLocks noChangeArrowheads="1"/>
          </p:cNvSpPr>
          <p:nvPr/>
        </p:nvSpPr>
        <p:spPr bwMode="auto">
          <a:xfrm>
            <a:off x="468313" y="1325563"/>
            <a:ext cx="4176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Example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10.36: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084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705749"/>
              </p:ext>
            </p:extLst>
          </p:nvPr>
        </p:nvGraphicFramePr>
        <p:xfrm>
          <a:off x="962200" y="3271088"/>
          <a:ext cx="7016400" cy="107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42" name="Equation" r:id="rId5" imgW="2806560" imgH="431640" progId="Equation.DSMT4">
                  <p:embed/>
                </p:oleObj>
              </mc:Choice>
              <mc:Fallback>
                <p:oleObj name="Equation" r:id="rId5" imgW="2806560" imgH="431640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200" y="3271088"/>
                        <a:ext cx="7016400" cy="107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6" name="Rectangle 13"/>
          <p:cNvSpPr>
            <a:spLocks noChangeArrowheads="1"/>
          </p:cNvSpPr>
          <p:nvPr/>
        </p:nvSpPr>
        <p:spPr bwMode="auto">
          <a:xfrm>
            <a:off x="468313" y="2133600"/>
            <a:ext cx="4176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Solution: 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457200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7. Unilateral z-transform</a:t>
            </a:r>
            <a:endParaRPr lang="en-US" sz="3200" b="1" kern="0" dirty="0">
              <a:ea typeface="+mj-ea"/>
              <a:cs typeface="+mj-cs"/>
            </a:endParaRPr>
          </a:p>
        </p:txBody>
      </p:sp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774531"/>
              </p:ext>
            </p:extLst>
          </p:nvPr>
        </p:nvGraphicFramePr>
        <p:xfrm>
          <a:off x="6902450" y="1804194"/>
          <a:ext cx="2253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43" name="Equation" r:id="rId7" imgW="901440" imgH="228600" progId="Equation.DSMT4">
                  <p:embed/>
                </p:oleObj>
              </mc:Choice>
              <mc:Fallback>
                <p:oleObj name="Equation" r:id="rId7" imgW="901440" imgH="228600" progId="Equation.DSMT4">
                  <p:embed/>
                  <p:pic>
                    <p:nvPicPr>
                      <p:cNvPr id="58377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450" y="1804194"/>
                        <a:ext cx="2253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10680"/>
              </p:ext>
            </p:extLst>
          </p:nvPr>
        </p:nvGraphicFramePr>
        <p:xfrm>
          <a:off x="2556669" y="2317825"/>
          <a:ext cx="2889000" cy="104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44" name="Equation" r:id="rId9" imgW="1155600" imgH="419040" progId="Equation.DSMT4">
                  <p:embed/>
                </p:oleObj>
              </mc:Choice>
              <mc:Fallback>
                <p:oleObj name="Equation" r:id="rId9" imgW="1155600" imgH="419040" progId="Equation.DSMT4">
                  <p:embed/>
                  <p:pic>
                    <p:nvPicPr>
                      <p:cNvPr id="120847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6669" y="2317825"/>
                        <a:ext cx="2889000" cy="104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721475"/>
              </p:ext>
            </p:extLst>
          </p:nvPr>
        </p:nvGraphicFramePr>
        <p:xfrm>
          <a:off x="2102958" y="4260819"/>
          <a:ext cx="30480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45" name="Equation" r:id="rId11" imgW="1218960" imgH="419040" progId="Equation.DSMT4">
                  <p:embed/>
                </p:oleObj>
              </mc:Choice>
              <mc:Fallback>
                <p:oleObj name="Equation" r:id="rId11" imgW="1218960" imgH="419040" progId="Equation.DSMT4">
                  <p:embed/>
                  <p:pic>
                    <p:nvPicPr>
                      <p:cNvPr id="19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958" y="4260819"/>
                        <a:ext cx="30480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237853"/>
              </p:ext>
            </p:extLst>
          </p:nvPr>
        </p:nvGraphicFramePr>
        <p:xfrm>
          <a:off x="1293332" y="5445224"/>
          <a:ext cx="4667251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46" name="Equation" r:id="rId13" imgW="1866600" imgH="457200" progId="Equation.DSMT4">
                  <p:embed/>
                </p:oleObj>
              </mc:Choice>
              <mc:Fallback>
                <p:oleObj name="Equation" r:id="rId13" imgW="1866600" imgH="457200" progId="Equation.DSMT4">
                  <p:embed/>
                  <p:pic>
                    <p:nvPicPr>
                      <p:cNvPr id="1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332" y="5445224"/>
                        <a:ext cx="4667251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D06A8BE-D0C6-48CB-885F-5CF8CCF6DA3C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144</a:t>
            </a:fld>
            <a:endParaRPr lang="en-US" altLang="zh-CN" sz="1200" smtClean="0"/>
          </a:p>
        </p:txBody>
      </p:sp>
      <p:graphicFrame>
        <p:nvGraphicFramePr>
          <p:cNvPr id="120835" name="Object 2"/>
          <p:cNvGraphicFramePr>
            <a:graphicFrameLocks/>
          </p:cNvGraphicFramePr>
          <p:nvPr/>
        </p:nvGraphicFramePr>
        <p:xfrm>
          <a:off x="3348038" y="116632"/>
          <a:ext cx="35544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22" name="Equation" r:id="rId3" imgW="1390686" imgH="171450" progId="Equation.3">
                  <p:embed/>
                </p:oleObj>
              </mc:Choice>
              <mc:Fallback>
                <p:oleObj name="Equation" r:id="rId3" imgW="1390686" imgH="171450" progId="Equation.3">
                  <p:embed/>
                  <p:pic>
                    <p:nvPicPr>
                      <p:cNvPr id="120835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16632"/>
                        <a:ext cx="35544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6" name="Object 3"/>
          <p:cNvGraphicFramePr>
            <a:graphicFrameLocks/>
          </p:cNvGraphicFramePr>
          <p:nvPr/>
        </p:nvGraphicFramePr>
        <p:xfrm>
          <a:off x="3592537" y="651619"/>
          <a:ext cx="1649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23" name="Equation" r:id="rId5" imgW="628686" imgH="171450" progId="Equation.3">
                  <p:embed/>
                </p:oleObj>
              </mc:Choice>
              <mc:Fallback>
                <p:oleObj name="Equation" r:id="rId5" imgW="628686" imgH="171450" progId="Equation.3">
                  <p:embed/>
                  <p:pic>
                    <p:nvPicPr>
                      <p:cNvPr id="12083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537" y="651619"/>
                        <a:ext cx="1649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270298"/>
              </p:ext>
            </p:extLst>
          </p:nvPr>
        </p:nvGraphicFramePr>
        <p:xfrm>
          <a:off x="1175932" y="2332252"/>
          <a:ext cx="63817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24" name="Equation" r:id="rId7" imgW="2552400" imgH="279360" progId="Equation.DSMT4">
                  <p:embed/>
                </p:oleObj>
              </mc:Choice>
              <mc:Fallback>
                <p:oleObj name="Equation" r:id="rId7" imgW="2552400" imgH="279360" progId="Equation.DSMT4">
                  <p:embed/>
                  <p:pic>
                    <p:nvPicPr>
                      <p:cNvPr id="120837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932" y="2332252"/>
                        <a:ext cx="63817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8" name="Rectangle 5"/>
          <p:cNvSpPr>
            <a:spLocks noChangeArrowheads="1"/>
          </p:cNvSpPr>
          <p:nvPr/>
        </p:nvSpPr>
        <p:spPr bwMode="auto">
          <a:xfrm>
            <a:off x="2771800" y="635744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with </a:t>
            </a:r>
          </a:p>
        </p:txBody>
      </p:sp>
      <p:graphicFrame>
        <p:nvGraphicFramePr>
          <p:cNvPr id="120839" name="Object 5"/>
          <p:cNvGraphicFramePr>
            <a:graphicFrameLocks/>
          </p:cNvGraphicFramePr>
          <p:nvPr/>
        </p:nvGraphicFramePr>
        <p:xfrm>
          <a:off x="5961087" y="665907"/>
          <a:ext cx="2030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25" name="Equation" r:id="rId9" imgW="781086" imgH="171450" progId="Equation.3">
                  <p:embed/>
                </p:oleObj>
              </mc:Choice>
              <mc:Fallback>
                <p:oleObj name="Equation" r:id="rId9" imgW="781086" imgH="171450" progId="Equation.3">
                  <p:embed/>
                  <p:pic>
                    <p:nvPicPr>
                      <p:cNvPr id="120839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1087" y="665907"/>
                        <a:ext cx="2030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0" name="Rectangle 7"/>
          <p:cNvSpPr>
            <a:spLocks noChangeArrowheads="1"/>
          </p:cNvSpPr>
          <p:nvPr/>
        </p:nvSpPr>
        <p:spPr bwMode="auto">
          <a:xfrm>
            <a:off x="5210200" y="635744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and </a:t>
            </a:r>
          </a:p>
        </p:txBody>
      </p:sp>
      <p:sp>
        <p:nvSpPr>
          <p:cNvPr id="120841" name="Rectangle 8"/>
          <p:cNvSpPr>
            <a:spLocks noChangeArrowheads="1"/>
          </p:cNvSpPr>
          <p:nvPr/>
        </p:nvSpPr>
        <p:spPr bwMode="auto">
          <a:xfrm>
            <a:off x="0" y="1772816"/>
            <a:ext cx="83550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To find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], do unilateral z-transform of both sides: </a:t>
            </a:r>
          </a:p>
        </p:txBody>
      </p:sp>
      <p:sp>
        <p:nvSpPr>
          <p:cNvPr id="120842" name="Rectangle 9"/>
          <p:cNvSpPr>
            <a:spLocks noChangeArrowheads="1"/>
          </p:cNvSpPr>
          <p:nvPr/>
        </p:nvSpPr>
        <p:spPr bwMode="auto">
          <a:xfrm>
            <a:off x="107504" y="389608"/>
            <a:ext cx="4176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Example 10.37: </a:t>
            </a:r>
          </a:p>
        </p:txBody>
      </p:sp>
      <p:graphicFrame>
        <p:nvGraphicFramePr>
          <p:cNvPr id="120843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9505707"/>
              </p:ext>
            </p:extLst>
          </p:nvPr>
        </p:nvGraphicFramePr>
        <p:xfrm>
          <a:off x="1057274" y="4006720"/>
          <a:ext cx="62214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26" name="公式" r:id="rId11" imgW="2457486" imgH="399953" progId="Equation.3">
                  <p:embed/>
                </p:oleObj>
              </mc:Choice>
              <mc:Fallback>
                <p:oleObj name="公式" r:id="rId11" imgW="2457486" imgH="399953" progId="Equation.3">
                  <p:embed/>
                  <p:pic>
                    <p:nvPicPr>
                      <p:cNvPr id="120843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4" y="4006720"/>
                        <a:ext cx="62214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4" name="Rectangle 11"/>
          <p:cNvSpPr>
            <a:spLocks noChangeArrowheads="1"/>
          </p:cNvSpPr>
          <p:nvPr/>
        </p:nvSpPr>
        <p:spPr bwMode="auto">
          <a:xfrm>
            <a:off x="2900307" y="5121348"/>
            <a:ext cx="30829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	Zero-state response</a:t>
            </a:r>
          </a:p>
        </p:txBody>
      </p:sp>
      <p:sp>
        <p:nvSpPr>
          <p:cNvPr id="120845" name="Rectangle 12"/>
          <p:cNvSpPr>
            <a:spLocks noChangeArrowheads="1"/>
          </p:cNvSpPr>
          <p:nvPr/>
        </p:nvSpPr>
        <p:spPr bwMode="auto">
          <a:xfrm>
            <a:off x="5737224" y="5099779"/>
            <a:ext cx="30829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	Zero-input response</a:t>
            </a:r>
          </a:p>
        </p:txBody>
      </p:sp>
      <p:sp>
        <p:nvSpPr>
          <p:cNvPr id="120846" name="Rectangle 13"/>
          <p:cNvSpPr>
            <a:spLocks noChangeArrowheads="1"/>
          </p:cNvSpPr>
          <p:nvPr/>
        </p:nvSpPr>
        <p:spPr bwMode="auto">
          <a:xfrm>
            <a:off x="107504" y="1325711"/>
            <a:ext cx="4176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Solution: </a:t>
            </a:r>
          </a:p>
        </p:txBody>
      </p:sp>
      <p:graphicFrame>
        <p:nvGraphicFramePr>
          <p:cNvPr id="120847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6222561"/>
              </p:ext>
            </p:extLst>
          </p:nvPr>
        </p:nvGraphicFramePr>
        <p:xfrm>
          <a:off x="1175932" y="3058784"/>
          <a:ext cx="552291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27" name="公式" r:id="rId13" imgW="2181315" imgH="390396" progId="Equation.3">
                  <p:embed/>
                </p:oleObj>
              </mc:Choice>
              <mc:Fallback>
                <p:oleObj name="公式" r:id="rId13" imgW="2181315" imgH="390396" progId="Equation.3">
                  <p:embed/>
                  <p:pic>
                    <p:nvPicPr>
                      <p:cNvPr id="120847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932" y="3058784"/>
                        <a:ext cx="5522913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436537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D06A8BE-D0C6-48CB-885F-5CF8CCF6DA3C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145</a:t>
            </a:fld>
            <a:endParaRPr lang="en-US" altLang="zh-CN" sz="1200" smtClean="0"/>
          </a:p>
        </p:txBody>
      </p:sp>
      <p:graphicFrame>
        <p:nvGraphicFramePr>
          <p:cNvPr id="120835" name="Object 2"/>
          <p:cNvGraphicFramePr>
            <a:graphicFrameLocks/>
          </p:cNvGraphicFramePr>
          <p:nvPr/>
        </p:nvGraphicFramePr>
        <p:xfrm>
          <a:off x="3348038" y="116632"/>
          <a:ext cx="35544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46" name="Equation" r:id="rId3" imgW="1390686" imgH="171450" progId="Equation.3">
                  <p:embed/>
                </p:oleObj>
              </mc:Choice>
              <mc:Fallback>
                <p:oleObj name="Equation" r:id="rId3" imgW="1390686" imgH="171450" progId="Equation.3">
                  <p:embed/>
                  <p:pic>
                    <p:nvPicPr>
                      <p:cNvPr id="120835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16632"/>
                        <a:ext cx="35544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6" name="Object 3"/>
          <p:cNvGraphicFramePr>
            <a:graphicFrameLocks/>
          </p:cNvGraphicFramePr>
          <p:nvPr/>
        </p:nvGraphicFramePr>
        <p:xfrm>
          <a:off x="3592537" y="651619"/>
          <a:ext cx="1649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47" name="Equation" r:id="rId5" imgW="628686" imgH="171450" progId="Equation.3">
                  <p:embed/>
                </p:oleObj>
              </mc:Choice>
              <mc:Fallback>
                <p:oleObj name="Equation" r:id="rId5" imgW="628686" imgH="171450" progId="Equation.3">
                  <p:embed/>
                  <p:pic>
                    <p:nvPicPr>
                      <p:cNvPr id="12083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537" y="651619"/>
                        <a:ext cx="1649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8" name="Rectangle 5"/>
          <p:cNvSpPr>
            <a:spLocks noChangeArrowheads="1"/>
          </p:cNvSpPr>
          <p:nvPr/>
        </p:nvSpPr>
        <p:spPr bwMode="auto">
          <a:xfrm>
            <a:off x="2771800" y="635744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with </a:t>
            </a:r>
          </a:p>
        </p:txBody>
      </p:sp>
      <p:graphicFrame>
        <p:nvGraphicFramePr>
          <p:cNvPr id="120839" name="Object 5"/>
          <p:cNvGraphicFramePr>
            <a:graphicFrameLocks/>
          </p:cNvGraphicFramePr>
          <p:nvPr/>
        </p:nvGraphicFramePr>
        <p:xfrm>
          <a:off x="5961087" y="665907"/>
          <a:ext cx="2030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48" name="Equation" r:id="rId7" imgW="781086" imgH="171450" progId="Equation.3">
                  <p:embed/>
                </p:oleObj>
              </mc:Choice>
              <mc:Fallback>
                <p:oleObj name="Equation" r:id="rId7" imgW="781086" imgH="171450" progId="Equation.3">
                  <p:embed/>
                  <p:pic>
                    <p:nvPicPr>
                      <p:cNvPr id="120839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1087" y="665907"/>
                        <a:ext cx="2030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0" name="Rectangle 7"/>
          <p:cNvSpPr>
            <a:spLocks noChangeArrowheads="1"/>
          </p:cNvSpPr>
          <p:nvPr/>
        </p:nvSpPr>
        <p:spPr bwMode="auto">
          <a:xfrm>
            <a:off x="5210200" y="635744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and </a:t>
            </a:r>
          </a:p>
        </p:txBody>
      </p:sp>
      <p:sp>
        <p:nvSpPr>
          <p:cNvPr id="120842" name="Rectangle 9"/>
          <p:cNvSpPr>
            <a:spLocks noChangeArrowheads="1"/>
          </p:cNvSpPr>
          <p:nvPr/>
        </p:nvSpPr>
        <p:spPr bwMode="auto">
          <a:xfrm>
            <a:off x="107504" y="389608"/>
            <a:ext cx="4176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Example 10.37: </a:t>
            </a:r>
          </a:p>
        </p:txBody>
      </p:sp>
      <p:sp>
        <p:nvSpPr>
          <p:cNvPr id="120845" name="Rectangle 12"/>
          <p:cNvSpPr>
            <a:spLocks noChangeArrowheads="1"/>
          </p:cNvSpPr>
          <p:nvPr/>
        </p:nvSpPr>
        <p:spPr bwMode="auto">
          <a:xfrm>
            <a:off x="3838601" y="2924944"/>
            <a:ext cx="49098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Output at previous time,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state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0846" name="Rectangle 13"/>
          <p:cNvSpPr>
            <a:spLocks noChangeArrowheads="1"/>
          </p:cNvSpPr>
          <p:nvPr/>
        </p:nvSpPr>
        <p:spPr bwMode="auto">
          <a:xfrm>
            <a:off x="107504" y="1325711"/>
            <a:ext cx="4176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Solution: 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107503" y="1844824"/>
            <a:ext cx="87126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In practice, to find the output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672747"/>
              </p:ext>
            </p:extLst>
          </p:nvPr>
        </p:nvGraphicFramePr>
        <p:xfrm>
          <a:off x="1835696" y="2414826"/>
          <a:ext cx="355590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49" name="Equation" r:id="rId9" imgW="1422360" imgH="203040" progId="Equation.DSMT4">
                  <p:embed/>
                </p:oleObj>
              </mc:Choice>
              <mc:Fallback>
                <p:oleObj name="Equation" r:id="rId9" imgW="1422360" imgH="203040" progId="Equation.DSMT4">
                  <p:embed/>
                  <p:pic>
                    <p:nvPicPr>
                      <p:cNvPr id="120835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414826"/>
                        <a:ext cx="3555900" cy="50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9123"/>
              </p:ext>
            </p:extLst>
          </p:nvPr>
        </p:nvGraphicFramePr>
        <p:xfrm>
          <a:off x="1945482" y="3426596"/>
          <a:ext cx="3175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50" name="Equation" r:id="rId11" imgW="1269720" imgH="203040" progId="Equation.DSMT4">
                  <p:embed/>
                </p:oleObj>
              </mc:Choice>
              <mc:Fallback>
                <p:oleObj name="Equation" r:id="rId11" imgW="1269720" imgH="203040" progId="Equation.DSMT4">
                  <p:embed/>
                  <p:pic>
                    <p:nvPicPr>
                      <p:cNvPr id="21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5482" y="3426596"/>
                        <a:ext cx="3175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193875"/>
              </p:ext>
            </p:extLst>
          </p:nvPr>
        </p:nvGraphicFramePr>
        <p:xfrm>
          <a:off x="1951988" y="4182248"/>
          <a:ext cx="2921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51" name="Equation" r:id="rId13" imgW="1168200" imgH="203040" progId="Equation.DSMT4">
                  <p:embed/>
                </p:oleObj>
              </mc:Choice>
              <mc:Fallback>
                <p:oleObj name="Equation" r:id="rId13" imgW="1168200" imgH="203040" progId="Equation.DSMT4">
                  <p:embed/>
                  <p:pic>
                    <p:nvPicPr>
                      <p:cNvPr id="22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988" y="4182248"/>
                        <a:ext cx="2921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802684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BCED08-7C6B-44D7-8A5E-3A253EB36CE8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146</a:t>
            </a:fld>
            <a:endParaRPr lang="en-US" altLang="zh-CN" sz="1200" smtClean="0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107504" y="1341438"/>
            <a:ext cx="8928546" cy="1151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Tx/>
              <a:buNone/>
            </a:pP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1. Concept of z-transform: extension of DTFT to the complex domain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179512" y="4869160"/>
            <a:ext cx="4390330" cy="51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Tx/>
              <a:buNone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Commonly-used FT pairs: 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467544" y="4221088"/>
            <a:ext cx="4390330" cy="51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Tx/>
              <a:buNone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LTI system: 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764909"/>
              </p:ext>
            </p:extLst>
          </p:nvPr>
        </p:nvGraphicFramePr>
        <p:xfrm>
          <a:off x="2195736" y="4238625"/>
          <a:ext cx="2730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18" name="Equation" r:id="rId3" imgW="1091880" imgH="228600" progId="Equation.DSMT4">
                  <p:embed/>
                </p:oleObj>
              </mc:Choice>
              <mc:Fallback>
                <p:oleObj name="Equation" r:id="rId3" imgW="1091880" imgH="228600" progId="Equation.DSMT4">
                  <p:embed/>
                  <p:pic>
                    <p:nvPicPr>
                      <p:cNvPr id="22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238625"/>
                        <a:ext cx="2730500" cy="57150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323528" y="3202241"/>
            <a:ext cx="5112568" cy="51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Tx/>
              <a:buNone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Convergence: ROC determined by magnitude of 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, pole-zero plot 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871537"/>
              </p:ext>
            </p:extLst>
          </p:nvPr>
        </p:nvGraphicFramePr>
        <p:xfrm>
          <a:off x="154025" y="5863348"/>
          <a:ext cx="368280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19" name="Equation" r:id="rId5" imgW="1841400" imgH="419040" progId="Equation.DSMT4">
                  <p:embed/>
                </p:oleObj>
              </mc:Choice>
              <mc:Fallback>
                <p:oleObj name="Equation" r:id="rId5" imgW="1841400" imgH="419040" progId="Equation.DSMT4">
                  <p:embed/>
                  <p:pic>
                    <p:nvPicPr>
                      <p:cNvPr id="27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025" y="5863348"/>
                        <a:ext cx="3682800" cy="8380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45720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Summary</a:t>
            </a:r>
          </a:p>
        </p:txBody>
      </p:sp>
      <p:graphicFrame>
        <p:nvGraphicFramePr>
          <p:cNvPr id="3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484937"/>
              </p:ext>
            </p:extLst>
          </p:nvPr>
        </p:nvGraphicFramePr>
        <p:xfrm>
          <a:off x="4160266" y="2500615"/>
          <a:ext cx="1301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20" name="Equation" r:id="rId7" imgW="520560" imgH="203040" progId="Equation.DSMT4">
                  <p:embed/>
                </p:oleObj>
              </mc:Choice>
              <mc:Fallback>
                <p:oleObj name="Equation" r:id="rId7" imgW="520560" imgH="203040" progId="Equation.DSMT4">
                  <p:embed/>
                  <p:pic>
                    <p:nvPicPr>
                      <p:cNvPr id="33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266" y="2500615"/>
                        <a:ext cx="1301750" cy="50800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960794"/>
              </p:ext>
            </p:extLst>
          </p:nvPr>
        </p:nvGraphicFramePr>
        <p:xfrm>
          <a:off x="6037263" y="4237038"/>
          <a:ext cx="31115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21" name="Equation" r:id="rId9" imgW="1244520" imgH="266400" progId="Equation.DSMT4">
                  <p:embed/>
                </p:oleObj>
              </mc:Choice>
              <mc:Fallback>
                <p:oleObj name="Equation" r:id="rId9" imgW="1244520" imgH="266400" progId="Equation.DSMT4">
                  <p:embed/>
                  <p:pic>
                    <p:nvPicPr>
                      <p:cNvPr id="34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263" y="4237038"/>
                        <a:ext cx="3111500" cy="6667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5148064" y="4251724"/>
            <a:ext cx="927720" cy="51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Tx/>
              <a:buNone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If …,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968398"/>
              </p:ext>
            </p:extLst>
          </p:nvPr>
        </p:nvGraphicFramePr>
        <p:xfrm>
          <a:off x="1074775" y="2273623"/>
          <a:ext cx="2834467" cy="95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22" name="Equation" r:id="rId11" imgW="1181028" imgH="399953" progId="Equation.3">
                  <p:embed/>
                </p:oleObj>
              </mc:Choice>
              <mc:Fallback>
                <p:oleObj name="Equation" r:id="rId11" imgW="1181028" imgH="399953" progId="Equation.3">
                  <p:embed/>
                  <p:pic>
                    <p:nvPicPr>
                      <p:cNvPr id="922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75" y="2273623"/>
                        <a:ext cx="2834467" cy="95988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58578" y="1783594"/>
            <a:ext cx="3577918" cy="2539602"/>
          </a:xfrm>
          <a:prstGeom prst="rect">
            <a:avLst/>
          </a:prstGeom>
        </p:spPr>
      </p:pic>
      <p:graphicFrame>
        <p:nvGraphicFramePr>
          <p:cNvPr id="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548461"/>
              </p:ext>
            </p:extLst>
          </p:nvPr>
        </p:nvGraphicFramePr>
        <p:xfrm>
          <a:off x="4519928" y="5863348"/>
          <a:ext cx="444456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23" name="Equation" r:id="rId14" imgW="2222280" imgH="419040" progId="Equation.DSMT4">
                  <p:embed/>
                </p:oleObj>
              </mc:Choice>
              <mc:Fallback>
                <p:oleObj name="Equation" r:id="rId14" imgW="2222280" imgH="419040" progId="Equation.DSMT4">
                  <p:embed/>
                  <p:pic>
                    <p:nvPicPr>
                      <p:cNvPr id="27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9928" y="5863348"/>
                        <a:ext cx="4444560" cy="8380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558365"/>
              </p:ext>
            </p:extLst>
          </p:nvPr>
        </p:nvGraphicFramePr>
        <p:xfrm>
          <a:off x="4005486" y="4867649"/>
          <a:ext cx="18415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24" name="Equation" r:id="rId16" imgW="838080" imgH="228600" progId="Equation.DSMT4">
                  <p:embed/>
                </p:oleObj>
              </mc:Choice>
              <mc:Fallback>
                <p:oleObj name="Equation" r:id="rId16" imgW="838080" imgH="228600" progId="Equation.DSMT4">
                  <p:embed/>
                  <p:pic>
                    <p:nvPicPr>
                      <p:cNvPr id="28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5486" y="4867649"/>
                        <a:ext cx="18415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221286"/>
              </p:ext>
            </p:extLst>
          </p:nvPr>
        </p:nvGraphicFramePr>
        <p:xfrm>
          <a:off x="1365865" y="5426823"/>
          <a:ext cx="71739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25" name="Equation" r:id="rId18" imgW="3263760" imgH="228600" progId="Equation.DSMT4">
                  <p:embed/>
                </p:oleObj>
              </mc:Choice>
              <mc:Fallback>
                <p:oleObj name="Equation" r:id="rId18" imgW="3263760" imgH="228600" progId="Equation.DSMT4">
                  <p:embed/>
                  <p:pic>
                    <p:nvPicPr>
                      <p:cNvPr id="23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865" y="5426823"/>
                        <a:ext cx="717391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179105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BCED08-7C6B-44D7-8A5E-3A253EB36CE8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147</a:t>
            </a:fld>
            <a:endParaRPr lang="en-US" altLang="zh-CN" sz="1200" smtClean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5720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Summary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7504" y="1268760"/>
            <a:ext cx="8928546" cy="64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Tx/>
              <a:buNone/>
            </a:pP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2. ROC properties: 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07504" y="4138345"/>
            <a:ext cx="8928546" cy="634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3. 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Inverse ZT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57200" y="1844824"/>
            <a:ext cx="8507288" cy="51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Tx/>
              <a:buNone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(1) Four types of time-domain signals, four types of ROC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67544" y="2338145"/>
            <a:ext cx="8507288" cy="51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Tx/>
              <a:buNone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(2) ROC determined by poles, how to determine the ROC from possible ROC’s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35496" y="5002441"/>
            <a:ext cx="8507288" cy="51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Tx/>
              <a:buNone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Inverse LT based on partial fraction expansion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467544" y="3284984"/>
            <a:ext cx="8507288" cy="51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Tx/>
              <a:buNone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(3) Origin or infinity point removed from the ROC or not?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1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9073193"/>
              </p:ext>
            </p:extLst>
          </p:nvPr>
        </p:nvGraphicFramePr>
        <p:xfrm>
          <a:off x="2987824" y="3894964"/>
          <a:ext cx="37766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26" name="Equation" r:id="rId3" imgW="1485828" imgH="399953" progId="Equation.3">
                  <p:embed/>
                </p:oleObj>
              </mc:Choice>
              <mc:Fallback>
                <p:oleObj name="Equation" r:id="rId3" imgW="1485828" imgH="399953" progId="Equation.3">
                  <p:embed/>
                  <p:pic>
                    <p:nvPicPr>
                      <p:cNvPr id="55301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894964"/>
                        <a:ext cx="37766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1652263"/>
              </p:ext>
            </p:extLst>
          </p:nvPr>
        </p:nvGraphicFramePr>
        <p:xfrm>
          <a:off x="693288" y="5451444"/>
          <a:ext cx="4856163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27" name="Equation" r:id="rId5" imgW="1914398" imgH="495236" progId="Equation.3">
                  <p:embed/>
                </p:oleObj>
              </mc:Choice>
              <mc:Fallback>
                <p:oleObj name="Equation" r:id="rId5" imgW="1914398" imgH="495236" progId="Equation.3">
                  <p:embed/>
                  <p:pic>
                    <p:nvPicPr>
                      <p:cNvPr id="56325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288" y="5451444"/>
                        <a:ext cx="4856163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5158926" y="5471734"/>
            <a:ext cx="3846512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ROC outside the pole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5200201" y="6095621"/>
            <a:ext cx="3846512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ROC inside the pole</a:t>
            </a:r>
          </a:p>
        </p:txBody>
      </p:sp>
    </p:spTree>
    <p:extLst>
      <p:ext uri="{BB962C8B-B14F-4D97-AF65-F5344CB8AC3E}">
        <p14:creationId xmlns:p14="http://schemas.microsoft.com/office/powerpoint/2010/main" val="290191932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BCED08-7C6B-44D7-8A5E-3A253EB36CE8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148</a:t>
            </a:fld>
            <a:endParaRPr lang="en-US" altLang="zh-CN" sz="1200" smtClean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57200" y="44624"/>
            <a:ext cx="7772400" cy="56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Summary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528" y="634038"/>
            <a:ext cx="8928546" cy="634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Tx/>
              <a:buNone/>
            </a:pP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Properties of ZT: be careful of ROC change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68760"/>
            <a:ext cx="9001000" cy="563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6059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BCED08-7C6B-44D7-8A5E-3A253EB36CE8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149</a:t>
            </a:fld>
            <a:endParaRPr lang="en-US" altLang="zh-CN" sz="1200" smtClean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57200" y="11588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Summary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7504" y="3212976"/>
            <a:ext cx="8928546" cy="634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6. System Function Algebra and Block Diagram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07504" y="5085184"/>
            <a:ext cx="8928546" cy="634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Tx/>
              <a:buNone/>
            </a:pP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7. Unilateral z-transform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57200" y="5589240"/>
            <a:ext cx="8507288" cy="51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Tx/>
              <a:buNone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(1) Concept of unilateral ZT and difference from bilateral ZT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67544" y="6082561"/>
            <a:ext cx="8676456" cy="51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Tx/>
              <a:buNone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(2) Solving difference equations with non-zero initial conditions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39552" y="3717032"/>
            <a:ext cx="8507288" cy="51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Tx/>
              <a:buNone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(1) Series, parallel, feedback interconnection: ROC? Causal? Stable? 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39552" y="4581128"/>
            <a:ext cx="8507288" cy="51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Tx/>
              <a:buNone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(2) Block diagram: system function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07504" y="1210102"/>
            <a:ext cx="8928546" cy="634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. ZT-based system analysis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539552" y="1700808"/>
            <a:ext cx="8507288" cy="51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Tx/>
              <a:buNone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(1) Causal or stable property determined from ROC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549896" y="2204864"/>
            <a:ext cx="8507288" cy="51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Tx/>
              <a:buNone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(2) Systems of linear constant-coefficient difference equations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549896" y="2698185"/>
            <a:ext cx="8507288" cy="51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Tx/>
              <a:buNone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(3) Flexible usage of ZT properties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74379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6B8C25-A10A-4A64-AB0F-9406CA6A787C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200" smtClean="0"/>
          </a:p>
        </p:txBody>
      </p:sp>
      <p:sp>
        <p:nvSpPr>
          <p:cNvPr id="21507" name="Text Box 59"/>
          <p:cNvSpPr txBox="1">
            <a:spLocks noChangeArrowheads="1"/>
          </p:cNvSpPr>
          <p:nvPr/>
        </p:nvSpPr>
        <p:spPr bwMode="auto">
          <a:xfrm>
            <a:off x="251520" y="389608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roup 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discussion: 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6513" y="1383432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1. Given an LTI system with                         , determine the possible output signal if the input signal is </a:t>
            </a:r>
          </a:p>
        </p:txBody>
      </p:sp>
      <p:graphicFrame>
        <p:nvGraphicFramePr>
          <p:cNvPr id="28" name="Object 15"/>
          <p:cNvGraphicFramePr>
            <a:graphicFrameLocks noChangeAspect="1"/>
          </p:cNvGraphicFramePr>
          <p:nvPr>
            <p:extLst/>
          </p:nvPr>
        </p:nvGraphicFramePr>
        <p:xfrm>
          <a:off x="704850" y="2375645"/>
          <a:ext cx="8382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74" name="Equation" r:id="rId4" imgW="380880" imgH="203040" progId="Equation.DSMT4">
                  <p:embed/>
                </p:oleObj>
              </mc:Choice>
              <mc:Fallback>
                <p:oleObj name="Equation" r:id="rId4" imgW="380880" imgH="203040" progId="Equation.DSMT4">
                  <p:embed/>
                  <p:pic>
                    <p:nvPicPr>
                      <p:cNvPr id="28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2375645"/>
                        <a:ext cx="8382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5"/>
          <p:cNvGraphicFramePr>
            <a:graphicFrameLocks noChangeAspect="1"/>
          </p:cNvGraphicFramePr>
          <p:nvPr>
            <p:extLst/>
          </p:nvPr>
        </p:nvGraphicFramePr>
        <p:xfrm>
          <a:off x="2592388" y="2375868"/>
          <a:ext cx="8382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75" name="Equation" r:id="rId6" imgW="380880" imgH="203040" progId="Equation.DSMT4">
                  <p:embed/>
                </p:oleObj>
              </mc:Choice>
              <mc:Fallback>
                <p:oleObj name="Equation" r:id="rId6" imgW="380880" imgH="203040" progId="Equation.DSMT4">
                  <p:embed/>
                  <p:pic>
                    <p:nvPicPr>
                      <p:cNvPr id="29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2375868"/>
                        <a:ext cx="8382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491906"/>
              </p:ext>
            </p:extLst>
          </p:nvPr>
        </p:nvGraphicFramePr>
        <p:xfrm>
          <a:off x="3787775" y="1349375"/>
          <a:ext cx="19367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76" name="Equation" r:id="rId8" imgW="774360" imgH="215640" progId="Equation.DSMT4">
                  <p:embed/>
                </p:oleObj>
              </mc:Choice>
              <mc:Fallback>
                <p:oleObj name="Equation" r:id="rId8" imgW="774360" imgH="215640" progId="Equation.DSMT4">
                  <p:embed/>
                  <p:pic>
                    <p:nvPicPr>
                      <p:cNvPr id="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775" y="1349375"/>
                        <a:ext cx="19367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98736"/>
              </p:ext>
            </p:extLst>
          </p:nvPr>
        </p:nvGraphicFramePr>
        <p:xfrm>
          <a:off x="4602163" y="2349500"/>
          <a:ext cx="9509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77" name="Equation" r:id="rId10" imgW="431640" imgH="228600" progId="Equation.DSMT4">
                  <p:embed/>
                </p:oleObj>
              </mc:Choice>
              <mc:Fallback>
                <p:oleObj name="Equation" r:id="rId10" imgW="431640" imgH="228600" progId="Equation.DSMT4">
                  <p:embed/>
                  <p:pic>
                    <p:nvPicPr>
                      <p:cNvPr id="21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163" y="2349500"/>
                        <a:ext cx="95091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5"/>
          <p:cNvGraphicFramePr>
            <a:graphicFrameLocks noChangeAspect="1"/>
          </p:cNvGraphicFramePr>
          <p:nvPr>
            <p:extLst/>
          </p:nvPr>
        </p:nvGraphicFramePr>
        <p:xfrm>
          <a:off x="6516216" y="2361059"/>
          <a:ext cx="20383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78" name="Equation" r:id="rId12" imgW="927000" imgH="203040" progId="Equation.DSMT4">
                  <p:embed/>
                </p:oleObj>
              </mc:Choice>
              <mc:Fallback>
                <p:oleObj name="Equation" r:id="rId12" imgW="927000" imgH="203040" progId="Equation.DSMT4">
                  <p:embed/>
                  <p:pic>
                    <p:nvPicPr>
                      <p:cNvPr id="22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2361059"/>
                        <a:ext cx="20383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170119"/>
              </p:ext>
            </p:extLst>
          </p:nvPr>
        </p:nvGraphicFramePr>
        <p:xfrm>
          <a:off x="5053434" y="1787525"/>
          <a:ext cx="11747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79" name="Equation" r:id="rId14" imgW="469800" imgH="190440" progId="Equation.DSMT4">
                  <p:embed/>
                </p:oleObj>
              </mc:Choice>
              <mc:Fallback>
                <p:oleObj name="Equation" r:id="rId14" imgW="469800" imgH="190440" progId="Equation.DSMT4">
                  <p:embed/>
                  <p:pic>
                    <p:nvPicPr>
                      <p:cNvPr id="1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3434" y="1787525"/>
                        <a:ext cx="11747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5496" y="4005064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. Given an LTI system with                                 , determine the possible output signal if the input signal is </a:t>
            </a:r>
          </a:p>
        </p:txBody>
      </p:sp>
      <p:graphicFrame>
        <p:nvGraphicFramePr>
          <p:cNvPr id="2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0613"/>
              </p:ext>
            </p:extLst>
          </p:nvPr>
        </p:nvGraphicFramePr>
        <p:xfrm>
          <a:off x="683568" y="5027762"/>
          <a:ext cx="8382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80" name="Equation" r:id="rId4" imgW="380880" imgH="203040" progId="Equation.DSMT4">
                  <p:embed/>
                </p:oleObj>
              </mc:Choice>
              <mc:Fallback>
                <p:oleObj name="Equation" r:id="rId4" imgW="380880" imgH="203040" progId="Equation.DSMT4">
                  <p:embed/>
                  <p:pic>
                    <p:nvPicPr>
                      <p:cNvPr id="26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027762"/>
                        <a:ext cx="8382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164753"/>
              </p:ext>
            </p:extLst>
          </p:nvPr>
        </p:nvGraphicFramePr>
        <p:xfrm>
          <a:off x="2571106" y="5027985"/>
          <a:ext cx="8382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81" name="Equation" r:id="rId16" imgW="380880" imgH="203040" progId="Equation.DSMT4">
                  <p:embed/>
                </p:oleObj>
              </mc:Choice>
              <mc:Fallback>
                <p:oleObj name="Equation" r:id="rId16" imgW="380880" imgH="203040" progId="Equation.DSMT4">
                  <p:embed/>
                  <p:pic>
                    <p:nvPicPr>
                      <p:cNvPr id="27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106" y="5027985"/>
                        <a:ext cx="8382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360781"/>
              </p:ext>
            </p:extLst>
          </p:nvPr>
        </p:nvGraphicFramePr>
        <p:xfrm>
          <a:off x="4651871" y="5029200"/>
          <a:ext cx="7842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82" name="Equation" r:id="rId17" imgW="355320" imgH="203040" progId="Equation.DSMT4">
                  <p:embed/>
                </p:oleObj>
              </mc:Choice>
              <mc:Fallback>
                <p:oleObj name="Equation" r:id="rId17" imgW="355320" imgH="203040" progId="Equation.DSMT4">
                  <p:embed/>
                  <p:pic>
                    <p:nvPicPr>
                      <p:cNvPr id="35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871" y="5029200"/>
                        <a:ext cx="7842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011452"/>
              </p:ext>
            </p:extLst>
          </p:nvPr>
        </p:nvGraphicFramePr>
        <p:xfrm>
          <a:off x="6494934" y="5013176"/>
          <a:ext cx="20383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83" name="Equation" r:id="rId19" imgW="927000" imgH="203040" progId="Equation.DSMT4">
                  <p:embed/>
                </p:oleObj>
              </mc:Choice>
              <mc:Fallback>
                <p:oleObj name="Equation" r:id="rId19" imgW="927000" imgH="203040" progId="Equation.DSMT4">
                  <p:embed/>
                  <p:pic>
                    <p:nvPicPr>
                      <p:cNvPr id="36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4934" y="5013176"/>
                        <a:ext cx="20383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113335"/>
              </p:ext>
            </p:extLst>
          </p:nvPr>
        </p:nvGraphicFramePr>
        <p:xfrm>
          <a:off x="3923928" y="3580581"/>
          <a:ext cx="23495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84" name="Equation" r:id="rId20" imgW="939600" imgH="419040" progId="Equation.DSMT4">
                  <p:embed/>
                </p:oleObj>
              </mc:Choice>
              <mc:Fallback>
                <p:oleObj name="Equation" r:id="rId20" imgW="939600" imgH="419040" progId="Equation.DSMT4">
                  <p:embed/>
                  <p:pic>
                    <p:nvPicPr>
                      <p:cNvPr id="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3580581"/>
                        <a:ext cx="23495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730817"/>
              </p:ext>
            </p:extLst>
          </p:nvPr>
        </p:nvGraphicFramePr>
        <p:xfrm>
          <a:off x="6219481" y="4401553"/>
          <a:ext cx="11747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85" name="Equation" r:id="rId22" imgW="469800" imgH="190440" progId="Equation.DSMT4">
                  <p:embed/>
                </p:oleObj>
              </mc:Choice>
              <mc:Fallback>
                <p:oleObj name="Equation" r:id="rId22" imgW="469800" imgH="190440" progId="Equation.DSMT4">
                  <p:embed/>
                  <p:pic>
                    <p:nvPicPr>
                      <p:cNvPr id="1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481" y="4401553"/>
                        <a:ext cx="11747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078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6B8C25-A10A-4A64-AB0F-9406CA6A787C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150</a:t>
            </a:fld>
            <a:endParaRPr lang="en-US" altLang="zh-CN" sz="1200" smtClean="0"/>
          </a:p>
        </p:txBody>
      </p:sp>
      <p:sp>
        <p:nvSpPr>
          <p:cNvPr id="21507" name="Text Box 59"/>
          <p:cNvSpPr txBox="1">
            <a:spLocks noChangeArrowheads="1"/>
          </p:cNvSpPr>
          <p:nvPr/>
        </p:nvSpPr>
        <p:spPr bwMode="auto">
          <a:xfrm>
            <a:off x="251520" y="389608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roup 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discussion: 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6513" y="1599456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1. The unilateral ZT for signal                                    is (     ) </a:t>
            </a:r>
          </a:p>
        </p:txBody>
      </p:sp>
      <p:graphicFrame>
        <p:nvGraphicFramePr>
          <p:cNvPr id="2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686200"/>
              </p:ext>
            </p:extLst>
          </p:nvPr>
        </p:nvGraphicFramePr>
        <p:xfrm>
          <a:off x="200025" y="2136775"/>
          <a:ext cx="17621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00" name="Equation" r:id="rId4" imgW="799920" imgH="419040" progId="Equation.DSMT4">
                  <p:embed/>
                </p:oleObj>
              </mc:Choice>
              <mc:Fallback>
                <p:oleObj name="Equation" r:id="rId4" imgW="799920" imgH="419040" progId="Equation.DSMT4">
                  <p:embed/>
                  <p:pic>
                    <p:nvPicPr>
                      <p:cNvPr id="28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2136775"/>
                        <a:ext cx="1762125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14300" y="3501008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2. Which signals (           ) have the following unilateral ZT ?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576146"/>
              </p:ext>
            </p:extLst>
          </p:nvPr>
        </p:nvGraphicFramePr>
        <p:xfrm>
          <a:off x="2843808" y="3789040"/>
          <a:ext cx="2514600" cy="92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01" name="Equation" r:id="rId6" imgW="1143000" imgH="419040" progId="Equation.DSMT4">
                  <p:embed/>
                </p:oleObj>
              </mc:Choice>
              <mc:Fallback>
                <p:oleObj name="Equation" r:id="rId6" imgW="1143000" imgH="419040" progId="Equation.DSMT4">
                  <p:embed/>
                  <p:pic>
                    <p:nvPicPr>
                      <p:cNvPr id="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3789040"/>
                        <a:ext cx="2514600" cy="92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045239"/>
              </p:ext>
            </p:extLst>
          </p:nvPr>
        </p:nvGraphicFramePr>
        <p:xfrm>
          <a:off x="4139952" y="1577923"/>
          <a:ext cx="2597760" cy="53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02" name="Equation" r:id="rId8" imgW="1180800" imgH="241200" progId="Equation.DSMT4">
                  <p:embed/>
                </p:oleObj>
              </mc:Choice>
              <mc:Fallback>
                <p:oleObj name="Equation" r:id="rId8" imgW="1180800" imgH="241200" progId="Equation.DSMT4">
                  <p:embed/>
                  <p:pic>
                    <p:nvPicPr>
                      <p:cNvPr id="1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1577923"/>
                        <a:ext cx="2597760" cy="530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624151"/>
              </p:ext>
            </p:extLst>
          </p:nvPr>
        </p:nvGraphicFramePr>
        <p:xfrm>
          <a:off x="2320925" y="2143125"/>
          <a:ext cx="176053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03" name="Equation" r:id="rId10" imgW="799920" imgH="419040" progId="Equation.DSMT4">
                  <p:embed/>
                </p:oleObj>
              </mc:Choice>
              <mc:Fallback>
                <p:oleObj name="Equation" r:id="rId10" imgW="799920" imgH="419040" progId="Equation.DSMT4">
                  <p:embed/>
                  <p:pic>
                    <p:nvPicPr>
                      <p:cNvPr id="17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5" y="2143125"/>
                        <a:ext cx="1760538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510557"/>
              </p:ext>
            </p:extLst>
          </p:nvPr>
        </p:nvGraphicFramePr>
        <p:xfrm>
          <a:off x="4387850" y="2138363"/>
          <a:ext cx="17335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04" name="Equation" r:id="rId12" imgW="787320" imgH="431640" progId="Equation.DSMT4">
                  <p:embed/>
                </p:oleObj>
              </mc:Choice>
              <mc:Fallback>
                <p:oleObj name="Equation" r:id="rId12" imgW="787320" imgH="431640" progId="Equation.DSMT4">
                  <p:embed/>
                  <p:pic>
                    <p:nvPicPr>
                      <p:cNvPr id="18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2138363"/>
                        <a:ext cx="17335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973265"/>
              </p:ext>
            </p:extLst>
          </p:nvPr>
        </p:nvGraphicFramePr>
        <p:xfrm>
          <a:off x="6450013" y="2127250"/>
          <a:ext cx="176212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05" name="Equation" r:id="rId14" imgW="799920" imgH="419040" progId="Equation.DSMT4">
                  <p:embed/>
                </p:oleObj>
              </mc:Choice>
              <mc:Fallback>
                <p:oleObj name="Equation" r:id="rId14" imgW="799920" imgH="419040" progId="Equation.DSMT4">
                  <p:embed/>
                  <p:pic>
                    <p:nvPicPr>
                      <p:cNvPr id="19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0013" y="2127250"/>
                        <a:ext cx="1762125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598221"/>
              </p:ext>
            </p:extLst>
          </p:nvPr>
        </p:nvGraphicFramePr>
        <p:xfrm>
          <a:off x="683568" y="4822147"/>
          <a:ext cx="22082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06" name="Equation" r:id="rId16" imgW="1002960" imgH="228600" progId="Equation.DSMT4">
                  <p:embed/>
                </p:oleObj>
              </mc:Choice>
              <mc:Fallback>
                <p:oleObj name="Equation" r:id="rId16" imgW="1002960" imgH="228600" progId="Equation.DSMT4">
                  <p:embed/>
                  <p:pic>
                    <p:nvPicPr>
                      <p:cNvPr id="2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822147"/>
                        <a:ext cx="220821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668917"/>
              </p:ext>
            </p:extLst>
          </p:nvPr>
        </p:nvGraphicFramePr>
        <p:xfrm>
          <a:off x="4686300" y="4813737"/>
          <a:ext cx="17605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07" name="Equation" r:id="rId18" imgW="799920" imgH="228600" progId="Equation.DSMT4">
                  <p:embed/>
                </p:oleObj>
              </mc:Choice>
              <mc:Fallback>
                <p:oleObj name="Equation" r:id="rId18" imgW="799920" imgH="228600" progId="Equation.DSMT4">
                  <p:embed/>
                  <p:pic>
                    <p:nvPicPr>
                      <p:cNvPr id="2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4813737"/>
                        <a:ext cx="176053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764598"/>
              </p:ext>
            </p:extLst>
          </p:nvPr>
        </p:nvGraphicFramePr>
        <p:xfrm>
          <a:off x="683568" y="5375275"/>
          <a:ext cx="19558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08" name="Equation" r:id="rId20" imgW="888840" imgH="228600" progId="Equation.DSMT4">
                  <p:embed/>
                </p:oleObj>
              </mc:Choice>
              <mc:Fallback>
                <p:oleObj name="Equation" r:id="rId20" imgW="888840" imgH="228600" progId="Equation.DSMT4">
                  <p:embed/>
                  <p:pic>
                    <p:nvPicPr>
                      <p:cNvPr id="2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375275"/>
                        <a:ext cx="19558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432893"/>
              </p:ext>
            </p:extLst>
          </p:nvPr>
        </p:nvGraphicFramePr>
        <p:xfrm>
          <a:off x="4716016" y="5367338"/>
          <a:ext cx="15652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09" name="Equation" r:id="rId22" imgW="711000" imgH="228600" progId="Equation.DSMT4">
                  <p:embed/>
                </p:oleObj>
              </mc:Choice>
              <mc:Fallback>
                <p:oleObj name="Equation" r:id="rId22" imgW="711000" imgH="228600" progId="Equation.DSMT4">
                  <p:embed/>
                  <p:pic>
                    <p:nvPicPr>
                      <p:cNvPr id="25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5367338"/>
                        <a:ext cx="15652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350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04673E-B070-4A58-9D98-E581E858E7E4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200" smtClean="0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107504" y="1268413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Example 10.3:  Find z-transform of </a:t>
            </a:r>
          </a:p>
        </p:txBody>
      </p:sp>
      <p:graphicFrame>
        <p:nvGraphicFramePr>
          <p:cNvPr id="19460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26485"/>
              </p:ext>
            </p:extLst>
          </p:nvPr>
        </p:nvGraphicFramePr>
        <p:xfrm>
          <a:off x="4252341" y="1638300"/>
          <a:ext cx="485616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2" name="公式" r:id="rId3" imgW="1914398" imgH="438182" progId="Equation.3">
                  <p:embed/>
                </p:oleObj>
              </mc:Choice>
              <mc:Fallback>
                <p:oleObj name="公式" r:id="rId3" imgW="1914398" imgH="438182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341" y="1638300"/>
                        <a:ext cx="4856163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107504" y="2636838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Solution: </a:t>
            </a:r>
          </a:p>
        </p:txBody>
      </p:sp>
      <p:graphicFrame>
        <p:nvGraphicFramePr>
          <p:cNvPr id="19462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5157470"/>
              </p:ext>
            </p:extLst>
          </p:nvPr>
        </p:nvGraphicFramePr>
        <p:xfrm>
          <a:off x="1171575" y="2924944"/>
          <a:ext cx="6061075" cy="241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3" name="公式" r:id="rId5" imgW="2400228" imgH="933418" progId="Equation.3">
                  <p:embed/>
                </p:oleObj>
              </mc:Choice>
              <mc:Fallback>
                <p:oleObj name="公式" r:id="rId5" imgW="2400228" imgH="933418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2924944"/>
                        <a:ext cx="6061075" cy="241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0262182"/>
              </p:ext>
            </p:extLst>
          </p:nvPr>
        </p:nvGraphicFramePr>
        <p:xfrm>
          <a:off x="996418" y="5189562"/>
          <a:ext cx="48561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4" name="公式" r:id="rId7" imgW="1914398" imgH="390396" progId="Equation.3">
                  <p:embed/>
                </p:oleObj>
              </mc:Choice>
              <mc:Fallback>
                <p:oleObj name="公式" r:id="rId7" imgW="1914398" imgH="390396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418" y="5189562"/>
                        <a:ext cx="4856163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1851024" y="2616200"/>
            <a:ext cx="4392613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z-Transform is linear. </a:t>
            </a:r>
          </a:p>
        </p:txBody>
      </p:sp>
      <p:sp>
        <p:nvSpPr>
          <p:cNvPr id="19465" name="Rectangle 4"/>
          <p:cNvSpPr>
            <a:spLocks noChangeArrowheads="1"/>
          </p:cNvSpPr>
          <p:nvPr/>
        </p:nvSpPr>
        <p:spPr bwMode="auto">
          <a:xfrm>
            <a:off x="457200" y="115888"/>
            <a:ext cx="7620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1. The z-Transform 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856364"/>
              </p:ext>
            </p:extLst>
          </p:nvPr>
        </p:nvGraphicFramePr>
        <p:xfrm>
          <a:off x="6203504" y="5513688"/>
          <a:ext cx="145980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5" name="Equation" r:id="rId9" imgW="583920" imgH="203040" progId="Equation.DSMT4">
                  <p:embed/>
                </p:oleObj>
              </mc:Choice>
              <mc:Fallback>
                <p:oleObj name="Equation" r:id="rId9" imgW="583920" imgH="203040" progId="Equation.DSMT4">
                  <p:embed/>
                  <p:pic>
                    <p:nvPicPr>
                      <p:cNvPr id="2048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504" y="5513688"/>
                        <a:ext cx="1459800" cy="50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923928" y="6147348"/>
            <a:ext cx="518457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ROC for both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terms to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converge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7AD249-EE5D-4C13-AE1A-E8847B6BD4C4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200" smtClean="0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107504" y="1201738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After simplification, we obtain</a:t>
            </a:r>
          </a:p>
        </p:txBody>
      </p:sp>
      <p:graphicFrame>
        <p:nvGraphicFramePr>
          <p:cNvPr id="2048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334961"/>
              </p:ext>
            </p:extLst>
          </p:nvPr>
        </p:nvGraphicFramePr>
        <p:xfrm>
          <a:off x="107504" y="1829185"/>
          <a:ext cx="8838720" cy="2133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7" name="Equation" r:id="rId3" imgW="3682800" imgH="888840" progId="Equation.DSMT4">
                  <p:embed/>
                </p:oleObj>
              </mc:Choice>
              <mc:Fallback>
                <p:oleObj name="Equation" r:id="rId3" imgW="3682800" imgH="888840" progId="Equation.DSMT4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829185"/>
                        <a:ext cx="8838720" cy="2133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4499992" y="3068960"/>
            <a:ext cx="281781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rational form</a:t>
            </a:r>
          </a:p>
        </p:txBody>
      </p:sp>
      <p:sp>
        <p:nvSpPr>
          <p:cNvPr id="20488" name="Rectangle 2"/>
          <p:cNvSpPr>
            <a:spLocks noChangeArrowheads="1"/>
          </p:cNvSpPr>
          <p:nvPr/>
        </p:nvSpPr>
        <p:spPr bwMode="auto">
          <a:xfrm>
            <a:off x="395288" y="333375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Example 10.3 (Cont’d): </a:t>
            </a:r>
          </a:p>
        </p:txBody>
      </p:sp>
      <p:graphicFrame>
        <p:nvGraphicFramePr>
          <p:cNvPr id="9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8072414"/>
              </p:ext>
            </p:extLst>
          </p:nvPr>
        </p:nvGraphicFramePr>
        <p:xfrm>
          <a:off x="6856691" y="2852936"/>
          <a:ext cx="2159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8" name="Equation" r:id="rId5" imgW="838345" imgH="399953" progId="Equation.3">
                  <p:embed/>
                </p:oleObj>
              </mc:Choice>
              <mc:Fallback>
                <p:oleObj name="Equation" r:id="rId5" imgW="838345" imgH="399953" progId="Equation.3">
                  <p:embed/>
                  <p:pic>
                    <p:nvPicPr>
                      <p:cNvPr id="21508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6691" y="2852936"/>
                        <a:ext cx="21590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7504" y="4454773"/>
            <a:ext cx="8917434" cy="171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zeros --- roots of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numerator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polynomial and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= 0;</a:t>
            </a:r>
          </a:p>
          <a:p>
            <a:pPr eaLnBrk="1" hangingPunct="1">
              <a:lnSpc>
                <a:spcPct val="120000"/>
              </a:lnSpc>
              <a:buClrTx/>
              <a:buFontTx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poles --- roots of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denominator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polynomial and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= infinity.  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07504" y="3861048"/>
            <a:ext cx="8928546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Pole-zero plot: polynomial of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not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楷体_GB2312" pitchFamily="49" charset="-122"/>
              </a:rPr>
              <a:t>-1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07504" y="6061348"/>
            <a:ext cx="8001000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Note that there might exist poles or zeros at infinity. 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2D35C9-215D-470B-8C4A-8B333B00DE4A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200" smtClean="0"/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395288" y="371475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Example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10.3: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2532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692604"/>
              </p:ext>
            </p:extLst>
          </p:nvPr>
        </p:nvGraphicFramePr>
        <p:xfrm>
          <a:off x="45790" y="1357314"/>
          <a:ext cx="40941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9" name="公式" r:id="rId3" imgW="1609598" imgH="399953" progId="Equation.3">
                  <p:embed/>
                </p:oleObj>
              </mc:Choice>
              <mc:Fallback>
                <p:oleObj name="公式" r:id="rId3" imgW="1609598" imgH="399953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0" y="1357314"/>
                        <a:ext cx="409416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4067944" y="1343411"/>
            <a:ext cx="504056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Two poles at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= 1/3 and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= 1/2;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Two zeros at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= 0 and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= 3/2. </a:t>
            </a:r>
          </a:p>
        </p:txBody>
      </p: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35496" y="2708920"/>
            <a:ext cx="2808288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Pole-zero plot:</a:t>
            </a:r>
          </a:p>
        </p:txBody>
      </p:sp>
      <p:grpSp>
        <p:nvGrpSpPr>
          <p:cNvPr id="22535" name="Group 22"/>
          <p:cNvGrpSpPr>
            <a:grpSpLocks/>
          </p:cNvGrpSpPr>
          <p:nvPr/>
        </p:nvGrpSpPr>
        <p:grpSpPr bwMode="auto">
          <a:xfrm>
            <a:off x="684213" y="3284538"/>
            <a:ext cx="4464050" cy="3313112"/>
            <a:chOff x="567" y="2069"/>
            <a:chExt cx="2812" cy="2087"/>
          </a:xfrm>
        </p:grpSpPr>
        <p:sp>
          <p:nvSpPr>
            <p:cNvPr id="22538" name="Rectangle 6"/>
            <p:cNvSpPr>
              <a:spLocks noChangeArrowheads="1"/>
            </p:cNvSpPr>
            <p:nvPr/>
          </p:nvSpPr>
          <p:spPr bwMode="auto">
            <a:xfrm>
              <a:off x="839" y="2251"/>
              <a:ext cx="2132" cy="1723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2539" name="Oval 7"/>
            <p:cNvSpPr>
              <a:spLocks noChangeArrowheads="1"/>
            </p:cNvSpPr>
            <p:nvPr/>
          </p:nvSpPr>
          <p:spPr bwMode="auto">
            <a:xfrm>
              <a:off x="1156" y="2478"/>
              <a:ext cx="1406" cy="1360"/>
            </a:xfrm>
            <a:prstGeom prst="ellipse">
              <a:avLst/>
            </a:prstGeom>
            <a:solidFill>
              <a:srgbClr val="33CC3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2540" name="Oval 8"/>
            <p:cNvSpPr>
              <a:spLocks noChangeArrowheads="1"/>
            </p:cNvSpPr>
            <p:nvPr/>
          </p:nvSpPr>
          <p:spPr bwMode="auto">
            <a:xfrm>
              <a:off x="1474" y="2750"/>
              <a:ext cx="771" cy="77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2541" name="Line 9"/>
            <p:cNvSpPr>
              <a:spLocks noChangeShapeType="1"/>
            </p:cNvSpPr>
            <p:nvPr/>
          </p:nvSpPr>
          <p:spPr bwMode="auto">
            <a:xfrm>
              <a:off x="567" y="3113"/>
              <a:ext cx="28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2" name="Line 10"/>
            <p:cNvSpPr>
              <a:spLocks noChangeShapeType="1"/>
            </p:cNvSpPr>
            <p:nvPr/>
          </p:nvSpPr>
          <p:spPr bwMode="auto">
            <a:xfrm>
              <a:off x="1882" y="2069"/>
              <a:ext cx="0" cy="20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3" name="Oval 11"/>
            <p:cNvSpPr>
              <a:spLocks noChangeArrowheads="1"/>
            </p:cNvSpPr>
            <p:nvPr/>
          </p:nvSpPr>
          <p:spPr bwMode="auto">
            <a:xfrm>
              <a:off x="2789" y="3067"/>
              <a:ext cx="91" cy="9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2544" name="Oval 12"/>
            <p:cNvSpPr>
              <a:spLocks noChangeArrowheads="1"/>
            </p:cNvSpPr>
            <p:nvPr/>
          </p:nvSpPr>
          <p:spPr bwMode="auto">
            <a:xfrm>
              <a:off x="1837" y="3067"/>
              <a:ext cx="91" cy="9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pSp>
          <p:nvGrpSpPr>
            <p:cNvPr id="22545" name="Group 13"/>
            <p:cNvGrpSpPr>
              <a:grpSpLocks/>
            </p:cNvGrpSpPr>
            <p:nvPr/>
          </p:nvGrpSpPr>
          <p:grpSpPr bwMode="auto">
            <a:xfrm>
              <a:off x="2200" y="3067"/>
              <a:ext cx="90" cy="91"/>
              <a:chOff x="3742" y="3203"/>
              <a:chExt cx="90" cy="91"/>
            </a:xfrm>
          </p:grpSpPr>
          <p:sp>
            <p:nvSpPr>
              <p:cNvPr id="22551" name="Line 14"/>
              <p:cNvSpPr>
                <a:spLocks noChangeShapeType="1"/>
              </p:cNvSpPr>
              <p:nvPr/>
            </p:nvSpPr>
            <p:spPr bwMode="auto">
              <a:xfrm>
                <a:off x="3742" y="3203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2" name="Line 15"/>
              <p:cNvSpPr>
                <a:spLocks noChangeShapeType="1"/>
              </p:cNvSpPr>
              <p:nvPr/>
            </p:nvSpPr>
            <p:spPr bwMode="auto">
              <a:xfrm flipH="1">
                <a:off x="3742" y="3203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46" name="Group 16"/>
            <p:cNvGrpSpPr>
              <a:grpSpLocks/>
            </p:cNvGrpSpPr>
            <p:nvPr/>
          </p:nvGrpSpPr>
          <p:grpSpPr bwMode="auto">
            <a:xfrm>
              <a:off x="2064" y="3067"/>
              <a:ext cx="90" cy="91"/>
              <a:chOff x="3742" y="3203"/>
              <a:chExt cx="90" cy="91"/>
            </a:xfrm>
          </p:grpSpPr>
          <p:sp>
            <p:nvSpPr>
              <p:cNvPr id="22549" name="Line 17"/>
              <p:cNvSpPr>
                <a:spLocks noChangeShapeType="1"/>
              </p:cNvSpPr>
              <p:nvPr/>
            </p:nvSpPr>
            <p:spPr bwMode="auto">
              <a:xfrm>
                <a:off x="3742" y="3203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0" name="Line 18"/>
              <p:cNvSpPr>
                <a:spLocks noChangeShapeType="1"/>
              </p:cNvSpPr>
              <p:nvPr/>
            </p:nvSpPr>
            <p:spPr bwMode="auto">
              <a:xfrm flipH="1">
                <a:off x="3742" y="3203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547" name="Rectangle 19"/>
            <p:cNvSpPr>
              <a:spLocks noChangeArrowheads="1"/>
            </p:cNvSpPr>
            <p:nvPr/>
          </p:nvSpPr>
          <p:spPr bwMode="auto">
            <a:xfrm>
              <a:off x="2200" y="3158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楷体_GB2312" pitchFamily="49" charset="-122"/>
                </a:rPr>
                <a:t>1/2</a:t>
              </a:r>
            </a:p>
          </p:txBody>
        </p:sp>
        <p:sp>
          <p:nvSpPr>
            <p:cNvPr id="22548" name="Rectangle 20"/>
            <p:cNvSpPr>
              <a:spLocks noChangeArrowheads="1"/>
            </p:cNvSpPr>
            <p:nvPr/>
          </p:nvSpPr>
          <p:spPr bwMode="auto">
            <a:xfrm>
              <a:off x="2562" y="3113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</p:grpSp>
      <p:sp>
        <p:nvSpPr>
          <p:cNvPr id="22536" name="Rectangle 21"/>
          <p:cNvSpPr>
            <a:spLocks noChangeArrowheads="1"/>
          </p:cNvSpPr>
          <p:nvPr/>
        </p:nvSpPr>
        <p:spPr bwMode="auto">
          <a:xfrm>
            <a:off x="5508625" y="4325938"/>
            <a:ext cx="338455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ROC includes the unit circle, DTFT exists.</a:t>
            </a:r>
          </a:p>
        </p:txBody>
      </p:sp>
      <p:graphicFrame>
        <p:nvGraphicFramePr>
          <p:cNvPr id="2253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4772128"/>
              </p:ext>
            </p:extLst>
          </p:nvPr>
        </p:nvGraphicFramePr>
        <p:xfrm>
          <a:off x="3335082" y="-41740"/>
          <a:ext cx="4856162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0" name="公式" r:id="rId5" imgW="1914398" imgH="438182" progId="Equation.3">
                  <p:embed/>
                </p:oleObj>
              </mc:Choice>
              <mc:Fallback>
                <p:oleObj name="公式" r:id="rId5" imgW="1914398" imgH="438182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082" y="-41740"/>
                        <a:ext cx="4856162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DE076C9-DEDB-48D2-BA04-224710D3CDE6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200" smtClean="0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35496" y="332656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Example 10.4:  Find z-transform of </a:t>
            </a:r>
          </a:p>
        </p:txBody>
      </p:sp>
      <p:graphicFrame>
        <p:nvGraphicFramePr>
          <p:cNvPr id="23556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556743"/>
              </p:ext>
            </p:extLst>
          </p:nvPr>
        </p:nvGraphicFramePr>
        <p:xfrm>
          <a:off x="4644008" y="747730"/>
          <a:ext cx="412591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0" name="Equation" r:id="rId3" imgW="1619142" imgH="438182" progId="Equation.DSMT4">
                  <p:embed/>
                </p:oleObj>
              </mc:Choice>
              <mc:Fallback>
                <p:oleObj name="Equation" r:id="rId3" imgW="1619142" imgH="438182" progId="Equation.DSMT4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747730"/>
                        <a:ext cx="4125913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35496" y="1451248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Solution: </a:t>
            </a:r>
          </a:p>
        </p:txBody>
      </p:sp>
      <p:graphicFrame>
        <p:nvGraphicFramePr>
          <p:cNvPr id="2355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62371"/>
              </p:ext>
            </p:extLst>
          </p:nvPr>
        </p:nvGraphicFramePr>
        <p:xfrm>
          <a:off x="1979712" y="5157192"/>
          <a:ext cx="6921000" cy="111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1" name="Equation" r:id="rId5" imgW="2768400" imgH="444240" progId="Equation.DSMT4">
                  <p:embed/>
                </p:oleObj>
              </mc:Choice>
              <mc:Fallback>
                <p:oleObj name="Equation" r:id="rId5" imgW="2768400" imgH="44424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157192"/>
                        <a:ext cx="6921000" cy="111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839558"/>
              </p:ext>
            </p:extLst>
          </p:nvPr>
        </p:nvGraphicFramePr>
        <p:xfrm>
          <a:off x="899592" y="2924944"/>
          <a:ext cx="7095855" cy="233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2" name="公式" r:id="rId7" imgW="2838342" imgH="933418" progId="Equation.3">
                  <p:embed/>
                </p:oleObj>
              </mc:Choice>
              <mc:Fallback>
                <p:oleObj name="公式" r:id="rId7" imgW="2838342" imgH="933418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924944"/>
                        <a:ext cx="7095855" cy="23335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881544"/>
              </p:ext>
            </p:extLst>
          </p:nvPr>
        </p:nvGraphicFramePr>
        <p:xfrm>
          <a:off x="777875" y="1800225"/>
          <a:ext cx="6859588" cy="1268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3" name="Equation" r:id="rId9" imgW="2717640" imgH="469800" progId="Equation.DSMT4">
                  <p:embed/>
                </p:oleObj>
              </mc:Choice>
              <mc:Fallback>
                <p:oleObj name="Equation" r:id="rId9" imgW="2717640" imgH="469800" progId="Equation.DSMT4">
                  <p:embed/>
                  <p:pic>
                    <p:nvPicPr>
                      <p:cNvPr id="16388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1800225"/>
                        <a:ext cx="6859588" cy="1268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174976" y="6165304"/>
            <a:ext cx="493352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Note: the ROC is determined by |a|.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2F17F2C-6282-48E4-BD19-3A6A70C2FB79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200" smtClean="0"/>
          </a:p>
        </p:txBody>
      </p:sp>
      <p:sp>
        <p:nvSpPr>
          <p:cNvPr id="6147" name="Rectangle 11"/>
          <p:cNvSpPr>
            <a:spLocks noChangeArrowheads="1"/>
          </p:cNvSpPr>
          <p:nvPr/>
        </p:nvSpPr>
        <p:spPr bwMode="auto">
          <a:xfrm>
            <a:off x="107504" y="223367"/>
            <a:ext cx="7776864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Periodicity Properties of Discrete-time Complex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Exponentials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400" b="1" baseline="10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 (periodic or aperiodic) 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07504" y="1303487"/>
            <a:ext cx="9036496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For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discrete-time complex exponential signals,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only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need to consider a frequency interval of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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1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0066350"/>
              </p:ext>
            </p:extLst>
          </p:nvPr>
        </p:nvGraphicFramePr>
        <p:xfrm>
          <a:off x="1979712" y="2866392"/>
          <a:ext cx="48879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45" name="公式" r:id="rId3" imgW="1892241" imgH="165232" progId="Equation.3">
                  <p:embed/>
                </p:oleObj>
              </mc:Choice>
              <mc:Fallback>
                <p:oleObj name="公式" r:id="rId3" imgW="1892241" imgH="165232" progId="Equation.3">
                  <p:embed/>
                  <p:pic>
                    <p:nvPicPr>
                      <p:cNvPr id="62471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866392"/>
                        <a:ext cx="48879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2" descr="未定标题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08554"/>
            <a:ext cx="8280920" cy="431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24470" y="3182666"/>
            <a:ext cx="3223394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Lowest oscillation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rate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248335" y="3356992"/>
            <a:ext cx="3223394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Highest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oscillation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rate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6243" y="2244573"/>
            <a:ext cx="2885597" cy="10609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131840" y="3789040"/>
            <a:ext cx="2885597" cy="1296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257441"/>
              </p:ext>
            </p:extLst>
          </p:nvPr>
        </p:nvGraphicFramePr>
        <p:xfrm>
          <a:off x="4572000" y="1773634"/>
          <a:ext cx="44418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46" name="Equation" r:id="rId6" imgW="2019240" imgH="228600" progId="Equation.DSMT4">
                  <p:embed/>
                </p:oleObj>
              </mc:Choice>
              <mc:Fallback>
                <p:oleObj name="Equation" r:id="rId6" imgW="2019240" imgH="228600" progId="Equation.DSMT4">
                  <p:embed/>
                  <p:pic>
                    <p:nvPicPr>
                      <p:cNvPr id="62471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73634"/>
                        <a:ext cx="44418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B97700-7308-4FE6-B976-97D3C2730878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200" smtClean="0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395288" y="371475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Example 10.4 (Cont’d): </a:t>
            </a:r>
          </a:p>
        </p:txBody>
      </p:sp>
      <p:graphicFrame>
        <p:nvGraphicFramePr>
          <p:cNvPr id="2458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637871"/>
              </p:ext>
            </p:extLst>
          </p:nvPr>
        </p:nvGraphicFramePr>
        <p:xfrm>
          <a:off x="5096145" y="3284984"/>
          <a:ext cx="4047855" cy="109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71" name="公式" r:id="rId3" imgW="1619142" imgH="438182" progId="Equation.3">
                  <p:embed/>
                </p:oleObj>
              </mc:Choice>
              <mc:Fallback>
                <p:oleObj name="公式" r:id="rId3" imgW="1619142" imgH="438182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6145" y="3284984"/>
                        <a:ext cx="4047855" cy="1095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5367616"/>
              </p:ext>
            </p:extLst>
          </p:nvPr>
        </p:nvGraphicFramePr>
        <p:xfrm>
          <a:off x="7380312" y="4338632"/>
          <a:ext cx="1458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72" name="公式" r:id="rId5" imgW="552342" imgH="171450" progId="Equation.3">
                  <p:embed/>
                </p:oleObj>
              </mc:Choice>
              <mc:Fallback>
                <p:oleObj name="公式" r:id="rId5" imgW="552342" imgH="17145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312" y="4338632"/>
                        <a:ext cx="14589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121153"/>
              </p:ext>
            </p:extLst>
          </p:nvPr>
        </p:nvGraphicFramePr>
        <p:xfrm>
          <a:off x="-6500" y="1229202"/>
          <a:ext cx="6620145" cy="104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73" name="公式" r:id="rId7" imgW="2648058" imgH="419068" progId="Equation.3">
                  <p:embed/>
                </p:oleObj>
              </mc:Choice>
              <mc:Fallback>
                <p:oleObj name="公式" r:id="rId7" imgW="2648058" imgH="419068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500" y="1229202"/>
                        <a:ext cx="6620145" cy="10476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366471"/>
              </p:ext>
            </p:extLst>
          </p:nvPr>
        </p:nvGraphicFramePr>
        <p:xfrm>
          <a:off x="806269" y="2276872"/>
          <a:ext cx="538171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74" name="公式" r:id="rId9" imgW="2152686" imgH="428625" progId="Equation.3">
                  <p:embed/>
                </p:oleObj>
              </mc:Choice>
              <mc:Fallback>
                <p:oleObj name="公式" r:id="rId9" imgW="2152686" imgH="428625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269" y="2276872"/>
                        <a:ext cx="5381715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715567"/>
              </p:ext>
            </p:extLst>
          </p:nvPr>
        </p:nvGraphicFramePr>
        <p:xfrm>
          <a:off x="170771" y="3341959"/>
          <a:ext cx="490528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75" name="公式" r:id="rId11" imgW="1962114" imgH="428625" progId="Equation.3">
                  <p:embed/>
                </p:oleObj>
              </mc:Choice>
              <mc:Fallback>
                <p:oleObj name="公式" r:id="rId11" imgW="1962114" imgH="428625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771" y="3341959"/>
                        <a:ext cx="4905285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5496" y="5051648"/>
            <a:ext cx="84248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Two poles:  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Two zeros: one at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= 0 and another at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= infinity.  </a:t>
            </a: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403526"/>
              </p:ext>
            </p:extLst>
          </p:nvPr>
        </p:nvGraphicFramePr>
        <p:xfrm>
          <a:off x="1830251" y="5070833"/>
          <a:ext cx="3333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76" name="Equation" r:id="rId13" imgW="1333440" imgH="241200" progId="Equation.DSMT4">
                  <p:embed/>
                </p:oleObj>
              </mc:Choice>
              <mc:Fallback>
                <p:oleObj name="Equation" r:id="rId13" imgW="1333440" imgH="241200" progId="Equation.DSMT4">
                  <p:embed/>
                  <p:pic>
                    <p:nvPicPr>
                      <p:cNvPr id="24581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251" y="5070833"/>
                        <a:ext cx="33337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9DBA0E-DEF3-4C5F-A225-A6D9AC2EFEC6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200" smtClean="0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395288" y="371475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Example 10.4 (Cont’d): 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468313" y="1340768"/>
            <a:ext cx="84248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Pole-zero plot: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08" name="Rectangle 20"/>
          <p:cNvSpPr>
            <a:spLocks noChangeArrowheads="1"/>
          </p:cNvSpPr>
          <p:nvPr/>
        </p:nvSpPr>
        <p:spPr bwMode="auto">
          <a:xfrm>
            <a:off x="4978400" y="1575885"/>
            <a:ext cx="3770064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ROC includes the unit circle, DTFT exists.</a:t>
            </a:r>
          </a:p>
        </p:txBody>
      </p:sp>
      <p:grpSp>
        <p:nvGrpSpPr>
          <p:cNvPr id="25609" name="Group 21"/>
          <p:cNvGrpSpPr>
            <a:grpSpLocks/>
          </p:cNvGrpSpPr>
          <p:nvPr/>
        </p:nvGrpSpPr>
        <p:grpSpPr bwMode="auto">
          <a:xfrm>
            <a:off x="107504" y="2004814"/>
            <a:ext cx="5400799" cy="4520530"/>
            <a:chOff x="748" y="2069"/>
            <a:chExt cx="2812" cy="2251"/>
          </a:xfrm>
        </p:grpSpPr>
        <p:sp>
          <p:nvSpPr>
            <p:cNvPr id="25610" name="Rectangle 6"/>
            <p:cNvSpPr>
              <a:spLocks noChangeArrowheads="1"/>
            </p:cNvSpPr>
            <p:nvPr/>
          </p:nvSpPr>
          <p:spPr bwMode="auto">
            <a:xfrm>
              <a:off x="1020" y="2205"/>
              <a:ext cx="2132" cy="195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5611" name="Oval 7"/>
            <p:cNvSpPr>
              <a:spLocks noChangeArrowheads="1"/>
            </p:cNvSpPr>
            <p:nvPr/>
          </p:nvSpPr>
          <p:spPr bwMode="auto">
            <a:xfrm>
              <a:off x="1247" y="2387"/>
              <a:ext cx="1633" cy="1588"/>
            </a:xfrm>
            <a:prstGeom prst="ellipse">
              <a:avLst/>
            </a:prstGeom>
            <a:solidFill>
              <a:srgbClr val="33CC3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5612" name="Oval 8"/>
            <p:cNvSpPr>
              <a:spLocks noChangeArrowheads="1"/>
            </p:cNvSpPr>
            <p:nvPr/>
          </p:nvSpPr>
          <p:spPr bwMode="auto">
            <a:xfrm>
              <a:off x="1746" y="2840"/>
              <a:ext cx="635" cy="6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5613" name="Line 9"/>
            <p:cNvSpPr>
              <a:spLocks noChangeShapeType="1"/>
            </p:cNvSpPr>
            <p:nvPr/>
          </p:nvSpPr>
          <p:spPr bwMode="auto">
            <a:xfrm>
              <a:off x="748" y="3158"/>
              <a:ext cx="28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4" name="Line 10"/>
            <p:cNvSpPr>
              <a:spLocks noChangeShapeType="1"/>
            </p:cNvSpPr>
            <p:nvPr/>
          </p:nvSpPr>
          <p:spPr bwMode="auto">
            <a:xfrm>
              <a:off x="2063" y="2069"/>
              <a:ext cx="0" cy="22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5" name="Oval 11"/>
            <p:cNvSpPr>
              <a:spLocks noChangeArrowheads="1"/>
            </p:cNvSpPr>
            <p:nvPr/>
          </p:nvSpPr>
          <p:spPr bwMode="auto">
            <a:xfrm>
              <a:off x="2018" y="3113"/>
              <a:ext cx="91" cy="9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pSp>
          <p:nvGrpSpPr>
            <p:cNvPr id="25616" name="Group 12"/>
            <p:cNvGrpSpPr>
              <a:grpSpLocks/>
            </p:cNvGrpSpPr>
            <p:nvPr/>
          </p:nvGrpSpPr>
          <p:grpSpPr bwMode="auto">
            <a:xfrm>
              <a:off x="2246" y="3339"/>
              <a:ext cx="90" cy="91"/>
              <a:chOff x="3742" y="3203"/>
              <a:chExt cx="90" cy="91"/>
            </a:xfrm>
          </p:grpSpPr>
          <p:sp>
            <p:nvSpPr>
              <p:cNvPr id="25622" name="Line 13"/>
              <p:cNvSpPr>
                <a:spLocks noChangeShapeType="1"/>
              </p:cNvSpPr>
              <p:nvPr/>
            </p:nvSpPr>
            <p:spPr bwMode="auto">
              <a:xfrm>
                <a:off x="3742" y="3203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3" name="Line 14"/>
              <p:cNvSpPr>
                <a:spLocks noChangeShapeType="1"/>
              </p:cNvSpPr>
              <p:nvPr/>
            </p:nvSpPr>
            <p:spPr bwMode="auto">
              <a:xfrm flipH="1">
                <a:off x="3742" y="3203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17" name="Group 15"/>
            <p:cNvGrpSpPr>
              <a:grpSpLocks/>
            </p:cNvGrpSpPr>
            <p:nvPr/>
          </p:nvGrpSpPr>
          <p:grpSpPr bwMode="auto">
            <a:xfrm>
              <a:off x="2246" y="2885"/>
              <a:ext cx="90" cy="91"/>
              <a:chOff x="3742" y="3203"/>
              <a:chExt cx="90" cy="91"/>
            </a:xfrm>
          </p:grpSpPr>
          <p:sp>
            <p:nvSpPr>
              <p:cNvPr id="25620" name="Line 16"/>
              <p:cNvSpPr>
                <a:spLocks noChangeShapeType="1"/>
              </p:cNvSpPr>
              <p:nvPr/>
            </p:nvSpPr>
            <p:spPr bwMode="auto">
              <a:xfrm>
                <a:off x="3742" y="3203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1" name="Line 17"/>
              <p:cNvSpPr>
                <a:spLocks noChangeShapeType="1"/>
              </p:cNvSpPr>
              <p:nvPr/>
            </p:nvSpPr>
            <p:spPr bwMode="auto">
              <a:xfrm flipH="1">
                <a:off x="3742" y="3203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18" name="Rectangle 18"/>
            <p:cNvSpPr>
              <a:spLocks noChangeArrowheads="1"/>
            </p:cNvSpPr>
            <p:nvPr/>
          </p:nvSpPr>
          <p:spPr bwMode="auto">
            <a:xfrm>
              <a:off x="2336" y="3158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楷体_GB2312" pitchFamily="49" charset="-122"/>
                </a:rPr>
                <a:t>1/3</a:t>
              </a:r>
            </a:p>
          </p:txBody>
        </p:sp>
        <p:sp>
          <p:nvSpPr>
            <p:cNvPr id="25619" name="Rectangle 19"/>
            <p:cNvSpPr>
              <a:spLocks noChangeArrowheads="1"/>
            </p:cNvSpPr>
            <p:nvPr/>
          </p:nvSpPr>
          <p:spPr bwMode="auto">
            <a:xfrm>
              <a:off x="2834" y="3158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</p:grpSp>
      <p:sp>
        <p:nvSpPr>
          <p:cNvPr id="38" name="Rectangle 20"/>
          <p:cNvSpPr>
            <a:spLocks noChangeArrowheads="1"/>
          </p:cNvSpPr>
          <p:nvPr/>
        </p:nvSpPr>
        <p:spPr bwMode="auto">
          <a:xfrm>
            <a:off x="5266432" y="4941168"/>
            <a:ext cx="3770064" cy="1164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Real signal: poles in conjugate pair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222996"/>
              </p:ext>
            </p:extLst>
          </p:nvPr>
        </p:nvGraphicFramePr>
        <p:xfrm>
          <a:off x="5076056" y="3216976"/>
          <a:ext cx="3333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6" name="Equation" r:id="rId3" imgW="1333440" imgH="241200" progId="Equation.DSMT4">
                  <p:embed/>
                </p:oleObj>
              </mc:Choice>
              <mc:Fallback>
                <p:oleObj name="Equation" r:id="rId3" imgW="1333440" imgH="241200" progId="Equation.DSMT4">
                  <p:embed/>
                  <p:pic>
                    <p:nvPicPr>
                      <p:cNvPr id="13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3216976"/>
                        <a:ext cx="33337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C4B4509-9DB8-4483-BCBF-FA9D79C3463F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CN" sz="1200" smtClean="0"/>
          </a:p>
        </p:txBody>
      </p:sp>
      <p:pic>
        <p:nvPicPr>
          <p:cNvPr id="26627" name="Picture 14" descr="双边指数上升信号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506" y="3946443"/>
            <a:ext cx="51339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107504" y="1306513"/>
            <a:ext cx="836295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Note that: some discrete-time signals do not have ZT</a:t>
            </a:r>
          </a:p>
        </p:txBody>
      </p:sp>
      <p:graphicFrame>
        <p:nvGraphicFramePr>
          <p:cNvPr id="26629" name="Object 2"/>
          <p:cNvGraphicFramePr>
            <a:graphicFrameLocks/>
          </p:cNvGraphicFramePr>
          <p:nvPr/>
        </p:nvGraphicFramePr>
        <p:xfrm>
          <a:off x="1692275" y="1851025"/>
          <a:ext cx="53006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23" name="公式" r:id="rId4" imgW="2095428" imgH="200122" progId="Equation.3">
                  <p:embed/>
                </p:oleObj>
              </mc:Choice>
              <mc:Fallback>
                <p:oleObj name="公式" r:id="rId4" imgW="2095428" imgH="200122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851025"/>
                        <a:ext cx="53006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469374"/>
              </p:ext>
            </p:extLst>
          </p:nvPr>
        </p:nvGraphicFramePr>
        <p:xfrm>
          <a:off x="3875935" y="2626693"/>
          <a:ext cx="1047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24" name="公式" r:id="rId6" imgW="390398" imgH="171450" progId="Equation.3">
                  <p:embed/>
                </p:oleObj>
              </mc:Choice>
              <mc:Fallback>
                <p:oleObj name="公式" r:id="rId6" imgW="390398" imgH="17145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935" y="2626693"/>
                        <a:ext cx="1047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7208112"/>
              </p:ext>
            </p:extLst>
          </p:nvPr>
        </p:nvGraphicFramePr>
        <p:xfrm>
          <a:off x="2338388" y="2356818"/>
          <a:ext cx="133191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25" name="公式" r:id="rId8" imgW="504915" imgH="390396" progId="Equation.3">
                  <p:embed/>
                </p:oleObj>
              </mc:Choice>
              <mc:Fallback>
                <p:oleObj name="公式" r:id="rId8" imgW="504915" imgH="390396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2356818"/>
                        <a:ext cx="1331912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3276600" y="3429000"/>
            <a:ext cx="4906963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The two ROC don’t overlap.</a:t>
            </a:r>
          </a:p>
        </p:txBody>
      </p:sp>
      <p:sp>
        <p:nvSpPr>
          <p:cNvPr id="26633" name="Rectangle 10"/>
          <p:cNvSpPr>
            <a:spLocks noChangeArrowheads="1"/>
          </p:cNvSpPr>
          <p:nvPr/>
        </p:nvSpPr>
        <p:spPr bwMode="auto">
          <a:xfrm>
            <a:off x="179512" y="3429000"/>
            <a:ext cx="2808288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Time-domain:</a:t>
            </a:r>
          </a:p>
        </p:txBody>
      </p:sp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251520" y="2348880"/>
            <a:ext cx="2808288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z-domain:</a:t>
            </a:r>
          </a:p>
        </p:txBody>
      </p:sp>
      <p:graphicFrame>
        <p:nvGraphicFramePr>
          <p:cNvPr id="26635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52897"/>
              </p:ext>
            </p:extLst>
          </p:nvPr>
        </p:nvGraphicFramePr>
        <p:xfrm>
          <a:off x="7564438" y="2348880"/>
          <a:ext cx="1109662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26" name="公式" r:id="rId10" imgW="419028" imgH="381129" progId="Equation.3">
                  <p:embed/>
                </p:oleObj>
              </mc:Choice>
              <mc:Fallback>
                <p:oleObj name="公式" r:id="rId10" imgW="419028" imgH="381129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4438" y="2348880"/>
                        <a:ext cx="1109662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3457665"/>
              </p:ext>
            </p:extLst>
          </p:nvPr>
        </p:nvGraphicFramePr>
        <p:xfrm>
          <a:off x="5507038" y="2356818"/>
          <a:ext cx="187166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27" name="公式" r:id="rId12" imgW="723828" imgH="390396" progId="Equation.3">
                  <p:embed/>
                </p:oleObj>
              </mc:Choice>
              <mc:Fallback>
                <p:oleObj name="公式" r:id="rId12" imgW="723828" imgH="390396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038" y="2356818"/>
                        <a:ext cx="1871662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Rectangle 4"/>
          <p:cNvSpPr>
            <a:spLocks noChangeArrowheads="1"/>
          </p:cNvSpPr>
          <p:nvPr/>
        </p:nvSpPr>
        <p:spPr bwMode="auto">
          <a:xfrm>
            <a:off x="457200" y="115888"/>
            <a:ext cx="7620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1. The z-Transform 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07504" y="5949280"/>
            <a:ext cx="836295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Another example: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56213"/>
              </p:ext>
            </p:extLst>
          </p:nvPr>
        </p:nvGraphicFramePr>
        <p:xfrm>
          <a:off x="3059808" y="6069630"/>
          <a:ext cx="412740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28" name="Equation" r:id="rId14" imgW="1650960" imgH="203040" progId="Equation.DSMT4">
                  <p:embed/>
                </p:oleObj>
              </mc:Choice>
              <mc:Fallback>
                <p:oleObj name="Equation" r:id="rId14" imgW="1650960" imgH="203040" progId="Equation.DSMT4">
                  <p:embed/>
                  <p:pic>
                    <p:nvPicPr>
                      <p:cNvPr id="26629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08" y="6069630"/>
                        <a:ext cx="4127400" cy="50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55EA62-99F9-4638-88AD-F2D2A3D9DB9C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200" smtClean="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96837" y="1196975"/>
            <a:ext cx="8975725" cy="303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Summaries: 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1. Definition of z-Transform and its connection with DTFT, system function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2. Concept of ROC and its importance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3. Commonly-used ZT pairs</a:t>
            </a:r>
          </a:p>
          <a:p>
            <a:pPr eaLnBrk="1" hangingPunct="1">
              <a:buClrTx/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buClrTx/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buClrTx/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4. How to find the ZT of a signal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5143500" y="5643563"/>
            <a:ext cx="39290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Linear property of ZT, ROC intersection</a:t>
            </a:r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107950" y="5732463"/>
            <a:ext cx="75596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5. ZT in rational form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6. Concept of zeros and poles</a:t>
            </a:r>
          </a:p>
        </p:txBody>
      </p:sp>
      <p:graphicFrame>
        <p:nvGraphicFramePr>
          <p:cNvPr id="27654" name="Object 2"/>
          <p:cNvGraphicFramePr>
            <a:graphicFrameLocks/>
          </p:cNvGraphicFramePr>
          <p:nvPr/>
        </p:nvGraphicFramePr>
        <p:xfrm>
          <a:off x="3643313" y="3643313"/>
          <a:ext cx="53657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4" name="公式" r:id="rId3" imgW="2648058" imgH="809754" progId="Equation.3">
                  <p:embed/>
                </p:oleObj>
              </mc:Choice>
              <mc:Fallback>
                <p:oleObj name="公式" r:id="rId3" imgW="2648058" imgH="809754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3643313"/>
                        <a:ext cx="5365750" cy="16764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457200" y="115888"/>
            <a:ext cx="7620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1. The z-Transform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DCDD96-5EFE-4798-847F-36E40DC3DB79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200" smtClean="0"/>
          </a:p>
        </p:txBody>
      </p:sp>
      <p:grpSp>
        <p:nvGrpSpPr>
          <p:cNvPr id="11267" name="Group 4"/>
          <p:cNvGrpSpPr>
            <a:grpSpLocks/>
          </p:cNvGrpSpPr>
          <p:nvPr/>
        </p:nvGrpSpPr>
        <p:grpSpPr bwMode="auto">
          <a:xfrm>
            <a:off x="5580063" y="1052513"/>
            <a:ext cx="3384550" cy="3121025"/>
            <a:chOff x="542" y="2046"/>
            <a:chExt cx="2601" cy="2172"/>
          </a:xfrm>
        </p:grpSpPr>
        <p:sp>
          <p:nvSpPr>
            <p:cNvPr id="11295" name="Rectangle 5"/>
            <p:cNvSpPr>
              <a:spLocks noChangeArrowheads="1"/>
            </p:cNvSpPr>
            <p:nvPr/>
          </p:nvSpPr>
          <p:spPr bwMode="auto">
            <a:xfrm>
              <a:off x="831" y="2341"/>
              <a:ext cx="1920" cy="1689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96" name="Freeform 6"/>
            <p:cNvSpPr>
              <a:spLocks/>
            </p:cNvSpPr>
            <p:nvPr/>
          </p:nvSpPr>
          <p:spPr bwMode="auto">
            <a:xfrm>
              <a:off x="1176" y="2620"/>
              <a:ext cx="1231" cy="1130"/>
            </a:xfrm>
            <a:custGeom>
              <a:avLst/>
              <a:gdLst>
                <a:gd name="T0" fmla="*/ 1231 w 1231"/>
                <a:gd name="T1" fmla="*/ 567 h 1130"/>
                <a:gd name="T2" fmla="*/ 1224 w 1231"/>
                <a:gd name="T3" fmla="*/ 646 h 1130"/>
                <a:gd name="T4" fmla="*/ 1204 w 1231"/>
                <a:gd name="T5" fmla="*/ 723 h 1130"/>
                <a:gd name="T6" fmla="*/ 1175 w 1231"/>
                <a:gd name="T7" fmla="*/ 799 h 1130"/>
                <a:gd name="T8" fmla="*/ 1133 w 1231"/>
                <a:gd name="T9" fmla="*/ 869 h 1130"/>
                <a:gd name="T10" fmla="*/ 1081 w 1231"/>
                <a:gd name="T11" fmla="*/ 936 h 1130"/>
                <a:gd name="T12" fmla="*/ 1019 w 1231"/>
                <a:gd name="T13" fmla="*/ 990 h 1130"/>
                <a:gd name="T14" fmla="*/ 947 w 1231"/>
                <a:gd name="T15" fmla="*/ 1041 h 1130"/>
                <a:gd name="T16" fmla="*/ 869 w 1231"/>
                <a:gd name="T17" fmla="*/ 1079 h 1130"/>
                <a:gd name="T18" fmla="*/ 788 w 1231"/>
                <a:gd name="T19" fmla="*/ 1108 h 1130"/>
                <a:gd name="T20" fmla="*/ 703 w 1231"/>
                <a:gd name="T21" fmla="*/ 1124 h 1130"/>
                <a:gd name="T22" fmla="*/ 615 w 1231"/>
                <a:gd name="T23" fmla="*/ 1130 h 1130"/>
                <a:gd name="T24" fmla="*/ 528 w 1231"/>
                <a:gd name="T25" fmla="*/ 1124 h 1130"/>
                <a:gd name="T26" fmla="*/ 443 w 1231"/>
                <a:gd name="T27" fmla="*/ 1108 h 1130"/>
                <a:gd name="T28" fmla="*/ 358 w 1231"/>
                <a:gd name="T29" fmla="*/ 1079 h 1130"/>
                <a:gd name="T30" fmla="*/ 284 w 1231"/>
                <a:gd name="T31" fmla="*/ 1041 h 1130"/>
                <a:gd name="T32" fmla="*/ 212 w 1231"/>
                <a:gd name="T33" fmla="*/ 990 h 1130"/>
                <a:gd name="T34" fmla="*/ 150 w 1231"/>
                <a:gd name="T35" fmla="*/ 936 h 1130"/>
                <a:gd name="T36" fmla="*/ 98 w 1231"/>
                <a:gd name="T37" fmla="*/ 869 h 1130"/>
                <a:gd name="T38" fmla="*/ 56 w 1231"/>
                <a:gd name="T39" fmla="*/ 799 h 1130"/>
                <a:gd name="T40" fmla="*/ 26 w 1231"/>
                <a:gd name="T41" fmla="*/ 723 h 1130"/>
                <a:gd name="T42" fmla="*/ 7 w 1231"/>
                <a:gd name="T43" fmla="*/ 646 h 1130"/>
                <a:gd name="T44" fmla="*/ 0 w 1231"/>
                <a:gd name="T45" fmla="*/ 567 h 1130"/>
                <a:gd name="T46" fmla="*/ 7 w 1231"/>
                <a:gd name="T47" fmla="*/ 484 h 1130"/>
                <a:gd name="T48" fmla="*/ 26 w 1231"/>
                <a:gd name="T49" fmla="*/ 408 h 1130"/>
                <a:gd name="T50" fmla="*/ 56 w 1231"/>
                <a:gd name="T51" fmla="*/ 331 h 1130"/>
                <a:gd name="T52" fmla="*/ 98 w 1231"/>
                <a:gd name="T53" fmla="*/ 261 h 1130"/>
                <a:gd name="T54" fmla="*/ 150 w 1231"/>
                <a:gd name="T55" fmla="*/ 195 h 1130"/>
                <a:gd name="T56" fmla="*/ 212 w 1231"/>
                <a:gd name="T57" fmla="*/ 140 h 1130"/>
                <a:gd name="T58" fmla="*/ 284 w 1231"/>
                <a:gd name="T59" fmla="*/ 90 h 1130"/>
                <a:gd name="T60" fmla="*/ 358 w 1231"/>
                <a:gd name="T61" fmla="*/ 51 h 1130"/>
                <a:gd name="T62" fmla="*/ 443 w 1231"/>
                <a:gd name="T63" fmla="*/ 26 h 1130"/>
                <a:gd name="T64" fmla="*/ 528 w 1231"/>
                <a:gd name="T65" fmla="*/ 7 h 1130"/>
                <a:gd name="T66" fmla="*/ 615 w 1231"/>
                <a:gd name="T67" fmla="*/ 0 h 1130"/>
                <a:gd name="T68" fmla="*/ 703 w 1231"/>
                <a:gd name="T69" fmla="*/ 7 h 1130"/>
                <a:gd name="T70" fmla="*/ 788 w 1231"/>
                <a:gd name="T71" fmla="*/ 26 h 1130"/>
                <a:gd name="T72" fmla="*/ 869 w 1231"/>
                <a:gd name="T73" fmla="*/ 51 h 1130"/>
                <a:gd name="T74" fmla="*/ 947 w 1231"/>
                <a:gd name="T75" fmla="*/ 90 h 1130"/>
                <a:gd name="T76" fmla="*/ 1019 w 1231"/>
                <a:gd name="T77" fmla="*/ 140 h 1130"/>
                <a:gd name="T78" fmla="*/ 1081 w 1231"/>
                <a:gd name="T79" fmla="*/ 195 h 1130"/>
                <a:gd name="T80" fmla="*/ 1133 w 1231"/>
                <a:gd name="T81" fmla="*/ 261 h 1130"/>
                <a:gd name="T82" fmla="*/ 1175 w 1231"/>
                <a:gd name="T83" fmla="*/ 331 h 1130"/>
                <a:gd name="T84" fmla="*/ 1204 w 1231"/>
                <a:gd name="T85" fmla="*/ 408 h 1130"/>
                <a:gd name="T86" fmla="*/ 1224 w 1231"/>
                <a:gd name="T87" fmla="*/ 484 h 1130"/>
                <a:gd name="T88" fmla="*/ 1231 w 1231"/>
                <a:gd name="T89" fmla="*/ 567 h 113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31"/>
                <a:gd name="T136" fmla="*/ 0 h 1130"/>
                <a:gd name="T137" fmla="*/ 1231 w 1231"/>
                <a:gd name="T138" fmla="*/ 1130 h 113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31" h="1130">
                  <a:moveTo>
                    <a:pt x="1231" y="567"/>
                  </a:moveTo>
                  <a:lnTo>
                    <a:pt x="1224" y="646"/>
                  </a:lnTo>
                  <a:lnTo>
                    <a:pt x="1204" y="723"/>
                  </a:lnTo>
                  <a:lnTo>
                    <a:pt x="1175" y="799"/>
                  </a:lnTo>
                  <a:lnTo>
                    <a:pt x="1133" y="869"/>
                  </a:lnTo>
                  <a:lnTo>
                    <a:pt x="1081" y="936"/>
                  </a:lnTo>
                  <a:lnTo>
                    <a:pt x="1019" y="990"/>
                  </a:lnTo>
                  <a:lnTo>
                    <a:pt x="947" y="1041"/>
                  </a:lnTo>
                  <a:lnTo>
                    <a:pt x="869" y="1079"/>
                  </a:lnTo>
                  <a:lnTo>
                    <a:pt x="788" y="1108"/>
                  </a:lnTo>
                  <a:lnTo>
                    <a:pt x="703" y="1124"/>
                  </a:lnTo>
                  <a:lnTo>
                    <a:pt x="615" y="1130"/>
                  </a:lnTo>
                  <a:lnTo>
                    <a:pt x="528" y="1124"/>
                  </a:lnTo>
                  <a:lnTo>
                    <a:pt x="443" y="1108"/>
                  </a:lnTo>
                  <a:lnTo>
                    <a:pt x="358" y="1079"/>
                  </a:lnTo>
                  <a:lnTo>
                    <a:pt x="284" y="1041"/>
                  </a:lnTo>
                  <a:lnTo>
                    <a:pt x="212" y="990"/>
                  </a:lnTo>
                  <a:lnTo>
                    <a:pt x="150" y="936"/>
                  </a:lnTo>
                  <a:lnTo>
                    <a:pt x="98" y="869"/>
                  </a:lnTo>
                  <a:lnTo>
                    <a:pt x="56" y="799"/>
                  </a:lnTo>
                  <a:lnTo>
                    <a:pt x="26" y="723"/>
                  </a:lnTo>
                  <a:lnTo>
                    <a:pt x="7" y="646"/>
                  </a:lnTo>
                  <a:lnTo>
                    <a:pt x="0" y="567"/>
                  </a:lnTo>
                  <a:lnTo>
                    <a:pt x="7" y="484"/>
                  </a:lnTo>
                  <a:lnTo>
                    <a:pt x="26" y="408"/>
                  </a:lnTo>
                  <a:lnTo>
                    <a:pt x="56" y="331"/>
                  </a:lnTo>
                  <a:lnTo>
                    <a:pt x="98" y="261"/>
                  </a:lnTo>
                  <a:lnTo>
                    <a:pt x="150" y="195"/>
                  </a:lnTo>
                  <a:lnTo>
                    <a:pt x="212" y="140"/>
                  </a:lnTo>
                  <a:lnTo>
                    <a:pt x="284" y="90"/>
                  </a:lnTo>
                  <a:lnTo>
                    <a:pt x="358" y="51"/>
                  </a:lnTo>
                  <a:lnTo>
                    <a:pt x="443" y="26"/>
                  </a:lnTo>
                  <a:lnTo>
                    <a:pt x="528" y="7"/>
                  </a:lnTo>
                  <a:lnTo>
                    <a:pt x="615" y="0"/>
                  </a:lnTo>
                  <a:lnTo>
                    <a:pt x="703" y="7"/>
                  </a:lnTo>
                  <a:lnTo>
                    <a:pt x="788" y="26"/>
                  </a:lnTo>
                  <a:lnTo>
                    <a:pt x="869" y="51"/>
                  </a:lnTo>
                  <a:lnTo>
                    <a:pt x="947" y="90"/>
                  </a:lnTo>
                  <a:lnTo>
                    <a:pt x="1019" y="140"/>
                  </a:lnTo>
                  <a:lnTo>
                    <a:pt x="1081" y="195"/>
                  </a:lnTo>
                  <a:lnTo>
                    <a:pt x="1133" y="261"/>
                  </a:lnTo>
                  <a:lnTo>
                    <a:pt x="1175" y="331"/>
                  </a:lnTo>
                  <a:lnTo>
                    <a:pt x="1204" y="408"/>
                  </a:lnTo>
                  <a:lnTo>
                    <a:pt x="1224" y="484"/>
                  </a:lnTo>
                  <a:lnTo>
                    <a:pt x="1231" y="567"/>
                  </a:lnTo>
                  <a:close/>
                </a:path>
              </a:pathLst>
            </a:custGeom>
            <a:solidFill>
              <a:srgbClr val="B3B3B3"/>
            </a:solidFill>
            <a:ln w="460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Freeform 7"/>
            <p:cNvSpPr>
              <a:spLocks/>
            </p:cNvSpPr>
            <p:nvPr/>
          </p:nvSpPr>
          <p:spPr bwMode="auto">
            <a:xfrm>
              <a:off x="1368" y="2773"/>
              <a:ext cx="847" cy="824"/>
            </a:xfrm>
            <a:custGeom>
              <a:avLst/>
              <a:gdLst>
                <a:gd name="T0" fmla="*/ 847 w 847"/>
                <a:gd name="T1" fmla="*/ 414 h 824"/>
                <a:gd name="T2" fmla="*/ 840 w 847"/>
                <a:gd name="T3" fmla="*/ 484 h 824"/>
                <a:gd name="T4" fmla="*/ 820 w 847"/>
                <a:gd name="T5" fmla="*/ 554 h 824"/>
                <a:gd name="T6" fmla="*/ 788 w 847"/>
                <a:gd name="T7" fmla="*/ 617 h 824"/>
                <a:gd name="T8" fmla="*/ 746 w 847"/>
                <a:gd name="T9" fmla="*/ 678 h 824"/>
                <a:gd name="T10" fmla="*/ 694 w 847"/>
                <a:gd name="T11" fmla="*/ 729 h 824"/>
                <a:gd name="T12" fmla="*/ 635 w 847"/>
                <a:gd name="T13" fmla="*/ 770 h 824"/>
                <a:gd name="T14" fmla="*/ 567 w 847"/>
                <a:gd name="T15" fmla="*/ 802 h 824"/>
                <a:gd name="T16" fmla="*/ 498 w 847"/>
                <a:gd name="T17" fmla="*/ 818 h 824"/>
                <a:gd name="T18" fmla="*/ 423 w 847"/>
                <a:gd name="T19" fmla="*/ 824 h 824"/>
                <a:gd name="T20" fmla="*/ 349 w 847"/>
                <a:gd name="T21" fmla="*/ 818 h 824"/>
                <a:gd name="T22" fmla="*/ 280 w 847"/>
                <a:gd name="T23" fmla="*/ 802 h 824"/>
                <a:gd name="T24" fmla="*/ 212 w 847"/>
                <a:gd name="T25" fmla="*/ 770 h 824"/>
                <a:gd name="T26" fmla="*/ 150 w 847"/>
                <a:gd name="T27" fmla="*/ 729 h 824"/>
                <a:gd name="T28" fmla="*/ 98 w 847"/>
                <a:gd name="T29" fmla="*/ 678 h 824"/>
                <a:gd name="T30" fmla="*/ 56 w 847"/>
                <a:gd name="T31" fmla="*/ 617 h 824"/>
                <a:gd name="T32" fmla="*/ 26 w 847"/>
                <a:gd name="T33" fmla="*/ 554 h 824"/>
                <a:gd name="T34" fmla="*/ 7 w 847"/>
                <a:gd name="T35" fmla="*/ 484 h 824"/>
                <a:gd name="T36" fmla="*/ 0 w 847"/>
                <a:gd name="T37" fmla="*/ 414 h 824"/>
                <a:gd name="T38" fmla="*/ 7 w 847"/>
                <a:gd name="T39" fmla="*/ 341 h 824"/>
                <a:gd name="T40" fmla="*/ 26 w 847"/>
                <a:gd name="T41" fmla="*/ 271 h 824"/>
                <a:gd name="T42" fmla="*/ 56 w 847"/>
                <a:gd name="T43" fmla="*/ 207 h 824"/>
                <a:gd name="T44" fmla="*/ 98 w 847"/>
                <a:gd name="T45" fmla="*/ 147 h 824"/>
                <a:gd name="T46" fmla="*/ 150 w 847"/>
                <a:gd name="T47" fmla="*/ 96 h 824"/>
                <a:gd name="T48" fmla="*/ 212 w 847"/>
                <a:gd name="T49" fmla="*/ 54 h 824"/>
                <a:gd name="T50" fmla="*/ 280 w 847"/>
                <a:gd name="T51" fmla="*/ 22 h 824"/>
                <a:gd name="T52" fmla="*/ 349 w 847"/>
                <a:gd name="T53" fmla="*/ 7 h 824"/>
                <a:gd name="T54" fmla="*/ 423 w 847"/>
                <a:gd name="T55" fmla="*/ 0 h 824"/>
                <a:gd name="T56" fmla="*/ 498 w 847"/>
                <a:gd name="T57" fmla="*/ 7 h 824"/>
                <a:gd name="T58" fmla="*/ 567 w 847"/>
                <a:gd name="T59" fmla="*/ 22 h 824"/>
                <a:gd name="T60" fmla="*/ 635 w 847"/>
                <a:gd name="T61" fmla="*/ 54 h 824"/>
                <a:gd name="T62" fmla="*/ 694 w 847"/>
                <a:gd name="T63" fmla="*/ 96 h 824"/>
                <a:gd name="T64" fmla="*/ 746 w 847"/>
                <a:gd name="T65" fmla="*/ 147 h 824"/>
                <a:gd name="T66" fmla="*/ 788 w 847"/>
                <a:gd name="T67" fmla="*/ 207 h 824"/>
                <a:gd name="T68" fmla="*/ 820 w 847"/>
                <a:gd name="T69" fmla="*/ 271 h 824"/>
                <a:gd name="T70" fmla="*/ 840 w 847"/>
                <a:gd name="T71" fmla="*/ 341 h 824"/>
                <a:gd name="T72" fmla="*/ 847 w 847"/>
                <a:gd name="T73" fmla="*/ 414 h 82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47"/>
                <a:gd name="T112" fmla="*/ 0 h 824"/>
                <a:gd name="T113" fmla="*/ 847 w 847"/>
                <a:gd name="T114" fmla="*/ 824 h 82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47" h="824">
                  <a:moveTo>
                    <a:pt x="847" y="414"/>
                  </a:moveTo>
                  <a:lnTo>
                    <a:pt x="840" y="484"/>
                  </a:lnTo>
                  <a:lnTo>
                    <a:pt x="820" y="554"/>
                  </a:lnTo>
                  <a:lnTo>
                    <a:pt x="788" y="617"/>
                  </a:lnTo>
                  <a:lnTo>
                    <a:pt x="746" y="678"/>
                  </a:lnTo>
                  <a:lnTo>
                    <a:pt x="694" y="729"/>
                  </a:lnTo>
                  <a:lnTo>
                    <a:pt x="635" y="770"/>
                  </a:lnTo>
                  <a:lnTo>
                    <a:pt x="567" y="802"/>
                  </a:lnTo>
                  <a:lnTo>
                    <a:pt x="498" y="818"/>
                  </a:lnTo>
                  <a:lnTo>
                    <a:pt x="423" y="824"/>
                  </a:lnTo>
                  <a:lnTo>
                    <a:pt x="349" y="818"/>
                  </a:lnTo>
                  <a:lnTo>
                    <a:pt x="280" y="802"/>
                  </a:lnTo>
                  <a:lnTo>
                    <a:pt x="212" y="770"/>
                  </a:lnTo>
                  <a:lnTo>
                    <a:pt x="150" y="729"/>
                  </a:lnTo>
                  <a:lnTo>
                    <a:pt x="98" y="678"/>
                  </a:lnTo>
                  <a:lnTo>
                    <a:pt x="56" y="617"/>
                  </a:lnTo>
                  <a:lnTo>
                    <a:pt x="26" y="554"/>
                  </a:lnTo>
                  <a:lnTo>
                    <a:pt x="7" y="484"/>
                  </a:lnTo>
                  <a:lnTo>
                    <a:pt x="0" y="414"/>
                  </a:lnTo>
                  <a:lnTo>
                    <a:pt x="7" y="341"/>
                  </a:lnTo>
                  <a:lnTo>
                    <a:pt x="26" y="271"/>
                  </a:lnTo>
                  <a:lnTo>
                    <a:pt x="56" y="207"/>
                  </a:lnTo>
                  <a:lnTo>
                    <a:pt x="98" y="147"/>
                  </a:lnTo>
                  <a:lnTo>
                    <a:pt x="150" y="96"/>
                  </a:lnTo>
                  <a:lnTo>
                    <a:pt x="212" y="54"/>
                  </a:lnTo>
                  <a:lnTo>
                    <a:pt x="280" y="22"/>
                  </a:lnTo>
                  <a:lnTo>
                    <a:pt x="349" y="7"/>
                  </a:lnTo>
                  <a:lnTo>
                    <a:pt x="423" y="0"/>
                  </a:lnTo>
                  <a:lnTo>
                    <a:pt x="498" y="7"/>
                  </a:lnTo>
                  <a:lnTo>
                    <a:pt x="567" y="22"/>
                  </a:lnTo>
                  <a:lnTo>
                    <a:pt x="635" y="54"/>
                  </a:lnTo>
                  <a:lnTo>
                    <a:pt x="694" y="96"/>
                  </a:lnTo>
                  <a:lnTo>
                    <a:pt x="746" y="147"/>
                  </a:lnTo>
                  <a:lnTo>
                    <a:pt x="788" y="207"/>
                  </a:lnTo>
                  <a:lnTo>
                    <a:pt x="820" y="271"/>
                  </a:lnTo>
                  <a:lnTo>
                    <a:pt x="840" y="341"/>
                  </a:lnTo>
                  <a:lnTo>
                    <a:pt x="847" y="4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8" name="Freeform 8"/>
            <p:cNvSpPr>
              <a:spLocks/>
            </p:cNvSpPr>
            <p:nvPr/>
          </p:nvSpPr>
          <p:spPr bwMode="auto">
            <a:xfrm>
              <a:off x="2146" y="3187"/>
              <a:ext cx="69" cy="216"/>
            </a:xfrm>
            <a:custGeom>
              <a:avLst/>
              <a:gdLst>
                <a:gd name="T0" fmla="*/ 3083962 w 21"/>
                <a:gd name="T1" fmla="*/ 0 h 68"/>
                <a:gd name="T2" fmla="*/ 2769499 w 21"/>
                <a:gd name="T3" fmla="*/ 2299946 h 68"/>
                <a:gd name="T4" fmla="*/ 1914021 w 21"/>
                <a:gd name="T5" fmla="*/ 4614433 h 68"/>
                <a:gd name="T6" fmla="*/ 446529 w 21"/>
                <a:gd name="T7" fmla="*/ 6686398 h 68"/>
                <a:gd name="T8" fmla="*/ 0 w 21"/>
                <a:gd name="T9" fmla="*/ 7110622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8"/>
                <a:gd name="T17" fmla="*/ 21 w 21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8">
                  <a:moveTo>
                    <a:pt x="21" y="0"/>
                  </a:moveTo>
                  <a:lnTo>
                    <a:pt x="19" y="22"/>
                  </a:lnTo>
                  <a:lnTo>
                    <a:pt x="13" y="44"/>
                  </a:lnTo>
                  <a:lnTo>
                    <a:pt x="3" y="64"/>
                  </a:lnTo>
                  <a:lnTo>
                    <a:pt x="0" y="68"/>
                  </a:lnTo>
                </a:path>
              </a:pathLst>
            </a:custGeom>
            <a:noFill/>
            <a:ln w="46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Freeform 9"/>
            <p:cNvSpPr>
              <a:spLocks/>
            </p:cNvSpPr>
            <p:nvPr/>
          </p:nvSpPr>
          <p:spPr bwMode="auto">
            <a:xfrm>
              <a:off x="1834" y="3511"/>
              <a:ext cx="215" cy="83"/>
            </a:xfrm>
            <a:custGeom>
              <a:avLst/>
              <a:gdLst>
                <a:gd name="T0" fmla="*/ 8875285 w 66"/>
                <a:gd name="T1" fmla="*/ 0 h 26"/>
                <a:gd name="T2" fmla="*/ 6987138 w 66"/>
                <a:gd name="T3" fmla="*/ 1101669 h 26"/>
                <a:gd name="T4" fmla="*/ 4172762 w 66"/>
                <a:gd name="T5" fmla="*/ 2199404 h 26"/>
                <a:gd name="T6" fmla="*/ 1370482 w 66"/>
                <a:gd name="T7" fmla="*/ 2750770 h 26"/>
                <a:gd name="T8" fmla="*/ 0 w 66"/>
                <a:gd name="T9" fmla="*/ 2858447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26"/>
                <a:gd name="T17" fmla="*/ 66 w 66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26">
                  <a:moveTo>
                    <a:pt x="66" y="0"/>
                  </a:moveTo>
                  <a:lnTo>
                    <a:pt x="52" y="10"/>
                  </a:lnTo>
                  <a:lnTo>
                    <a:pt x="31" y="20"/>
                  </a:lnTo>
                  <a:lnTo>
                    <a:pt x="10" y="25"/>
                  </a:lnTo>
                  <a:lnTo>
                    <a:pt x="0" y="26"/>
                  </a:lnTo>
                </a:path>
              </a:pathLst>
            </a:custGeom>
            <a:noFill/>
            <a:ln w="46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0" name="Freeform 10"/>
            <p:cNvSpPr>
              <a:spLocks/>
            </p:cNvSpPr>
            <p:nvPr/>
          </p:nvSpPr>
          <p:spPr bwMode="auto">
            <a:xfrm>
              <a:off x="1489" y="3473"/>
              <a:ext cx="198" cy="111"/>
            </a:xfrm>
            <a:custGeom>
              <a:avLst/>
              <a:gdLst>
                <a:gd name="T0" fmla="*/ 7922506 w 61"/>
                <a:gd name="T1" fmla="*/ 3600980 h 35"/>
                <a:gd name="T2" fmla="*/ 6358780 w 61"/>
                <a:gd name="T3" fmla="*/ 3275325 h 35"/>
                <a:gd name="T4" fmla="*/ 3637279 w 61"/>
                <a:gd name="T5" fmla="*/ 2272103 h 35"/>
                <a:gd name="T6" fmla="*/ 1157683 w 61"/>
                <a:gd name="T7" fmla="*/ 942241 h 35"/>
                <a:gd name="T8" fmla="*/ 0 w 61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35"/>
                <a:gd name="T17" fmla="*/ 61 w 61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35">
                  <a:moveTo>
                    <a:pt x="61" y="35"/>
                  </a:moveTo>
                  <a:lnTo>
                    <a:pt x="49" y="32"/>
                  </a:lnTo>
                  <a:lnTo>
                    <a:pt x="28" y="22"/>
                  </a:lnTo>
                  <a:lnTo>
                    <a:pt x="9" y="9"/>
                  </a:lnTo>
                  <a:lnTo>
                    <a:pt x="0" y="0"/>
                  </a:lnTo>
                </a:path>
              </a:pathLst>
            </a:custGeom>
            <a:noFill/>
            <a:ln w="46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Freeform 11"/>
            <p:cNvSpPr>
              <a:spLocks/>
            </p:cNvSpPr>
            <p:nvPr/>
          </p:nvSpPr>
          <p:spPr bwMode="auto">
            <a:xfrm>
              <a:off x="1368" y="3133"/>
              <a:ext cx="39" cy="222"/>
            </a:xfrm>
            <a:custGeom>
              <a:avLst/>
              <a:gdLst>
                <a:gd name="T0" fmla="*/ 1581671 w 12"/>
                <a:gd name="T1" fmla="*/ 7205812 h 70"/>
                <a:gd name="T2" fmla="*/ 1045392 w 12"/>
                <a:gd name="T3" fmla="*/ 6263575 h 70"/>
                <a:gd name="T4" fmla="*/ 287502 w 12"/>
                <a:gd name="T5" fmla="*/ 4021010 h 70"/>
                <a:gd name="T6" fmla="*/ 0 w 12"/>
                <a:gd name="T7" fmla="*/ 1749198 h 70"/>
                <a:gd name="T8" fmla="*/ 126191 w 12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70"/>
                <a:gd name="T17" fmla="*/ 12 w 12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70">
                  <a:moveTo>
                    <a:pt x="12" y="70"/>
                  </a:moveTo>
                  <a:lnTo>
                    <a:pt x="8" y="61"/>
                  </a:lnTo>
                  <a:lnTo>
                    <a:pt x="2" y="39"/>
                  </a:lnTo>
                  <a:lnTo>
                    <a:pt x="0" y="17"/>
                  </a:lnTo>
                  <a:lnTo>
                    <a:pt x="1" y="0"/>
                  </a:lnTo>
                </a:path>
              </a:pathLst>
            </a:custGeom>
            <a:noFill/>
            <a:ln w="46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2" name="Freeform 12"/>
            <p:cNvSpPr>
              <a:spLocks/>
            </p:cNvSpPr>
            <p:nvPr/>
          </p:nvSpPr>
          <p:spPr bwMode="auto">
            <a:xfrm>
              <a:off x="1417" y="2830"/>
              <a:ext cx="156" cy="166"/>
            </a:xfrm>
            <a:custGeom>
              <a:avLst/>
              <a:gdLst>
                <a:gd name="T0" fmla="*/ 0 w 48"/>
                <a:gd name="T1" fmla="*/ 5716280 h 52"/>
                <a:gd name="T2" fmla="*/ 287502 w 48"/>
                <a:gd name="T3" fmla="*/ 5165965 h 52"/>
                <a:gd name="T4" fmla="*/ 1979741 w 48"/>
                <a:gd name="T5" fmla="*/ 3063983 h 52"/>
                <a:gd name="T6" fmla="*/ 4083125 w 48"/>
                <a:gd name="T7" fmla="*/ 1303866 h 52"/>
                <a:gd name="T8" fmla="*/ 6311643 w 48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52"/>
                <a:gd name="T17" fmla="*/ 48 w 48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52">
                  <a:moveTo>
                    <a:pt x="0" y="52"/>
                  </a:moveTo>
                  <a:lnTo>
                    <a:pt x="2" y="47"/>
                  </a:lnTo>
                  <a:lnTo>
                    <a:pt x="15" y="28"/>
                  </a:lnTo>
                  <a:lnTo>
                    <a:pt x="31" y="12"/>
                  </a:lnTo>
                  <a:lnTo>
                    <a:pt x="48" y="0"/>
                  </a:lnTo>
                </a:path>
              </a:pathLst>
            </a:custGeom>
            <a:noFill/>
            <a:ln w="46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3" name="Freeform 13"/>
            <p:cNvSpPr>
              <a:spLocks/>
            </p:cNvSpPr>
            <p:nvPr/>
          </p:nvSpPr>
          <p:spPr bwMode="auto">
            <a:xfrm>
              <a:off x="1710" y="2773"/>
              <a:ext cx="231" cy="26"/>
            </a:xfrm>
            <a:custGeom>
              <a:avLst/>
              <a:gdLst>
                <a:gd name="T0" fmla="*/ 0 w 71"/>
                <a:gd name="T1" fmla="*/ 287502 h 8"/>
                <a:gd name="T2" fmla="*/ 289436 w 71"/>
                <a:gd name="T3" fmla="*/ 287502 h 8"/>
                <a:gd name="T4" fmla="*/ 3315348 w 71"/>
                <a:gd name="T5" fmla="*/ 0 h 8"/>
                <a:gd name="T6" fmla="*/ 6378697 w 71"/>
                <a:gd name="T7" fmla="*/ 287502 h 8"/>
                <a:gd name="T8" fmla="*/ 9152972 w 71"/>
                <a:gd name="T9" fmla="*/ 934382 h 8"/>
                <a:gd name="T10" fmla="*/ 9442398 w 71"/>
                <a:gd name="T11" fmla="*/ 1045359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8"/>
                <a:gd name="T20" fmla="*/ 71 w 71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8">
                  <a:moveTo>
                    <a:pt x="0" y="2"/>
                  </a:moveTo>
                  <a:lnTo>
                    <a:pt x="2" y="2"/>
                  </a:lnTo>
                  <a:lnTo>
                    <a:pt x="25" y="0"/>
                  </a:lnTo>
                  <a:lnTo>
                    <a:pt x="48" y="2"/>
                  </a:lnTo>
                  <a:lnTo>
                    <a:pt x="69" y="7"/>
                  </a:lnTo>
                  <a:lnTo>
                    <a:pt x="71" y="8"/>
                  </a:lnTo>
                </a:path>
              </a:pathLst>
            </a:custGeom>
            <a:noFill/>
            <a:ln w="46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4" name="Freeform 14"/>
            <p:cNvSpPr>
              <a:spLocks/>
            </p:cNvSpPr>
            <p:nvPr/>
          </p:nvSpPr>
          <p:spPr bwMode="auto">
            <a:xfrm>
              <a:off x="2065" y="2872"/>
              <a:ext cx="127" cy="188"/>
            </a:xfrm>
            <a:custGeom>
              <a:avLst/>
              <a:gdLst>
                <a:gd name="T0" fmla="*/ 0 w 39"/>
                <a:gd name="T1" fmla="*/ 0 h 59"/>
                <a:gd name="T2" fmla="*/ 2023517 w 39"/>
                <a:gd name="T3" fmla="*/ 1627723 h 59"/>
                <a:gd name="T4" fmla="*/ 3743094 w 39"/>
                <a:gd name="T5" fmla="*/ 3655204 h 59"/>
                <a:gd name="T6" fmla="*/ 5109679 w 39"/>
                <a:gd name="T7" fmla="*/ 5823842 h 59"/>
                <a:gd name="T8" fmla="*/ 5234969 w 39"/>
                <a:gd name="T9" fmla="*/ 636724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9"/>
                <a:gd name="T17" fmla="*/ 39 w 39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9">
                  <a:moveTo>
                    <a:pt x="0" y="0"/>
                  </a:moveTo>
                  <a:lnTo>
                    <a:pt x="15" y="15"/>
                  </a:lnTo>
                  <a:lnTo>
                    <a:pt x="28" y="34"/>
                  </a:lnTo>
                  <a:lnTo>
                    <a:pt x="38" y="54"/>
                  </a:lnTo>
                  <a:lnTo>
                    <a:pt x="39" y="59"/>
                  </a:lnTo>
                </a:path>
              </a:pathLst>
            </a:custGeom>
            <a:noFill/>
            <a:ln w="46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5" name="Line 15"/>
            <p:cNvSpPr>
              <a:spLocks noChangeShapeType="1"/>
            </p:cNvSpPr>
            <p:nvPr/>
          </p:nvSpPr>
          <p:spPr bwMode="auto">
            <a:xfrm>
              <a:off x="542" y="3168"/>
              <a:ext cx="243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6" name="Freeform 16"/>
            <p:cNvSpPr>
              <a:spLocks/>
            </p:cNvSpPr>
            <p:nvPr/>
          </p:nvSpPr>
          <p:spPr bwMode="auto">
            <a:xfrm>
              <a:off x="2953" y="3123"/>
              <a:ext cx="88" cy="86"/>
            </a:xfrm>
            <a:custGeom>
              <a:avLst/>
              <a:gdLst>
                <a:gd name="T0" fmla="*/ 88 w 88"/>
                <a:gd name="T1" fmla="*/ 45 h 86"/>
                <a:gd name="T2" fmla="*/ 0 w 88"/>
                <a:gd name="T3" fmla="*/ 86 h 86"/>
                <a:gd name="T4" fmla="*/ 10 w 88"/>
                <a:gd name="T5" fmla="*/ 57 h 86"/>
                <a:gd name="T6" fmla="*/ 10 w 88"/>
                <a:gd name="T7" fmla="*/ 29 h 86"/>
                <a:gd name="T8" fmla="*/ 0 w 88"/>
                <a:gd name="T9" fmla="*/ 0 h 86"/>
                <a:gd name="T10" fmla="*/ 88 w 88"/>
                <a:gd name="T11" fmla="*/ 45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8"/>
                <a:gd name="T19" fmla="*/ 0 h 86"/>
                <a:gd name="T20" fmla="*/ 88 w 88"/>
                <a:gd name="T21" fmla="*/ 86 h 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8" h="86">
                  <a:moveTo>
                    <a:pt x="88" y="45"/>
                  </a:moveTo>
                  <a:lnTo>
                    <a:pt x="0" y="86"/>
                  </a:lnTo>
                  <a:lnTo>
                    <a:pt x="10" y="57"/>
                  </a:lnTo>
                  <a:lnTo>
                    <a:pt x="10" y="29"/>
                  </a:lnTo>
                  <a:lnTo>
                    <a:pt x="0" y="0"/>
                  </a:lnTo>
                  <a:lnTo>
                    <a:pt x="88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7" name="Line 17"/>
            <p:cNvSpPr>
              <a:spLocks noChangeShapeType="1"/>
            </p:cNvSpPr>
            <p:nvPr/>
          </p:nvSpPr>
          <p:spPr bwMode="auto">
            <a:xfrm flipV="1">
              <a:off x="1772" y="2143"/>
              <a:ext cx="1" cy="207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8" name="Freeform 18"/>
            <p:cNvSpPr>
              <a:spLocks/>
            </p:cNvSpPr>
            <p:nvPr/>
          </p:nvSpPr>
          <p:spPr bwMode="auto">
            <a:xfrm>
              <a:off x="1730" y="2076"/>
              <a:ext cx="87" cy="86"/>
            </a:xfrm>
            <a:custGeom>
              <a:avLst/>
              <a:gdLst>
                <a:gd name="T0" fmla="*/ 42 w 87"/>
                <a:gd name="T1" fmla="*/ 0 h 86"/>
                <a:gd name="T2" fmla="*/ 87 w 87"/>
                <a:gd name="T3" fmla="*/ 86 h 86"/>
                <a:gd name="T4" fmla="*/ 58 w 87"/>
                <a:gd name="T5" fmla="*/ 77 h 86"/>
                <a:gd name="T6" fmla="*/ 26 w 87"/>
                <a:gd name="T7" fmla="*/ 77 h 86"/>
                <a:gd name="T8" fmla="*/ 0 w 87"/>
                <a:gd name="T9" fmla="*/ 86 h 86"/>
                <a:gd name="T10" fmla="*/ 42 w 87"/>
                <a:gd name="T11" fmla="*/ 0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7"/>
                <a:gd name="T19" fmla="*/ 0 h 86"/>
                <a:gd name="T20" fmla="*/ 87 w 87"/>
                <a:gd name="T21" fmla="*/ 86 h 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7" h="86">
                  <a:moveTo>
                    <a:pt x="42" y="0"/>
                  </a:moveTo>
                  <a:lnTo>
                    <a:pt x="87" y="86"/>
                  </a:lnTo>
                  <a:lnTo>
                    <a:pt x="58" y="77"/>
                  </a:lnTo>
                  <a:lnTo>
                    <a:pt x="26" y="77"/>
                  </a:lnTo>
                  <a:lnTo>
                    <a:pt x="0" y="8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9" name="Rectangle 19"/>
            <p:cNvSpPr>
              <a:spLocks noChangeArrowheads="1"/>
            </p:cNvSpPr>
            <p:nvPr/>
          </p:nvSpPr>
          <p:spPr bwMode="auto">
            <a:xfrm>
              <a:off x="2481" y="3167"/>
              <a:ext cx="11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10" name="Rectangle 20"/>
            <p:cNvSpPr>
              <a:spLocks noChangeArrowheads="1"/>
            </p:cNvSpPr>
            <p:nvPr/>
          </p:nvSpPr>
          <p:spPr bwMode="auto">
            <a:xfrm>
              <a:off x="900" y="3148"/>
              <a:ext cx="18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11" name="Rectangle 21"/>
            <p:cNvSpPr>
              <a:spLocks noChangeArrowheads="1"/>
            </p:cNvSpPr>
            <p:nvPr/>
          </p:nvSpPr>
          <p:spPr bwMode="auto">
            <a:xfrm>
              <a:off x="1980" y="3113"/>
              <a:ext cx="11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12" name="Line 22"/>
            <p:cNvSpPr>
              <a:spLocks noChangeShapeType="1"/>
            </p:cNvSpPr>
            <p:nvPr/>
          </p:nvSpPr>
          <p:spPr bwMode="auto">
            <a:xfrm flipH="1">
              <a:off x="2140" y="3091"/>
              <a:ext cx="133" cy="128"/>
            </a:xfrm>
            <a:prstGeom prst="line">
              <a:avLst/>
            </a:prstGeom>
            <a:noFill/>
            <a:ln w="46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3" name="Line 23"/>
            <p:cNvSpPr>
              <a:spLocks noChangeShapeType="1"/>
            </p:cNvSpPr>
            <p:nvPr/>
          </p:nvSpPr>
          <p:spPr bwMode="auto">
            <a:xfrm>
              <a:off x="2140" y="3091"/>
              <a:ext cx="133" cy="128"/>
            </a:xfrm>
            <a:prstGeom prst="line">
              <a:avLst/>
            </a:prstGeom>
            <a:noFill/>
            <a:ln w="46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4" name="Rectangle 26"/>
            <p:cNvSpPr>
              <a:spLocks noChangeArrowheads="1"/>
            </p:cNvSpPr>
            <p:nvPr/>
          </p:nvSpPr>
          <p:spPr bwMode="auto">
            <a:xfrm>
              <a:off x="2893" y="2843"/>
              <a:ext cx="25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</a:t>
              </a:r>
            </a:p>
          </p:txBody>
        </p:sp>
        <p:grpSp>
          <p:nvGrpSpPr>
            <p:cNvPr id="11315" name="Group 27"/>
            <p:cNvGrpSpPr>
              <a:grpSpLocks/>
            </p:cNvGrpSpPr>
            <p:nvPr/>
          </p:nvGrpSpPr>
          <p:grpSpPr bwMode="auto">
            <a:xfrm>
              <a:off x="1858" y="2046"/>
              <a:ext cx="251" cy="289"/>
              <a:chOff x="1858" y="2046"/>
              <a:chExt cx="251" cy="289"/>
            </a:xfrm>
          </p:grpSpPr>
          <p:sp>
            <p:nvSpPr>
              <p:cNvPr id="11318" name="Rectangle 28"/>
              <p:cNvSpPr>
                <a:spLocks noChangeArrowheads="1"/>
              </p:cNvSpPr>
              <p:nvPr/>
            </p:nvSpPr>
            <p:spPr bwMode="auto">
              <a:xfrm>
                <a:off x="1858" y="2064"/>
                <a:ext cx="251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</a:p>
            </p:txBody>
          </p:sp>
          <p:sp>
            <p:nvSpPr>
              <p:cNvPr id="11319" name="Rectangle 29"/>
              <p:cNvSpPr>
                <a:spLocks noChangeArrowheads="1"/>
              </p:cNvSpPr>
              <p:nvPr/>
            </p:nvSpPr>
            <p:spPr bwMode="auto">
              <a:xfrm>
                <a:off x="1911" y="2046"/>
                <a:ext cx="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316" name="Freeform 30"/>
            <p:cNvSpPr>
              <a:spLocks/>
            </p:cNvSpPr>
            <p:nvPr/>
          </p:nvSpPr>
          <p:spPr bwMode="auto">
            <a:xfrm>
              <a:off x="1733" y="3130"/>
              <a:ext cx="78" cy="73"/>
            </a:xfrm>
            <a:custGeom>
              <a:avLst/>
              <a:gdLst>
                <a:gd name="T0" fmla="*/ 0 w 78"/>
                <a:gd name="T1" fmla="*/ 38 h 73"/>
                <a:gd name="T2" fmla="*/ 6 w 78"/>
                <a:gd name="T3" fmla="*/ 19 h 73"/>
                <a:gd name="T4" fmla="*/ 19 w 78"/>
                <a:gd name="T5" fmla="*/ 3 h 73"/>
                <a:gd name="T6" fmla="*/ 39 w 78"/>
                <a:gd name="T7" fmla="*/ 0 h 73"/>
                <a:gd name="T8" fmla="*/ 58 w 78"/>
                <a:gd name="T9" fmla="*/ 3 h 73"/>
                <a:gd name="T10" fmla="*/ 71 w 78"/>
                <a:gd name="T11" fmla="*/ 19 h 73"/>
                <a:gd name="T12" fmla="*/ 78 w 78"/>
                <a:gd name="T13" fmla="*/ 38 h 73"/>
                <a:gd name="T14" fmla="*/ 71 w 78"/>
                <a:gd name="T15" fmla="*/ 57 h 73"/>
                <a:gd name="T16" fmla="*/ 58 w 78"/>
                <a:gd name="T17" fmla="*/ 69 h 73"/>
                <a:gd name="T18" fmla="*/ 39 w 78"/>
                <a:gd name="T19" fmla="*/ 73 h 73"/>
                <a:gd name="T20" fmla="*/ 19 w 78"/>
                <a:gd name="T21" fmla="*/ 69 h 73"/>
                <a:gd name="T22" fmla="*/ 6 w 78"/>
                <a:gd name="T23" fmla="*/ 57 h 73"/>
                <a:gd name="T24" fmla="*/ 0 w 78"/>
                <a:gd name="T25" fmla="*/ 38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8"/>
                <a:gd name="T40" fmla="*/ 0 h 73"/>
                <a:gd name="T41" fmla="*/ 78 w 78"/>
                <a:gd name="T42" fmla="*/ 73 h 7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8" h="73">
                  <a:moveTo>
                    <a:pt x="0" y="38"/>
                  </a:moveTo>
                  <a:lnTo>
                    <a:pt x="6" y="19"/>
                  </a:lnTo>
                  <a:lnTo>
                    <a:pt x="19" y="3"/>
                  </a:lnTo>
                  <a:lnTo>
                    <a:pt x="39" y="0"/>
                  </a:lnTo>
                  <a:lnTo>
                    <a:pt x="58" y="3"/>
                  </a:lnTo>
                  <a:lnTo>
                    <a:pt x="71" y="19"/>
                  </a:lnTo>
                  <a:lnTo>
                    <a:pt x="78" y="38"/>
                  </a:lnTo>
                  <a:lnTo>
                    <a:pt x="71" y="57"/>
                  </a:lnTo>
                  <a:lnTo>
                    <a:pt x="58" y="69"/>
                  </a:lnTo>
                  <a:lnTo>
                    <a:pt x="39" y="73"/>
                  </a:lnTo>
                  <a:lnTo>
                    <a:pt x="19" y="69"/>
                  </a:lnTo>
                  <a:lnTo>
                    <a:pt x="6" y="57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7" name="Freeform 32"/>
            <p:cNvSpPr>
              <a:spLocks/>
            </p:cNvSpPr>
            <p:nvPr/>
          </p:nvSpPr>
          <p:spPr bwMode="auto">
            <a:xfrm>
              <a:off x="2256" y="2736"/>
              <a:ext cx="104" cy="108"/>
            </a:xfrm>
            <a:custGeom>
              <a:avLst/>
              <a:gdLst>
                <a:gd name="T0" fmla="*/ 0 w 104"/>
                <a:gd name="T1" fmla="*/ 108 h 108"/>
                <a:gd name="T2" fmla="*/ 23 w 104"/>
                <a:gd name="T3" fmla="*/ 0 h 108"/>
                <a:gd name="T4" fmla="*/ 42 w 104"/>
                <a:gd name="T5" fmla="*/ 28 h 108"/>
                <a:gd name="T6" fmla="*/ 72 w 104"/>
                <a:gd name="T7" fmla="*/ 47 h 108"/>
                <a:gd name="T8" fmla="*/ 104 w 104"/>
                <a:gd name="T9" fmla="*/ 60 h 108"/>
                <a:gd name="T10" fmla="*/ 0 w 104"/>
                <a:gd name="T11" fmla="*/ 108 h 1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"/>
                <a:gd name="T19" fmla="*/ 0 h 108"/>
                <a:gd name="T20" fmla="*/ 104 w 104"/>
                <a:gd name="T21" fmla="*/ 108 h 1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" h="108">
                  <a:moveTo>
                    <a:pt x="0" y="108"/>
                  </a:moveTo>
                  <a:lnTo>
                    <a:pt x="23" y="0"/>
                  </a:lnTo>
                  <a:lnTo>
                    <a:pt x="42" y="28"/>
                  </a:lnTo>
                  <a:lnTo>
                    <a:pt x="72" y="47"/>
                  </a:lnTo>
                  <a:lnTo>
                    <a:pt x="104" y="60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77788" y="115888"/>
            <a:ext cx="3509962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S-plane: </a:t>
            </a:r>
          </a:p>
        </p:txBody>
      </p:sp>
      <p:pic>
        <p:nvPicPr>
          <p:cNvPr id="11269" name="Picture 3" descr="绘图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20838"/>
            <a:ext cx="3311525" cy="217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3"/>
          <p:cNvSpPr>
            <a:spLocks noChangeArrowheads="1"/>
          </p:cNvSpPr>
          <p:nvPr/>
        </p:nvSpPr>
        <p:spPr bwMode="auto">
          <a:xfrm>
            <a:off x="4229100" y="115888"/>
            <a:ext cx="351155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Z-plane: </a:t>
            </a:r>
          </a:p>
        </p:txBody>
      </p:sp>
      <p:graphicFrame>
        <p:nvGraphicFramePr>
          <p:cNvPr id="11271" name="Object 2"/>
          <p:cNvGraphicFramePr>
            <a:graphicFrameLocks/>
          </p:cNvGraphicFramePr>
          <p:nvPr/>
        </p:nvGraphicFramePr>
        <p:xfrm>
          <a:off x="5097790" y="363839"/>
          <a:ext cx="278606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32" name="Equation" r:id="rId4" imgW="1181028" imgH="399953" progId="Equation.3">
                  <p:embed/>
                </p:oleObj>
              </mc:Choice>
              <mc:Fallback>
                <p:oleObj name="Equation" r:id="rId4" imgW="1181028" imgH="399953" progId="Equation.3">
                  <p:embed/>
                  <p:pic>
                    <p:nvPicPr>
                      <p:cNvPr id="11271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790" y="363839"/>
                        <a:ext cx="2786062" cy="86677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4"/>
          <p:cNvGraphicFramePr>
            <a:graphicFrameLocks/>
          </p:cNvGraphicFramePr>
          <p:nvPr/>
        </p:nvGraphicFramePr>
        <p:xfrm>
          <a:off x="1114425" y="444501"/>
          <a:ext cx="2909887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33" name="Equation" r:id="rId6" imgW="1333440" imgH="330120" progId="Equation.DSMT4">
                  <p:embed/>
                </p:oleObj>
              </mc:Choice>
              <mc:Fallback>
                <p:oleObj name="Equation" r:id="rId6" imgW="1333440" imgH="330120" progId="Equation.DSMT4">
                  <p:embed/>
                  <p:pic>
                    <p:nvPicPr>
                      <p:cNvPr id="1127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444501"/>
                        <a:ext cx="2909887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右箭头 2"/>
          <p:cNvSpPr/>
          <p:nvPr/>
        </p:nvSpPr>
        <p:spPr>
          <a:xfrm>
            <a:off x="4208463" y="2517775"/>
            <a:ext cx="936625" cy="287338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11274" name="Object 4"/>
          <p:cNvGraphicFramePr>
            <a:graphicFrameLocks/>
          </p:cNvGraphicFramePr>
          <p:nvPr/>
        </p:nvGraphicFramePr>
        <p:xfrm>
          <a:off x="3848100" y="2060575"/>
          <a:ext cx="3524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34" name="公式" r:id="rId8" imgW="142857" imgH="181007" progId="Equation.3">
                  <p:embed/>
                </p:oleObj>
              </mc:Choice>
              <mc:Fallback>
                <p:oleObj name="公式" r:id="rId8" imgW="142857" imgH="181007" progId="Equation.3">
                  <p:embed/>
                  <p:pic>
                    <p:nvPicPr>
                      <p:cNvPr id="1127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2060575"/>
                        <a:ext cx="3524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4"/>
          <p:cNvGraphicFramePr>
            <a:graphicFrameLocks/>
          </p:cNvGraphicFramePr>
          <p:nvPr/>
        </p:nvGraphicFramePr>
        <p:xfrm>
          <a:off x="5233988" y="2197100"/>
          <a:ext cx="244475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35" name="公式" r:id="rId10" imgW="95142" imgH="123954" progId="Equation.3">
                  <p:embed/>
                </p:oleObj>
              </mc:Choice>
              <mc:Fallback>
                <p:oleObj name="公式" r:id="rId10" imgW="95142" imgH="123954" progId="Equation.3">
                  <p:embed/>
                  <p:pic>
                    <p:nvPicPr>
                      <p:cNvPr id="11275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988" y="2197100"/>
                        <a:ext cx="244475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4"/>
          <p:cNvGraphicFramePr>
            <a:graphicFrameLocks/>
          </p:cNvGraphicFramePr>
          <p:nvPr/>
        </p:nvGraphicFramePr>
        <p:xfrm>
          <a:off x="3763963" y="2836863"/>
          <a:ext cx="20066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36" name="公式" r:id="rId12" imgW="923943" imgH="438182" progId="Equation.3">
                  <p:embed/>
                </p:oleObj>
              </mc:Choice>
              <mc:Fallback>
                <p:oleObj name="公式" r:id="rId12" imgW="923943" imgH="438182" progId="Equation.3">
                  <p:embed/>
                  <p:pic>
                    <p:nvPicPr>
                      <p:cNvPr id="11276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963" y="2836863"/>
                        <a:ext cx="20066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Rectangle 3"/>
          <p:cNvSpPr>
            <a:spLocks noChangeArrowheads="1"/>
          </p:cNvSpPr>
          <p:nvPr/>
        </p:nvSpPr>
        <p:spPr bwMode="auto">
          <a:xfrm>
            <a:off x="179388" y="4195763"/>
            <a:ext cx="351155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jω-axis: </a:t>
            </a:r>
          </a:p>
        </p:txBody>
      </p:sp>
      <p:graphicFrame>
        <p:nvGraphicFramePr>
          <p:cNvPr id="11278" name="Object 4"/>
          <p:cNvGraphicFramePr>
            <a:graphicFrameLocks/>
          </p:cNvGraphicFramePr>
          <p:nvPr/>
        </p:nvGraphicFramePr>
        <p:xfrm>
          <a:off x="1698625" y="4337050"/>
          <a:ext cx="8143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37" name="公式" r:id="rId14" imgW="362058" imgH="161893" progId="Equation.3">
                  <p:embed/>
                </p:oleObj>
              </mc:Choice>
              <mc:Fallback>
                <p:oleObj name="公式" r:id="rId14" imgW="362058" imgH="161893" progId="Equation.3">
                  <p:embed/>
                  <p:pic>
                    <p:nvPicPr>
                      <p:cNvPr id="1127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4337050"/>
                        <a:ext cx="81438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右箭头 49"/>
          <p:cNvSpPr/>
          <p:nvPr/>
        </p:nvSpPr>
        <p:spPr>
          <a:xfrm>
            <a:off x="4200525" y="4381500"/>
            <a:ext cx="936625" cy="28892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11280" name="Object 4"/>
          <p:cNvGraphicFramePr>
            <a:graphicFrameLocks/>
          </p:cNvGraphicFramePr>
          <p:nvPr/>
        </p:nvGraphicFramePr>
        <p:xfrm>
          <a:off x="5505450" y="4316413"/>
          <a:ext cx="731838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38" name="公式" r:id="rId16" imgW="323886" imgH="142778" progId="Equation.3">
                  <p:embed/>
                </p:oleObj>
              </mc:Choice>
              <mc:Fallback>
                <p:oleObj name="公式" r:id="rId16" imgW="323886" imgH="142778" progId="Equation.3">
                  <p:embed/>
                  <p:pic>
                    <p:nvPicPr>
                      <p:cNvPr id="1128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450" y="4316413"/>
                        <a:ext cx="731838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Rectangle 3"/>
          <p:cNvSpPr>
            <a:spLocks noChangeArrowheads="1"/>
          </p:cNvSpPr>
          <p:nvPr/>
        </p:nvSpPr>
        <p:spPr bwMode="auto">
          <a:xfrm>
            <a:off x="6637338" y="4149725"/>
            <a:ext cx="2255837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Unit circle </a:t>
            </a:r>
          </a:p>
        </p:txBody>
      </p:sp>
      <p:sp>
        <p:nvSpPr>
          <p:cNvPr id="11282" name="Rectangle 3"/>
          <p:cNvSpPr>
            <a:spLocks noChangeArrowheads="1"/>
          </p:cNvSpPr>
          <p:nvPr/>
        </p:nvSpPr>
        <p:spPr bwMode="auto">
          <a:xfrm>
            <a:off x="179388" y="4840288"/>
            <a:ext cx="351155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Left plane: </a:t>
            </a:r>
          </a:p>
        </p:txBody>
      </p:sp>
      <p:graphicFrame>
        <p:nvGraphicFramePr>
          <p:cNvPr id="11283" name="Object 4"/>
          <p:cNvGraphicFramePr>
            <a:graphicFrameLocks/>
          </p:cNvGraphicFramePr>
          <p:nvPr/>
        </p:nvGraphicFramePr>
        <p:xfrm>
          <a:off x="2259013" y="4975225"/>
          <a:ext cx="81438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39" name="公式" r:id="rId18" imgW="362058" imgH="161893" progId="Equation.3">
                  <p:embed/>
                </p:oleObj>
              </mc:Choice>
              <mc:Fallback>
                <p:oleObj name="公式" r:id="rId18" imgW="362058" imgH="161893" progId="Equation.3">
                  <p:embed/>
                  <p:pic>
                    <p:nvPicPr>
                      <p:cNvPr id="11283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4975225"/>
                        <a:ext cx="814387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右箭头 54"/>
          <p:cNvSpPr/>
          <p:nvPr/>
        </p:nvSpPr>
        <p:spPr>
          <a:xfrm>
            <a:off x="4187825" y="5019675"/>
            <a:ext cx="936625" cy="28892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11285" name="Object 4"/>
          <p:cNvGraphicFramePr>
            <a:graphicFrameLocks/>
          </p:cNvGraphicFramePr>
          <p:nvPr/>
        </p:nvGraphicFramePr>
        <p:xfrm>
          <a:off x="5478463" y="4949825"/>
          <a:ext cx="70485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40" name="公式" r:id="rId20" imgW="314343" imgH="142778" progId="Equation.3">
                  <p:embed/>
                </p:oleObj>
              </mc:Choice>
              <mc:Fallback>
                <p:oleObj name="公式" r:id="rId20" imgW="314343" imgH="142778" progId="Equation.3">
                  <p:embed/>
                  <p:pic>
                    <p:nvPicPr>
                      <p:cNvPr id="11285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8463" y="4949825"/>
                        <a:ext cx="70485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6" name="Rectangle 3"/>
          <p:cNvSpPr>
            <a:spLocks noChangeArrowheads="1"/>
          </p:cNvSpPr>
          <p:nvPr/>
        </p:nvSpPr>
        <p:spPr bwMode="auto">
          <a:xfrm>
            <a:off x="6372225" y="4797425"/>
            <a:ext cx="27368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Inside unit circle </a:t>
            </a:r>
          </a:p>
        </p:txBody>
      </p:sp>
      <p:sp>
        <p:nvSpPr>
          <p:cNvPr id="11287" name="Rectangle 3"/>
          <p:cNvSpPr>
            <a:spLocks noChangeArrowheads="1"/>
          </p:cNvSpPr>
          <p:nvPr/>
        </p:nvSpPr>
        <p:spPr bwMode="auto">
          <a:xfrm>
            <a:off x="179388" y="5848350"/>
            <a:ext cx="35115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Right plane: </a:t>
            </a:r>
          </a:p>
        </p:txBody>
      </p:sp>
      <p:graphicFrame>
        <p:nvGraphicFramePr>
          <p:cNvPr id="11288" name="Object 4"/>
          <p:cNvGraphicFramePr>
            <a:graphicFrameLocks/>
          </p:cNvGraphicFramePr>
          <p:nvPr/>
        </p:nvGraphicFramePr>
        <p:xfrm>
          <a:off x="2259013" y="5949950"/>
          <a:ext cx="81438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41" name="公式" r:id="rId22" imgW="362058" imgH="161893" progId="Equation.3">
                  <p:embed/>
                </p:oleObj>
              </mc:Choice>
              <mc:Fallback>
                <p:oleObj name="公式" r:id="rId22" imgW="362058" imgH="161893" progId="Equation.3">
                  <p:embed/>
                  <p:pic>
                    <p:nvPicPr>
                      <p:cNvPr id="1128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5949950"/>
                        <a:ext cx="814387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右箭头 59"/>
          <p:cNvSpPr/>
          <p:nvPr/>
        </p:nvSpPr>
        <p:spPr>
          <a:xfrm>
            <a:off x="4187825" y="6027738"/>
            <a:ext cx="936625" cy="28892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11290" name="Object 4"/>
          <p:cNvGraphicFramePr>
            <a:graphicFrameLocks/>
          </p:cNvGraphicFramePr>
          <p:nvPr/>
        </p:nvGraphicFramePr>
        <p:xfrm>
          <a:off x="5364163" y="5957888"/>
          <a:ext cx="70485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42" name="公式" r:id="rId24" imgW="314343" imgH="142778" progId="Equation.3">
                  <p:embed/>
                </p:oleObj>
              </mc:Choice>
              <mc:Fallback>
                <p:oleObj name="公式" r:id="rId24" imgW="314343" imgH="142778" progId="Equation.3">
                  <p:embed/>
                  <p:pic>
                    <p:nvPicPr>
                      <p:cNvPr id="1129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5957888"/>
                        <a:ext cx="70485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1" name="Rectangle 3"/>
          <p:cNvSpPr>
            <a:spLocks noChangeArrowheads="1"/>
          </p:cNvSpPr>
          <p:nvPr/>
        </p:nvSpPr>
        <p:spPr bwMode="auto">
          <a:xfrm>
            <a:off x="6084888" y="5805488"/>
            <a:ext cx="3024187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Outside unit circle </a:t>
            </a:r>
          </a:p>
        </p:txBody>
      </p:sp>
      <p:graphicFrame>
        <p:nvGraphicFramePr>
          <p:cNvPr id="11292" name="Object 4"/>
          <p:cNvGraphicFramePr>
            <a:graphicFrameLocks/>
          </p:cNvGraphicFramePr>
          <p:nvPr/>
        </p:nvGraphicFramePr>
        <p:xfrm>
          <a:off x="2938463" y="5537200"/>
          <a:ext cx="108585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43" name="公式" r:id="rId26" imgW="485829" imgH="123954" progId="Equation.3">
                  <p:embed/>
                </p:oleObj>
              </mc:Choice>
              <mc:Fallback>
                <p:oleObj name="公式" r:id="rId26" imgW="485829" imgH="123954" progId="Equation.3">
                  <p:embed/>
                  <p:pic>
                    <p:nvPicPr>
                      <p:cNvPr id="1129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63" y="5537200"/>
                        <a:ext cx="1085850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右箭头 63"/>
          <p:cNvSpPr/>
          <p:nvPr/>
        </p:nvSpPr>
        <p:spPr>
          <a:xfrm>
            <a:off x="4211638" y="5565775"/>
            <a:ext cx="936625" cy="288925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11294" name="Object 4"/>
          <p:cNvGraphicFramePr>
            <a:graphicFrameLocks/>
          </p:cNvGraphicFramePr>
          <p:nvPr/>
        </p:nvGraphicFramePr>
        <p:xfrm>
          <a:off x="5462588" y="5516563"/>
          <a:ext cx="7588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44" name="公式" r:id="rId28" imgW="333429" imgH="161893" progId="Equation.3">
                  <p:embed/>
                </p:oleObj>
              </mc:Choice>
              <mc:Fallback>
                <p:oleObj name="公式" r:id="rId28" imgW="333429" imgH="161893" progId="Equation.3">
                  <p:embed/>
                  <p:pic>
                    <p:nvPicPr>
                      <p:cNvPr id="1129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588" y="5516563"/>
                        <a:ext cx="7588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664268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D7AC438-AA66-42F9-9CEC-726DC9087131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200" smtClean="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96838" y="1196975"/>
            <a:ext cx="7859712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LT and ZT: </a:t>
            </a:r>
          </a:p>
        </p:txBody>
      </p:sp>
      <p:graphicFrame>
        <p:nvGraphicFramePr>
          <p:cNvPr id="28676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4121010"/>
              </p:ext>
            </p:extLst>
          </p:nvPr>
        </p:nvGraphicFramePr>
        <p:xfrm>
          <a:off x="-17667" y="4005064"/>
          <a:ext cx="5875337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7" name="Equation" r:id="rId3" imgW="2908080" imgH="431640" progId="Equation.DSMT4">
                  <p:embed/>
                </p:oleObj>
              </mc:Choice>
              <mc:Fallback>
                <p:oleObj name="Equation" r:id="rId3" imgW="2908080" imgH="431640" progId="Equation.DSMT4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7667" y="4005064"/>
                        <a:ext cx="5875337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457200" y="115888"/>
            <a:ext cx="7620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1. The z-Transform </a:t>
            </a:r>
          </a:p>
        </p:txBody>
      </p:sp>
      <p:graphicFrame>
        <p:nvGraphicFramePr>
          <p:cNvPr id="286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454694"/>
              </p:ext>
            </p:extLst>
          </p:nvPr>
        </p:nvGraphicFramePr>
        <p:xfrm>
          <a:off x="2393613" y="1343016"/>
          <a:ext cx="3646091" cy="1047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8" name="公式" r:id="rId5" imgW="1657314" imgH="476121" progId="Equation.3">
                  <p:embed/>
                </p:oleObj>
              </mc:Choice>
              <mc:Fallback>
                <p:oleObj name="公式" r:id="rId5" imgW="1657314" imgH="476121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613" y="1343016"/>
                        <a:ext cx="3646091" cy="1047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510154"/>
              </p:ext>
            </p:extLst>
          </p:nvPr>
        </p:nvGraphicFramePr>
        <p:xfrm>
          <a:off x="806351" y="2420888"/>
          <a:ext cx="4608513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9" name="Equation" r:id="rId7" imgW="2247828" imgH="419068" progId="Equation.DSMT4">
                  <p:embed/>
                </p:oleObj>
              </mc:Choice>
              <mc:Fallback>
                <p:oleObj name="Equation" r:id="rId7" imgW="2247828" imgH="419068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351" y="2420888"/>
                        <a:ext cx="4608513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Rectangle 3"/>
          <p:cNvSpPr>
            <a:spLocks noChangeArrowheads="1"/>
          </p:cNvSpPr>
          <p:nvPr/>
        </p:nvSpPr>
        <p:spPr bwMode="auto">
          <a:xfrm>
            <a:off x="1667733" y="3429000"/>
            <a:ext cx="15113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Poles: </a:t>
            </a:r>
          </a:p>
        </p:txBody>
      </p:sp>
      <p:graphicFrame>
        <p:nvGraphicFramePr>
          <p:cNvPr id="2868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179669"/>
              </p:ext>
            </p:extLst>
          </p:nvPr>
        </p:nvGraphicFramePr>
        <p:xfrm>
          <a:off x="3245980" y="3439176"/>
          <a:ext cx="20970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0" name="Equation" r:id="rId9" imgW="1019085" imgH="218946" progId="Equation.DSMT4">
                  <p:embed/>
                </p:oleObj>
              </mc:Choice>
              <mc:Fallback>
                <p:oleObj name="Equation" r:id="rId9" imgW="1019085" imgH="218946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5980" y="3439176"/>
                        <a:ext cx="209708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26628"/>
              </p:ext>
            </p:extLst>
          </p:nvPr>
        </p:nvGraphicFramePr>
        <p:xfrm>
          <a:off x="3328194" y="5043240"/>
          <a:ext cx="6985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1" name="Equation" r:id="rId11" imgW="333429" imgH="171450" progId="Equation.DSMT4">
                  <p:embed/>
                </p:oleObj>
              </mc:Choice>
              <mc:Fallback>
                <p:oleObj name="Equation" r:id="rId11" imgW="333429" imgH="17145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194" y="5043240"/>
                        <a:ext cx="69850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箭头 12"/>
          <p:cNvSpPr/>
          <p:nvPr/>
        </p:nvSpPr>
        <p:spPr>
          <a:xfrm>
            <a:off x="565150" y="2085975"/>
            <a:ext cx="936625" cy="287338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28684" name="Object 4"/>
          <p:cNvGraphicFramePr>
            <a:graphicFrameLocks/>
          </p:cNvGraphicFramePr>
          <p:nvPr/>
        </p:nvGraphicFramePr>
        <p:xfrm>
          <a:off x="204788" y="1628775"/>
          <a:ext cx="3524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2" name="公式" r:id="rId13" imgW="142857" imgH="181007" progId="Equation.3">
                  <p:embed/>
                </p:oleObj>
              </mc:Choice>
              <mc:Fallback>
                <p:oleObj name="公式" r:id="rId13" imgW="142857" imgH="181007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8" y="1628775"/>
                        <a:ext cx="3524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Object 4"/>
          <p:cNvGraphicFramePr>
            <a:graphicFrameLocks/>
          </p:cNvGraphicFramePr>
          <p:nvPr/>
        </p:nvGraphicFramePr>
        <p:xfrm>
          <a:off x="1590675" y="1765300"/>
          <a:ext cx="244475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3" name="公式" r:id="rId15" imgW="95142" imgH="123954" progId="Equation.3">
                  <p:embed/>
                </p:oleObj>
              </mc:Choice>
              <mc:Fallback>
                <p:oleObj name="公式" r:id="rId15" imgW="95142" imgH="123954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1765300"/>
                        <a:ext cx="244475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23"/>
          <p:cNvSpPr>
            <a:spLocks noChangeShapeType="1"/>
          </p:cNvSpPr>
          <p:nvPr/>
        </p:nvSpPr>
        <p:spPr bwMode="auto">
          <a:xfrm>
            <a:off x="5652120" y="2455337"/>
            <a:ext cx="3281669" cy="1307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 flipV="1">
            <a:off x="6963444" y="836711"/>
            <a:ext cx="1" cy="324035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8207771" y="2476128"/>
            <a:ext cx="684709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2400" b="1" dirty="0" smtClean="0">
                <a:latin typeface="Times New Roman" panose="02020603050405020304" pitchFamily="18" charset="0"/>
              </a:rPr>
              <a:t>Re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6946998" y="476672"/>
            <a:ext cx="684709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2400" b="1" dirty="0" err="1" smtClean="0">
                <a:latin typeface="Times New Roman" panose="02020603050405020304" pitchFamily="18" charset="0"/>
              </a:rPr>
              <a:t>Im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804248" y="2338578"/>
            <a:ext cx="288032" cy="24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6804248" y="2338578"/>
            <a:ext cx="288032" cy="24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804248" y="1814259"/>
            <a:ext cx="288032" cy="24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6804248" y="1814259"/>
            <a:ext cx="288032" cy="24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804248" y="1268760"/>
            <a:ext cx="288032" cy="24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804248" y="1268760"/>
            <a:ext cx="288032" cy="24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804248" y="2852936"/>
            <a:ext cx="288032" cy="24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6804248" y="2852936"/>
            <a:ext cx="288032" cy="24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804248" y="3356992"/>
            <a:ext cx="288032" cy="24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6804248" y="3356992"/>
            <a:ext cx="288032" cy="24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ine 23"/>
          <p:cNvSpPr>
            <a:spLocks noChangeShapeType="1"/>
          </p:cNvSpPr>
          <p:nvPr/>
        </p:nvSpPr>
        <p:spPr bwMode="auto">
          <a:xfrm>
            <a:off x="6948264" y="1546491"/>
            <a:ext cx="1907232" cy="2046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23"/>
          <p:cNvSpPr>
            <a:spLocks noChangeShapeType="1"/>
          </p:cNvSpPr>
          <p:nvPr/>
        </p:nvSpPr>
        <p:spPr bwMode="auto">
          <a:xfrm>
            <a:off x="6985248" y="2132856"/>
            <a:ext cx="1907232" cy="2046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23"/>
          <p:cNvSpPr>
            <a:spLocks noChangeShapeType="1"/>
          </p:cNvSpPr>
          <p:nvPr/>
        </p:nvSpPr>
        <p:spPr bwMode="auto">
          <a:xfrm>
            <a:off x="6985248" y="2832468"/>
            <a:ext cx="1907232" cy="2046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23"/>
          <p:cNvSpPr>
            <a:spLocks noChangeShapeType="1"/>
          </p:cNvSpPr>
          <p:nvPr/>
        </p:nvSpPr>
        <p:spPr bwMode="auto">
          <a:xfrm>
            <a:off x="6985248" y="3336524"/>
            <a:ext cx="1907232" cy="2046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6558679" y="2459360"/>
            <a:ext cx="46159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2400" b="1" dirty="0" smtClean="0">
                <a:latin typeface="Times New Roman" panose="02020603050405020304" pitchFamily="18" charset="0"/>
              </a:rPr>
              <a:t>0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1692548" y="4942110"/>
            <a:ext cx="15113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Poles: </a:t>
            </a: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107504" y="5590182"/>
            <a:ext cx="2088232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Mapping:  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151188"/>
              </p:ext>
            </p:extLst>
          </p:nvPr>
        </p:nvGraphicFramePr>
        <p:xfrm>
          <a:off x="2051720" y="5612265"/>
          <a:ext cx="31003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04" name="Equation" r:id="rId17" imgW="1409400" imgH="228600" progId="Equation.DSMT4">
                  <p:embed/>
                </p:oleObj>
              </mc:Choice>
              <mc:Fallback>
                <p:oleObj name="Equation" r:id="rId17" imgW="1409400" imgH="228600" progId="Equation.DSMT4">
                  <p:embed/>
                  <p:pic>
                    <p:nvPicPr>
                      <p:cNvPr id="2868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612265"/>
                        <a:ext cx="31003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矩形 39"/>
          <p:cNvSpPr/>
          <p:nvPr/>
        </p:nvSpPr>
        <p:spPr>
          <a:xfrm>
            <a:off x="6012160" y="3779027"/>
            <a:ext cx="2736304" cy="27027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8460432" y="5168883"/>
            <a:ext cx="684709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2400" b="1" dirty="0" smtClean="0">
                <a:latin typeface="Times New Roman" panose="02020603050405020304" pitchFamily="18" charset="0"/>
              </a:rPr>
              <a:t>Re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7307038" y="3717032"/>
            <a:ext cx="684709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2400" b="1" dirty="0" err="1" smtClean="0">
                <a:latin typeface="Times New Roman" panose="02020603050405020304" pitchFamily="18" charset="0"/>
              </a:rPr>
              <a:t>Im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6406001" y="4211531"/>
            <a:ext cx="1802073" cy="18377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Line 23"/>
          <p:cNvSpPr>
            <a:spLocks noChangeShapeType="1"/>
          </p:cNvSpPr>
          <p:nvPr/>
        </p:nvSpPr>
        <p:spPr bwMode="auto">
          <a:xfrm>
            <a:off x="5796136" y="5148092"/>
            <a:ext cx="3281669" cy="1307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23"/>
          <p:cNvSpPr>
            <a:spLocks noChangeShapeType="1"/>
          </p:cNvSpPr>
          <p:nvPr/>
        </p:nvSpPr>
        <p:spPr bwMode="auto">
          <a:xfrm flipV="1">
            <a:off x="7323484" y="3529466"/>
            <a:ext cx="1" cy="324035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8049329" y="5037868"/>
            <a:ext cx="288032" cy="24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8049329" y="5037868"/>
            <a:ext cx="288032" cy="246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7150367" y="2578766"/>
            <a:ext cx="1129412" cy="23358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D7AC438-AA66-42F9-9CEC-726DC9087131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200" smtClean="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96838" y="1341710"/>
            <a:ext cx="7859712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LT and ZT: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unit impulse sampled signals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457200" y="115888"/>
            <a:ext cx="7620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1. The z-Transform </a:t>
            </a:r>
          </a:p>
        </p:txBody>
      </p:sp>
      <p:graphicFrame>
        <p:nvGraphicFramePr>
          <p:cNvPr id="286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914698"/>
              </p:ext>
            </p:extLst>
          </p:nvPr>
        </p:nvGraphicFramePr>
        <p:xfrm>
          <a:off x="184149" y="1916832"/>
          <a:ext cx="7319664" cy="949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15" name="Equation" r:id="rId3" imgW="3327120" imgH="431640" progId="Equation.DSMT4">
                  <p:embed/>
                </p:oleObj>
              </mc:Choice>
              <mc:Fallback>
                <p:oleObj name="Equation" r:id="rId3" imgW="3327120" imgH="431640" progId="Equation.DSMT4">
                  <p:embed/>
                  <p:pic>
                    <p:nvPicPr>
                      <p:cNvPr id="286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49" y="1916832"/>
                        <a:ext cx="7319664" cy="949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742862"/>
              </p:ext>
            </p:extLst>
          </p:nvPr>
        </p:nvGraphicFramePr>
        <p:xfrm>
          <a:off x="3739901" y="2851247"/>
          <a:ext cx="4916736" cy="1955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16" name="Equation" r:id="rId5" imgW="2234880" imgH="888840" progId="Equation.DSMT4">
                  <p:embed/>
                </p:oleObj>
              </mc:Choice>
              <mc:Fallback>
                <p:oleObj name="Equation" r:id="rId5" imgW="2234880" imgH="888840" progId="Equation.DSMT4">
                  <p:embed/>
                  <p:pic>
                    <p:nvPicPr>
                      <p:cNvPr id="2868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9901" y="2851247"/>
                        <a:ext cx="4916736" cy="1955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959591"/>
              </p:ext>
            </p:extLst>
          </p:nvPr>
        </p:nvGraphicFramePr>
        <p:xfrm>
          <a:off x="900804" y="4831259"/>
          <a:ext cx="6732792" cy="949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17" name="Equation" r:id="rId7" imgW="3060360" imgH="431640" progId="Equation.DSMT4">
                  <p:embed/>
                </p:oleObj>
              </mc:Choice>
              <mc:Fallback>
                <p:oleObj name="Equation" r:id="rId7" imgW="3060360" imgH="431640" progId="Equation.DSMT4">
                  <p:embed/>
                  <p:pic>
                    <p:nvPicPr>
                      <p:cNvPr id="2868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804" y="4831259"/>
                        <a:ext cx="6732792" cy="949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右箭头 16"/>
          <p:cNvSpPr/>
          <p:nvPr/>
        </p:nvSpPr>
        <p:spPr>
          <a:xfrm>
            <a:off x="7359002" y="5805432"/>
            <a:ext cx="936625" cy="287338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944874"/>
              </p:ext>
            </p:extLst>
          </p:nvPr>
        </p:nvGraphicFramePr>
        <p:xfrm>
          <a:off x="6988175" y="5616630"/>
          <a:ext cx="357143" cy="452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18" name="公式" r:id="rId9" imgW="142857" imgH="181007" progId="Equation.3">
                  <p:embed/>
                </p:oleObj>
              </mc:Choice>
              <mc:Fallback>
                <p:oleObj name="公式" r:id="rId9" imgW="142857" imgH="181007" progId="Equation.3">
                  <p:embed/>
                  <p:pic>
                    <p:nvPicPr>
                      <p:cNvPr id="2868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8175" y="5616630"/>
                        <a:ext cx="357143" cy="452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019127"/>
              </p:ext>
            </p:extLst>
          </p:nvPr>
        </p:nvGraphicFramePr>
        <p:xfrm>
          <a:off x="8412162" y="5744889"/>
          <a:ext cx="237855" cy="30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19" name="公式" r:id="rId11" imgW="95142" imgH="123954" progId="Equation.3">
                  <p:embed/>
                </p:oleObj>
              </mc:Choice>
              <mc:Fallback>
                <p:oleObj name="公式" r:id="rId11" imgW="95142" imgH="123954" progId="Equation.3">
                  <p:embed/>
                  <p:pic>
                    <p:nvPicPr>
                      <p:cNvPr id="28685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2162" y="5744889"/>
                        <a:ext cx="237855" cy="309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662671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6B8C25-A10A-4A64-AB0F-9406CA6A787C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CN" sz="1200" smtClean="0"/>
          </a:p>
        </p:txBody>
      </p:sp>
      <p:sp>
        <p:nvSpPr>
          <p:cNvPr id="21507" name="Text Box 59"/>
          <p:cNvSpPr txBox="1">
            <a:spLocks noChangeArrowheads="1"/>
          </p:cNvSpPr>
          <p:nvPr/>
        </p:nvSpPr>
        <p:spPr bwMode="auto">
          <a:xfrm>
            <a:off x="251520" y="389608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roup 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discussion: 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6513" y="1743472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1. For the signal                                                       , its z-transform has (      )  number of zeros in the finite z-plane.</a:t>
            </a:r>
          </a:p>
        </p:txBody>
      </p:sp>
      <p:graphicFrame>
        <p:nvGraphicFramePr>
          <p:cNvPr id="2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006706"/>
              </p:ext>
            </p:extLst>
          </p:nvPr>
        </p:nvGraphicFramePr>
        <p:xfrm>
          <a:off x="704850" y="2694534"/>
          <a:ext cx="8382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11" name="Equation" r:id="rId4" imgW="380880" imgH="203040" progId="Equation.DSMT4">
                  <p:embed/>
                </p:oleObj>
              </mc:Choice>
              <mc:Fallback>
                <p:oleObj name="Equation" r:id="rId4" imgW="380880" imgH="203040" progId="Equation.DSMT4">
                  <p:embed/>
                  <p:pic>
                    <p:nvPicPr>
                      <p:cNvPr id="28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2694534"/>
                        <a:ext cx="8382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506071"/>
              </p:ext>
            </p:extLst>
          </p:nvPr>
        </p:nvGraphicFramePr>
        <p:xfrm>
          <a:off x="2592388" y="2694881"/>
          <a:ext cx="8382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12" name="Equation" r:id="rId6" imgW="380880" imgH="203040" progId="Equation.DSMT4">
                  <p:embed/>
                </p:oleObj>
              </mc:Choice>
              <mc:Fallback>
                <p:oleObj name="Equation" r:id="rId6" imgW="380880" imgH="203040" progId="Equation.DSMT4">
                  <p:embed/>
                  <p:pic>
                    <p:nvPicPr>
                      <p:cNvPr id="29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2694881"/>
                        <a:ext cx="8382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880208"/>
              </p:ext>
            </p:extLst>
          </p:nvPr>
        </p:nvGraphicFramePr>
        <p:xfrm>
          <a:off x="2339950" y="1301130"/>
          <a:ext cx="40322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13" name="Equation" r:id="rId8" imgW="1612800" imgH="419040" progId="Equation.DSMT4">
                  <p:embed/>
                </p:oleObj>
              </mc:Choice>
              <mc:Fallback>
                <p:oleObj name="Equation" r:id="rId8" imgW="1612800" imgH="419040" progId="Equation.DSMT4">
                  <p:embed/>
                  <p:pic>
                    <p:nvPicPr>
                      <p:cNvPr id="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50" y="1301130"/>
                        <a:ext cx="40322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51238"/>
              </p:ext>
            </p:extLst>
          </p:nvPr>
        </p:nvGraphicFramePr>
        <p:xfrm>
          <a:off x="5048250" y="2694881"/>
          <a:ext cx="8096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14" name="Equation" r:id="rId10" imgW="368280" imgH="203040" progId="Equation.DSMT4">
                  <p:embed/>
                </p:oleObj>
              </mc:Choice>
              <mc:Fallback>
                <p:oleObj name="Equation" r:id="rId10" imgW="368280" imgH="203040" progId="Equation.DSMT4">
                  <p:embed/>
                  <p:pic>
                    <p:nvPicPr>
                      <p:cNvPr id="21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2694881"/>
                        <a:ext cx="8096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830014"/>
              </p:ext>
            </p:extLst>
          </p:nvPr>
        </p:nvGraphicFramePr>
        <p:xfrm>
          <a:off x="7435850" y="2655193"/>
          <a:ext cx="8667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15" name="Equation" r:id="rId12" imgW="393480" imgH="203040" progId="Equation.DSMT4">
                  <p:embed/>
                </p:oleObj>
              </mc:Choice>
              <mc:Fallback>
                <p:oleObj name="Equation" r:id="rId12" imgW="393480" imgH="203040" progId="Equation.DSMT4">
                  <p:embed/>
                  <p:pic>
                    <p:nvPicPr>
                      <p:cNvPr id="22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5850" y="2655193"/>
                        <a:ext cx="86677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5496" y="3943350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. For the signal                                                              , the ROC of its z-transform is (      ).</a:t>
            </a:r>
          </a:p>
        </p:txBody>
      </p:sp>
      <p:graphicFrame>
        <p:nvGraphicFramePr>
          <p:cNvPr id="1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746176"/>
              </p:ext>
            </p:extLst>
          </p:nvPr>
        </p:nvGraphicFramePr>
        <p:xfrm>
          <a:off x="312738" y="4672013"/>
          <a:ext cx="162083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16" name="Equation" r:id="rId14" imgW="736560" imgH="406080" progId="Equation.DSMT4">
                  <p:embed/>
                </p:oleObj>
              </mc:Choice>
              <mc:Fallback>
                <p:oleObj name="Equation" r:id="rId14" imgW="736560" imgH="406080" progId="Equation.DSMT4">
                  <p:embed/>
                  <p:pic>
                    <p:nvPicPr>
                      <p:cNvPr id="28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8" y="4672013"/>
                        <a:ext cx="162083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908954"/>
              </p:ext>
            </p:extLst>
          </p:nvPr>
        </p:nvGraphicFramePr>
        <p:xfrm>
          <a:off x="2420119" y="4672013"/>
          <a:ext cx="16478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17" name="Equation" r:id="rId16" imgW="749160" imgH="406080" progId="Equation.DSMT4">
                  <p:embed/>
                </p:oleObj>
              </mc:Choice>
              <mc:Fallback>
                <p:oleObj name="Equation" r:id="rId16" imgW="749160" imgH="406080" progId="Equation.DSMT4">
                  <p:embed/>
                  <p:pic>
                    <p:nvPicPr>
                      <p:cNvPr id="29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119" y="4672013"/>
                        <a:ext cx="164782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987901"/>
              </p:ext>
            </p:extLst>
          </p:nvPr>
        </p:nvGraphicFramePr>
        <p:xfrm>
          <a:off x="2281014" y="3500438"/>
          <a:ext cx="46672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18" name="Equation" r:id="rId18" imgW="1866600" imgH="419040" progId="Equation.DSMT4">
                  <p:embed/>
                </p:oleObj>
              </mc:Choice>
              <mc:Fallback>
                <p:oleObj name="Equation" r:id="rId18" imgW="1866600" imgH="419040" progId="Equation.DSMT4">
                  <p:embed/>
                  <p:pic>
                    <p:nvPicPr>
                      <p:cNvPr id="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014" y="3500438"/>
                        <a:ext cx="46672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697733"/>
              </p:ext>
            </p:extLst>
          </p:nvPr>
        </p:nvGraphicFramePr>
        <p:xfrm>
          <a:off x="4419600" y="4672013"/>
          <a:ext cx="20653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19" name="Equation" r:id="rId20" imgW="939600" imgH="406080" progId="Equation.DSMT4">
                  <p:embed/>
                </p:oleObj>
              </mc:Choice>
              <mc:Fallback>
                <p:oleObj name="Equation" r:id="rId20" imgW="939600" imgH="406080" progId="Equation.DSMT4">
                  <p:embed/>
                  <p:pic>
                    <p:nvPicPr>
                      <p:cNvPr id="21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672013"/>
                        <a:ext cx="2065338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579174"/>
              </p:ext>
            </p:extLst>
          </p:nvPr>
        </p:nvGraphicFramePr>
        <p:xfrm>
          <a:off x="6931025" y="4869160"/>
          <a:ext cx="18732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920" name="Equation" r:id="rId22" imgW="850680" imgH="203040" progId="Equation.DSMT4">
                  <p:embed/>
                </p:oleObj>
              </mc:Choice>
              <mc:Fallback>
                <p:oleObj name="Equation" r:id="rId22" imgW="850680" imgH="203040" progId="Equation.DSMT4">
                  <p:embed/>
                  <p:pic>
                    <p:nvPicPr>
                      <p:cNvPr id="22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1025" y="4869160"/>
                        <a:ext cx="18732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358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5B7F500-799A-4082-BC72-A0809C963233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CN" sz="120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44450"/>
            <a:ext cx="836295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楷体_GB2312" pitchFamily="49" charset="-122"/>
                <a:cs typeface="+mj-cs"/>
              </a:rPr>
              <a:t>2. The Region of Convergence for z-Transform</a:t>
            </a:r>
            <a:endParaRPr lang="en-US" sz="3200" b="1" kern="0" dirty="0">
              <a:ea typeface="+mj-ea"/>
              <a:cs typeface="+mj-cs"/>
            </a:endParaRPr>
          </a:p>
        </p:txBody>
      </p:sp>
      <p:sp>
        <p:nvSpPr>
          <p:cNvPr id="29700" name="Rectangle 9"/>
          <p:cNvSpPr>
            <a:spLocks noChangeArrowheads="1"/>
          </p:cNvSpPr>
          <p:nvPr/>
        </p:nvSpPr>
        <p:spPr bwMode="auto">
          <a:xfrm>
            <a:off x="0" y="1446213"/>
            <a:ext cx="9144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7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For DTFT, we need absolutely 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_GB2312" pitchFamily="49" charset="-122"/>
              </a:rPr>
              <a:t>sumable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for its convergence; here, we need to study the ROC.  </a:t>
            </a:r>
          </a:p>
        </p:txBody>
      </p:sp>
      <p:sp>
        <p:nvSpPr>
          <p:cNvPr id="29701" name="Rectangle 10"/>
          <p:cNvSpPr>
            <a:spLocks noChangeArrowheads="1"/>
          </p:cNvSpPr>
          <p:nvPr/>
        </p:nvSpPr>
        <p:spPr bwMode="auto">
          <a:xfrm>
            <a:off x="107504" y="2814638"/>
            <a:ext cx="8928991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Basic requirements: </a:t>
            </a:r>
          </a:p>
          <a:p>
            <a:pPr eaLnBrk="1" hangingPunct="1">
              <a:buClrTx/>
              <a:buFontTx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Based on the properties of ROC, can determine the ROC of a signal’s ZT from its time-domain property (four types of signals). </a:t>
            </a:r>
          </a:p>
          <a:p>
            <a:pPr eaLnBrk="1" hangingPunct="1">
              <a:buClrTx/>
              <a:buFontTx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Understanding and flexible usage of the properties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6513" y="5805264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Should focus on the difference between ZT and LT.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402A29-3E26-4615-A594-E7D33AAD98AE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CN" sz="1200" smtClean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1628775"/>
            <a:ext cx="9143999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Property 1: The ROC of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consists of a ring in the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-plane centered about the origin.        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" y="4149725"/>
            <a:ext cx="9143998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Property 2: The ROC does not contain any poles. (Because at the pole,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= infinity.) 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0" y="2781300"/>
            <a:ext cx="9036051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 (Since the convergence is determined by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.)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44450"/>
            <a:ext cx="836295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楷体_GB2312" pitchFamily="49" charset="-122"/>
                <a:cs typeface="+mj-cs"/>
              </a:rPr>
              <a:t>2. The Region of Convergence for z-Transform</a:t>
            </a:r>
            <a:endParaRPr lang="en-US" sz="3200" b="1" kern="0" dirty="0"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3553368"/>
            <a:ext cx="5124450" cy="2295525"/>
          </a:xfrm>
          <a:prstGeom prst="rect">
            <a:avLst/>
          </a:prstGeom>
        </p:spPr>
      </p:pic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2F17F2C-6282-48E4-BD19-3A6A70C2FB79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200" smtClean="0"/>
          </a:p>
        </p:txBody>
      </p:sp>
      <p:sp>
        <p:nvSpPr>
          <p:cNvPr id="6147" name="Rectangle 11"/>
          <p:cNvSpPr>
            <a:spLocks noChangeArrowheads="1"/>
          </p:cNvSpPr>
          <p:nvPr/>
        </p:nvSpPr>
        <p:spPr bwMode="auto">
          <a:xfrm>
            <a:off x="107504" y="1268413"/>
            <a:ext cx="8458200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Difference between LT and z-Transform? </a:t>
            </a:r>
          </a:p>
        </p:txBody>
      </p:sp>
      <p:sp>
        <p:nvSpPr>
          <p:cNvPr id="6148" name="Rectangle 12"/>
          <p:cNvSpPr>
            <a:spLocks noChangeArrowheads="1"/>
          </p:cNvSpPr>
          <p:nvPr/>
        </p:nvSpPr>
        <p:spPr bwMode="auto">
          <a:xfrm>
            <a:off x="107504" y="1844824"/>
            <a:ext cx="8458200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Difference between continuous-time and discrete-time: </a:t>
            </a:r>
          </a:p>
        </p:txBody>
      </p:sp>
      <p:sp>
        <p:nvSpPr>
          <p:cNvPr id="6149" name="Rectangle 13"/>
          <p:cNvSpPr>
            <a:spLocks noChangeArrowheads="1"/>
          </p:cNvSpPr>
          <p:nvPr/>
        </p:nvSpPr>
        <p:spPr bwMode="auto">
          <a:xfrm>
            <a:off x="107504" y="2996952"/>
            <a:ext cx="8852346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For discrete-time signal, its spectrum is periodic with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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50" name="Rectangle 14"/>
          <p:cNvSpPr>
            <a:spLocks noChangeArrowheads="1"/>
          </p:cNvSpPr>
          <p:nvPr/>
        </p:nvSpPr>
        <p:spPr bwMode="auto">
          <a:xfrm>
            <a:off x="107504" y="2492896"/>
            <a:ext cx="8852346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s-plane is replaced with z-plane, still a complex plane</a:t>
            </a:r>
          </a:p>
        </p:txBody>
      </p:sp>
      <p:sp>
        <p:nvSpPr>
          <p:cNvPr id="6151" name="Rectangle 16"/>
          <p:cNvSpPr>
            <a:spLocks noChangeArrowheads="1"/>
          </p:cNvSpPr>
          <p:nvPr/>
        </p:nvSpPr>
        <p:spPr bwMode="auto">
          <a:xfrm>
            <a:off x="107504" y="5733256"/>
            <a:ext cx="8819009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Question: where is the discrete-time Fourier transform on the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z-plane with a periodic structure? 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7200" y="44450"/>
            <a:ext cx="83058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200" b="1" kern="0" dirty="0">
                <a:ea typeface="楷体_GB2312" pitchFamily="49" charset="-122"/>
                <a:cs typeface="Times New Roman" panose="02020603050405020304" pitchFamily="18" charset="0"/>
              </a:rPr>
              <a:t>Ch.10 The z-Transform </a:t>
            </a:r>
            <a:endParaRPr lang="en-US" sz="3200" b="1" kern="0" dirty="0"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0334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C0184A7-0956-4679-98B9-478983A001BB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CN" sz="1200" smtClean="0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" y="1268414"/>
            <a:ext cx="9048750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Property 3: If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] is of finite duration, then the ROC is the entire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-plane,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except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possibly at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z =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 and/or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∞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.  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1749" name="Group 18"/>
          <p:cNvGrpSpPr>
            <a:grpSpLocks/>
          </p:cNvGrpSpPr>
          <p:nvPr/>
        </p:nvGrpSpPr>
        <p:grpSpPr bwMode="auto">
          <a:xfrm>
            <a:off x="6516688" y="2636838"/>
            <a:ext cx="2089150" cy="1439862"/>
            <a:chOff x="4014" y="1253"/>
            <a:chExt cx="1316" cy="907"/>
          </a:xfrm>
        </p:grpSpPr>
        <p:sp>
          <p:nvSpPr>
            <p:cNvPr id="31759" name="Line 14"/>
            <p:cNvSpPr>
              <a:spLocks noChangeShapeType="1"/>
            </p:cNvSpPr>
            <p:nvPr/>
          </p:nvSpPr>
          <p:spPr bwMode="auto">
            <a:xfrm>
              <a:off x="4014" y="1888"/>
              <a:ext cx="13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0" name="Line 15"/>
            <p:cNvSpPr>
              <a:spLocks noChangeShapeType="1"/>
            </p:cNvSpPr>
            <p:nvPr/>
          </p:nvSpPr>
          <p:spPr bwMode="auto">
            <a:xfrm flipV="1">
              <a:off x="4694" y="1389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1" name="Rectangle 16"/>
            <p:cNvSpPr>
              <a:spLocks noChangeArrowheads="1"/>
            </p:cNvSpPr>
            <p:nvPr/>
          </p:nvSpPr>
          <p:spPr bwMode="auto">
            <a:xfrm>
              <a:off x="4603" y="1842"/>
              <a:ext cx="273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0   </a:t>
              </a:r>
            </a:p>
          </p:txBody>
        </p:sp>
        <p:sp>
          <p:nvSpPr>
            <p:cNvPr id="31762" name="Rectangle 17"/>
            <p:cNvSpPr>
              <a:spLocks noChangeArrowheads="1"/>
            </p:cNvSpPr>
            <p:nvPr/>
          </p:nvSpPr>
          <p:spPr bwMode="auto">
            <a:xfrm>
              <a:off x="4739" y="1253"/>
              <a:ext cx="273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1   </a:t>
              </a:r>
            </a:p>
          </p:txBody>
        </p:sp>
      </p:grpSp>
      <p:sp>
        <p:nvSpPr>
          <p:cNvPr id="31750" name="Rectangle 24"/>
          <p:cNvSpPr>
            <a:spLocks noChangeArrowheads="1"/>
          </p:cNvSpPr>
          <p:nvPr/>
        </p:nvSpPr>
        <p:spPr bwMode="auto">
          <a:xfrm>
            <a:off x="1475656" y="5661248"/>
            <a:ext cx="547211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Why the red part in property 3?   </a:t>
            </a:r>
          </a:p>
        </p:txBody>
      </p:sp>
      <p:sp>
        <p:nvSpPr>
          <p:cNvPr id="31751" name="Rectangle 8"/>
          <p:cNvSpPr>
            <a:spLocks noChangeArrowheads="1"/>
          </p:cNvSpPr>
          <p:nvPr/>
        </p:nvSpPr>
        <p:spPr bwMode="auto">
          <a:xfrm>
            <a:off x="168821" y="3284984"/>
            <a:ext cx="627538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It is clearly a signal of finite duration.  </a:t>
            </a:r>
          </a:p>
        </p:txBody>
      </p:sp>
      <p:sp>
        <p:nvSpPr>
          <p:cNvPr id="31752" name="Rectangle 9"/>
          <p:cNvSpPr>
            <a:spLocks noChangeArrowheads="1"/>
          </p:cNvSpPr>
          <p:nvPr/>
        </p:nvSpPr>
        <p:spPr bwMode="auto">
          <a:xfrm>
            <a:off x="107504" y="2675384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Example 10.5: </a:t>
            </a:r>
          </a:p>
        </p:txBody>
      </p:sp>
      <p:graphicFrame>
        <p:nvGraphicFramePr>
          <p:cNvPr id="31753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0806053"/>
              </p:ext>
            </p:extLst>
          </p:nvPr>
        </p:nvGraphicFramePr>
        <p:xfrm>
          <a:off x="2901156" y="2705937"/>
          <a:ext cx="1841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4" name="公式" r:id="rId3" imgW="704742" imgH="171450" progId="Equation.3">
                  <p:embed/>
                </p:oleObj>
              </mc:Choice>
              <mc:Fallback>
                <p:oleObj name="公式" r:id="rId3" imgW="704742" imgH="17145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156" y="2705937"/>
                        <a:ext cx="1841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569952"/>
              </p:ext>
            </p:extLst>
          </p:nvPr>
        </p:nvGraphicFramePr>
        <p:xfrm>
          <a:off x="1331640" y="3933056"/>
          <a:ext cx="30146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5" name="公式" r:id="rId5" imgW="1181028" imgH="399953" progId="Equation.3">
                  <p:embed/>
                </p:oleObj>
              </mc:Choice>
              <mc:Fallback>
                <p:oleObj name="公式" r:id="rId5" imgW="1181028" imgH="399953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933056"/>
                        <a:ext cx="301466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" name="Rectangle 12"/>
          <p:cNvSpPr>
            <a:spLocks noChangeArrowheads="1"/>
          </p:cNvSpPr>
          <p:nvPr/>
        </p:nvSpPr>
        <p:spPr bwMode="auto">
          <a:xfrm>
            <a:off x="1475656" y="5014764"/>
            <a:ext cx="18002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The ROC:</a:t>
            </a:r>
          </a:p>
        </p:txBody>
      </p:sp>
      <p:graphicFrame>
        <p:nvGraphicFramePr>
          <p:cNvPr id="3175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7717864"/>
              </p:ext>
            </p:extLst>
          </p:nvPr>
        </p:nvGraphicFramePr>
        <p:xfrm>
          <a:off x="4500290" y="4221981"/>
          <a:ext cx="1458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6" name="公式" r:id="rId7" imgW="552342" imgH="171450" progId="Equation.3">
                  <p:embed/>
                </p:oleObj>
              </mc:Choice>
              <mc:Fallback>
                <p:oleObj name="公式" r:id="rId7" imgW="552342" imgH="17145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290" y="4221981"/>
                        <a:ext cx="1458912" cy="5080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7" name="Rectangle 23"/>
          <p:cNvSpPr>
            <a:spLocks noChangeArrowheads="1"/>
          </p:cNvSpPr>
          <p:nvPr/>
        </p:nvSpPr>
        <p:spPr bwMode="auto">
          <a:xfrm>
            <a:off x="3347319" y="5013176"/>
            <a:ext cx="3025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the entire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-plane.   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457200" y="44450"/>
            <a:ext cx="836295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楷体_GB2312" pitchFamily="49" charset="-122"/>
                <a:cs typeface="+mj-cs"/>
              </a:rPr>
              <a:t>2. The Region of Convergence for z-Transform</a:t>
            </a:r>
            <a:endParaRPr lang="en-US" sz="3200" b="1" kern="0" dirty="0">
              <a:ea typeface="+mj-ea"/>
              <a:cs typeface="+mj-cs"/>
            </a:endParaRPr>
          </a:p>
        </p:txBody>
      </p:sp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569125"/>
              </p:ext>
            </p:extLst>
          </p:nvPr>
        </p:nvGraphicFramePr>
        <p:xfrm>
          <a:off x="6852445" y="4211415"/>
          <a:ext cx="2063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7" name="Equation" r:id="rId9" imgW="825480" imgH="228600" progId="Equation.DSMT4">
                  <p:embed/>
                </p:oleObj>
              </mc:Choice>
              <mc:Fallback>
                <p:oleObj name="Equation" r:id="rId9" imgW="825480" imgH="228600" progId="Equation.DSMT4">
                  <p:embed/>
                  <p:pic>
                    <p:nvPicPr>
                      <p:cNvPr id="31754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2445" y="4211415"/>
                        <a:ext cx="2063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3C1CDC1-2614-4DC9-BACD-307A35C29F84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zh-CN" sz="1200" smtClean="0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95288" y="332656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Example 10.5 (Cont’d): </a:t>
            </a:r>
          </a:p>
        </p:txBody>
      </p:sp>
      <p:graphicFrame>
        <p:nvGraphicFramePr>
          <p:cNvPr id="32772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9756849"/>
              </p:ext>
            </p:extLst>
          </p:nvPr>
        </p:nvGraphicFramePr>
        <p:xfrm>
          <a:off x="900113" y="1340768"/>
          <a:ext cx="2347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4" name="公式" r:id="rId3" imgW="914400" imgH="171450" progId="Equation.3">
                  <p:embed/>
                </p:oleObj>
              </mc:Choice>
              <mc:Fallback>
                <p:oleObj name="公式" r:id="rId3" imgW="914400" imgH="17145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340768"/>
                        <a:ext cx="23479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Rectangle 8"/>
          <p:cNvSpPr>
            <a:spLocks noChangeArrowheads="1"/>
          </p:cNvSpPr>
          <p:nvPr/>
        </p:nvSpPr>
        <p:spPr bwMode="auto">
          <a:xfrm>
            <a:off x="107504" y="2708920"/>
            <a:ext cx="7344221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Finite duration, but a pole at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0, so ROC:    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277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8041452"/>
              </p:ext>
            </p:extLst>
          </p:nvPr>
        </p:nvGraphicFramePr>
        <p:xfrm>
          <a:off x="900113" y="3314452"/>
          <a:ext cx="2347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5" name="公式" r:id="rId5" imgW="914400" imgH="171450" progId="Equation.3">
                  <p:embed/>
                </p:oleObj>
              </mc:Choice>
              <mc:Fallback>
                <p:oleObj name="公式" r:id="rId5" imgW="914400" imgH="17145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314452"/>
                        <a:ext cx="23479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8027951"/>
              </p:ext>
            </p:extLst>
          </p:nvPr>
        </p:nvGraphicFramePr>
        <p:xfrm>
          <a:off x="900113" y="1628800"/>
          <a:ext cx="35226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6" name="公式" r:id="rId7" imgW="1381143" imgH="399953" progId="Equation.3">
                  <p:embed/>
                </p:oleObj>
              </mc:Choice>
              <mc:Fallback>
                <p:oleObj name="公式" r:id="rId7" imgW="1381143" imgH="399953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628800"/>
                        <a:ext cx="352266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07034"/>
              </p:ext>
            </p:extLst>
          </p:nvPr>
        </p:nvGraphicFramePr>
        <p:xfrm>
          <a:off x="4572000" y="1916138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7" name="公式" r:id="rId9" imgW="314343" imgH="171450" progId="Equation.3">
                  <p:embed/>
                </p:oleObj>
              </mc:Choice>
              <mc:Fallback>
                <p:oleObj name="公式" r:id="rId9" imgW="314343" imgH="17145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916138"/>
                        <a:ext cx="857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4565700"/>
              </p:ext>
            </p:extLst>
          </p:nvPr>
        </p:nvGraphicFramePr>
        <p:xfrm>
          <a:off x="3704158" y="3111302"/>
          <a:ext cx="40941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8" name="公式" r:id="rId11" imgW="1609598" imgH="399953" progId="Equation.3">
                  <p:embed/>
                </p:oleObj>
              </mc:Choice>
              <mc:Fallback>
                <p:oleObj name="公式" r:id="rId11" imgW="1609598" imgH="399953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4158" y="3111302"/>
                        <a:ext cx="40941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9" name="Group 14"/>
          <p:cNvGrpSpPr>
            <a:grpSpLocks/>
          </p:cNvGrpSpPr>
          <p:nvPr/>
        </p:nvGrpSpPr>
        <p:grpSpPr bwMode="auto">
          <a:xfrm>
            <a:off x="6372225" y="1125042"/>
            <a:ext cx="2089150" cy="1439862"/>
            <a:chOff x="4014" y="1253"/>
            <a:chExt cx="1316" cy="907"/>
          </a:xfrm>
        </p:grpSpPr>
        <p:sp>
          <p:nvSpPr>
            <p:cNvPr id="32783" name="Line 15"/>
            <p:cNvSpPr>
              <a:spLocks noChangeShapeType="1"/>
            </p:cNvSpPr>
            <p:nvPr/>
          </p:nvSpPr>
          <p:spPr bwMode="auto">
            <a:xfrm>
              <a:off x="4014" y="1888"/>
              <a:ext cx="13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4" name="Line 16"/>
            <p:cNvSpPr>
              <a:spLocks noChangeShapeType="1"/>
            </p:cNvSpPr>
            <p:nvPr/>
          </p:nvSpPr>
          <p:spPr bwMode="auto">
            <a:xfrm flipV="1">
              <a:off x="4694" y="1389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5" name="Rectangle 17"/>
            <p:cNvSpPr>
              <a:spLocks noChangeArrowheads="1"/>
            </p:cNvSpPr>
            <p:nvPr/>
          </p:nvSpPr>
          <p:spPr bwMode="auto">
            <a:xfrm>
              <a:off x="4603" y="1842"/>
              <a:ext cx="273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1   </a:t>
              </a:r>
            </a:p>
          </p:txBody>
        </p:sp>
        <p:sp>
          <p:nvSpPr>
            <p:cNvPr id="32786" name="Rectangle 18"/>
            <p:cNvSpPr>
              <a:spLocks noChangeArrowheads="1"/>
            </p:cNvSpPr>
            <p:nvPr/>
          </p:nvSpPr>
          <p:spPr bwMode="auto">
            <a:xfrm>
              <a:off x="4739" y="1253"/>
              <a:ext cx="273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1   </a:t>
              </a:r>
            </a:p>
          </p:txBody>
        </p:sp>
      </p:grpSp>
      <p:graphicFrame>
        <p:nvGraphicFramePr>
          <p:cNvPr id="32780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364707"/>
              </p:ext>
            </p:extLst>
          </p:nvPr>
        </p:nvGraphicFramePr>
        <p:xfrm>
          <a:off x="7019925" y="2708300"/>
          <a:ext cx="1047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9" name="公式" r:id="rId13" imgW="390398" imgH="171450" progId="Equation.3">
                  <p:embed/>
                </p:oleObj>
              </mc:Choice>
              <mc:Fallback>
                <p:oleObj name="公式" r:id="rId13" imgW="390398" imgH="17145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2708300"/>
                        <a:ext cx="1047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179512" y="4077072"/>
            <a:ext cx="896448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Finite duration, but a pole at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infinity, so ROC:    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3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878524"/>
              </p:ext>
            </p:extLst>
          </p:nvPr>
        </p:nvGraphicFramePr>
        <p:xfrm>
          <a:off x="8001000" y="4048411"/>
          <a:ext cx="114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0" name="公式" r:id="rId15" imgW="428571" imgH="171450" progId="Equation.3">
                  <p:embed/>
                </p:oleObj>
              </mc:Choice>
              <mc:Fallback>
                <p:oleObj name="公式" r:id="rId15" imgW="428571" imgH="171450" progId="Equation.3">
                  <p:embed/>
                  <p:pic>
                    <p:nvPicPr>
                      <p:cNvPr id="32781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4048411"/>
                        <a:ext cx="1143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323390"/>
              </p:ext>
            </p:extLst>
          </p:nvPr>
        </p:nvGraphicFramePr>
        <p:xfrm>
          <a:off x="598488" y="4653136"/>
          <a:ext cx="4125912" cy="184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1" name="Equation" r:id="rId17" imgW="1650960" imgH="736560" progId="Equation.DSMT4">
                  <p:embed/>
                </p:oleObj>
              </mc:Choice>
              <mc:Fallback>
                <p:oleObj name="Equation" r:id="rId17" imgW="1650960" imgH="736560" progId="Equation.DSMT4">
                  <p:embed/>
                  <p:pic>
                    <p:nvPicPr>
                      <p:cNvPr id="2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4653136"/>
                        <a:ext cx="4125912" cy="184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256584" y="5339680"/>
            <a:ext cx="385192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Note: time shifting will not change the ROC of Laplace transform.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ADC1B47-6223-49DA-A435-296897845F51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zh-CN" sz="1200" smtClean="0"/>
          </a:p>
        </p:txBody>
      </p:sp>
      <p:sp>
        <p:nvSpPr>
          <p:cNvPr id="34819" name="Rectangle 6"/>
          <p:cNvSpPr>
            <a:spLocks noChangeArrowheads="1"/>
          </p:cNvSpPr>
          <p:nvPr/>
        </p:nvSpPr>
        <p:spPr bwMode="auto">
          <a:xfrm>
            <a:off x="0" y="3500438"/>
            <a:ext cx="91440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Any non-zero impulse in negative time gives pole at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=infinity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since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= infinity for that term, for example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[-2]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eaLnBrk="1" hangingPunct="1">
              <a:buClrTx/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Any non-zero impulse in positive time gives pole at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=0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since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= infinity for that term, for example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[2]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 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楷体_GB2312" pitchFamily="49" charset="-122"/>
              </a:rPr>
              <a:t>-2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    </a:t>
            </a:r>
          </a:p>
        </p:txBody>
      </p:sp>
      <p:graphicFrame>
        <p:nvGraphicFramePr>
          <p:cNvPr id="34820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8970565"/>
              </p:ext>
            </p:extLst>
          </p:nvPr>
        </p:nvGraphicFramePr>
        <p:xfrm>
          <a:off x="1187450" y="1345952"/>
          <a:ext cx="30146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7" name="公式" r:id="rId3" imgW="1181028" imgH="399953" progId="Equation.3">
                  <p:embed/>
                </p:oleObj>
              </mc:Choice>
              <mc:Fallback>
                <p:oleObj name="公式" r:id="rId3" imgW="1181028" imgH="399953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345952"/>
                        <a:ext cx="30146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3363003"/>
              </p:ext>
            </p:extLst>
          </p:nvPr>
        </p:nvGraphicFramePr>
        <p:xfrm>
          <a:off x="2051050" y="2425452"/>
          <a:ext cx="52355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8" name="公式" r:id="rId5" imgW="2066798" imgH="200122" progId="Equation.3">
                  <p:embed/>
                </p:oleObj>
              </mc:Choice>
              <mc:Fallback>
                <p:oleObj name="公式" r:id="rId5" imgW="2066798" imgH="200122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425452"/>
                        <a:ext cx="52355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44450"/>
            <a:ext cx="836295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楷体_GB2312" pitchFamily="49" charset="-122"/>
                <a:cs typeface="+mj-cs"/>
              </a:rPr>
              <a:t>2. The Region of Convergence for z-Transform</a:t>
            </a:r>
            <a:endParaRPr lang="en-US" sz="3200" b="1" kern="0" dirty="0"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15E59FA-21A0-4A79-8C1C-D64BDA838DEB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zh-CN" sz="1200" smtClean="0"/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323528" y="5229200"/>
            <a:ext cx="6408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However, not necessarily the boundary!  </a:t>
            </a: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5783709" y="2973586"/>
            <a:ext cx="2730500" cy="2278063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5847" name="Oval 6"/>
          <p:cNvSpPr>
            <a:spLocks noChangeArrowheads="1"/>
          </p:cNvSpPr>
          <p:nvPr/>
        </p:nvSpPr>
        <p:spPr bwMode="auto">
          <a:xfrm>
            <a:off x="6364734" y="3392686"/>
            <a:ext cx="1450975" cy="15001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5848" name="Line 7"/>
          <p:cNvSpPr>
            <a:spLocks noChangeShapeType="1"/>
          </p:cNvSpPr>
          <p:nvPr/>
        </p:nvSpPr>
        <p:spPr bwMode="auto">
          <a:xfrm>
            <a:off x="5436046" y="4113411"/>
            <a:ext cx="3600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9" name="Line 8"/>
          <p:cNvSpPr>
            <a:spLocks noChangeShapeType="1"/>
          </p:cNvSpPr>
          <p:nvPr/>
        </p:nvSpPr>
        <p:spPr bwMode="auto">
          <a:xfrm>
            <a:off x="7120384" y="2852936"/>
            <a:ext cx="0" cy="2519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0" name="Rectangle 9"/>
          <p:cNvSpPr>
            <a:spLocks noChangeArrowheads="1"/>
          </p:cNvSpPr>
          <p:nvPr/>
        </p:nvSpPr>
        <p:spPr bwMode="auto">
          <a:xfrm>
            <a:off x="7815709" y="4053086"/>
            <a:ext cx="64452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0" y="1341438"/>
            <a:ext cx="91440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Property 4: If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] is a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right-sided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sequence, and if the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circle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|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| =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is in the ROC, then all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finite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values of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for which |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| &gt;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will also be in the ROC.  </a:t>
            </a:r>
          </a:p>
        </p:txBody>
      </p:sp>
      <p:pic>
        <p:nvPicPr>
          <p:cNvPr id="35852" name="Picture 14" descr="右边信号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3302868"/>
            <a:ext cx="42481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457200" y="44450"/>
            <a:ext cx="836295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楷体_GB2312" pitchFamily="49" charset="-122"/>
                <a:cs typeface="+mj-cs"/>
              </a:rPr>
              <a:t>2. The Region of Convergence for z-Transform</a:t>
            </a:r>
            <a:endParaRPr lang="en-US" sz="3200" b="1" kern="0" dirty="0">
              <a:ea typeface="+mj-ea"/>
              <a:cs typeface="+mj-cs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6512" y="5805264"/>
            <a:ext cx="9144000" cy="567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Why only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finite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values of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? May not include z =      . 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815110"/>
              </p:ext>
            </p:extLst>
          </p:nvPr>
        </p:nvGraphicFramePr>
        <p:xfrm>
          <a:off x="7543800" y="5964445"/>
          <a:ext cx="49053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1" name="公式" r:id="rId4" imgW="133314" imgH="95282" progId="Equation.3">
                  <p:embed/>
                </p:oleObj>
              </mc:Choice>
              <mc:Fallback>
                <p:oleObj name="公式" r:id="rId4" imgW="133314" imgH="95282" progId="Equation.3">
                  <p:embed/>
                  <p:pic>
                    <p:nvPicPr>
                      <p:cNvPr id="3686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5964445"/>
                        <a:ext cx="490537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83E985-55E9-4E77-B20D-4CB0FA782B76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zh-CN" sz="1200" smtClean="0"/>
          </a:p>
        </p:txBody>
      </p:sp>
      <p:sp>
        <p:nvSpPr>
          <p:cNvPr id="36869" name="Rectangle 11"/>
          <p:cNvSpPr>
            <a:spLocks noChangeArrowheads="1"/>
          </p:cNvSpPr>
          <p:nvPr/>
        </p:nvSpPr>
        <p:spPr bwMode="auto">
          <a:xfrm>
            <a:off x="0" y="1269752"/>
            <a:ext cx="91440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Property 4: If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] is a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right-sided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sequence, and if the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circle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|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| =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is in the ROC, then all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finite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values of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for which |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| &gt;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will also be in the ROC.  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457200" y="44450"/>
            <a:ext cx="836295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楷体_GB2312" pitchFamily="49" charset="-122"/>
                <a:cs typeface="+mj-cs"/>
              </a:rPr>
              <a:t>2. The Region of Convergence for z-Transform</a:t>
            </a:r>
            <a:endParaRPr lang="en-US" sz="3200" b="1" kern="0" dirty="0">
              <a:ea typeface="+mj-ea"/>
              <a:cs typeface="+mj-cs"/>
            </a:endParaRPr>
          </a:p>
        </p:txBody>
      </p:sp>
      <p:graphicFrame>
        <p:nvGraphicFramePr>
          <p:cNvPr id="36871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893098"/>
              </p:ext>
            </p:extLst>
          </p:nvPr>
        </p:nvGraphicFramePr>
        <p:xfrm>
          <a:off x="1584325" y="3065710"/>
          <a:ext cx="607695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5" name="公式" r:id="rId3" imgW="2419314" imgH="457297" progId="Equation.3">
                  <p:embed/>
                </p:oleObj>
              </mc:Choice>
              <mc:Fallback>
                <p:oleObj name="公式" r:id="rId3" imgW="2419314" imgH="457297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3065710"/>
                        <a:ext cx="6076950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0165503"/>
              </p:ext>
            </p:extLst>
          </p:nvPr>
        </p:nvGraphicFramePr>
        <p:xfrm>
          <a:off x="899592" y="4398615"/>
          <a:ext cx="715962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6" name="公式" r:id="rId5" imgW="2847885" imgH="457297" progId="Equation.3">
                  <p:embed/>
                </p:oleObj>
              </mc:Choice>
              <mc:Fallback>
                <p:oleObj name="公式" r:id="rId5" imgW="2847885" imgH="457297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398615"/>
                        <a:ext cx="715962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BCBC7AF-7BB4-4FC2-99EA-AE7C8EB7085A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zh-CN" sz="1200" smtClean="0"/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1557115" y="6021288"/>
            <a:ext cx="6551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However, not necessarily the boundary!  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5662042" y="2466355"/>
            <a:ext cx="2892425" cy="2212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7894" name="Oval 5"/>
          <p:cNvSpPr>
            <a:spLocks noChangeArrowheads="1"/>
          </p:cNvSpPr>
          <p:nvPr/>
        </p:nvSpPr>
        <p:spPr bwMode="auto">
          <a:xfrm>
            <a:off x="6300217" y="2853705"/>
            <a:ext cx="1538287" cy="1457325"/>
          </a:xfrm>
          <a:prstGeom prst="ellipse">
            <a:avLst/>
          </a:prstGeom>
          <a:solidFill>
            <a:srgbClr val="33CC33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7895" name="Line 6"/>
          <p:cNvSpPr>
            <a:spLocks noChangeShapeType="1"/>
          </p:cNvSpPr>
          <p:nvPr/>
        </p:nvSpPr>
        <p:spPr bwMode="auto">
          <a:xfrm>
            <a:off x="5292154" y="3572843"/>
            <a:ext cx="381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6" name="Line 7"/>
          <p:cNvSpPr>
            <a:spLocks noChangeShapeType="1"/>
          </p:cNvSpPr>
          <p:nvPr/>
        </p:nvSpPr>
        <p:spPr bwMode="auto">
          <a:xfrm>
            <a:off x="7076504" y="2348880"/>
            <a:ext cx="0" cy="2447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7" name="Rectangle 8"/>
          <p:cNvSpPr>
            <a:spLocks noChangeArrowheads="1"/>
          </p:cNvSpPr>
          <p:nvPr/>
        </p:nvSpPr>
        <p:spPr bwMode="auto">
          <a:xfrm>
            <a:off x="7814692" y="3514105"/>
            <a:ext cx="5746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37898" name="Rectangle 9"/>
          <p:cNvSpPr>
            <a:spLocks noChangeArrowheads="1"/>
          </p:cNvSpPr>
          <p:nvPr/>
        </p:nvSpPr>
        <p:spPr bwMode="auto">
          <a:xfrm>
            <a:off x="0" y="1266825"/>
            <a:ext cx="9036496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Property 5: If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] is a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left-sided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sequence, and if the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circle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|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| =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is in the ROC, then all values of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for which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 &lt; |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| &lt;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will also be in the ROC.  </a:t>
            </a:r>
          </a:p>
        </p:txBody>
      </p:sp>
      <p:pic>
        <p:nvPicPr>
          <p:cNvPr id="37899" name="Picture 11" descr="左边信号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42" y="2794797"/>
            <a:ext cx="41052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457200" y="44450"/>
            <a:ext cx="836295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楷体_GB2312" pitchFamily="49" charset="-122"/>
                <a:cs typeface="+mj-cs"/>
              </a:rPr>
              <a:t>2. The Region of Convergence for z-Transform</a:t>
            </a:r>
            <a:endParaRPr lang="en-US" sz="3200" b="1" kern="0" dirty="0">
              <a:ea typeface="+mj-ea"/>
              <a:cs typeface="+mj-cs"/>
            </a:endParaRP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618031"/>
              </p:ext>
            </p:extLst>
          </p:nvPr>
        </p:nvGraphicFramePr>
        <p:xfrm>
          <a:off x="507784" y="4293096"/>
          <a:ext cx="6202999" cy="1006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14" name="公式" r:id="rId4" imgW="2819545" imgH="457297" progId="Equation.3">
                  <p:embed/>
                </p:oleObj>
              </mc:Choice>
              <mc:Fallback>
                <p:oleObj name="公式" r:id="rId4" imgW="2819545" imgH="457297" progId="Equation.3">
                  <p:embed/>
                  <p:pic>
                    <p:nvPicPr>
                      <p:cNvPr id="38918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784" y="4293096"/>
                        <a:ext cx="6202999" cy="1006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654444"/>
              </p:ext>
            </p:extLst>
          </p:nvPr>
        </p:nvGraphicFramePr>
        <p:xfrm>
          <a:off x="319468" y="5208536"/>
          <a:ext cx="6579632" cy="1006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15" name="Equation" r:id="rId6" imgW="2990742" imgH="457297" progId="Equation.DSMT4">
                  <p:embed/>
                </p:oleObj>
              </mc:Choice>
              <mc:Fallback>
                <p:oleObj name="Equation" r:id="rId6" imgW="2990742" imgH="457297" progId="Equation.DSMT4">
                  <p:embed/>
                  <p:pic>
                    <p:nvPicPr>
                      <p:cNvPr id="38919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68" y="5208536"/>
                        <a:ext cx="6579632" cy="1006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FD496E-98FD-440B-BC7A-E12388A1D459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zh-CN" sz="1200" smtClean="0"/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0" y="1341438"/>
            <a:ext cx="91440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Property 6: If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] is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two-sided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and if the circle |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| =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is in the ROC, then the ROC will consist of a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ring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in the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-plane that includes the circle |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| =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  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5651500" y="3573463"/>
            <a:ext cx="316865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Check the properties with 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Example 10.6  10.7</a:t>
            </a:r>
          </a:p>
        </p:txBody>
      </p:sp>
      <p:grpSp>
        <p:nvGrpSpPr>
          <p:cNvPr id="39941" name="Group 11"/>
          <p:cNvGrpSpPr>
            <a:grpSpLocks/>
          </p:cNvGrpSpPr>
          <p:nvPr/>
        </p:nvGrpSpPr>
        <p:grpSpPr bwMode="auto">
          <a:xfrm>
            <a:off x="971550" y="2924175"/>
            <a:ext cx="4464050" cy="3573463"/>
            <a:chOff x="612" y="1842"/>
            <a:chExt cx="2812" cy="2251"/>
          </a:xfrm>
        </p:grpSpPr>
        <p:sp>
          <p:nvSpPr>
            <p:cNvPr id="39943" name="Rectangle 4"/>
            <p:cNvSpPr>
              <a:spLocks noChangeArrowheads="1"/>
            </p:cNvSpPr>
            <p:nvPr/>
          </p:nvSpPr>
          <p:spPr bwMode="auto">
            <a:xfrm>
              <a:off x="884" y="2024"/>
              <a:ext cx="2132" cy="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9944" name="Oval 5"/>
            <p:cNvSpPr>
              <a:spLocks noChangeArrowheads="1"/>
            </p:cNvSpPr>
            <p:nvPr/>
          </p:nvSpPr>
          <p:spPr bwMode="auto">
            <a:xfrm>
              <a:off x="1111" y="2206"/>
              <a:ext cx="1633" cy="1588"/>
            </a:xfrm>
            <a:prstGeom prst="ellipse">
              <a:avLst/>
            </a:prstGeom>
            <a:solidFill>
              <a:srgbClr val="33CC33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9945" name="Oval 6"/>
            <p:cNvSpPr>
              <a:spLocks noChangeArrowheads="1"/>
            </p:cNvSpPr>
            <p:nvPr/>
          </p:nvSpPr>
          <p:spPr bwMode="auto">
            <a:xfrm>
              <a:off x="1610" y="2659"/>
              <a:ext cx="635" cy="6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9946" name="Line 7"/>
            <p:cNvSpPr>
              <a:spLocks noChangeShapeType="1"/>
            </p:cNvSpPr>
            <p:nvPr/>
          </p:nvSpPr>
          <p:spPr bwMode="auto">
            <a:xfrm>
              <a:off x="612" y="2977"/>
              <a:ext cx="28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7" name="Line 8"/>
            <p:cNvSpPr>
              <a:spLocks noChangeShapeType="1"/>
            </p:cNvSpPr>
            <p:nvPr/>
          </p:nvSpPr>
          <p:spPr bwMode="auto">
            <a:xfrm>
              <a:off x="1927" y="1842"/>
              <a:ext cx="0" cy="22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8" name="Oval 9"/>
            <p:cNvSpPr>
              <a:spLocks noChangeArrowheads="1"/>
            </p:cNvSpPr>
            <p:nvPr/>
          </p:nvSpPr>
          <p:spPr bwMode="auto">
            <a:xfrm>
              <a:off x="1338" y="2387"/>
              <a:ext cx="1180" cy="12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39949" name="Rectangle 10"/>
            <p:cNvSpPr>
              <a:spLocks noChangeArrowheads="1"/>
            </p:cNvSpPr>
            <p:nvPr/>
          </p:nvSpPr>
          <p:spPr bwMode="auto">
            <a:xfrm>
              <a:off x="2517" y="2886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800" b="1" baseline="-2500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</p:grp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457200" y="44450"/>
            <a:ext cx="836295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楷体_GB2312" pitchFamily="49" charset="-122"/>
                <a:cs typeface="+mj-cs"/>
              </a:rPr>
              <a:t>2. The Region of Convergence for z-Transform</a:t>
            </a:r>
            <a:endParaRPr lang="en-US" sz="3200" b="1" kern="0" dirty="0"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87D6A1-E8A3-4655-BC1E-C1AF106C8282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zh-CN" sz="1200" smtClean="0"/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60176" y="1341438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Example 10.6: </a:t>
            </a:r>
          </a:p>
        </p:txBody>
      </p:sp>
      <p:graphicFrame>
        <p:nvGraphicFramePr>
          <p:cNvPr id="40964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3300420"/>
              </p:ext>
            </p:extLst>
          </p:nvPr>
        </p:nvGraphicFramePr>
        <p:xfrm>
          <a:off x="2498551" y="1268760"/>
          <a:ext cx="5457825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2" name="Equation" r:id="rId3" imgW="2152686" imgH="457297" progId="Equation.DSMT4">
                  <p:embed/>
                </p:oleObj>
              </mc:Choice>
              <mc:Fallback>
                <p:oleObj name="Equation" r:id="rId3" imgW="2152686" imgH="457297" progId="Equation.DSMT4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551" y="1268760"/>
                        <a:ext cx="5457825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2921380"/>
              </p:ext>
            </p:extLst>
          </p:nvPr>
        </p:nvGraphicFramePr>
        <p:xfrm>
          <a:off x="3549129" y="2492896"/>
          <a:ext cx="46656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3" name="公式" r:id="rId5" imgW="1838343" imgH="399953" progId="Equation.3">
                  <p:embed/>
                </p:oleObj>
              </mc:Choice>
              <mc:Fallback>
                <p:oleObj name="公式" r:id="rId5" imgW="1838343" imgH="399953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129" y="2492896"/>
                        <a:ext cx="46656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0" y="3717032"/>
            <a:ext cx="9144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Finite duration, ROC is the entire z-plane except N-1-order pole at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= 0.    </a:t>
            </a: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0" y="4509120"/>
            <a:ext cx="83629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looks like another pole, but not.  </a:t>
            </a:r>
          </a:p>
        </p:txBody>
      </p:sp>
      <p:graphicFrame>
        <p:nvGraphicFramePr>
          <p:cNvPr id="4096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0534704"/>
              </p:ext>
            </p:extLst>
          </p:nvPr>
        </p:nvGraphicFramePr>
        <p:xfrm>
          <a:off x="899592" y="2565921"/>
          <a:ext cx="26019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4" name="Equation" r:id="rId7" imgW="1009542" imgH="399953" progId="Equation.DSMT4">
                  <p:embed/>
                </p:oleObj>
              </mc:Choice>
              <mc:Fallback>
                <p:oleObj name="Equation" r:id="rId7" imgW="1009542" imgH="399953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565921"/>
                        <a:ext cx="260191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7200" y="44450"/>
            <a:ext cx="836295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楷体_GB2312" pitchFamily="49" charset="-122"/>
                <a:cs typeface="+mj-cs"/>
              </a:rPr>
              <a:t>2. The Region of Convergence for z-Transform</a:t>
            </a:r>
            <a:endParaRPr lang="en-US" sz="3200" b="1" kern="0" dirty="0">
              <a:ea typeface="+mj-ea"/>
              <a:cs typeface="+mj-cs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5496" y="5255493"/>
            <a:ext cx="77152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N-1 zeros: </a:t>
            </a:r>
          </a:p>
        </p:txBody>
      </p:sp>
      <p:graphicFrame>
        <p:nvGraphicFramePr>
          <p:cNvPr id="1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542511"/>
              </p:ext>
            </p:extLst>
          </p:nvPr>
        </p:nvGraphicFramePr>
        <p:xfrm>
          <a:off x="1907158" y="5255493"/>
          <a:ext cx="1371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5" name="公式" r:id="rId9" imgW="533545" imgH="190564" progId="Equation.3">
                  <p:embed/>
                </p:oleObj>
              </mc:Choice>
              <mc:Fallback>
                <p:oleObj name="公式" r:id="rId9" imgW="533545" imgH="190564" progId="Equation.3">
                  <p:embed/>
                  <p:pic>
                    <p:nvPicPr>
                      <p:cNvPr id="41992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158" y="5255493"/>
                        <a:ext cx="1371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575802"/>
              </p:ext>
            </p:extLst>
          </p:nvPr>
        </p:nvGraphicFramePr>
        <p:xfrm>
          <a:off x="4283968" y="4924375"/>
          <a:ext cx="35941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6" name="Equation" r:id="rId11" imgW="1409400" imgH="330120" progId="Equation.DSMT4">
                  <p:embed/>
                </p:oleObj>
              </mc:Choice>
              <mc:Fallback>
                <p:oleObj name="Equation" r:id="rId11" imgW="1409400" imgH="330120" progId="Equation.DSMT4">
                  <p:embed/>
                  <p:pic>
                    <p:nvPicPr>
                      <p:cNvPr id="41993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4924375"/>
                        <a:ext cx="35941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70DD9FB-0432-4E4D-B76E-115CA863E6E1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zh-CN" sz="1200" smtClean="0"/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193675" y="1289050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Example 10.6: </a:t>
            </a:r>
          </a:p>
        </p:txBody>
      </p:sp>
      <p:graphicFrame>
        <p:nvGraphicFramePr>
          <p:cNvPr id="41988" name="Object 3"/>
          <p:cNvGraphicFramePr>
            <a:graphicFrameLocks/>
          </p:cNvGraphicFramePr>
          <p:nvPr/>
        </p:nvGraphicFramePr>
        <p:xfrm>
          <a:off x="3148013" y="1289050"/>
          <a:ext cx="3413125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9" name="公式" r:id="rId3" imgW="1352514" imgH="419068" progId="Equation.3">
                  <p:embed/>
                </p:oleObj>
              </mc:Choice>
              <mc:Fallback>
                <p:oleObj name="公式" r:id="rId3" imgW="1352514" imgH="419068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3" y="1289050"/>
                        <a:ext cx="3413125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7200" y="44450"/>
            <a:ext cx="836295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楷体_GB2312" pitchFamily="49" charset="-122"/>
                <a:cs typeface="+mj-cs"/>
              </a:rPr>
              <a:t>2. The Region of Convergence for z-Transform</a:t>
            </a:r>
            <a:endParaRPr lang="en-US" sz="3200" b="1" kern="0" dirty="0">
              <a:ea typeface="+mj-ea"/>
              <a:cs typeface="+mj-cs"/>
            </a:endParaRPr>
          </a:p>
        </p:txBody>
      </p:sp>
      <p:sp>
        <p:nvSpPr>
          <p:cNvPr id="41991" name="Rectangle 5"/>
          <p:cNvSpPr>
            <a:spLocks noChangeArrowheads="1"/>
          </p:cNvSpPr>
          <p:nvPr/>
        </p:nvSpPr>
        <p:spPr bwMode="auto">
          <a:xfrm>
            <a:off x="684213" y="2852936"/>
            <a:ext cx="77152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N-1 zeros: </a:t>
            </a:r>
          </a:p>
        </p:txBody>
      </p:sp>
      <p:graphicFrame>
        <p:nvGraphicFramePr>
          <p:cNvPr id="41992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2629943"/>
              </p:ext>
            </p:extLst>
          </p:nvPr>
        </p:nvGraphicFramePr>
        <p:xfrm>
          <a:off x="2555875" y="2852936"/>
          <a:ext cx="1371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0" name="公式" r:id="rId5" imgW="533545" imgH="190564" progId="Equation.3">
                  <p:embed/>
                </p:oleObj>
              </mc:Choice>
              <mc:Fallback>
                <p:oleObj name="公式" r:id="rId5" imgW="533545" imgH="190564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852936"/>
                        <a:ext cx="1371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Rectangle 5"/>
          <p:cNvSpPr>
            <a:spLocks noChangeArrowheads="1"/>
          </p:cNvSpPr>
          <p:nvPr/>
        </p:nvSpPr>
        <p:spPr bwMode="auto">
          <a:xfrm>
            <a:off x="2135" y="3405988"/>
            <a:ext cx="77152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Discrete-time square wave: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= 1   </a:t>
            </a:r>
          </a:p>
        </p:txBody>
      </p:sp>
      <p:pic>
        <p:nvPicPr>
          <p:cNvPr id="41995" name="Picture 3" descr="未定标题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15" y="4005064"/>
            <a:ext cx="7720109" cy="256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5576500"/>
              </p:ext>
            </p:extLst>
          </p:nvPr>
        </p:nvGraphicFramePr>
        <p:xfrm>
          <a:off x="4764088" y="2536990"/>
          <a:ext cx="35941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1" name="Equation" r:id="rId8" imgW="1409400" imgH="330120" progId="Equation.DSMT4">
                  <p:embed/>
                </p:oleObj>
              </mc:Choice>
              <mc:Fallback>
                <p:oleObj name="Equation" r:id="rId8" imgW="1409400" imgH="330120" progId="Equation.DSMT4">
                  <p:embed/>
                  <p:pic>
                    <p:nvPicPr>
                      <p:cNvPr id="15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088" y="2536990"/>
                        <a:ext cx="35941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503234"/>
              </p:ext>
            </p:extLst>
          </p:nvPr>
        </p:nvGraphicFramePr>
        <p:xfrm>
          <a:off x="6217350" y="3542952"/>
          <a:ext cx="2602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2" name="Equation" r:id="rId10" imgW="1041120" imgH="228600" progId="Equation.DSMT4">
                  <p:embed/>
                </p:oleObj>
              </mc:Choice>
              <mc:Fallback>
                <p:oleObj name="Equation" r:id="rId10" imgW="1041120" imgH="228600" progId="Equation.DSMT4">
                  <p:embed/>
                  <p:pic>
                    <p:nvPicPr>
                      <p:cNvPr id="12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7350" y="3542952"/>
                        <a:ext cx="2602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椭圆 1"/>
          <p:cNvSpPr/>
          <p:nvPr/>
        </p:nvSpPr>
        <p:spPr>
          <a:xfrm>
            <a:off x="3241675" y="6089650"/>
            <a:ext cx="250205" cy="2682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817739" y="6093296"/>
            <a:ext cx="250205" cy="2682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076056" y="6093296"/>
            <a:ext cx="250205" cy="2682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580112" y="6093296"/>
            <a:ext cx="250205" cy="2682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5261968" y="3312695"/>
            <a:ext cx="629158" cy="273347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4427984" y="6113040"/>
            <a:ext cx="250205" cy="268288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7B03E9-6C8E-47A6-BD36-1FCCD871C31A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zh-CN" sz="1200" smtClean="0"/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35496" y="1306513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Example 10.7: </a:t>
            </a:r>
          </a:p>
        </p:txBody>
      </p:sp>
      <p:graphicFrame>
        <p:nvGraphicFramePr>
          <p:cNvPr id="43012" name="Object 2"/>
          <p:cNvGraphicFramePr>
            <a:graphicFrameLocks/>
          </p:cNvGraphicFramePr>
          <p:nvPr/>
        </p:nvGraphicFramePr>
        <p:xfrm>
          <a:off x="3276600" y="1341438"/>
          <a:ext cx="30464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2" name="公式" r:id="rId3" imgW="1190571" imgH="200122" progId="Equation.3">
                  <p:embed/>
                </p:oleObj>
              </mc:Choice>
              <mc:Fallback>
                <p:oleObj name="公式" r:id="rId3" imgW="1190571" imgH="200122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341438"/>
                        <a:ext cx="30464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35496" y="1916113"/>
            <a:ext cx="9073579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A two-sided sequence, write it as sum of a right-sided sequence and a left-sided sequence</a:t>
            </a: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35497" y="5567363"/>
            <a:ext cx="9000554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If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&gt; 1, then the two ROC’s have no overlap, and the z-transform does NOT exist.  </a:t>
            </a:r>
          </a:p>
        </p:txBody>
      </p:sp>
      <p:graphicFrame>
        <p:nvGraphicFramePr>
          <p:cNvPr id="4301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1255814"/>
              </p:ext>
            </p:extLst>
          </p:nvPr>
        </p:nvGraphicFramePr>
        <p:xfrm>
          <a:off x="2267744" y="2832100"/>
          <a:ext cx="44116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3" name="公式" r:id="rId5" imgW="1733658" imgH="200122" progId="Equation.3">
                  <p:embed/>
                </p:oleObj>
              </mc:Choice>
              <mc:Fallback>
                <p:oleObj name="公式" r:id="rId5" imgW="1733658" imgH="200122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832100"/>
                        <a:ext cx="44116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0363080"/>
              </p:ext>
            </p:extLst>
          </p:nvPr>
        </p:nvGraphicFramePr>
        <p:xfrm>
          <a:off x="1763688" y="3438525"/>
          <a:ext cx="6473825" cy="209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4" name="公式" r:id="rId7" imgW="2562171" imgH="809754" progId="Equation.3">
                  <p:embed/>
                </p:oleObj>
              </mc:Choice>
              <mc:Fallback>
                <p:oleObj name="公式" r:id="rId7" imgW="2562171" imgH="809754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438525"/>
                        <a:ext cx="6473825" cy="209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7200" y="44450"/>
            <a:ext cx="836295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楷体_GB2312" pitchFamily="49" charset="-122"/>
                <a:cs typeface="+mj-cs"/>
              </a:rPr>
              <a:t>2. The Region of Convergence for z-Transform</a:t>
            </a:r>
            <a:endParaRPr lang="en-US" sz="3200" b="1" kern="0" dirty="0"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1B69CA-BA4B-41FF-821F-C88BB148BF31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200" smtClean="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73100" y="1306513"/>
            <a:ext cx="80025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Review from Chapter 3 (Fourier series)</a:t>
            </a:r>
          </a:p>
        </p:txBody>
      </p:sp>
      <p:sp>
        <p:nvSpPr>
          <p:cNvPr id="7172" name="Text Box 11"/>
          <p:cNvSpPr txBox="1">
            <a:spLocks noChangeArrowheads="1"/>
          </p:cNvSpPr>
          <p:nvPr/>
        </p:nvSpPr>
        <p:spPr bwMode="auto">
          <a:xfrm>
            <a:off x="3235325" y="2298700"/>
            <a:ext cx="1600200" cy="5238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73" name="Line 12"/>
          <p:cNvSpPr>
            <a:spLocks noChangeShapeType="1"/>
          </p:cNvSpPr>
          <p:nvPr/>
        </p:nvSpPr>
        <p:spPr bwMode="auto">
          <a:xfrm>
            <a:off x="1635125" y="25400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" name="Line 13"/>
          <p:cNvSpPr>
            <a:spLocks noChangeShapeType="1"/>
          </p:cNvSpPr>
          <p:nvPr/>
        </p:nvSpPr>
        <p:spPr bwMode="auto">
          <a:xfrm>
            <a:off x="4835525" y="25400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" name="Text Box 15"/>
          <p:cNvSpPr txBox="1">
            <a:spLocks noChangeArrowheads="1"/>
          </p:cNvSpPr>
          <p:nvPr/>
        </p:nvSpPr>
        <p:spPr bwMode="auto">
          <a:xfrm>
            <a:off x="5083175" y="1844824"/>
            <a:ext cx="1906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]=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800" b="1" i="1" baseline="300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endParaRPr lang="en-US" altLang="zh-CN" sz="2800" b="1" i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177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9859146"/>
              </p:ext>
            </p:extLst>
          </p:nvPr>
        </p:nvGraphicFramePr>
        <p:xfrm>
          <a:off x="1259632" y="2924175"/>
          <a:ext cx="30146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3" name="公式" r:id="rId3" imgW="1181028" imgH="399953" progId="Equation.3">
                  <p:embed/>
                </p:oleObj>
              </mc:Choice>
              <mc:Fallback>
                <p:oleObj name="公式" r:id="rId3" imgW="1181028" imgH="399953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924175"/>
                        <a:ext cx="30146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Rectangle 17"/>
          <p:cNvSpPr>
            <a:spLocks noChangeArrowheads="1"/>
          </p:cNvSpPr>
          <p:nvPr/>
        </p:nvSpPr>
        <p:spPr bwMode="auto">
          <a:xfrm>
            <a:off x="610394" y="4259560"/>
            <a:ext cx="28813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System function</a:t>
            </a:r>
          </a:p>
        </p:txBody>
      </p:sp>
      <p:sp>
        <p:nvSpPr>
          <p:cNvPr id="7179" name="Rectangle 18"/>
          <p:cNvSpPr>
            <a:spLocks noChangeArrowheads="1"/>
          </p:cNvSpPr>
          <p:nvPr/>
        </p:nvSpPr>
        <p:spPr bwMode="auto">
          <a:xfrm>
            <a:off x="3924300" y="4259560"/>
            <a:ext cx="48244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--- z-transform of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].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457200" y="44450"/>
            <a:ext cx="83058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200" b="1" kern="0" dirty="0">
                <a:ea typeface="楷体_GB2312" pitchFamily="49" charset="-122"/>
                <a:cs typeface="Times New Roman" panose="02020603050405020304" pitchFamily="18" charset="0"/>
              </a:rPr>
              <a:t>Ch.10 The z-Transform </a:t>
            </a:r>
            <a:endParaRPr lang="en-US" sz="3200" b="1" kern="0" dirty="0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60"/>
          <p:cNvSpPr txBox="1">
            <a:spLocks noChangeArrowheads="1"/>
          </p:cNvSpPr>
          <p:nvPr/>
        </p:nvSpPr>
        <p:spPr bwMode="auto">
          <a:xfrm>
            <a:off x="4716016" y="3107631"/>
            <a:ext cx="432072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For any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complex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number with converging summation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10849"/>
              </p:ext>
            </p:extLst>
          </p:nvPr>
        </p:nvGraphicFramePr>
        <p:xfrm>
          <a:off x="1242963" y="1886248"/>
          <a:ext cx="1524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4" name="Equation" r:id="rId5" imgW="609480" imgH="228600" progId="Equation.DSMT4">
                  <p:embed/>
                </p:oleObj>
              </mc:Choice>
              <mc:Fallback>
                <p:oleObj name="Equation" r:id="rId5" imgW="609480" imgH="228600" progId="Equation.DSMT4">
                  <p:embed/>
                  <p:pic>
                    <p:nvPicPr>
                      <p:cNvPr id="7177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963" y="1886248"/>
                        <a:ext cx="1524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446315"/>
              </p:ext>
            </p:extLst>
          </p:nvPr>
        </p:nvGraphicFramePr>
        <p:xfrm>
          <a:off x="7302698" y="2492896"/>
          <a:ext cx="1301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5" name="Equation" r:id="rId7" imgW="520560" imgH="203040" progId="Equation.DSMT4">
                  <p:embed/>
                </p:oleObj>
              </mc:Choice>
              <mc:Fallback>
                <p:oleObj name="Equation" r:id="rId7" imgW="520560" imgH="203040" progId="Equation.DSMT4">
                  <p:embed/>
                  <p:pic>
                    <p:nvPicPr>
                      <p:cNvPr id="19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698" y="2492896"/>
                        <a:ext cx="1301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31709"/>
              </p:ext>
            </p:extLst>
          </p:nvPr>
        </p:nvGraphicFramePr>
        <p:xfrm>
          <a:off x="7308462" y="1954420"/>
          <a:ext cx="1691005" cy="452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6" name="Equation" r:id="rId9" imgW="676402" imgH="181007" progId="Equation.DSMT4">
                  <p:embed/>
                </p:oleObj>
              </mc:Choice>
              <mc:Fallback>
                <p:oleObj name="Equation" r:id="rId9" imgW="676402" imgH="181007" progId="Equation.DSMT4">
                  <p:embed/>
                  <p:pic>
                    <p:nvPicPr>
                      <p:cNvPr id="7184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462" y="1954420"/>
                        <a:ext cx="1691005" cy="452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547758"/>
              </p:ext>
            </p:extLst>
          </p:nvPr>
        </p:nvGraphicFramePr>
        <p:xfrm>
          <a:off x="2127250" y="5301208"/>
          <a:ext cx="3363913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7" name="公式" r:id="rId11" imgW="1314342" imgH="238061" progId="Equation.3">
                  <p:embed/>
                </p:oleObj>
              </mc:Choice>
              <mc:Fallback>
                <p:oleObj name="公式" r:id="rId11" imgW="1314342" imgH="238061" progId="Equation.3">
                  <p:embed/>
                  <p:pic>
                    <p:nvPicPr>
                      <p:cNvPr id="718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5301208"/>
                        <a:ext cx="3363913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5364088" y="5318298"/>
            <a:ext cx="3527549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if converging on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1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39750" y="4835624"/>
            <a:ext cx="8280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Connection with DTFT, or the frequency response: </a:t>
            </a:r>
          </a:p>
        </p:txBody>
      </p:sp>
      <p:graphicFrame>
        <p:nvGraphicFramePr>
          <p:cNvPr id="2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701785"/>
              </p:ext>
            </p:extLst>
          </p:nvPr>
        </p:nvGraphicFramePr>
        <p:xfrm>
          <a:off x="2165350" y="5929313"/>
          <a:ext cx="3206700" cy="60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8" name="Equation" r:id="rId13" imgW="1282680" imgH="241200" progId="Equation.DSMT4">
                  <p:embed/>
                </p:oleObj>
              </mc:Choice>
              <mc:Fallback>
                <p:oleObj name="Equation" r:id="rId13" imgW="1282680" imgH="241200" progId="Equation.DSMT4">
                  <p:embed/>
                  <p:pic>
                    <p:nvPicPr>
                      <p:cNvPr id="22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5929313"/>
                        <a:ext cx="3206700" cy="60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5360566" y="5949280"/>
            <a:ext cx="3527549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if converging on 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Im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35496" y="5915744"/>
            <a:ext cx="28813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For LT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9" name="Group 15"/>
          <p:cNvGrpSpPr>
            <a:grpSpLocks/>
          </p:cNvGrpSpPr>
          <p:nvPr/>
        </p:nvGrpSpPr>
        <p:grpSpPr bwMode="auto">
          <a:xfrm>
            <a:off x="4860032" y="2132012"/>
            <a:ext cx="4464050" cy="3573463"/>
            <a:chOff x="839" y="1905"/>
            <a:chExt cx="2812" cy="2251"/>
          </a:xfrm>
        </p:grpSpPr>
        <p:sp>
          <p:nvSpPr>
            <p:cNvPr id="44045" name="Rectangle 5"/>
            <p:cNvSpPr>
              <a:spLocks noChangeArrowheads="1"/>
            </p:cNvSpPr>
            <p:nvPr/>
          </p:nvSpPr>
          <p:spPr bwMode="auto">
            <a:xfrm>
              <a:off x="1111" y="2087"/>
              <a:ext cx="2177" cy="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44046" name="Oval 6"/>
            <p:cNvSpPr>
              <a:spLocks noChangeArrowheads="1"/>
            </p:cNvSpPr>
            <p:nvPr/>
          </p:nvSpPr>
          <p:spPr bwMode="auto">
            <a:xfrm>
              <a:off x="1338" y="2269"/>
              <a:ext cx="1633" cy="1588"/>
            </a:xfrm>
            <a:prstGeom prst="ellipse">
              <a:avLst/>
            </a:prstGeom>
            <a:solidFill>
              <a:srgbClr val="33CC33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44047" name="Oval 7"/>
            <p:cNvSpPr>
              <a:spLocks noChangeArrowheads="1"/>
            </p:cNvSpPr>
            <p:nvPr/>
          </p:nvSpPr>
          <p:spPr bwMode="auto">
            <a:xfrm>
              <a:off x="1837" y="2722"/>
              <a:ext cx="635" cy="6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44048" name="Line 8"/>
            <p:cNvSpPr>
              <a:spLocks noChangeShapeType="1"/>
            </p:cNvSpPr>
            <p:nvPr/>
          </p:nvSpPr>
          <p:spPr bwMode="auto">
            <a:xfrm>
              <a:off x="839" y="3040"/>
              <a:ext cx="28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9" name="Line 9"/>
            <p:cNvSpPr>
              <a:spLocks noChangeShapeType="1"/>
            </p:cNvSpPr>
            <p:nvPr/>
          </p:nvSpPr>
          <p:spPr bwMode="auto">
            <a:xfrm>
              <a:off x="2154" y="1905"/>
              <a:ext cx="0" cy="22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0" name="Rectangle 10"/>
            <p:cNvSpPr>
              <a:spLocks noChangeArrowheads="1"/>
            </p:cNvSpPr>
            <p:nvPr/>
          </p:nvSpPr>
          <p:spPr bwMode="auto">
            <a:xfrm>
              <a:off x="2426" y="3022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4051" name="Rectangle 11"/>
            <p:cNvSpPr>
              <a:spLocks noChangeArrowheads="1"/>
            </p:cNvSpPr>
            <p:nvPr/>
          </p:nvSpPr>
          <p:spPr bwMode="auto">
            <a:xfrm>
              <a:off x="2926" y="3022"/>
              <a:ext cx="40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1/b</a:t>
              </a:r>
              <a:endPara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4052" name="Oval 12"/>
            <p:cNvSpPr>
              <a:spLocks noChangeArrowheads="1"/>
            </p:cNvSpPr>
            <p:nvPr/>
          </p:nvSpPr>
          <p:spPr bwMode="auto">
            <a:xfrm>
              <a:off x="1565" y="2432"/>
              <a:ext cx="1180" cy="12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44053" name="Rectangle 13"/>
            <p:cNvSpPr>
              <a:spLocks noChangeArrowheads="1"/>
            </p:cNvSpPr>
            <p:nvPr/>
          </p:nvSpPr>
          <p:spPr bwMode="auto">
            <a:xfrm>
              <a:off x="2743" y="3022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440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074B7E3-3BD9-4CCB-8936-57B2E3E368AF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zh-CN" sz="1200" smtClean="0"/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395288" y="371475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Example 10.7 (Cont’d): 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0" y="1196752"/>
            <a:ext cx="9144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If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&lt; 1, then the two ROC’s have overlap, and the z-transform exists.  </a:t>
            </a:r>
          </a:p>
        </p:txBody>
      </p:sp>
      <p:graphicFrame>
        <p:nvGraphicFramePr>
          <p:cNvPr id="44037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266339"/>
              </p:ext>
            </p:extLst>
          </p:nvPr>
        </p:nvGraphicFramePr>
        <p:xfrm>
          <a:off x="2123728" y="1803177"/>
          <a:ext cx="6865938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3" name="公式" r:id="rId3" imgW="2714571" imgH="390396" progId="Equation.3">
                  <p:embed/>
                </p:oleObj>
              </mc:Choice>
              <mc:Fallback>
                <p:oleObj name="公式" r:id="rId3" imgW="2714571" imgH="390396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803177"/>
                        <a:ext cx="6865938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Rectangle 14"/>
          <p:cNvSpPr>
            <a:spLocks noChangeArrowheads="1"/>
          </p:cNvSpPr>
          <p:nvPr/>
        </p:nvSpPr>
        <p:spPr bwMode="auto">
          <a:xfrm>
            <a:off x="428883" y="4210050"/>
            <a:ext cx="4176713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ROC includes the unit circle, DTFT exists.</a:t>
            </a:r>
          </a:p>
        </p:txBody>
      </p:sp>
      <p:sp>
        <p:nvSpPr>
          <p:cNvPr id="44040" name="Line 17"/>
          <p:cNvSpPr>
            <a:spLocks noChangeShapeType="1"/>
          </p:cNvSpPr>
          <p:nvPr/>
        </p:nvSpPr>
        <p:spPr bwMode="auto">
          <a:xfrm flipH="1">
            <a:off x="7379791" y="3789040"/>
            <a:ext cx="144462" cy="217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1" name="Line 19"/>
          <p:cNvSpPr>
            <a:spLocks noChangeShapeType="1"/>
          </p:cNvSpPr>
          <p:nvPr/>
        </p:nvSpPr>
        <p:spPr bwMode="auto">
          <a:xfrm>
            <a:off x="7379791" y="3789040"/>
            <a:ext cx="144462" cy="217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2" name="Line 20"/>
          <p:cNvSpPr>
            <a:spLocks noChangeShapeType="1"/>
          </p:cNvSpPr>
          <p:nvPr/>
        </p:nvSpPr>
        <p:spPr bwMode="auto">
          <a:xfrm flipH="1">
            <a:off x="8171953" y="3789040"/>
            <a:ext cx="144463" cy="217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3" name="Line 21"/>
          <p:cNvSpPr>
            <a:spLocks noChangeShapeType="1"/>
          </p:cNvSpPr>
          <p:nvPr/>
        </p:nvSpPr>
        <p:spPr bwMode="auto">
          <a:xfrm>
            <a:off x="8171953" y="3789040"/>
            <a:ext cx="144463" cy="217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4044" name="Picture 23" descr="双边信号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47" y="2891103"/>
            <a:ext cx="44672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5496" y="5589240"/>
            <a:ext cx="9037638" cy="1080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Property 7: If the z-transform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of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] is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rational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then its ROC is bounded by poles or extends to infinity. 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1BD4ED9-7707-4A0E-BD63-7D900F0ED274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zh-CN" sz="1200" smtClean="0"/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1" y="1196975"/>
            <a:ext cx="9036050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Property 8: If the z-transform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of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is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rational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and if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] is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right sided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then the ROC is the region in the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-plane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outside the outermost pole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--- i.e., outside the circle of radius equal to the largest magnitude of the poles of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).  Furthermore, if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] is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causal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then the ROC also includes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=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  .  (If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] is causal, the signal is always zero for negative time.)</a:t>
            </a:r>
          </a:p>
        </p:txBody>
      </p:sp>
      <p:graphicFrame>
        <p:nvGraphicFramePr>
          <p:cNvPr id="4608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448244"/>
              </p:ext>
            </p:extLst>
          </p:nvPr>
        </p:nvGraphicFramePr>
        <p:xfrm>
          <a:off x="3779912" y="3933825"/>
          <a:ext cx="4921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7" name="Equation" r:id="rId3" imgW="133314" imgH="95282" progId="Equation.3">
                  <p:embed/>
                </p:oleObj>
              </mc:Choice>
              <mc:Fallback>
                <p:oleObj name="Equation" r:id="rId3" imgW="133314" imgH="9528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933825"/>
                        <a:ext cx="4921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44450"/>
            <a:ext cx="836295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楷体_GB2312" pitchFamily="49" charset="-122"/>
                <a:cs typeface="+mj-cs"/>
              </a:rPr>
              <a:t>2. The Region of Convergence for z-Transform</a:t>
            </a:r>
            <a:endParaRPr lang="en-US" sz="3200" b="1" kern="0" dirty="0">
              <a:ea typeface="+mj-ea"/>
              <a:cs typeface="+mj-cs"/>
            </a:endParaRPr>
          </a:p>
        </p:txBody>
      </p:sp>
      <p:graphicFrame>
        <p:nvGraphicFramePr>
          <p:cNvPr id="46086" name="Object 3"/>
          <p:cNvGraphicFramePr>
            <a:graphicFrameLocks/>
          </p:cNvGraphicFramePr>
          <p:nvPr/>
        </p:nvGraphicFramePr>
        <p:xfrm>
          <a:off x="1271588" y="4868863"/>
          <a:ext cx="503237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8" name="公式" r:id="rId5" imgW="2266914" imgH="457297" progId="Equation.3">
                  <p:embed/>
                </p:oleObj>
              </mc:Choice>
              <mc:Fallback>
                <p:oleObj name="公式" r:id="rId5" imgW="2266914" imgH="457297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4868863"/>
                        <a:ext cx="5032375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5119772"/>
              </p:ext>
            </p:extLst>
          </p:nvPr>
        </p:nvGraphicFramePr>
        <p:xfrm>
          <a:off x="683568" y="5708650"/>
          <a:ext cx="51435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9" name="公式" r:id="rId7" imgW="2314629" imgH="457297" progId="Equation.3">
                  <p:embed/>
                </p:oleObj>
              </mc:Choice>
              <mc:Fallback>
                <p:oleObj name="公式" r:id="rId7" imgW="2314629" imgH="457297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708650"/>
                        <a:ext cx="514350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Rectangle 4"/>
          <p:cNvSpPr>
            <a:spLocks noChangeArrowheads="1"/>
          </p:cNvSpPr>
          <p:nvPr/>
        </p:nvSpPr>
        <p:spPr bwMode="auto">
          <a:xfrm>
            <a:off x="7164388" y="5051425"/>
            <a:ext cx="1730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Causal</a:t>
            </a:r>
            <a:endParaRPr kumimoji="1"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9" name="Rectangle 4"/>
          <p:cNvSpPr>
            <a:spLocks noChangeArrowheads="1"/>
          </p:cNvSpPr>
          <p:nvPr/>
        </p:nvSpPr>
        <p:spPr bwMode="auto">
          <a:xfrm>
            <a:off x="7164388" y="5915025"/>
            <a:ext cx="18716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Non-causal</a:t>
            </a:r>
            <a:endParaRPr kumimoji="1"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DA87A4F-15A3-41FA-9140-E232F54A01DD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zh-CN" sz="1200" smtClean="0"/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0" y="1262063"/>
            <a:ext cx="91440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Property 9: If the z-transform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of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is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rational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and if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] is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left sided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then the ROC is the region in the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-plane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inside the innermost nonzero pole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--- i.e., inside the circle of radius equal to the smallest magnitude of the poles of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other than any at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= 0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and extending inward to and possibly including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= 0.  In particular, if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] is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anticausal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then the ROC also includes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= 0.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44450"/>
            <a:ext cx="836295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楷体_GB2312" pitchFamily="49" charset="-122"/>
                <a:cs typeface="+mj-cs"/>
              </a:rPr>
              <a:t>2. The Region of Convergence for z-Transform</a:t>
            </a:r>
            <a:endParaRPr lang="en-US" sz="3200" b="1" kern="0" dirty="0">
              <a:ea typeface="+mj-ea"/>
              <a:cs typeface="+mj-cs"/>
            </a:endParaRPr>
          </a:p>
        </p:txBody>
      </p:sp>
      <p:graphicFrame>
        <p:nvGraphicFramePr>
          <p:cNvPr id="4710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7412509"/>
              </p:ext>
            </p:extLst>
          </p:nvPr>
        </p:nvGraphicFramePr>
        <p:xfrm>
          <a:off x="598210" y="4869160"/>
          <a:ext cx="5472113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9" name="公式" r:id="rId3" imgW="2628972" imgH="457297" progId="Equation.3">
                  <p:embed/>
                </p:oleObj>
              </mc:Choice>
              <mc:Fallback>
                <p:oleObj name="公式" r:id="rId3" imgW="2628972" imgH="457297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210" y="4869160"/>
                        <a:ext cx="5472113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2909329"/>
              </p:ext>
            </p:extLst>
          </p:nvPr>
        </p:nvGraphicFramePr>
        <p:xfrm>
          <a:off x="457200" y="5756275"/>
          <a:ext cx="497363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0" name="公式" r:id="rId5" imgW="2457486" imgH="457297" progId="Equation.3">
                  <p:embed/>
                </p:oleObj>
              </mc:Choice>
              <mc:Fallback>
                <p:oleObj name="公式" r:id="rId5" imgW="2457486" imgH="457297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756275"/>
                        <a:ext cx="497363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Rectangle 4"/>
          <p:cNvSpPr>
            <a:spLocks noChangeArrowheads="1"/>
          </p:cNvSpPr>
          <p:nvPr/>
        </p:nvSpPr>
        <p:spPr bwMode="auto">
          <a:xfrm>
            <a:off x="6527965" y="4973064"/>
            <a:ext cx="24844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Anti-causal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2" name="Rectangle 4"/>
          <p:cNvSpPr>
            <a:spLocks noChangeArrowheads="1"/>
          </p:cNvSpPr>
          <p:nvPr/>
        </p:nvSpPr>
        <p:spPr bwMode="auto">
          <a:xfrm>
            <a:off x="6527965" y="5756275"/>
            <a:ext cx="24828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Non anti-causal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A2D0A10-C8A4-444A-A5B6-5002C80D8564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zh-CN" sz="1200" smtClean="0"/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395288" y="379413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Example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10.8: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22834" y="3666431"/>
            <a:ext cx="882116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Note that both numerator and denominator should be in polynomials of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not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thus, </a:t>
            </a:r>
          </a:p>
        </p:txBody>
      </p:sp>
      <p:graphicFrame>
        <p:nvGraphicFramePr>
          <p:cNvPr id="48133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5549171"/>
              </p:ext>
            </p:extLst>
          </p:nvPr>
        </p:nvGraphicFramePr>
        <p:xfrm>
          <a:off x="2846636" y="2564904"/>
          <a:ext cx="21574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4" name="Equation" r:id="rId3" imgW="838345" imgH="399953" progId="Equation.3">
                  <p:embed/>
                </p:oleObj>
              </mc:Choice>
              <mc:Fallback>
                <p:oleObj name="Equation" r:id="rId3" imgW="838345" imgH="399953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636" y="2564904"/>
                        <a:ext cx="215741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2237886"/>
              </p:ext>
            </p:extLst>
          </p:nvPr>
        </p:nvGraphicFramePr>
        <p:xfrm>
          <a:off x="5195980" y="4228406"/>
          <a:ext cx="33321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5" name="公式" r:id="rId5" imgW="1304798" imgH="428625" progId="Equation.3">
                  <p:embed/>
                </p:oleObj>
              </mc:Choice>
              <mc:Fallback>
                <p:oleObj name="公式" r:id="rId5" imgW="1304798" imgH="428625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980" y="4228406"/>
                        <a:ext cx="333216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287907" y="5348064"/>
            <a:ext cx="885609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Two poles at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= 1/3,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= 2; and a 2nd-order zero at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= 0. </a:t>
            </a: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35496" y="1916832"/>
            <a:ext cx="910850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1. One way to define zeros and poles is to use the definition: </a:t>
            </a:r>
          </a:p>
        </p:txBody>
      </p:sp>
      <p:graphicFrame>
        <p:nvGraphicFramePr>
          <p:cNvPr id="48138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605590"/>
              </p:ext>
            </p:extLst>
          </p:nvPr>
        </p:nvGraphicFramePr>
        <p:xfrm>
          <a:off x="3491880" y="52388"/>
          <a:ext cx="4246562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36" name="公式" r:id="rId7" imgW="1676400" imgH="419068" progId="Equation.3">
                  <p:embed/>
                </p:oleObj>
              </mc:Choice>
              <mc:Fallback>
                <p:oleObj name="公式" r:id="rId7" imgW="1676400" imgH="419068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52388"/>
                        <a:ext cx="4246562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9" name="Rectangle 5"/>
          <p:cNvSpPr>
            <a:spLocks noChangeArrowheads="1"/>
          </p:cNvSpPr>
          <p:nvPr/>
        </p:nvSpPr>
        <p:spPr bwMode="auto">
          <a:xfrm>
            <a:off x="35496" y="1268760"/>
            <a:ext cx="828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Find its poles and zeros and discuss possible ROC.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24419" y="5805264"/>
            <a:ext cx="871207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No poles or zeros at infinity.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F4B293-3EE3-4F0A-850C-107F396CAC73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zh-CN" sz="1200" smtClean="0"/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35570" y="1171600"/>
            <a:ext cx="910843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2. Another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way: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403715" y="1610171"/>
            <a:ext cx="3671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To get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= infinity,   </a:t>
            </a:r>
          </a:p>
        </p:txBody>
      </p:sp>
      <p:graphicFrame>
        <p:nvGraphicFramePr>
          <p:cNvPr id="491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563905"/>
              </p:ext>
            </p:extLst>
          </p:nvPr>
        </p:nvGraphicFramePr>
        <p:xfrm>
          <a:off x="124702" y="2143894"/>
          <a:ext cx="4285800" cy="60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28" name="Equation" r:id="rId3" imgW="1714320" imgH="241200" progId="Equation.DSMT4">
                  <p:embed/>
                </p:oleObj>
              </mc:Choice>
              <mc:Fallback>
                <p:oleObj name="Equation" r:id="rId3" imgW="1714320" imgH="24120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02" y="2143894"/>
                        <a:ext cx="4285800" cy="60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908777"/>
              </p:ext>
            </p:extLst>
          </p:nvPr>
        </p:nvGraphicFramePr>
        <p:xfrm>
          <a:off x="791369" y="2713484"/>
          <a:ext cx="26654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29" name="公式" r:id="rId5" imgW="1038171" imgH="200122" progId="Equation.3">
                  <p:embed/>
                </p:oleObj>
              </mc:Choice>
              <mc:Fallback>
                <p:oleObj name="公式" r:id="rId5" imgW="1038171" imgH="200122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369" y="2713484"/>
                        <a:ext cx="26654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Rectangle 8"/>
          <p:cNvSpPr>
            <a:spLocks noChangeArrowheads="1"/>
          </p:cNvSpPr>
          <p:nvPr/>
        </p:nvSpPr>
        <p:spPr bwMode="auto">
          <a:xfrm>
            <a:off x="5076576" y="1628800"/>
            <a:ext cx="367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To get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= 0,   </a:t>
            </a:r>
          </a:p>
        </p:txBody>
      </p:sp>
      <p:graphicFrame>
        <p:nvGraphicFramePr>
          <p:cNvPr id="4916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584658"/>
              </p:ext>
            </p:extLst>
          </p:nvPr>
        </p:nvGraphicFramePr>
        <p:xfrm>
          <a:off x="4674220" y="2105920"/>
          <a:ext cx="4476600" cy="60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30" name="Equation" r:id="rId7" imgW="1790640" imgH="241200" progId="Equation.DSMT4">
                  <p:embed/>
                </p:oleObj>
              </mc:Choice>
              <mc:Fallback>
                <p:oleObj name="Equation" r:id="rId7" imgW="1790640" imgH="241200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4220" y="2105920"/>
                        <a:ext cx="4476600" cy="60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3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8617518"/>
              </p:ext>
            </p:extLst>
          </p:nvPr>
        </p:nvGraphicFramePr>
        <p:xfrm>
          <a:off x="5292080" y="2740997"/>
          <a:ext cx="2855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31" name="公式" r:id="rId9" imgW="1114515" imgH="171450" progId="Equation.3">
                  <p:embed/>
                </p:oleObj>
              </mc:Choice>
              <mc:Fallback>
                <p:oleObj name="公式" r:id="rId9" imgW="1114515" imgH="17145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740997"/>
                        <a:ext cx="28559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395288" y="379512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Example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10.8: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2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413366"/>
              </p:ext>
            </p:extLst>
          </p:nvPr>
        </p:nvGraphicFramePr>
        <p:xfrm>
          <a:off x="3491880" y="52388"/>
          <a:ext cx="4246562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32" name="公式" r:id="rId11" imgW="1676400" imgH="419068" progId="Equation.3">
                  <p:embed/>
                </p:oleObj>
              </mc:Choice>
              <mc:Fallback>
                <p:oleObj name="公式" r:id="rId11" imgW="1676400" imgH="419068" progId="Equation.3">
                  <p:embed/>
                  <p:pic>
                    <p:nvPicPr>
                      <p:cNvPr id="48138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52388"/>
                        <a:ext cx="4246562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468313" y="3330451"/>
            <a:ext cx="3527425" cy="32385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50" name="Group 39"/>
          <p:cNvGrpSpPr>
            <a:grpSpLocks/>
          </p:cNvGrpSpPr>
          <p:nvPr/>
        </p:nvGrpSpPr>
        <p:grpSpPr bwMode="auto">
          <a:xfrm>
            <a:off x="107950" y="3212976"/>
            <a:ext cx="4464050" cy="3573462"/>
            <a:chOff x="68" y="1344"/>
            <a:chExt cx="2812" cy="2251"/>
          </a:xfrm>
        </p:grpSpPr>
        <p:sp>
          <p:nvSpPr>
            <p:cNvPr id="51" name="Oval 3"/>
            <p:cNvSpPr>
              <a:spLocks noChangeArrowheads="1"/>
            </p:cNvSpPr>
            <p:nvPr/>
          </p:nvSpPr>
          <p:spPr bwMode="auto">
            <a:xfrm>
              <a:off x="431" y="1568"/>
              <a:ext cx="1905" cy="181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52" name="Line 4"/>
            <p:cNvSpPr>
              <a:spLocks noChangeShapeType="1"/>
            </p:cNvSpPr>
            <p:nvPr/>
          </p:nvSpPr>
          <p:spPr bwMode="auto">
            <a:xfrm>
              <a:off x="68" y="2479"/>
              <a:ext cx="28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"/>
            <p:cNvSpPr>
              <a:spLocks noChangeShapeType="1"/>
            </p:cNvSpPr>
            <p:nvPr/>
          </p:nvSpPr>
          <p:spPr bwMode="auto">
            <a:xfrm>
              <a:off x="1383" y="1344"/>
              <a:ext cx="0" cy="22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2199" y="246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5" name="Rectangle 7"/>
            <p:cNvSpPr>
              <a:spLocks noChangeArrowheads="1"/>
            </p:cNvSpPr>
            <p:nvPr/>
          </p:nvSpPr>
          <p:spPr bwMode="auto">
            <a:xfrm>
              <a:off x="1429" y="2461"/>
              <a:ext cx="40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1/3</a:t>
              </a:r>
              <a:endPara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" name="Oval 8"/>
            <p:cNvSpPr>
              <a:spLocks noChangeArrowheads="1"/>
            </p:cNvSpPr>
            <p:nvPr/>
          </p:nvSpPr>
          <p:spPr bwMode="auto">
            <a:xfrm>
              <a:off x="884" y="1979"/>
              <a:ext cx="998" cy="10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57" name="Rectangle 9"/>
            <p:cNvSpPr>
              <a:spLocks noChangeArrowheads="1"/>
            </p:cNvSpPr>
            <p:nvPr/>
          </p:nvSpPr>
          <p:spPr bwMode="auto">
            <a:xfrm>
              <a:off x="1882" y="2432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8" name="Oval 12"/>
            <p:cNvSpPr>
              <a:spLocks noChangeArrowheads="1"/>
            </p:cNvSpPr>
            <p:nvPr/>
          </p:nvSpPr>
          <p:spPr bwMode="auto">
            <a:xfrm>
              <a:off x="1338" y="2432"/>
              <a:ext cx="91" cy="9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59" name="Oval 13"/>
            <p:cNvSpPr>
              <a:spLocks noChangeArrowheads="1"/>
            </p:cNvSpPr>
            <p:nvPr/>
          </p:nvSpPr>
          <p:spPr bwMode="auto">
            <a:xfrm>
              <a:off x="1292" y="2386"/>
              <a:ext cx="182" cy="1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pSp>
          <p:nvGrpSpPr>
            <p:cNvPr id="60" name="Group 14"/>
            <p:cNvGrpSpPr>
              <a:grpSpLocks/>
            </p:cNvGrpSpPr>
            <p:nvPr/>
          </p:nvGrpSpPr>
          <p:grpSpPr bwMode="auto">
            <a:xfrm>
              <a:off x="2291" y="2432"/>
              <a:ext cx="90" cy="91"/>
              <a:chOff x="3742" y="3203"/>
              <a:chExt cx="90" cy="91"/>
            </a:xfrm>
          </p:grpSpPr>
          <p:sp>
            <p:nvSpPr>
              <p:cNvPr id="64" name="Line 15"/>
              <p:cNvSpPr>
                <a:spLocks noChangeShapeType="1"/>
              </p:cNvSpPr>
              <p:nvPr/>
            </p:nvSpPr>
            <p:spPr bwMode="auto">
              <a:xfrm>
                <a:off x="3742" y="3203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16"/>
              <p:cNvSpPr>
                <a:spLocks noChangeShapeType="1"/>
              </p:cNvSpPr>
              <p:nvPr/>
            </p:nvSpPr>
            <p:spPr bwMode="auto">
              <a:xfrm flipH="1">
                <a:off x="3742" y="3203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" name="Group 17"/>
            <p:cNvGrpSpPr>
              <a:grpSpLocks/>
            </p:cNvGrpSpPr>
            <p:nvPr/>
          </p:nvGrpSpPr>
          <p:grpSpPr bwMode="auto">
            <a:xfrm>
              <a:off x="1519" y="2432"/>
              <a:ext cx="90" cy="91"/>
              <a:chOff x="3742" y="3203"/>
              <a:chExt cx="90" cy="91"/>
            </a:xfrm>
          </p:grpSpPr>
          <p:sp>
            <p:nvSpPr>
              <p:cNvPr id="62" name="Line 18"/>
              <p:cNvSpPr>
                <a:spLocks noChangeShapeType="1"/>
              </p:cNvSpPr>
              <p:nvPr/>
            </p:nvSpPr>
            <p:spPr bwMode="auto">
              <a:xfrm>
                <a:off x="3742" y="3203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19"/>
              <p:cNvSpPr>
                <a:spLocks noChangeShapeType="1"/>
              </p:cNvSpPr>
              <p:nvPr/>
            </p:nvSpPr>
            <p:spPr bwMode="auto">
              <a:xfrm flipH="1">
                <a:off x="3742" y="3203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66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409304"/>
              </p:ext>
            </p:extLst>
          </p:nvPr>
        </p:nvGraphicFramePr>
        <p:xfrm>
          <a:off x="5344120" y="4727326"/>
          <a:ext cx="1047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33" name="公式" r:id="rId13" imgW="390398" imgH="171450" progId="Equation.3">
                  <p:embed/>
                </p:oleObj>
              </mc:Choice>
              <mc:Fallback>
                <p:oleObj name="公式" r:id="rId13" imgW="390398" imgH="171450" progId="Equation.3">
                  <p:embed/>
                  <p:pic>
                    <p:nvPicPr>
                      <p:cNvPr id="50183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4120" y="4727326"/>
                        <a:ext cx="1047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41"/>
          <p:cNvSpPr>
            <a:spLocks noChangeArrowheads="1"/>
          </p:cNvSpPr>
          <p:nvPr/>
        </p:nvSpPr>
        <p:spPr bwMode="auto">
          <a:xfrm>
            <a:off x="6894673" y="4684417"/>
            <a:ext cx="1957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Causal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9AF67A9-6682-4F23-A76B-5A8608D6EB2E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zh-CN" sz="1200" smtClean="0"/>
          </a:p>
        </p:txBody>
      </p:sp>
      <p:sp>
        <p:nvSpPr>
          <p:cNvPr id="50184" name="Rectangle 20"/>
          <p:cNvSpPr>
            <a:spLocks noChangeArrowheads="1"/>
          </p:cNvSpPr>
          <p:nvPr/>
        </p:nvSpPr>
        <p:spPr bwMode="auto">
          <a:xfrm>
            <a:off x="540197" y="1411635"/>
            <a:ext cx="3527425" cy="3238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0185" name="Oval 21"/>
          <p:cNvSpPr>
            <a:spLocks noChangeArrowheads="1"/>
          </p:cNvSpPr>
          <p:nvPr/>
        </p:nvSpPr>
        <p:spPr bwMode="auto">
          <a:xfrm>
            <a:off x="1980059" y="2754660"/>
            <a:ext cx="577850" cy="577850"/>
          </a:xfrm>
          <a:prstGeom prst="ellipse">
            <a:avLst/>
          </a:prstGeom>
          <a:solidFill>
            <a:srgbClr val="33CC33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0186" name="Line 22"/>
          <p:cNvSpPr>
            <a:spLocks noChangeShapeType="1"/>
          </p:cNvSpPr>
          <p:nvPr/>
        </p:nvSpPr>
        <p:spPr bwMode="auto">
          <a:xfrm>
            <a:off x="2267397" y="1268760"/>
            <a:ext cx="0" cy="3573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7" name="Rectangle 23"/>
          <p:cNvSpPr>
            <a:spLocks noChangeArrowheads="1"/>
          </p:cNvSpPr>
          <p:nvPr/>
        </p:nvSpPr>
        <p:spPr bwMode="auto">
          <a:xfrm>
            <a:off x="3562797" y="3041997"/>
            <a:ext cx="5048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2800" b="1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0188" name="Rectangle 24"/>
          <p:cNvSpPr>
            <a:spLocks noChangeArrowheads="1"/>
          </p:cNvSpPr>
          <p:nvPr/>
        </p:nvSpPr>
        <p:spPr bwMode="auto">
          <a:xfrm>
            <a:off x="2340422" y="3041997"/>
            <a:ext cx="6477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1/3</a:t>
            </a:r>
            <a:endParaRPr lang="en-US" altLang="zh-CN" sz="2800" b="1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0189" name="Oval 25"/>
          <p:cNvSpPr>
            <a:spLocks noChangeArrowheads="1"/>
          </p:cNvSpPr>
          <p:nvPr/>
        </p:nvSpPr>
        <p:spPr bwMode="auto">
          <a:xfrm>
            <a:off x="1475234" y="2276822"/>
            <a:ext cx="1584325" cy="16287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0190" name="Rectangle 26"/>
          <p:cNvSpPr>
            <a:spLocks noChangeArrowheads="1"/>
          </p:cNvSpPr>
          <p:nvPr/>
        </p:nvSpPr>
        <p:spPr bwMode="auto">
          <a:xfrm>
            <a:off x="2988122" y="3041997"/>
            <a:ext cx="5048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800" b="1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0191" name="Oval 27"/>
          <p:cNvSpPr>
            <a:spLocks noChangeArrowheads="1"/>
          </p:cNvSpPr>
          <p:nvPr/>
        </p:nvSpPr>
        <p:spPr bwMode="auto">
          <a:xfrm>
            <a:off x="2195959" y="2995960"/>
            <a:ext cx="144463" cy="1428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0192" name="Oval 28"/>
          <p:cNvSpPr>
            <a:spLocks noChangeArrowheads="1"/>
          </p:cNvSpPr>
          <p:nvPr/>
        </p:nvSpPr>
        <p:spPr bwMode="auto">
          <a:xfrm>
            <a:off x="2122934" y="2922935"/>
            <a:ext cx="288925" cy="2889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50193" name="Group 29"/>
          <p:cNvGrpSpPr>
            <a:grpSpLocks/>
          </p:cNvGrpSpPr>
          <p:nvPr/>
        </p:nvGrpSpPr>
        <p:grpSpPr bwMode="auto">
          <a:xfrm>
            <a:off x="3708847" y="2995960"/>
            <a:ext cx="142875" cy="144462"/>
            <a:chOff x="3742" y="3203"/>
            <a:chExt cx="90" cy="91"/>
          </a:xfrm>
        </p:grpSpPr>
        <p:sp>
          <p:nvSpPr>
            <p:cNvPr id="50201" name="Line 30"/>
            <p:cNvSpPr>
              <a:spLocks noChangeShapeType="1"/>
            </p:cNvSpPr>
            <p:nvPr/>
          </p:nvSpPr>
          <p:spPr bwMode="auto">
            <a:xfrm>
              <a:off x="3742" y="3203"/>
              <a:ext cx="9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2" name="Line 31"/>
            <p:cNvSpPr>
              <a:spLocks noChangeShapeType="1"/>
            </p:cNvSpPr>
            <p:nvPr/>
          </p:nvSpPr>
          <p:spPr bwMode="auto">
            <a:xfrm flipH="1">
              <a:off x="3742" y="3203"/>
              <a:ext cx="9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194" name="Group 32"/>
          <p:cNvGrpSpPr>
            <a:grpSpLocks/>
          </p:cNvGrpSpPr>
          <p:nvPr/>
        </p:nvGrpSpPr>
        <p:grpSpPr bwMode="auto">
          <a:xfrm>
            <a:off x="2483297" y="2995960"/>
            <a:ext cx="142875" cy="144462"/>
            <a:chOff x="3742" y="3203"/>
            <a:chExt cx="90" cy="91"/>
          </a:xfrm>
        </p:grpSpPr>
        <p:sp>
          <p:nvSpPr>
            <p:cNvPr id="50199" name="Line 33"/>
            <p:cNvSpPr>
              <a:spLocks noChangeShapeType="1"/>
            </p:cNvSpPr>
            <p:nvPr/>
          </p:nvSpPr>
          <p:spPr bwMode="auto">
            <a:xfrm>
              <a:off x="3742" y="3203"/>
              <a:ext cx="9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0" name="Line 34"/>
            <p:cNvSpPr>
              <a:spLocks noChangeShapeType="1"/>
            </p:cNvSpPr>
            <p:nvPr/>
          </p:nvSpPr>
          <p:spPr bwMode="auto">
            <a:xfrm flipH="1">
              <a:off x="3742" y="3203"/>
              <a:ext cx="9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195" name="Line 35"/>
          <p:cNvSpPr>
            <a:spLocks noChangeShapeType="1"/>
          </p:cNvSpPr>
          <p:nvPr/>
        </p:nvSpPr>
        <p:spPr bwMode="auto">
          <a:xfrm>
            <a:off x="108397" y="3068985"/>
            <a:ext cx="43195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019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801304"/>
              </p:ext>
            </p:extLst>
          </p:nvPr>
        </p:nvGraphicFramePr>
        <p:xfrm>
          <a:off x="597347" y="4910485"/>
          <a:ext cx="1458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15" name="公式" r:id="rId3" imgW="552342" imgH="171450" progId="Equation.3">
                  <p:embed/>
                </p:oleObj>
              </mc:Choice>
              <mc:Fallback>
                <p:oleObj name="公式" r:id="rId3" imgW="552342" imgH="17145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347" y="4910485"/>
                        <a:ext cx="14589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8" name="Rectangle 42"/>
          <p:cNvSpPr>
            <a:spLocks noChangeArrowheads="1"/>
          </p:cNvSpPr>
          <p:nvPr/>
        </p:nvSpPr>
        <p:spPr bwMode="auto">
          <a:xfrm>
            <a:off x="2181672" y="4889847"/>
            <a:ext cx="2246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Anti-causal</a:t>
            </a:r>
          </a:p>
        </p:txBody>
      </p: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395288" y="379512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Example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10.8: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3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2591908"/>
              </p:ext>
            </p:extLst>
          </p:nvPr>
        </p:nvGraphicFramePr>
        <p:xfrm>
          <a:off x="3491880" y="52388"/>
          <a:ext cx="4246562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16" name="公式" r:id="rId5" imgW="1676400" imgH="419068" progId="Equation.3">
                  <p:embed/>
                </p:oleObj>
              </mc:Choice>
              <mc:Fallback>
                <p:oleObj name="公式" r:id="rId5" imgW="1676400" imgH="419068" progId="Equation.3">
                  <p:embed/>
                  <p:pic>
                    <p:nvPicPr>
                      <p:cNvPr id="32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52388"/>
                        <a:ext cx="4246562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24"/>
          <p:cNvGrpSpPr>
            <a:grpSpLocks/>
          </p:cNvGrpSpPr>
          <p:nvPr/>
        </p:nvGrpSpPr>
        <p:grpSpPr bwMode="auto">
          <a:xfrm>
            <a:off x="4716909" y="1268760"/>
            <a:ext cx="4319587" cy="4176713"/>
            <a:chOff x="249" y="1344"/>
            <a:chExt cx="2721" cy="2631"/>
          </a:xfrm>
        </p:grpSpPr>
        <p:sp>
          <p:nvSpPr>
            <p:cNvPr id="45" name="Rectangle 2"/>
            <p:cNvSpPr>
              <a:spLocks noChangeArrowheads="1"/>
            </p:cNvSpPr>
            <p:nvPr/>
          </p:nvSpPr>
          <p:spPr bwMode="auto">
            <a:xfrm>
              <a:off x="521" y="1434"/>
              <a:ext cx="2222" cy="2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46" name="Oval 3"/>
            <p:cNvSpPr>
              <a:spLocks noChangeArrowheads="1"/>
            </p:cNvSpPr>
            <p:nvPr/>
          </p:nvSpPr>
          <p:spPr bwMode="auto">
            <a:xfrm>
              <a:off x="657" y="1525"/>
              <a:ext cx="1905" cy="1817"/>
            </a:xfrm>
            <a:prstGeom prst="ellipse">
              <a:avLst/>
            </a:prstGeom>
            <a:solidFill>
              <a:srgbClr val="33CC33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1427" y="2296"/>
              <a:ext cx="364" cy="3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48" name="Line 7"/>
            <p:cNvSpPr>
              <a:spLocks noChangeShapeType="1"/>
            </p:cNvSpPr>
            <p:nvPr/>
          </p:nvSpPr>
          <p:spPr bwMode="auto">
            <a:xfrm>
              <a:off x="1609" y="1344"/>
              <a:ext cx="0" cy="22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Rectangle 8"/>
            <p:cNvSpPr>
              <a:spLocks noChangeArrowheads="1"/>
            </p:cNvSpPr>
            <p:nvPr/>
          </p:nvSpPr>
          <p:spPr bwMode="auto">
            <a:xfrm>
              <a:off x="2425" y="246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0" name="Rectangle 9"/>
            <p:cNvSpPr>
              <a:spLocks noChangeArrowheads="1"/>
            </p:cNvSpPr>
            <p:nvPr/>
          </p:nvSpPr>
          <p:spPr bwMode="auto">
            <a:xfrm>
              <a:off x="1745" y="2461"/>
              <a:ext cx="40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1/3</a:t>
              </a:r>
              <a:endPara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" name="Oval 10"/>
            <p:cNvSpPr>
              <a:spLocks noChangeArrowheads="1"/>
            </p:cNvSpPr>
            <p:nvPr/>
          </p:nvSpPr>
          <p:spPr bwMode="auto">
            <a:xfrm>
              <a:off x="1110" y="1979"/>
              <a:ext cx="998" cy="10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52" name="Rectangle 11"/>
            <p:cNvSpPr>
              <a:spLocks noChangeArrowheads="1"/>
            </p:cNvSpPr>
            <p:nvPr/>
          </p:nvSpPr>
          <p:spPr bwMode="auto">
            <a:xfrm>
              <a:off x="2063" y="246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3" name="Oval 12"/>
            <p:cNvSpPr>
              <a:spLocks noChangeArrowheads="1"/>
            </p:cNvSpPr>
            <p:nvPr/>
          </p:nvSpPr>
          <p:spPr bwMode="auto">
            <a:xfrm>
              <a:off x="1564" y="2432"/>
              <a:ext cx="91" cy="9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54" name="Oval 13"/>
            <p:cNvSpPr>
              <a:spLocks noChangeArrowheads="1"/>
            </p:cNvSpPr>
            <p:nvPr/>
          </p:nvSpPr>
          <p:spPr bwMode="auto">
            <a:xfrm>
              <a:off x="1518" y="2386"/>
              <a:ext cx="182" cy="1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pSp>
          <p:nvGrpSpPr>
            <p:cNvPr id="55" name="Group 14"/>
            <p:cNvGrpSpPr>
              <a:grpSpLocks/>
            </p:cNvGrpSpPr>
            <p:nvPr/>
          </p:nvGrpSpPr>
          <p:grpSpPr bwMode="auto">
            <a:xfrm>
              <a:off x="2517" y="2432"/>
              <a:ext cx="90" cy="91"/>
              <a:chOff x="3742" y="3203"/>
              <a:chExt cx="90" cy="91"/>
            </a:xfrm>
          </p:grpSpPr>
          <p:sp>
            <p:nvSpPr>
              <p:cNvPr id="61" name="Line 15"/>
              <p:cNvSpPr>
                <a:spLocks noChangeShapeType="1"/>
              </p:cNvSpPr>
              <p:nvPr/>
            </p:nvSpPr>
            <p:spPr bwMode="auto">
              <a:xfrm>
                <a:off x="3742" y="3203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16"/>
              <p:cNvSpPr>
                <a:spLocks noChangeShapeType="1"/>
              </p:cNvSpPr>
              <p:nvPr/>
            </p:nvSpPr>
            <p:spPr bwMode="auto">
              <a:xfrm flipH="1">
                <a:off x="3742" y="3203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6" name="Group 17"/>
            <p:cNvGrpSpPr>
              <a:grpSpLocks/>
            </p:cNvGrpSpPr>
            <p:nvPr/>
          </p:nvGrpSpPr>
          <p:grpSpPr bwMode="auto">
            <a:xfrm>
              <a:off x="1745" y="2432"/>
              <a:ext cx="90" cy="91"/>
              <a:chOff x="3742" y="3203"/>
              <a:chExt cx="90" cy="91"/>
            </a:xfrm>
          </p:grpSpPr>
          <p:sp>
            <p:nvSpPr>
              <p:cNvPr id="59" name="Line 18"/>
              <p:cNvSpPr>
                <a:spLocks noChangeShapeType="1"/>
              </p:cNvSpPr>
              <p:nvPr/>
            </p:nvSpPr>
            <p:spPr bwMode="auto">
              <a:xfrm>
                <a:off x="3742" y="3203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Line 19"/>
              <p:cNvSpPr>
                <a:spLocks noChangeShapeType="1"/>
              </p:cNvSpPr>
              <p:nvPr/>
            </p:nvSpPr>
            <p:spPr bwMode="auto">
              <a:xfrm flipH="1">
                <a:off x="3742" y="3203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7" name="Line 20"/>
            <p:cNvSpPr>
              <a:spLocks noChangeShapeType="1"/>
            </p:cNvSpPr>
            <p:nvPr/>
          </p:nvSpPr>
          <p:spPr bwMode="auto">
            <a:xfrm>
              <a:off x="249" y="2478"/>
              <a:ext cx="27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8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4891281"/>
                </p:ext>
              </p:extLst>
            </p:nvPr>
          </p:nvGraphicFramePr>
          <p:xfrm>
            <a:off x="907" y="3655"/>
            <a:ext cx="121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17" name="公式" r:id="rId7" imgW="742914" imgH="171450" progId="Equation.3">
                    <p:embed/>
                  </p:oleObj>
                </mc:Choice>
                <mc:Fallback>
                  <p:oleObj name="公式" r:id="rId7" imgW="742914" imgH="171450" progId="Equation.3">
                    <p:embed/>
                    <p:pic>
                      <p:nvPicPr>
                        <p:cNvPr id="51221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7" y="3655"/>
                          <a:ext cx="1219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" name="Rectangle 22"/>
          <p:cNvSpPr>
            <a:spLocks noChangeArrowheads="1"/>
          </p:cNvSpPr>
          <p:nvPr/>
        </p:nvSpPr>
        <p:spPr bwMode="auto">
          <a:xfrm>
            <a:off x="72008" y="5759921"/>
            <a:ext cx="9036496" cy="1053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Two poles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give three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possible ROC’s, each one of them corresponds to a different signal.</a:t>
            </a:r>
          </a:p>
        </p:txBody>
      </p:sp>
      <p:sp>
        <p:nvSpPr>
          <p:cNvPr id="64" name="Rectangle 42"/>
          <p:cNvSpPr>
            <a:spLocks noChangeArrowheads="1"/>
          </p:cNvSpPr>
          <p:nvPr/>
        </p:nvSpPr>
        <p:spPr bwMode="auto">
          <a:xfrm>
            <a:off x="5044494" y="5375219"/>
            <a:ext cx="391999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Two-sided with DTFT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A134F5-9D6F-4903-87A2-28ACC391CFC1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zh-CN" sz="1200" smtClean="0"/>
          </a:p>
        </p:txBody>
      </p:sp>
      <p:graphicFrame>
        <p:nvGraphicFramePr>
          <p:cNvPr id="52227" name="Object 2"/>
          <p:cNvGraphicFramePr>
            <a:graphicFrameLocks/>
          </p:cNvGraphicFramePr>
          <p:nvPr/>
        </p:nvGraphicFramePr>
        <p:xfrm>
          <a:off x="2800350" y="5224463"/>
          <a:ext cx="1047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25" name="公式" r:id="rId3" imgW="390398" imgH="171450" progId="Equation.3">
                  <p:embed/>
                </p:oleObj>
              </mc:Choice>
              <mc:Fallback>
                <p:oleObj name="公式" r:id="rId3" imgW="390398" imgH="17145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5224463"/>
                        <a:ext cx="1047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3"/>
          <p:cNvGraphicFramePr>
            <a:graphicFrameLocks/>
          </p:cNvGraphicFramePr>
          <p:nvPr/>
        </p:nvGraphicFramePr>
        <p:xfrm>
          <a:off x="2655888" y="5873750"/>
          <a:ext cx="16494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26" name="公式" r:id="rId5" imgW="628686" imgH="171450" progId="Equation.3">
                  <p:embed/>
                </p:oleObj>
              </mc:Choice>
              <mc:Fallback>
                <p:oleObj name="公式" r:id="rId5" imgW="628686" imgH="17145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5873750"/>
                        <a:ext cx="16494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Rectangle 43"/>
          <p:cNvSpPr>
            <a:spLocks noChangeArrowheads="1"/>
          </p:cNvSpPr>
          <p:nvPr/>
        </p:nvSpPr>
        <p:spPr bwMode="auto">
          <a:xfrm>
            <a:off x="0" y="1303338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Summaries: </a:t>
            </a:r>
          </a:p>
          <a:p>
            <a:pPr eaLnBrk="1" hangingPunct="1">
              <a:buClrTx/>
              <a:buFontTx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ROC: circular ROC around origin</a:t>
            </a:r>
          </a:p>
          <a:p>
            <a:pPr eaLnBrk="1" hangingPunct="1">
              <a:buClrTx/>
              <a:buFontTx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Four different types of signals, correspond to four different types of ROC </a:t>
            </a:r>
          </a:p>
          <a:p>
            <a:pPr eaLnBrk="1" hangingPunct="1">
              <a:buClrTx/>
              <a:buFontTx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For rational ZT, ROC is bounded by poles</a:t>
            </a:r>
          </a:p>
          <a:p>
            <a:pPr eaLnBrk="1" hangingPunct="1">
              <a:buClrTx/>
              <a:buFontTx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Causal and anti-causal signal vs. right-sided and left-sided signals</a:t>
            </a:r>
          </a:p>
          <a:p>
            <a:pPr eaLnBrk="1" hangingPunct="1">
              <a:buClrTx/>
              <a:buFontTx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Different from LT, be careful with poles at 0 or infinity</a:t>
            </a:r>
          </a:p>
        </p:txBody>
      </p:sp>
      <p:graphicFrame>
        <p:nvGraphicFramePr>
          <p:cNvPr id="52230" name="Object 4"/>
          <p:cNvGraphicFramePr>
            <a:graphicFrameLocks/>
          </p:cNvGraphicFramePr>
          <p:nvPr/>
        </p:nvGraphicFramePr>
        <p:xfrm>
          <a:off x="6040438" y="5224463"/>
          <a:ext cx="1047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27" name="公式" r:id="rId7" imgW="390398" imgH="171450" progId="Equation.3">
                  <p:embed/>
                </p:oleObj>
              </mc:Choice>
              <mc:Fallback>
                <p:oleObj name="公式" r:id="rId7" imgW="390398" imgH="17145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438" y="5224463"/>
                        <a:ext cx="1047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5"/>
          <p:cNvGraphicFramePr>
            <a:graphicFrameLocks/>
          </p:cNvGraphicFramePr>
          <p:nvPr/>
        </p:nvGraphicFramePr>
        <p:xfrm>
          <a:off x="5824538" y="5800725"/>
          <a:ext cx="15541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28" name="公式" r:id="rId9" imgW="590514" imgH="171450" progId="Equation.3">
                  <p:embed/>
                </p:oleObj>
              </mc:Choice>
              <mc:Fallback>
                <p:oleObj name="公式" r:id="rId9" imgW="590514" imgH="17145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4538" y="5800725"/>
                        <a:ext cx="15541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44450"/>
            <a:ext cx="836295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楷体_GB2312" pitchFamily="49" charset="-122"/>
                <a:cs typeface="+mj-cs"/>
              </a:rPr>
              <a:t>2. The Region of Convergence for z-Transform</a:t>
            </a:r>
            <a:endParaRPr lang="en-US" sz="3200" b="1" kern="0" dirty="0"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6B8C25-A10A-4A64-AB0F-9406CA6A787C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zh-CN" sz="1200" smtClean="0"/>
          </a:p>
        </p:txBody>
      </p:sp>
      <p:sp>
        <p:nvSpPr>
          <p:cNvPr id="21507" name="Text Box 59"/>
          <p:cNvSpPr txBox="1">
            <a:spLocks noChangeArrowheads="1"/>
          </p:cNvSpPr>
          <p:nvPr/>
        </p:nvSpPr>
        <p:spPr bwMode="auto">
          <a:xfrm>
            <a:off x="251520" y="389608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roup 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discussion: 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6513" y="1599456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1. For the signal                                       , the ROC of its z-transform is (      )</a:t>
            </a:r>
          </a:p>
        </p:txBody>
      </p:sp>
      <p:graphicFrame>
        <p:nvGraphicFramePr>
          <p:cNvPr id="2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294532"/>
              </p:ext>
            </p:extLst>
          </p:nvPr>
        </p:nvGraphicFramePr>
        <p:xfrm>
          <a:off x="419100" y="2419350"/>
          <a:ext cx="26273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78" name="Equation" r:id="rId4" imgW="1193760" imgH="203040" progId="Equation.DSMT4">
                  <p:embed/>
                </p:oleObj>
              </mc:Choice>
              <mc:Fallback>
                <p:oleObj name="Equation" r:id="rId4" imgW="1193760" imgH="203040" progId="Equation.DSMT4">
                  <p:embed/>
                  <p:pic>
                    <p:nvPicPr>
                      <p:cNvPr id="28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2419350"/>
                        <a:ext cx="262731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5"/>
          <p:cNvGraphicFramePr>
            <a:graphicFrameLocks noChangeAspect="1"/>
          </p:cNvGraphicFramePr>
          <p:nvPr>
            <p:extLst/>
          </p:nvPr>
        </p:nvGraphicFramePr>
        <p:xfrm>
          <a:off x="5076056" y="2478857"/>
          <a:ext cx="22352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79" name="Equation" r:id="rId6" imgW="1015920" imgH="203040" progId="Equation.DSMT4">
                  <p:embed/>
                </p:oleObj>
              </mc:Choice>
              <mc:Fallback>
                <p:oleObj name="Equation" r:id="rId6" imgW="1015920" imgH="203040" progId="Equation.DSMT4">
                  <p:embed/>
                  <p:pic>
                    <p:nvPicPr>
                      <p:cNvPr id="29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478857"/>
                        <a:ext cx="22352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464492"/>
              </p:ext>
            </p:extLst>
          </p:nvPr>
        </p:nvGraphicFramePr>
        <p:xfrm>
          <a:off x="2236788" y="1620838"/>
          <a:ext cx="30162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80" name="Equation" r:id="rId8" imgW="1206360" imgH="190440" progId="Equation.DSMT4">
                  <p:embed/>
                </p:oleObj>
              </mc:Choice>
              <mc:Fallback>
                <p:oleObj name="Equation" r:id="rId8" imgW="1206360" imgH="190440" progId="Equation.DSMT4">
                  <p:embed/>
                  <p:pic>
                    <p:nvPicPr>
                      <p:cNvPr id="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8" y="1620838"/>
                        <a:ext cx="30162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5"/>
          <p:cNvGraphicFramePr>
            <a:graphicFrameLocks noChangeAspect="1"/>
          </p:cNvGraphicFramePr>
          <p:nvPr>
            <p:extLst/>
          </p:nvPr>
        </p:nvGraphicFramePr>
        <p:xfrm>
          <a:off x="457547" y="2924944"/>
          <a:ext cx="195421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81" name="Equation" r:id="rId10" imgW="888840" imgH="203040" progId="Equation.DSMT4">
                  <p:embed/>
                </p:oleObj>
              </mc:Choice>
              <mc:Fallback>
                <p:oleObj name="Equation" r:id="rId10" imgW="888840" imgH="203040" progId="Equation.DSMT4">
                  <p:embed/>
                  <p:pic>
                    <p:nvPicPr>
                      <p:cNvPr id="21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47" y="2924944"/>
                        <a:ext cx="195421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5496" y="4005064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. For the following absolutely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楷体_GB2312" pitchFamily="49" charset="-122"/>
              </a:rPr>
              <a:t>sumable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 signal with X(z), the signal is (      )</a:t>
            </a:r>
          </a:p>
        </p:txBody>
      </p:sp>
      <p:graphicFrame>
        <p:nvGraphicFramePr>
          <p:cNvPr id="1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599926"/>
              </p:ext>
            </p:extLst>
          </p:nvPr>
        </p:nvGraphicFramePr>
        <p:xfrm>
          <a:off x="463500" y="5284465"/>
          <a:ext cx="310038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82" name="Equation" r:id="rId12" imgW="1409400" imgH="203040" progId="Equation.DSMT4">
                  <p:embed/>
                </p:oleObj>
              </mc:Choice>
              <mc:Fallback>
                <p:oleObj name="Equation" r:id="rId12" imgW="1409400" imgH="203040" progId="Equation.DSMT4">
                  <p:embed/>
                  <p:pic>
                    <p:nvPicPr>
                      <p:cNvPr id="12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00" y="5284465"/>
                        <a:ext cx="310038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778996"/>
              </p:ext>
            </p:extLst>
          </p:nvPr>
        </p:nvGraphicFramePr>
        <p:xfrm>
          <a:off x="5075039" y="5345137"/>
          <a:ext cx="22352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83" name="Equation" r:id="rId14" imgW="1015920" imgH="203040" progId="Equation.DSMT4">
                  <p:embed/>
                </p:oleObj>
              </mc:Choice>
              <mc:Fallback>
                <p:oleObj name="Equation" r:id="rId14" imgW="1015920" imgH="203040" progId="Equation.DSMT4">
                  <p:embed/>
                  <p:pic>
                    <p:nvPicPr>
                      <p:cNvPr id="13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039" y="5345137"/>
                        <a:ext cx="22352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898507"/>
              </p:ext>
            </p:extLst>
          </p:nvPr>
        </p:nvGraphicFramePr>
        <p:xfrm>
          <a:off x="456530" y="5791224"/>
          <a:ext cx="195421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84" name="Equation" r:id="rId15" imgW="888840" imgH="203040" progId="Equation.DSMT4">
                  <p:embed/>
                </p:oleObj>
              </mc:Choice>
              <mc:Fallback>
                <p:oleObj name="Equation" r:id="rId15" imgW="888840" imgH="203040" progId="Equation.DSMT4">
                  <p:embed/>
                  <p:pic>
                    <p:nvPicPr>
                      <p:cNvPr id="16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30" y="5791224"/>
                        <a:ext cx="195421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215975"/>
              </p:ext>
            </p:extLst>
          </p:nvPr>
        </p:nvGraphicFramePr>
        <p:xfrm>
          <a:off x="5075039" y="5791224"/>
          <a:ext cx="20701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85" name="Equation" r:id="rId16" imgW="939600" imgH="203040" progId="Equation.DSMT4">
                  <p:embed/>
                </p:oleObj>
              </mc:Choice>
              <mc:Fallback>
                <p:oleObj name="Equation" r:id="rId16" imgW="939600" imgH="203040" progId="Equation.DSMT4">
                  <p:embed/>
                  <p:pic>
                    <p:nvPicPr>
                      <p:cNvPr id="17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039" y="5791224"/>
                        <a:ext cx="20701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918291"/>
              </p:ext>
            </p:extLst>
          </p:nvPr>
        </p:nvGraphicFramePr>
        <p:xfrm>
          <a:off x="2154262" y="4382897"/>
          <a:ext cx="37179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86" name="Equation" r:id="rId18" imgW="1688760" imgH="444240" progId="Equation.DSMT4">
                  <p:embed/>
                </p:oleObj>
              </mc:Choice>
              <mc:Fallback>
                <p:oleObj name="Equation" r:id="rId18" imgW="1688760" imgH="444240" progId="Equation.DSMT4">
                  <p:embed/>
                  <p:pic>
                    <p:nvPicPr>
                      <p:cNvPr id="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62" y="4382897"/>
                        <a:ext cx="371792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217518"/>
              </p:ext>
            </p:extLst>
          </p:nvPr>
        </p:nvGraphicFramePr>
        <p:xfrm>
          <a:off x="5076056" y="2924944"/>
          <a:ext cx="15922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87" name="Equation" r:id="rId20" imgW="723600" imgH="203040" progId="Equation.DSMT4">
                  <p:embed/>
                </p:oleObj>
              </mc:Choice>
              <mc:Fallback>
                <p:oleObj name="Equation" r:id="rId20" imgW="723600" imgH="203040" progId="Equation.DSMT4">
                  <p:embed/>
                  <p:pic>
                    <p:nvPicPr>
                      <p:cNvPr id="22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924944"/>
                        <a:ext cx="159226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586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C018B42-631A-4BB5-8789-A83957937185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zh-CN" sz="120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71488" y="82550"/>
            <a:ext cx="7772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200" b="1" kern="0" dirty="0">
                <a:ea typeface="楷体_GB2312" pitchFamily="49" charset="-122"/>
                <a:cs typeface="+mj-cs"/>
              </a:rPr>
              <a:t>3. The Inverse z-Transform</a:t>
            </a:r>
            <a:endParaRPr lang="en-US" sz="3200" b="1" kern="0" dirty="0">
              <a:ea typeface="+mj-ea"/>
              <a:cs typeface="+mj-cs"/>
            </a:endParaRPr>
          </a:p>
        </p:txBody>
      </p:sp>
      <p:sp>
        <p:nvSpPr>
          <p:cNvPr id="53252" name="Text Box 21"/>
          <p:cNvSpPr txBox="1">
            <a:spLocks noChangeArrowheads="1"/>
          </p:cNvSpPr>
          <p:nvPr/>
        </p:nvSpPr>
        <p:spPr bwMode="auto">
          <a:xfrm>
            <a:off x="107504" y="1711325"/>
            <a:ext cx="9036496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Basic requirements: </a:t>
            </a:r>
          </a:p>
          <a:p>
            <a:pPr eaLnBrk="1" hangingPunct="1">
              <a:spcBef>
                <a:spcPct val="50000"/>
              </a:spcBef>
              <a:buClrTx/>
              <a:buFontTx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Understanding the concept of inverse ZT: a contour integral in the ROC; </a:t>
            </a:r>
          </a:p>
          <a:p>
            <a:pPr eaLnBrk="1" hangingPunct="1">
              <a:spcBef>
                <a:spcPct val="50000"/>
              </a:spcBef>
              <a:buClrTx/>
              <a:buFontTx/>
              <a:buAutoNum type="arabicPeriod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Inverse ZT based on partial fraction expansion</a:t>
            </a:r>
          </a:p>
          <a:p>
            <a:pPr eaLnBrk="1" hangingPunct="1">
              <a:spcBef>
                <a:spcPct val="50000"/>
              </a:spcBef>
              <a:buClrTx/>
              <a:buFontTx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Expand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in polynomials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6171E40-C5AE-4D28-B7DF-FB422272EABA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zh-CN" sz="1200" smtClean="0"/>
          </a:p>
        </p:txBody>
      </p:sp>
      <p:graphicFrame>
        <p:nvGraphicFramePr>
          <p:cNvPr id="5427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877869"/>
              </p:ext>
            </p:extLst>
          </p:nvPr>
        </p:nvGraphicFramePr>
        <p:xfrm>
          <a:off x="827584" y="2910588"/>
          <a:ext cx="7873200" cy="203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7" name="Equation" r:id="rId3" imgW="3149280" imgH="812520" progId="Equation.DSMT4">
                  <p:embed/>
                </p:oleObj>
              </mc:Choice>
              <mc:Fallback>
                <p:oleObj name="Equation" r:id="rId3" imgW="3149280" imgH="812520" progId="Equation.DSMT4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910588"/>
                        <a:ext cx="7873200" cy="203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35496" y="4941888"/>
            <a:ext cx="9066212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Note: 1) the integral is done within any 2</a:t>
            </a:r>
            <a:r>
              <a:rPr lang="el-GR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π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interval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	2) any fixed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within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the ROC could be used</a:t>
            </a:r>
          </a:p>
        </p:txBody>
      </p:sp>
      <p:graphicFrame>
        <p:nvGraphicFramePr>
          <p:cNvPr id="54278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9722499"/>
              </p:ext>
            </p:extLst>
          </p:nvPr>
        </p:nvGraphicFramePr>
        <p:xfrm>
          <a:off x="2686050" y="1700808"/>
          <a:ext cx="34274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8" name="公式" r:id="rId5" imgW="1342971" imgH="200122" progId="Equation.3">
                  <p:embed/>
                </p:oleObj>
              </mc:Choice>
              <mc:Fallback>
                <p:oleObj name="公式" r:id="rId5" imgW="1342971" imgH="200122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1700808"/>
                        <a:ext cx="34274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71488" y="82550"/>
            <a:ext cx="7772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200" b="1" kern="0" dirty="0">
                <a:ea typeface="楷体_GB2312" pitchFamily="49" charset="-122"/>
                <a:cs typeface="+mj-cs"/>
              </a:rPr>
              <a:t>3. The Inverse z-Transform</a:t>
            </a:r>
            <a:endParaRPr lang="en-US" sz="3200" b="1" kern="0" dirty="0">
              <a:ea typeface="+mj-ea"/>
              <a:cs typeface="+mj-cs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6513" y="1268760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Write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) as a DTFT with suitable chosen magnitude:  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5496" y="2492896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Based on the one-to-one mapping property of FT: 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AB390E-F9E5-4E2D-97C7-95044D04BBD9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200" smtClean="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11188" y="1479550"/>
            <a:ext cx="7859712" cy="317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Basic requirements: 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1. Definition of z-Transform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2. Concept of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ROC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: difference from LT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3. Commonly-used ZT pairs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4. How to find the ZT of a signal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5. Concept of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zeros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and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poles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57200" y="115888"/>
            <a:ext cx="7620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1. The z-Transform 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07504" y="5191919"/>
            <a:ext cx="9036496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Note: be careful with the difference between LT and ZT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F4F3E7B-8692-4D2E-AEC7-F82E5CDF6436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zh-CN" sz="1200" smtClean="0"/>
          </a:p>
        </p:txBody>
      </p:sp>
      <p:sp>
        <p:nvSpPr>
          <p:cNvPr id="55299" name="Rectangle 30"/>
          <p:cNvSpPr>
            <a:spLocks noChangeArrowheads="1"/>
          </p:cNvSpPr>
          <p:nvPr/>
        </p:nvSpPr>
        <p:spPr bwMode="auto">
          <a:xfrm>
            <a:off x="5220147" y="1341438"/>
            <a:ext cx="2592387" cy="2663825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468313" y="5085184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In general</a:t>
            </a:r>
          </a:p>
        </p:txBody>
      </p:sp>
      <p:graphicFrame>
        <p:nvGraphicFramePr>
          <p:cNvPr id="55301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224261"/>
              </p:ext>
            </p:extLst>
          </p:nvPr>
        </p:nvGraphicFramePr>
        <p:xfrm>
          <a:off x="2351880" y="5078894"/>
          <a:ext cx="37766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1" name="Equation" r:id="rId3" imgW="1485828" imgH="399953" progId="Equation.3">
                  <p:embed/>
                </p:oleObj>
              </mc:Choice>
              <mc:Fallback>
                <p:oleObj name="Equation" r:id="rId3" imgW="1485828" imgH="399953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880" y="5078894"/>
                        <a:ext cx="37766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0" y="4221088"/>
            <a:ext cx="88931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Fix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and change </a:t>
            </a:r>
            <a:r>
              <a:rPr lang="el-GR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ω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in 2</a:t>
            </a:r>
            <a:r>
              <a:rPr lang="el-GR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π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period,                 is a circle in the z-plane inside the ROC.</a:t>
            </a:r>
            <a:endParaRPr lang="el-GR" altLang="zh-CN" sz="2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5303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9572427"/>
              </p:ext>
            </p:extLst>
          </p:nvPr>
        </p:nvGraphicFramePr>
        <p:xfrm>
          <a:off x="5076056" y="4221088"/>
          <a:ext cx="1331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2" name="Equation" r:id="rId5" imgW="504915" imgH="171450" progId="Equation.3">
                  <p:embed/>
                </p:oleObj>
              </mc:Choice>
              <mc:Fallback>
                <p:oleObj name="Equation" r:id="rId5" imgW="504915" imgH="17145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4221088"/>
                        <a:ext cx="13319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Oval 15"/>
          <p:cNvSpPr>
            <a:spLocks noChangeArrowheads="1"/>
          </p:cNvSpPr>
          <p:nvPr/>
        </p:nvSpPr>
        <p:spPr bwMode="auto">
          <a:xfrm>
            <a:off x="6083747" y="2206625"/>
            <a:ext cx="863600" cy="86518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5305" name="Line 16"/>
          <p:cNvSpPr>
            <a:spLocks noChangeShapeType="1"/>
          </p:cNvSpPr>
          <p:nvPr/>
        </p:nvSpPr>
        <p:spPr bwMode="auto">
          <a:xfrm>
            <a:off x="4427984" y="2640013"/>
            <a:ext cx="4464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6" name="Line 17"/>
          <p:cNvSpPr>
            <a:spLocks noChangeShapeType="1"/>
          </p:cNvSpPr>
          <p:nvPr/>
        </p:nvSpPr>
        <p:spPr bwMode="auto">
          <a:xfrm>
            <a:off x="6515547" y="838200"/>
            <a:ext cx="1587" cy="3571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7" name="Oval 20"/>
          <p:cNvSpPr>
            <a:spLocks noChangeArrowheads="1"/>
          </p:cNvSpPr>
          <p:nvPr/>
        </p:nvSpPr>
        <p:spPr bwMode="auto">
          <a:xfrm>
            <a:off x="5723384" y="1846263"/>
            <a:ext cx="1584325" cy="16271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55308" name="Group 27"/>
          <p:cNvGrpSpPr>
            <a:grpSpLocks/>
          </p:cNvGrpSpPr>
          <p:nvPr/>
        </p:nvGrpSpPr>
        <p:grpSpPr bwMode="auto">
          <a:xfrm>
            <a:off x="6877497" y="2565400"/>
            <a:ext cx="142875" cy="144463"/>
            <a:chOff x="3742" y="3203"/>
            <a:chExt cx="90" cy="91"/>
          </a:xfrm>
        </p:grpSpPr>
        <p:sp>
          <p:nvSpPr>
            <p:cNvPr id="55310" name="Line 28"/>
            <p:cNvSpPr>
              <a:spLocks noChangeShapeType="1"/>
            </p:cNvSpPr>
            <p:nvPr/>
          </p:nvSpPr>
          <p:spPr bwMode="auto">
            <a:xfrm>
              <a:off x="3742" y="3203"/>
              <a:ext cx="9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1" name="Line 29"/>
            <p:cNvSpPr>
              <a:spLocks noChangeShapeType="1"/>
            </p:cNvSpPr>
            <p:nvPr/>
          </p:nvSpPr>
          <p:spPr bwMode="auto">
            <a:xfrm flipH="1">
              <a:off x="3742" y="3203"/>
              <a:ext cx="9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471488" y="82550"/>
            <a:ext cx="7772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200" b="1" kern="0" dirty="0">
                <a:ea typeface="楷体_GB2312" pitchFamily="49" charset="-122"/>
                <a:cs typeface="+mj-cs"/>
              </a:rPr>
              <a:t>3. The Inverse z-Transform</a:t>
            </a:r>
            <a:endParaRPr lang="en-US" sz="3200" b="1" kern="0" dirty="0">
              <a:ea typeface="+mj-ea"/>
              <a:cs typeface="+mj-cs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5542408" y="1688467"/>
            <a:ext cx="1946275" cy="19427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648445"/>
              </p:ext>
            </p:extLst>
          </p:nvPr>
        </p:nvGraphicFramePr>
        <p:xfrm>
          <a:off x="7200553" y="1394783"/>
          <a:ext cx="1331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3" name="Equation" r:id="rId5" imgW="504915" imgH="171450" progId="Equation.3">
                  <p:embed/>
                </p:oleObj>
              </mc:Choice>
              <mc:Fallback>
                <p:oleObj name="Equation" r:id="rId5" imgW="504915" imgH="171450" progId="Equation.3">
                  <p:embed/>
                  <p:pic>
                    <p:nvPicPr>
                      <p:cNvPr id="55303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553" y="1394783"/>
                        <a:ext cx="13319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326353"/>
              </p:ext>
            </p:extLst>
          </p:nvPr>
        </p:nvGraphicFramePr>
        <p:xfrm>
          <a:off x="68064" y="1469396"/>
          <a:ext cx="5080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4" name="Equation" r:id="rId7" imgW="2031840" imgH="406080" progId="Equation.DSMT4">
                  <p:embed/>
                </p:oleObj>
              </mc:Choice>
              <mc:Fallback>
                <p:oleObj name="Equation" r:id="rId7" imgW="2031840" imgH="406080" progId="Equation.DSMT4">
                  <p:embed/>
                  <p:pic>
                    <p:nvPicPr>
                      <p:cNvPr id="54275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64" y="1469396"/>
                        <a:ext cx="5080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159066"/>
              </p:ext>
            </p:extLst>
          </p:nvPr>
        </p:nvGraphicFramePr>
        <p:xfrm>
          <a:off x="6877497" y="5332894"/>
          <a:ext cx="2158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15" name="Equation" r:id="rId9" imgW="863280" imgH="228600" progId="Equation.DSMT4">
                  <p:embed/>
                </p:oleObj>
              </mc:Choice>
              <mc:Fallback>
                <p:oleObj name="Equation" r:id="rId9" imgW="863280" imgH="228600" progId="Equation.DSMT4">
                  <p:embed/>
                  <p:pic>
                    <p:nvPicPr>
                      <p:cNvPr id="17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497" y="5332894"/>
                        <a:ext cx="2158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424FFFD-71CC-4221-B500-44AF6A48FC25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zh-CN" sz="1200" smtClean="0"/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71438" y="1266825"/>
            <a:ext cx="9072562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The calculation for inverse z-transform: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(1) Integration of complex function.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(2) Compute by partial fraction expansion.</a:t>
            </a:r>
          </a:p>
        </p:txBody>
      </p:sp>
      <p:graphicFrame>
        <p:nvGraphicFramePr>
          <p:cNvPr id="56324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0310546"/>
              </p:ext>
            </p:extLst>
          </p:nvPr>
        </p:nvGraphicFramePr>
        <p:xfrm>
          <a:off x="827088" y="2976538"/>
          <a:ext cx="6886575" cy="225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8" name="公式" r:id="rId3" imgW="2724114" imgH="876364" progId="Equation.3">
                  <p:embed/>
                </p:oleObj>
              </mc:Choice>
              <mc:Fallback>
                <p:oleObj name="公式" r:id="rId3" imgW="2724114" imgH="876364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976538"/>
                        <a:ext cx="6886575" cy="225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1281439"/>
              </p:ext>
            </p:extLst>
          </p:nvPr>
        </p:nvGraphicFramePr>
        <p:xfrm>
          <a:off x="755650" y="5085184"/>
          <a:ext cx="4856163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9" name="Equation" r:id="rId5" imgW="1914398" imgH="495236" progId="Equation.3">
                  <p:embed/>
                </p:oleObj>
              </mc:Choice>
              <mc:Fallback>
                <p:oleObj name="Equation" r:id="rId5" imgW="1914398" imgH="495236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085184"/>
                        <a:ext cx="4856163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5221288" y="5085184"/>
            <a:ext cx="3846512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ROC outside the pole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5262563" y="5709071"/>
            <a:ext cx="3846512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ROC inside the pole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4932040" y="4198144"/>
            <a:ext cx="38227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Here, expansion with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楷体_GB2312" pitchFamily="49" charset="-122"/>
              </a:rPr>
              <a:t>-1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71488" y="82550"/>
            <a:ext cx="7772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200" b="1" kern="0" dirty="0">
                <a:ea typeface="楷体_GB2312" pitchFamily="49" charset="-122"/>
                <a:cs typeface="+mj-cs"/>
              </a:rPr>
              <a:t>3. The Inverse z-Transform</a:t>
            </a:r>
            <a:endParaRPr lang="en-US" sz="3200" b="1" kern="0" dirty="0"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C2CE0A-6E81-4B8D-9841-4D65ADE6BBA1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zh-CN" sz="1200" smtClean="0"/>
          </a:p>
        </p:txBody>
      </p:sp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457200" y="1335088"/>
            <a:ext cx="2357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Example 10.9:</a:t>
            </a:r>
          </a:p>
        </p:txBody>
      </p:sp>
      <p:graphicFrame>
        <p:nvGraphicFramePr>
          <p:cNvPr id="57348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0356670"/>
              </p:ext>
            </p:extLst>
          </p:nvPr>
        </p:nvGraphicFramePr>
        <p:xfrm>
          <a:off x="3206179" y="1000125"/>
          <a:ext cx="59023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42" name="公式" r:id="rId3" imgW="2333715" imgH="428625" progId="Equation.3">
                  <p:embed/>
                </p:oleObj>
              </mc:Choice>
              <mc:Fallback>
                <p:oleObj name="公式" r:id="rId3" imgW="2333715" imgH="428625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179" y="1000125"/>
                        <a:ext cx="59023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35496" y="2132856"/>
            <a:ext cx="5326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Partial fraction expansion with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楷体_GB2312" pitchFamily="49" charset="-122"/>
              </a:rPr>
              <a:t>-1</a:t>
            </a:r>
          </a:p>
        </p:txBody>
      </p:sp>
      <p:graphicFrame>
        <p:nvGraphicFramePr>
          <p:cNvPr id="57350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7923142"/>
              </p:ext>
            </p:extLst>
          </p:nvPr>
        </p:nvGraphicFramePr>
        <p:xfrm>
          <a:off x="1962150" y="2564904"/>
          <a:ext cx="4697413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43" name="公式" r:id="rId5" imgW="1847886" imgH="419068" progId="Equation.3">
                  <p:embed/>
                </p:oleObj>
              </mc:Choice>
              <mc:Fallback>
                <p:oleObj name="公式" r:id="rId5" imgW="1847886" imgH="419068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2564904"/>
                        <a:ext cx="4697413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4"/>
          <p:cNvGraphicFramePr>
            <a:graphicFrameLocks/>
          </p:cNvGraphicFramePr>
          <p:nvPr/>
        </p:nvGraphicFramePr>
        <p:xfrm>
          <a:off x="4330700" y="3640138"/>
          <a:ext cx="4633913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44" name="公式" r:id="rId7" imgW="1828800" imgH="495236" progId="Equation.3">
                  <p:embed/>
                </p:oleObj>
              </mc:Choice>
              <mc:Fallback>
                <p:oleObj name="公式" r:id="rId7" imgW="1828800" imgH="495236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3640138"/>
                        <a:ext cx="4633913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5"/>
          <p:cNvGraphicFramePr>
            <a:graphicFrameLocks/>
          </p:cNvGraphicFramePr>
          <p:nvPr/>
        </p:nvGraphicFramePr>
        <p:xfrm>
          <a:off x="250825" y="3927475"/>
          <a:ext cx="30464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45" name="公式" r:id="rId9" imgW="1190571" imgH="209679" progId="Equation.3">
                  <p:embed/>
                </p:oleObj>
              </mc:Choice>
              <mc:Fallback>
                <p:oleObj name="公式" r:id="rId9" imgW="1190571" imgH="209679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927475"/>
                        <a:ext cx="30464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6"/>
          <p:cNvGraphicFramePr>
            <a:graphicFrameLocks/>
          </p:cNvGraphicFramePr>
          <p:nvPr/>
        </p:nvGraphicFramePr>
        <p:xfrm>
          <a:off x="3059113" y="3927475"/>
          <a:ext cx="13017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46" name="公式" r:id="rId11" imgW="495372" imgH="266732" progId="Equation.3">
                  <p:embed/>
                </p:oleObj>
              </mc:Choice>
              <mc:Fallback>
                <p:oleObj name="公式" r:id="rId11" imgW="495372" imgH="266732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927475"/>
                        <a:ext cx="130175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4" name="Object 7"/>
          <p:cNvGraphicFramePr>
            <a:graphicFrameLocks/>
          </p:cNvGraphicFramePr>
          <p:nvPr/>
        </p:nvGraphicFramePr>
        <p:xfrm>
          <a:off x="4338638" y="4935538"/>
          <a:ext cx="4697412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47" name="公式" r:id="rId13" imgW="1847886" imgH="495236" progId="Equation.3">
                  <p:embed/>
                </p:oleObj>
              </mc:Choice>
              <mc:Fallback>
                <p:oleObj name="公式" r:id="rId13" imgW="1847886" imgH="495236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8638" y="4935538"/>
                        <a:ext cx="4697412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5" name="Object 8"/>
          <p:cNvGraphicFramePr>
            <a:graphicFrameLocks/>
          </p:cNvGraphicFramePr>
          <p:nvPr/>
        </p:nvGraphicFramePr>
        <p:xfrm>
          <a:off x="290513" y="5222875"/>
          <a:ext cx="30464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48" name="公式" r:id="rId15" imgW="1190571" imgH="209679" progId="Equation.3">
                  <p:embed/>
                </p:oleObj>
              </mc:Choice>
              <mc:Fallback>
                <p:oleObj name="公式" r:id="rId15" imgW="1190571" imgH="209679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5222875"/>
                        <a:ext cx="304641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6" name="Object 9"/>
          <p:cNvGraphicFramePr>
            <a:graphicFrameLocks/>
          </p:cNvGraphicFramePr>
          <p:nvPr/>
        </p:nvGraphicFramePr>
        <p:xfrm>
          <a:off x="3098800" y="5229225"/>
          <a:ext cx="13017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49" name="公式" r:id="rId17" imgW="495372" imgH="266732" progId="Equation.3">
                  <p:embed/>
                </p:oleObj>
              </mc:Choice>
              <mc:Fallback>
                <p:oleObj name="公式" r:id="rId17" imgW="495372" imgH="266732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5229225"/>
                        <a:ext cx="130175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471488" y="82550"/>
            <a:ext cx="7772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200" b="1" kern="0" dirty="0">
                <a:ea typeface="楷体_GB2312" pitchFamily="49" charset="-122"/>
                <a:cs typeface="+mj-cs"/>
              </a:rPr>
              <a:t>3. The Inverse z-Transform</a:t>
            </a:r>
            <a:endParaRPr lang="en-US" sz="3200" b="1" kern="0" dirty="0"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5D9AAD8-00E3-4C27-BE41-D451E4DF00DB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zh-CN" sz="1200" smtClean="0"/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457200" y="333375"/>
            <a:ext cx="375443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Example 10.9 (Cont’d):</a:t>
            </a:r>
          </a:p>
        </p:txBody>
      </p:sp>
      <p:graphicFrame>
        <p:nvGraphicFramePr>
          <p:cNvPr id="58372" name="Object 2"/>
          <p:cNvGraphicFramePr>
            <a:graphicFrameLocks/>
          </p:cNvGraphicFramePr>
          <p:nvPr/>
        </p:nvGraphicFramePr>
        <p:xfrm>
          <a:off x="2124075" y="1208088"/>
          <a:ext cx="4697413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2" name="公式" r:id="rId3" imgW="1847886" imgH="419068" progId="Equation.3">
                  <p:embed/>
                </p:oleObj>
              </mc:Choice>
              <mc:Fallback>
                <p:oleObj name="公式" r:id="rId3" imgW="1847886" imgH="419068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208088"/>
                        <a:ext cx="4697413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Text Box 4"/>
          <p:cNvSpPr txBox="1">
            <a:spLocks noChangeArrowheads="1"/>
          </p:cNvSpPr>
          <p:nvPr/>
        </p:nvSpPr>
        <p:spPr bwMode="auto">
          <a:xfrm>
            <a:off x="72330" y="2232025"/>
            <a:ext cx="907167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For both terms, the ROC |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| &gt; 1/3 is an outside ROC.  So, both terms are right-sided sequences. </a:t>
            </a:r>
          </a:p>
        </p:txBody>
      </p:sp>
      <p:graphicFrame>
        <p:nvGraphicFramePr>
          <p:cNvPr id="5837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2169230"/>
              </p:ext>
            </p:extLst>
          </p:nvPr>
        </p:nvGraphicFramePr>
        <p:xfrm>
          <a:off x="683568" y="3284984"/>
          <a:ext cx="4856162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3" name="Equation" r:id="rId5" imgW="1914398" imgH="495236" progId="Equation.3">
                  <p:embed/>
                </p:oleObj>
              </mc:Choice>
              <mc:Fallback>
                <p:oleObj name="Equation" r:id="rId5" imgW="1914398" imgH="495236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284984"/>
                        <a:ext cx="4856162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Text Box 6"/>
          <p:cNvSpPr txBox="1">
            <a:spLocks noChangeArrowheads="1"/>
          </p:cNvSpPr>
          <p:nvPr/>
        </p:nvSpPr>
        <p:spPr bwMode="auto">
          <a:xfrm>
            <a:off x="5222230" y="3284984"/>
            <a:ext cx="3846513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ROC outside the pole</a:t>
            </a:r>
          </a:p>
        </p:txBody>
      </p:sp>
      <p:sp>
        <p:nvSpPr>
          <p:cNvPr id="58376" name="Text Box 7"/>
          <p:cNvSpPr txBox="1">
            <a:spLocks noChangeArrowheads="1"/>
          </p:cNvSpPr>
          <p:nvPr/>
        </p:nvSpPr>
        <p:spPr bwMode="auto">
          <a:xfrm>
            <a:off x="5252393" y="3908871"/>
            <a:ext cx="3846512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ROC inside the pole</a:t>
            </a:r>
          </a:p>
        </p:txBody>
      </p:sp>
      <p:graphicFrame>
        <p:nvGraphicFramePr>
          <p:cNvPr id="58377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606019"/>
              </p:ext>
            </p:extLst>
          </p:nvPr>
        </p:nvGraphicFramePr>
        <p:xfrm>
          <a:off x="684213" y="4581128"/>
          <a:ext cx="4983162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4" name="公式" r:id="rId7" imgW="1962114" imgH="438182" progId="Equation.3">
                  <p:embed/>
                </p:oleObj>
              </mc:Choice>
              <mc:Fallback>
                <p:oleObj name="公式" r:id="rId7" imgW="1962114" imgH="438182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581128"/>
                        <a:ext cx="4983162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8" name="Text Box 9"/>
          <p:cNvSpPr txBox="1">
            <a:spLocks noChangeArrowheads="1"/>
          </p:cNvSpPr>
          <p:nvPr/>
        </p:nvSpPr>
        <p:spPr bwMode="auto">
          <a:xfrm>
            <a:off x="4716463" y="5703888"/>
            <a:ext cx="3959225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Causal and DTFT exists.   </a:t>
            </a:r>
          </a:p>
        </p:txBody>
      </p:sp>
      <p:graphicFrame>
        <p:nvGraphicFramePr>
          <p:cNvPr id="58379" name="Object 5"/>
          <p:cNvGraphicFramePr>
            <a:graphicFrameLocks/>
          </p:cNvGraphicFramePr>
          <p:nvPr/>
        </p:nvGraphicFramePr>
        <p:xfrm>
          <a:off x="7308850" y="1458913"/>
          <a:ext cx="1143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5" name="公式" r:id="rId9" imgW="428571" imgH="200122" progId="Equation.3">
                  <p:embed/>
                </p:oleObj>
              </mc:Choice>
              <mc:Fallback>
                <p:oleObj name="公式" r:id="rId9" imgW="428571" imgH="200122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1458913"/>
                        <a:ext cx="1143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C56F8A5-BB45-4FC4-B4A3-D30A691AA4FA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zh-CN" sz="1200" smtClean="0"/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92075" y="1196752"/>
            <a:ext cx="2535238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Example 10.10:</a:t>
            </a:r>
          </a:p>
        </p:txBody>
      </p:sp>
      <p:graphicFrame>
        <p:nvGraphicFramePr>
          <p:cNvPr id="59396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3394966"/>
              </p:ext>
            </p:extLst>
          </p:nvPr>
        </p:nvGraphicFramePr>
        <p:xfrm>
          <a:off x="1429330" y="1505808"/>
          <a:ext cx="7585075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93" name="公式" r:id="rId3" imgW="3009828" imgH="419068" progId="Equation.3">
                  <p:embed/>
                </p:oleObj>
              </mc:Choice>
              <mc:Fallback>
                <p:oleObj name="公式" r:id="rId3" imgW="3009828" imgH="419068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330" y="1505808"/>
                        <a:ext cx="7585075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1884598"/>
              </p:ext>
            </p:extLst>
          </p:nvPr>
        </p:nvGraphicFramePr>
        <p:xfrm>
          <a:off x="4427389" y="2614290"/>
          <a:ext cx="279241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94" name="公式" r:id="rId5" imgW="1085886" imgH="438182" progId="Equation.3">
                  <p:embed/>
                </p:oleObj>
              </mc:Choice>
              <mc:Fallback>
                <p:oleObj name="公式" r:id="rId5" imgW="1085886" imgH="438182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389" y="2614290"/>
                        <a:ext cx="2792413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4631234"/>
              </p:ext>
            </p:extLst>
          </p:nvPr>
        </p:nvGraphicFramePr>
        <p:xfrm>
          <a:off x="1547664" y="2614290"/>
          <a:ext cx="263366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95" name="公式" r:id="rId7" imgW="1028628" imgH="438182" progId="Equation.3">
                  <p:embed/>
                </p:oleObj>
              </mc:Choice>
              <mc:Fallback>
                <p:oleObj name="公式" r:id="rId7" imgW="1028628" imgH="438182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614290"/>
                        <a:ext cx="2633663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Text Box 8"/>
          <p:cNvSpPr txBox="1">
            <a:spLocks noChangeArrowheads="1"/>
          </p:cNvSpPr>
          <p:nvPr/>
        </p:nvSpPr>
        <p:spPr bwMode="auto">
          <a:xfrm>
            <a:off x="164554" y="3789040"/>
            <a:ext cx="253523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Example 10.11:</a:t>
            </a:r>
          </a:p>
        </p:txBody>
      </p:sp>
      <p:graphicFrame>
        <p:nvGraphicFramePr>
          <p:cNvPr id="59400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1004986"/>
              </p:ext>
            </p:extLst>
          </p:nvPr>
        </p:nvGraphicFramePr>
        <p:xfrm>
          <a:off x="1406519" y="4081055"/>
          <a:ext cx="6505575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96" name="公式" r:id="rId9" imgW="2571714" imgH="419068" progId="Equation.3">
                  <p:embed/>
                </p:oleObj>
              </mc:Choice>
              <mc:Fallback>
                <p:oleObj name="公式" r:id="rId9" imgW="2571714" imgH="419068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19" y="4081055"/>
                        <a:ext cx="6505575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4046220"/>
              </p:ext>
            </p:extLst>
          </p:nvPr>
        </p:nvGraphicFramePr>
        <p:xfrm>
          <a:off x="1565269" y="5158046"/>
          <a:ext cx="6346825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97" name="公式" r:id="rId11" imgW="2514745" imgH="438182" progId="Equation.3">
                  <p:embed/>
                </p:oleObj>
              </mc:Choice>
              <mc:Fallback>
                <p:oleObj name="公式" r:id="rId11" imgW="2514745" imgH="438182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69" y="5158046"/>
                        <a:ext cx="6346825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71488" y="82550"/>
            <a:ext cx="7772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200" b="1" kern="0" dirty="0">
                <a:ea typeface="楷体_GB2312" pitchFamily="49" charset="-122"/>
                <a:cs typeface="+mj-cs"/>
              </a:rPr>
              <a:t>3. The Inverse z-Transform</a:t>
            </a:r>
            <a:endParaRPr lang="en-US" sz="3200" b="1" kern="0" dirty="0"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759DC80-40F1-4FC6-B9C9-0001DAA44B30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zh-CN" sz="1200" smtClean="0"/>
          </a:p>
        </p:txBody>
      </p:sp>
      <p:pic>
        <p:nvPicPr>
          <p:cNvPr id="60419" name="Picture 10" descr="例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079" y="4869160"/>
            <a:ext cx="416242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Text Box 2"/>
          <p:cNvSpPr txBox="1">
            <a:spLocks noChangeArrowheads="1"/>
          </p:cNvSpPr>
          <p:nvPr/>
        </p:nvSpPr>
        <p:spPr bwMode="auto">
          <a:xfrm>
            <a:off x="35496" y="1321604"/>
            <a:ext cx="56172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3) Expand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in polynomial in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楷体_GB2312" pitchFamily="49" charset="-122"/>
              </a:rPr>
              <a:t>-1</a:t>
            </a:r>
          </a:p>
        </p:txBody>
      </p:sp>
      <p:sp>
        <p:nvSpPr>
          <p:cNvPr id="60421" name="Rectangle 3"/>
          <p:cNvSpPr>
            <a:spLocks noChangeArrowheads="1"/>
          </p:cNvSpPr>
          <p:nvPr/>
        </p:nvSpPr>
        <p:spPr bwMode="auto">
          <a:xfrm>
            <a:off x="107504" y="2708920"/>
            <a:ext cx="541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Example 10.12:  </a:t>
            </a:r>
          </a:p>
        </p:txBody>
      </p:sp>
      <p:graphicFrame>
        <p:nvGraphicFramePr>
          <p:cNvPr id="60422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01300"/>
              </p:ext>
            </p:extLst>
          </p:nvPr>
        </p:nvGraphicFramePr>
        <p:xfrm>
          <a:off x="4252119" y="1600875"/>
          <a:ext cx="47926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0" name="公式" r:id="rId4" imgW="1886058" imgH="399953" progId="Equation.3">
                  <p:embed/>
                </p:oleObj>
              </mc:Choice>
              <mc:Fallback>
                <p:oleObj name="公式" r:id="rId4" imgW="1886058" imgH="399953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119" y="1600875"/>
                        <a:ext cx="479266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963312"/>
              </p:ext>
            </p:extLst>
          </p:nvPr>
        </p:nvGraphicFramePr>
        <p:xfrm>
          <a:off x="2843213" y="2736324"/>
          <a:ext cx="3333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1" name="Equation" r:id="rId6" imgW="1333440" imgH="228600" progId="Equation.DSMT4">
                  <p:embed/>
                </p:oleObj>
              </mc:Choice>
              <mc:Fallback>
                <p:oleObj name="Equation" r:id="rId6" imgW="1333440" imgH="22860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736324"/>
                        <a:ext cx="3333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9453300"/>
              </p:ext>
            </p:extLst>
          </p:nvPr>
        </p:nvGraphicFramePr>
        <p:xfrm>
          <a:off x="665956" y="4019139"/>
          <a:ext cx="71723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2" name="公式" r:id="rId8" imgW="2838342" imgH="200122" progId="Equation.3">
                  <p:embed/>
                </p:oleObj>
              </mc:Choice>
              <mc:Fallback>
                <p:oleObj name="公式" r:id="rId8" imgW="2838342" imgH="200122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" y="4019139"/>
                        <a:ext cx="71723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5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5785687"/>
              </p:ext>
            </p:extLst>
          </p:nvPr>
        </p:nvGraphicFramePr>
        <p:xfrm>
          <a:off x="77295" y="5273546"/>
          <a:ext cx="58404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3" name="公式" r:id="rId10" imgW="2305086" imgH="171450" progId="Equation.3">
                  <p:embed/>
                </p:oleObj>
              </mc:Choice>
              <mc:Fallback>
                <p:oleObj name="公式" r:id="rId10" imgW="2305086" imgH="17145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95" y="5273546"/>
                        <a:ext cx="58404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71488" y="82550"/>
            <a:ext cx="7772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200" b="1" kern="0" dirty="0">
                <a:ea typeface="楷体_GB2312" pitchFamily="49" charset="-122"/>
                <a:cs typeface="+mj-cs"/>
              </a:rPr>
              <a:t>3. The Inverse z-Transform</a:t>
            </a:r>
            <a:endParaRPr lang="en-US" sz="3200" b="1" kern="0" dirty="0">
              <a:ea typeface="+mj-ea"/>
              <a:cs typeface="+mj-cs"/>
            </a:endParaRP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56899"/>
              </p:ext>
            </p:extLst>
          </p:nvPr>
        </p:nvGraphicFramePr>
        <p:xfrm>
          <a:off x="6859588" y="3332180"/>
          <a:ext cx="165060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4" name="Equation" r:id="rId12" imgW="660240" imgH="203040" progId="Equation.DSMT4">
                  <p:embed/>
                </p:oleObj>
              </mc:Choice>
              <mc:Fallback>
                <p:oleObj name="Equation" r:id="rId12" imgW="660240" imgH="203040" progId="Equation.DSMT4">
                  <p:embed/>
                  <p:pic>
                    <p:nvPicPr>
                      <p:cNvPr id="60423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588" y="3332180"/>
                        <a:ext cx="1650600" cy="50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7184304" y="2708920"/>
            <a:ext cx="19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ROC?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970981" y="3292530"/>
            <a:ext cx="554523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Both z = 0 and infinity are poles: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10E085E-6987-4F48-AE5C-78D0027A1E69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zh-CN" sz="1200" smtClean="0"/>
          </a:p>
        </p:txBody>
      </p: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34925" y="1341438"/>
            <a:ext cx="541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Example 10.13:  </a:t>
            </a:r>
          </a:p>
        </p:txBody>
      </p:sp>
      <p:graphicFrame>
        <p:nvGraphicFramePr>
          <p:cNvPr id="61444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8229050"/>
              </p:ext>
            </p:extLst>
          </p:nvPr>
        </p:nvGraphicFramePr>
        <p:xfrm>
          <a:off x="2916238" y="4581128"/>
          <a:ext cx="403066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3" name="公式" r:id="rId3" imgW="1581258" imgH="390396" progId="Equation.3">
                  <p:embed/>
                </p:oleObj>
              </mc:Choice>
              <mc:Fallback>
                <p:oleObj name="公式" r:id="rId3" imgW="1581258" imgH="390396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581128"/>
                        <a:ext cx="4030662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34925" y="2179638"/>
            <a:ext cx="910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Inside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ROC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we have |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az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| &lt; 1, so we can do an expansion as </a:t>
            </a:r>
          </a:p>
        </p:txBody>
      </p:sp>
      <p:graphicFrame>
        <p:nvGraphicFramePr>
          <p:cNvPr id="61446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0956783"/>
              </p:ext>
            </p:extLst>
          </p:nvPr>
        </p:nvGraphicFramePr>
        <p:xfrm>
          <a:off x="755576" y="4065261"/>
          <a:ext cx="25066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4" name="公式" r:id="rId5" imgW="971658" imgH="200122" progId="Equation.3">
                  <p:embed/>
                </p:oleObj>
              </mc:Choice>
              <mc:Fallback>
                <p:oleObj name="公式" r:id="rId5" imgW="971658" imgH="200122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065261"/>
                        <a:ext cx="25066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5827430"/>
              </p:ext>
            </p:extLst>
          </p:nvPr>
        </p:nvGraphicFramePr>
        <p:xfrm>
          <a:off x="970756" y="2853065"/>
          <a:ext cx="74898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5" name="公式" r:id="rId7" imgW="2971945" imgH="428625" progId="Equation.3">
                  <p:embed/>
                </p:oleObj>
              </mc:Choice>
              <mc:Fallback>
                <p:oleObj name="公式" r:id="rId7" imgW="2971945" imgH="428625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756" y="2853065"/>
                        <a:ext cx="74898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8" name="Rectangle 7"/>
          <p:cNvSpPr>
            <a:spLocks noChangeArrowheads="1"/>
          </p:cNvSpPr>
          <p:nvPr/>
        </p:nvSpPr>
        <p:spPr bwMode="auto">
          <a:xfrm>
            <a:off x="611510" y="5517232"/>
            <a:ext cx="8208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Inside the ROC, |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az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| &gt; 1, how to do the expansion?</a:t>
            </a:r>
          </a:p>
        </p:txBody>
      </p:sp>
      <p:sp>
        <p:nvSpPr>
          <p:cNvPr id="61449" name="Rectangle 8"/>
          <p:cNvSpPr>
            <a:spLocks noChangeArrowheads="1"/>
          </p:cNvSpPr>
          <p:nvPr/>
        </p:nvSpPr>
        <p:spPr bwMode="auto">
          <a:xfrm>
            <a:off x="611188" y="4738290"/>
            <a:ext cx="244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However, for   </a:t>
            </a:r>
          </a:p>
        </p:txBody>
      </p:sp>
      <p:graphicFrame>
        <p:nvGraphicFramePr>
          <p:cNvPr id="61450" name="Object 5"/>
          <p:cNvGraphicFramePr>
            <a:graphicFrameLocks/>
          </p:cNvGraphicFramePr>
          <p:nvPr/>
        </p:nvGraphicFramePr>
        <p:xfrm>
          <a:off x="2628900" y="1228725"/>
          <a:ext cx="40306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6" name="公式" r:id="rId9" imgW="1581258" imgH="390396" progId="Equation.3">
                  <p:embed/>
                </p:oleObj>
              </mc:Choice>
              <mc:Fallback>
                <p:oleObj name="公式" r:id="rId9" imgW="1581258" imgH="390396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1228725"/>
                        <a:ext cx="4030663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1" name="Object 6"/>
          <p:cNvGraphicFramePr>
            <a:graphicFrameLocks/>
          </p:cNvGraphicFramePr>
          <p:nvPr/>
        </p:nvGraphicFramePr>
        <p:xfrm>
          <a:off x="6846888" y="1489075"/>
          <a:ext cx="21891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7" name="公式" r:id="rId11" imgW="847598" imgH="200122" progId="Equation.3">
                  <p:embed/>
                </p:oleObj>
              </mc:Choice>
              <mc:Fallback>
                <p:oleObj name="公式" r:id="rId11" imgW="847598" imgH="200122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6888" y="1489075"/>
                        <a:ext cx="21891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471488" y="82550"/>
            <a:ext cx="7772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200" b="1" kern="0" dirty="0">
                <a:ea typeface="楷体_GB2312" pitchFamily="49" charset="-122"/>
                <a:cs typeface="+mj-cs"/>
              </a:rPr>
              <a:t>3. The Inverse z-Transform</a:t>
            </a:r>
            <a:endParaRPr lang="en-US" sz="3200" b="1" kern="0" dirty="0"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640934-ECAC-4D96-895F-529590673C7D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zh-CN" sz="1200" smtClean="0"/>
          </a:p>
        </p:txBody>
      </p:sp>
      <p:sp>
        <p:nvSpPr>
          <p:cNvPr id="62467" name="Rectangle 2"/>
          <p:cNvSpPr>
            <a:spLocks noChangeArrowheads="1"/>
          </p:cNvSpPr>
          <p:nvPr/>
        </p:nvSpPr>
        <p:spPr bwMode="auto">
          <a:xfrm>
            <a:off x="533400" y="404813"/>
            <a:ext cx="541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Example 10.13 (Cont’d):  </a:t>
            </a:r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107504" y="1316038"/>
            <a:ext cx="903649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Instead, |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| &lt; 1, so we can do an expansion as</a:t>
            </a:r>
          </a:p>
        </p:txBody>
      </p:sp>
      <p:graphicFrame>
        <p:nvGraphicFramePr>
          <p:cNvPr id="62469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1334059"/>
              </p:ext>
            </p:extLst>
          </p:nvPr>
        </p:nvGraphicFramePr>
        <p:xfrm>
          <a:off x="2627784" y="5329238"/>
          <a:ext cx="34591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65" name="公式" r:id="rId3" imgW="1352514" imgH="200122" progId="Equation.3">
                  <p:embed/>
                </p:oleObj>
              </mc:Choice>
              <mc:Fallback>
                <p:oleObj name="公式" r:id="rId3" imgW="1352514" imgH="200122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5329238"/>
                        <a:ext cx="34591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5885692"/>
              </p:ext>
            </p:extLst>
          </p:nvPr>
        </p:nvGraphicFramePr>
        <p:xfrm>
          <a:off x="945886" y="4639209"/>
          <a:ext cx="54578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66" name="公式" r:id="rId5" imgW="2152686" imgH="171450" progId="Equation.3">
                  <p:embed/>
                </p:oleObj>
              </mc:Choice>
              <mc:Fallback>
                <p:oleObj name="公式" r:id="rId5" imgW="2152686" imgH="17145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886" y="4639209"/>
                        <a:ext cx="54578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1" name="Rectangle 6"/>
          <p:cNvSpPr>
            <a:spLocks noChangeArrowheads="1"/>
          </p:cNvSpPr>
          <p:nvPr/>
        </p:nvSpPr>
        <p:spPr bwMode="auto">
          <a:xfrm>
            <a:off x="611188" y="5900738"/>
            <a:ext cx="8208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Key: how to do the expansion inside the ROC. </a:t>
            </a:r>
          </a:p>
        </p:txBody>
      </p:sp>
      <p:graphicFrame>
        <p:nvGraphicFramePr>
          <p:cNvPr id="62472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317139"/>
              </p:ext>
            </p:extLst>
          </p:nvPr>
        </p:nvGraphicFramePr>
        <p:xfrm>
          <a:off x="209649" y="1762125"/>
          <a:ext cx="637857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67" name="公式" r:id="rId7" imgW="2523998" imgH="390396" progId="Equation.3">
                  <p:embed/>
                </p:oleObj>
              </mc:Choice>
              <mc:Fallback>
                <p:oleObj name="公式" r:id="rId7" imgW="2523998" imgH="390396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649" y="1762125"/>
                        <a:ext cx="637857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5801353"/>
              </p:ext>
            </p:extLst>
          </p:nvPr>
        </p:nvGraphicFramePr>
        <p:xfrm>
          <a:off x="1041399" y="2759704"/>
          <a:ext cx="35226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68" name="公式" r:id="rId9" imgW="1381143" imgH="399953" progId="Equation.3">
                  <p:embed/>
                </p:oleObj>
              </mc:Choice>
              <mc:Fallback>
                <p:oleObj name="公式" r:id="rId9" imgW="1381143" imgH="399953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399" y="2759704"/>
                        <a:ext cx="35226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7140826"/>
              </p:ext>
            </p:extLst>
          </p:nvPr>
        </p:nvGraphicFramePr>
        <p:xfrm>
          <a:off x="971600" y="3931444"/>
          <a:ext cx="61896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69" name="公式" r:id="rId11" imgW="2447943" imgH="200122" progId="Equation.3">
                  <p:embed/>
                </p:oleObj>
              </mc:Choice>
              <mc:Fallback>
                <p:oleObj name="公式" r:id="rId11" imgW="2447943" imgH="200122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931444"/>
                        <a:ext cx="61896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1EDC6E1-C8B0-4244-939A-6B4BC2BAD4A1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zh-CN" sz="1200" smtClean="0"/>
          </a:p>
        </p:txBody>
      </p:sp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107504" y="1341438"/>
            <a:ext cx="577100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Example 10.14:  </a:t>
            </a:r>
          </a:p>
        </p:txBody>
      </p:sp>
      <p:graphicFrame>
        <p:nvGraphicFramePr>
          <p:cNvPr id="63492" name="Object 2"/>
          <p:cNvGraphicFramePr>
            <a:graphicFrameLocks/>
          </p:cNvGraphicFramePr>
          <p:nvPr/>
        </p:nvGraphicFramePr>
        <p:xfrm>
          <a:off x="3403600" y="1344613"/>
          <a:ext cx="46974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90" name="公式" r:id="rId3" imgW="1847886" imgH="200122" progId="Equation.3">
                  <p:embed/>
                </p:oleObj>
              </mc:Choice>
              <mc:Fallback>
                <p:oleObj name="公式" r:id="rId3" imgW="1847886" imgH="200122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1344613"/>
                        <a:ext cx="46974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107504" y="1963738"/>
            <a:ext cx="835228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log(1+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has a nice Taylor expansion as   </a:t>
            </a:r>
          </a:p>
        </p:txBody>
      </p:sp>
      <p:graphicFrame>
        <p:nvGraphicFramePr>
          <p:cNvPr id="63494" name="Object 3"/>
          <p:cNvGraphicFramePr>
            <a:graphicFrameLocks/>
          </p:cNvGraphicFramePr>
          <p:nvPr/>
        </p:nvGraphicFramePr>
        <p:xfrm>
          <a:off x="2781300" y="2463800"/>
          <a:ext cx="5522913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91" name="公式" r:id="rId5" imgW="2181315" imgH="419068" progId="Equation.3">
                  <p:embed/>
                </p:oleObj>
              </mc:Choice>
              <mc:Fallback>
                <p:oleObj name="公式" r:id="rId5" imgW="2181315" imgH="419068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2463800"/>
                        <a:ext cx="5522913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107504" y="3548063"/>
            <a:ext cx="864120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Inside the ROC, we have |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az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| &lt; 1, so we have </a:t>
            </a:r>
          </a:p>
        </p:txBody>
      </p:sp>
      <p:graphicFrame>
        <p:nvGraphicFramePr>
          <p:cNvPr id="6349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3885118"/>
              </p:ext>
            </p:extLst>
          </p:nvPr>
        </p:nvGraphicFramePr>
        <p:xfrm>
          <a:off x="677863" y="4224362"/>
          <a:ext cx="7997825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92" name="公式" r:id="rId7" imgW="3171771" imgH="419068" progId="Equation.3">
                  <p:embed/>
                </p:oleObj>
              </mc:Choice>
              <mc:Fallback>
                <p:oleObj name="公式" r:id="rId7" imgW="3171771" imgH="419068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4224362"/>
                        <a:ext cx="7997825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2479158"/>
              </p:ext>
            </p:extLst>
          </p:nvPr>
        </p:nvGraphicFramePr>
        <p:xfrm>
          <a:off x="2771775" y="5189562"/>
          <a:ext cx="39036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93" name="公式" r:id="rId9" imgW="1533543" imgH="390396" progId="Equation.3">
                  <p:embed/>
                </p:oleObj>
              </mc:Choice>
              <mc:Fallback>
                <p:oleObj name="公式" r:id="rId9" imgW="1533543" imgH="390396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189562"/>
                        <a:ext cx="3903663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768145"/>
              </p:ext>
            </p:extLst>
          </p:nvPr>
        </p:nvGraphicFramePr>
        <p:xfrm>
          <a:off x="5435600" y="5513288"/>
          <a:ext cx="1268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94" name="公式" r:id="rId11" imgW="476286" imgH="171450" progId="Equation.3">
                  <p:embed/>
                </p:oleObj>
              </mc:Choice>
              <mc:Fallback>
                <p:oleObj name="公式" r:id="rId11" imgW="476286" imgH="17145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513288"/>
                        <a:ext cx="1268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71488" y="82550"/>
            <a:ext cx="7772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200" b="1" kern="0" dirty="0">
                <a:ea typeface="楷体_GB2312" pitchFamily="49" charset="-122"/>
                <a:cs typeface="+mj-cs"/>
              </a:rPr>
              <a:t>3. The Inverse z-Transform</a:t>
            </a:r>
            <a:endParaRPr lang="en-US" sz="3200" b="1" kern="0" dirty="0"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8E6FB30-2424-486F-8EE5-5DB7908679DF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zh-CN" sz="1200" smtClean="0"/>
          </a:p>
        </p:txBody>
      </p:sp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50274" y="1700213"/>
            <a:ext cx="909372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Partial fraction expansion or polynomial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expansion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Tx/>
              <a:buFontTx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Determine the ROC of the ZT: poles and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other conditions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; </a:t>
            </a:r>
          </a:p>
          <a:p>
            <a:pPr eaLnBrk="1" hangingPunct="1">
              <a:lnSpc>
                <a:spcPct val="120000"/>
              </a:lnSpc>
              <a:buClrTx/>
              <a:buFontTx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Partial fraction expansion of the ZT</a:t>
            </a:r>
          </a:p>
          <a:p>
            <a:pPr eaLnBrk="1" hangingPunct="1">
              <a:lnSpc>
                <a:spcPct val="120000"/>
              </a:lnSpc>
              <a:buClrTx/>
              <a:buFontTx/>
              <a:buAutoNum type="arabicPeriod"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For each term, do the inverse ZT with the determined ROC based on  </a:t>
            </a:r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50274" y="1325563"/>
            <a:ext cx="5013851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Summaries:</a:t>
            </a:r>
          </a:p>
        </p:txBody>
      </p:sp>
      <p:graphicFrame>
        <p:nvGraphicFramePr>
          <p:cNvPr id="64517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5528100"/>
              </p:ext>
            </p:extLst>
          </p:nvPr>
        </p:nvGraphicFramePr>
        <p:xfrm>
          <a:off x="611188" y="5007570"/>
          <a:ext cx="4856162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2" name="Equation" r:id="rId3" imgW="1914398" imgH="495236" progId="Equation.3">
                  <p:embed/>
                </p:oleObj>
              </mc:Choice>
              <mc:Fallback>
                <p:oleObj name="Equation" r:id="rId3" imgW="1914398" imgH="495236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007570"/>
                        <a:ext cx="4856162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5003800" y="5079007"/>
            <a:ext cx="3846513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ROC outside the pole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5045075" y="5696545"/>
            <a:ext cx="3846513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ROC inside the pole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71488" y="82550"/>
            <a:ext cx="7772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200" b="1" kern="0" dirty="0">
                <a:ea typeface="楷体_GB2312" pitchFamily="49" charset="-122"/>
                <a:cs typeface="+mj-cs"/>
              </a:rPr>
              <a:t>3. The Inverse z-Transform</a:t>
            </a:r>
            <a:endParaRPr lang="en-US" sz="3200" b="1" kern="0" dirty="0"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948C5F-CF17-4332-BA86-DB0106D929D9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200" smtClean="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63575" y="1301750"/>
            <a:ext cx="2819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(1) Definition</a:t>
            </a:r>
          </a:p>
        </p:txBody>
      </p:sp>
      <p:graphicFrame>
        <p:nvGraphicFramePr>
          <p:cNvPr id="9220" name="Object 2"/>
          <p:cNvGraphicFramePr>
            <a:graphicFrameLocks/>
          </p:cNvGraphicFramePr>
          <p:nvPr/>
        </p:nvGraphicFramePr>
        <p:xfrm>
          <a:off x="3429000" y="1377950"/>
          <a:ext cx="30146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5" name="Equation" r:id="rId3" imgW="1181028" imgH="399953" progId="Equation.3">
                  <p:embed/>
                </p:oleObj>
              </mc:Choice>
              <mc:Fallback>
                <p:oleObj name="Equation" r:id="rId3" imgW="1181028" imgH="399953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377950"/>
                        <a:ext cx="3014663" cy="10795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3"/>
          <p:cNvGraphicFramePr>
            <a:graphicFrameLocks/>
          </p:cNvGraphicFramePr>
          <p:nvPr/>
        </p:nvGraphicFramePr>
        <p:xfrm>
          <a:off x="3489325" y="2500313"/>
          <a:ext cx="25384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6" name="Equation" r:id="rId5" imgW="990745" imgH="209679" progId="Equation.3">
                  <p:embed/>
                </p:oleObj>
              </mc:Choice>
              <mc:Fallback>
                <p:oleObj name="Equation" r:id="rId5" imgW="990745" imgH="209679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325" y="2500313"/>
                        <a:ext cx="25384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63575" y="3071813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(2) Definition based on Fourier transform</a:t>
            </a:r>
          </a:p>
        </p:txBody>
      </p:sp>
      <p:graphicFrame>
        <p:nvGraphicFramePr>
          <p:cNvPr id="9223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5340245"/>
              </p:ext>
            </p:extLst>
          </p:nvPr>
        </p:nvGraphicFramePr>
        <p:xfrm>
          <a:off x="899592" y="4221708"/>
          <a:ext cx="42529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7" name="公式" r:id="rId7" imgW="1676400" imgH="399953" progId="Equation.3">
                  <p:embed/>
                </p:oleObj>
              </mc:Choice>
              <mc:Fallback>
                <p:oleObj name="公式" r:id="rId7" imgW="1676400" imgH="399953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221708"/>
                        <a:ext cx="42529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7812361" y="4440064"/>
            <a:ext cx="133164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DTFT</a:t>
            </a:r>
          </a:p>
        </p:txBody>
      </p:sp>
      <p:graphicFrame>
        <p:nvGraphicFramePr>
          <p:cNvPr id="9225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701282"/>
              </p:ext>
            </p:extLst>
          </p:nvPr>
        </p:nvGraphicFramePr>
        <p:xfrm>
          <a:off x="1744663" y="5157192"/>
          <a:ext cx="6032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8" name="Equation" r:id="rId9" imgW="209658" imgH="161893" progId="Equation.3">
                  <p:embed/>
                </p:oleObj>
              </mc:Choice>
              <mc:Fallback>
                <p:oleObj name="Equation" r:id="rId9" imgW="209658" imgH="161893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63" y="5157192"/>
                        <a:ext cx="6032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273175" y="3508375"/>
            <a:ext cx="441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Write 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in polar-axis as </a:t>
            </a:r>
          </a:p>
        </p:txBody>
      </p:sp>
      <p:graphicFrame>
        <p:nvGraphicFramePr>
          <p:cNvPr id="9227" name="Object 6"/>
          <p:cNvGraphicFramePr>
            <a:graphicFrameLocks/>
          </p:cNvGraphicFramePr>
          <p:nvPr/>
        </p:nvGraphicFramePr>
        <p:xfrm>
          <a:off x="5283200" y="3633788"/>
          <a:ext cx="1331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9" name="Equation" r:id="rId11" imgW="504915" imgH="171450" progId="Equation.3">
                  <p:embed/>
                </p:oleObj>
              </mc:Choice>
              <mc:Fallback>
                <p:oleObj name="Equation" r:id="rId11" imgW="504915" imgH="17145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3633788"/>
                        <a:ext cx="13319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2263775" y="5238154"/>
            <a:ext cx="5181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determines the convergence. </a:t>
            </a:r>
          </a:p>
        </p:txBody>
      </p:sp>
      <p:graphicFrame>
        <p:nvGraphicFramePr>
          <p:cNvPr id="9229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1309868"/>
              </p:ext>
            </p:extLst>
          </p:nvPr>
        </p:nvGraphicFramePr>
        <p:xfrm>
          <a:off x="5378351" y="4447059"/>
          <a:ext cx="20939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" name="公式" r:id="rId13" imgW="809715" imgH="200122" progId="Equation.3">
                  <p:embed/>
                </p:oleObj>
              </mc:Choice>
              <mc:Fallback>
                <p:oleObj name="公式" r:id="rId13" imgW="809715" imgH="200122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351" y="4447059"/>
                        <a:ext cx="20939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Rectangle 4"/>
          <p:cNvSpPr>
            <a:spLocks noChangeArrowheads="1"/>
          </p:cNvSpPr>
          <p:nvPr/>
        </p:nvSpPr>
        <p:spPr bwMode="auto">
          <a:xfrm>
            <a:off x="457200" y="115888"/>
            <a:ext cx="7620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1. The z-Transform 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79512" y="5805264"/>
            <a:ext cx="871366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Note: The ROC is only determined by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, the radius of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A3A788-F2A2-4B53-BF2F-F4F1607314ED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zh-CN" sz="1200" smtClean="0"/>
          </a:p>
        </p:txBody>
      </p:sp>
      <p:sp>
        <p:nvSpPr>
          <p:cNvPr id="65539" name="Rectangle 2"/>
          <p:cNvSpPr>
            <a:spLocks noChangeArrowheads="1"/>
          </p:cNvSpPr>
          <p:nvPr/>
        </p:nvSpPr>
        <p:spPr bwMode="auto">
          <a:xfrm>
            <a:off x="612775" y="1481138"/>
            <a:ext cx="82804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Extra examples:   </a:t>
            </a:r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611188" y="2489200"/>
            <a:ext cx="82804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AutoNum type="arabicPeriod"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Given                                         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655638" y="3425825"/>
            <a:ext cx="82804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    and 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] has DTFT , determine 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].     </a:t>
            </a: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611188" y="4505325"/>
            <a:ext cx="82804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2.   Given                                                     and  </a:t>
            </a:r>
          </a:p>
        </p:txBody>
      </p:sp>
      <p:sp>
        <p:nvSpPr>
          <p:cNvPr id="65543" name="Rectangle 8"/>
          <p:cNvSpPr>
            <a:spLocks noChangeArrowheads="1"/>
          </p:cNvSpPr>
          <p:nvPr/>
        </p:nvSpPr>
        <p:spPr bwMode="auto">
          <a:xfrm>
            <a:off x="3527425" y="5445025"/>
            <a:ext cx="38528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determine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].     </a:t>
            </a:r>
          </a:p>
        </p:txBody>
      </p:sp>
      <p:graphicFrame>
        <p:nvGraphicFramePr>
          <p:cNvPr id="65544" name="Object 2"/>
          <p:cNvGraphicFramePr>
            <a:graphicFrameLocks/>
          </p:cNvGraphicFramePr>
          <p:nvPr/>
        </p:nvGraphicFramePr>
        <p:xfrm>
          <a:off x="1203325" y="5441950"/>
          <a:ext cx="2157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5" name="公式" r:id="rId3" imgW="838345" imgH="171450" progId="Equation.3">
                  <p:embed/>
                </p:oleObj>
              </mc:Choice>
              <mc:Fallback>
                <p:oleObj name="公式" r:id="rId3" imgW="838345" imgH="17145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5441950"/>
                        <a:ext cx="2157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Object 3"/>
          <p:cNvGraphicFramePr>
            <a:graphicFrameLocks/>
          </p:cNvGraphicFramePr>
          <p:nvPr/>
        </p:nvGraphicFramePr>
        <p:xfrm>
          <a:off x="2339975" y="2273300"/>
          <a:ext cx="4538663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6" name="公式" r:id="rId5" imgW="1790628" imgH="419068" progId="Equation.3">
                  <p:embed/>
                </p:oleObj>
              </mc:Choice>
              <mc:Fallback>
                <p:oleObj name="公式" r:id="rId5" imgW="1790628" imgH="419068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273300"/>
                        <a:ext cx="4538663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6" name="Object 4"/>
          <p:cNvGraphicFramePr>
            <a:graphicFrameLocks/>
          </p:cNvGraphicFramePr>
          <p:nvPr/>
        </p:nvGraphicFramePr>
        <p:xfrm>
          <a:off x="2268538" y="4217988"/>
          <a:ext cx="4538662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7" name="公式" r:id="rId7" imgW="1790628" imgH="419068" progId="Equation.3">
                  <p:embed/>
                </p:oleObj>
              </mc:Choice>
              <mc:Fallback>
                <p:oleObj name="公式" r:id="rId7" imgW="1790628" imgH="419068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217988"/>
                        <a:ext cx="4538662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71488" y="82550"/>
            <a:ext cx="7772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200" b="1" kern="0" dirty="0">
                <a:ea typeface="楷体_GB2312" pitchFamily="49" charset="-122"/>
                <a:cs typeface="+mj-cs"/>
              </a:rPr>
              <a:t>3. The Inverse z-Transform</a:t>
            </a:r>
            <a:endParaRPr lang="en-US" sz="3200" b="1" kern="0" dirty="0"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422" y="1988840"/>
            <a:ext cx="4636204" cy="4623070"/>
          </a:xfrm>
          <a:prstGeom prst="rect">
            <a:avLst/>
          </a:prstGeom>
        </p:spPr>
      </p:pic>
      <p:sp>
        <p:nvSpPr>
          <p:cNvPr id="665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8CB3778-59AD-4113-9F9C-CA465CB3208F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zh-CN" sz="1200" smtClean="0"/>
          </a:p>
        </p:txBody>
      </p:sp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107504" y="1268760"/>
            <a:ext cx="82804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10.4.1 First-order systems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10.4.2 Second-order systems   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471488" y="82550"/>
            <a:ext cx="7772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200" b="1" kern="0" dirty="0">
                <a:ea typeface="楷体_GB2312" pitchFamily="49" charset="-122"/>
                <a:cs typeface="+mj-cs"/>
              </a:rPr>
              <a:t>10.4 Geometric Evaluation of DTFT</a:t>
            </a:r>
            <a:endParaRPr lang="en-US" sz="3200" b="1" kern="0" dirty="0">
              <a:ea typeface="+mj-ea"/>
              <a:cs typeface="+mj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9512" y="6093296"/>
            <a:ext cx="8856984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Please read this part yourself.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9778888"/>
              </p:ext>
            </p:extLst>
          </p:nvPr>
        </p:nvGraphicFramePr>
        <p:xfrm>
          <a:off x="5219383" y="1283893"/>
          <a:ext cx="3173412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29" name="Equation" r:id="rId4" imgW="1238286" imgH="238061" progId="Equation.DSMT4">
                  <p:embed/>
                </p:oleObj>
              </mc:Choice>
              <mc:Fallback>
                <p:oleObj name="Equation" r:id="rId4" imgW="1238286" imgH="238061" progId="Equation.DSMT4">
                  <p:embed/>
                  <p:pic>
                    <p:nvPicPr>
                      <p:cNvPr id="12292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383" y="1283893"/>
                        <a:ext cx="3173412" cy="66516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182317"/>
              </p:ext>
            </p:extLst>
          </p:nvPr>
        </p:nvGraphicFramePr>
        <p:xfrm>
          <a:off x="179512" y="2203041"/>
          <a:ext cx="2475900" cy="104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0" name="Equation" r:id="rId6" imgW="990360" imgH="419040" progId="Equation.DSMT4">
                  <p:embed/>
                </p:oleObj>
              </mc:Choice>
              <mc:Fallback>
                <p:oleObj name="Equation" r:id="rId6" imgW="990360" imgH="419040" progId="Equation.DSMT4">
                  <p:embed/>
                  <p:pic>
                    <p:nvPicPr>
                      <p:cNvPr id="13323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203041"/>
                        <a:ext cx="2475900" cy="104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91678"/>
              </p:ext>
            </p:extLst>
          </p:nvPr>
        </p:nvGraphicFramePr>
        <p:xfrm>
          <a:off x="2996260" y="2227130"/>
          <a:ext cx="3015900" cy="101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1" name="Equation" r:id="rId8" imgW="1206360" imgH="406080" progId="Equation.DSMT4">
                  <p:embed/>
                </p:oleObj>
              </mc:Choice>
              <mc:Fallback>
                <p:oleObj name="Equation" r:id="rId8" imgW="1206360" imgH="406080" progId="Equation.DSMT4">
                  <p:embed/>
                  <p:pic>
                    <p:nvPicPr>
                      <p:cNvPr id="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6260" y="2227130"/>
                        <a:ext cx="3015900" cy="1015200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5576" y="3392904"/>
            <a:ext cx="2780801" cy="2548729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6B8C25-A10A-4A64-AB0F-9406CA6A787C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altLang="zh-CN" sz="1200" smtClean="0"/>
          </a:p>
        </p:txBody>
      </p:sp>
      <p:sp>
        <p:nvSpPr>
          <p:cNvPr id="21507" name="Text Box 59"/>
          <p:cNvSpPr txBox="1">
            <a:spLocks noChangeArrowheads="1"/>
          </p:cNvSpPr>
          <p:nvPr/>
        </p:nvSpPr>
        <p:spPr bwMode="auto">
          <a:xfrm>
            <a:off x="251520" y="389608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roup 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discussion: 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6513" y="1504553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1. Do partial fraction on                                                       , the result is (     ) </a:t>
            </a:r>
          </a:p>
        </p:txBody>
      </p:sp>
      <p:graphicFrame>
        <p:nvGraphicFramePr>
          <p:cNvPr id="2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639585"/>
              </p:ext>
            </p:extLst>
          </p:nvPr>
        </p:nvGraphicFramePr>
        <p:xfrm>
          <a:off x="652463" y="3127499"/>
          <a:ext cx="22637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8" name="Equation" r:id="rId4" imgW="1028520" imgH="203040" progId="Equation.DSMT4">
                  <p:embed/>
                </p:oleObj>
              </mc:Choice>
              <mc:Fallback>
                <p:oleObj name="Equation" r:id="rId4" imgW="1028520" imgH="203040" progId="Equation.DSMT4">
                  <p:embed/>
                  <p:pic>
                    <p:nvPicPr>
                      <p:cNvPr id="28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3127499"/>
                        <a:ext cx="226377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662727"/>
              </p:ext>
            </p:extLst>
          </p:nvPr>
        </p:nvGraphicFramePr>
        <p:xfrm>
          <a:off x="4657502" y="3198937"/>
          <a:ext cx="229076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9" name="Equation" r:id="rId6" imgW="1041120" imgH="203040" progId="Equation.DSMT4">
                  <p:embed/>
                </p:oleObj>
              </mc:Choice>
              <mc:Fallback>
                <p:oleObj name="Equation" r:id="rId6" imgW="1041120" imgH="203040" progId="Equation.DSMT4">
                  <p:embed/>
                  <p:pic>
                    <p:nvPicPr>
                      <p:cNvPr id="29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502" y="3198937"/>
                        <a:ext cx="229076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14300" y="4599384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2. Do the inverse ZT for the following signal if the signal has DTFT.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881347"/>
              </p:ext>
            </p:extLst>
          </p:nvPr>
        </p:nvGraphicFramePr>
        <p:xfrm>
          <a:off x="3420963" y="1196752"/>
          <a:ext cx="37433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0" name="Equation" r:id="rId8" imgW="1701720" imgH="457200" progId="Equation.DSMT4">
                  <p:embed/>
                </p:oleObj>
              </mc:Choice>
              <mc:Fallback>
                <p:oleObj name="Equation" r:id="rId8" imgW="1701720" imgH="457200" progId="Equation.DSMT4">
                  <p:embed/>
                  <p:pic>
                    <p:nvPicPr>
                      <p:cNvPr id="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0963" y="1196752"/>
                        <a:ext cx="374332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698366"/>
              </p:ext>
            </p:extLst>
          </p:nvPr>
        </p:nvGraphicFramePr>
        <p:xfrm>
          <a:off x="1783557" y="2107410"/>
          <a:ext cx="70389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1" name="Equation" r:id="rId10" imgW="3200400" imgH="457200" progId="Equation.DSMT4">
                  <p:embed/>
                </p:oleObj>
              </mc:Choice>
              <mc:Fallback>
                <p:oleObj name="Equation" r:id="rId10" imgW="3200400" imgH="457200" progId="Equation.DSMT4">
                  <p:embed/>
                  <p:pic>
                    <p:nvPicPr>
                      <p:cNvPr id="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3557" y="2107410"/>
                        <a:ext cx="703897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982514"/>
              </p:ext>
            </p:extLst>
          </p:nvPr>
        </p:nvGraphicFramePr>
        <p:xfrm>
          <a:off x="683568" y="3645024"/>
          <a:ext cx="24320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2" name="Equation" r:id="rId12" imgW="1104840" imgH="203040" progId="Equation.DSMT4">
                  <p:embed/>
                </p:oleObj>
              </mc:Choice>
              <mc:Fallback>
                <p:oleObj name="Equation" r:id="rId12" imgW="1104840" imgH="203040" progId="Equation.DSMT4">
                  <p:embed/>
                  <p:pic>
                    <p:nvPicPr>
                      <p:cNvPr id="13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645024"/>
                        <a:ext cx="24320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246865"/>
              </p:ext>
            </p:extLst>
          </p:nvPr>
        </p:nvGraphicFramePr>
        <p:xfrm>
          <a:off x="4679950" y="3702992"/>
          <a:ext cx="24574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3" name="Equation" r:id="rId14" imgW="1117440" imgH="203040" progId="Equation.DSMT4">
                  <p:embed/>
                </p:oleObj>
              </mc:Choice>
              <mc:Fallback>
                <p:oleObj name="Equation" r:id="rId14" imgW="1117440" imgH="203040" progId="Equation.DSMT4">
                  <p:embed/>
                  <p:pic>
                    <p:nvPicPr>
                      <p:cNvPr id="15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3702992"/>
                        <a:ext cx="24574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179392"/>
              </p:ext>
            </p:extLst>
          </p:nvPr>
        </p:nvGraphicFramePr>
        <p:xfrm>
          <a:off x="2697163" y="5041801"/>
          <a:ext cx="3743325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4" name="Equation" r:id="rId16" imgW="1701720" imgH="444240" progId="Equation.DSMT4">
                  <p:embed/>
                </p:oleObj>
              </mc:Choice>
              <mc:Fallback>
                <p:oleObj name="Equation" r:id="rId16" imgW="1701720" imgH="444240" progId="Equation.DSMT4">
                  <p:embed/>
                  <p:pic>
                    <p:nvPicPr>
                      <p:cNvPr id="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5041801"/>
                        <a:ext cx="3743325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903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371E6EC-6926-4D19-9E98-052FC47A4D9A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altLang="zh-CN" sz="120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68313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4. Properties of z-Transform</a:t>
            </a:r>
            <a:endParaRPr lang="en-US" sz="3200" b="1" kern="0" dirty="0">
              <a:ea typeface="+mj-ea"/>
              <a:cs typeface="+mj-cs"/>
            </a:endParaRPr>
          </a:p>
        </p:txBody>
      </p:sp>
      <p:sp>
        <p:nvSpPr>
          <p:cNvPr id="67588" name="Text Box 10"/>
          <p:cNvSpPr txBox="1">
            <a:spLocks noChangeArrowheads="1"/>
          </p:cNvSpPr>
          <p:nvPr/>
        </p:nvSpPr>
        <p:spPr bwMode="auto">
          <a:xfrm>
            <a:off x="468313" y="1341438"/>
            <a:ext cx="8424168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65125" indent="-36512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Basic requirements: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1. Understanding each property: how the time change affects both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and its ROC;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2. Flexible usage of the properties: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	Computing ZT, inverse ZT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	Determine the ROC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	LTI system analysis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	……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41DE00C-8BBC-4762-9EBD-80B8E99CF7F3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n-US" altLang="zh-CN" sz="1200" smtClean="0"/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35496" y="1844824"/>
            <a:ext cx="81534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1). Linearity: </a:t>
            </a:r>
          </a:p>
        </p:txBody>
      </p:sp>
      <p:graphicFrame>
        <p:nvGraphicFramePr>
          <p:cNvPr id="68612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7902287"/>
              </p:ext>
            </p:extLst>
          </p:nvPr>
        </p:nvGraphicFramePr>
        <p:xfrm>
          <a:off x="2628900" y="1939100"/>
          <a:ext cx="590550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44" name="公式" r:id="rId3" imgW="2333715" imgH="209679" progId="Equation.3">
                  <p:embed/>
                </p:oleObj>
              </mc:Choice>
              <mc:Fallback>
                <p:oleObj name="公式" r:id="rId3" imgW="2333715" imgH="209679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1939100"/>
                        <a:ext cx="5905500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35496" y="3886869"/>
            <a:ext cx="9108504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Note that the ROC of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] is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at least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the intersection of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and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  It could be empty, and it could be larger than the intersection.  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1352550" y="1311275"/>
            <a:ext cx="73152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Change in the ROC is also important.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2555776" y="2708920"/>
            <a:ext cx="5184775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With ROC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containing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∩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NOT </a:t>
            </a:r>
            <a:r>
              <a:rPr lang="en-US" altLang="zh-CN" sz="2800" b="1" dirty="0">
                <a:latin typeface="Times New Roman" panose="02020603050405020304" pitchFamily="18" charset="0"/>
              </a:rPr>
              <a:t>ROC =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∩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68313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4. Properties of z-Transform</a:t>
            </a:r>
            <a:endParaRPr lang="en-US" sz="3200" b="1" kern="0" dirty="0">
              <a:ea typeface="+mj-ea"/>
              <a:cs typeface="+mj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699792" y="4941168"/>
            <a:ext cx="2664296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Why?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6203" y="5604635"/>
            <a:ext cx="3095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Pole-zero cancellation  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287057"/>
              </p:ext>
            </p:extLst>
          </p:nvPr>
        </p:nvGraphicFramePr>
        <p:xfrm>
          <a:off x="2129854" y="5845284"/>
          <a:ext cx="6978650" cy="949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45" name="Equation" r:id="rId5" imgW="2794000" imgH="431800" progId="Equation.DSMT4">
                  <p:embed/>
                </p:oleObj>
              </mc:Choice>
              <mc:Fallback>
                <p:oleObj name="Equation" r:id="rId5" imgW="2794000" imgH="431800" progId="Equation.DSMT4">
                  <p:embed/>
                  <p:pic>
                    <p:nvPicPr>
                      <p:cNvPr id="5940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9854" y="5845284"/>
                        <a:ext cx="6978650" cy="949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820120"/>
              </p:ext>
            </p:extLst>
          </p:nvPr>
        </p:nvGraphicFramePr>
        <p:xfrm>
          <a:off x="3894400" y="5518368"/>
          <a:ext cx="4638040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46" name="Equation" r:id="rId7" imgW="2108200" imgH="228600" progId="Equation.DSMT4">
                  <p:embed/>
                </p:oleObj>
              </mc:Choice>
              <mc:Fallback>
                <p:oleObj name="Equation" r:id="rId7" imgW="2108200" imgH="228600" progId="Equation.DSMT4">
                  <p:embed/>
                  <p:pic>
                    <p:nvPicPr>
                      <p:cNvPr id="59401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4400" y="5518368"/>
                        <a:ext cx="4638040" cy="502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41DE00C-8BBC-4762-9EBD-80B8E99CF7F3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lang="en-US" altLang="zh-CN" sz="1200" smtClean="0"/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35496" y="116632"/>
            <a:ext cx="81534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1). Linearity: </a:t>
            </a:r>
          </a:p>
        </p:txBody>
      </p:sp>
      <p:graphicFrame>
        <p:nvGraphicFramePr>
          <p:cNvPr id="68612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03553"/>
              </p:ext>
            </p:extLst>
          </p:nvPr>
        </p:nvGraphicFramePr>
        <p:xfrm>
          <a:off x="2628900" y="116632"/>
          <a:ext cx="590550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87" name="公式" r:id="rId3" imgW="2333715" imgH="209679" progId="Equation.3">
                  <p:embed/>
                </p:oleObj>
              </mc:Choice>
              <mc:Fallback>
                <p:oleObj name="公式" r:id="rId3" imgW="2333715" imgH="209679" progId="Equation.3">
                  <p:embed/>
                  <p:pic>
                    <p:nvPicPr>
                      <p:cNvPr id="68612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116632"/>
                        <a:ext cx="5905500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2627585" y="670428"/>
            <a:ext cx="5184775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With ROC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containing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∩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8617" name="Rectangle 4"/>
          <p:cNvSpPr>
            <a:spLocks noChangeArrowheads="1"/>
          </p:cNvSpPr>
          <p:nvPr/>
        </p:nvSpPr>
        <p:spPr bwMode="auto">
          <a:xfrm>
            <a:off x="35496" y="3789040"/>
            <a:ext cx="9035121" cy="465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Note: only works for sum with finite terms. </a:t>
            </a:r>
          </a:p>
        </p:txBody>
      </p:sp>
      <p:graphicFrame>
        <p:nvGraphicFramePr>
          <p:cNvPr id="6861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275558"/>
              </p:ext>
            </p:extLst>
          </p:nvPr>
        </p:nvGraphicFramePr>
        <p:xfrm>
          <a:off x="3790353" y="4653136"/>
          <a:ext cx="5280264" cy="949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88" name="Equation" r:id="rId5" imgW="2400120" imgH="431640" progId="Equation.DSMT4">
                  <p:embed/>
                </p:oleObj>
              </mc:Choice>
              <mc:Fallback>
                <p:oleObj name="Equation" r:id="rId5" imgW="2400120" imgH="431640" progId="Equation.DSMT4">
                  <p:embed/>
                  <p:pic>
                    <p:nvPicPr>
                      <p:cNvPr id="68618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353" y="4653136"/>
                        <a:ext cx="5280264" cy="949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5496" y="1340768"/>
            <a:ext cx="8153400" cy="49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Pole-zero cancellation: 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112260"/>
              </p:ext>
            </p:extLst>
          </p:nvPr>
        </p:nvGraphicFramePr>
        <p:xfrm>
          <a:off x="4463271" y="1687492"/>
          <a:ext cx="4023360" cy="1005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89" name="Equation" r:id="rId7" imgW="1828800" imgH="457200" progId="Equation.DSMT4">
                  <p:embed/>
                </p:oleObj>
              </mc:Choice>
              <mc:Fallback>
                <p:oleObj name="Equation" r:id="rId7" imgW="1828800" imgH="457200" progId="Equation.DSMT4">
                  <p:embed/>
                  <p:pic>
                    <p:nvPicPr>
                      <p:cNvPr id="65545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3271" y="1687492"/>
                        <a:ext cx="4023360" cy="1005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841603"/>
              </p:ext>
            </p:extLst>
          </p:nvPr>
        </p:nvGraphicFramePr>
        <p:xfrm>
          <a:off x="827584" y="1725910"/>
          <a:ext cx="2709432" cy="977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90" name="Equation" r:id="rId9" imgW="1231560" imgH="444240" progId="Equation.DSMT4">
                  <p:embed/>
                </p:oleObj>
              </mc:Choice>
              <mc:Fallback>
                <p:oleObj name="Equation" r:id="rId9" imgW="1231560" imgH="444240" progId="Equation.DSMT4">
                  <p:embed/>
                  <p:pic>
                    <p:nvPicPr>
                      <p:cNvPr id="12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725910"/>
                        <a:ext cx="2709432" cy="977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460850"/>
              </p:ext>
            </p:extLst>
          </p:nvPr>
        </p:nvGraphicFramePr>
        <p:xfrm>
          <a:off x="91417" y="2657772"/>
          <a:ext cx="8907192" cy="96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91" name="Equation" r:id="rId11" imgW="4241520" imgH="457200" progId="Equation.DSMT4">
                  <p:embed/>
                </p:oleObj>
              </mc:Choice>
              <mc:Fallback>
                <p:oleObj name="Equation" r:id="rId11" imgW="4241520" imgH="457200" progId="Equation.DSMT4">
                  <p:embed/>
                  <p:pic>
                    <p:nvPicPr>
                      <p:cNvPr id="12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17" y="2657772"/>
                        <a:ext cx="8907192" cy="96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515068"/>
              </p:ext>
            </p:extLst>
          </p:nvPr>
        </p:nvGraphicFramePr>
        <p:xfrm>
          <a:off x="35496" y="4175208"/>
          <a:ext cx="3632112" cy="1620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92" name="Equation" r:id="rId13" imgW="1650960" imgH="736560" progId="Equation.DSMT4">
                  <p:embed/>
                </p:oleObj>
              </mc:Choice>
              <mc:Fallback>
                <p:oleObj name="Equation" r:id="rId13" imgW="1650960" imgH="736560" progId="Equation.DSMT4">
                  <p:embed/>
                  <p:pic>
                    <p:nvPicPr>
                      <p:cNvPr id="2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4175208"/>
                        <a:ext cx="3632112" cy="1620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3607854"/>
              </p:ext>
            </p:extLst>
          </p:nvPr>
        </p:nvGraphicFramePr>
        <p:xfrm>
          <a:off x="6559550" y="3789040"/>
          <a:ext cx="206216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93" name="Equation" r:id="rId15" imgW="825480" imgH="431640" progId="Equation.DSMT4">
                  <p:embed/>
                </p:oleObj>
              </mc:Choice>
              <mc:Fallback>
                <p:oleObj name="Equation" r:id="rId15" imgW="825480" imgH="431640" progId="Equation.DSMT4">
                  <p:embed/>
                  <p:pic>
                    <p:nvPicPr>
                      <p:cNvPr id="1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9550" y="3789040"/>
                        <a:ext cx="2062163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140144"/>
              </p:ext>
            </p:extLst>
          </p:nvPr>
        </p:nvGraphicFramePr>
        <p:xfrm>
          <a:off x="3790353" y="5613064"/>
          <a:ext cx="329723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94" name="Equation" r:id="rId17" imgW="1498320" imgH="431640" progId="Equation.DSMT4">
                  <p:embed/>
                </p:oleObj>
              </mc:Choice>
              <mc:Fallback>
                <p:oleObj name="Equation" r:id="rId17" imgW="1498320" imgH="431640" progId="Equation.DSMT4">
                  <p:embed/>
                  <p:pic>
                    <p:nvPicPr>
                      <p:cNvPr id="68618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353" y="5613064"/>
                        <a:ext cx="3297237" cy="9493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104400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5600DF3-F46E-4DBA-861E-2EFCF2E6CD52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lang="en-US" altLang="zh-CN" sz="1200" smtClean="0"/>
          </a:p>
        </p:txBody>
      </p:sp>
      <p:pic>
        <p:nvPicPr>
          <p:cNvPr id="69636" name="Picture 19" descr="右边信号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2" y="4999757"/>
            <a:ext cx="4681538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Text Box 2"/>
          <p:cNvSpPr txBox="1">
            <a:spLocks noChangeArrowheads="1"/>
          </p:cNvSpPr>
          <p:nvPr/>
        </p:nvSpPr>
        <p:spPr bwMode="auto">
          <a:xfrm>
            <a:off x="35496" y="1307232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2). Time shifting: </a:t>
            </a:r>
          </a:p>
        </p:txBody>
      </p:sp>
      <p:graphicFrame>
        <p:nvGraphicFramePr>
          <p:cNvPr id="69638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911288"/>
              </p:ext>
            </p:extLst>
          </p:nvPr>
        </p:nvGraphicFramePr>
        <p:xfrm>
          <a:off x="3476625" y="1268760"/>
          <a:ext cx="40624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00" name="公式" r:id="rId4" imgW="1600345" imgH="228503" progId="Equation.3">
                  <p:embed/>
                </p:oleObj>
              </mc:Choice>
              <mc:Fallback>
                <p:oleObj name="公式" r:id="rId4" imgW="1600345" imgH="228503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1268760"/>
                        <a:ext cx="406241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9" name="Text Box 6"/>
          <p:cNvSpPr txBox="1">
            <a:spLocks noChangeArrowheads="1"/>
          </p:cNvSpPr>
          <p:nvPr/>
        </p:nvSpPr>
        <p:spPr bwMode="auto">
          <a:xfrm>
            <a:off x="1828800" y="1772816"/>
            <a:ext cx="7010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with ROC =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except for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the possible addition or deletion of the origin or infinity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4795589" y="5128419"/>
            <a:ext cx="129698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 &gt;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</a:p>
        </p:txBody>
      </p:sp>
      <p:graphicFrame>
        <p:nvGraphicFramePr>
          <p:cNvPr id="6964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051076"/>
              </p:ext>
            </p:extLst>
          </p:nvPr>
        </p:nvGraphicFramePr>
        <p:xfrm>
          <a:off x="6113214" y="5166519"/>
          <a:ext cx="26352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01" name="公式" r:id="rId6" imgW="1054080" imgH="215640" progId="Equation.3">
                  <p:embed/>
                </p:oleObj>
              </mc:Choice>
              <mc:Fallback>
                <p:oleObj name="公式" r:id="rId6" imgW="105408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214" y="5166519"/>
                        <a:ext cx="26352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4788025" y="5704483"/>
            <a:ext cx="4176464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Poles</a:t>
            </a:r>
            <a:r>
              <a:rPr lang="en-US" altLang="zh-CN" sz="2800" b="1" dirty="0">
                <a:latin typeface="Times New Roman" panose="02020603050405020304" pitchFamily="18" charset="0"/>
              </a:rPr>
              <a:t> introduced at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</a:rPr>
              <a:t>=0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468313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4. Properties of z-Transform</a:t>
            </a:r>
            <a:endParaRPr lang="en-US" sz="3200" b="1" kern="0" dirty="0">
              <a:ea typeface="+mj-ea"/>
              <a:cs typeface="+mj-cs"/>
            </a:endParaRPr>
          </a:p>
        </p:txBody>
      </p:sp>
      <p:graphicFrame>
        <p:nvGraphicFramePr>
          <p:cNvPr id="6964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182868"/>
              </p:ext>
            </p:extLst>
          </p:nvPr>
        </p:nvGraphicFramePr>
        <p:xfrm>
          <a:off x="35496" y="2774057"/>
          <a:ext cx="5086351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02" name="Equation" r:id="rId8" imgW="2260440" imgH="419040" progId="Equation.DSMT4">
                  <p:embed/>
                </p:oleObj>
              </mc:Choice>
              <mc:Fallback>
                <p:oleObj name="Equation" r:id="rId8" imgW="2260440" imgH="419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2774057"/>
                        <a:ext cx="5086351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45250"/>
              </p:ext>
            </p:extLst>
          </p:nvPr>
        </p:nvGraphicFramePr>
        <p:xfrm>
          <a:off x="2771800" y="4998714"/>
          <a:ext cx="949608" cy="44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03" name="Equation" r:id="rId10" imgW="431640" imgH="203040" progId="Equation.DSMT4">
                  <p:embed/>
                </p:oleObj>
              </mc:Choice>
              <mc:Fallback>
                <p:oleObj name="Equation" r:id="rId10" imgW="431640" imgH="203040" progId="Equation.DSMT4">
                  <p:embed/>
                  <p:pic>
                    <p:nvPicPr>
                      <p:cNvPr id="69647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998714"/>
                        <a:ext cx="949608" cy="44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6242740" y="3861048"/>
            <a:ext cx="2865764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One pole at z = a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6228184" y="4261621"/>
            <a:ext cx="259228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One pole at z =0</a:t>
            </a:r>
          </a:p>
        </p:txBody>
      </p:sp>
      <p:graphicFrame>
        <p:nvGraphicFramePr>
          <p:cNvPr id="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048257"/>
              </p:ext>
            </p:extLst>
          </p:nvPr>
        </p:nvGraphicFramePr>
        <p:xfrm>
          <a:off x="35496" y="3774951"/>
          <a:ext cx="6200776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04" name="Equation" r:id="rId12" imgW="2755800" imgH="444240" progId="Equation.DSMT4">
                  <p:embed/>
                </p:oleObj>
              </mc:Choice>
              <mc:Fallback>
                <p:oleObj name="Equation" r:id="rId12" imgW="2755800" imgH="444240" progId="Equation.DSMT4">
                  <p:embed/>
                  <p:pic>
                    <p:nvPicPr>
                      <p:cNvPr id="6964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3774951"/>
                        <a:ext cx="6200776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6242740" y="2852936"/>
            <a:ext cx="2865764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One pole at z = a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6228184" y="3253509"/>
            <a:ext cx="259228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One zero at z =0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5600DF3-F46E-4DBA-861E-2EFCF2E6CD52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lang="en-US" altLang="zh-CN" sz="1200" smtClean="0"/>
          </a:p>
        </p:txBody>
      </p:sp>
      <p:pic>
        <p:nvPicPr>
          <p:cNvPr id="69635" name="Picture 20" descr="右边信号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3" y="4924818"/>
            <a:ext cx="4608513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Text Box 2"/>
          <p:cNvSpPr txBox="1">
            <a:spLocks noChangeArrowheads="1"/>
          </p:cNvSpPr>
          <p:nvPr/>
        </p:nvSpPr>
        <p:spPr bwMode="auto">
          <a:xfrm>
            <a:off x="35496" y="1307232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2). Time shifting: </a:t>
            </a:r>
          </a:p>
        </p:txBody>
      </p:sp>
      <p:graphicFrame>
        <p:nvGraphicFramePr>
          <p:cNvPr id="69638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4167045"/>
              </p:ext>
            </p:extLst>
          </p:nvPr>
        </p:nvGraphicFramePr>
        <p:xfrm>
          <a:off x="3476625" y="1303288"/>
          <a:ext cx="40624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10" name="公式" r:id="rId4" imgW="1600345" imgH="228503" progId="Equation.3">
                  <p:embed/>
                </p:oleObj>
              </mc:Choice>
              <mc:Fallback>
                <p:oleObj name="公式" r:id="rId4" imgW="1600345" imgH="228503" progId="Equation.3">
                  <p:embed/>
                  <p:pic>
                    <p:nvPicPr>
                      <p:cNvPr id="69638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1303288"/>
                        <a:ext cx="406241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9" name="Text Box 6"/>
          <p:cNvSpPr txBox="1">
            <a:spLocks noChangeArrowheads="1"/>
          </p:cNvSpPr>
          <p:nvPr/>
        </p:nvSpPr>
        <p:spPr bwMode="auto">
          <a:xfrm>
            <a:off x="1828800" y="1879352"/>
            <a:ext cx="7010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with ROC =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except for the possible addition or deletion of the origin or infinity.</a:t>
            </a: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4860032" y="5013176"/>
            <a:ext cx="1296988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 &lt;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</a:p>
        </p:txBody>
      </p:sp>
      <p:graphicFrame>
        <p:nvGraphicFramePr>
          <p:cNvPr id="696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905890"/>
              </p:ext>
            </p:extLst>
          </p:nvPr>
        </p:nvGraphicFramePr>
        <p:xfrm>
          <a:off x="6137970" y="5029051"/>
          <a:ext cx="27289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11" name="公式" r:id="rId6" imgW="1091880" imgH="215640" progId="Equation.3">
                  <p:embed/>
                </p:oleObj>
              </mc:Choice>
              <mc:Fallback>
                <p:oleObj name="公式" r:id="rId6" imgW="1091880" imgH="215640" progId="Equation.3">
                  <p:embed/>
                  <p:pic>
                    <p:nvPicPr>
                      <p:cNvPr id="696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970" y="5029051"/>
                        <a:ext cx="272891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4932585" y="5587851"/>
            <a:ext cx="4103911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Poles</a:t>
            </a:r>
            <a:r>
              <a:rPr lang="en-US" altLang="zh-CN" sz="2800" b="1" dirty="0">
                <a:latin typeface="Times New Roman" panose="02020603050405020304" pitchFamily="18" charset="0"/>
              </a:rPr>
              <a:t> introduced at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</a:rPr>
              <a:t>=∞</a:t>
            </a:r>
          </a:p>
        </p:txBody>
      </p:sp>
      <p:graphicFrame>
        <p:nvGraphicFramePr>
          <p:cNvPr id="69647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2241749"/>
              </p:ext>
            </p:extLst>
          </p:nvPr>
        </p:nvGraphicFramePr>
        <p:xfrm>
          <a:off x="2387260" y="4839779"/>
          <a:ext cx="1649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12" name="公式" r:id="rId8" imgW="628686" imgH="171450" progId="Equation.3">
                  <p:embed/>
                </p:oleObj>
              </mc:Choice>
              <mc:Fallback>
                <p:oleObj name="公式" r:id="rId8" imgW="628686" imgH="171450" progId="Equation.3">
                  <p:embed/>
                  <p:pic>
                    <p:nvPicPr>
                      <p:cNvPr id="69647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260" y="4839779"/>
                        <a:ext cx="1649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468313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4. Properties of z-Transform</a:t>
            </a:r>
            <a:endParaRPr lang="en-US" sz="3200" b="1" kern="0" dirty="0">
              <a:ea typeface="+mj-ea"/>
              <a:cs typeface="+mj-cs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1246432" y="3977474"/>
            <a:ext cx="7592768" cy="49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One pole at z = a plus one 2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ea typeface="楷体_GB2312" pitchFamily="49" charset="-122"/>
              </a:rPr>
              <a:t>nd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-order pole at z = infinity</a:t>
            </a:r>
          </a:p>
        </p:txBody>
      </p:sp>
      <p:graphicFrame>
        <p:nvGraphicFramePr>
          <p:cNvPr id="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407832"/>
              </p:ext>
            </p:extLst>
          </p:nvPr>
        </p:nvGraphicFramePr>
        <p:xfrm>
          <a:off x="161725" y="2986592"/>
          <a:ext cx="6343651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13" name="Equation" r:id="rId10" imgW="2819160" imgH="431640" progId="Equation.DSMT4">
                  <p:embed/>
                </p:oleObj>
              </mc:Choice>
              <mc:Fallback>
                <p:oleObj name="Equation" r:id="rId10" imgW="2819160" imgH="431640" progId="Equation.DSMT4">
                  <p:embed/>
                  <p:pic>
                    <p:nvPicPr>
                      <p:cNvPr id="2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25" y="2986592"/>
                        <a:ext cx="6343651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329981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25B3C87-6FD7-494D-9041-C10FB54E88F4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68</a:t>
            </a:fld>
            <a:endParaRPr lang="en-US" altLang="zh-CN" sz="1200" smtClean="0"/>
          </a:p>
        </p:txBody>
      </p:sp>
      <p:sp>
        <p:nvSpPr>
          <p:cNvPr id="70659" name="Text Box 4"/>
          <p:cNvSpPr txBox="1">
            <a:spLocks noChangeArrowheads="1"/>
          </p:cNvSpPr>
          <p:nvPr/>
        </p:nvSpPr>
        <p:spPr bwMode="auto">
          <a:xfrm>
            <a:off x="107504" y="130968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3). Scaling in the 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-domain: </a:t>
            </a:r>
          </a:p>
        </p:txBody>
      </p:sp>
      <p:graphicFrame>
        <p:nvGraphicFramePr>
          <p:cNvPr id="70660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2572931"/>
              </p:ext>
            </p:extLst>
          </p:nvPr>
        </p:nvGraphicFramePr>
        <p:xfrm>
          <a:off x="2195736" y="1618457"/>
          <a:ext cx="3363913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66" name="公式" r:id="rId3" imgW="1314342" imgH="457297" progId="Equation.3">
                  <p:embed/>
                </p:oleObj>
              </mc:Choice>
              <mc:Fallback>
                <p:oleObj name="公式" r:id="rId3" imgW="1314342" imgH="457297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618457"/>
                        <a:ext cx="3363913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1" name="Text Box 7"/>
          <p:cNvSpPr txBox="1">
            <a:spLocks noChangeArrowheads="1"/>
          </p:cNvSpPr>
          <p:nvPr/>
        </p:nvSpPr>
        <p:spPr bwMode="auto">
          <a:xfrm>
            <a:off x="5649913" y="1885401"/>
            <a:ext cx="3170237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with ROC =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|z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|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 </a:t>
            </a:r>
          </a:p>
        </p:txBody>
      </p:sp>
      <p:sp>
        <p:nvSpPr>
          <p:cNvPr id="70662" name="Text Box 8"/>
          <p:cNvSpPr txBox="1">
            <a:spLocks noChangeArrowheads="1"/>
          </p:cNvSpPr>
          <p:nvPr/>
        </p:nvSpPr>
        <p:spPr bwMode="auto">
          <a:xfrm>
            <a:off x="0" y="2780928"/>
            <a:ext cx="914400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|z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|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is a scaled version of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  It means if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is in the original ROC,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then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|z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|z</a:t>
            </a:r>
            <a:r>
              <a:rPr lang="en-US" altLang="zh-CN" sz="2800" b="1" dirty="0">
                <a:latin typeface="Times New Roman" panose="02020603050405020304" pitchFamily="18" charset="0"/>
              </a:rPr>
              <a:t> is inside the new ROC. </a:t>
            </a:r>
          </a:p>
        </p:txBody>
      </p:sp>
      <p:graphicFrame>
        <p:nvGraphicFramePr>
          <p:cNvPr id="706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944575"/>
              </p:ext>
            </p:extLst>
          </p:nvPr>
        </p:nvGraphicFramePr>
        <p:xfrm>
          <a:off x="2483768" y="3817939"/>
          <a:ext cx="2952570" cy="999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67" name="Equation" r:id="rId5" imgW="1181028" imgH="399953" progId="Equation.3">
                  <p:embed/>
                </p:oleObj>
              </mc:Choice>
              <mc:Fallback>
                <p:oleObj name="Equation" r:id="rId5" imgW="1181028" imgH="399953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817939"/>
                        <a:ext cx="2952570" cy="9998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552086"/>
              </p:ext>
            </p:extLst>
          </p:nvPr>
        </p:nvGraphicFramePr>
        <p:xfrm>
          <a:off x="1216505" y="4581128"/>
          <a:ext cx="6667863" cy="1143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68" name="公式" r:id="rId7" imgW="2667145" imgH="457297" progId="Equation.3">
                  <p:embed/>
                </p:oleObj>
              </mc:Choice>
              <mc:Fallback>
                <p:oleObj name="公式" r:id="rId7" imgW="2667145" imgH="457297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505" y="4581128"/>
                        <a:ext cx="6667863" cy="11432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468313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4. Properties of z-Transform</a:t>
            </a:r>
            <a:endParaRPr lang="en-US" sz="3200" b="1" kern="0" dirty="0">
              <a:ea typeface="+mj-ea"/>
              <a:cs typeface="+mj-cs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79512" y="3933056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Proof: 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07504" y="5661248"/>
            <a:ext cx="9036496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Note: the original poles are moved to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|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</a:rPr>
              <a:t>|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400" b="1" baseline="-25000" dirty="0" err="1" smtClean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 and the new ROC is determined by the new poles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358AD9F-CAE1-42EE-92E2-1C6CE431C284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69</a:t>
            </a:fld>
            <a:endParaRPr lang="en-US" altLang="zh-CN" sz="1200" smtClean="0"/>
          </a:p>
        </p:txBody>
      </p:sp>
      <p:sp>
        <p:nvSpPr>
          <p:cNvPr id="71686" name="Text Box 11"/>
          <p:cNvSpPr txBox="1">
            <a:spLocks noChangeArrowheads="1"/>
          </p:cNvSpPr>
          <p:nvPr/>
        </p:nvSpPr>
        <p:spPr bwMode="auto">
          <a:xfrm>
            <a:off x="107504" y="2708920"/>
            <a:ext cx="18002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Example:</a:t>
            </a:r>
          </a:p>
        </p:txBody>
      </p:sp>
      <p:graphicFrame>
        <p:nvGraphicFramePr>
          <p:cNvPr id="7168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732755"/>
              </p:ext>
            </p:extLst>
          </p:nvPr>
        </p:nvGraphicFramePr>
        <p:xfrm>
          <a:off x="110008" y="4032250"/>
          <a:ext cx="7126288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8" name="Equation" r:id="rId3" imgW="3238200" imgH="469800" progId="Equation.DSMT4">
                  <p:embed/>
                </p:oleObj>
              </mc:Choice>
              <mc:Fallback>
                <p:oleObj name="Equation" r:id="rId3" imgW="3238200" imgH="469800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08" y="4032250"/>
                        <a:ext cx="7126288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8" name="Text Box 13"/>
          <p:cNvSpPr txBox="1">
            <a:spLocks noChangeArrowheads="1"/>
          </p:cNvSpPr>
          <p:nvPr/>
        </p:nvSpPr>
        <p:spPr bwMode="auto">
          <a:xfrm>
            <a:off x="4427538" y="2703513"/>
            <a:ext cx="316865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with ROC =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/2. 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468313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4. Properties of z-Transform</a:t>
            </a:r>
            <a:endParaRPr lang="en-US" sz="3200" b="1" kern="0" dirty="0">
              <a:ea typeface="+mj-ea"/>
              <a:cs typeface="+mj-cs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07504" y="130968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3). Scaling in the 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-domain: </a:t>
            </a:r>
          </a:p>
        </p:txBody>
      </p:sp>
      <p:graphicFrame>
        <p:nvGraphicFramePr>
          <p:cNvPr id="18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9905245"/>
              </p:ext>
            </p:extLst>
          </p:nvPr>
        </p:nvGraphicFramePr>
        <p:xfrm>
          <a:off x="2195736" y="1618457"/>
          <a:ext cx="3363913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9" name="公式" r:id="rId5" imgW="1314342" imgH="457297" progId="Equation.3">
                  <p:embed/>
                </p:oleObj>
              </mc:Choice>
              <mc:Fallback>
                <p:oleObj name="公式" r:id="rId5" imgW="1314342" imgH="457297" progId="Equation.3">
                  <p:embed/>
                  <p:pic>
                    <p:nvPicPr>
                      <p:cNvPr id="7066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618457"/>
                        <a:ext cx="3363913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5649913" y="1885401"/>
            <a:ext cx="3170237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with ROC =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|z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|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 </a:t>
            </a:r>
          </a:p>
        </p:txBody>
      </p:sp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24539"/>
              </p:ext>
            </p:extLst>
          </p:nvPr>
        </p:nvGraphicFramePr>
        <p:xfrm>
          <a:off x="191005" y="3127468"/>
          <a:ext cx="50006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0" name="Equation" r:id="rId7" imgW="2222280" imgH="419040" progId="Equation.DSMT4">
                  <p:embed/>
                </p:oleObj>
              </mc:Choice>
              <mc:Fallback>
                <p:oleObj name="Equation" r:id="rId7" imgW="2222280" imgH="419040" progId="Equation.DSMT4">
                  <p:embed/>
                  <p:pic>
                    <p:nvPicPr>
                      <p:cNvPr id="6964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05" y="3127468"/>
                        <a:ext cx="500062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515717"/>
              </p:ext>
            </p:extLst>
          </p:nvPr>
        </p:nvGraphicFramePr>
        <p:xfrm>
          <a:off x="1331640" y="5274737"/>
          <a:ext cx="4470048" cy="145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1" name="Equation" r:id="rId9" imgW="2031840" imgH="660240" progId="Equation.DSMT4">
                  <p:embed/>
                </p:oleObj>
              </mc:Choice>
              <mc:Fallback>
                <p:oleObj name="Equation" r:id="rId9" imgW="2031840" imgH="660240" progId="Equation.DSMT4">
                  <p:embed/>
                  <p:pic>
                    <p:nvPicPr>
                      <p:cNvPr id="18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274737"/>
                        <a:ext cx="4470048" cy="1452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804061"/>
              </p:ext>
            </p:extLst>
          </p:nvPr>
        </p:nvGraphicFramePr>
        <p:xfrm>
          <a:off x="6444208" y="5310681"/>
          <a:ext cx="1900237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2" name="Equation" r:id="rId11" imgW="863280" imgH="406080" progId="Equation.DSMT4">
                  <p:embed/>
                </p:oleObj>
              </mc:Choice>
              <mc:Fallback>
                <p:oleObj name="Equation" r:id="rId11" imgW="863280" imgH="406080" progId="Equation.DSMT4">
                  <p:embed/>
                  <p:pic>
                    <p:nvPicPr>
                      <p:cNvPr id="71687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5310681"/>
                        <a:ext cx="1900237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6185678"/>
              </p:ext>
            </p:extLst>
          </p:nvPr>
        </p:nvGraphicFramePr>
        <p:xfrm>
          <a:off x="2353654" y="2703513"/>
          <a:ext cx="18081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3" name="公式" r:id="rId13" imgW="695198" imgH="200122" progId="Equation.3">
                  <p:embed/>
                </p:oleObj>
              </mc:Choice>
              <mc:Fallback>
                <p:oleObj name="公式" r:id="rId13" imgW="695198" imgH="200122" progId="Equation.3">
                  <p:embed/>
                  <p:pic>
                    <p:nvPicPr>
                      <p:cNvPr id="71687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3654" y="2703513"/>
                        <a:ext cx="18081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7E8877C-D296-428B-879C-EEBD1062C0CA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200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671513" y="1268413"/>
            <a:ext cx="6400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(3)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Region of Convergence ( ROC )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204913" y="1700213"/>
            <a:ext cx="7543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ROC: Range of values of 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for 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to c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onverge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Representation:    A. Inequality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		 B. Region in z-plane</a:t>
            </a:r>
          </a:p>
        </p:txBody>
      </p:sp>
      <p:grpSp>
        <p:nvGrpSpPr>
          <p:cNvPr id="10245" name="Group 4"/>
          <p:cNvGrpSpPr>
            <a:grpSpLocks/>
          </p:cNvGrpSpPr>
          <p:nvPr/>
        </p:nvGrpSpPr>
        <p:grpSpPr bwMode="auto">
          <a:xfrm>
            <a:off x="250825" y="3028950"/>
            <a:ext cx="4446588" cy="3448050"/>
            <a:chOff x="542" y="2046"/>
            <a:chExt cx="2801" cy="2172"/>
          </a:xfrm>
        </p:grpSpPr>
        <p:sp>
          <p:nvSpPr>
            <p:cNvPr id="10249" name="Rectangle 5"/>
            <p:cNvSpPr>
              <a:spLocks noChangeArrowheads="1"/>
            </p:cNvSpPr>
            <p:nvPr/>
          </p:nvSpPr>
          <p:spPr bwMode="auto">
            <a:xfrm>
              <a:off x="831" y="2341"/>
              <a:ext cx="1920" cy="1689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50" name="Freeform 6"/>
            <p:cNvSpPr>
              <a:spLocks/>
            </p:cNvSpPr>
            <p:nvPr/>
          </p:nvSpPr>
          <p:spPr bwMode="auto">
            <a:xfrm>
              <a:off x="1176" y="2620"/>
              <a:ext cx="1231" cy="1130"/>
            </a:xfrm>
            <a:custGeom>
              <a:avLst/>
              <a:gdLst>
                <a:gd name="T0" fmla="*/ 1231 w 1231"/>
                <a:gd name="T1" fmla="*/ 567 h 1130"/>
                <a:gd name="T2" fmla="*/ 1224 w 1231"/>
                <a:gd name="T3" fmla="*/ 646 h 1130"/>
                <a:gd name="T4" fmla="*/ 1204 w 1231"/>
                <a:gd name="T5" fmla="*/ 723 h 1130"/>
                <a:gd name="T6" fmla="*/ 1175 w 1231"/>
                <a:gd name="T7" fmla="*/ 799 h 1130"/>
                <a:gd name="T8" fmla="*/ 1133 w 1231"/>
                <a:gd name="T9" fmla="*/ 869 h 1130"/>
                <a:gd name="T10" fmla="*/ 1081 w 1231"/>
                <a:gd name="T11" fmla="*/ 936 h 1130"/>
                <a:gd name="T12" fmla="*/ 1019 w 1231"/>
                <a:gd name="T13" fmla="*/ 990 h 1130"/>
                <a:gd name="T14" fmla="*/ 947 w 1231"/>
                <a:gd name="T15" fmla="*/ 1041 h 1130"/>
                <a:gd name="T16" fmla="*/ 869 w 1231"/>
                <a:gd name="T17" fmla="*/ 1079 h 1130"/>
                <a:gd name="T18" fmla="*/ 788 w 1231"/>
                <a:gd name="T19" fmla="*/ 1108 h 1130"/>
                <a:gd name="T20" fmla="*/ 703 w 1231"/>
                <a:gd name="T21" fmla="*/ 1124 h 1130"/>
                <a:gd name="T22" fmla="*/ 615 w 1231"/>
                <a:gd name="T23" fmla="*/ 1130 h 1130"/>
                <a:gd name="T24" fmla="*/ 528 w 1231"/>
                <a:gd name="T25" fmla="*/ 1124 h 1130"/>
                <a:gd name="T26" fmla="*/ 443 w 1231"/>
                <a:gd name="T27" fmla="*/ 1108 h 1130"/>
                <a:gd name="T28" fmla="*/ 358 w 1231"/>
                <a:gd name="T29" fmla="*/ 1079 h 1130"/>
                <a:gd name="T30" fmla="*/ 284 w 1231"/>
                <a:gd name="T31" fmla="*/ 1041 h 1130"/>
                <a:gd name="T32" fmla="*/ 212 w 1231"/>
                <a:gd name="T33" fmla="*/ 990 h 1130"/>
                <a:gd name="T34" fmla="*/ 150 w 1231"/>
                <a:gd name="T35" fmla="*/ 936 h 1130"/>
                <a:gd name="T36" fmla="*/ 98 w 1231"/>
                <a:gd name="T37" fmla="*/ 869 h 1130"/>
                <a:gd name="T38" fmla="*/ 56 w 1231"/>
                <a:gd name="T39" fmla="*/ 799 h 1130"/>
                <a:gd name="T40" fmla="*/ 26 w 1231"/>
                <a:gd name="T41" fmla="*/ 723 h 1130"/>
                <a:gd name="T42" fmla="*/ 7 w 1231"/>
                <a:gd name="T43" fmla="*/ 646 h 1130"/>
                <a:gd name="T44" fmla="*/ 0 w 1231"/>
                <a:gd name="T45" fmla="*/ 567 h 1130"/>
                <a:gd name="T46" fmla="*/ 7 w 1231"/>
                <a:gd name="T47" fmla="*/ 484 h 1130"/>
                <a:gd name="T48" fmla="*/ 26 w 1231"/>
                <a:gd name="T49" fmla="*/ 408 h 1130"/>
                <a:gd name="T50" fmla="*/ 56 w 1231"/>
                <a:gd name="T51" fmla="*/ 331 h 1130"/>
                <a:gd name="T52" fmla="*/ 98 w 1231"/>
                <a:gd name="T53" fmla="*/ 261 h 1130"/>
                <a:gd name="T54" fmla="*/ 150 w 1231"/>
                <a:gd name="T55" fmla="*/ 195 h 1130"/>
                <a:gd name="T56" fmla="*/ 212 w 1231"/>
                <a:gd name="T57" fmla="*/ 140 h 1130"/>
                <a:gd name="T58" fmla="*/ 284 w 1231"/>
                <a:gd name="T59" fmla="*/ 90 h 1130"/>
                <a:gd name="T60" fmla="*/ 358 w 1231"/>
                <a:gd name="T61" fmla="*/ 51 h 1130"/>
                <a:gd name="T62" fmla="*/ 443 w 1231"/>
                <a:gd name="T63" fmla="*/ 26 h 1130"/>
                <a:gd name="T64" fmla="*/ 528 w 1231"/>
                <a:gd name="T65" fmla="*/ 7 h 1130"/>
                <a:gd name="T66" fmla="*/ 615 w 1231"/>
                <a:gd name="T67" fmla="*/ 0 h 1130"/>
                <a:gd name="T68" fmla="*/ 703 w 1231"/>
                <a:gd name="T69" fmla="*/ 7 h 1130"/>
                <a:gd name="T70" fmla="*/ 788 w 1231"/>
                <a:gd name="T71" fmla="*/ 26 h 1130"/>
                <a:gd name="T72" fmla="*/ 869 w 1231"/>
                <a:gd name="T73" fmla="*/ 51 h 1130"/>
                <a:gd name="T74" fmla="*/ 947 w 1231"/>
                <a:gd name="T75" fmla="*/ 90 h 1130"/>
                <a:gd name="T76" fmla="*/ 1019 w 1231"/>
                <a:gd name="T77" fmla="*/ 140 h 1130"/>
                <a:gd name="T78" fmla="*/ 1081 w 1231"/>
                <a:gd name="T79" fmla="*/ 195 h 1130"/>
                <a:gd name="T80" fmla="*/ 1133 w 1231"/>
                <a:gd name="T81" fmla="*/ 261 h 1130"/>
                <a:gd name="T82" fmla="*/ 1175 w 1231"/>
                <a:gd name="T83" fmla="*/ 331 h 1130"/>
                <a:gd name="T84" fmla="*/ 1204 w 1231"/>
                <a:gd name="T85" fmla="*/ 408 h 1130"/>
                <a:gd name="T86" fmla="*/ 1224 w 1231"/>
                <a:gd name="T87" fmla="*/ 484 h 1130"/>
                <a:gd name="T88" fmla="*/ 1231 w 1231"/>
                <a:gd name="T89" fmla="*/ 567 h 113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31"/>
                <a:gd name="T136" fmla="*/ 0 h 1130"/>
                <a:gd name="T137" fmla="*/ 1231 w 1231"/>
                <a:gd name="T138" fmla="*/ 1130 h 113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31" h="1130">
                  <a:moveTo>
                    <a:pt x="1231" y="567"/>
                  </a:moveTo>
                  <a:lnTo>
                    <a:pt x="1224" y="646"/>
                  </a:lnTo>
                  <a:lnTo>
                    <a:pt x="1204" y="723"/>
                  </a:lnTo>
                  <a:lnTo>
                    <a:pt x="1175" y="799"/>
                  </a:lnTo>
                  <a:lnTo>
                    <a:pt x="1133" y="869"/>
                  </a:lnTo>
                  <a:lnTo>
                    <a:pt x="1081" y="936"/>
                  </a:lnTo>
                  <a:lnTo>
                    <a:pt x="1019" y="990"/>
                  </a:lnTo>
                  <a:lnTo>
                    <a:pt x="947" y="1041"/>
                  </a:lnTo>
                  <a:lnTo>
                    <a:pt x="869" y="1079"/>
                  </a:lnTo>
                  <a:lnTo>
                    <a:pt x="788" y="1108"/>
                  </a:lnTo>
                  <a:lnTo>
                    <a:pt x="703" y="1124"/>
                  </a:lnTo>
                  <a:lnTo>
                    <a:pt x="615" y="1130"/>
                  </a:lnTo>
                  <a:lnTo>
                    <a:pt x="528" y="1124"/>
                  </a:lnTo>
                  <a:lnTo>
                    <a:pt x="443" y="1108"/>
                  </a:lnTo>
                  <a:lnTo>
                    <a:pt x="358" y="1079"/>
                  </a:lnTo>
                  <a:lnTo>
                    <a:pt x="284" y="1041"/>
                  </a:lnTo>
                  <a:lnTo>
                    <a:pt x="212" y="990"/>
                  </a:lnTo>
                  <a:lnTo>
                    <a:pt x="150" y="936"/>
                  </a:lnTo>
                  <a:lnTo>
                    <a:pt x="98" y="869"/>
                  </a:lnTo>
                  <a:lnTo>
                    <a:pt x="56" y="799"/>
                  </a:lnTo>
                  <a:lnTo>
                    <a:pt x="26" y="723"/>
                  </a:lnTo>
                  <a:lnTo>
                    <a:pt x="7" y="646"/>
                  </a:lnTo>
                  <a:lnTo>
                    <a:pt x="0" y="567"/>
                  </a:lnTo>
                  <a:lnTo>
                    <a:pt x="7" y="484"/>
                  </a:lnTo>
                  <a:lnTo>
                    <a:pt x="26" y="408"/>
                  </a:lnTo>
                  <a:lnTo>
                    <a:pt x="56" y="331"/>
                  </a:lnTo>
                  <a:lnTo>
                    <a:pt x="98" y="261"/>
                  </a:lnTo>
                  <a:lnTo>
                    <a:pt x="150" y="195"/>
                  </a:lnTo>
                  <a:lnTo>
                    <a:pt x="212" y="140"/>
                  </a:lnTo>
                  <a:lnTo>
                    <a:pt x="284" y="90"/>
                  </a:lnTo>
                  <a:lnTo>
                    <a:pt x="358" y="51"/>
                  </a:lnTo>
                  <a:lnTo>
                    <a:pt x="443" y="26"/>
                  </a:lnTo>
                  <a:lnTo>
                    <a:pt x="528" y="7"/>
                  </a:lnTo>
                  <a:lnTo>
                    <a:pt x="615" y="0"/>
                  </a:lnTo>
                  <a:lnTo>
                    <a:pt x="703" y="7"/>
                  </a:lnTo>
                  <a:lnTo>
                    <a:pt x="788" y="26"/>
                  </a:lnTo>
                  <a:lnTo>
                    <a:pt x="869" y="51"/>
                  </a:lnTo>
                  <a:lnTo>
                    <a:pt x="947" y="90"/>
                  </a:lnTo>
                  <a:lnTo>
                    <a:pt x="1019" y="140"/>
                  </a:lnTo>
                  <a:lnTo>
                    <a:pt x="1081" y="195"/>
                  </a:lnTo>
                  <a:lnTo>
                    <a:pt x="1133" y="261"/>
                  </a:lnTo>
                  <a:lnTo>
                    <a:pt x="1175" y="331"/>
                  </a:lnTo>
                  <a:lnTo>
                    <a:pt x="1204" y="408"/>
                  </a:lnTo>
                  <a:lnTo>
                    <a:pt x="1224" y="484"/>
                  </a:lnTo>
                  <a:lnTo>
                    <a:pt x="1231" y="567"/>
                  </a:lnTo>
                  <a:close/>
                </a:path>
              </a:pathLst>
            </a:custGeom>
            <a:solidFill>
              <a:srgbClr val="B3B3B3"/>
            </a:solidFill>
            <a:ln w="460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" name="Freeform 7"/>
            <p:cNvSpPr>
              <a:spLocks/>
            </p:cNvSpPr>
            <p:nvPr/>
          </p:nvSpPr>
          <p:spPr bwMode="auto">
            <a:xfrm>
              <a:off x="1368" y="2773"/>
              <a:ext cx="847" cy="824"/>
            </a:xfrm>
            <a:custGeom>
              <a:avLst/>
              <a:gdLst>
                <a:gd name="T0" fmla="*/ 847 w 847"/>
                <a:gd name="T1" fmla="*/ 414 h 824"/>
                <a:gd name="T2" fmla="*/ 840 w 847"/>
                <a:gd name="T3" fmla="*/ 484 h 824"/>
                <a:gd name="T4" fmla="*/ 820 w 847"/>
                <a:gd name="T5" fmla="*/ 554 h 824"/>
                <a:gd name="T6" fmla="*/ 788 w 847"/>
                <a:gd name="T7" fmla="*/ 617 h 824"/>
                <a:gd name="T8" fmla="*/ 746 w 847"/>
                <a:gd name="T9" fmla="*/ 678 h 824"/>
                <a:gd name="T10" fmla="*/ 694 w 847"/>
                <a:gd name="T11" fmla="*/ 729 h 824"/>
                <a:gd name="T12" fmla="*/ 635 w 847"/>
                <a:gd name="T13" fmla="*/ 770 h 824"/>
                <a:gd name="T14" fmla="*/ 567 w 847"/>
                <a:gd name="T15" fmla="*/ 802 h 824"/>
                <a:gd name="T16" fmla="*/ 498 w 847"/>
                <a:gd name="T17" fmla="*/ 818 h 824"/>
                <a:gd name="T18" fmla="*/ 423 w 847"/>
                <a:gd name="T19" fmla="*/ 824 h 824"/>
                <a:gd name="T20" fmla="*/ 349 w 847"/>
                <a:gd name="T21" fmla="*/ 818 h 824"/>
                <a:gd name="T22" fmla="*/ 280 w 847"/>
                <a:gd name="T23" fmla="*/ 802 h 824"/>
                <a:gd name="T24" fmla="*/ 212 w 847"/>
                <a:gd name="T25" fmla="*/ 770 h 824"/>
                <a:gd name="T26" fmla="*/ 150 w 847"/>
                <a:gd name="T27" fmla="*/ 729 h 824"/>
                <a:gd name="T28" fmla="*/ 98 w 847"/>
                <a:gd name="T29" fmla="*/ 678 h 824"/>
                <a:gd name="T30" fmla="*/ 56 w 847"/>
                <a:gd name="T31" fmla="*/ 617 h 824"/>
                <a:gd name="T32" fmla="*/ 26 w 847"/>
                <a:gd name="T33" fmla="*/ 554 h 824"/>
                <a:gd name="T34" fmla="*/ 7 w 847"/>
                <a:gd name="T35" fmla="*/ 484 h 824"/>
                <a:gd name="T36" fmla="*/ 0 w 847"/>
                <a:gd name="T37" fmla="*/ 414 h 824"/>
                <a:gd name="T38" fmla="*/ 7 w 847"/>
                <a:gd name="T39" fmla="*/ 341 h 824"/>
                <a:gd name="T40" fmla="*/ 26 w 847"/>
                <a:gd name="T41" fmla="*/ 271 h 824"/>
                <a:gd name="T42" fmla="*/ 56 w 847"/>
                <a:gd name="T43" fmla="*/ 207 h 824"/>
                <a:gd name="T44" fmla="*/ 98 w 847"/>
                <a:gd name="T45" fmla="*/ 147 h 824"/>
                <a:gd name="T46" fmla="*/ 150 w 847"/>
                <a:gd name="T47" fmla="*/ 96 h 824"/>
                <a:gd name="T48" fmla="*/ 212 w 847"/>
                <a:gd name="T49" fmla="*/ 54 h 824"/>
                <a:gd name="T50" fmla="*/ 280 w 847"/>
                <a:gd name="T51" fmla="*/ 22 h 824"/>
                <a:gd name="T52" fmla="*/ 349 w 847"/>
                <a:gd name="T53" fmla="*/ 7 h 824"/>
                <a:gd name="T54" fmla="*/ 423 w 847"/>
                <a:gd name="T55" fmla="*/ 0 h 824"/>
                <a:gd name="T56" fmla="*/ 498 w 847"/>
                <a:gd name="T57" fmla="*/ 7 h 824"/>
                <a:gd name="T58" fmla="*/ 567 w 847"/>
                <a:gd name="T59" fmla="*/ 22 h 824"/>
                <a:gd name="T60" fmla="*/ 635 w 847"/>
                <a:gd name="T61" fmla="*/ 54 h 824"/>
                <a:gd name="T62" fmla="*/ 694 w 847"/>
                <a:gd name="T63" fmla="*/ 96 h 824"/>
                <a:gd name="T64" fmla="*/ 746 w 847"/>
                <a:gd name="T65" fmla="*/ 147 h 824"/>
                <a:gd name="T66" fmla="*/ 788 w 847"/>
                <a:gd name="T67" fmla="*/ 207 h 824"/>
                <a:gd name="T68" fmla="*/ 820 w 847"/>
                <a:gd name="T69" fmla="*/ 271 h 824"/>
                <a:gd name="T70" fmla="*/ 840 w 847"/>
                <a:gd name="T71" fmla="*/ 341 h 824"/>
                <a:gd name="T72" fmla="*/ 847 w 847"/>
                <a:gd name="T73" fmla="*/ 414 h 82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847"/>
                <a:gd name="T112" fmla="*/ 0 h 824"/>
                <a:gd name="T113" fmla="*/ 847 w 847"/>
                <a:gd name="T114" fmla="*/ 824 h 82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847" h="824">
                  <a:moveTo>
                    <a:pt x="847" y="414"/>
                  </a:moveTo>
                  <a:lnTo>
                    <a:pt x="840" y="484"/>
                  </a:lnTo>
                  <a:lnTo>
                    <a:pt x="820" y="554"/>
                  </a:lnTo>
                  <a:lnTo>
                    <a:pt x="788" y="617"/>
                  </a:lnTo>
                  <a:lnTo>
                    <a:pt x="746" y="678"/>
                  </a:lnTo>
                  <a:lnTo>
                    <a:pt x="694" y="729"/>
                  </a:lnTo>
                  <a:lnTo>
                    <a:pt x="635" y="770"/>
                  </a:lnTo>
                  <a:lnTo>
                    <a:pt x="567" y="802"/>
                  </a:lnTo>
                  <a:lnTo>
                    <a:pt x="498" y="818"/>
                  </a:lnTo>
                  <a:lnTo>
                    <a:pt x="423" y="824"/>
                  </a:lnTo>
                  <a:lnTo>
                    <a:pt x="349" y="818"/>
                  </a:lnTo>
                  <a:lnTo>
                    <a:pt x="280" y="802"/>
                  </a:lnTo>
                  <a:lnTo>
                    <a:pt x="212" y="770"/>
                  </a:lnTo>
                  <a:lnTo>
                    <a:pt x="150" y="729"/>
                  </a:lnTo>
                  <a:lnTo>
                    <a:pt x="98" y="678"/>
                  </a:lnTo>
                  <a:lnTo>
                    <a:pt x="56" y="617"/>
                  </a:lnTo>
                  <a:lnTo>
                    <a:pt x="26" y="554"/>
                  </a:lnTo>
                  <a:lnTo>
                    <a:pt x="7" y="484"/>
                  </a:lnTo>
                  <a:lnTo>
                    <a:pt x="0" y="414"/>
                  </a:lnTo>
                  <a:lnTo>
                    <a:pt x="7" y="341"/>
                  </a:lnTo>
                  <a:lnTo>
                    <a:pt x="26" y="271"/>
                  </a:lnTo>
                  <a:lnTo>
                    <a:pt x="56" y="207"/>
                  </a:lnTo>
                  <a:lnTo>
                    <a:pt x="98" y="147"/>
                  </a:lnTo>
                  <a:lnTo>
                    <a:pt x="150" y="96"/>
                  </a:lnTo>
                  <a:lnTo>
                    <a:pt x="212" y="54"/>
                  </a:lnTo>
                  <a:lnTo>
                    <a:pt x="280" y="22"/>
                  </a:lnTo>
                  <a:lnTo>
                    <a:pt x="349" y="7"/>
                  </a:lnTo>
                  <a:lnTo>
                    <a:pt x="423" y="0"/>
                  </a:lnTo>
                  <a:lnTo>
                    <a:pt x="498" y="7"/>
                  </a:lnTo>
                  <a:lnTo>
                    <a:pt x="567" y="22"/>
                  </a:lnTo>
                  <a:lnTo>
                    <a:pt x="635" y="54"/>
                  </a:lnTo>
                  <a:lnTo>
                    <a:pt x="694" y="96"/>
                  </a:lnTo>
                  <a:lnTo>
                    <a:pt x="746" y="147"/>
                  </a:lnTo>
                  <a:lnTo>
                    <a:pt x="788" y="207"/>
                  </a:lnTo>
                  <a:lnTo>
                    <a:pt x="820" y="271"/>
                  </a:lnTo>
                  <a:lnTo>
                    <a:pt x="840" y="341"/>
                  </a:lnTo>
                  <a:lnTo>
                    <a:pt x="847" y="4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" name="Freeform 8"/>
            <p:cNvSpPr>
              <a:spLocks/>
            </p:cNvSpPr>
            <p:nvPr/>
          </p:nvSpPr>
          <p:spPr bwMode="auto">
            <a:xfrm>
              <a:off x="2146" y="3187"/>
              <a:ext cx="69" cy="216"/>
            </a:xfrm>
            <a:custGeom>
              <a:avLst/>
              <a:gdLst>
                <a:gd name="T0" fmla="*/ 3083962 w 21"/>
                <a:gd name="T1" fmla="*/ 0 h 68"/>
                <a:gd name="T2" fmla="*/ 2769499 w 21"/>
                <a:gd name="T3" fmla="*/ 2299946 h 68"/>
                <a:gd name="T4" fmla="*/ 1914021 w 21"/>
                <a:gd name="T5" fmla="*/ 4614433 h 68"/>
                <a:gd name="T6" fmla="*/ 446529 w 21"/>
                <a:gd name="T7" fmla="*/ 6686398 h 68"/>
                <a:gd name="T8" fmla="*/ 0 w 21"/>
                <a:gd name="T9" fmla="*/ 7110622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68"/>
                <a:gd name="T17" fmla="*/ 21 w 21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68">
                  <a:moveTo>
                    <a:pt x="21" y="0"/>
                  </a:moveTo>
                  <a:lnTo>
                    <a:pt x="19" y="22"/>
                  </a:lnTo>
                  <a:lnTo>
                    <a:pt x="13" y="44"/>
                  </a:lnTo>
                  <a:lnTo>
                    <a:pt x="3" y="64"/>
                  </a:lnTo>
                  <a:lnTo>
                    <a:pt x="0" y="68"/>
                  </a:lnTo>
                </a:path>
              </a:pathLst>
            </a:custGeom>
            <a:noFill/>
            <a:ln w="46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" name="Freeform 9"/>
            <p:cNvSpPr>
              <a:spLocks/>
            </p:cNvSpPr>
            <p:nvPr/>
          </p:nvSpPr>
          <p:spPr bwMode="auto">
            <a:xfrm>
              <a:off x="1834" y="3511"/>
              <a:ext cx="215" cy="83"/>
            </a:xfrm>
            <a:custGeom>
              <a:avLst/>
              <a:gdLst>
                <a:gd name="T0" fmla="*/ 8875285 w 66"/>
                <a:gd name="T1" fmla="*/ 0 h 26"/>
                <a:gd name="T2" fmla="*/ 6987138 w 66"/>
                <a:gd name="T3" fmla="*/ 1101669 h 26"/>
                <a:gd name="T4" fmla="*/ 4172762 w 66"/>
                <a:gd name="T5" fmla="*/ 2199404 h 26"/>
                <a:gd name="T6" fmla="*/ 1370482 w 66"/>
                <a:gd name="T7" fmla="*/ 2750770 h 26"/>
                <a:gd name="T8" fmla="*/ 0 w 66"/>
                <a:gd name="T9" fmla="*/ 2858447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26"/>
                <a:gd name="T17" fmla="*/ 66 w 66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26">
                  <a:moveTo>
                    <a:pt x="66" y="0"/>
                  </a:moveTo>
                  <a:lnTo>
                    <a:pt x="52" y="10"/>
                  </a:lnTo>
                  <a:lnTo>
                    <a:pt x="31" y="20"/>
                  </a:lnTo>
                  <a:lnTo>
                    <a:pt x="10" y="25"/>
                  </a:lnTo>
                  <a:lnTo>
                    <a:pt x="0" y="26"/>
                  </a:lnTo>
                </a:path>
              </a:pathLst>
            </a:custGeom>
            <a:noFill/>
            <a:ln w="46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Freeform 10"/>
            <p:cNvSpPr>
              <a:spLocks/>
            </p:cNvSpPr>
            <p:nvPr/>
          </p:nvSpPr>
          <p:spPr bwMode="auto">
            <a:xfrm>
              <a:off x="1489" y="3473"/>
              <a:ext cx="198" cy="111"/>
            </a:xfrm>
            <a:custGeom>
              <a:avLst/>
              <a:gdLst>
                <a:gd name="T0" fmla="*/ 7922506 w 61"/>
                <a:gd name="T1" fmla="*/ 3600980 h 35"/>
                <a:gd name="T2" fmla="*/ 6358780 w 61"/>
                <a:gd name="T3" fmla="*/ 3275325 h 35"/>
                <a:gd name="T4" fmla="*/ 3637279 w 61"/>
                <a:gd name="T5" fmla="*/ 2272103 h 35"/>
                <a:gd name="T6" fmla="*/ 1157683 w 61"/>
                <a:gd name="T7" fmla="*/ 942241 h 35"/>
                <a:gd name="T8" fmla="*/ 0 w 61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"/>
                <a:gd name="T16" fmla="*/ 0 h 35"/>
                <a:gd name="T17" fmla="*/ 61 w 61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" h="35">
                  <a:moveTo>
                    <a:pt x="61" y="35"/>
                  </a:moveTo>
                  <a:lnTo>
                    <a:pt x="49" y="32"/>
                  </a:lnTo>
                  <a:lnTo>
                    <a:pt x="28" y="22"/>
                  </a:lnTo>
                  <a:lnTo>
                    <a:pt x="9" y="9"/>
                  </a:lnTo>
                  <a:lnTo>
                    <a:pt x="0" y="0"/>
                  </a:lnTo>
                </a:path>
              </a:pathLst>
            </a:custGeom>
            <a:noFill/>
            <a:ln w="46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Freeform 11"/>
            <p:cNvSpPr>
              <a:spLocks/>
            </p:cNvSpPr>
            <p:nvPr/>
          </p:nvSpPr>
          <p:spPr bwMode="auto">
            <a:xfrm>
              <a:off x="1368" y="3133"/>
              <a:ext cx="39" cy="222"/>
            </a:xfrm>
            <a:custGeom>
              <a:avLst/>
              <a:gdLst>
                <a:gd name="T0" fmla="*/ 1581671 w 12"/>
                <a:gd name="T1" fmla="*/ 7205812 h 70"/>
                <a:gd name="T2" fmla="*/ 1045392 w 12"/>
                <a:gd name="T3" fmla="*/ 6263575 h 70"/>
                <a:gd name="T4" fmla="*/ 287502 w 12"/>
                <a:gd name="T5" fmla="*/ 4021010 h 70"/>
                <a:gd name="T6" fmla="*/ 0 w 12"/>
                <a:gd name="T7" fmla="*/ 1749198 h 70"/>
                <a:gd name="T8" fmla="*/ 126191 w 12"/>
                <a:gd name="T9" fmla="*/ 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70"/>
                <a:gd name="T17" fmla="*/ 12 w 12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70">
                  <a:moveTo>
                    <a:pt x="12" y="70"/>
                  </a:moveTo>
                  <a:lnTo>
                    <a:pt x="8" y="61"/>
                  </a:lnTo>
                  <a:lnTo>
                    <a:pt x="2" y="39"/>
                  </a:lnTo>
                  <a:lnTo>
                    <a:pt x="0" y="17"/>
                  </a:lnTo>
                  <a:lnTo>
                    <a:pt x="1" y="0"/>
                  </a:lnTo>
                </a:path>
              </a:pathLst>
            </a:custGeom>
            <a:noFill/>
            <a:ln w="46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Freeform 12"/>
            <p:cNvSpPr>
              <a:spLocks/>
            </p:cNvSpPr>
            <p:nvPr/>
          </p:nvSpPr>
          <p:spPr bwMode="auto">
            <a:xfrm>
              <a:off x="1417" y="2830"/>
              <a:ext cx="156" cy="166"/>
            </a:xfrm>
            <a:custGeom>
              <a:avLst/>
              <a:gdLst>
                <a:gd name="T0" fmla="*/ 0 w 48"/>
                <a:gd name="T1" fmla="*/ 5716280 h 52"/>
                <a:gd name="T2" fmla="*/ 287502 w 48"/>
                <a:gd name="T3" fmla="*/ 5165965 h 52"/>
                <a:gd name="T4" fmla="*/ 1979741 w 48"/>
                <a:gd name="T5" fmla="*/ 3063983 h 52"/>
                <a:gd name="T6" fmla="*/ 4083125 w 48"/>
                <a:gd name="T7" fmla="*/ 1303866 h 52"/>
                <a:gd name="T8" fmla="*/ 6311643 w 48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52"/>
                <a:gd name="T17" fmla="*/ 48 w 48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52">
                  <a:moveTo>
                    <a:pt x="0" y="52"/>
                  </a:moveTo>
                  <a:lnTo>
                    <a:pt x="2" y="47"/>
                  </a:lnTo>
                  <a:lnTo>
                    <a:pt x="15" y="28"/>
                  </a:lnTo>
                  <a:lnTo>
                    <a:pt x="31" y="12"/>
                  </a:lnTo>
                  <a:lnTo>
                    <a:pt x="48" y="0"/>
                  </a:lnTo>
                </a:path>
              </a:pathLst>
            </a:custGeom>
            <a:noFill/>
            <a:ln w="46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Freeform 13"/>
            <p:cNvSpPr>
              <a:spLocks/>
            </p:cNvSpPr>
            <p:nvPr/>
          </p:nvSpPr>
          <p:spPr bwMode="auto">
            <a:xfrm>
              <a:off x="1710" y="2773"/>
              <a:ext cx="231" cy="26"/>
            </a:xfrm>
            <a:custGeom>
              <a:avLst/>
              <a:gdLst>
                <a:gd name="T0" fmla="*/ 0 w 71"/>
                <a:gd name="T1" fmla="*/ 287502 h 8"/>
                <a:gd name="T2" fmla="*/ 289436 w 71"/>
                <a:gd name="T3" fmla="*/ 287502 h 8"/>
                <a:gd name="T4" fmla="*/ 3315348 w 71"/>
                <a:gd name="T5" fmla="*/ 0 h 8"/>
                <a:gd name="T6" fmla="*/ 6378697 w 71"/>
                <a:gd name="T7" fmla="*/ 287502 h 8"/>
                <a:gd name="T8" fmla="*/ 9152972 w 71"/>
                <a:gd name="T9" fmla="*/ 934382 h 8"/>
                <a:gd name="T10" fmla="*/ 9442398 w 71"/>
                <a:gd name="T11" fmla="*/ 1045359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8"/>
                <a:gd name="T20" fmla="*/ 71 w 71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8">
                  <a:moveTo>
                    <a:pt x="0" y="2"/>
                  </a:moveTo>
                  <a:lnTo>
                    <a:pt x="2" y="2"/>
                  </a:lnTo>
                  <a:lnTo>
                    <a:pt x="25" y="0"/>
                  </a:lnTo>
                  <a:lnTo>
                    <a:pt x="48" y="2"/>
                  </a:lnTo>
                  <a:lnTo>
                    <a:pt x="69" y="7"/>
                  </a:lnTo>
                  <a:lnTo>
                    <a:pt x="71" y="8"/>
                  </a:lnTo>
                </a:path>
              </a:pathLst>
            </a:custGeom>
            <a:noFill/>
            <a:ln w="46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Freeform 14"/>
            <p:cNvSpPr>
              <a:spLocks/>
            </p:cNvSpPr>
            <p:nvPr/>
          </p:nvSpPr>
          <p:spPr bwMode="auto">
            <a:xfrm>
              <a:off x="2065" y="2872"/>
              <a:ext cx="127" cy="188"/>
            </a:xfrm>
            <a:custGeom>
              <a:avLst/>
              <a:gdLst>
                <a:gd name="T0" fmla="*/ 0 w 39"/>
                <a:gd name="T1" fmla="*/ 0 h 59"/>
                <a:gd name="T2" fmla="*/ 2023517 w 39"/>
                <a:gd name="T3" fmla="*/ 1627723 h 59"/>
                <a:gd name="T4" fmla="*/ 3743094 w 39"/>
                <a:gd name="T5" fmla="*/ 3655204 h 59"/>
                <a:gd name="T6" fmla="*/ 5109679 w 39"/>
                <a:gd name="T7" fmla="*/ 5823842 h 59"/>
                <a:gd name="T8" fmla="*/ 5234969 w 39"/>
                <a:gd name="T9" fmla="*/ 636724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9"/>
                <a:gd name="T17" fmla="*/ 39 w 39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9">
                  <a:moveTo>
                    <a:pt x="0" y="0"/>
                  </a:moveTo>
                  <a:lnTo>
                    <a:pt x="15" y="15"/>
                  </a:lnTo>
                  <a:lnTo>
                    <a:pt x="28" y="34"/>
                  </a:lnTo>
                  <a:lnTo>
                    <a:pt x="38" y="54"/>
                  </a:lnTo>
                  <a:lnTo>
                    <a:pt x="39" y="59"/>
                  </a:lnTo>
                </a:path>
              </a:pathLst>
            </a:custGeom>
            <a:noFill/>
            <a:ln w="46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Line 15"/>
            <p:cNvSpPr>
              <a:spLocks noChangeShapeType="1"/>
            </p:cNvSpPr>
            <p:nvPr/>
          </p:nvSpPr>
          <p:spPr bwMode="auto">
            <a:xfrm>
              <a:off x="542" y="3168"/>
              <a:ext cx="243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Freeform 16"/>
            <p:cNvSpPr>
              <a:spLocks/>
            </p:cNvSpPr>
            <p:nvPr/>
          </p:nvSpPr>
          <p:spPr bwMode="auto">
            <a:xfrm>
              <a:off x="2953" y="3123"/>
              <a:ext cx="88" cy="86"/>
            </a:xfrm>
            <a:custGeom>
              <a:avLst/>
              <a:gdLst>
                <a:gd name="T0" fmla="*/ 88 w 88"/>
                <a:gd name="T1" fmla="*/ 45 h 86"/>
                <a:gd name="T2" fmla="*/ 0 w 88"/>
                <a:gd name="T3" fmla="*/ 86 h 86"/>
                <a:gd name="T4" fmla="*/ 10 w 88"/>
                <a:gd name="T5" fmla="*/ 57 h 86"/>
                <a:gd name="T6" fmla="*/ 10 w 88"/>
                <a:gd name="T7" fmla="*/ 29 h 86"/>
                <a:gd name="T8" fmla="*/ 0 w 88"/>
                <a:gd name="T9" fmla="*/ 0 h 86"/>
                <a:gd name="T10" fmla="*/ 88 w 88"/>
                <a:gd name="T11" fmla="*/ 45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8"/>
                <a:gd name="T19" fmla="*/ 0 h 86"/>
                <a:gd name="T20" fmla="*/ 88 w 88"/>
                <a:gd name="T21" fmla="*/ 86 h 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8" h="86">
                  <a:moveTo>
                    <a:pt x="88" y="45"/>
                  </a:moveTo>
                  <a:lnTo>
                    <a:pt x="0" y="86"/>
                  </a:lnTo>
                  <a:lnTo>
                    <a:pt x="10" y="57"/>
                  </a:lnTo>
                  <a:lnTo>
                    <a:pt x="10" y="29"/>
                  </a:lnTo>
                  <a:lnTo>
                    <a:pt x="0" y="0"/>
                  </a:lnTo>
                  <a:lnTo>
                    <a:pt x="88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1" name="Line 17"/>
            <p:cNvSpPr>
              <a:spLocks noChangeShapeType="1"/>
            </p:cNvSpPr>
            <p:nvPr/>
          </p:nvSpPr>
          <p:spPr bwMode="auto">
            <a:xfrm flipV="1">
              <a:off x="1772" y="2143"/>
              <a:ext cx="1" cy="207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2" name="Freeform 18"/>
            <p:cNvSpPr>
              <a:spLocks/>
            </p:cNvSpPr>
            <p:nvPr/>
          </p:nvSpPr>
          <p:spPr bwMode="auto">
            <a:xfrm>
              <a:off x="1730" y="2076"/>
              <a:ext cx="87" cy="86"/>
            </a:xfrm>
            <a:custGeom>
              <a:avLst/>
              <a:gdLst>
                <a:gd name="T0" fmla="*/ 42 w 87"/>
                <a:gd name="T1" fmla="*/ 0 h 86"/>
                <a:gd name="T2" fmla="*/ 87 w 87"/>
                <a:gd name="T3" fmla="*/ 86 h 86"/>
                <a:gd name="T4" fmla="*/ 58 w 87"/>
                <a:gd name="T5" fmla="*/ 77 h 86"/>
                <a:gd name="T6" fmla="*/ 26 w 87"/>
                <a:gd name="T7" fmla="*/ 77 h 86"/>
                <a:gd name="T8" fmla="*/ 0 w 87"/>
                <a:gd name="T9" fmla="*/ 86 h 86"/>
                <a:gd name="T10" fmla="*/ 42 w 87"/>
                <a:gd name="T11" fmla="*/ 0 h 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7"/>
                <a:gd name="T19" fmla="*/ 0 h 86"/>
                <a:gd name="T20" fmla="*/ 87 w 87"/>
                <a:gd name="T21" fmla="*/ 86 h 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7" h="86">
                  <a:moveTo>
                    <a:pt x="42" y="0"/>
                  </a:moveTo>
                  <a:lnTo>
                    <a:pt x="87" y="86"/>
                  </a:lnTo>
                  <a:lnTo>
                    <a:pt x="58" y="77"/>
                  </a:lnTo>
                  <a:lnTo>
                    <a:pt x="26" y="77"/>
                  </a:lnTo>
                  <a:lnTo>
                    <a:pt x="0" y="8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3" name="Rectangle 19"/>
            <p:cNvSpPr>
              <a:spLocks noChangeArrowheads="1"/>
            </p:cNvSpPr>
            <p:nvPr/>
          </p:nvSpPr>
          <p:spPr bwMode="auto">
            <a:xfrm>
              <a:off x="2481" y="3167"/>
              <a:ext cx="11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64" name="Rectangle 20"/>
            <p:cNvSpPr>
              <a:spLocks noChangeArrowheads="1"/>
            </p:cNvSpPr>
            <p:nvPr/>
          </p:nvSpPr>
          <p:spPr bwMode="auto">
            <a:xfrm>
              <a:off x="900" y="3148"/>
              <a:ext cx="18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65" name="Rectangle 21"/>
            <p:cNvSpPr>
              <a:spLocks noChangeArrowheads="1"/>
            </p:cNvSpPr>
            <p:nvPr/>
          </p:nvSpPr>
          <p:spPr bwMode="auto">
            <a:xfrm>
              <a:off x="1980" y="3113"/>
              <a:ext cx="11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66" name="Line 22"/>
            <p:cNvSpPr>
              <a:spLocks noChangeShapeType="1"/>
            </p:cNvSpPr>
            <p:nvPr/>
          </p:nvSpPr>
          <p:spPr bwMode="auto">
            <a:xfrm flipH="1">
              <a:off x="2140" y="3091"/>
              <a:ext cx="133" cy="128"/>
            </a:xfrm>
            <a:prstGeom prst="line">
              <a:avLst/>
            </a:prstGeom>
            <a:noFill/>
            <a:ln w="46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7" name="Line 23"/>
            <p:cNvSpPr>
              <a:spLocks noChangeShapeType="1"/>
            </p:cNvSpPr>
            <p:nvPr/>
          </p:nvSpPr>
          <p:spPr bwMode="auto">
            <a:xfrm>
              <a:off x="2140" y="3091"/>
              <a:ext cx="133" cy="128"/>
            </a:xfrm>
            <a:prstGeom prst="line">
              <a:avLst/>
            </a:prstGeom>
            <a:noFill/>
            <a:ln w="46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8" name="Rectangle 26"/>
            <p:cNvSpPr>
              <a:spLocks noChangeArrowheads="1"/>
            </p:cNvSpPr>
            <p:nvPr/>
          </p:nvSpPr>
          <p:spPr bwMode="auto">
            <a:xfrm>
              <a:off x="2893" y="2843"/>
              <a:ext cx="25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</a:t>
              </a:r>
            </a:p>
          </p:txBody>
        </p:sp>
        <p:grpSp>
          <p:nvGrpSpPr>
            <p:cNvPr id="10269" name="Group 27"/>
            <p:cNvGrpSpPr>
              <a:grpSpLocks/>
            </p:cNvGrpSpPr>
            <p:nvPr/>
          </p:nvGrpSpPr>
          <p:grpSpPr bwMode="auto">
            <a:xfrm>
              <a:off x="1858" y="2046"/>
              <a:ext cx="251" cy="289"/>
              <a:chOff x="1858" y="2046"/>
              <a:chExt cx="251" cy="289"/>
            </a:xfrm>
          </p:grpSpPr>
          <p:sp>
            <p:nvSpPr>
              <p:cNvPr id="10274" name="Rectangle 28"/>
              <p:cNvSpPr>
                <a:spLocks noChangeArrowheads="1"/>
              </p:cNvSpPr>
              <p:nvPr/>
            </p:nvSpPr>
            <p:spPr bwMode="auto">
              <a:xfrm>
                <a:off x="1858" y="2064"/>
                <a:ext cx="251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</a:t>
                </a:r>
              </a:p>
            </p:txBody>
          </p:sp>
          <p:sp>
            <p:nvSpPr>
              <p:cNvPr id="10275" name="Rectangle 29"/>
              <p:cNvSpPr>
                <a:spLocks noChangeArrowheads="1"/>
              </p:cNvSpPr>
              <p:nvPr/>
            </p:nvSpPr>
            <p:spPr bwMode="auto">
              <a:xfrm>
                <a:off x="1911" y="2046"/>
                <a:ext cx="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70" name="Freeform 30"/>
            <p:cNvSpPr>
              <a:spLocks/>
            </p:cNvSpPr>
            <p:nvPr/>
          </p:nvSpPr>
          <p:spPr bwMode="auto">
            <a:xfrm>
              <a:off x="1733" y="3130"/>
              <a:ext cx="78" cy="73"/>
            </a:xfrm>
            <a:custGeom>
              <a:avLst/>
              <a:gdLst>
                <a:gd name="T0" fmla="*/ 0 w 78"/>
                <a:gd name="T1" fmla="*/ 38 h 73"/>
                <a:gd name="T2" fmla="*/ 6 w 78"/>
                <a:gd name="T3" fmla="*/ 19 h 73"/>
                <a:gd name="T4" fmla="*/ 19 w 78"/>
                <a:gd name="T5" fmla="*/ 3 h 73"/>
                <a:gd name="T6" fmla="*/ 39 w 78"/>
                <a:gd name="T7" fmla="*/ 0 h 73"/>
                <a:gd name="T8" fmla="*/ 58 w 78"/>
                <a:gd name="T9" fmla="*/ 3 h 73"/>
                <a:gd name="T10" fmla="*/ 71 w 78"/>
                <a:gd name="T11" fmla="*/ 19 h 73"/>
                <a:gd name="T12" fmla="*/ 78 w 78"/>
                <a:gd name="T13" fmla="*/ 38 h 73"/>
                <a:gd name="T14" fmla="*/ 71 w 78"/>
                <a:gd name="T15" fmla="*/ 57 h 73"/>
                <a:gd name="T16" fmla="*/ 58 w 78"/>
                <a:gd name="T17" fmla="*/ 69 h 73"/>
                <a:gd name="T18" fmla="*/ 39 w 78"/>
                <a:gd name="T19" fmla="*/ 73 h 73"/>
                <a:gd name="T20" fmla="*/ 19 w 78"/>
                <a:gd name="T21" fmla="*/ 69 h 73"/>
                <a:gd name="T22" fmla="*/ 6 w 78"/>
                <a:gd name="T23" fmla="*/ 57 h 73"/>
                <a:gd name="T24" fmla="*/ 0 w 78"/>
                <a:gd name="T25" fmla="*/ 38 h 7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8"/>
                <a:gd name="T40" fmla="*/ 0 h 73"/>
                <a:gd name="T41" fmla="*/ 78 w 78"/>
                <a:gd name="T42" fmla="*/ 73 h 7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8" h="73">
                  <a:moveTo>
                    <a:pt x="0" y="38"/>
                  </a:moveTo>
                  <a:lnTo>
                    <a:pt x="6" y="19"/>
                  </a:lnTo>
                  <a:lnTo>
                    <a:pt x="19" y="3"/>
                  </a:lnTo>
                  <a:lnTo>
                    <a:pt x="39" y="0"/>
                  </a:lnTo>
                  <a:lnTo>
                    <a:pt x="58" y="3"/>
                  </a:lnTo>
                  <a:lnTo>
                    <a:pt x="71" y="19"/>
                  </a:lnTo>
                  <a:lnTo>
                    <a:pt x="78" y="38"/>
                  </a:lnTo>
                  <a:lnTo>
                    <a:pt x="71" y="57"/>
                  </a:lnTo>
                  <a:lnTo>
                    <a:pt x="58" y="69"/>
                  </a:lnTo>
                  <a:lnTo>
                    <a:pt x="39" y="73"/>
                  </a:lnTo>
                  <a:lnTo>
                    <a:pt x="19" y="69"/>
                  </a:lnTo>
                  <a:lnTo>
                    <a:pt x="6" y="57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3" name="Rectangle 33"/>
            <p:cNvSpPr>
              <a:spLocks noChangeArrowheads="1"/>
            </p:cNvSpPr>
            <p:nvPr/>
          </p:nvSpPr>
          <p:spPr bwMode="auto">
            <a:xfrm>
              <a:off x="2324" y="3709"/>
              <a:ext cx="101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unit  circle</a:t>
              </a:r>
            </a:p>
          </p:txBody>
        </p:sp>
      </p:grpSp>
      <p:sp>
        <p:nvSpPr>
          <p:cNvPr id="10246" name="Rectangle 34"/>
          <p:cNvSpPr>
            <a:spLocks noChangeArrowheads="1"/>
          </p:cNvSpPr>
          <p:nvPr/>
        </p:nvSpPr>
        <p:spPr bwMode="auto">
          <a:xfrm>
            <a:off x="4737671" y="3429000"/>
            <a:ext cx="42988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Always a circular ROC in the z-plane.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ROC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is only determined by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the radius of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0247" name="Object 2"/>
          <p:cNvGraphicFramePr>
            <a:graphicFrameLocks noChangeAspect="1"/>
          </p:cNvGraphicFramePr>
          <p:nvPr/>
        </p:nvGraphicFramePr>
        <p:xfrm>
          <a:off x="6510338" y="2416175"/>
          <a:ext cx="1270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0" name="公式" r:id="rId3" imgW="476286" imgH="171450" progId="Equation.3">
                  <p:embed/>
                </p:oleObj>
              </mc:Choice>
              <mc:Fallback>
                <p:oleObj name="公式" r:id="rId3" imgW="476286" imgH="17145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338" y="2416175"/>
                        <a:ext cx="1270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4"/>
          <p:cNvSpPr>
            <a:spLocks noChangeArrowheads="1"/>
          </p:cNvSpPr>
          <p:nvPr/>
        </p:nvSpPr>
        <p:spPr bwMode="auto">
          <a:xfrm>
            <a:off x="457200" y="115888"/>
            <a:ext cx="7620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1. The z-Transform </a:t>
            </a:r>
          </a:p>
        </p:txBody>
      </p:sp>
      <p:graphicFrame>
        <p:nvGraphicFramePr>
          <p:cNvPr id="3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856419"/>
              </p:ext>
            </p:extLst>
          </p:nvPr>
        </p:nvGraphicFramePr>
        <p:xfrm>
          <a:off x="2846388" y="6145214"/>
          <a:ext cx="33020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1" name="Equation" r:id="rId5" imgW="1320480" imgH="266400" progId="Equation.DSMT4">
                  <p:embed/>
                </p:oleObj>
              </mc:Choice>
              <mc:Fallback>
                <p:oleObj name="Equation" r:id="rId5" imgW="1320480" imgH="266400" progId="Equation.DSMT4">
                  <p:embed/>
                  <p:pic>
                    <p:nvPicPr>
                      <p:cNvPr id="718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6145214"/>
                        <a:ext cx="33020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箭头连接符 2"/>
          <p:cNvCxnSpPr>
            <a:endCxn id="10250" idx="5"/>
          </p:cNvCxnSpPr>
          <p:nvPr/>
        </p:nvCxnSpPr>
        <p:spPr>
          <a:xfrm flipH="1" flipV="1">
            <a:off x="2973388" y="5426075"/>
            <a:ext cx="302468" cy="2889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358AD9F-CAE1-42EE-92E2-1C6CE431C284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70</a:t>
            </a:fld>
            <a:endParaRPr lang="en-US" altLang="zh-CN" sz="1200" smtClean="0"/>
          </a:p>
        </p:txBody>
      </p:sp>
      <p:sp>
        <p:nvSpPr>
          <p:cNvPr id="71686" name="Text Box 11"/>
          <p:cNvSpPr txBox="1">
            <a:spLocks noChangeArrowheads="1"/>
          </p:cNvSpPr>
          <p:nvPr/>
        </p:nvSpPr>
        <p:spPr bwMode="auto">
          <a:xfrm>
            <a:off x="107504" y="1340768"/>
            <a:ext cx="18002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Example:</a:t>
            </a:r>
          </a:p>
        </p:txBody>
      </p:sp>
      <p:graphicFrame>
        <p:nvGraphicFramePr>
          <p:cNvPr id="71687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417577"/>
              </p:ext>
            </p:extLst>
          </p:nvPr>
        </p:nvGraphicFramePr>
        <p:xfrm>
          <a:off x="3779837" y="2859517"/>
          <a:ext cx="1155700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95" name="Equation" r:id="rId3" imgW="444240" imgH="228600" progId="Equation.DSMT4">
                  <p:embed/>
                </p:oleObj>
              </mc:Choice>
              <mc:Fallback>
                <p:oleObj name="Equation" r:id="rId3" imgW="444240" imgH="228600" progId="Equation.DSMT4">
                  <p:embed/>
                  <p:pic>
                    <p:nvPicPr>
                      <p:cNvPr id="71687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7" y="2859517"/>
                        <a:ext cx="1155700" cy="502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8" name="Text Box 13"/>
          <p:cNvSpPr txBox="1">
            <a:spLocks noChangeArrowheads="1"/>
          </p:cNvSpPr>
          <p:nvPr/>
        </p:nvSpPr>
        <p:spPr bwMode="auto">
          <a:xfrm>
            <a:off x="3779837" y="1310329"/>
            <a:ext cx="316865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with ROC =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/2. </a:t>
            </a:r>
          </a:p>
        </p:txBody>
      </p:sp>
      <p:sp>
        <p:nvSpPr>
          <p:cNvPr id="71690" name="Text Box 11"/>
          <p:cNvSpPr txBox="1">
            <a:spLocks noChangeArrowheads="1"/>
          </p:cNvSpPr>
          <p:nvPr/>
        </p:nvSpPr>
        <p:spPr bwMode="auto">
          <a:xfrm>
            <a:off x="68725" y="2862544"/>
            <a:ext cx="4536182" cy="49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For right-sided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signal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],  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726281" y="3361845"/>
            <a:ext cx="7262812" cy="49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ate with enlarged ROC.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07504" y="332656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3). Scaling in the 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-domain: </a:t>
            </a:r>
          </a:p>
        </p:txBody>
      </p:sp>
      <p:graphicFrame>
        <p:nvGraphicFramePr>
          <p:cNvPr id="18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859321"/>
              </p:ext>
            </p:extLst>
          </p:nvPr>
        </p:nvGraphicFramePr>
        <p:xfrm>
          <a:off x="4788024" y="63242"/>
          <a:ext cx="3363913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96" name="公式" r:id="rId5" imgW="1314342" imgH="457297" progId="Equation.3">
                  <p:embed/>
                </p:oleObj>
              </mc:Choice>
              <mc:Fallback>
                <p:oleObj name="公式" r:id="rId5" imgW="1314342" imgH="457297" progId="Equation.3">
                  <p:embed/>
                  <p:pic>
                    <p:nvPicPr>
                      <p:cNvPr id="18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63242"/>
                        <a:ext cx="3363913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6227787" y="1052736"/>
            <a:ext cx="2880717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with ROC =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|z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|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 </a:t>
            </a:r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045961"/>
              </p:ext>
            </p:extLst>
          </p:nvPr>
        </p:nvGraphicFramePr>
        <p:xfrm>
          <a:off x="110008" y="1772816"/>
          <a:ext cx="7126288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97" name="Equation" r:id="rId7" imgW="3238200" imgH="469800" progId="Equation.DSMT4">
                  <p:embed/>
                </p:oleObj>
              </mc:Choice>
              <mc:Fallback>
                <p:oleObj name="Equation" r:id="rId7" imgW="3238200" imgH="469800" progId="Equation.DSMT4">
                  <p:embed/>
                  <p:pic>
                    <p:nvPicPr>
                      <p:cNvPr id="71687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08" y="1772816"/>
                        <a:ext cx="7126288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4932040" y="2884258"/>
            <a:ext cx="4176464" cy="49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helps for a faster decreasing 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29996"/>
              </p:ext>
            </p:extLst>
          </p:nvPr>
        </p:nvGraphicFramePr>
        <p:xfrm>
          <a:off x="1899741" y="1345333"/>
          <a:ext cx="1737995" cy="500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98" name="公式" r:id="rId9" imgW="695198" imgH="200122" progId="Equation.3">
                  <p:embed/>
                </p:oleObj>
              </mc:Choice>
              <mc:Fallback>
                <p:oleObj name="公式" r:id="rId9" imgW="695198" imgH="200122" progId="Equation.3">
                  <p:embed/>
                  <p:pic>
                    <p:nvPicPr>
                      <p:cNvPr id="23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9741" y="1345333"/>
                        <a:ext cx="1737995" cy="500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942431"/>
              </p:ext>
            </p:extLst>
          </p:nvPr>
        </p:nvGraphicFramePr>
        <p:xfrm>
          <a:off x="3563888" y="3892370"/>
          <a:ext cx="1155700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99" name="Equation" r:id="rId11" imgW="444240" imgH="228600" progId="Equation.DSMT4">
                  <p:embed/>
                </p:oleObj>
              </mc:Choice>
              <mc:Fallback>
                <p:oleObj name="Equation" r:id="rId11" imgW="444240" imgH="228600" progId="Equation.DSMT4">
                  <p:embed/>
                  <p:pic>
                    <p:nvPicPr>
                      <p:cNvPr id="71687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892370"/>
                        <a:ext cx="1155700" cy="502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68725" y="3876065"/>
            <a:ext cx="453618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For left-sided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signal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],  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26281" y="4394698"/>
            <a:ext cx="7262812" cy="49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with smaller ROC.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4788024" y="3897779"/>
            <a:ext cx="432048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gives a slower decreasing rate 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339542"/>
              </p:ext>
            </p:extLst>
          </p:nvPr>
        </p:nvGraphicFramePr>
        <p:xfrm>
          <a:off x="223838" y="4724400"/>
          <a:ext cx="58578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00" name="Equation" r:id="rId12" imgW="2603160" imgH="419040" progId="Equation.DSMT4">
                  <p:embed/>
                </p:oleObj>
              </mc:Choice>
              <mc:Fallback>
                <p:oleObj name="Equation" r:id="rId12" imgW="2603160" imgH="419040" progId="Equation.DSMT4">
                  <p:embed/>
                  <p:pic>
                    <p:nvPicPr>
                      <p:cNvPr id="2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8" y="4724400"/>
                        <a:ext cx="58578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430156"/>
              </p:ext>
            </p:extLst>
          </p:nvPr>
        </p:nvGraphicFramePr>
        <p:xfrm>
          <a:off x="174988" y="5449887"/>
          <a:ext cx="8859838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01" name="Equation" r:id="rId14" imgW="4025880" imgH="469800" progId="Equation.DSMT4">
                  <p:embed/>
                </p:oleObj>
              </mc:Choice>
              <mc:Fallback>
                <p:oleObj name="Equation" r:id="rId14" imgW="4025880" imgH="469800" progId="Equation.DSMT4">
                  <p:embed/>
                  <p:pic>
                    <p:nvPicPr>
                      <p:cNvPr id="21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88" y="5449887"/>
                        <a:ext cx="8859838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072004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8367C8E-4E60-4318-939A-035F784D1E11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71</a:t>
            </a:fld>
            <a:endParaRPr lang="en-US" altLang="zh-CN" sz="1200" smtClean="0"/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0" y="1341438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4). Time reversal: </a:t>
            </a:r>
          </a:p>
        </p:txBody>
      </p:sp>
      <p:graphicFrame>
        <p:nvGraphicFramePr>
          <p:cNvPr id="72708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551136"/>
              </p:ext>
            </p:extLst>
          </p:nvPr>
        </p:nvGraphicFramePr>
        <p:xfrm>
          <a:off x="3023617" y="1052736"/>
          <a:ext cx="3205162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46" name="公式" r:id="rId3" imgW="1257372" imgH="419068" progId="Equation.3">
                  <p:embed/>
                </p:oleObj>
              </mc:Choice>
              <mc:Fallback>
                <p:oleObj name="公式" r:id="rId3" imgW="1257372" imgH="419068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617" y="1052736"/>
                        <a:ext cx="3205162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Text Box 7"/>
          <p:cNvSpPr txBox="1">
            <a:spLocks noChangeArrowheads="1"/>
          </p:cNvSpPr>
          <p:nvPr/>
        </p:nvSpPr>
        <p:spPr bwMode="auto">
          <a:xfrm>
            <a:off x="6444679" y="1348011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with ROC = 1/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72710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6578167"/>
              </p:ext>
            </p:extLst>
          </p:nvPr>
        </p:nvGraphicFramePr>
        <p:xfrm>
          <a:off x="1516286" y="1741854"/>
          <a:ext cx="30146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47" name="Equation" r:id="rId5" imgW="1181028" imgH="399953" progId="Equation.3">
                  <p:embed/>
                </p:oleObj>
              </mc:Choice>
              <mc:Fallback>
                <p:oleObj name="Equation" r:id="rId5" imgW="1181028" imgH="399953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286" y="1741854"/>
                        <a:ext cx="301466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991521"/>
              </p:ext>
            </p:extLst>
          </p:nvPr>
        </p:nvGraphicFramePr>
        <p:xfrm>
          <a:off x="242596" y="2746728"/>
          <a:ext cx="8793900" cy="111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48" name="Equation" r:id="rId7" imgW="3517560" imgH="444240" progId="Equation.DSMT4">
                  <p:embed/>
                </p:oleObj>
              </mc:Choice>
              <mc:Fallback>
                <p:oleObj name="Equation" r:id="rId7" imgW="3517560" imgH="44424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96" y="2746728"/>
                        <a:ext cx="8793900" cy="111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12" name="Group 37"/>
          <p:cNvGrpSpPr>
            <a:grpSpLocks/>
          </p:cNvGrpSpPr>
          <p:nvPr/>
        </p:nvGrpSpPr>
        <p:grpSpPr bwMode="auto">
          <a:xfrm>
            <a:off x="467544" y="4365104"/>
            <a:ext cx="3024187" cy="2347912"/>
            <a:chOff x="431" y="2813"/>
            <a:chExt cx="1905" cy="1479"/>
          </a:xfrm>
        </p:grpSpPr>
        <p:sp>
          <p:nvSpPr>
            <p:cNvPr id="72727" name="Rectangle 13"/>
            <p:cNvSpPr>
              <a:spLocks noChangeArrowheads="1"/>
            </p:cNvSpPr>
            <p:nvPr/>
          </p:nvSpPr>
          <p:spPr bwMode="auto">
            <a:xfrm>
              <a:off x="659" y="2957"/>
              <a:ext cx="1344" cy="1238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72728" name="Oval 14"/>
            <p:cNvSpPr>
              <a:spLocks noChangeArrowheads="1"/>
            </p:cNvSpPr>
            <p:nvPr/>
          </p:nvSpPr>
          <p:spPr bwMode="auto">
            <a:xfrm>
              <a:off x="1107" y="3358"/>
              <a:ext cx="447" cy="40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72729" name="Line 15"/>
            <p:cNvSpPr>
              <a:spLocks noChangeShapeType="1"/>
            </p:cNvSpPr>
            <p:nvPr/>
          </p:nvSpPr>
          <p:spPr bwMode="auto">
            <a:xfrm>
              <a:off x="431" y="3538"/>
              <a:ext cx="19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0" name="Line 16"/>
            <p:cNvSpPr>
              <a:spLocks noChangeShapeType="1"/>
            </p:cNvSpPr>
            <p:nvPr/>
          </p:nvSpPr>
          <p:spPr bwMode="auto">
            <a:xfrm>
              <a:off x="1338" y="2813"/>
              <a:ext cx="0" cy="14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1" name="Oval 17"/>
            <p:cNvSpPr>
              <a:spLocks noChangeArrowheads="1"/>
            </p:cNvSpPr>
            <p:nvPr/>
          </p:nvSpPr>
          <p:spPr bwMode="auto">
            <a:xfrm>
              <a:off x="920" y="3190"/>
              <a:ext cx="821" cy="7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pSp>
          <p:nvGrpSpPr>
            <p:cNvPr id="72732" name="Group 18"/>
            <p:cNvGrpSpPr>
              <a:grpSpLocks/>
            </p:cNvGrpSpPr>
            <p:nvPr/>
          </p:nvGrpSpPr>
          <p:grpSpPr bwMode="auto">
            <a:xfrm>
              <a:off x="1518" y="3525"/>
              <a:ext cx="74" cy="67"/>
              <a:chOff x="3742" y="3203"/>
              <a:chExt cx="90" cy="91"/>
            </a:xfrm>
          </p:grpSpPr>
          <p:sp>
            <p:nvSpPr>
              <p:cNvPr id="72734" name="Line 19"/>
              <p:cNvSpPr>
                <a:spLocks noChangeShapeType="1"/>
              </p:cNvSpPr>
              <p:nvPr/>
            </p:nvSpPr>
            <p:spPr bwMode="auto">
              <a:xfrm>
                <a:off x="3742" y="3203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35" name="Line 20"/>
              <p:cNvSpPr>
                <a:spLocks noChangeShapeType="1"/>
              </p:cNvSpPr>
              <p:nvPr/>
            </p:nvSpPr>
            <p:spPr bwMode="auto">
              <a:xfrm flipH="1">
                <a:off x="3742" y="3203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733" name="Text Box 31"/>
            <p:cNvSpPr txBox="1">
              <a:spLocks noChangeArrowheads="1"/>
            </p:cNvSpPr>
            <p:nvPr/>
          </p:nvSpPr>
          <p:spPr bwMode="auto">
            <a:xfrm>
              <a:off x="1518" y="3529"/>
              <a:ext cx="4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1/2</a:t>
              </a:r>
            </a:p>
          </p:txBody>
        </p:sp>
      </p:grpSp>
      <p:grpSp>
        <p:nvGrpSpPr>
          <p:cNvPr id="72713" name="Group 38"/>
          <p:cNvGrpSpPr>
            <a:grpSpLocks/>
          </p:cNvGrpSpPr>
          <p:nvPr/>
        </p:nvGrpSpPr>
        <p:grpSpPr bwMode="auto">
          <a:xfrm>
            <a:off x="5364608" y="4149080"/>
            <a:ext cx="3671888" cy="2635250"/>
            <a:chOff x="3198" y="2659"/>
            <a:chExt cx="2313" cy="1660"/>
          </a:xfrm>
        </p:grpSpPr>
        <p:sp>
          <p:nvSpPr>
            <p:cNvPr id="72719" name="Oval 24"/>
            <p:cNvSpPr>
              <a:spLocks noChangeArrowheads="1"/>
            </p:cNvSpPr>
            <p:nvPr/>
          </p:nvSpPr>
          <p:spPr bwMode="auto">
            <a:xfrm>
              <a:off x="3561" y="2840"/>
              <a:ext cx="1451" cy="1316"/>
            </a:xfrm>
            <a:prstGeom prst="ellipse">
              <a:avLst/>
            </a:prstGeom>
            <a:solidFill>
              <a:srgbClr val="33CC33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72720" name="Line 25"/>
            <p:cNvSpPr>
              <a:spLocks noChangeShapeType="1"/>
            </p:cNvSpPr>
            <p:nvPr/>
          </p:nvSpPr>
          <p:spPr bwMode="auto">
            <a:xfrm>
              <a:off x="3198" y="3496"/>
              <a:ext cx="23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1" name="Line 26"/>
            <p:cNvSpPr>
              <a:spLocks noChangeShapeType="1"/>
            </p:cNvSpPr>
            <p:nvPr/>
          </p:nvSpPr>
          <p:spPr bwMode="auto">
            <a:xfrm>
              <a:off x="4280" y="2659"/>
              <a:ext cx="0" cy="16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2" name="Oval 27"/>
            <p:cNvSpPr>
              <a:spLocks noChangeArrowheads="1"/>
            </p:cNvSpPr>
            <p:nvPr/>
          </p:nvSpPr>
          <p:spPr bwMode="auto">
            <a:xfrm>
              <a:off x="3869" y="3127"/>
              <a:ext cx="821" cy="7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pSp>
          <p:nvGrpSpPr>
            <p:cNvPr id="72723" name="Group 28"/>
            <p:cNvGrpSpPr>
              <a:grpSpLocks/>
            </p:cNvGrpSpPr>
            <p:nvPr/>
          </p:nvGrpSpPr>
          <p:grpSpPr bwMode="auto">
            <a:xfrm>
              <a:off x="4967" y="3462"/>
              <a:ext cx="74" cy="67"/>
              <a:chOff x="3742" y="3203"/>
              <a:chExt cx="90" cy="91"/>
            </a:xfrm>
          </p:grpSpPr>
          <p:sp>
            <p:nvSpPr>
              <p:cNvPr id="72725" name="Line 29"/>
              <p:cNvSpPr>
                <a:spLocks noChangeShapeType="1"/>
              </p:cNvSpPr>
              <p:nvPr/>
            </p:nvSpPr>
            <p:spPr bwMode="auto">
              <a:xfrm>
                <a:off x="3742" y="3203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26" name="Line 30"/>
              <p:cNvSpPr>
                <a:spLocks noChangeShapeType="1"/>
              </p:cNvSpPr>
              <p:nvPr/>
            </p:nvSpPr>
            <p:spPr bwMode="auto">
              <a:xfrm flipH="1">
                <a:off x="3742" y="3203"/>
                <a:ext cx="9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2724" name="Text Box 32"/>
            <p:cNvSpPr txBox="1">
              <a:spLocks noChangeArrowheads="1"/>
            </p:cNvSpPr>
            <p:nvPr/>
          </p:nvSpPr>
          <p:spPr bwMode="auto">
            <a:xfrm>
              <a:off x="5012" y="3456"/>
              <a:ext cx="40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</p:txBody>
        </p:sp>
      </p:grpSp>
      <p:graphicFrame>
        <p:nvGraphicFramePr>
          <p:cNvPr id="72714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285018"/>
              </p:ext>
            </p:extLst>
          </p:nvPr>
        </p:nvGraphicFramePr>
        <p:xfrm>
          <a:off x="539552" y="3933056"/>
          <a:ext cx="18081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49" name="公式" r:id="rId9" imgW="695198" imgH="200122" progId="Equation.3">
                  <p:embed/>
                </p:oleObj>
              </mc:Choice>
              <mc:Fallback>
                <p:oleObj name="公式" r:id="rId9" imgW="695198" imgH="200122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933056"/>
                        <a:ext cx="18081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5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999018"/>
              </p:ext>
            </p:extLst>
          </p:nvPr>
        </p:nvGraphicFramePr>
        <p:xfrm>
          <a:off x="4716016" y="4007793"/>
          <a:ext cx="21891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50" name="公式" r:id="rId11" imgW="847598" imgH="200122" progId="Equation.3">
                  <p:embed/>
                </p:oleObj>
              </mc:Choice>
              <mc:Fallback>
                <p:oleObj name="公式" r:id="rId11" imgW="847598" imgH="200122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4007793"/>
                        <a:ext cx="21891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6" name="AutoShape 35"/>
          <p:cNvSpPr>
            <a:spLocks noChangeArrowheads="1"/>
          </p:cNvSpPr>
          <p:nvPr/>
        </p:nvSpPr>
        <p:spPr bwMode="auto">
          <a:xfrm>
            <a:off x="3732667" y="4170176"/>
            <a:ext cx="792163" cy="288925"/>
          </a:xfrm>
          <a:prstGeom prst="rightArrow">
            <a:avLst>
              <a:gd name="adj1" fmla="val 50000"/>
              <a:gd name="adj2" fmla="val 68544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2717" name="AutoShape 36"/>
          <p:cNvSpPr>
            <a:spLocks noChangeArrowheads="1"/>
          </p:cNvSpPr>
          <p:nvPr/>
        </p:nvSpPr>
        <p:spPr bwMode="auto">
          <a:xfrm>
            <a:off x="3779912" y="5301208"/>
            <a:ext cx="792163" cy="288925"/>
          </a:xfrm>
          <a:prstGeom prst="rightArrow">
            <a:avLst>
              <a:gd name="adj1" fmla="val 50000"/>
              <a:gd name="adj2" fmla="val 68544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468313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4. Properties of z-Transform</a:t>
            </a:r>
            <a:endParaRPr lang="en-US" sz="3200" b="1" kern="0" dirty="0">
              <a:ea typeface="+mj-ea"/>
              <a:cs typeface="+mj-cs"/>
            </a:endParaRPr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179512" y="2061468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Proof: </a:t>
            </a:r>
          </a:p>
        </p:txBody>
      </p:sp>
      <p:graphicFrame>
        <p:nvGraphicFramePr>
          <p:cNvPr id="3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436564"/>
              </p:ext>
            </p:extLst>
          </p:nvPr>
        </p:nvGraphicFramePr>
        <p:xfrm>
          <a:off x="3140199" y="5762624"/>
          <a:ext cx="9779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51" name="Equation" r:id="rId13" imgW="444240" imgH="406080" progId="Equation.DSMT4">
                  <p:embed/>
                </p:oleObj>
              </mc:Choice>
              <mc:Fallback>
                <p:oleObj name="Equation" r:id="rId13" imgW="444240" imgH="406080" progId="Equation.DSMT4">
                  <p:embed/>
                  <p:pic>
                    <p:nvPicPr>
                      <p:cNvPr id="22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199" y="5762624"/>
                        <a:ext cx="97790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356736"/>
              </p:ext>
            </p:extLst>
          </p:nvPr>
        </p:nvGraphicFramePr>
        <p:xfrm>
          <a:off x="8172400" y="6031584"/>
          <a:ext cx="9223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52" name="Equation" r:id="rId15" imgW="419040" imgH="203040" progId="Equation.DSMT4">
                  <p:embed/>
                </p:oleObj>
              </mc:Choice>
              <mc:Fallback>
                <p:oleObj name="Equation" r:id="rId15" imgW="419040" imgH="203040" progId="Equation.DSMT4">
                  <p:embed/>
                  <p:pic>
                    <p:nvPicPr>
                      <p:cNvPr id="34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00" y="6031584"/>
                        <a:ext cx="9223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88100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FD800CA-011B-416B-9FEE-3328DFD6EB5E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72</a:t>
            </a:fld>
            <a:endParaRPr lang="en-US" altLang="zh-CN" sz="1200" smtClean="0"/>
          </a:p>
        </p:txBody>
      </p:sp>
      <p:sp>
        <p:nvSpPr>
          <p:cNvPr id="73731" name="Text Box 4"/>
          <p:cNvSpPr txBox="1">
            <a:spLocks noChangeArrowheads="1"/>
          </p:cNvSpPr>
          <p:nvPr/>
        </p:nvSpPr>
        <p:spPr bwMode="auto">
          <a:xfrm>
            <a:off x="0" y="1196752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5). Time Expansion:</a:t>
            </a:r>
          </a:p>
        </p:txBody>
      </p:sp>
      <p:graphicFrame>
        <p:nvGraphicFramePr>
          <p:cNvPr id="73732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86657"/>
              </p:ext>
            </p:extLst>
          </p:nvPr>
        </p:nvGraphicFramePr>
        <p:xfrm>
          <a:off x="1967929" y="1318146"/>
          <a:ext cx="7140575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9" name="Equation" r:id="rId3" imgW="2828798" imgH="438182" progId="Equation.3">
                  <p:embed/>
                </p:oleObj>
              </mc:Choice>
              <mc:Fallback>
                <p:oleObj name="Equation" r:id="rId3" imgW="2828798" imgH="438182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7929" y="1318146"/>
                        <a:ext cx="7140575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3734" name="Picture 11" descr="右边信号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054846"/>
            <a:ext cx="30861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5" name="AutoShape 12"/>
          <p:cNvSpPr>
            <a:spLocks noChangeArrowheads="1"/>
          </p:cNvSpPr>
          <p:nvPr/>
        </p:nvSpPr>
        <p:spPr bwMode="auto">
          <a:xfrm>
            <a:off x="4067870" y="4652963"/>
            <a:ext cx="792162" cy="288925"/>
          </a:xfrm>
          <a:prstGeom prst="rightArrow">
            <a:avLst>
              <a:gd name="adj1" fmla="val 50000"/>
              <a:gd name="adj2" fmla="val 68544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3736" name="Picture 13" descr="右边信号扩展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879" y="3064371"/>
            <a:ext cx="38576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7" name="Picture 18" descr="ROC-向外-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15" y="4221163"/>
            <a:ext cx="266382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8" name="Picture 20" descr="ROC-向外-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663" y="4149080"/>
            <a:ext cx="266382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3739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4278937"/>
              </p:ext>
            </p:extLst>
          </p:nvPr>
        </p:nvGraphicFramePr>
        <p:xfrm>
          <a:off x="179512" y="2403797"/>
          <a:ext cx="3332163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80" name="公式" r:id="rId9" imgW="1304798" imgH="238061" progId="Equation.3">
                  <p:embed/>
                </p:oleObj>
              </mc:Choice>
              <mc:Fallback>
                <p:oleObj name="公式" r:id="rId9" imgW="1304798" imgH="238061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403797"/>
                        <a:ext cx="3332163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0" name="Text Box 7"/>
          <p:cNvSpPr txBox="1">
            <a:spLocks noChangeArrowheads="1"/>
          </p:cNvSpPr>
          <p:nvPr/>
        </p:nvSpPr>
        <p:spPr bwMode="auto">
          <a:xfrm>
            <a:off x="3491880" y="2471737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with ROC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1/</a:t>
            </a:r>
            <a:r>
              <a:rPr lang="en-US" altLang="zh-CN" sz="2800" b="1" i="1" baseline="30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468313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4. Properties of z-Transform</a:t>
            </a:r>
            <a:endParaRPr lang="en-US" sz="3200" b="1" kern="0" dirty="0">
              <a:ea typeface="+mj-ea"/>
              <a:cs typeface="+mj-cs"/>
            </a:endParaRPr>
          </a:p>
        </p:txBody>
      </p:sp>
      <p:sp>
        <p:nvSpPr>
          <p:cNvPr id="73733" name="Text Box 9"/>
          <p:cNvSpPr txBox="1">
            <a:spLocks noChangeArrowheads="1"/>
          </p:cNvSpPr>
          <p:nvPr/>
        </p:nvSpPr>
        <p:spPr bwMode="auto">
          <a:xfrm>
            <a:off x="6156176" y="2492896"/>
            <a:ext cx="2880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positive integer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782321"/>
              </p:ext>
            </p:extLst>
          </p:nvPr>
        </p:nvGraphicFramePr>
        <p:xfrm>
          <a:off x="3255423" y="5153587"/>
          <a:ext cx="3045240" cy="1061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81" name="Equation" r:id="rId11" imgW="1384200" imgH="482400" progId="Equation.DSMT4">
                  <p:embed/>
                </p:oleObj>
              </mc:Choice>
              <mc:Fallback>
                <p:oleObj name="Equation" r:id="rId11" imgW="1384200" imgH="482400" progId="Equation.DSMT4">
                  <p:embed/>
                  <p:pic>
                    <p:nvPicPr>
                      <p:cNvPr id="73739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423" y="5153587"/>
                        <a:ext cx="3045240" cy="1061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12"/>
          <p:cNvSpPr>
            <a:spLocks noChangeArrowheads="1"/>
          </p:cNvSpPr>
          <p:nvPr/>
        </p:nvSpPr>
        <p:spPr bwMode="auto">
          <a:xfrm>
            <a:off x="4052550" y="3350187"/>
            <a:ext cx="792162" cy="288925"/>
          </a:xfrm>
          <a:prstGeom prst="rightArrow">
            <a:avLst>
              <a:gd name="adj1" fmla="val 50000"/>
              <a:gd name="adj2" fmla="val 68544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659832"/>
              </p:ext>
            </p:extLst>
          </p:nvPr>
        </p:nvGraphicFramePr>
        <p:xfrm>
          <a:off x="5093122" y="3938289"/>
          <a:ext cx="1110600" cy="63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82" name="Equation" r:id="rId13" imgW="444240" imgH="253800" progId="Equation.DSMT4">
                  <p:embed/>
                </p:oleObj>
              </mc:Choice>
              <mc:Fallback>
                <p:oleObj name="Equation" r:id="rId13" imgW="444240" imgH="253800" progId="Equation.DSMT4">
                  <p:embed/>
                  <p:pic>
                    <p:nvPicPr>
                      <p:cNvPr id="73739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3122" y="3938289"/>
                        <a:ext cx="1110600" cy="63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258593"/>
              </p:ext>
            </p:extLst>
          </p:nvPr>
        </p:nvGraphicFramePr>
        <p:xfrm>
          <a:off x="3098005" y="4019895"/>
          <a:ext cx="79290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83" name="Equation" r:id="rId15" imgW="317160" imgH="203040" progId="Equation.DSMT4">
                  <p:embed/>
                </p:oleObj>
              </mc:Choice>
              <mc:Fallback>
                <p:oleObj name="Equation" r:id="rId15" imgW="317160" imgH="203040" progId="Equation.DSMT4">
                  <p:embed/>
                  <p:pic>
                    <p:nvPicPr>
                      <p:cNvPr id="73739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005" y="4019895"/>
                        <a:ext cx="792900" cy="50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3ECE11-E910-42A6-9057-A451FDA8804A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73</a:t>
            </a:fld>
            <a:endParaRPr lang="en-US" altLang="zh-CN" sz="1200" smtClean="0"/>
          </a:p>
        </p:txBody>
      </p:sp>
      <p:graphicFrame>
        <p:nvGraphicFramePr>
          <p:cNvPr id="74755" name="Object 2"/>
          <p:cNvGraphicFramePr>
            <a:graphicFrameLocks/>
          </p:cNvGraphicFramePr>
          <p:nvPr/>
        </p:nvGraphicFramePr>
        <p:xfrm>
          <a:off x="3462338" y="1341438"/>
          <a:ext cx="31416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13" name="公式" r:id="rId3" imgW="1228743" imgH="209679" progId="Equation.3">
                  <p:embed/>
                </p:oleObj>
              </mc:Choice>
              <mc:Fallback>
                <p:oleObj name="公式" r:id="rId3" imgW="1228743" imgH="209679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8" y="1341438"/>
                        <a:ext cx="314166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323528" y="1325711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6). Conjugation: </a:t>
            </a:r>
          </a:p>
        </p:txBody>
      </p:sp>
      <p:sp>
        <p:nvSpPr>
          <p:cNvPr id="74757" name="Text Box 7"/>
          <p:cNvSpPr txBox="1">
            <a:spLocks noChangeArrowheads="1"/>
          </p:cNvSpPr>
          <p:nvPr/>
        </p:nvSpPr>
        <p:spPr bwMode="auto">
          <a:xfrm>
            <a:off x="6657975" y="1412875"/>
            <a:ext cx="2486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with ROC = 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74763" name="Text Box 14"/>
          <p:cNvSpPr txBox="1">
            <a:spLocks noChangeArrowheads="1"/>
          </p:cNvSpPr>
          <p:nvPr/>
        </p:nvSpPr>
        <p:spPr bwMode="auto">
          <a:xfrm>
            <a:off x="107504" y="2045791"/>
            <a:ext cx="8675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Two steps: take conjugate of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and replace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with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* 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468313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4. Properties of z-Transform</a:t>
            </a:r>
            <a:endParaRPr lang="en-US" sz="3200" b="1" kern="0" dirty="0">
              <a:ea typeface="+mj-ea"/>
              <a:cs typeface="+mj-cs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64551" y="2621855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Proof: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959241"/>
              </p:ext>
            </p:extLst>
          </p:nvPr>
        </p:nvGraphicFramePr>
        <p:xfrm>
          <a:off x="1433713" y="2658124"/>
          <a:ext cx="3111300" cy="107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14" name="Equation" r:id="rId5" imgW="1244520" imgH="431640" progId="Equation.DSMT4">
                  <p:embed/>
                </p:oleObj>
              </mc:Choice>
              <mc:Fallback>
                <p:oleObj name="Equation" r:id="rId5" imgW="1244520" imgH="431640" progId="Equation.DSMT4">
                  <p:embed/>
                  <p:pic>
                    <p:nvPicPr>
                      <p:cNvPr id="1331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713" y="2658124"/>
                        <a:ext cx="3111300" cy="107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937515"/>
              </p:ext>
            </p:extLst>
          </p:nvPr>
        </p:nvGraphicFramePr>
        <p:xfrm>
          <a:off x="539552" y="3701051"/>
          <a:ext cx="8558208" cy="11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15" name="Equation" r:id="rId7" imgW="3720960" imgH="495000" progId="Equation.DSMT4">
                  <p:embed/>
                </p:oleObj>
              </mc:Choice>
              <mc:Fallback>
                <p:oleObj name="Equation" r:id="rId7" imgW="3720960" imgH="495000" progId="Equation.DSMT4">
                  <p:embed/>
                  <p:pic>
                    <p:nvPicPr>
                      <p:cNvPr id="15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701051"/>
                        <a:ext cx="8558208" cy="113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07504" y="5070127"/>
            <a:ext cx="8675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Replace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with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* </a:t>
            </a:r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116995"/>
              </p:ext>
            </p:extLst>
          </p:nvPr>
        </p:nvGraphicFramePr>
        <p:xfrm>
          <a:off x="3364951" y="4905327"/>
          <a:ext cx="5665788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16" name="Equation" r:id="rId9" imgW="2463480" imgH="431640" progId="Equation.DSMT4">
                  <p:embed/>
                </p:oleObj>
              </mc:Choice>
              <mc:Fallback>
                <p:oleObj name="Equation" r:id="rId9" imgW="2463480" imgH="431640" progId="Equation.DSMT4">
                  <p:embed/>
                  <p:pic>
                    <p:nvPicPr>
                      <p:cNvPr id="1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4951" y="4905327"/>
                        <a:ext cx="5665788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3995936" y="5927071"/>
            <a:ext cx="37444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ROC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does NOT 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change.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3ECE11-E910-42A6-9057-A451FDA8804A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74</a:t>
            </a:fld>
            <a:endParaRPr lang="en-US" altLang="zh-CN" sz="1200" smtClean="0"/>
          </a:p>
        </p:txBody>
      </p:sp>
      <p:graphicFrame>
        <p:nvGraphicFramePr>
          <p:cNvPr id="74755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5503134"/>
              </p:ext>
            </p:extLst>
          </p:nvPr>
        </p:nvGraphicFramePr>
        <p:xfrm>
          <a:off x="2858020" y="116632"/>
          <a:ext cx="31416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1" name="公式" r:id="rId3" imgW="1228743" imgH="209679" progId="Equation.3">
                  <p:embed/>
                </p:oleObj>
              </mc:Choice>
              <mc:Fallback>
                <p:oleObj name="公式" r:id="rId3" imgW="1228743" imgH="209679" progId="Equation.3">
                  <p:embed/>
                  <p:pic>
                    <p:nvPicPr>
                      <p:cNvPr id="74755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8020" y="116632"/>
                        <a:ext cx="314166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194518" y="357783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6). Conjugation: </a:t>
            </a:r>
          </a:p>
        </p:txBody>
      </p:sp>
      <p:sp>
        <p:nvSpPr>
          <p:cNvPr id="74757" name="Text Box 7"/>
          <p:cNvSpPr txBox="1">
            <a:spLocks noChangeArrowheads="1"/>
          </p:cNvSpPr>
          <p:nvPr/>
        </p:nvSpPr>
        <p:spPr bwMode="auto">
          <a:xfrm>
            <a:off x="5686375" y="736228"/>
            <a:ext cx="2486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with ROC =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64551" y="126876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Example: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16793" y="5070127"/>
            <a:ext cx="8675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Replace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with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* </a:t>
            </a:r>
          </a:p>
        </p:txBody>
      </p:sp>
      <p:graphicFrame>
        <p:nvGraphicFramePr>
          <p:cNvPr id="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083962"/>
              </p:ext>
            </p:extLst>
          </p:nvPr>
        </p:nvGraphicFramePr>
        <p:xfrm>
          <a:off x="611560" y="1619621"/>
          <a:ext cx="8316912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2" name="Equation" r:id="rId5" imgW="3327120" imgH="507960" progId="Equation.DSMT4">
                  <p:embed/>
                </p:oleObj>
              </mc:Choice>
              <mc:Fallback>
                <p:oleObj name="Equation" r:id="rId5" imgW="3327120" imgH="507960" progId="Equation.DSMT4">
                  <p:embed/>
                  <p:pic>
                    <p:nvPicPr>
                      <p:cNvPr id="2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619621"/>
                        <a:ext cx="8316912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199497"/>
              </p:ext>
            </p:extLst>
          </p:nvPr>
        </p:nvGraphicFramePr>
        <p:xfrm>
          <a:off x="374377" y="2766220"/>
          <a:ext cx="7586662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3" name="Equation" r:id="rId7" imgW="3035160" imgH="507960" progId="Equation.DSMT4">
                  <p:embed/>
                </p:oleObj>
              </mc:Choice>
              <mc:Fallback>
                <p:oleObj name="Equation" r:id="rId7" imgW="3035160" imgH="507960" progId="Equation.DSMT4">
                  <p:embed/>
                  <p:pic>
                    <p:nvPicPr>
                      <p:cNvPr id="21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77" y="2766220"/>
                        <a:ext cx="7586662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179512" y="4077072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From the property,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449573"/>
              </p:ext>
            </p:extLst>
          </p:nvPr>
        </p:nvGraphicFramePr>
        <p:xfrm>
          <a:off x="3467174" y="3933056"/>
          <a:ext cx="49212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4" name="Equation" r:id="rId9" imgW="1968480" imgH="469800" progId="Equation.DSMT4">
                  <p:embed/>
                </p:oleObj>
              </mc:Choice>
              <mc:Fallback>
                <p:oleObj name="Equation" r:id="rId9" imgW="1968480" imgH="469800" progId="Equation.DSMT4">
                  <p:embed/>
                  <p:pic>
                    <p:nvPicPr>
                      <p:cNvPr id="21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74" y="3933056"/>
                        <a:ext cx="492125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116865"/>
              </p:ext>
            </p:extLst>
          </p:nvPr>
        </p:nvGraphicFramePr>
        <p:xfrm>
          <a:off x="3275856" y="5157192"/>
          <a:ext cx="46355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5" name="Equation" r:id="rId11" imgW="1854000" imgH="469800" progId="Equation.DSMT4">
                  <p:embed/>
                </p:oleObj>
              </mc:Choice>
              <mc:Fallback>
                <p:oleObj name="Equation" r:id="rId11" imgW="1854000" imgH="469800" progId="Equation.DSMT4">
                  <p:embed/>
                  <p:pic>
                    <p:nvPicPr>
                      <p:cNvPr id="24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157192"/>
                        <a:ext cx="463550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688799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3ECE11-E910-42A6-9057-A451FDA8804A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75</a:t>
            </a:fld>
            <a:endParaRPr lang="en-US" altLang="zh-CN" sz="1200" smtClean="0"/>
          </a:p>
        </p:txBody>
      </p:sp>
      <p:graphicFrame>
        <p:nvGraphicFramePr>
          <p:cNvPr id="74755" name="Object 2"/>
          <p:cNvGraphicFramePr>
            <a:graphicFrameLocks/>
          </p:cNvGraphicFramePr>
          <p:nvPr/>
        </p:nvGraphicFramePr>
        <p:xfrm>
          <a:off x="3462338" y="1341438"/>
          <a:ext cx="31416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03" name="公式" r:id="rId3" imgW="1228743" imgH="209679" progId="Equation.3">
                  <p:embed/>
                </p:oleObj>
              </mc:Choice>
              <mc:Fallback>
                <p:oleObj name="公式" r:id="rId3" imgW="1228743" imgH="209679" progId="Equation.3">
                  <p:embed/>
                  <p:pic>
                    <p:nvPicPr>
                      <p:cNvPr id="74755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8" y="1341438"/>
                        <a:ext cx="314166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323528" y="1325711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6). Conjugation: </a:t>
            </a:r>
          </a:p>
        </p:txBody>
      </p:sp>
      <p:sp>
        <p:nvSpPr>
          <p:cNvPr id="74757" name="Text Box 7"/>
          <p:cNvSpPr txBox="1">
            <a:spLocks noChangeArrowheads="1"/>
          </p:cNvSpPr>
          <p:nvPr/>
        </p:nvSpPr>
        <p:spPr bwMode="auto">
          <a:xfrm>
            <a:off x="6657975" y="1412875"/>
            <a:ext cx="2486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with ROC = 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74758" name="Text Box 9"/>
          <p:cNvSpPr txBox="1">
            <a:spLocks noChangeArrowheads="1"/>
          </p:cNvSpPr>
          <p:nvPr/>
        </p:nvSpPr>
        <p:spPr bwMode="auto">
          <a:xfrm>
            <a:off x="179512" y="2204864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For real signal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], we have </a:t>
            </a:r>
          </a:p>
        </p:txBody>
      </p:sp>
      <p:graphicFrame>
        <p:nvGraphicFramePr>
          <p:cNvPr id="7475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9945770"/>
              </p:ext>
            </p:extLst>
          </p:nvPr>
        </p:nvGraphicFramePr>
        <p:xfrm>
          <a:off x="2620963" y="2800176"/>
          <a:ext cx="23796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04" name="公式" r:id="rId5" imgW="923943" imgH="200122" progId="Equation.3">
                  <p:embed/>
                </p:oleObj>
              </mc:Choice>
              <mc:Fallback>
                <p:oleObj name="公式" r:id="rId5" imgW="923943" imgH="200122" progId="Equation.3">
                  <p:embed/>
                  <p:pic>
                    <p:nvPicPr>
                      <p:cNvPr id="74759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2800176"/>
                        <a:ext cx="23796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0" name="Text Box 11"/>
          <p:cNvSpPr txBox="1">
            <a:spLocks noChangeArrowheads="1"/>
          </p:cNvSpPr>
          <p:nvPr/>
        </p:nvSpPr>
        <p:spPr bwMode="auto">
          <a:xfrm>
            <a:off x="179512" y="3371502"/>
            <a:ext cx="86469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For real signal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] with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in rational form, the poles and zeros must come in conjugate pair.</a:t>
            </a:r>
          </a:p>
        </p:txBody>
      </p:sp>
      <p:graphicFrame>
        <p:nvGraphicFramePr>
          <p:cNvPr id="7476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542693"/>
              </p:ext>
            </p:extLst>
          </p:nvPr>
        </p:nvGraphicFramePr>
        <p:xfrm>
          <a:off x="2483768" y="4482184"/>
          <a:ext cx="3078900" cy="60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05" name="Equation" r:id="rId7" imgW="1231560" imgH="241200" progId="Equation.DSMT4">
                  <p:embed/>
                </p:oleObj>
              </mc:Choice>
              <mc:Fallback>
                <p:oleObj name="Equation" r:id="rId7" imgW="1231560" imgH="241200" progId="Equation.DSMT4">
                  <p:embed/>
                  <p:pic>
                    <p:nvPicPr>
                      <p:cNvPr id="74761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482184"/>
                        <a:ext cx="3078900" cy="60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468313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4. Properties of z-Transform</a:t>
            </a:r>
            <a:endParaRPr lang="en-US" sz="3200" b="1" kern="0" dirty="0">
              <a:ea typeface="+mj-ea"/>
              <a:cs typeface="+mj-cs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64551" y="4540128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Proof: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131517" y="5301208"/>
            <a:ext cx="4968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Similar proof for poles.  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31101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3ECE11-E910-42A6-9057-A451FDA8804A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76</a:t>
            </a:fld>
            <a:endParaRPr lang="en-US" altLang="zh-CN" sz="1200" smtClean="0"/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424396"/>
              </p:ext>
            </p:extLst>
          </p:nvPr>
        </p:nvGraphicFramePr>
        <p:xfrm>
          <a:off x="56376" y="1232888"/>
          <a:ext cx="9052128" cy="11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40" name="Equation" r:id="rId3" imgW="3771720" imgH="495000" progId="Equation.DSMT4">
                  <p:embed/>
                </p:oleObj>
              </mc:Choice>
              <mc:Fallback>
                <p:oleObj name="Equation" r:id="rId3" imgW="3771720" imgH="495000" progId="Equation.DSMT4">
                  <p:embed/>
                  <p:pic>
                    <p:nvPicPr>
                      <p:cNvPr id="21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6" y="1232888"/>
                        <a:ext cx="9052128" cy="118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051659"/>
              </p:ext>
            </p:extLst>
          </p:nvPr>
        </p:nvGraphicFramePr>
        <p:xfrm>
          <a:off x="3697486" y="2373883"/>
          <a:ext cx="4906962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41" name="Equation" r:id="rId5" imgW="2044440" imgH="469800" progId="Equation.DSMT4">
                  <p:embed/>
                </p:oleObj>
              </mc:Choice>
              <mc:Fallback>
                <p:oleObj name="Equation" r:id="rId5" imgW="2044440" imgH="469800" progId="Equation.DSMT4">
                  <p:embed/>
                  <p:pic>
                    <p:nvPicPr>
                      <p:cNvPr id="1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486" y="2373883"/>
                        <a:ext cx="4906962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74769" y="3636097"/>
            <a:ext cx="2486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Two poles: 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451384"/>
              </p:ext>
            </p:extLst>
          </p:nvPr>
        </p:nvGraphicFramePr>
        <p:xfrm>
          <a:off x="2159471" y="3587923"/>
          <a:ext cx="4481513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42" name="Equation" r:id="rId7" imgW="1866600" imgH="444240" progId="Equation.DSMT4">
                  <p:embed/>
                </p:oleObj>
              </mc:Choice>
              <mc:Fallback>
                <p:oleObj name="Equation" r:id="rId7" imgW="1866600" imgH="444240" progId="Equation.DSMT4">
                  <p:embed/>
                  <p:pic>
                    <p:nvPicPr>
                      <p:cNvPr id="17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471" y="3587923"/>
                        <a:ext cx="4481513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1166813"/>
              </p:ext>
            </p:extLst>
          </p:nvPr>
        </p:nvGraphicFramePr>
        <p:xfrm>
          <a:off x="2858020" y="116632"/>
          <a:ext cx="314166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43" name="公式" r:id="rId9" imgW="1228743" imgH="209679" progId="Equation.3">
                  <p:embed/>
                </p:oleObj>
              </mc:Choice>
              <mc:Fallback>
                <p:oleObj name="公式" r:id="rId9" imgW="1228743" imgH="209679" progId="Equation.3">
                  <p:embed/>
                  <p:pic>
                    <p:nvPicPr>
                      <p:cNvPr id="74755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8020" y="116632"/>
                        <a:ext cx="314166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94518" y="357783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6). Conjugation: 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686375" y="736228"/>
            <a:ext cx="2486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with ROC =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810961"/>
              </p:ext>
            </p:extLst>
          </p:nvPr>
        </p:nvGraphicFramePr>
        <p:xfrm>
          <a:off x="194518" y="4610727"/>
          <a:ext cx="8046720" cy="2123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44" name="Equation" r:id="rId11" imgW="3657600" imgH="965160" progId="Equation.DSMT4">
                  <p:embed/>
                </p:oleObj>
              </mc:Choice>
              <mc:Fallback>
                <p:oleObj name="Equation" r:id="rId11" imgW="3657600" imgH="965160" progId="Equation.DSMT4">
                  <p:embed/>
                  <p:pic>
                    <p:nvPicPr>
                      <p:cNvPr id="1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518" y="4610727"/>
                        <a:ext cx="8046720" cy="2123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406368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6B8C25-A10A-4A64-AB0F-9406CA6A787C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77</a:t>
            </a:fld>
            <a:endParaRPr lang="en-US" altLang="zh-CN" sz="1200" smtClean="0"/>
          </a:p>
        </p:txBody>
      </p:sp>
      <p:sp>
        <p:nvSpPr>
          <p:cNvPr id="21507" name="Text Box 59"/>
          <p:cNvSpPr txBox="1">
            <a:spLocks noChangeArrowheads="1"/>
          </p:cNvSpPr>
          <p:nvPr/>
        </p:nvSpPr>
        <p:spPr bwMode="auto">
          <a:xfrm>
            <a:off x="251520" y="389608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roup 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discussion: 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6513" y="1340768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1. A real signal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] is known to have three poles for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). Two of them are at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 = -2 and                  . It is also given</a:t>
            </a:r>
          </a:p>
        </p:txBody>
      </p:sp>
      <p:graphicFrame>
        <p:nvGraphicFramePr>
          <p:cNvPr id="2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719175"/>
              </p:ext>
            </p:extLst>
          </p:nvPr>
        </p:nvGraphicFramePr>
        <p:xfrm>
          <a:off x="679451" y="2725489"/>
          <a:ext cx="220821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32" name="Equation" r:id="rId4" imgW="1002960" imgH="203040" progId="Equation.DSMT4">
                  <p:embed/>
                </p:oleObj>
              </mc:Choice>
              <mc:Fallback>
                <p:oleObj name="Equation" r:id="rId4" imgW="1002960" imgH="203040" progId="Equation.DSMT4">
                  <p:embed/>
                  <p:pic>
                    <p:nvPicPr>
                      <p:cNvPr id="28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1" y="2725489"/>
                        <a:ext cx="220821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883585"/>
              </p:ext>
            </p:extLst>
          </p:nvPr>
        </p:nvGraphicFramePr>
        <p:xfrm>
          <a:off x="5008563" y="2681288"/>
          <a:ext cx="15636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33" name="Equation" r:id="rId6" imgW="711000" imgH="228600" progId="Equation.DSMT4">
                  <p:embed/>
                </p:oleObj>
              </mc:Choice>
              <mc:Fallback>
                <p:oleObj name="Equation" r:id="rId6" imgW="711000" imgH="228600" progId="Equation.DSMT4">
                  <p:embed/>
                  <p:pic>
                    <p:nvPicPr>
                      <p:cNvPr id="29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563" y="2681288"/>
                        <a:ext cx="15636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14300" y="3874552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2. It is given that 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578348"/>
              </p:ext>
            </p:extLst>
          </p:nvPr>
        </p:nvGraphicFramePr>
        <p:xfrm>
          <a:off x="7020272" y="1683480"/>
          <a:ext cx="1730375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34" name="Equation" r:id="rId8" imgW="787320" imgH="431640" progId="Equation.DSMT4">
                  <p:embed/>
                </p:oleObj>
              </mc:Choice>
              <mc:Fallback>
                <p:oleObj name="Equation" r:id="rId8" imgW="787320" imgH="431640" progId="Equation.DSMT4">
                  <p:embed/>
                  <p:pic>
                    <p:nvPicPr>
                      <p:cNvPr id="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1683480"/>
                        <a:ext cx="1730375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5496" y="2234208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	The ROC of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) can be determined to be  (    ).</a:t>
            </a: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299789"/>
              </p:ext>
            </p:extLst>
          </p:nvPr>
        </p:nvGraphicFramePr>
        <p:xfrm>
          <a:off x="2593801" y="3632200"/>
          <a:ext cx="536257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35" name="Equation" r:id="rId10" imgW="2438280" imgH="444240" progId="Equation.DSMT4">
                  <p:embed/>
                </p:oleObj>
              </mc:Choice>
              <mc:Fallback>
                <p:oleObj name="Equation" r:id="rId10" imgW="2438280" imgH="444240" progId="Equation.DSMT4">
                  <p:embed/>
                  <p:pic>
                    <p:nvPicPr>
                      <p:cNvPr id="17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801" y="3632200"/>
                        <a:ext cx="536257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07504" y="4493280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	It is known a stable LTI system has  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64736"/>
              </p:ext>
            </p:extLst>
          </p:nvPr>
        </p:nvGraphicFramePr>
        <p:xfrm>
          <a:off x="5354638" y="4403725"/>
          <a:ext cx="223361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36" name="Equation" r:id="rId12" imgW="1015920" imgH="291960" progId="Equation.DSMT4">
                  <p:embed/>
                </p:oleObj>
              </mc:Choice>
              <mc:Fallback>
                <p:oleObj name="Equation" r:id="rId12" imgW="1015920" imgH="291960" progId="Equation.DSMT4">
                  <p:embed/>
                  <p:pic>
                    <p:nvPicPr>
                      <p:cNvPr id="19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638" y="4403725"/>
                        <a:ext cx="2233612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5496" y="4941168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	The ROC of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) can be determined to be  (    ).</a:t>
            </a:r>
          </a:p>
        </p:txBody>
      </p:sp>
      <p:graphicFrame>
        <p:nvGraphicFramePr>
          <p:cNvPr id="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948698"/>
              </p:ext>
            </p:extLst>
          </p:nvPr>
        </p:nvGraphicFramePr>
        <p:xfrm>
          <a:off x="3535542" y="1673657"/>
          <a:ext cx="120173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37" name="Equation" r:id="rId14" imgW="545760" imgH="266400" progId="Equation.DSMT4">
                  <p:embed/>
                </p:oleObj>
              </mc:Choice>
              <mc:Fallback>
                <p:oleObj name="Equation" r:id="rId14" imgW="545760" imgH="266400" progId="Equation.DSMT4">
                  <p:embed/>
                  <p:pic>
                    <p:nvPicPr>
                      <p:cNvPr id="25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542" y="1673657"/>
                        <a:ext cx="120173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141035"/>
              </p:ext>
            </p:extLst>
          </p:nvPr>
        </p:nvGraphicFramePr>
        <p:xfrm>
          <a:off x="683568" y="3140968"/>
          <a:ext cx="19542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38" name="Equation" r:id="rId16" imgW="888840" imgH="228600" progId="Equation.DSMT4">
                  <p:embed/>
                </p:oleObj>
              </mc:Choice>
              <mc:Fallback>
                <p:oleObj name="Equation" r:id="rId16" imgW="888840" imgH="228600" progId="Equation.DSMT4">
                  <p:embed/>
                  <p:pic>
                    <p:nvPicPr>
                      <p:cNvPr id="29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140968"/>
                        <a:ext cx="195421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3658"/>
              </p:ext>
            </p:extLst>
          </p:nvPr>
        </p:nvGraphicFramePr>
        <p:xfrm>
          <a:off x="5004048" y="3212976"/>
          <a:ext cx="15922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39" name="Equation" r:id="rId18" imgW="723600" imgH="203040" progId="Equation.DSMT4">
                  <p:embed/>
                </p:oleObj>
              </mc:Choice>
              <mc:Fallback>
                <p:oleObj name="Equation" r:id="rId18" imgW="723600" imgH="203040" progId="Equation.DSMT4">
                  <p:embed/>
                  <p:pic>
                    <p:nvPicPr>
                      <p:cNvPr id="27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3212976"/>
                        <a:ext cx="159226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197731"/>
              </p:ext>
            </p:extLst>
          </p:nvPr>
        </p:nvGraphicFramePr>
        <p:xfrm>
          <a:off x="683568" y="5375745"/>
          <a:ext cx="220821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40" name="Equation" r:id="rId20" imgW="1002960" imgH="203040" progId="Equation.DSMT4">
                  <p:embed/>
                </p:oleObj>
              </mc:Choice>
              <mc:Fallback>
                <p:oleObj name="Equation" r:id="rId20" imgW="1002960" imgH="203040" progId="Equation.DSMT4">
                  <p:embed/>
                  <p:pic>
                    <p:nvPicPr>
                      <p:cNvPr id="28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375745"/>
                        <a:ext cx="220821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663441"/>
              </p:ext>
            </p:extLst>
          </p:nvPr>
        </p:nvGraphicFramePr>
        <p:xfrm>
          <a:off x="5012680" y="5331544"/>
          <a:ext cx="15636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41" name="Equation" r:id="rId22" imgW="711000" imgH="228600" progId="Equation.DSMT4">
                  <p:embed/>
                </p:oleObj>
              </mc:Choice>
              <mc:Fallback>
                <p:oleObj name="Equation" r:id="rId22" imgW="711000" imgH="228600" progId="Equation.DSMT4">
                  <p:embed/>
                  <p:pic>
                    <p:nvPicPr>
                      <p:cNvPr id="29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2680" y="5331544"/>
                        <a:ext cx="15636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557176"/>
              </p:ext>
            </p:extLst>
          </p:nvPr>
        </p:nvGraphicFramePr>
        <p:xfrm>
          <a:off x="687685" y="5791224"/>
          <a:ext cx="19542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42" name="Equation" r:id="rId23" imgW="888840" imgH="228600" progId="Equation.DSMT4">
                  <p:embed/>
                </p:oleObj>
              </mc:Choice>
              <mc:Fallback>
                <p:oleObj name="Equation" r:id="rId23" imgW="888840" imgH="228600" progId="Equation.DSMT4">
                  <p:embed/>
                  <p:pic>
                    <p:nvPicPr>
                      <p:cNvPr id="27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85" y="5791224"/>
                        <a:ext cx="195421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333668"/>
              </p:ext>
            </p:extLst>
          </p:nvPr>
        </p:nvGraphicFramePr>
        <p:xfrm>
          <a:off x="5008165" y="5863232"/>
          <a:ext cx="15922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43" name="Equation" r:id="rId24" imgW="723600" imgH="203040" progId="Equation.DSMT4">
                  <p:embed/>
                </p:oleObj>
              </mc:Choice>
              <mc:Fallback>
                <p:oleObj name="Equation" r:id="rId24" imgW="723600" imgH="203040" progId="Equation.DSMT4">
                  <p:embed/>
                  <p:pic>
                    <p:nvPicPr>
                      <p:cNvPr id="3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165" y="5863232"/>
                        <a:ext cx="159226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726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F6DE40E-5B08-4B7B-964A-4BBD7DBE043E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78</a:t>
            </a:fld>
            <a:endParaRPr lang="en-US" altLang="zh-CN" sz="1200" smtClean="0"/>
          </a:p>
        </p:txBody>
      </p:sp>
      <p:graphicFrame>
        <p:nvGraphicFramePr>
          <p:cNvPr id="75779" name="Object 2"/>
          <p:cNvGraphicFramePr>
            <a:graphicFrameLocks/>
          </p:cNvGraphicFramePr>
          <p:nvPr/>
        </p:nvGraphicFramePr>
        <p:xfrm>
          <a:off x="3460750" y="1243013"/>
          <a:ext cx="49831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80" name="公式" r:id="rId3" imgW="1962114" imgH="209679" progId="Equation.3">
                  <p:embed/>
                </p:oleObj>
              </mc:Choice>
              <mc:Fallback>
                <p:oleObj name="公式" r:id="rId3" imgW="1962114" imgH="209679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1243013"/>
                        <a:ext cx="498316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0" name="Text Box 5"/>
          <p:cNvSpPr txBox="1">
            <a:spLocks noChangeArrowheads="1"/>
          </p:cNvSpPr>
          <p:nvPr/>
        </p:nvSpPr>
        <p:spPr bwMode="auto">
          <a:xfrm>
            <a:off x="107504" y="133985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7). Convolution: </a:t>
            </a:r>
          </a:p>
        </p:txBody>
      </p:sp>
      <p:sp>
        <p:nvSpPr>
          <p:cNvPr id="75781" name="Text Box 8"/>
          <p:cNvSpPr txBox="1">
            <a:spLocks noChangeArrowheads="1"/>
          </p:cNvSpPr>
          <p:nvPr/>
        </p:nvSpPr>
        <p:spPr bwMode="auto">
          <a:xfrm>
            <a:off x="3563938" y="1844675"/>
            <a:ext cx="518477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With ROC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containing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∩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75782" name="Text Box 14"/>
          <p:cNvSpPr txBox="1">
            <a:spLocks noChangeArrowheads="1"/>
          </p:cNvSpPr>
          <p:nvPr/>
        </p:nvSpPr>
        <p:spPr bwMode="auto">
          <a:xfrm>
            <a:off x="179512" y="2492375"/>
            <a:ext cx="6842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Basis for LTI system analysis with ZT.</a:t>
            </a:r>
          </a:p>
        </p:txBody>
      </p:sp>
      <p:sp>
        <p:nvSpPr>
          <p:cNvPr id="75783" name="Text Box 15"/>
          <p:cNvSpPr txBox="1">
            <a:spLocks noChangeArrowheads="1"/>
          </p:cNvSpPr>
          <p:nvPr/>
        </p:nvSpPr>
        <p:spPr bwMode="auto">
          <a:xfrm>
            <a:off x="3317875" y="3732213"/>
            <a:ext cx="16002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="1">
                <a:latin typeface="Times New Roman" panose="02020603050405020304" pitchFamily="18" charset="0"/>
                <a:ea typeface="方正姚体" panose="02010601030101010101" pitchFamily="2" charset="-122"/>
              </a:rPr>
              <a:t>LTI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5784" name="Line 16"/>
          <p:cNvSpPr>
            <a:spLocks noChangeShapeType="1"/>
          </p:cNvSpPr>
          <p:nvPr/>
        </p:nvSpPr>
        <p:spPr bwMode="auto">
          <a:xfrm>
            <a:off x="1717675" y="40370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5" name="Line 17"/>
          <p:cNvSpPr>
            <a:spLocks noChangeShapeType="1"/>
          </p:cNvSpPr>
          <p:nvPr/>
        </p:nvSpPr>
        <p:spPr bwMode="auto">
          <a:xfrm>
            <a:off x="4918075" y="4037013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5786" name="Object 3"/>
          <p:cNvGraphicFramePr>
            <a:graphicFrameLocks/>
          </p:cNvGraphicFramePr>
          <p:nvPr/>
        </p:nvGraphicFramePr>
        <p:xfrm>
          <a:off x="1685925" y="4219575"/>
          <a:ext cx="887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81" name="公式" r:id="rId5" imgW="323886" imgH="171450" progId="Equation.3">
                  <p:embed/>
                </p:oleObj>
              </mc:Choice>
              <mc:Fallback>
                <p:oleObj name="公式" r:id="rId5" imgW="323886" imgH="17145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4219575"/>
                        <a:ext cx="887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7" name="Object 4"/>
          <p:cNvGraphicFramePr>
            <a:graphicFrameLocks/>
          </p:cNvGraphicFramePr>
          <p:nvPr/>
        </p:nvGraphicFramePr>
        <p:xfrm>
          <a:off x="1743075" y="3427413"/>
          <a:ext cx="7921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82" name="公式" r:id="rId7" imgW="285714" imgH="171450" progId="Equation.3">
                  <p:embed/>
                </p:oleObj>
              </mc:Choice>
              <mc:Fallback>
                <p:oleObj name="公式" r:id="rId7" imgW="285714" imgH="17145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3427413"/>
                        <a:ext cx="7921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8" name="Object 5"/>
          <p:cNvGraphicFramePr>
            <a:graphicFrameLocks/>
          </p:cNvGraphicFramePr>
          <p:nvPr/>
        </p:nvGraphicFramePr>
        <p:xfrm>
          <a:off x="3759200" y="3140075"/>
          <a:ext cx="760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83" name="公式" r:id="rId9" imgW="276171" imgH="171450" progId="Equation.3">
                  <p:embed/>
                </p:oleObj>
              </mc:Choice>
              <mc:Fallback>
                <p:oleObj name="公式" r:id="rId9" imgW="276171" imgH="17145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3140075"/>
                        <a:ext cx="760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9" name="Object 6"/>
          <p:cNvGraphicFramePr>
            <a:graphicFrameLocks/>
          </p:cNvGraphicFramePr>
          <p:nvPr/>
        </p:nvGraphicFramePr>
        <p:xfrm>
          <a:off x="3702050" y="4579938"/>
          <a:ext cx="920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84" name="公式" r:id="rId11" imgW="342972" imgH="171450" progId="Equation.3">
                  <p:embed/>
                </p:oleObj>
              </mc:Choice>
              <mc:Fallback>
                <p:oleObj name="公式" r:id="rId11" imgW="342972" imgH="17145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050" y="4579938"/>
                        <a:ext cx="920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0" name="Object 7"/>
          <p:cNvGraphicFramePr>
            <a:graphicFrameLocks/>
          </p:cNvGraphicFramePr>
          <p:nvPr/>
        </p:nvGraphicFramePr>
        <p:xfrm>
          <a:off x="5240338" y="3427413"/>
          <a:ext cx="27924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85" name="公式" r:id="rId13" imgW="1085886" imgH="171450" progId="Equation.3">
                  <p:embed/>
                </p:oleObj>
              </mc:Choice>
              <mc:Fallback>
                <p:oleObj name="公式" r:id="rId13" imgW="1085886" imgH="17145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0338" y="3427413"/>
                        <a:ext cx="27924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1" name="Object 8"/>
          <p:cNvGraphicFramePr>
            <a:graphicFrameLocks/>
          </p:cNvGraphicFramePr>
          <p:nvPr/>
        </p:nvGraphicFramePr>
        <p:xfrm>
          <a:off x="5270500" y="4219575"/>
          <a:ext cx="28241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486" name="公式" r:id="rId15" imgW="1104972" imgH="171450" progId="Equation.3">
                  <p:embed/>
                </p:oleObj>
              </mc:Choice>
              <mc:Fallback>
                <p:oleObj name="公式" r:id="rId15" imgW="1104972" imgH="17145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0" y="4219575"/>
                        <a:ext cx="28241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2" name="Text Box 24"/>
          <p:cNvSpPr txBox="1">
            <a:spLocks noChangeArrowheads="1"/>
          </p:cNvSpPr>
          <p:nvPr/>
        </p:nvSpPr>
        <p:spPr bwMode="auto">
          <a:xfrm>
            <a:off x="107504" y="5146675"/>
            <a:ext cx="8784976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Different from DTFT,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) is valid for the correct choice of ROC.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468313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4. Properties of z-Transform</a:t>
            </a:r>
            <a:endParaRPr lang="en-US" sz="3200" b="1" kern="0" dirty="0"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F6DE40E-5B08-4B7B-964A-4BBD7DBE043E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79</a:t>
            </a:fld>
            <a:endParaRPr lang="en-US" altLang="zh-CN" sz="1200" smtClean="0"/>
          </a:p>
        </p:txBody>
      </p:sp>
      <p:graphicFrame>
        <p:nvGraphicFramePr>
          <p:cNvPr id="7577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334698"/>
              </p:ext>
            </p:extLst>
          </p:nvPr>
        </p:nvGraphicFramePr>
        <p:xfrm>
          <a:off x="2987824" y="348945"/>
          <a:ext cx="4349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15" name="Equation" r:id="rId3" imgW="1739880" imgH="228600" progId="Equation.DSMT4">
                  <p:embed/>
                </p:oleObj>
              </mc:Choice>
              <mc:Fallback>
                <p:oleObj name="Equation" r:id="rId3" imgW="1739880" imgH="228600" progId="Equation.DSMT4">
                  <p:embed/>
                  <p:pic>
                    <p:nvPicPr>
                      <p:cNvPr id="75779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48945"/>
                        <a:ext cx="4349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0" name="Text Box 5"/>
          <p:cNvSpPr txBox="1">
            <a:spLocks noChangeArrowheads="1"/>
          </p:cNvSpPr>
          <p:nvPr/>
        </p:nvSpPr>
        <p:spPr bwMode="auto">
          <a:xfrm>
            <a:off x="91374" y="332656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7). Convolution: </a:t>
            </a:r>
          </a:p>
        </p:txBody>
      </p:sp>
      <p:sp>
        <p:nvSpPr>
          <p:cNvPr id="75781" name="Text Box 8"/>
          <p:cNvSpPr txBox="1">
            <a:spLocks noChangeArrowheads="1"/>
          </p:cNvSpPr>
          <p:nvPr/>
        </p:nvSpPr>
        <p:spPr bwMode="auto">
          <a:xfrm>
            <a:off x="3635896" y="847661"/>
            <a:ext cx="518477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With ROC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containing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∩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724709"/>
              </p:ext>
            </p:extLst>
          </p:nvPr>
        </p:nvGraphicFramePr>
        <p:xfrm>
          <a:off x="139210" y="1196752"/>
          <a:ext cx="3968100" cy="107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16" name="Equation" r:id="rId5" imgW="1587240" imgH="431640" progId="Equation.DSMT4">
                  <p:embed/>
                </p:oleObj>
              </mc:Choice>
              <mc:Fallback>
                <p:oleObj name="Equation" r:id="rId5" imgW="1587240" imgH="431640" progId="Equation.DSMT4">
                  <p:embed/>
                  <p:pic>
                    <p:nvPicPr>
                      <p:cNvPr id="68619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10" y="1196752"/>
                        <a:ext cx="3968100" cy="107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231194"/>
              </p:ext>
            </p:extLst>
          </p:nvPr>
        </p:nvGraphicFramePr>
        <p:xfrm>
          <a:off x="4545013" y="1916832"/>
          <a:ext cx="39354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17" name="Equation" r:id="rId7" imgW="1574640" imgH="431640" progId="Equation.DSMT4">
                  <p:embed/>
                </p:oleObj>
              </mc:Choice>
              <mc:Fallback>
                <p:oleObj name="Equation" r:id="rId7" imgW="1574640" imgH="431640" progId="Equation.DSMT4">
                  <p:embed/>
                  <p:pic>
                    <p:nvPicPr>
                      <p:cNvPr id="19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1916832"/>
                        <a:ext cx="393541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034560"/>
              </p:ext>
            </p:extLst>
          </p:nvPr>
        </p:nvGraphicFramePr>
        <p:xfrm>
          <a:off x="73680" y="3159239"/>
          <a:ext cx="38719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18" name="Equation" r:id="rId9" imgW="1549080" imgH="304560" progId="Equation.DSMT4">
                  <p:embed/>
                </p:oleObj>
              </mc:Choice>
              <mc:Fallback>
                <p:oleObj name="Equation" r:id="rId9" imgW="1549080" imgH="304560" progId="Equation.DSMT4">
                  <p:embed/>
                  <p:pic>
                    <p:nvPicPr>
                      <p:cNvPr id="19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80" y="3159239"/>
                        <a:ext cx="38719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120756"/>
              </p:ext>
            </p:extLst>
          </p:nvPr>
        </p:nvGraphicFramePr>
        <p:xfrm>
          <a:off x="4037154" y="3819128"/>
          <a:ext cx="498316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19" name="Equation" r:id="rId11" imgW="1993680" imgH="304560" progId="Equation.DSMT4">
                  <p:embed/>
                </p:oleObj>
              </mc:Choice>
              <mc:Fallback>
                <p:oleObj name="Equation" r:id="rId11" imgW="1993680" imgH="304560" progId="Equation.DSMT4">
                  <p:embed/>
                  <p:pic>
                    <p:nvPicPr>
                      <p:cNvPr id="21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154" y="3819128"/>
                        <a:ext cx="4983162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1075540"/>
              </p:ext>
            </p:extLst>
          </p:nvPr>
        </p:nvGraphicFramePr>
        <p:xfrm>
          <a:off x="59600" y="4653756"/>
          <a:ext cx="37766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20" name="Equation" r:id="rId13" imgW="1485828" imgH="399953" progId="Equation.3">
                  <p:embed/>
                </p:oleObj>
              </mc:Choice>
              <mc:Fallback>
                <p:oleObj name="Equation" r:id="rId13" imgW="1485828" imgH="399953" progId="Equation.3">
                  <p:embed/>
                  <p:pic>
                    <p:nvPicPr>
                      <p:cNvPr id="55301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00" y="4653756"/>
                        <a:ext cx="37766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884411"/>
              </p:ext>
            </p:extLst>
          </p:nvPr>
        </p:nvGraphicFramePr>
        <p:xfrm>
          <a:off x="4131769" y="5373216"/>
          <a:ext cx="4761900" cy="107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21" name="Equation" r:id="rId15" imgW="1904760" imgH="431640" progId="Equation.DSMT4">
                  <p:embed/>
                </p:oleObj>
              </mc:Choice>
              <mc:Fallback>
                <p:oleObj name="Equation" r:id="rId15" imgW="1904760" imgH="431640" progId="Equation.DSMT4">
                  <p:embed/>
                  <p:pic>
                    <p:nvPicPr>
                      <p:cNvPr id="23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1769" y="5373216"/>
                        <a:ext cx="4761900" cy="107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798619"/>
              </p:ext>
            </p:extLst>
          </p:nvPr>
        </p:nvGraphicFramePr>
        <p:xfrm>
          <a:off x="4499992" y="1483977"/>
          <a:ext cx="330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22" name="Equation" r:id="rId17" imgW="1320480" imgH="203040" progId="Equation.DSMT4">
                  <p:embed/>
                </p:oleObj>
              </mc:Choice>
              <mc:Fallback>
                <p:oleObj name="Equation" r:id="rId17" imgW="1320480" imgH="203040" progId="Equation.DSMT4">
                  <p:embed/>
                  <p:pic>
                    <p:nvPicPr>
                      <p:cNvPr id="19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1483977"/>
                        <a:ext cx="3302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356285"/>
              </p:ext>
            </p:extLst>
          </p:nvPr>
        </p:nvGraphicFramePr>
        <p:xfrm>
          <a:off x="4248617" y="3250164"/>
          <a:ext cx="29829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23" name="Equation" r:id="rId19" imgW="1193760" imgH="228600" progId="Equation.DSMT4">
                  <p:embed/>
                </p:oleObj>
              </mc:Choice>
              <mc:Fallback>
                <p:oleObj name="Equation" r:id="rId19" imgW="1193760" imgH="228600" progId="Equation.DSMT4">
                  <p:embed/>
                  <p:pic>
                    <p:nvPicPr>
                      <p:cNvPr id="21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617" y="3250164"/>
                        <a:ext cx="29829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752326"/>
              </p:ext>
            </p:extLst>
          </p:nvPr>
        </p:nvGraphicFramePr>
        <p:xfrm>
          <a:off x="4219972" y="4892735"/>
          <a:ext cx="21574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24" name="Equation" r:id="rId21" imgW="863280" imgH="228600" progId="Equation.DSMT4">
                  <p:embed/>
                </p:oleObj>
              </mc:Choice>
              <mc:Fallback>
                <p:oleObj name="Equation" r:id="rId21" imgW="863280" imgH="228600" progId="Equation.DSMT4">
                  <p:embed/>
                  <p:pic>
                    <p:nvPicPr>
                      <p:cNvPr id="2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972" y="4892735"/>
                        <a:ext cx="21574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931834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B630B3-2B0A-4087-A423-975AEE8C295B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200" smtClean="0"/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107504" y="1335088"/>
            <a:ext cx="9036496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(4) Relationship between discrete-time Fourier transform and z-transform</a:t>
            </a:r>
          </a:p>
        </p:txBody>
      </p:sp>
      <p:graphicFrame>
        <p:nvGraphicFramePr>
          <p:cNvPr id="12292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1494000"/>
              </p:ext>
            </p:extLst>
          </p:nvPr>
        </p:nvGraphicFramePr>
        <p:xfrm>
          <a:off x="3385605" y="2052052"/>
          <a:ext cx="3173412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" name="Equation" r:id="rId3" imgW="1238286" imgH="238061" progId="Equation.3">
                  <p:embed/>
                </p:oleObj>
              </mc:Choice>
              <mc:Fallback>
                <p:oleObj name="Equation" r:id="rId3" imgW="1238286" imgH="238061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605" y="2052052"/>
                        <a:ext cx="3173412" cy="66516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123800" y="3284984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Very important z-Transform pairs: 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2349500" y="2780928"/>
            <a:ext cx="66246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If the ROC includes the unit circle |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| = 1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229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4079764"/>
              </p:ext>
            </p:extLst>
          </p:nvPr>
        </p:nvGraphicFramePr>
        <p:xfrm>
          <a:off x="1547664" y="3742184"/>
          <a:ext cx="6634163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" name="Equation" r:id="rId5" imgW="2628972" imgH="809754" progId="Equation.3">
                  <p:embed/>
                </p:oleObj>
              </mc:Choice>
              <mc:Fallback>
                <p:oleObj name="Equation" r:id="rId5" imgW="2628972" imgH="809754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742184"/>
                        <a:ext cx="6634163" cy="209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Rectangle 4"/>
          <p:cNvSpPr>
            <a:spLocks noChangeArrowheads="1"/>
          </p:cNvSpPr>
          <p:nvPr/>
        </p:nvSpPr>
        <p:spPr bwMode="auto">
          <a:xfrm>
            <a:off x="457200" y="115888"/>
            <a:ext cx="7620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1. The z-Transform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5877272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Note: the same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ZT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expression, but different ROC’s. Only one of them has FT transform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1D113A5-FE95-4586-9BB0-A94664F67FD9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80</a:t>
            </a:fld>
            <a:endParaRPr lang="en-US" altLang="zh-CN" sz="1200" smtClean="0"/>
          </a:p>
        </p:txBody>
      </p:sp>
      <p:sp>
        <p:nvSpPr>
          <p:cNvPr id="76803" name="Rectangle 2"/>
          <p:cNvSpPr>
            <a:spLocks noChangeArrowheads="1"/>
          </p:cNvSpPr>
          <p:nvPr/>
        </p:nvSpPr>
        <p:spPr bwMode="auto">
          <a:xfrm>
            <a:off x="90264" y="1341438"/>
            <a:ext cx="685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Ex 10.15: Difference system</a:t>
            </a:r>
          </a:p>
        </p:txBody>
      </p:sp>
      <p:graphicFrame>
        <p:nvGraphicFramePr>
          <p:cNvPr id="76804" name="Object 2"/>
          <p:cNvGraphicFramePr>
            <a:graphicFrameLocks/>
          </p:cNvGraphicFramePr>
          <p:nvPr/>
        </p:nvGraphicFramePr>
        <p:xfrm>
          <a:off x="5003800" y="1341438"/>
          <a:ext cx="34591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10" name="公式" r:id="rId3" imgW="1352514" imgH="171450" progId="Equation.3">
                  <p:embed/>
                </p:oleObj>
              </mc:Choice>
              <mc:Fallback>
                <p:oleObj name="公式" r:id="rId3" imgW="1352514" imgH="17145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341438"/>
                        <a:ext cx="34591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5" name="Rectangle 4"/>
          <p:cNvSpPr>
            <a:spLocks noChangeArrowheads="1"/>
          </p:cNvSpPr>
          <p:nvPr/>
        </p:nvSpPr>
        <p:spPr bwMode="auto">
          <a:xfrm>
            <a:off x="107504" y="1993900"/>
            <a:ext cx="8281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] = ?  The output when the input is unit impulse. </a:t>
            </a:r>
          </a:p>
        </p:txBody>
      </p:sp>
      <p:graphicFrame>
        <p:nvGraphicFramePr>
          <p:cNvPr id="76806" name="Object 3"/>
          <p:cNvGraphicFramePr>
            <a:graphicFrameLocks/>
          </p:cNvGraphicFramePr>
          <p:nvPr/>
        </p:nvGraphicFramePr>
        <p:xfrm>
          <a:off x="5113338" y="2714625"/>
          <a:ext cx="26971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11" name="公式" r:id="rId5" imgW="1047714" imgH="171450" progId="Equation.3">
                  <p:embed/>
                </p:oleObj>
              </mc:Choice>
              <mc:Fallback>
                <p:oleObj name="公式" r:id="rId5" imgW="1047714" imgH="17145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338" y="2714625"/>
                        <a:ext cx="26971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4"/>
          <p:cNvGraphicFramePr>
            <a:graphicFrameLocks/>
          </p:cNvGraphicFramePr>
          <p:nvPr/>
        </p:nvGraphicFramePr>
        <p:xfrm>
          <a:off x="1979613" y="3362325"/>
          <a:ext cx="25701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12" name="公式" r:id="rId7" imgW="999998" imgH="200122" progId="Equation.3">
                  <p:embed/>
                </p:oleObj>
              </mc:Choice>
              <mc:Fallback>
                <p:oleObj name="公式" r:id="rId7" imgW="999998" imgH="200122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362325"/>
                        <a:ext cx="25701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8" name="Rectangle 7"/>
          <p:cNvSpPr>
            <a:spLocks noChangeArrowheads="1"/>
          </p:cNvSpPr>
          <p:nvPr/>
        </p:nvSpPr>
        <p:spPr bwMode="auto">
          <a:xfrm>
            <a:off x="5580063" y="3356992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ROC: </a:t>
            </a:r>
          </a:p>
        </p:txBody>
      </p:sp>
      <p:sp>
        <p:nvSpPr>
          <p:cNvPr id="76809" name="Rectangle 8"/>
          <p:cNvSpPr>
            <a:spLocks noChangeArrowheads="1"/>
          </p:cNvSpPr>
          <p:nvPr/>
        </p:nvSpPr>
        <p:spPr bwMode="auto">
          <a:xfrm>
            <a:off x="107505" y="3908425"/>
            <a:ext cx="903649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On the other hand, do z-transform of both sides: </a:t>
            </a:r>
          </a:p>
        </p:txBody>
      </p:sp>
      <p:graphicFrame>
        <p:nvGraphicFramePr>
          <p:cNvPr id="76810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3149281"/>
              </p:ext>
            </p:extLst>
          </p:nvPr>
        </p:nvGraphicFramePr>
        <p:xfrm>
          <a:off x="469194" y="4693841"/>
          <a:ext cx="35861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13" name="公式" r:id="rId9" imgW="1409772" imgH="200122" progId="Equation.3">
                  <p:embed/>
                </p:oleObj>
              </mc:Choice>
              <mc:Fallback>
                <p:oleObj name="公式" r:id="rId9" imgW="1409772" imgH="200122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194" y="4693841"/>
                        <a:ext cx="35861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1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4798325"/>
              </p:ext>
            </p:extLst>
          </p:nvPr>
        </p:nvGraphicFramePr>
        <p:xfrm>
          <a:off x="4828382" y="4459858"/>
          <a:ext cx="38084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14" name="公式" r:id="rId11" imgW="1495371" imgH="399953" progId="Equation.3">
                  <p:embed/>
                </p:oleObj>
              </mc:Choice>
              <mc:Fallback>
                <p:oleObj name="公式" r:id="rId11" imgW="1495371" imgH="399953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8382" y="4459858"/>
                        <a:ext cx="380841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2" name="Object 7"/>
          <p:cNvGraphicFramePr>
            <a:graphicFrameLocks/>
          </p:cNvGraphicFramePr>
          <p:nvPr/>
        </p:nvGraphicFramePr>
        <p:xfrm>
          <a:off x="2014538" y="2641600"/>
          <a:ext cx="29829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15" name="公式" r:id="rId13" imgW="1161942" imgH="209679" progId="Equation.3">
                  <p:embed/>
                </p:oleObj>
              </mc:Choice>
              <mc:Fallback>
                <p:oleObj name="公式" r:id="rId13" imgW="1161942" imgH="209679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2641600"/>
                        <a:ext cx="298291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3" name="Rectangle 12"/>
          <p:cNvSpPr>
            <a:spLocks noChangeArrowheads="1"/>
          </p:cNvSpPr>
          <p:nvPr/>
        </p:nvSpPr>
        <p:spPr bwMode="auto">
          <a:xfrm>
            <a:off x="6948488" y="3284984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|&gt;0 </a:t>
            </a:r>
          </a:p>
        </p:txBody>
      </p:sp>
      <p:sp>
        <p:nvSpPr>
          <p:cNvPr id="76814" name="Text Box 13"/>
          <p:cNvSpPr txBox="1">
            <a:spLocks noChangeArrowheads="1"/>
          </p:cNvSpPr>
          <p:nvPr/>
        </p:nvSpPr>
        <p:spPr bwMode="auto">
          <a:xfrm>
            <a:off x="90264" y="5517232"/>
            <a:ext cx="894623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Basis for ZT analysis on LTI systems described by constant-coefficient difference equations. 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468313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4. Properties of z-Transform</a:t>
            </a:r>
            <a:endParaRPr lang="en-US" sz="3200" b="1" kern="0" dirty="0"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B551694-697F-497D-B2E0-A26F37E1043D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81</a:t>
            </a:fld>
            <a:endParaRPr lang="en-US" altLang="zh-CN" sz="1200" smtClean="0"/>
          </a:p>
        </p:txBody>
      </p:sp>
      <p:sp>
        <p:nvSpPr>
          <p:cNvPr id="77827" name="Rectangle 2"/>
          <p:cNvSpPr>
            <a:spLocks noChangeArrowheads="1"/>
          </p:cNvSpPr>
          <p:nvPr/>
        </p:nvSpPr>
        <p:spPr bwMode="auto">
          <a:xfrm>
            <a:off x="107504" y="1300163"/>
            <a:ext cx="741724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Ex 10.16: Accumulation</a:t>
            </a:r>
          </a:p>
        </p:txBody>
      </p:sp>
      <p:sp>
        <p:nvSpPr>
          <p:cNvPr id="77828" name="Rectangle 3"/>
          <p:cNvSpPr>
            <a:spLocks noChangeArrowheads="1"/>
          </p:cNvSpPr>
          <p:nvPr/>
        </p:nvSpPr>
        <p:spPr bwMode="auto">
          <a:xfrm>
            <a:off x="682625" y="2107704"/>
            <a:ext cx="806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] = ?  The output when the input is unit impulse. </a:t>
            </a:r>
          </a:p>
        </p:txBody>
      </p:sp>
      <p:graphicFrame>
        <p:nvGraphicFramePr>
          <p:cNvPr id="77829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0431738"/>
              </p:ext>
            </p:extLst>
          </p:nvPr>
        </p:nvGraphicFramePr>
        <p:xfrm>
          <a:off x="2123728" y="2565524"/>
          <a:ext cx="56499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81" name="公式" r:id="rId3" imgW="2228742" imgH="399953" progId="Equation.3">
                  <p:embed/>
                </p:oleObj>
              </mc:Choice>
              <mc:Fallback>
                <p:oleObj name="公式" r:id="rId3" imgW="2228742" imgH="399953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565524"/>
                        <a:ext cx="56499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226920"/>
              </p:ext>
            </p:extLst>
          </p:nvPr>
        </p:nvGraphicFramePr>
        <p:xfrm>
          <a:off x="4837558" y="3501008"/>
          <a:ext cx="4191000" cy="97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82" name="公式" r:id="rId5" imgW="1676400" imgH="390396" progId="Equation.3">
                  <p:embed/>
                </p:oleObj>
              </mc:Choice>
              <mc:Fallback>
                <p:oleObj name="公式" r:id="rId5" imgW="1676400" imgH="390396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558" y="3501008"/>
                        <a:ext cx="4191000" cy="975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4214314"/>
              </p:ext>
            </p:extLst>
          </p:nvPr>
        </p:nvGraphicFramePr>
        <p:xfrm>
          <a:off x="4545013" y="1124744"/>
          <a:ext cx="24431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83" name="公式" r:id="rId7" imgW="952572" imgH="399953" progId="Equation.3">
                  <p:embed/>
                </p:oleObj>
              </mc:Choice>
              <mc:Fallback>
                <p:oleObj name="公式" r:id="rId7" imgW="952572" imgH="399953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1124744"/>
                        <a:ext cx="244316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859063"/>
              </p:ext>
            </p:extLst>
          </p:nvPr>
        </p:nvGraphicFramePr>
        <p:xfrm>
          <a:off x="137427" y="3501008"/>
          <a:ext cx="4404995" cy="97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84" name="公式" r:id="rId9" imgW="1761998" imgH="390396" progId="Equation.3">
                  <p:embed/>
                </p:oleObj>
              </mc:Choice>
              <mc:Fallback>
                <p:oleObj name="公式" r:id="rId9" imgW="1761998" imgH="390396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27" y="3501008"/>
                        <a:ext cx="4404995" cy="975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68313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4. Properties of z-Transform</a:t>
            </a:r>
            <a:endParaRPr lang="en-US" sz="3200" b="1" kern="0" dirty="0">
              <a:ea typeface="+mj-ea"/>
              <a:cs typeface="+mj-cs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90264" y="4627984"/>
            <a:ext cx="905373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Note: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Difference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system and accumulation are reverse to each other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949045"/>
              </p:ext>
            </p:extLst>
          </p:nvPr>
        </p:nvGraphicFramePr>
        <p:xfrm>
          <a:off x="251520" y="5263873"/>
          <a:ext cx="2349000" cy="60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85" name="Equation" r:id="rId11" imgW="939600" imgH="241200" progId="Equation.DSMT4">
                  <p:embed/>
                </p:oleObj>
              </mc:Choice>
              <mc:Fallback>
                <p:oleObj name="Equation" r:id="rId11" imgW="939600" imgH="241200" progId="Equation.DSMT4">
                  <p:embed/>
                  <p:pic>
                    <p:nvPicPr>
                      <p:cNvPr id="76811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263873"/>
                        <a:ext cx="2349000" cy="60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294374"/>
              </p:ext>
            </p:extLst>
          </p:nvPr>
        </p:nvGraphicFramePr>
        <p:xfrm>
          <a:off x="3268633" y="5027523"/>
          <a:ext cx="24765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86" name="Equation" r:id="rId13" imgW="990360" imgH="419040" progId="Equation.DSMT4">
                  <p:embed/>
                </p:oleObj>
              </mc:Choice>
              <mc:Fallback>
                <p:oleObj name="Equation" r:id="rId13" imgW="990360" imgH="419040" progId="Equation.DSMT4">
                  <p:embed/>
                  <p:pic>
                    <p:nvPicPr>
                      <p:cNvPr id="7783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33" y="5027523"/>
                        <a:ext cx="24765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639672"/>
              </p:ext>
            </p:extLst>
          </p:nvPr>
        </p:nvGraphicFramePr>
        <p:xfrm>
          <a:off x="6568504" y="5289368"/>
          <a:ext cx="2540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387" name="Equation" r:id="rId15" imgW="1015920" imgH="228600" progId="Equation.DSMT4">
                  <p:embed/>
                </p:oleObj>
              </mc:Choice>
              <mc:Fallback>
                <p:oleObj name="Equation" r:id="rId15" imgW="1015920" imgH="228600" progId="Equation.DSMT4">
                  <p:embed/>
                  <p:pic>
                    <p:nvPicPr>
                      <p:cNvPr id="13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8504" y="5289368"/>
                        <a:ext cx="2540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EC492C-E747-4DA2-9613-A6E6CE43CC3A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82</a:t>
            </a:fld>
            <a:endParaRPr lang="en-US" altLang="zh-CN" sz="1200" smtClean="0"/>
          </a:p>
        </p:txBody>
      </p:sp>
      <p:graphicFrame>
        <p:nvGraphicFramePr>
          <p:cNvPr id="78851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852597"/>
              </p:ext>
            </p:extLst>
          </p:nvPr>
        </p:nvGraphicFramePr>
        <p:xfrm>
          <a:off x="2617663" y="1700808"/>
          <a:ext cx="63468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55" name="公式" r:id="rId3" imgW="2514745" imgH="390396" progId="Equation.3">
                  <p:embed/>
                </p:oleObj>
              </mc:Choice>
              <mc:Fallback>
                <p:oleObj name="公式" r:id="rId3" imgW="2514745" imgH="390396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663" y="1700808"/>
                        <a:ext cx="634682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Text Box 3"/>
          <p:cNvSpPr txBox="1">
            <a:spLocks noChangeArrowheads="1"/>
          </p:cNvSpPr>
          <p:nvPr/>
        </p:nvSpPr>
        <p:spPr bwMode="auto">
          <a:xfrm>
            <a:off x="91008" y="1296988"/>
            <a:ext cx="81534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8). Differentiation in the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-domain: </a:t>
            </a:r>
          </a:p>
        </p:txBody>
      </p:sp>
      <p:sp>
        <p:nvSpPr>
          <p:cNvPr id="78853" name="Rectangle 4"/>
          <p:cNvSpPr>
            <a:spLocks noChangeArrowheads="1"/>
          </p:cNvSpPr>
          <p:nvPr/>
        </p:nvSpPr>
        <p:spPr bwMode="auto">
          <a:xfrm>
            <a:off x="105445" y="2636838"/>
            <a:ext cx="6554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Example 10.17: From Example 10.14, </a:t>
            </a:r>
          </a:p>
        </p:txBody>
      </p:sp>
      <p:graphicFrame>
        <p:nvGraphicFramePr>
          <p:cNvPr id="7885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633019"/>
              </p:ext>
            </p:extLst>
          </p:nvPr>
        </p:nvGraphicFramePr>
        <p:xfrm>
          <a:off x="157024" y="3140968"/>
          <a:ext cx="8879472" cy="963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56" name="Equation" r:id="rId5" imgW="3860640" imgH="419040" progId="Equation.DSMT4">
                  <p:embed/>
                </p:oleObj>
              </mc:Choice>
              <mc:Fallback>
                <p:oleObj name="Equation" r:id="rId5" imgW="3860640" imgH="41904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24" y="3140968"/>
                        <a:ext cx="8879472" cy="963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5" name="Rectangle 6"/>
          <p:cNvSpPr>
            <a:spLocks noChangeArrowheads="1"/>
          </p:cNvSpPr>
          <p:nvPr/>
        </p:nvSpPr>
        <p:spPr bwMode="auto">
          <a:xfrm>
            <a:off x="105445" y="4005064"/>
            <a:ext cx="8570243" cy="983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Can also obtain this result using differentiation in the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-domain.   </a:t>
            </a:r>
          </a:p>
        </p:txBody>
      </p:sp>
      <p:graphicFrame>
        <p:nvGraphicFramePr>
          <p:cNvPr id="788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898085"/>
              </p:ext>
            </p:extLst>
          </p:nvPr>
        </p:nvGraphicFramePr>
        <p:xfrm>
          <a:off x="611560" y="4988738"/>
          <a:ext cx="8310428" cy="999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57" name="公式" r:id="rId7" imgW="3324171" imgH="399953" progId="Equation.3">
                  <p:embed/>
                </p:oleObj>
              </mc:Choice>
              <mc:Fallback>
                <p:oleObj name="公式" r:id="rId7" imgW="3324171" imgH="399953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988738"/>
                        <a:ext cx="8310428" cy="9998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68313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4. Properties of z-Transform</a:t>
            </a:r>
            <a:endParaRPr lang="en-US" sz="3200" b="1" kern="0" dirty="0"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53DBFD-5501-401F-9038-5D26D49022D6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83</a:t>
            </a:fld>
            <a:endParaRPr lang="en-US" altLang="zh-CN" sz="1200" smtClean="0"/>
          </a:p>
        </p:txBody>
      </p:sp>
      <p:sp>
        <p:nvSpPr>
          <p:cNvPr id="79875" name="Rectangle 2"/>
          <p:cNvSpPr>
            <a:spLocks noChangeArrowheads="1"/>
          </p:cNvSpPr>
          <p:nvPr/>
        </p:nvSpPr>
        <p:spPr bwMode="auto">
          <a:xfrm>
            <a:off x="35496" y="116632"/>
            <a:ext cx="6554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Example 10.17 (Cont’d):</a:t>
            </a:r>
          </a:p>
        </p:txBody>
      </p:sp>
      <p:graphicFrame>
        <p:nvGraphicFramePr>
          <p:cNvPr id="79876" name="Object 2"/>
          <p:cNvGraphicFramePr>
            <a:graphicFrameLocks/>
          </p:cNvGraphicFramePr>
          <p:nvPr/>
        </p:nvGraphicFramePr>
        <p:xfrm>
          <a:off x="2366963" y="5381625"/>
          <a:ext cx="422116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23" name="公式" r:id="rId3" imgW="1657314" imgH="390396" progId="Equation.3">
                  <p:embed/>
                </p:oleObj>
              </mc:Choice>
              <mc:Fallback>
                <p:oleObj name="公式" r:id="rId3" imgW="1657314" imgH="390396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5381625"/>
                        <a:ext cx="4221162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56533"/>
              </p:ext>
            </p:extLst>
          </p:nvPr>
        </p:nvGraphicFramePr>
        <p:xfrm>
          <a:off x="2915816" y="188640"/>
          <a:ext cx="50466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24" name="公式" r:id="rId5" imgW="1990743" imgH="399953" progId="Equation.3">
                  <p:embed/>
                </p:oleObj>
              </mc:Choice>
              <mc:Fallback>
                <p:oleObj name="公式" r:id="rId5" imgW="1990743" imgH="399953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88640"/>
                        <a:ext cx="50466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6619435"/>
              </p:ext>
            </p:extLst>
          </p:nvPr>
        </p:nvGraphicFramePr>
        <p:xfrm>
          <a:off x="1685131" y="3101330"/>
          <a:ext cx="55848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25" name="公式" r:id="rId7" imgW="2209945" imgH="390396" progId="Equation.3">
                  <p:embed/>
                </p:oleObj>
              </mc:Choice>
              <mc:Fallback>
                <p:oleObj name="公式" r:id="rId7" imgW="2209945" imgH="390396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131" y="3101330"/>
                        <a:ext cx="558482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9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4057227"/>
              </p:ext>
            </p:extLst>
          </p:nvPr>
        </p:nvGraphicFramePr>
        <p:xfrm>
          <a:off x="727075" y="4437732"/>
          <a:ext cx="78073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26" name="公式" r:id="rId9" imgW="3095715" imgH="399953" progId="Equation.3">
                  <p:embed/>
                </p:oleObj>
              </mc:Choice>
              <mc:Fallback>
                <p:oleObj name="公式" r:id="rId9" imgW="3095715" imgH="399953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4437732"/>
                        <a:ext cx="78073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0" name="Rectangle 7"/>
          <p:cNvSpPr>
            <a:spLocks noChangeArrowheads="1"/>
          </p:cNvSpPr>
          <p:nvPr/>
        </p:nvSpPr>
        <p:spPr bwMode="auto">
          <a:xfrm>
            <a:off x="105445" y="1507902"/>
            <a:ext cx="6554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Then, find the inverse z-transform for </a:t>
            </a:r>
          </a:p>
        </p:txBody>
      </p:sp>
      <p:graphicFrame>
        <p:nvGraphicFramePr>
          <p:cNvPr id="79881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03187"/>
              </p:ext>
            </p:extLst>
          </p:nvPr>
        </p:nvGraphicFramePr>
        <p:xfrm>
          <a:off x="6199981" y="1196752"/>
          <a:ext cx="13319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27" name="公式" r:id="rId11" imgW="504915" imgH="399953" progId="Equation.3">
                  <p:embed/>
                </p:oleObj>
              </mc:Choice>
              <mc:Fallback>
                <p:oleObj name="公式" r:id="rId11" imgW="504915" imgH="399953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9981" y="1196752"/>
                        <a:ext cx="13319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2" name="Rectangle 9"/>
          <p:cNvSpPr>
            <a:spLocks noChangeArrowheads="1"/>
          </p:cNvSpPr>
          <p:nvPr/>
        </p:nvSpPr>
        <p:spPr bwMode="auto">
          <a:xfrm>
            <a:off x="107504" y="4077072"/>
            <a:ext cx="6554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With time shifting property, </a:t>
            </a: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279551"/>
              </p:ext>
            </p:extLst>
          </p:nvPr>
        </p:nvGraphicFramePr>
        <p:xfrm>
          <a:off x="1882344" y="2142498"/>
          <a:ext cx="5682600" cy="104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28" name="Equation" r:id="rId13" imgW="2273040" imgH="419040" progId="Equation.DSMT4">
                  <p:embed/>
                </p:oleObj>
              </mc:Choice>
              <mc:Fallback>
                <p:oleObj name="Equation" r:id="rId13" imgW="2273040" imgH="419040" progId="Equation.DSMT4">
                  <p:embed/>
                  <p:pic>
                    <p:nvPicPr>
                      <p:cNvPr id="7987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344" y="2142498"/>
                        <a:ext cx="5682600" cy="104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1CD34B4-D415-412B-9760-756BF362B128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84</a:t>
            </a:fld>
            <a:endParaRPr lang="en-US" altLang="zh-CN" sz="1200" smtClean="0"/>
          </a:p>
        </p:txBody>
      </p:sp>
      <p:sp>
        <p:nvSpPr>
          <p:cNvPr id="80899" name="Rectangle 2"/>
          <p:cNvSpPr>
            <a:spLocks noChangeArrowheads="1"/>
          </p:cNvSpPr>
          <p:nvPr/>
        </p:nvSpPr>
        <p:spPr bwMode="auto">
          <a:xfrm>
            <a:off x="468313" y="1341438"/>
            <a:ext cx="6554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Example 10.18:</a:t>
            </a:r>
          </a:p>
        </p:txBody>
      </p:sp>
      <p:graphicFrame>
        <p:nvGraphicFramePr>
          <p:cNvPr id="80900" name="Object 2"/>
          <p:cNvGraphicFramePr>
            <a:graphicFrameLocks/>
          </p:cNvGraphicFramePr>
          <p:nvPr/>
        </p:nvGraphicFramePr>
        <p:xfrm>
          <a:off x="3317875" y="1125538"/>
          <a:ext cx="51736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46" name="公式" r:id="rId3" imgW="2038458" imgH="390396" progId="Equation.3">
                  <p:embed/>
                </p:oleObj>
              </mc:Choice>
              <mc:Fallback>
                <p:oleObj name="公式" r:id="rId3" imgW="2038458" imgH="390396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5" y="1125538"/>
                        <a:ext cx="5173663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1" name="Rectangle 4"/>
          <p:cNvSpPr>
            <a:spLocks noChangeArrowheads="1"/>
          </p:cNvSpPr>
          <p:nvPr/>
        </p:nvSpPr>
        <p:spPr bwMode="auto">
          <a:xfrm>
            <a:off x="107504" y="2204864"/>
            <a:ext cx="6554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Do a differentiation in the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-domain, </a:t>
            </a:r>
          </a:p>
        </p:txBody>
      </p:sp>
      <p:graphicFrame>
        <p:nvGraphicFramePr>
          <p:cNvPr id="80902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646646"/>
              </p:ext>
            </p:extLst>
          </p:nvPr>
        </p:nvGraphicFramePr>
        <p:xfrm>
          <a:off x="1035050" y="2708920"/>
          <a:ext cx="6696075" cy="215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47" name="Equation" r:id="rId5" imgW="2648058" imgH="838136" progId="Equation.DSMT4">
                  <p:embed/>
                </p:oleObj>
              </mc:Choice>
              <mc:Fallback>
                <p:oleObj name="Equation" r:id="rId5" imgW="2648058" imgH="838136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2708920"/>
                        <a:ext cx="6696075" cy="215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6446501"/>
              </p:ext>
            </p:extLst>
          </p:nvPr>
        </p:nvGraphicFramePr>
        <p:xfrm>
          <a:off x="1001028" y="5029200"/>
          <a:ext cx="5967412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48" name="公式" r:id="rId7" imgW="2362345" imgH="419068" progId="Equation.3">
                  <p:embed/>
                </p:oleObj>
              </mc:Choice>
              <mc:Fallback>
                <p:oleObj name="公式" r:id="rId7" imgW="2362345" imgH="419068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028" y="5029200"/>
                        <a:ext cx="5967412" cy="110966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4" name="Rectangle 7"/>
          <p:cNvSpPr>
            <a:spLocks noChangeArrowheads="1"/>
          </p:cNvSpPr>
          <p:nvPr/>
        </p:nvSpPr>
        <p:spPr bwMode="auto">
          <a:xfrm>
            <a:off x="3923928" y="6068144"/>
            <a:ext cx="446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A second-order pole at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68313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4. Properties of z-Transform</a:t>
            </a:r>
            <a:endParaRPr lang="en-US" sz="3200" b="1" kern="0" dirty="0">
              <a:ea typeface="+mj-ea"/>
              <a:cs typeface="+mj-cs"/>
            </a:endParaRP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345302"/>
              </p:ext>
            </p:extLst>
          </p:nvPr>
        </p:nvGraphicFramePr>
        <p:xfrm>
          <a:off x="7092280" y="5031156"/>
          <a:ext cx="1650600" cy="107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49" name="Equation" r:id="rId9" imgW="660240" imgH="431640" progId="Equation.DSMT4">
                  <p:embed/>
                </p:oleObj>
              </mc:Choice>
              <mc:Fallback>
                <p:oleObj name="Equation" r:id="rId9" imgW="660240" imgH="431640" progId="Equation.DSMT4">
                  <p:embed/>
                  <p:pic>
                    <p:nvPicPr>
                      <p:cNvPr id="80902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5031156"/>
                        <a:ext cx="1650600" cy="107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288AFB-D5E0-4B93-A202-6C08C9BD1357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85</a:t>
            </a:fld>
            <a:endParaRPr lang="en-US" altLang="zh-CN" sz="1200" smtClean="0"/>
          </a:p>
        </p:txBody>
      </p:sp>
      <p:graphicFrame>
        <p:nvGraphicFramePr>
          <p:cNvPr id="81923" name="Object 2"/>
          <p:cNvGraphicFramePr>
            <a:graphicFrameLocks/>
          </p:cNvGraphicFramePr>
          <p:nvPr/>
        </p:nvGraphicFramePr>
        <p:xfrm>
          <a:off x="4757738" y="2011363"/>
          <a:ext cx="272891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2" name="Equation" r:id="rId3" imgW="1066800" imgH="247618" progId="Equation.3">
                  <p:embed/>
                </p:oleObj>
              </mc:Choice>
              <mc:Fallback>
                <p:oleObj name="Equation" r:id="rId3" imgW="1066800" imgH="247618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7738" y="2011363"/>
                        <a:ext cx="2728912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635000" y="1341438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9). The Initial-Value Theorem</a:t>
            </a:r>
          </a:p>
        </p:txBody>
      </p:sp>
      <p:sp>
        <p:nvSpPr>
          <p:cNvPr id="81925" name="Text Box 4"/>
          <p:cNvSpPr txBox="1">
            <a:spLocks noChangeArrowheads="1"/>
          </p:cNvSpPr>
          <p:nvPr/>
        </p:nvSpPr>
        <p:spPr bwMode="auto">
          <a:xfrm>
            <a:off x="635000" y="2027238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If 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[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] = 0 for 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&lt; 0, then</a:t>
            </a:r>
          </a:p>
        </p:txBody>
      </p:sp>
      <p:sp>
        <p:nvSpPr>
          <p:cNvPr id="81926" name="Text Box 5"/>
          <p:cNvSpPr txBox="1">
            <a:spLocks noChangeArrowheads="1"/>
          </p:cNvSpPr>
          <p:nvPr/>
        </p:nvSpPr>
        <p:spPr bwMode="auto">
          <a:xfrm>
            <a:off x="179512" y="2924944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Proof: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     If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] = 0 for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&lt; 0, </a:t>
            </a:r>
          </a:p>
        </p:txBody>
      </p:sp>
      <p:graphicFrame>
        <p:nvGraphicFramePr>
          <p:cNvPr id="8192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579021"/>
              </p:ext>
            </p:extLst>
          </p:nvPr>
        </p:nvGraphicFramePr>
        <p:xfrm>
          <a:off x="899592" y="3716338"/>
          <a:ext cx="7743825" cy="164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3" name="公式" r:id="rId5" imgW="3067086" imgH="628747" progId="Equation.3">
                  <p:embed/>
                </p:oleObj>
              </mc:Choice>
              <mc:Fallback>
                <p:oleObj name="公式" r:id="rId5" imgW="3067086" imgH="628747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716338"/>
                        <a:ext cx="7743825" cy="164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9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9361420"/>
              </p:ext>
            </p:extLst>
          </p:nvPr>
        </p:nvGraphicFramePr>
        <p:xfrm>
          <a:off x="4985722" y="2747154"/>
          <a:ext cx="29511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4" name="公式" r:id="rId7" imgW="1152398" imgH="399953" progId="Equation.3">
                  <p:embed/>
                </p:oleObj>
              </mc:Choice>
              <mc:Fallback>
                <p:oleObj name="公式" r:id="rId7" imgW="1152398" imgH="399953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5722" y="2747154"/>
                        <a:ext cx="295116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68313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4. Properties of z-Transform</a:t>
            </a:r>
            <a:endParaRPr lang="en-US" sz="3200" b="1" kern="0" dirty="0"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288AFB-D5E0-4B93-A202-6C08C9BD1357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86</a:t>
            </a:fld>
            <a:endParaRPr lang="en-US" altLang="zh-CN" sz="1200" smtClean="0"/>
          </a:p>
        </p:txBody>
      </p:sp>
      <p:graphicFrame>
        <p:nvGraphicFramePr>
          <p:cNvPr id="81923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7045984"/>
              </p:ext>
            </p:extLst>
          </p:nvPr>
        </p:nvGraphicFramePr>
        <p:xfrm>
          <a:off x="4757738" y="1268760"/>
          <a:ext cx="272891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83" name="Equation" r:id="rId3" imgW="1066800" imgH="247618" progId="Equation.3">
                  <p:embed/>
                </p:oleObj>
              </mc:Choice>
              <mc:Fallback>
                <p:oleObj name="Equation" r:id="rId3" imgW="1066800" imgH="247618" progId="Equation.3">
                  <p:embed/>
                  <p:pic>
                    <p:nvPicPr>
                      <p:cNvPr id="81923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7738" y="1268760"/>
                        <a:ext cx="2728912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4" name="Text Box 3"/>
          <p:cNvSpPr txBox="1">
            <a:spLocks noChangeArrowheads="1"/>
          </p:cNvSpPr>
          <p:nvPr/>
        </p:nvSpPr>
        <p:spPr bwMode="auto">
          <a:xfrm>
            <a:off x="635000" y="404664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9).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The Initial-Value Theorem</a:t>
            </a:r>
          </a:p>
        </p:txBody>
      </p:sp>
      <p:sp>
        <p:nvSpPr>
          <p:cNvPr id="81925" name="Text Box 4"/>
          <p:cNvSpPr txBox="1">
            <a:spLocks noChangeArrowheads="1"/>
          </p:cNvSpPr>
          <p:nvPr/>
        </p:nvSpPr>
        <p:spPr bwMode="auto">
          <a:xfrm>
            <a:off x="635000" y="1284635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If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] = 0 for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&lt; 0, then</a:t>
            </a:r>
          </a:p>
        </p:txBody>
      </p:sp>
      <p:sp>
        <p:nvSpPr>
          <p:cNvPr id="81928" name="Text Box 7"/>
          <p:cNvSpPr txBox="1">
            <a:spLocks noChangeArrowheads="1"/>
          </p:cNvSpPr>
          <p:nvPr/>
        </p:nvSpPr>
        <p:spPr bwMode="auto">
          <a:xfrm>
            <a:off x="107504" y="1988840"/>
            <a:ext cx="8856984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Example 10.19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131598"/>
              </p:ext>
            </p:extLst>
          </p:nvPr>
        </p:nvGraphicFramePr>
        <p:xfrm>
          <a:off x="2987824" y="1920577"/>
          <a:ext cx="485616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84" name="公式" r:id="rId5" imgW="1914398" imgH="438182" progId="Equation.3">
                  <p:embed/>
                </p:oleObj>
              </mc:Choice>
              <mc:Fallback>
                <p:oleObj name="公式" r:id="rId5" imgW="1914398" imgH="438182" progId="Equation.3">
                  <p:embed/>
                  <p:pic>
                    <p:nvPicPr>
                      <p:cNvPr id="3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920577"/>
                        <a:ext cx="4856163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901193"/>
              </p:ext>
            </p:extLst>
          </p:nvPr>
        </p:nvGraphicFramePr>
        <p:xfrm>
          <a:off x="3004835" y="3059053"/>
          <a:ext cx="5638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85" name="Equation" r:id="rId7" imgW="2349360" imgH="444240" progId="Equation.DSMT4">
                  <p:embed/>
                </p:oleObj>
              </mc:Choice>
              <mc:Fallback>
                <p:oleObj name="Equation" r:id="rId7" imgW="2349360" imgH="444240" progId="Equation.DSMT4">
                  <p:embed/>
                  <p:pic>
                    <p:nvPicPr>
                      <p:cNvPr id="5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4835" y="3059053"/>
                        <a:ext cx="56388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816948"/>
              </p:ext>
            </p:extLst>
          </p:nvPr>
        </p:nvGraphicFramePr>
        <p:xfrm>
          <a:off x="1330325" y="4293096"/>
          <a:ext cx="61563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86" name="Equation" r:id="rId9" imgW="2565360" imgH="444240" progId="Equation.DSMT4">
                  <p:embed/>
                </p:oleObj>
              </mc:Choice>
              <mc:Fallback>
                <p:oleObj name="Equation" r:id="rId9" imgW="2565360" imgH="444240" progId="Equation.DSMT4">
                  <p:embed/>
                  <p:pic>
                    <p:nvPicPr>
                      <p:cNvPr id="13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4293096"/>
                        <a:ext cx="61563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028667"/>
              </p:ext>
            </p:extLst>
          </p:nvPr>
        </p:nvGraphicFramePr>
        <p:xfrm>
          <a:off x="1979712" y="5635625"/>
          <a:ext cx="241290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687" name="Equation" r:id="rId11" imgW="965160" imgH="203040" progId="Equation.DSMT4">
                  <p:embed/>
                </p:oleObj>
              </mc:Choice>
              <mc:Fallback>
                <p:oleObj name="Equation" r:id="rId11" imgW="965160" imgH="203040" progId="Equation.DSMT4">
                  <p:embed/>
                  <p:pic>
                    <p:nvPicPr>
                      <p:cNvPr id="81923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635625"/>
                        <a:ext cx="2412900" cy="50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729791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288AFB-D5E0-4B93-A202-6C08C9BD1357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87</a:t>
            </a:fld>
            <a:endParaRPr lang="en-US" altLang="zh-CN" sz="1200" smtClean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68313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4. Properties of z-Transform</a:t>
            </a:r>
            <a:endParaRPr lang="en-US" sz="3200" b="1" kern="0" dirty="0">
              <a:ea typeface="+mj-ea"/>
              <a:cs typeface="+mj-cs"/>
            </a:endParaRPr>
          </a:p>
        </p:txBody>
      </p:sp>
      <p:graphicFrame>
        <p:nvGraphicFramePr>
          <p:cNvPr id="10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755384"/>
              </p:ext>
            </p:extLst>
          </p:nvPr>
        </p:nvGraphicFramePr>
        <p:xfrm>
          <a:off x="3128963" y="2408238"/>
          <a:ext cx="220027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14" name="Equation" r:id="rId3" imgW="850680" imgH="228600" progId="Equation.DSMT4">
                  <p:embed/>
                </p:oleObj>
              </mc:Choice>
              <mc:Fallback>
                <p:oleObj name="Equation" r:id="rId3" imgW="850680" imgH="228600" progId="Equation.DSMT4">
                  <p:embed/>
                  <p:pic>
                    <p:nvPicPr>
                      <p:cNvPr id="75779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2408238"/>
                        <a:ext cx="2200275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468313" y="1268413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Table 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10.2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for 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commonly-used z-transform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pairs: 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68313" y="1901825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Why don’t we have 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z-transform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for signals like 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39750" y="3054350"/>
            <a:ext cx="8353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For </a:t>
            </a:r>
            <a:r>
              <a:rPr kumimoji="1" lang="en-US" altLang="zh-CN" sz="2800" b="1" i="1" dirty="0" smtClean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[n]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 1, we can write it as </a:t>
            </a:r>
            <a:r>
              <a:rPr kumimoji="1" lang="en-US" altLang="zh-CN" sz="2800" b="1" i="1" dirty="0" smtClean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[n]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800" b="1" i="1" dirty="0" smtClean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[n]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+ </a:t>
            </a:r>
            <a:r>
              <a:rPr kumimoji="1" lang="en-US" altLang="zh-CN" sz="2800" b="1" i="1" dirty="0" smtClean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[-n-1]. 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876300" y="5646192"/>
            <a:ext cx="7921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The intersection of the two ROC’s is empty.  </a:t>
            </a:r>
          </a:p>
        </p:txBody>
      </p:sp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503356"/>
              </p:ext>
            </p:extLst>
          </p:nvPr>
        </p:nvGraphicFramePr>
        <p:xfrm>
          <a:off x="2074863" y="3616325"/>
          <a:ext cx="4381200" cy="104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15" name="Equation" r:id="rId5" imgW="1752480" imgH="419040" progId="Equation.DSMT4">
                  <p:embed/>
                </p:oleObj>
              </mc:Choice>
              <mc:Fallback>
                <p:oleObj name="Equation" r:id="rId5" imgW="1752480" imgH="419040" progId="Equation.DSMT4">
                  <p:embed/>
                  <p:pic>
                    <p:nvPicPr>
                      <p:cNvPr id="75784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3616325"/>
                        <a:ext cx="4381200" cy="104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148817"/>
              </p:ext>
            </p:extLst>
          </p:nvPr>
        </p:nvGraphicFramePr>
        <p:xfrm>
          <a:off x="1406948" y="4530725"/>
          <a:ext cx="5397300" cy="104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16" name="Equation" r:id="rId7" imgW="2158920" imgH="419040" progId="Equation.DSMT4">
                  <p:embed/>
                </p:oleObj>
              </mc:Choice>
              <mc:Fallback>
                <p:oleObj name="Equation" r:id="rId7" imgW="2158920" imgH="419040" progId="Equation.DSMT4">
                  <p:embed/>
                  <p:pic>
                    <p:nvPicPr>
                      <p:cNvPr id="75785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948" y="4530725"/>
                        <a:ext cx="5397300" cy="104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587168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7240A93-8756-4AAB-A6EA-D1CF74A8C365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88</a:t>
            </a:fld>
            <a:endParaRPr lang="en-US" altLang="zh-CN" sz="120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68313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4. Properties of z-Transform</a:t>
            </a:r>
            <a:endParaRPr lang="en-US" sz="3200" b="1" kern="0" dirty="0">
              <a:ea typeface="+mj-ea"/>
              <a:cs typeface="+mj-cs"/>
            </a:endParaRPr>
          </a:p>
        </p:txBody>
      </p:sp>
      <p:sp>
        <p:nvSpPr>
          <p:cNvPr id="82948" name="Text Box 3"/>
          <p:cNvSpPr txBox="1">
            <a:spLocks noChangeArrowheads="1"/>
          </p:cNvSpPr>
          <p:nvPr/>
        </p:nvSpPr>
        <p:spPr bwMode="auto">
          <a:xfrm>
            <a:off x="666750" y="1341438"/>
            <a:ext cx="8153400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65125" indent="-36512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Summaries: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1. Understanding each property: how the time change affects both 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) and its ROC;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2. Flexible usage of the properties: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	Computing ZT, inverse ZT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	Determine the ROC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	LTI system analysis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	……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0C8D9BA-CB9E-43DC-B895-6FE5915F4F32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89</a:t>
            </a:fld>
            <a:endParaRPr lang="en-US" altLang="zh-CN" sz="1200" smtClean="0"/>
          </a:p>
        </p:txBody>
      </p:sp>
      <p:graphicFrame>
        <p:nvGraphicFramePr>
          <p:cNvPr id="12185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764692"/>
              </p:ext>
            </p:extLst>
          </p:nvPr>
        </p:nvGraphicFramePr>
        <p:xfrm>
          <a:off x="2123728" y="1268760"/>
          <a:ext cx="68008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58" name="公式" r:id="rId3" imgW="3022560" imgH="457200" progId="Equation.3">
                  <p:embed/>
                </p:oleObj>
              </mc:Choice>
              <mc:Fallback>
                <p:oleObj name="公式" r:id="rId3" imgW="3022560" imgH="457200" progId="Equation.3">
                  <p:embed/>
                  <p:pic>
                    <p:nvPicPr>
                      <p:cNvPr id="12185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268760"/>
                        <a:ext cx="680085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457200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Partial fraction expansion for z-transform</a:t>
            </a:r>
            <a:endParaRPr lang="en-US" sz="3200" b="1" kern="0" dirty="0">
              <a:ea typeface="+mj-ea"/>
              <a:cs typeface="+mj-cs"/>
            </a:endParaRPr>
          </a:p>
        </p:txBody>
      </p:sp>
      <p:graphicFrame>
        <p:nvGraphicFramePr>
          <p:cNvPr id="12186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866734"/>
              </p:ext>
            </p:extLst>
          </p:nvPr>
        </p:nvGraphicFramePr>
        <p:xfrm>
          <a:off x="2123728" y="2420888"/>
          <a:ext cx="4000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59" name="公式" r:id="rId5" imgW="1777680" imgH="457200" progId="Equation.3">
                  <p:embed/>
                </p:oleObj>
              </mc:Choice>
              <mc:Fallback>
                <p:oleObj name="公式" r:id="rId5" imgW="1777680" imgH="457200" progId="Equation.3">
                  <p:embed/>
                  <p:pic>
                    <p:nvPicPr>
                      <p:cNvPr id="12186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420888"/>
                        <a:ext cx="4000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425080"/>
              </p:ext>
            </p:extLst>
          </p:nvPr>
        </p:nvGraphicFramePr>
        <p:xfrm>
          <a:off x="519627" y="3681744"/>
          <a:ext cx="14573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60" name="公式" r:id="rId7" imgW="647640" imgH="444240" progId="Equation.3">
                  <p:embed/>
                </p:oleObj>
              </mc:Choice>
              <mc:Fallback>
                <p:oleObj name="公式" r:id="rId7" imgW="647640" imgH="444240" progId="Equation.3">
                  <p:embed/>
                  <p:pic>
                    <p:nvPicPr>
                      <p:cNvPr id="1218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627" y="3681744"/>
                        <a:ext cx="145732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63266"/>
              </p:ext>
            </p:extLst>
          </p:nvPr>
        </p:nvGraphicFramePr>
        <p:xfrm>
          <a:off x="2627784" y="3681744"/>
          <a:ext cx="88582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61" name="公式" r:id="rId9" imgW="393480" imgH="393480" progId="Equation.3">
                  <p:embed/>
                </p:oleObj>
              </mc:Choice>
              <mc:Fallback>
                <p:oleObj name="公式" r:id="rId9" imgW="393480" imgH="393480" progId="Equation.3">
                  <p:embed/>
                  <p:pic>
                    <p:nvPicPr>
                      <p:cNvPr id="12186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681744"/>
                        <a:ext cx="885825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239547"/>
              </p:ext>
            </p:extLst>
          </p:nvPr>
        </p:nvGraphicFramePr>
        <p:xfrm>
          <a:off x="2023096" y="5127226"/>
          <a:ext cx="1047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62" name="公式" r:id="rId11" imgW="419040" imgH="228600" progId="Equation.3">
                  <p:embed/>
                </p:oleObj>
              </mc:Choice>
              <mc:Fallback>
                <p:oleObj name="公式" r:id="rId11" imgW="419040" imgH="228600" progId="Equation.3">
                  <p:embed/>
                  <p:pic>
                    <p:nvPicPr>
                      <p:cNvPr id="12186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3096" y="5127226"/>
                        <a:ext cx="1047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900158"/>
              </p:ext>
            </p:extLst>
          </p:nvPr>
        </p:nvGraphicFramePr>
        <p:xfrm>
          <a:off x="4131916" y="4825601"/>
          <a:ext cx="4792662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63" name="Equation" r:id="rId13" imgW="1917360" imgH="469800" progId="Equation.DSMT4">
                  <p:embed/>
                </p:oleObj>
              </mc:Choice>
              <mc:Fallback>
                <p:oleObj name="Equation" r:id="rId13" imgW="1917360" imgH="469800" progId="Equation.DSMT4">
                  <p:embed/>
                  <p:pic>
                    <p:nvPicPr>
                      <p:cNvPr id="12186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1916" y="4825601"/>
                        <a:ext cx="4792662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6" name="Rectangle 9"/>
          <p:cNvSpPr>
            <a:spLocks noChangeArrowheads="1"/>
          </p:cNvSpPr>
          <p:nvPr/>
        </p:nvSpPr>
        <p:spPr bwMode="auto">
          <a:xfrm>
            <a:off x="250825" y="1257300"/>
            <a:ext cx="4176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First way: </a:t>
            </a: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530046"/>
              </p:ext>
            </p:extLst>
          </p:nvPr>
        </p:nvGraphicFramePr>
        <p:xfrm>
          <a:off x="5148064" y="3648843"/>
          <a:ext cx="37147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64" name="Equation" r:id="rId15" imgW="1650960" imgH="444240" progId="Equation.DSMT4">
                  <p:embed/>
                </p:oleObj>
              </mc:Choice>
              <mc:Fallback>
                <p:oleObj name="Equation" r:id="rId15" imgW="1650960" imgH="444240" progId="Equation.DSMT4">
                  <p:embed/>
                  <p:pic>
                    <p:nvPicPr>
                      <p:cNvPr id="12185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3648843"/>
                        <a:ext cx="371475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316103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9D7F24-9F7E-45F5-8B01-E76402BDDA14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200" smtClean="0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107504" y="1243013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Example 10.1:  Find z-transform of </a:t>
            </a:r>
          </a:p>
        </p:txBody>
      </p:sp>
      <p:graphicFrame>
        <p:nvGraphicFramePr>
          <p:cNvPr id="13316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1184862"/>
              </p:ext>
            </p:extLst>
          </p:nvPr>
        </p:nvGraphicFramePr>
        <p:xfrm>
          <a:off x="565150" y="2301822"/>
          <a:ext cx="33639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2" name="公式" r:id="rId3" imgW="1314342" imgH="399953" progId="Equation.3">
                  <p:embed/>
                </p:oleObj>
              </mc:Choice>
              <mc:Fallback>
                <p:oleObj name="公式" r:id="rId3" imgW="1314342" imgH="399953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2301822"/>
                        <a:ext cx="33639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2194779"/>
              </p:ext>
            </p:extLst>
          </p:nvPr>
        </p:nvGraphicFramePr>
        <p:xfrm>
          <a:off x="5809456" y="1270001"/>
          <a:ext cx="21891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3" name="公式" r:id="rId5" imgW="847598" imgH="200122" progId="Equation.3">
                  <p:embed/>
                </p:oleObj>
              </mc:Choice>
              <mc:Fallback>
                <p:oleObj name="公式" r:id="rId5" imgW="847598" imgH="200122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9456" y="1270001"/>
                        <a:ext cx="21891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131762" y="1922463"/>
            <a:ext cx="609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Solution: </a:t>
            </a: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565150" y="5516563"/>
            <a:ext cx="55197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The condition of convergence:  </a:t>
            </a:r>
          </a:p>
        </p:txBody>
      </p:sp>
      <p:graphicFrame>
        <p:nvGraphicFramePr>
          <p:cNvPr id="13320" name="Object 4"/>
          <p:cNvGraphicFramePr>
            <a:graphicFrameLocks/>
          </p:cNvGraphicFramePr>
          <p:nvPr/>
        </p:nvGraphicFramePr>
        <p:xfrm>
          <a:off x="5411788" y="5516563"/>
          <a:ext cx="1492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4" name="公式" r:id="rId7" imgW="571428" imgH="200122" progId="Equation.3">
                  <p:embed/>
                </p:oleObj>
              </mc:Choice>
              <mc:Fallback>
                <p:oleObj name="公式" r:id="rId7" imgW="571428" imgH="200122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8" y="5516563"/>
                        <a:ext cx="1492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7043738" y="5521325"/>
            <a:ext cx="6238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or  </a:t>
            </a:r>
          </a:p>
        </p:txBody>
      </p:sp>
      <p:graphicFrame>
        <p:nvGraphicFramePr>
          <p:cNvPr id="13322" name="Object 5"/>
          <p:cNvGraphicFramePr>
            <a:graphicFrameLocks/>
          </p:cNvGraphicFramePr>
          <p:nvPr/>
        </p:nvGraphicFramePr>
        <p:xfrm>
          <a:off x="7694613" y="5551488"/>
          <a:ext cx="1270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5" name="公式" r:id="rId9" imgW="476286" imgH="171450" progId="Equation.3">
                  <p:embed/>
                </p:oleObj>
              </mc:Choice>
              <mc:Fallback>
                <p:oleObj name="公式" r:id="rId9" imgW="476286" imgH="17145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613" y="5551488"/>
                        <a:ext cx="1270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0586117"/>
              </p:ext>
            </p:extLst>
          </p:nvPr>
        </p:nvGraphicFramePr>
        <p:xfrm>
          <a:off x="1443037" y="3446732"/>
          <a:ext cx="28241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6" name="公式" r:id="rId11" imgW="1104972" imgH="390396" progId="Equation.3">
                  <p:embed/>
                </p:oleObj>
              </mc:Choice>
              <mc:Fallback>
                <p:oleObj name="公式" r:id="rId11" imgW="1104972" imgH="390396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7" y="3446732"/>
                        <a:ext cx="2824163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2930868"/>
              </p:ext>
            </p:extLst>
          </p:nvPr>
        </p:nvGraphicFramePr>
        <p:xfrm>
          <a:off x="4041009" y="2304997"/>
          <a:ext cx="17446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7" name="公式" r:id="rId13" imgW="666858" imgH="399953" progId="Equation.3">
                  <p:embed/>
                </p:oleObj>
              </mc:Choice>
              <mc:Fallback>
                <p:oleObj name="公式" r:id="rId13" imgW="666858" imgH="399953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009" y="2304997"/>
                        <a:ext cx="174466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504430"/>
              </p:ext>
            </p:extLst>
          </p:nvPr>
        </p:nvGraphicFramePr>
        <p:xfrm>
          <a:off x="5809942" y="2344465"/>
          <a:ext cx="19669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8" name="公式" r:id="rId15" imgW="762000" imgH="399953" progId="Equation.3">
                  <p:embed/>
                </p:oleObj>
              </mc:Choice>
              <mc:Fallback>
                <p:oleObj name="公式" r:id="rId15" imgW="762000" imgH="399953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9942" y="2344465"/>
                        <a:ext cx="19669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Rectangle 13"/>
          <p:cNvSpPr>
            <a:spLocks noChangeArrowheads="1"/>
          </p:cNvSpPr>
          <p:nvPr/>
        </p:nvSpPr>
        <p:spPr bwMode="auto">
          <a:xfrm>
            <a:off x="971550" y="4906963"/>
            <a:ext cx="21605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Finished?  </a:t>
            </a:r>
          </a:p>
        </p:txBody>
      </p:sp>
      <p:sp>
        <p:nvSpPr>
          <p:cNvPr id="13327" name="Rectangle 14"/>
          <p:cNvSpPr>
            <a:spLocks noChangeArrowheads="1"/>
          </p:cNvSpPr>
          <p:nvPr/>
        </p:nvSpPr>
        <p:spPr bwMode="auto">
          <a:xfrm>
            <a:off x="3635375" y="4906963"/>
            <a:ext cx="51847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NO!  Don’t forget the ROC. </a:t>
            </a:r>
          </a:p>
        </p:txBody>
      </p:sp>
      <p:sp>
        <p:nvSpPr>
          <p:cNvPr id="13328" name="Rectangle 4"/>
          <p:cNvSpPr>
            <a:spLocks noChangeArrowheads="1"/>
          </p:cNvSpPr>
          <p:nvPr/>
        </p:nvSpPr>
        <p:spPr bwMode="auto">
          <a:xfrm>
            <a:off x="457200" y="115888"/>
            <a:ext cx="7620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3200" b="1">
                <a:latin typeface="Times New Roman" panose="02020603050405020304" pitchFamily="18" charset="0"/>
              </a:rPr>
              <a:t>1. The z-Transform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/>
      <p:bldP spid="13321" grpId="0"/>
      <p:bldP spid="13327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651438-7B16-47FA-992E-DB02CAFF9A6E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90</a:t>
            </a:fld>
            <a:endParaRPr lang="en-US" altLang="zh-CN" sz="1200" smtClean="0"/>
          </a:p>
        </p:txBody>
      </p:sp>
      <p:graphicFrame>
        <p:nvGraphicFramePr>
          <p:cNvPr id="12288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551971"/>
              </p:ext>
            </p:extLst>
          </p:nvPr>
        </p:nvGraphicFramePr>
        <p:xfrm>
          <a:off x="2123852" y="1772816"/>
          <a:ext cx="679926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68" name="公式" r:id="rId3" imgW="3022560" imgH="457200" progId="Equation.3">
                  <p:embed/>
                </p:oleObj>
              </mc:Choice>
              <mc:Fallback>
                <p:oleObj name="公式" r:id="rId3" imgW="3022560" imgH="457200" progId="Equation.3">
                  <p:embed/>
                  <p:pic>
                    <p:nvPicPr>
                      <p:cNvPr id="12288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852" y="1772816"/>
                        <a:ext cx="6799263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457200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Partial fraction expansion for z-transform</a:t>
            </a:r>
            <a:endParaRPr lang="en-US" sz="3200" b="1" kern="0" dirty="0">
              <a:ea typeface="+mj-ea"/>
              <a:cs typeface="+mj-cs"/>
            </a:endParaRPr>
          </a:p>
        </p:txBody>
      </p:sp>
      <p:graphicFrame>
        <p:nvGraphicFramePr>
          <p:cNvPr id="12288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078093"/>
              </p:ext>
            </p:extLst>
          </p:nvPr>
        </p:nvGraphicFramePr>
        <p:xfrm>
          <a:off x="84456" y="3071564"/>
          <a:ext cx="9024048" cy="1145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69" name="Equation" r:id="rId5" imgW="4101840" imgH="520560" progId="Equation.DSMT4">
                  <p:embed/>
                </p:oleObj>
              </mc:Choice>
              <mc:Fallback>
                <p:oleObj name="Equation" r:id="rId5" imgW="4101840" imgH="520560" progId="Equation.DSMT4">
                  <p:embed/>
                  <p:pic>
                    <p:nvPicPr>
                      <p:cNvPr id="12288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6" y="3071564"/>
                        <a:ext cx="9024048" cy="1145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863365"/>
              </p:ext>
            </p:extLst>
          </p:nvPr>
        </p:nvGraphicFramePr>
        <p:xfrm>
          <a:off x="119980" y="4419252"/>
          <a:ext cx="697230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70" name="公式" r:id="rId7" imgW="3098520" imgH="520560" progId="Equation.3">
                  <p:embed/>
                </p:oleObj>
              </mc:Choice>
              <mc:Fallback>
                <p:oleObj name="公式" r:id="rId7" imgW="3098520" imgH="520560" progId="Equation.3">
                  <p:embed/>
                  <p:pic>
                    <p:nvPicPr>
                      <p:cNvPr id="1228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80" y="4419252"/>
                        <a:ext cx="6972300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7" name="Rectangle 9"/>
          <p:cNvSpPr>
            <a:spLocks noChangeArrowheads="1"/>
          </p:cNvSpPr>
          <p:nvPr/>
        </p:nvSpPr>
        <p:spPr bwMode="auto">
          <a:xfrm>
            <a:off x="35496" y="1325711"/>
            <a:ext cx="4176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Second way: 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5496" y="5718199"/>
            <a:ext cx="91085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Try to do partial fraction expansion with 1/z instead of z. What happens if we do partial fraction expansion with z?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67145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340263-3156-48CA-8CE5-8F4037A5A326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91</a:t>
            </a:fld>
            <a:endParaRPr lang="en-US" altLang="zh-CN" sz="1200" smtClean="0"/>
          </a:p>
        </p:txBody>
      </p:sp>
      <p:graphicFrame>
        <p:nvGraphicFramePr>
          <p:cNvPr id="12390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508909"/>
              </p:ext>
            </p:extLst>
          </p:nvPr>
        </p:nvGraphicFramePr>
        <p:xfrm>
          <a:off x="2478480" y="1268760"/>
          <a:ext cx="60293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70" name="公式" r:id="rId3" imgW="2679480" imgH="457200" progId="Equation.3">
                  <p:embed/>
                </p:oleObj>
              </mc:Choice>
              <mc:Fallback>
                <p:oleObj name="公式" r:id="rId3" imgW="2679480" imgH="457200" progId="Equation.3">
                  <p:embed/>
                  <p:pic>
                    <p:nvPicPr>
                      <p:cNvPr id="12390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480" y="1268760"/>
                        <a:ext cx="60293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457200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Partial fraction expansion for z-transform</a:t>
            </a:r>
            <a:endParaRPr lang="en-US" sz="3200" b="1" kern="0" dirty="0">
              <a:ea typeface="+mj-ea"/>
              <a:cs typeface="+mj-cs"/>
            </a:endParaRPr>
          </a:p>
        </p:txBody>
      </p:sp>
      <p:graphicFrame>
        <p:nvGraphicFramePr>
          <p:cNvPr id="12390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302868"/>
              </p:ext>
            </p:extLst>
          </p:nvPr>
        </p:nvGraphicFramePr>
        <p:xfrm>
          <a:off x="1403648" y="2420888"/>
          <a:ext cx="39719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71" name="公式" r:id="rId5" imgW="1765080" imgH="444240" progId="Equation.3">
                  <p:embed/>
                </p:oleObj>
              </mc:Choice>
              <mc:Fallback>
                <p:oleObj name="公式" r:id="rId5" imgW="1765080" imgH="444240" progId="Equation.3">
                  <p:embed/>
                  <p:pic>
                    <p:nvPicPr>
                      <p:cNvPr id="12390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420888"/>
                        <a:ext cx="397192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153358"/>
              </p:ext>
            </p:extLst>
          </p:nvPr>
        </p:nvGraphicFramePr>
        <p:xfrm>
          <a:off x="3163763" y="3356992"/>
          <a:ext cx="580072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72" name="公式" r:id="rId7" imgW="2577960" imgH="444240" progId="Equation.3">
                  <p:embed/>
                </p:oleObj>
              </mc:Choice>
              <mc:Fallback>
                <p:oleObj name="公式" r:id="rId7" imgW="2577960" imgH="444240" progId="Equation.3">
                  <p:embed/>
                  <p:pic>
                    <p:nvPicPr>
                      <p:cNvPr id="1239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763" y="3356992"/>
                        <a:ext cx="5800725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1" name="Rectangle 9"/>
          <p:cNvSpPr>
            <a:spLocks noChangeArrowheads="1"/>
          </p:cNvSpPr>
          <p:nvPr/>
        </p:nvSpPr>
        <p:spPr bwMode="auto">
          <a:xfrm>
            <a:off x="250825" y="1254125"/>
            <a:ext cx="4176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Third way: 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238646"/>
              </p:ext>
            </p:extLst>
          </p:nvPr>
        </p:nvGraphicFramePr>
        <p:xfrm>
          <a:off x="936749" y="4523755"/>
          <a:ext cx="81724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73" name="公式" r:id="rId9" imgW="3632040" imgH="457200" progId="Equation.3">
                  <p:embed/>
                </p:oleObj>
              </mc:Choice>
              <mc:Fallback>
                <p:oleObj name="公式" r:id="rId9" imgW="3632040" imgH="457200" progId="Equation.3">
                  <p:embed/>
                  <p:pic>
                    <p:nvPicPr>
                      <p:cNvPr id="12493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749" y="4523755"/>
                        <a:ext cx="817245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51271" y="4077072"/>
            <a:ext cx="4176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Fourth way: </a:t>
            </a: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512402"/>
              </p:ext>
            </p:extLst>
          </p:nvPr>
        </p:nvGraphicFramePr>
        <p:xfrm>
          <a:off x="3131840" y="5568652"/>
          <a:ext cx="468471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74" name="公式" r:id="rId11" imgW="2082600" imgH="457200" progId="Equation.3">
                  <p:embed/>
                </p:oleObj>
              </mc:Choice>
              <mc:Fallback>
                <p:oleObj name="公式" r:id="rId11" imgW="2082600" imgH="457200" progId="Equation.3">
                  <p:embed/>
                  <p:pic>
                    <p:nvPicPr>
                      <p:cNvPr id="1249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568652"/>
                        <a:ext cx="4684712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2349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2E0915C-4C87-43DA-B315-A6A350B86BB7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92</a:t>
            </a:fld>
            <a:endParaRPr lang="en-US" altLang="zh-CN" sz="1200" smtClean="0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457200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Partial fraction expansion for z-transform</a:t>
            </a:r>
            <a:endParaRPr lang="en-US" sz="3200" b="1" kern="0" dirty="0">
              <a:ea typeface="+mj-ea"/>
              <a:cs typeface="+mj-cs"/>
            </a:endParaRPr>
          </a:p>
        </p:txBody>
      </p:sp>
      <p:graphicFrame>
        <p:nvGraphicFramePr>
          <p:cNvPr id="1249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461425"/>
              </p:ext>
            </p:extLst>
          </p:nvPr>
        </p:nvGraphicFramePr>
        <p:xfrm>
          <a:off x="2367185" y="1335368"/>
          <a:ext cx="468471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53" name="公式" r:id="rId3" imgW="2082600" imgH="457200" progId="Equation.3">
                  <p:embed/>
                </p:oleObj>
              </mc:Choice>
              <mc:Fallback>
                <p:oleObj name="公式" r:id="rId3" imgW="2082600" imgH="457200" progId="Equation.3">
                  <p:embed/>
                  <p:pic>
                    <p:nvPicPr>
                      <p:cNvPr id="1249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7185" y="1335368"/>
                        <a:ext cx="4684712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834777"/>
              </p:ext>
            </p:extLst>
          </p:nvPr>
        </p:nvGraphicFramePr>
        <p:xfrm>
          <a:off x="1331640" y="3566408"/>
          <a:ext cx="7599240" cy="2094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54" name="Equation" r:id="rId5" imgW="3454200" imgH="952200" progId="Equation.DSMT4">
                  <p:embed/>
                </p:oleObj>
              </mc:Choice>
              <mc:Fallback>
                <p:oleObj name="Equation" r:id="rId5" imgW="3454200" imgH="952200" progId="Equation.DSMT4">
                  <p:embed/>
                  <p:pic>
                    <p:nvPicPr>
                      <p:cNvPr id="12493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566408"/>
                        <a:ext cx="7599240" cy="2094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274236"/>
              </p:ext>
            </p:extLst>
          </p:nvPr>
        </p:nvGraphicFramePr>
        <p:xfrm>
          <a:off x="1331640" y="5563792"/>
          <a:ext cx="4218192" cy="1033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55" name="Equation" r:id="rId7" imgW="1917360" imgH="469800" progId="Equation.DSMT4">
                  <p:embed/>
                </p:oleObj>
              </mc:Choice>
              <mc:Fallback>
                <p:oleObj name="Equation" r:id="rId7" imgW="1917360" imgH="469800" progId="Equation.DSMT4">
                  <p:embed/>
                  <p:pic>
                    <p:nvPicPr>
                      <p:cNvPr id="12186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563792"/>
                        <a:ext cx="4218192" cy="1033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671496"/>
              </p:ext>
            </p:extLst>
          </p:nvPr>
        </p:nvGraphicFramePr>
        <p:xfrm>
          <a:off x="827584" y="2511986"/>
          <a:ext cx="345598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56" name="Equation" r:id="rId9" imgW="1536480" imgH="482400" progId="Equation.DSMT4">
                  <p:embed/>
                </p:oleObj>
              </mc:Choice>
              <mc:Fallback>
                <p:oleObj name="Equation" r:id="rId9" imgW="1536480" imgH="482400" progId="Equation.DSMT4">
                  <p:embed/>
                  <p:pic>
                    <p:nvPicPr>
                      <p:cNvPr id="1249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511986"/>
                        <a:ext cx="3455987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356744"/>
              </p:ext>
            </p:extLst>
          </p:nvPr>
        </p:nvGraphicFramePr>
        <p:xfrm>
          <a:off x="4995291" y="2461799"/>
          <a:ext cx="411321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57" name="Equation" r:id="rId11" imgW="1828800" imgH="482400" progId="Equation.DSMT4">
                  <p:embed/>
                </p:oleObj>
              </mc:Choice>
              <mc:Fallback>
                <p:oleObj name="Equation" r:id="rId11" imgW="1828800" imgH="482400" progId="Equation.DSMT4">
                  <p:embed/>
                  <p:pic>
                    <p:nvPicPr>
                      <p:cNvPr id="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5291" y="2461799"/>
                        <a:ext cx="4113213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107462"/>
              </p:ext>
            </p:extLst>
          </p:nvPr>
        </p:nvGraphicFramePr>
        <p:xfrm>
          <a:off x="35496" y="1971581"/>
          <a:ext cx="9429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558" name="公式" r:id="rId13" imgW="419040" imgH="228600" progId="Equation.3">
                  <p:embed/>
                </p:oleObj>
              </mc:Choice>
              <mc:Fallback>
                <p:oleObj name="公式" r:id="rId13" imgW="419040" imgH="228600" progId="Equation.3">
                  <p:embed/>
                  <p:pic>
                    <p:nvPicPr>
                      <p:cNvPr id="12493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971581"/>
                        <a:ext cx="9429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842133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6B8C25-A10A-4A64-AB0F-9406CA6A787C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93</a:t>
            </a:fld>
            <a:endParaRPr lang="en-US" altLang="zh-CN" sz="1200" smtClean="0"/>
          </a:p>
        </p:txBody>
      </p:sp>
      <p:sp>
        <p:nvSpPr>
          <p:cNvPr id="21507" name="Text Box 59"/>
          <p:cNvSpPr txBox="1">
            <a:spLocks noChangeArrowheads="1"/>
          </p:cNvSpPr>
          <p:nvPr/>
        </p:nvSpPr>
        <p:spPr bwMode="auto">
          <a:xfrm>
            <a:off x="251520" y="389608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roup 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discussion: 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6513" y="1340768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1. A causal signal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) has two poles at z=1/2, 1/3 and two zeros at z=0, z=1 plus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[0]=2. The signal is determined to be (          ). </a:t>
            </a:r>
          </a:p>
        </p:txBody>
      </p:sp>
      <p:graphicFrame>
        <p:nvGraphicFramePr>
          <p:cNvPr id="2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407235"/>
              </p:ext>
            </p:extLst>
          </p:nvPr>
        </p:nvGraphicFramePr>
        <p:xfrm>
          <a:off x="49213" y="2125663"/>
          <a:ext cx="34099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13" name="Equation" r:id="rId4" imgW="1549080" imgH="444240" progId="Equation.DSMT4">
                  <p:embed/>
                </p:oleObj>
              </mc:Choice>
              <mc:Fallback>
                <p:oleObj name="Equation" r:id="rId4" imgW="1549080" imgH="444240" progId="Equation.DSMT4">
                  <p:embed/>
                  <p:pic>
                    <p:nvPicPr>
                      <p:cNvPr id="28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3" y="2125663"/>
                        <a:ext cx="340995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14300" y="4550742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2. Given that                               and a system                                              The ROC for 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) of the output signal is (       ).  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289014"/>
              </p:ext>
            </p:extLst>
          </p:nvPr>
        </p:nvGraphicFramePr>
        <p:xfrm>
          <a:off x="1979712" y="4481513"/>
          <a:ext cx="215106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14" name="Equation" r:id="rId6" imgW="977760" imgH="241200" progId="Equation.DSMT4">
                  <p:embed/>
                </p:oleObj>
              </mc:Choice>
              <mc:Fallback>
                <p:oleObj name="Equation" r:id="rId6" imgW="977760" imgH="241200" progId="Equation.DSMT4">
                  <p:embed/>
                  <p:pic>
                    <p:nvPicPr>
                      <p:cNvPr id="17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481513"/>
                        <a:ext cx="215106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060895"/>
              </p:ext>
            </p:extLst>
          </p:nvPr>
        </p:nvGraphicFramePr>
        <p:xfrm>
          <a:off x="4256087" y="2116182"/>
          <a:ext cx="42783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15" name="Equation" r:id="rId8" imgW="1942920" imgH="457200" progId="Equation.DSMT4">
                  <p:embed/>
                </p:oleObj>
              </mc:Choice>
              <mc:Fallback>
                <p:oleObj name="Equation" r:id="rId8" imgW="1942920" imgH="457200" progId="Equation.DSMT4">
                  <p:embed/>
                  <p:pic>
                    <p:nvPicPr>
                      <p:cNvPr id="3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087" y="2116182"/>
                        <a:ext cx="427831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256077"/>
              </p:ext>
            </p:extLst>
          </p:nvPr>
        </p:nvGraphicFramePr>
        <p:xfrm>
          <a:off x="81930" y="3030339"/>
          <a:ext cx="34099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16" name="Equation" r:id="rId10" imgW="1549080" imgH="444240" progId="Equation.DSMT4">
                  <p:embed/>
                </p:oleObj>
              </mc:Choice>
              <mc:Fallback>
                <p:oleObj name="Equation" r:id="rId10" imgW="1549080" imgH="444240" progId="Equation.DSMT4">
                  <p:embed/>
                  <p:pic>
                    <p:nvPicPr>
                      <p:cNvPr id="28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30" y="3030339"/>
                        <a:ext cx="340995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620869"/>
              </p:ext>
            </p:extLst>
          </p:nvPr>
        </p:nvGraphicFramePr>
        <p:xfrm>
          <a:off x="4254127" y="3001764"/>
          <a:ext cx="42783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17" name="Equation" r:id="rId12" imgW="1942920" imgH="457200" progId="Equation.DSMT4">
                  <p:embed/>
                </p:oleObj>
              </mc:Choice>
              <mc:Fallback>
                <p:oleObj name="Equation" r:id="rId12" imgW="1942920" imgH="457200" progId="Equation.DSMT4">
                  <p:embed/>
                  <p:pic>
                    <p:nvPicPr>
                      <p:cNvPr id="3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127" y="3001764"/>
                        <a:ext cx="427831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230091"/>
              </p:ext>
            </p:extLst>
          </p:nvPr>
        </p:nvGraphicFramePr>
        <p:xfrm>
          <a:off x="5952554" y="4509120"/>
          <a:ext cx="31559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18" name="Equation" r:id="rId14" imgW="1434960" imgH="228600" progId="Equation.DSMT4">
                  <p:embed/>
                </p:oleObj>
              </mc:Choice>
              <mc:Fallback>
                <p:oleObj name="Equation" r:id="rId14" imgW="1434960" imgH="228600" progId="Equation.DSMT4">
                  <p:embed/>
                  <p:pic>
                    <p:nvPicPr>
                      <p:cNvPr id="17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2554" y="4509120"/>
                        <a:ext cx="31559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426970"/>
              </p:ext>
            </p:extLst>
          </p:nvPr>
        </p:nvGraphicFramePr>
        <p:xfrm>
          <a:off x="179512" y="5469760"/>
          <a:ext cx="220821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19" name="Equation" r:id="rId16" imgW="1002960" imgH="203040" progId="Equation.DSMT4">
                  <p:embed/>
                </p:oleObj>
              </mc:Choice>
              <mc:Fallback>
                <p:oleObj name="Equation" r:id="rId16" imgW="1002960" imgH="203040" progId="Equation.DSMT4">
                  <p:embed/>
                  <p:pic>
                    <p:nvPicPr>
                      <p:cNvPr id="28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469760"/>
                        <a:ext cx="220821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68251"/>
              </p:ext>
            </p:extLst>
          </p:nvPr>
        </p:nvGraphicFramePr>
        <p:xfrm>
          <a:off x="2936305" y="5466035"/>
          <a:ext cx="15636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20" name="Equation" r:id="rId18" imgW="711000" imgH="228600" progId="Equation.DSMT4">
                  <p:embed/>
                </p:oleObj>
              </mc:Choice>
              <mc:Fallback>
                <p:oleObj name="Equation" r:id="rId18" imgW="711000" imgH="228600" progId="Equation.DSMT4">
                  <p:embed/>
                  <p:pic>
                    <p:nvPicPr>
                      <p:cNvPr id="29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305" y="5466035"/>
                        <a:ext cx="15636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110103"/>
              </p:ext>
            </p:extLst>
          </p:nvPr>
        </p:nvGraphicFramePr>
        <p:xfrm>
          <a:off x="7136259" y="5466035"/>
          <a:ext cx="190023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21" name="Equation" r:id="rId20" imgW="863280" imgH="203040" progId="Equation.DSMT4">
                  <p:embed/>
                </p:oleObj>
              </mc:Choice>
              <mc:Fallback>
                <p:oleObj name="Equation" r:id="rId20" imgW="863280" imgH="203040" progId="Equation.DSMT4">
                  <p:embed/>
                  <p:pic>
                    <p:nvPicPr>
                      <p:cNvPr id="3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6259" y="5466035"/>
                        <a:ext cx="1900237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566059"/>
              </p:ext>
            </p:extLst>
          </p:nvPr>
        </p:nvGraphicFramePr>
        <p:xfrm>
          <a:off x="5018088" y="5441950"/>
          <a:ext cx="15351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22" name="Equation" r:id="rId22" imgW="698400" imgH="228600" progId="Equation.DSMT4">
                  <p:embed/>
                </p:oleObj>
              </mc:Choice>
              <mc:Fallback>
                <p:oleObj name="Equation" r:id="rId22" imgW="698400" imgH="228600" progId="Equation.DSMT4">
                  <p:embed/>
                  <p:pic>
                    <p:nvPicPr>
                      <p:cNvPr id="33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8088" y="5441950"/>
                        <a:ext cx="153511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138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204A30-30A4-49E4-8DB7-939D43888B89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94</a:t>
            </a:fld>
            <a:endParaRPr lang="en-US" altLang="zh-CN" sz="120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5. Analysis of LTI systems using z-Transform </a:t>
            </a:r>
            <a:endParaRPr lang="en-US" sz="3200" b="1" kern="0" dirty="0">
              <a:ea typeface="+mj-ea"/>
              <a:cs typeface="+mj-cs"/>
            </a:endParaRPr>
          </a:p>
        </p:txBody>
      </p:sp>
      <p:sp>
        <p:nvSpPr>
          <p:cNvPr id="83972" name="Text Box 10"/>
          <p:cNvSpPr txBox="1">
            <a:spLocks noChangeArrowheads="1"/>
          </p:cNvSpPr>
          <p:nvPr/>
        </p:nvSpPr>
        <p:spPr bwMode="auto">
          <a:xfrm>
            <a:off x="3635375" y="2703513"/>
            <a:ext cx="935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83973" name="Text Box 11"/>
          <p:cNvSpPr txBox="1">
            <a:spLocks noChangeArrowheads="1"/>
          </p:cNvSpPr>
          <p:nvPr/>
        </p:nvSpPr>
        <p:spPr bwMode="auto">
          <a:xfrm>
            <a:off x="3251200" y="1855788"/>
            <a:ext cx="16002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="1">
                <a:latin typeface="Times New Roman" panose="02020603050405020304" pitchFamily="18" charset="0"/>
                <a:ea typeface="方正姚体" panose="02010601030101010101" pitchFamily="2" charset="-122"/>
              </a:rPr>
              <a:t>LTI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3974" name="Line 12"/>
          <p:cNvSpPr>
            <a:spLocks noChangeShapeType="1"/>
          </p:cNvSpPr>
          <p:nvPr/>
        </p:nvSpPr>
        <p:spPr bwMode="auto">
          <a:xfrm>
            <a:off x="1651000" y="2160588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75" name="Line 13"/>
          <p:cNvSpPr>
            <a:spLocks noChangeShapeType="1"/>
          </p:cNvSpPr>
          <p:nvPr/>
        </p:nvSpPr>
        <p:spPr bwMode="auto">
          <a:xfrm>
            <a:off x="4851400" y="216058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3976" name="Object 2"/>
          <p:cNvGraphicFramePr>
            <a:graphicFrameLocks/>
          </p:cNvGraphicFramePr>
          <p:nvPr/>
        </p:nvGraphicFramePr>
        <p:xfrm>
          <a:off x="1619250" y="2343150"/>
          <a:ext cx="887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73" name="公式" r:id="rId3" imgW="323886" imgH="171450" progId="Equation.3">
                  <p:embed/>
                </p:oleObj>
              </mc:Choice>
              <mc:Fallback>
                <p:oleObj name="公式" r:id="rId3" imgW="323886" imgH="17145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343150"/>
                        <a:ext cx="887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7" name="Object 3"/>
          <p:cNvGraphicFramePr>
            <a:graphicFrameLocks/>
          </p:cNvGraphicFramePr>
          <p:nvPr/>
        </p:nvGraphicFramePr>
        <p:xfrm>
          <a:off x="1674813" y="1550988"/>
          <a:ext cx="7921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74" name="公式" r:id="rId5" imgW="285714" imgH="171450" progId="Equation.3">
                  <p:embed/>
                </p:oleObj>
              </mc:Choice>
              <mc:Fallback>
                <p:oleObj name="公式" r:id="rId5" imgW="285714" imgH="17145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1550988"/>
                        <a:ext cx="7921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8" name="Object 4"/>
          <p:cNvGraphicFramePr>
            <a:graphicFrameLocks/>
          </p:cNvGraphicFramePr>
          <p:nvPr/>
        </p:nvGraphicFramePr>
        <p:xfrm>
          <a:off x="3706813" y="1263650"/>
          <a:ext cx="7604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75" name="公式" r:id="rId7" imgW="276171" imgH="171450" progId="Equation.3">
                  <p:embed/>
                </p:oleObj>
              </mc:Choice>
              <mc:Fallback>
                <p:oleObj name="公式" r:id="rId7" imgW="276171" imgH="17145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3" y="1263650"/>
                        <a:ext cx="7604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9" name="Object 5"/>
          <p:cNvGraphicFramePr>
            <a:graphicFrameLocks/>
          </p:cNvGraphicFramePr>
          <p:nvPr/>
        </p:nvGraphicFramePr>
        <p:xfrm>
          <a:off x="5207000" y="1547813"/>
          <a:ext cx="2792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76" name="公式" r:id="rId9" imgW="1085886" imgH="171450" progId="Equation.3">
                  <p:embed/>
                </p:oleObj>
              </mc:Choice>
              <mc:Fallback>
                <p:oleObj name="公式" r:id="rId9" imgW="1085886" imgH="17145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1547813"/>
                        <a:ext cx="2792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0" name="Object 6"/>
          <p:cNvGraphicFramePr>
            <a:graphicFrameLocks/>
          </p:cNvGraphicFramePr>
          <p:nvPr/>
        </p:nvGraphicFramePr>
        <p:xfrm>
          <a:off x="5221288" y="2339975"/>
          <a:ext cx="28241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77" name="公式" r:id="rId11" imgW="1104972" imgH="171450" progId="Equation.3">
                  <p:embed/>
                </p:oleObj>
              </mc:Choice>
              <mc:Fallback>
                <p:oleObj name="公式" r:id="rId11" imgW="1104972" imgH="17145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88" y="2339975"/>
                        <a:ext cx="28241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1" name="Text Box 19"/>
          <p:cNvSpPr txBox="1">
            <a:spLocks noChangeArrowheads="1"/>
          </p:cNvSpPr>
          <p:nvPr/>
        </p:nvSpPr>
        <p:spPr bwMode="auto">
          <a:xfrm>
            <a:off x="72008" y="2924175"/>
            <a:ext cx="9036496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61950" indent="-3619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Requirements: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 Comprehensive understanding and application of   knowledge about ZT.   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6513" y="5949280"/>
            <a:ext cx="90662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</a:rPr>
              <a:t>Key is flexible usage of ZT and ROC properties. 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6514" y="4428703"/>
            <a:ext cx="878395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Determine the input </a:t>
            </a:r>
            <a:r>
              <a:rPr kumimoji="1" lang="en-US" altLang="zh-CN" sz="2800" b="1" i="1" dirty="0" smtClean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 dirty="0" smtClean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) plus it ROC: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Determine the system function </a:t>
            </a:r>
            <a:r>
              <a:rPr kumimoji="1" lang="en-US" altLang="zh-CN" sz="2800" b="1" i="1" dirty="0" smtClean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) and its ROC: …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kumimoji="1" lang="en-US" altLang="zh-CN" sz="2800" b="1" i="1" dirty="0" smtClean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) and its ROC, the inverse ZT for </a:t>
            </a:r>
            <a:r>
              <a:rPr kumimoji="1" lang="en-US" altLang="zh-CN" sz="2800" b="1" i="1" dirty="0" smtClean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2800" b="1" i="1" dirty="0" smtClean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C2F8BB6-C78E-46BC-B309-F6F67681E429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95</a:t>
            </a:fld>
            <a:endParaRPr lang="en-US" altLang="zh-CN" sz="1200" smtClean="0"/>
          </a:p>
        </p:txBody>
      </p:sp>
      <p:sp>
        <p:nvSpPr>
          <p:cNvPr id="84995" name="Text Box 5"/>
          <p:cNvSpPr txBox="1">
            <a:spLocks noChangeArrowheads="1"/>
          </p:cNvSpPr>
          <p:nvPr/>
        </p:nvSpPr>
        <p:spPr bwMode="auto">
          <a:xfrm>
            <a:off x="107504" y="1303338"/>
            <a:ext cx="7056884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1). ROC from Causality property:</a:t>
            </a:r>
          </a:p>
        </p:txBody>
      </p:sp>
      <p:sp>
        <p:nvSpPr>
          <p:cNvPr id="84996" name="Text Box 6"/>
          <p:cNvSpPr txBox="1">
            <a:spLocks noChangeArrowheads="1"/>
          </p:cNvSpPr>
          <p:nvPr/>
        </p:nvSpPr>
        <p:spPr bwMode="auto">
          <a:xfrm>
            <a:off x="107504" y="2744788"/>
            <a:ext cx="8733284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63538" indent="-36353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A). A discrete-time LTI system is causal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if and only if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the ROC of its system function is the exterior of a circle,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including infinity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  </a:t>
            </a:r>
          </a:p>
        </p:txBody>
      </p:sp>
      <p:sp>
        <p:nvSpPr>
          <p:cNvPr id="84997" name="Text Box 8"/>
          <p:cNvSpPr txBox="1">
            <a:spLocks noChangeArrowheads="1"/>
          </p:cNvSpPr>
          <p:nvPr/>
        </p:nvSpPr>
        <p:spPr bwMode="auto">
          <a:xfrm>
            <a:off x="1114425" y="1951038"/>
            <a:ext cx="65532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From time-domain: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] = 0 for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&lt; 0. </a:t>
            </a:r>
          </a:p>
        </p:txBody>
      </p:sp>
      <p:sp>
        <p:nvSpPr>
          <p:cNvPr id="84998" name="Text Box 9"/>
          <p:cNvSpPr txBox="1">
            <a:spLocks noChangeArrowheads="1"/>
          </p:cNvSpPr>
          <p:nvPr/>
        </p:nvSpPr>
        <p:spPr bwMode="auto">
          <a:xfrm>
            <a:off x="107504" y="4614863"/>
            <a:ext cx="9036496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No matter whether the system function is in rational form or not.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5. Analysis of LTI systems using z-Transform </a:t>
            </a:r>
            <a:endParaRPr lang="en-US" sz="3200" b="1" kern="0" dirty="0"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142742-3E4D-4212-9F4B-A311C4152514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96</a:t>
            </a:fld>
            <a:endParaRPr lang="en-US" altLang="zh-CN" sz="1200" smtClean="0"/>
          </a:p>
        </p:txBody>
      </p:sp>
      <p:sp>
        <p:nvSpPr>
          <p:cNvPr id="86019" name="Text Box 2"/>
          <p:cNvSpPr txBox="1">
            <a:spLocks noChangeArrowheads="1"/>
          </p:cNvSpPr>
          <p:nvPr/>
        </p:nvSpPr>
        <p:spPr bwMode="auto">
          <a:xfrm>
            <a:off x="107950" y="1268413"/>
            <a:ext cx="8685213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1). ROC from Causality property:</a:t>
            </a:r>
          </a:p>
        </p:txBody>
      </p:sp>
      <p:sp>
        <p:nvSpPr>
          <p:cNvPr id="86020" name="Text Box 3"/>
          <p:cNvSpPr txBox="1">
            <a:spLocks noChangeArrowheads="1"/>
          </p:cNvSpPr>
          <p:nvPr/>
        </p:nvSpPr>
        <p:spPr bwMode="auto">
          <a:xfrm>
            <a:off x="107950" y="1844675"/>
            <a:ext cx="8990013" cy="328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63538" indent="-36353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B). A discrete-time LTI system with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rational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system function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is causal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if and only if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	a). The ROC is the exterior of a circle outside the outermost pole; and 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	b). With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expressed as a ratio of polynomial in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the order of the numerator 	cannot be greater than the order of the denominator.  </a:t>
            </a: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107949" y="5301208"/>
            <a:ext cx="899001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Condition b) implies that after the expansion, no terms like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etc.  They refer to non-zero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[-1],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[-2],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[-3], etc.  It is equivalent to ROC including </a:t>
            </a:r>
            <a:r>
              <a:rPr lang="en-US" altLang="zh-CN" sz="2400" b="1" dirty="0">
                <a:latin typeface="Times New Roman" panose="02020603050405020304" pitchFamily="18" charset="0"/>
              </a:rPr>
              <a:t>∞.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5. Analysis of LTI systems using z-Transform </a:t>
            </a:r>
            <a:endParaRPr lang="en-US" sz="3200" b="1" kern="0" dirty="0"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D8F994A-0093-45EC-A152-03D454B1D95F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97</a:t>
            </a:fld>
            <a:endParaRPr lang="en-US" altLang="zh-CN" sz="1200" smtClean="0"/>
          </a:p>
        </p:txBody>
      </p:sp>
      <p:sp>
        <p:nvSpPr>
          <p:cNvPr id="87043" name="Text Box 2"/>
          <p:cNvSpPr txBox="1">
            <a:spLocks noChangeArrowheads="1"/>
          </p:cNvSpPr>
          <p:nvPr/>
        </p:nvSpPr>
        <p:spPr bwMode="auto">
          <a:xfrm>
            <a:off x="107504" y="1281113"/>
            <a:ext cx="81534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Example 10.20: </a:t>
            </a:r>
          </a:p>
        </p:txBody>
      </p:sp>
      <p:graphicFrame>
        <p:nvGraphicFramePr>
          <p:cNvPr id="87044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496754"/>
              </p:ext>
            </p:extLst>
          </p:nvPr>
        </p:nvGraphicFramePr>
        <p:xfrm>
          <a:off x="2798489" y="1196752"/>
          <a:ext cx="3141663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17" name="公式" r:id="rId3" imgW="1228743" imgH="428625" progId="Equation.3">
                  <p:embed/>
                </p:oleObj>
              </mc:Choice>
              <mc:Fallback>
                <p:oleObj name="公式" r:id="rId3" imgW="1228743" imgH="428625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489" y="1196752"/>
                        <a:ext cx="3141663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5" name="Text Box 4"/>
          <p:cNvSpPr txBox="1">
            <a:spLocks noChangeArrowheads="1"/>
          </p:cNvSpPr>
          <p:nvPr/>
        </p:nvSpPr>
        <p:spPr bwMode="auto">
          <a:xfrm>
            <a:off x="69141" y="2883818"/>
            <a:ext cx="9036495" cy="18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For this rational system function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), it is NOT causal since the order of the numerator is one order higher than the order of the denominator.  Thus, after expansion, we will have a term like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which refers to a nonzero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[-1].  </a:t>
            </a:r>
          </a:p>
        </p:txBody>
      </p:sp>
      <p:graphicFrame>
        <p:nvGraphicFramePr>
          <p:cNvPr id="8704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037481"/>
              </p:ext>
            </p:extLst>
          </p:nvPr>
        </p:nvGraphicFramePr>
        <p:xfrm>
          <a:off x="634401" y="4638272"/>
          <a:ext cx="6730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18" name="Equation" r:id="rId5" imgW="2692080" imgH="457200" progId="Equation.DSMT4">
                  <p:embed/>
                </p:oleObj>
              </mc:Choice>
              <mc:Fallback>
                <p:oleObj name="Equation" r:id="rId5" imgW="2692080" imgH="45720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401" y="4638272"/>
                        <a:ext cx="6730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5. Analysis of LTI systems using z-Transform </a:t>
            </a:r>
            <a:endParaRPr lang="en-US" sz="3200" b="1" kern="0" dirty="0">
              <a:ea typeface="+mj-ea"/>
              <a:cs typeface="+mj-cs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412693"/>
              </p:ext>
            </p:extLst>
          </p:nvPr>
        </p:nvGraphicFramePr>
        <p:xfrm>
          <a:off x="695325" y="5778500"/>
          <a:ext cx="5842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19" name="Equation" r:id="rId7" imgW="2336760" imgH="431640" progId="Equation.DSMT4">
                  <p:embed/>
                </p:oleObj>
              </mc:Choice>
              <mc:Fallback>
                <p:oleObj name="Equation" r:id="rId7" imgW="2336760" imgH="431640" progId="Equation.DSMT4">
                  <p:embed/>
                  <p:pic>
                    <p:nvPicPr>
                      <p:cNvPr id="9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5778500"/>
                        <a:ext cx="58420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926241" y="2256070"/>
            <a:ext cx="5085919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ROC for right-sided sequence?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4883735"/>
              </p:ext>
            </p:extLst>
          </p:nvPr>
        </p:nvGraphicFramePr>
        <p:xfrm>
          <a:off x="6536719" y="2306191"/>
          <a:ext cx="16557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20" name="Equation" r:id="rId9" imgW="647640" imgH="228600" progId="Equation.DSMT4">
                  <p:embed/>
                </p:oleObj>
              </mc:Choice>
              <mc:Fallback>
                <p:oleObj name="Equation" r:id="rId9" imgW="647640" imgH="228600" progId="Equation.DSMT4">
                  <p:embed/>
                  <p:pic>
                    <p:nvPicPr>
                      <p:cNvPr id="8704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6719" y="2306191"/>
                        <a:ext cx="16557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10D3C95-FD78-448C-9610-C5F61DC359F6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98</a:t>
            </a:fld>
            <a:endParaRPr lang="en-US" altLang="zh-CN" sz="1200" smtClean="0"/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35496" y="1311275"/>
            <a:ext cx="81534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Example 10.21: </a:t>
            </a:r>
          </a:p>
        </p:txBody>
      </p:sp>
      <p:sp>
        <p:nvSpPr>
          <p:cNvPr id="88068" name="Text Box 3"/>
          <p:cNvSpPr txBox="1">
            <a:spLocks noChangeArrowheads="1"/>
          </p:cNvSpPr>
          <p:nvPr/>
        </p:nvSpPr>
        <p:spPr bwMode="auto">
          <a:xfrm>
            <a:off x="35495" y="4132237"/>
            <a:ext cx="910850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It is clearly causal.  To confirm it with the above statement, we need to write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as polynomial in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and compare the order of the numerator and the denominator.  </a:t>
            </a:r>
          </a:p>
        </p:txBody>
      </p:sp>
      <p:graphicFrame>
        <p:nvGraphicFramePr>
          <p:cNvPr id="88069" name="Object 2"/>
          <p:cNvGraphicFramePr>
            <a:graphicFrameLocks/>
          </p:cNvGraphicFramePr>
          <p:nvPr/>
        </p:nvGraphicFramePr>
        <p:xfrm>
          <a:off x="3187700" y="1223963"/>
          <a:ext cx="5776913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71" name="公式" r:id="rId3" imgW="2286000" imgH="419068" progId="Equation.3">
                  <p:embed/>
                </p:oleObj>
              </mc:Choice>
              <mc:Fallback>
                <p:oleObj name="公式" r:id="rId3" imgW="2286000" imgH="419068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1223963"/>
                        <a:ext cx="5776913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0" name="Text Box 5"/>
          <p:cNvSpPr txBox="1">
            <a:spLocks noChangeArrowheads="1"/>
          </p:cNvSpPr>
          <p:nvPr/>
        </p:nvSpPr>
        <p:spPr bwMode="auto">
          <a:xfrm>
            <a:off x="35496" y="2133600"/>
            <a:ext cx="9108504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The ROC is an outer ROC for both poles, so we can easily get the inverse z-transform as </a:t>
            </a:r>
          </a:p>
        </p:txBody>
      </p:sp>
      <p:graphicFrame>
        <p:nvGraphicFramePr>
          <p:cNvPr id="88071" name="Object 3"/>
          <p:cNvGraphicFramePr>
            <a:graphicFrameLocks/>
          </p:cNvGraphicFramePr>
          <p:nvPr/>
        </p:nvGraphicFramePr>
        <p:xfrm>
          <a:off x="2195513" y="3068638"/>
          <a:ext cx="3998912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72" name="公式" r:id="rId5" imgW="1571715" imgH="438182" progId="Equation.3">
                  <p:embed/>
                </p:oleObj>
              </mc:Choice>
              <mc:Fallback>
                <p:oleObj name="公式" r:id="rId5" imgW="1571715" imgH="438182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068638"/>
                        <a:ext cx="3998912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2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0032913"/>
              </p:ext>
            </p:extLst>
          </p:nvPr>
        </p:nvGraphicFramePr>
        <p:xfrm>
          <a:off x="1979712" y="5374495"/>
          <a:ext cx="29829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73" name="公式" r:id="rId7" imgW="1161942" imgH="428625" progId="Equation.3">
                  <p:embed/>
                </p:oleObj>
              </mc:Choice>
              <mc:Fallback>
                <p:oleObj name="公式" r:id="rId7" imgW="1161942" imgH="428625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374495"/>
                        <a:ext cx="298291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7200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5. Analysis of LTI systems using z-Transform </a:t>
            </a:r>
            <a:endParaRPr lang="en-US" sz="3200" b="1" kern="0" dirty="0"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224F18-699D-4DC5-9B28-3DA6DF7EC4E4}" type="slidenum">
              <a:rPr lang="en-US" altLang="zh-CN" sz="1200" smtClean="0"/>
              <a:pPr>
                <a:spcBef>
                  <a:spcPct val="0"/>
                </a:spcBef>
                <a:buClrTx/>
                <a:buFontTx/>
                <a:buNone/>
              </a:pPr>
              <a:t>99</a:t>
            </a:fld>
            <a:endParaRPr lang="en-US" altLang="zh-CN" sz="1200" smtClean="0"/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0" y="1341438"/>
            <a:ext cx="8764588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2). ROC from Stability property: 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0" y="2133600"/>
            <a:ext cx="9069388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534988" indent="-5349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A). An LTI system is stable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if and only if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the ROC of its system function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includes the unit circle.  (The DTFT then exists too.)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0" y="3806825"/>
            <a:ext cx="9069388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534988" indent="-5349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B). A causal LTI system with rational system function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is stable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if and only if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all of the poles of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lie inside the unit circle – i.e., they must all have magnitude smaller than 1.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44450"/>
            <a:ext cx="8153400" cy="1143000"/>
          </a:xfrm>
          <a:prstGeom prst="rect">
            <a:avLst/>
          </a:prstGeom>
        </p:spPr>
        <p:txBody>
          <a:bodyPr anchor="ctr"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3200" b="1" kern="0" dirty="0">
                <a:ea typeface="+mj-ea"/>
                <a:cs typeface="+mj-cs"/>
              </a:rPr>
              <a:t>5. Analysis of LTI systems using z-Transform </a:t>
            </a:r>
            <a:endParaRPr lang="en-US" sz="3200" b="1" kern="0" dirty="0">
              <a:ea typeface="+mj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6615</TotalTime>
  <Words>6391</Words>
  <Application>Microsoft Office PowerPoint</Application>
  <PresentationFormat>全屏显示(4:3)</PresentationFormat>
  <Paragraphs>963</Paragraphs>
  <Slides>150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150</vt:i4>
      </vt:variant>
    </vt:vector>
  </HeadingPairs>
  <TitlesOfParts>
    <vt:vector size="163" baseType="lpstr">
      <vt:lpstr>方正姚体</vt:lpstr>
      <vt:lpstr>楷体_GB2312</vt:lpstr>
      <vt:lpstr>宋体</vt:lpstr>
      <vt:lpstr>Arial</vt:lpstr>
      <vt:lpstr>Symbol</vt:lpstr>
      <vt:lpstr>Times New Roman</vt:lpstr>
      <vt:lpstr>Verdana</vt:lpstr>
      <vt:lpstr>Wingdings</vt:lpstr>
      <vt:lpstr>Profile</vt:lpstr>
      <vt:lpstr>公式</vt:lpstr>
      <vt:lpstr>Equation</vt:lpstr>
      <vt:lpstr>VISIO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</dc:creator>
  <cp:lastModifiedBy>XB</cp:lastModifiedBy>
  <cp:revision>359</cp:revision>
  <cp:lastPrinted>2020-06-08T08:34:42Z</cp:lastPrinted>
  <dcterms:created xsi:type="dcterms:W3CDTF">2005-01-21T07:18:36Z</dcterms:created>
  <dcterms:modified xsi:type="dcterms:W3CDTF">2020-08-27T13:39:53Z</dcterms:modified>
</cp:coreProperties>
</file>