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2"/>
  </p:notesMasterIdLst>
  <p:sldIdLst>
    <p:sldId id="256" r:id="rId3"/>
    <p:sldId id="323" r:id="rId4"/>
    <p:sldId id="321" r:id="rId5"/>
    <p:sldId id="320" r:id="rId6"/>
    <p:sldId id="324" r:id="rId7"/>
    <p:sldId id="344" r:id="rId8"/>
    <p:sldId id="346" r:id="rId9"/>
    <p:sldId id="345" r:id="rId10"/>
    <p:sldId id="291" r:id="rId11"/>
    <p:sldId id="340" r:id="rId12"/>
    <p:sldId id="350" r:id="rId13"/>
    <p:sldId id="351" r:id="rId14"/>
    <p:sldId id="349" r:id="rId15"/>
    <p:sldId id="341" r:id="rId16"/>
    <p:sldId id="342" r:id="rId17"/>
    <p:sldId id="352" r:id="rId18"/>
    <p:sldId id="353" r:id="rId19"/>
    <p:sldId id="354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9900"/>
    <a:srgbClr val="A0E02C"/>
    <a:srgbClr val="C475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3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24D4-204A-4A65-BB10-211231477A00}" type="datetimeFigureOut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14D20-20BC-4871-ADFA-6016EC1B76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5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5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22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8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02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7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64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9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3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3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2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2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8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7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6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14D20-20BC-4871-ADFA-6016EC1B766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6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983B-9529-43DC-8814-A4F6093F2DD3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5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48B9-A28C-4548-9DD6-B439A1551BD1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744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CA60F-ADA9-4C98-ABCB-FEC7E700BEF0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696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D0A9-B75B-4CC0-9656-F371A09063F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CBD13-E2FF-4E02-9338-8A931EF6252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710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8BCD5-1A51-4325-855E-08A4EE5CC53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2AC9-3DD2-4E46-974C-52121D4F20C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821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557C4-2DDE-405E-8194-858358E2F94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D28E-4F27-40D4-8BE7-E09DEE4B1FD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9407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6D1CC-E480-49EE-AC1E-C7411B72C0A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079E-E897-4959-A54D-BFA37BA19A0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001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31906-664A-48A2-8319-5EDEDA99E52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6E89-E3C3-4A3D-B8D8-CB384B9ED5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722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67B42-BE3A-4367-AD54-986C8BA420E0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CE7A9-C90E-4D55-98DF-7659D2815E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245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15FF-86EE-461C-B510-B210E8A72711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6EF02-6CD1-4A56-86AC-DB716909176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349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AB4CF-4114-41C0-AFC6-CE5872DE4EB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6D30-2902-49D8-99F6-1DECFF1D6D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52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992-2035-4BE3-A8CC-13B8EC680DBE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98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1969-546A-43C3-AD98-C14F28E21AD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4D8BD-7693-4547-937C-D0D8E64E9D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8024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87B9-8F18-4593-8378-45EAA214953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58DA6-268F-4C40-A98D-1DAFCDAEA2E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1952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E4427-6594-4CAB-B03A-5DD32222DC5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FB60-ED7E-4F6D-8BF7-4DA9C3F4317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063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0811-8922-46F9-8AEE-93A637303F65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344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F2F3-89E4-43E8-BDE2-79EAA3146D1A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50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2952-E9B2-435F-BCE8-E065965DD608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970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9F44-70BD-4856-9D68-602E94CA54B6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159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2639-9CC5-456B-9F3A-FCCE757D7A91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029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96A5-EC38-4FD7-8946-93E69EB31D33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179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B777-56E4-486C-9F6D-BC4E4431035C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79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F1D7-B7E5-461A-A736-135DDAB584D6}" type="datetime1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3224E9-797A-4F6A-829F-45A9BC97665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2020/9/5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37C407E-CCC6-40F1-B187-B63B34B61BC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53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1237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47937" y="3348281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n w="10541" cmpd="sng">
                  <a:solidFill>
                    <a:srgbClr val="FF3300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授课教师：杨文君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51720" y="1476653"/>
            <a:ext cx="6083717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4600" b="1" cap="all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化学反应速率与活化能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91"/>
          <a:stretch/>
        </p:blipFill>
        <p:spPr bwMode="auto">
          <a:xfrm>
            <a:off x="109365" y="2989684"/>
            <a:ext cx="1905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" y="67444"/>
            <a:ext cx="190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9"/>
          <a:stretch/>
        </p:blipFill>
        <p:spPr bwMode="auto">
          <a:xfrm>
            <a:off x="109364" y="5157192"/>
            <a:ext cx="1905000" cy="162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123728" y="2347724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23728" y="2492896"/>
            <a:ext cx="5832648" cy="0"/>
          </a:xfrm>
          <a:prstGeom prst="line">
            <a:avLst/>
          </a:prstGeom>
          <a:ln w="152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070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79815" y="446137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实验内容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43752"/>
              </p:ext>
            </p:extLst>
          </p:nvPr>
        </p:nvGraphicFramePr>
        <p:xfrm>
          <a:off x="844729" y="2149377"/>
          <a:ext cx="7842071" cy="3938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870">
                  <a:extLst>
                    <a:ext uri="{9D8B030D-6E8A-4147-A177-3AD203B41FA5}">
                      <a16:colId xmlns:a16="http://schemas.microsoft.com/office/drawing/2014/main" val="1496861886"/>
                    </a:ext>
                  </a:extLst>
                </a:gridCol>
                <a:gridCol w="2103870">
                  <a:extLst>
                    <a:ext uri="{9D8B030D-6E8A-4147-A177-3AD203B41FA5}">
                      <a16:colId xmlns:a16="http://schemas.microsoft.com/office/drawing/2014/main" val="360028667"/>
                    </a:ext>
                  </a:extLst>
                </a:gridCol>
                <a:gridCol w="719637">
                  <a:extLst>
                    <a:ext uri="{9D8B030D-6E8A-4147-A177-3AD203B41FA5}">
                      <a16:colId xmlns:a16="http://schemas.microsoft.com/office/drawing/2014/main" val="3301120799"/>
                    </a:ext>
                  </a:extLst>
                </a:gridCol>
                <a:gridCol w="719637">
                  <a:extLst>
                    <a:ext uri="{9D8B030D-6E8A-4147-A177-3AD203B41FA5}">
                      <a16:colId xmlns:a16="http://schemas.microsoft.com/office/drawing/2014/main" val="3025546657"/>
                    </a:ext>
                  </a:extLst>
                </a:gridCol>
                <a:gridCol w="713065">
                  <a:extLst>
                    <a:ext uri="{9D8B030D-6E8A-4147-A177-3AD203B41FA5}">
                      <a16:colId xmlns:a16="http://schemas.microsoft.com/office/drawing/2014/main" val="2151000087"/>
                    </a:ext>
                  </a:extLst>
                </a:gridCol>
                <a:gridCol w="740996">
                  <a:extLst>
                    <a:ext uri="{9D8B030D-6E8A-4147-A177-3AD203B41FA5}">
                      <a16:colId xmlns:a16="http://schemas.microsoft.com/office/drawing/2014/main" val="2358594751"/>
                    </a:ext>
                  </a:extLst>
                </a:gridCol>
                <a:gridCol w="740996">
                  <a:extLst>
                    <a:ext uri="{9D8B030D-6E8A-4147-A177-3AD203B41FA5}">
                      <a16:colId xmlns:a16="http://schemas.microsoft.com/office/drawing/2014/main" val="149451718"/>
                    </a:ext>
                  </a:extLst>
                </a:gridCol>
              </a:tblGrid>
              <a:tr h="302968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</a:t>
                      </a:r>
                      <a:r>
                        <a:rPr lang="en-US" sz="1050" kern="100" dirty="0">
                          <a:effectLst/>
                        </a:rPr>
                        <a:t>  </a:t>
                      </a:r>
                      <a:r>
                        <a:rPr lang="zh-CN" sz="1050" kern="100" dirty="0">
                          <a:effectLst/>
                        </a:rPr>
                        <a:t>验</a:t>
                      </a:r>
                      <a:r>
                        <a:rPr lang="en-US" sz="1050" kern="100" dirty="0">
                          <a:effectLst/>
                        </a:rPr>
                        <a:t>  </a:t>
                      </a:r>
                      <a:r>
                        <a:rPr lang="zh-CN" sz="1050" kern="100" dirty="0">
                          <a:effectLst/>
                        </a:rPr>
                        <a:t>编</a:t>
                      </a:r>
                      <a:r>
                        <a:rPr lang="en-US" sz="1050" kern="100" dirty="0">
                          <a:effectLst/>
                        </a:rPr>
                        <a:t>  </a:t>
                      </a:r>
                      <a:r>
                        <a:rPr lang="zh-CN" sz="1050" kern="100" dirty="0">
                          <a:effectLst/>
                        </a:rPr>
                        <a:t>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Ⅱ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Ⅲ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Ⅳ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416823"/>
                  </a:ext>
                </a:extLst>
              </a:tr>
              <a:tr h="302968">
                <a:tc rowSpan="6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u="sng" kern="100" dirty="0">
                          <a:effectLst/>
                        </a:rPr>
                        <a:t>试剂用量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（</a:t>
                      </a:r>
                      <a:r>
                        <a:rPr lang="en-US" sz="1050" kern="100" dirty="0">
                          <a:effectLst/>
                        </a:rPr>
                        <a:t>cm</a:t>
                      </a:r>
                      <a:r>
                        <a:rPr lang="en-US" sz="1050" kern="100" baseline="30000" dirty="0">
                          <a:effectLst/>
                        </a:rPr>
                        <a:t>3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 mol</a:t>
                      </a:r>
                      <a:r>
                        <a:rPr lang="zh-CN" sz="1050" kern="100">
                          <a:effectLst/>
                        </a:rPr>
                        <a:t>·</a:t>
                      </a:r>
                      <a:r>
                        <a:rPr lang="en-US" sz="1050" kern="100">
                          <a:effectLst/>
                        </a:rPr>
                        <a:t>dm</a:t>
                      </a:r>
                      <a:r>
                        <a:rPr lang="en-US" sz="1050" kern="100" baseline="30000">
                          <a:effectLst/>
                        </a:rPr>
                        <a:t>-3</a:t>
                      </a:r>
                      <a:r>
                        <a:rPr lang="en-US" sz="1050" kern="100">
                          <a:effectLst/>
                        </a:rPr>
                        <a:t> KI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816425"/>
                  </a:ext>
                </a:extLst>
              </a:tr>
              <a:tr h="302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0.2% </a:t>
                      </a:r>
                      <a:r>
                        <a:rPr lang="zh-CN" sz="1050" kern="100">
                          <a:effectLst/>
                        </a:rPr>
                        <a:t>淀粉溶液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934221"/>
                  </a:ext>
                </a:extLst>
              </a:tr>
              <a:tr h="302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0.010mol</a:t>
                      </a:r>
                      <a:r>
                        <a:rPr lang="zh-CN" sz="1050" kern="100" dirty="0">
                          <a:effectLst/>
                        </a:rPr>
                        <a:t>·</a:t>
                      </a:r>
                      <a:r>
                        <a:rPr lang="en-US" sz="1050" kern="100" dirty="0">
                          <a:effectLst/>
                        </a:rPr>
                        <a:t>dm</a:t>
                      </a:r>
                      <a:r>
                        <a:rPr lang="en-US" sz="1050" kern="100" baseline="30000" dirty="0">
                          <a:effectLst/>
                        </a:rPr>
                        <a:t>-3</a:t>
                      </a:r>
                      <a:r>
                        <a:rPr lang="en-US" sz="1050" kern="100" dirty="0">
                          <a:effectLst/>
                        </a:rPr>
                        <a:t> Na</a:t>
                      </a:r>
                      <a:r>
                        <a:rPr lang="en-US" sz="1050" kern="100" baseline="-25000" dirty="0">
                          <a:effectLst/>
                        </a:rPr>
                        <a:t>2</a:t>
                      </a:r>
                      <a:r>
                        <a:rPr lang="en-US" sz="1050" kern="100" dirty="0">
                          <a:effectLst/>
                        </a:rPr>
                        <a:t>S</a:t>
                      </a:r>
                      <a:r>
                        <a:rPr lang="en-US" sz="1050" kern="100" baseline="-25000" dirty="0">
                          <a:effectLst/>
                        </a:rPr>
                        <a:t>2</a:t>
                      </a:r>
                      <a:r>
                        <a:rPr lang="en-US" sz="1050" kern="100" dirty="0">
                          <a:effectLst/>
                        </a:rPr>
                        <a:t>O</a:t>
                      </a:r>
                      <a:r>
                        <a:rPr lang="en-US" sz="1050" kern="100" baseline="-250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960540"/>
                  </a:ext>
                </a:extLst>
              </a:tr>
              <a:tr h="302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 mol</a:t>
                      </a:r>
                      <a:r>
                        <a:rPr lang="zh-CN" sz="1050" kern="100">
                          <a:effectLst/>
                        </a:rPr>
                        <a:t>·</a:t>
                      </a:r>
                      <a:r>
                        <a:rPr lang="en-US" sz="1050" kern="100">
                          <a:effectLst/>
                        </a:rPr>
                        <a:t>dm</a:t>
                      </a:r>
                      <a:r>
                        <a:rPr lang="en-US" sz="1050" kern="100" baseline="30000">
                          <a:effectLst/>
                        </a:rPr>
                        <a:t>-3</a:t>
                      </a:r>
                      <a:r>
                        <a:rPr lang="en-US" sz="1050" kern="100">
                          <a:effectLst/>
                        </a:rPr>
                        <a:t> KNO</a:t>
                      </a:r>
                      <a:r>
                        <a:rPr lang="en-US" sz="1050" kern="100" baseline="-250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978336"/>
                  </a:ext>
                </a:extLst>
              </a:tr>
              <a:tr h="302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0.20mol</a:t>
                      </a:r>
                      <a:r>
                        <a:rPr lang="zh-CN" sz="1050" kern="100">
                          <a:effectLst/>
                        </a:rPr>
                        <a:t>·</a:t>
                      </a:r>
                      <a:r>
                        <a:rPr lang="en-US" sz="1050" kern="100">
                          <a:effectLst/>
                        </a:rPr>
                        <a:t>dm</a:t>
                      </a:r>
                      <a:r>
                        <a:rPr lang="en-US" sz="1050" kern="100" baseline="30000">
                          <a:effectLst/>
                        </a:rPr>
                        <a:t>-3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NH</a:t>
                      </a:r>
                      <a:r>
                        <a:rPr lang="en-US" sz="1050" kern="100" baseline="-250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r>
                        <a:rPr lang="en-US" sz="1050" kern="100" baseline="-25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SO</a:t>
                      </a:r>
                      <a:r>
                        <a:rPr lang="en-US" sz="1050" kern="100" baseline="-250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767850"/>
                  </a:ext>
                </a:extLst>
              </a:tr>
              <a:tr h="302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0.20mol</a:t>
                      </a:r>
                      <a:r>
                        <a:rPr lang="zh-CN" sz="1050" kern="100">
                          <a:effectLst/>
                        </a:rPr>
                        <a:t>·</a:t>
                      </a:r>
                      <a:r>
                        <a:rPr lang="en-US" sz="1050" kern="100">
                          <a:effectLst/>
                        </a:rPr>
                        <a:t>dm</a:t>
                      </a:r>
                      <a:r>
                        <a:rPr lang="en-US" sz="1050" kern="100" baseline="30000">
                          <a:effectLst/>
                        </a:rPr>
                        <a:t>-3</a:t>
                      </a: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NH</a:t>
                      </a:r>
                      <a:r>
                        <a:rPr lang="en-US" sz="1050" kern="100" baseline="-250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r>
                        <a:rPr lang="en-US" sz="1050" kern="100" baseline="-25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S</a:t>
                      </a:r>
                      <a:r>
                        <a:rPr lang="en-US" sz="1050" kern="100" baseline="-25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O</a:t>
                      </a:r>
                      <a:r>
                        <a:rPr lang="en-US" sz="1050" kern="100" baseline="-250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825000"/>
                  </a:ext>
                </a:extLst>
              </a:tr>
              <a:tr h="302968">
                <a:tc row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1450"/>
                        </a:spcBef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混合液中反应的起始始浓度</a:t>
                      </a: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mol</a:t>
                      </a:r>
                      <a:r>
                        <a:rPr lang="zh-CN" sz="1050" kern="100">
                          <a:effectLst/>
                        </a:rPr>
                        <a:t>·</a:t>
                      </a:r>
                      <a:r>
                        <a:rPr lang="en-US" sz="1050" kern="100">
                          <a:effectLst/>
                        </a:rPr>
                        <a:t>dm</a:t>
                      </a:r>
                      <a:r>
                        <a:rPr lang="en-US" sz="1050" kern="100" baseline="30000">
                          <a:effectLst/>
                        </a:rPr>
                        <a:t>-3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（</a:t>
                      </a:r>
                      <a:r>
                        <a:rPr lang="en-US" sz="1050" kern="100">
                          <a:effectLst/>
                        </a:rPr>
                        <a:t>NH</a:t>
                      </a:r>
                      <a:r>
                        <a:rPr lang="en-US" sz="1050" kern="100" baseline="-250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r>
                        <a:rPr lang="en-US" sz="1050" kern="100" baseline="-25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S</a:t>
                      </a:r>
                      <a:r>
                        <a:rPr lang="en-US" sz="1050" kern="100" baseline="-25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O</a:t>
                      </a:r>
                      <a:r>
                        <a:rPr lang="en-US" sz="1050" kern="100" baseline="-250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0675444"/>
                  </a:ext>
                </a:extLst>
              </a:tr>
              <a:tr h="302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KI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161172"/>
                  </a:ext>
                </a:extLst>
              </a:tr>
              <a:tr h="3029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</a:t>
                      </a:r>
                      <a:r>
                        <a:rPr lang="en-US" sz="1050" kern="100" baseline="-25000" dirty="0">
                          <a:effectLst/>
                        </a:rPr>
                        <a:t>2</a:t>
                      </a:r>
                      <a:r>
                        <a:rPr lang="en-US" sz="1050" kern="100" dirty="0">
                          <a:effectLst/>
                        </a:rPr>
                        <a:t>S</a:t>
                      </a:r>
                      <a:r>
                        <a:rPr lang="en-US" sz="1050" kern="100" baseline="-25000" dirty="0">
                          <a:effectLst/>
                        </a:rPr>
                        <a:t>2</a:t>
                      </a:r>
                      <a:r>
                        <a:rPr lang="en-US" sz="1050" kern="100" dirty="0">
                          <a:effectLst/>
                        </a:rPr>
                        <a:t>O</a:t>
                      </a:r>
                      <a:r>
                        <a:rPr lang="en-US" sz="1050" kern="100" baseline="-250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728058"/>
                  </a:ext>
                </a:extLst>
              </a:tr>
              <a:tr h="302968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反应时间</a:t>
                      </a:r>
                      <a:r>
                        <a:rPr lang="en-US" sz="1050" kern="100" dirty="0">
                          <a:effectLst/>
                        </a:rPr>
                        <a:t>△t/s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682761"/>
                  </a:ext>
                </a:extLst>
              </a:tr>
              <a:tr h="302968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</a:t>
                      </a:r>
                      <a:r>
                        <a:rPr lang="en-US" sz="1050" kern="100" baseline="-25000">
                          <a:effectLst/>
                        </a:rPr>
                        <a:t>2</a:t>
                      </a:r>
                      <a:r>
                        <a:rPr lang="en-US" sz="1050" kern="100">
                          <a:effectLst/>
                        </a:rPr>
                        <a:t>O</a:t>
                      </a:r>
                      <a:r>
                        <a:rPr lang="en-US" sz="1050" kern="100" baseline="-25000">
                          <a:effectLst/>
                        </a:rPr>
                        <a:t>8</a:t>
                      </a:r>
                      <a:r>
                        <a:rPr lang="en-US" sz="1050" kern="100" baseline="30000">
                          <a:effectLst/>
                        </a:rPr>
                        <a:t>2-</a:t>
                      </a:r>
                      <a:r>
                        <a:rPr lang="zh-CN" sz="1050" kern="100">
                          <a:effectLst/>
                        </a:rPr>
                        <a:t>的浓度变化</a:t>
                      </a:r>
                      <a:r>
                        <a:rPr lang="en-US" sz="1050" kern="100">
                          <a:effectLst/>
                        </a:rPr>
                        <a:t> /mol</a:t>
                      </a:r>
                      <a:r>
                        <a:rPr lang="zh-CN" sz="1050" kern="100">
                          <a:effectLst/>
                        </a:rPr>
                        <a:t>·</a:t>
                      </a:r>
                      <a:r>
                        <a:rPr lang="en-US" sz="1050" kern="100">
                          <a:effectLst/>
                        </a:rPr>
                        <a:t>cm</a:t>
                      </a:r>
                      <a:r>
                        <a:rPr lang="en-US" sz="1050" kern="100" baseline="30000">
                          <a:effectLst/>
                        </a:rPr>
                        <a:t>-3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025002"/>
                  </a:ext>
                </a:extLst>
              </a:tr>
              <a:tr h="302968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反应速率</a:t>
                      </a:r>
                      <a:r>
                        <a:rPr lang="en-US" sz="1050" kern="100" dirty="0">
                          <a:effectLst/>
                        </a:rPr>
                        <a:t>r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43179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79815" y="1157607"/>
            <a:ext cx="320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</a:rPr>
              <a:t>（一）浓度对反应速率的影响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1350781" y="1631809"/>
            <a:ext cx="548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</a:rPr>
              <a:t>表一  浓度对反应速率的影响    室温：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53996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79815" y="446137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实验内容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027" y="1311916"/>
            <a:ext cx="454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</a:rPr>
              <a:t>（二）温度对反应速率的影响    室温：</a:t>
            </a:r>
            <a:r>
              <a:rPr lang="zh-CN" altLang="en-US" dirty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1900695"/>
            <a:ext cx="7949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 混合于大烧杯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按表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实验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中的药品用量混合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20.0mL (NH</a:t>
            </a:r>
            <a:r>
              <a:rPr lang="en-US" altLang="zh-CN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溶液于小烧杯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③大、小烧杯同时冰水浴冷却至低于室温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10℃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zh-CN" altLang="en-US" b="1" dirty="0">
                <a:latin typeface="宋体" panose="02010600030101010101" pitchFamily="2" charset="-122"/>
              </a:rPr>
              <a:t>迅速混合、计时并不</a:t>
            </a:r>
            <a:r>
              <a:rPr lang="zh-CN" altLang="en-US" b="1" dirty="0"/>
              <a:t>断搅拌。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当溶液刚出现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蓝色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时，记录反应时间。此实验编号为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2629" y="2880968"/>
            <a:ext cx="7038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同样方法在热水中进行高于室温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10℃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的实验。此实验编号记为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将此两次实验数据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和实验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的数据记入表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中进行比较。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42442" y="3637356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表</a:t>
            </a:r>
            <a:r>
              <a:rPr lang="en-US" altLang="zh-CN" b="1" dirty="0">
                <a:cs typeface="Times New Roman" panose="02020603050405020304" pitchFamily="18" charset="0"/>
              </a:rPr>
              <a:t>2  </a:t>
            </a:r>
            <a:r>
              <a:rPr lang="zh-CN" altLang="en-US" b="1" dirty="0"/>
              <a:t>温度对化学反应速率的影响</a:t>
            </a:r>
            <a:endParaRPr lang="zh-CN" altLang="en-US" dirty="0"/>
          </a:p>
        </p:txBody>
      </p: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630027" y="4089276"/>
            <a:ext cx="8291263" cy="2172337"/>
            <a:chOff x="0" y="384"/>
            <a:chExt cx="3792" cy="1520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0" y="384"/>
              <a:ext cx="948" cy="374"/>
              <a:chOff x="0" y="384"/>
              <a:chExt cx="948" cy="374"/>
            </a:xfrm>
          </p:grpSpPr>
          <p:sp>
            <p:nvSpPr>
              <p:cNvPr id="70" name="Rectangle 3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2400" dirty="0"/>
              </a:p>
              <a:p>
                <a:pPr algn="ctr" eaLnBrk="1" hangingPunct="1"/>
                <a:r>
                  <a:rPr lang="zh-CN" altLang="en-US" sz="2000" dirty="0"/>
                  <a:t>实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/>
                  <a:t>验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/>
                  <a:t>编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/>
                  <a:t>号</a:t>
                </a:r>
                <a:endParaRPr lang="zh-CN" altLang="en-US" sz="2000" dirty="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 dirty="0"/>
              </a:p>
            </p:txBody>
          </p:sp>
          <p:sp>
            <p:nvSpPr>
              <p:cNvPr id="71" name="Rectangle 19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948" y="384"/>
              <a:ext cx="948" cy="374"/>
              <a:chOff x="948" y="384"/>
              <a:chExt cx="948" cy="374"/>
            </a:xfrm>
          </p:grpSpPr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991" y="384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2400">
                  <a:cs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en-US" altLang="zh-CN" sz="2000">
                    <a:cs typeface="Times New Roman" panose="02020603050405020304" pitchFamily="18" charset="0"/>
                  </a:rPr>
                  <a:t>6</a:t>
                </a:r>
                <a:endParaRPr lang="en-US" altLang="zh-CN" sz="20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000"/>
              </a:p>
            </p:txBody>
          </p:sp>
          <p:sp>
            <p:nvSpPr>
              <p:cNvPr id="69" name="Rectangle 21"/>
              <p:cNvSpPr>
                <a:spLocks noChangeArrowheads="1"/>
              </p:cNvSpPr>
              <p:nvPr/>
            </p:nvSpPr>
            <p:spPr bwMode="auto">
              <a:xfrm>
                <a:off x="948" y="384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1896" y="384"/>
              <a:ext cx="948" cy="374"/>
              <a:chOff x="1896" y="384"/>
              <a:chExt cx="948" cy="374"/>
            </a:xfrm>
          </p:grpSpPr>
          <p:sp>
            <p:nvSpPr>
              <p:cNvPr id="66" name="Rectangle 5"/>
              <p:cNvSpPr>
                <a:spLocks noChangeArrowheads="1"/>
              </p:cNvSpPr>
              <p:nvPr/>
            </p:nvSpPr>
            <p:spPr bwMode="auto">
              <a:xfrm>
                <a:off x="1939" y="384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en-US" altLang="zh-CN" sz="2000" dirty="0">
                    <a:cs typeface="Times New Roman" panose="02020603050405020304" pitchFamily="18" charset="0"/>
                  </a:rPr>
                  <a:t>4</a:t>
                </a:r>
                <a:endParaRPr lang="en-US" altLang="zh-CN" sz="2000" dirty="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 dirty="0"/>
              </a:p>
            </p:txBody>
          </p:sp>
          <p:sp>
            <p:nvSpPr>
              <p:cNvPr id="67" name="Rectangle 23"/>
              <p:cNvSpPr>
                <a:spLocks noChangeArrowheads="1"/>
              </p:cNvSpPr>
              <p:nvPr/>
            </p:nvSpPr>
            <p:spPr bwMode="auto">
              <a:xfrm>
                <a:off x="1896" y="384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2844" y="384"/>
              <a:ext cx="948" cy="374"/>
              <a:chOff x="2844" y="384"/>
              <a:chExt cx="948" cy="374"/>
            </a:xfrm>
          </p:grpSpPr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>
                <a:off x="2887" y="384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2400">
                  <a:cs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en-US" altLang="zh-CN" sz="2000">
                    <a:cs typeface="Times New Roman" panose="02020603050405020304" pitchFamily="18" charset="0"/>
                  </a:rPr>
                  <a:t>7</a:t>
                </a:r>
                <a:endParaRPr lang="en-US" altLang="zh-CN" sz="20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2844" y="384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0" y="758"/>
              <a:ext cx="948" cy="384"/>
              <a:chOff x="0" y="758"/>
              <a:chExt cx="948" cy="384"/>
            </a:xfrm>
          </p:grpSpPr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43" y="758"/>
                <a:ext cx="86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2400" dirty="0"/>
              </a:p>
              <a:p>
                <a:pPr algn="ctr" eaLnBrk="1" hangingPunct="1"/>
                <a:r>
                  <a:rPr lang="zh-CN" altLang="en-US" sz="2000" dirty="0"/>
                  <a:t>反应温度</a:t>
                </a:r>
                <a:r>
                  <a:rPr lang="en-US" altLang="zh-CN" sz="2000" i="1" dirty="0"/>
                  <a:t>t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/</a:t>
                </a:r>
                <a:r>
                  <a:rPr lang="en-US" altLang="zh-CN" sz="2000" dirty="0"/>
                  <a:t>℃</a:t>
                </a:r>
                <a:endParaRPr lang="en-US" altLang="zh-CN" sz="2000" dirty="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000" dirty="0"/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0" y="758"/>
                <a:ext cx="94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948" y="758"/>
              <a:ext cx="948" cy="384"/>
              <a:chOff x="948" y="758"/>
              <a:chExt cx="948" cy="384"/>
            </a:xfrm>
          </p:grpSpPr>
          <p:sp>
            <p:nvSpPr>
              <p:cNvPr id="60" name="Rectangle 8"/>
              <p:cNvSpPr>
                <a:spLocks noChangeArrowheads="1"/>
              </p:cNvSpPr>
              <p:nvPr/>
            </p:nvSpPr>
            <p:spPr bwMode="auto">
              <a:xfrm>
                <a:off x="991" y="758"/>
                <a:ext cx="86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 </a:t>
                </a:r>
                <a:endParaRPr lang="en-US" altLang="zh-CN" sz="24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61" name="Rectangle 29"/>
              <p:cNvSpPr>
                <a:spLocks noChangeArrowheads="1"/>
              </p:cNvSpPr>
              <p:nvPr/>
            </p:nvSpPr>
            <p:spPr bwMode="auto">
              <a:xfrm>
                <a:off x="948" y="758"/>
                <a:ext cx="94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1896" y="758"/>
              <a:ext cx="948" cy="384"/>
              <a:chOff x="1896" y="758"/>
              <a:chExt cx="948" cy="384"/>
            </a:xfrm>
          </p:grpSpPr>
          <p:sp>
            <p:nvSpPr>
              <p:cNvPr id="58" name="Rectangle 9"/>
              <p:cNvSpPr>
                <a:spLocks noChangeArrowheads="1"/>
              </p:cNvSpPr>
              <p:nvPr/>
            </p:nvSpPr>
            <p:spPr bwMode="auto">
              <a:xfrm>
                <a:off x="1939" y="758"/>
                <a:ext cx="86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latin typeface="Courier New" panose="02070309020205020404" pitchFamily="49" charset="0"/>
                  </a:rPr>
                  <a:t> </a:t>
                </a:r>
                <a:endParaRPr lang="en-US" altLang="zh-CN" sz="24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59" name="Rectangle 31"/>
              <p:cNvSpPr>
                <a:spLocks noChangeArrowheads="1"/>
              </p:cNvSpPr>
              <p:nvPr/>
            </p:nvSpPr>
            <p:spPr bwMode="auto">
              <a:xfrm>
                <a:off x="1896" y="758"/>
                <a:ext cx="94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" name="Group 34"/>
            <p:cNvGrpSpPr>
              <a:grpSpLocks/>
            </p:cNvGrpSpPr>
            <p:nvPr/>
          </p:nvGrpSpPr>
          <p:grpSpPr bwMode="auto">
            <a:xfrm>
              <a:off x="2844" y="758"/>
              <a:ext cx="948" cy="384"/>
              <a:chOff x="2844" y="758"/>
              <a:chExt cx="948" cy="384"/>
            </a:xfrm>
          </p:grpSpPr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887" y="758"/>
                <a:ext cx="86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latin typeface="Courier New" panose="02070309020205020404" pitchFamily="49" charset="0"/>
                  </a:rPr>
                  <a:t> </a:t>
                </a:r>
                <a:endParaRPr lang="en-US" altLang="zh-CN" sz="24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57" name="Rectangle 33"/>
              <p:cNvSpPr>
                <a:spLocks noChangeArrowheads="1"/>
              </p:cNvSpPr>
              <p:nvPr/>
            </p:nvSpPr>
            <p:spPr bwMode="auto">
              <a:xfrm>
                <a:off x="2844" y="758"/>
                <a:ext cx="94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" name="Group 36"/>
            <p:cNvGrpSpPr>
              <a:grpSpLocks/>
            </p:cNvGrpSpPr>
            <p:nvPr/>
          </p:nvGrpSpPr>
          <p:grpSpPr bwMode="auto">
            <a:xfrm>
              <a:off x="0" y="1142"/>
              <a:ext cx="948" cy="374"/>
              <a:chOff x="0" y="1142"/>
              <a:chExt cx="948" cy="374"/>
            </a:xfrm>
          </p:grpSpPr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43" y="1142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 sz="2400"/>
              </a:p>
              <a:p>
                <a:pPr algn="ctr" eaLnBrk="1" hangingPunct="1"/>
                <a:r>
                  <a:rPr lang="zh-CN" altLang="en-US" sz="2000"/>
                  <a:t>反应时间</a:t>
                </a:r>
              </a:p>
              <a:p>
                <a:pPr algn="ctr" eaLnBrk="1" hangingPunct="1"/>
                <a:r>
                  <a:rPr lang="en-US" altLang="zh-CN" sz="2000">
                    <a:cs typeface="Times New Roman" panose="02020603050405020304" pitchFamily="18" charset="0"/>
                  </a:rPr>
                  <a:t>Δ</a:t>
                </a:r>
                <a:r>
                  <a:rPr lang="en-US" altLang="zh-CN" sz="2000" i="1"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>
                    <a:cs typeface="Times New Roman" panose="02020603050405020304" pitchFamily="18" charset="0"/>
                  </a:rPr>
                  <a:t>/s</a:t>
                </a:r>
                <a:endParaRPr lang="en-US" altLang="zh-CN" sz="20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000"/>
              </a:p>
            </p:txBody>
          </p:sp>
          <p:sp>
            <p:nvSpPr>
              <p:cNvPr id="55" name="Rectangle 35"/>
              <p:cNvSpPr>
                <a:spLocks noChangeArrowheads="1"/>
              </p:cNvSpPr>
              <p:nvPr/>
            </p:nvSpPr>
            <p:spPr bwMode="auto">
              <a:xfrm>
                <a:off x="0" y="1142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948" y="1142"/>
              <a:ext cx="948" cy="374"/>
              <a:chOff x="948" y="1142"/>
              <a:chExt cx="948" cy="374"/>
            </a:xfrm>
          </p:grpSpPr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991" y="1142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 </a:t>
                </a:r>
                <a:endParaRPr lang="en-US" altLang="zh-CN" sz="24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52" name="Rectangle 37"/>
              <p:cNvSpPr>
                <a:spLocks noChangeArrowheads="1"/>
              </p:cNvSpPr>
              <p:nvPr/>
            </p:nvSpPr>
            <p:spPr bwMode="auto">
              <a:xfrm>
                <a:off x="948" y="1142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3" name="Group 40"/>
            <p:cNvGrpSpPr>
              <a:grpSpLocks/>
            </p:cNvGrpSpPr>
            <p:nvPr/>
          </p:nvGrpSpPr>
          <p:grpSpPr bwMode="auto">
            <a:xfrm>
              <a:off x="1896" y="1142"/>
              <a:ext cx="948" cy="374"/>
              <a:chOff x="1896" y="1142"/>
              <a:chExt cx="948" cy="374"/>
            </a:xfrm>
          </p:grpSpPr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939" y="1142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 </a:t>
                </a:r>
                <a:endParaRPr lang="en-US" altLang="zh-CN" sz="24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>
                <a:off x="1896" y="1142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" name="Group 42"/>
            <p:cNvGrpSpPr>
              <a:grpSpLocks/>
            </p:cNvGrpSpPr>
            <p:nvPr/>
          </p:nvGrpSpPr>
          <p:grpSpPr bwMode="auto">
            <a:xfrm>
              <a:off x="2844" y="1142"/>
              <a:ext cx="948" cy="374"/>
              <a:chOff x="2844" y="1142"/>
              <a:chExt cx="948" cy="374"/>
            </a:xfrm>
          </p:grpSpPr>
          <p:sp>
            <p:nvSpPr>
              <p:cNvPr id="47" name="Rectangle 14"/>
              <p:cNvSpPr>
                <a:spLocks noChangeArrowheads="1"/>
              </p:cNvSpPr>
              <p:nvPr/>
            </p:nvSpPr>
            <p:spPr bwMode="auto">
              <a:xfrm>
                <a:off x="2887" y="1142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 </a:t>
                </a:r>
                <a:endParaRPr lang="en-US" altLang="zh-CN" sz="24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2844" y="1142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0" y="1516"/>
              <a:ext cx="949" cy="388"/>
              <a:chOff x="0" y="1516"/>
              <a:chExt cx="949" cy="388"/>
            </a:xfrm>
          </p:grpSpPr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87" y="1530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 dirty="0"/>
              </a:p>
              <a:p>
                <a:pPr algn="ctr" eaLnBrk="1" hangingPunct="1"/>
                <a:r>
                  <a:rPr lang="zh-CN" altLang="en-US" sz="2000" dirty="0"/>
                  <a:t>反应速率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 ∕</a:t>
                </a:r>
                <a:r>
                  <a:rPr lang="en-US" altLang="zh-CN" sz="2000" dirty="0"/>
                  <a:t>mol·L</a:t>
                </a:r>
                <a:r>
                  <a:rPr lang="en-US" altLang="zh-CN" sz="2000" baseline="30000" dirty="0"/>
                  <a:t>-1</a:t>
                </a:r>
                <a:r>
                  <a:rPr lang="en-US" altLang="zh-CN" sz="2000" dirty="0"/>
                  <a:t>·s</a:t>
                </a:r>
                <a:r>
                  <a:rPr lang="en-US" altLang="zh-CN" sz="2000" baseline="30000" dirty="0"/>
                  <a:t>-1</a:t>
                </a:r>
              </a:p>
              <a:p>
                <a:pPr algn="ctr"/>
                <a:endParaRPr lang="en-US" altLang="zh-CN" sz="2400" dirty="0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0" y="1516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6" name="Group 46"/>
            <p:cNvGrpSpPr>
              <a:grpSpLocks/>
            </p:cNvGrpSpPr>
            <p:nvPr/>
          </p:nvGrpSpPr>
          <p:grpSpPr bwMode="auto">
            <a:xfrm>
              <a:off x="948" y="1516"/>
              <a:ext cx="948" cy="374"/>
              <a:chOff x="948" y="1516"/>
              <a:chExt cx="948" cy="374"/>
            </a:xfrm>
          </p:grpSpPr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991" y="1516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 </a:t>
                </a:r>
                <a:endParaRPr lang="en-US" altLang="zh-CN" sz="24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auto">
              <a:xfrm>
                <a:off x="948" y="1516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7" name="Group 48"/>
            <p:cNvGrpSpPr>
              <a:grpSpLocks/>
            </p:cNvGrpSpPr>
            <p:nvPr/>
          </p:nvGrpSpPr>
          <p:grpSpPr bwMode="auto">
            <a:xfrm>
              <a:off x="1896" y="1516"/>
              <a:ext cx="948" cy="374"/>
              <a:chOff x="1896" y="1516"/>
              <a:chExt cx="948" cy="374"/>
            </a:xfrm>
          </p:grpSpPr>
          <p:sp>
            <p:nvSpPr>
              <p:cNvPr id="41" name="Rectangle 17"/>
              <p:cNvSpPr>
                <a:spLocks noChangeArrowheads="1"/>
              </p:cNvSpPr>
              <p:nvPr/>
            </p:nvSpPr>
            <p:spPr bwMode="auto">
              <a:xfrm>
                <a:off x="1939" y="1516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 </a:t>
                </a:r>
                <a:endParaRPr lang="en-US" altLang="zh-CN" sz="24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1896" y="1516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8" name="Group 50"/>
            <p:cNvGrpSpPr>
              <a:grpSpLocks/>
            </p:cNvGrpSpPr>
            <p:nvPr/>
          </p:nvGrpSpPr>
          <p:grpSpPr bwMode="auto">
            <a:xfrm>
              <a:off x="2844" y="1516"/>
              <a:ext cx="948" cy="374"/>
              <a:chOff x="2844" y="1516"/>
              <a:chExt cx="948" cy="374"/>
            </a:xfrm>
          </p:grpSpPr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2887" y="1516"/>
                <a:ext cx="8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 </a:t>
                </a:r>
                <a:endParaRPr lang="en-US" altLang="zh-CN" sz="2400">
                  <a:latin typeface="宋体" panose="02010600030101010101" pitchFamily="2" charset="-122"/>
                </a:endParaRPr>
              </a:p>
              <a:p>
                <a:pPr algn="ctr"/>
                <a:endParaRPr lang="en-US" altLang="zh-CN" sz="2400"/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2844" y="1516"/>
                <a:ext cx="948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5512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79815" y="446137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实验内容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442741"/>
            <a:ext cx="7773074" cy="1140051"/>
          </a:xfrm>
          <a:prstGeom prst="rect">
            <a:avLst/>
          </a:prstGeom>
        </p:spPr>
      </p:pic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971600" y="2920139"/>
            <a:ext cx="7543800" cy="2428357"/>
          </a:xfrm>
          <a:prstGeom prst="rect">
            <a:avLst/>
          </a:prstGeom>
          <a:noFill/>
          <a:ln w="50800">
            <a:solidFill>
              <a:srgbClr val="CC99FF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①</a:t>
            </a:r>
            <a:r>
              <a:rPr kumimoji="0" lang="en-US" altLang="zh-CN" sz="2400" b="1" dirty="0"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kumimoji="0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按表</a:t>
            </a:r>
            <a:r>
              <a:rPr kumimoji="0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实验</a:t>
            </a:r>
            <a:r>
              <a:rPr kumimoji="0" lang="en-US" altLang="zh-CN" sz="2400" b="1" dirty="0">
                <a:solidFill>
                  <a:srgbClr val="FF0000"/>
                </a:solidFill>
              </a:rPr>
              <a:t>4</a:t>
            </a:r>
            <a:r>
              <a:rPr kumimoji="0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中的药品用量混合 </a:t>
            </a:r>
            <a:r>
              <a:rPr kumimoji="0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zh-CN" sz="7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50000"/>
              </a:spcAft>
            </a:pPr>
            <a:r>
              <a:rPr kumimoji="0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②</a:t>
            </a:r>
            <a:r>
              <a:rPr kumimoji="0"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加入</a:t>
            </a:r>
            <a:r>
              <a:rPr kumimoji="0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0"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滴</a:t>
            </a:r>
            <a:r>
              <a:rPr kumimoji="0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0.02mol</a:t>
            </a:r>
            <a:r>
              <a:rPr kumimoji="0" lang="en-US" altLang="zh-CN" b="1" dirty="0"/>
              <a:t>·L</a:t>
            </a:r>
            <a:r>
              <a:rPr kumimoji="0" lang="en-US" altLang="zh-CN" baseline="30000" dirty="0"/>
              <a:t>-1</a:t>
            </a:r>
            <a:r>
              <a:rPr kumimoji="0" lang="en-US" altLang="zh-CN" sz="2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Cu(NO</a:t>
            </a:r>
            <a:r>
              <a:rPr kumimoji="0" lang="en-US" altLang="zh-CN" sz="2400" b="1" i="1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kumimoji="0" lang="en-US" altLang="zh-CN" sz="2400" b="1" i="1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0"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溶液，搅匀 </a:t>
            </a:r>
            <a:r>
              <a:rPr kumimoji="0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20000"/>
              </a:spcBef>
              <a:spcAft>
                <a:spcPct val="50000"/>
              </a:spcAft>
            </a:pPr>
            <a:endParaRPr kumimoji="0" lang="zh-CN" altLang="en-US" sz="200" b="1" dirty="0"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kumimoji="0"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③迅速加入</a:t>
            </a:r>
            <a:r>
              <a:rPr kumimoji="0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20mL</a:t>
            </a:r>
            <a:r>
              <a:rPr kumimoji="0"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过二硫酸铵溶液，搅动、计时 </a:t>
            </a:r>
            <a:r>
              <a:rPr kumimoji="0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endParaRPr kumimoji="0" lang="zh-CN" altLang="en-US" sz="12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spcAft>
                <a:spcPct val="50000"/>
              </a:spcAft>
            </a:pPr>
            <a:r>
              <a:rPr kumimoji="0"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④与表</a:t>
            </a:r>
            <a:r>
              <a:rPr kumimoji="0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中实验</a:t>
            </a:r>
            <a:r>
              <a:rPr kumimoji="0"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4 </a:t>
            </a:r>
            <a:r>
              <a:rPr kumimoji="0"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的反应速率定性地</a:t>
            </a:r>
            <a:r>
              <a:rPr kumimoji="0" lang="zh-CN" altLang="en-US" sz="2400" b="1" dirty="0">
                <a:cs typeface="Times New Roman" panose="02020603050405020304" pitchFamily="18" charset="0"/>
              </a:rPr>
              <a:t>比较，得出结论。</a:t>
            </a:r>
          </a:p>
        </p:txBody>
      </p:sp>
    </p:spTree>
    <p:extLst>
      <p:ext uri="{BB962C8B-B14F-4D97-AF65-F5344CB8AC3E}">
        <p14:creationId xmlns:p14="http://schemas.microsoft.com/office/powerpoint/2010/main" val="37315615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3"/>
          <p:cNvSpPr txBox="1">
            <a:spLocks noChangeArrowheads="1"/>
          </p:cNvSpPr>
          <p:nvPr/>
        </p:nvSpPr>
        <p:spPr bwMode="auto">
          <a:xfrm>
            <a:off x="362359" y="260648"/>
            <a:ext cx="44256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数据处理</a:t>
            </a:r>
          </a:p>
        </p:txBody>
      </p:sp>
      <p:sp>
        <p:nvSpPr>
          <p:cNvPr id="27" name="矩形 26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-27664" y="6062157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307" y="1638530"/>
            <a:ext cx="8354493" cy="388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/>
              <a:t>反应级数和反应速度常数的计算</a:t>
            </a:r>
          </a:p>
          <a:p>
            <a:pPr>
              <a:lnSpc>
                <a:spcPct val="115000"/>
              </a:lnSpc>
            </a:pPr>
            <a:r>
              <a:rPr lang="zh-CN" altLang="en-US" sz="2400" dirty="0"/>
              <a:t>将反应速率表示式</a:t>
            </a:r>
            <a:r>
              <a:rPr lang="en-US" altLang="zh-CN" sz="2400" dirty="0">
                <a:cs typeface="Times New Roman" panose="02020603050405020304" pitchFamily="18" charset="0"/>
              </a:rPr>
              <a:t>v =k </a:t>
            </a:r>
            <a:r>
              <a:rPr lang="en-US" altLang="zh-CN" sz="2400" dirty="0">
                <a:latin typeface="宋体" panose="02010600030101010101" pitchFamily="2" charset="-122"/>
              </a:rPr>
              <a:t>·C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/>
              <a:t>S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O</a:t>
            </a:r>
            <a:r>
              <a:rPr lang="en-US" altLang="zh-CN" sz="2400" baseline="-30000" dirty="0"/>
              <a:t>8</a:t>
            </a:r>
            <a:r>
              <a:rPr lang="en-US" altLang="zh-CN" sz="2400" baseline="30000" dirty="0"/>
              <a:t>2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</a:rPr>
              <a:t>·C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(I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两边取对数：</a:t>
            </a:r>
            <a:r>
              <a:rPr lang="en-US" altLang="zh-CN" sz="2400" dirty="0" err="1">
                <a:latin typeface="宋体" panose="02010600030101010101" pitchFamily="2" charset="-122"/>
              </a:rPr>
              <a:t>lg</a:t>
            </a:r>
            <a:r>
              <a:rPr lang="en-US" altLang="zh-CN" sz="2400" dirty="0" err="1"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宋体" panose="02010600030101010101" pitchFamily="2" charset="-122"/>
              </a:rPr>
              <a:t>lgC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/>
              <a:t>S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O</a:t>
            </a:r>
            <a:r>
              <a:rPr lang="en-US" altLang="zh-CN" sz="2400" baseline="-30000" dirty="0"/>
              <a:t>8</a:t>
            </a:r>
            <a:r>
              <a:rPr lang="en-US" altLang="zh-CN" sz="2400" baseline="30000" dirty="0"/>
              <a:t>2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)+</a:t>
            </a:r>
            <a:r>
              <a:rPr lang="en-US" altLang="zh-CN" sz="2400" dirty="0" err="1"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宋体" panose="02010600030101010101" pitchFamily="2" charset="-122"/>
              </a:rPr>
              <a:t>lgC</a:t>
            </a:r>
            <a:r>
              <a:rPr lang="en-US" altLang="zh-CN" sz="2400" dirty="0">
                <a:latin typeface="宋体" panose="02010600030101010101" pitchFamily="2" charset="-122"/>
              </a:rPr>
              <a:t>(I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latin typeface="宋体" panose="02010600030101010101" pitchFamily="2" charset="-122"/>
              </a:rPr>
              <a:t>)+</a:t>
            </a:r>
            <a:r>
              <a:rPr lang="en-US" altLang="zh-CN" sz="2400" dirty="0" err="1">
                <a:latin typeface="宋体" panose="02010600030101010101" pitchFamily="2" charset="-122"/>
              </a:rPr>
              <a:t>lg</a:t>
            </a:r>
            <a:r>
              <a:rPr lang="en-US" altLang="zh-CN" sz="2400" dirty="0" err="1">
                <a:cs typeface="Times New Roman" panose="02020603050405020304" pitchFamily="18" charset="0"/>
              </a:rPr>
              <a:t>k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当</a:t>
            </a:r>
            <a:r>
              <a:rPr lang="en-US" altLang="zh-CN" sz="2400" dirty="0"/>
              <a:t>C</a:t>
            </a:r>
            <a:r>
              <a:rPr lang="en-US" altLang="zh-CN" sz="2400" dirty="0">
                <a:latin typeface="宋体" panose="02010600030101010101" pitchFamily="2" charset="-122"/>
              </a:rPr>
              <a:t>(I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/>
              <a:t>不变时（即实验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），以</a:t>
            </a:r>
            <a:r>
              <a:rPr lang="en-US" altLang="zh-CN" sz="2400" dirty="0" err="1">
                <a:latin typeface="宋体" panose="02010600030101010101" pitchFamily="2" charset="-122"/>
              </a:rPr>
              <a:t>lg</a:t>
            </a:r>
            <a:r>
              <a:rPr lang="en-US" altLang="zh-CN" sz="2400" dirty="0" err="1">
                <a:cs typeface="Times New Roman" panose="02020603050405020304" pitchFamily="18" charset="0"/>
              </a:rPr>
              <a:t>v</a:t>
            </a:r>
            <a:r>
              <a:rPr lang="zh-CN" altLang="en-US" sz="2400" dirty="0"/>
              <a:t>对</a:t>
            </a:r>
            <a:r>
              <a:rPr lang="en-US" altLang="zh-CN" sz="2400" dirty="0" err="1">
                <a:latin typeface="宋体" panose="02010600030101010101" pitchFamily="2" charset="-122"/>
              </a:rPr>
              <a:t>lgC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/>
              <a:t>S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O</a:t>
            </a:r>
            <a:r>
              <a:rPr lang="en-US" altLang="zh-CN" sz="2400" baseline="-30000" dirty="0"/>
              <a:t>8</a:t>
            </a:r>
            <a:r>
              <a:rPr lang="en-US" altLang="zh-CN" sz="2400" baseline="30000" dirty="0"/>
              <a:t>2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/>
              <a:t>作图，可得一直线，斜率即为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400" dirty="0"/>
              <a:t>      同理，当</a:t>
            </a:r>
            <a:r>
              <a:rPr lang="en-US" altLang="zh-CN" sz="2400" dirty="0"/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/>
              <a:t>S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O</a:t>
            </a:r>
            <a:r>
              <a:rPr lang="en-US" altLang="zh-CN" sz="2400" baseline="-30000" dirty="0"/>
              <a:t>8</a:t>
            </a:r>
            <a:r>
              <a:rPr lang="en-US" altLang="zh-CN" sz="2400" baseline="30000" dirty="0"/>
              <a:t>2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/>
              <a:t>不变时（即实验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），以</a:t>
            </a:r>
            <a:r>
              <a:rPr lang="en-US" altLang="zh-CN" sz="2400" dirty="0" err="1">
                <a:latin typeface="宋体" panose="02010600030101010101" pitchFamily="2" charset="-122"/>
              </a:rPr>
              <a:t>lg</a:t>
            </a:r>
            <a:r>
              <a:rPr lang="en-US" altLang="zh-CN" sz="2400" dirty="0" err="1">
                <a:cs typeface="Times New Roman" panose="02020603050405020304" pitchFamily="18" charset="0"/>
              </a:rPr>
              <a:t>v</a:t>
            </a:r>
            <a:r>
              <a:rPr lang="zh-CN" altLang="en-US" sz="2400" dirty="0"/>
              <a:t>对</a:t>
            </a:r>
            <a:r>
              <a:rPr lang="en-US" altLang="zh-CN" sz="2400" dirty="0" err="1">
                <a:latin typeface="宋体" panose="02010600030101010101" pitchFamily="2" charset="-122"/>
              </a:rPr>
              <a:t>lgC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</a:rPr>
              <a:t>I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dirty="0"/>
              <a:t> </a:t>
            </a:r>
            <a:r>
              <a:rPr lang="zh-CN" altLang="en-US" sz="2400" dirty="0"/>
              <a:t>作图，可求得</a:t>
            </a:r>
            <a:r>
              <a:rPr lang="en-US" altLang="zh-CN" sz="2400" dirty="0"/>
              <a:t>n</a:t>
            </a:r>
            <a:r>
              <a:rPr lang="zh-CN" altLang="en-US" sz="2400" dirty="0"/>
              <a:t>。此反应的级数则为</a:t>
            </a:r>
            <a:r>
              <a:rPr lang="en-US" altLang="zh-CN" sz="2400" dirty="0"/>
              <a:t>m+ n</a:t>
            </a:r>
            <a:r>
              <a:rPr lang="zh-CN" altLang="en-US" sz="2400" dirty="0"/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400" dirty="0"/>
              <a:t>      将求得的</a:t>
            </a:r>
            <a:r>
              <a:rPr lang="en-US" altLang="zh-CN" sz="2400" dirty="0"/>
              <a:t>m</a:t>
            </a:r>
            <a:r>
              <a:rPr lang="zh-CN" altLang="en-US" sz="2400" dirty="0"/>
              <a:t>和</a:t>
            </a:r>
            <a:r>
              <a:rPr lang="en-US" altLang="zh-CN" sz="2400" dirty="0"/>
              <a:t>n</a:t>
            </a:r>
            <a:r>
              <a:rPr lang="zh-CN" altLang="en-US" sz="2400" dirty="0"/>
              <a:t>代</a:t>
            </a:r>
            <a:r>
              <a:rPr lang="en-US" altLang="zh-CN" sz="2400" dirty="0">
                <a:cs typeface="Times New Roman" panose="02020603050405020304" pitchFamily="18" charset="0"/>
              </a:rPr>
              <a:t>v =</a:t>
            </a:r>
            <a:r>
              <a:rPr lang="en-US" altLang="zh-CN" sz="2400" dirty="0" err="1"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宋体" panose="02010600030101010101" pitchFamily="2" charset="-122"/>
              </a:rPr>
              <a:t>·C</a:t>
            </a:r>
            <a:r>
              <a:rPr lang="en-US" altLang="zh-CN" sz="2400" baseline="30000" dirty="0" err="1"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/>
              <a:t>S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O</a:t>
            </a:r>
            <a:r>
              <a:rPr lang="en-US" altLang="zh-CN" sz="2400" baseline="-30000" dirty="0"/>
              <a:t>8</a:t>
            </a:r>
            <a:r>
              <a:rPr lang="en-US" altLang="zh-CN" sz="2400" baseline="30000" dirty="0"/>
              <a:t>2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</a:rPr>
              <a:t>·C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(I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/>
              <a:t>即可求得反应速度常数</a:t>
            </a:r>
            <a:r>
              <a:rPr lang="en-US" altLang="zh-CN" sz="2400" dirty="0"/>
              <a:t>k</a:t>
            </a:r>
            <a:r>
              <a:rPr lang="zh-CN" altLang="en-US" sz="2400" dirty="0"/>
              <a:t>。将数据填入表</a:t>
            </a:r>
            <a:r>
              <a:rPr lang="en-US" altLang="zh-CN" sz="2400" dirty="0"/>
              <a:t>3</a:t>
            </a:r>
            <a:r>
              <a:rPr lang="zh-CN" altLang="en-US" sz="2400" dirty="0"/>
              <a:t>中。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07868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971600" y="40640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数据处理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53" y="2335813"/>
            <a:ext cx="8522947" cy="38530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4966" y="1148259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反应级数和反应速率常数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的求算</a:t>
            </a:r>
          </a:p>
        </p:txBody>
      </p:sp>
      <p:sp>
        <p:nvSpPr>
          <p:cNvPr id="18" name="Rectangle 59"/>
          <p:cNvSpPr>
            <a:spLocks noChangeArrowheads="1"/>
          </p:cNvSpPr>
          <p:nvPr/>
        </p:nvSpPr>
        <p:spPr bwMode="auto">
          <a:xfrm>
            <a:off x="1902299" y="1632024"/>
            <a:ext cx="4416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lg</a:t>
            </a:r>
            <a:r>
              <a:rPr kumimoji="0" lang="en-US" altLang="zh-CN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ν</a:t>
            </a:r>
            <a:r>
              <a:rPr kumimoji="0" lang="en-US" altLang="zh-CN" i="1" dirty="0">
                <a:solidFill>
                  <a:srgbClr val="0000FF"/>
                </a:solidFill>
                <a:cs typeface="Times New Roman" panose="02020603050405020304" pitchFamily="18" charset="0"/>
              </a:rPr>
              <a:t>=</a:t>
            </a:r>
            <a:r>
              <a:rPr kumimoji="0" lang="en-US" altLang="zh-CN" sz="2400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lg</a:t>
            </a:r>
            <a:r>
              <a:rPr kumimoji="0" lang="en-US" altLang="zh-CN" i="1" dirty="0">
                <a:solidFill>
                  <a:srgbClr val="0000FF"/>
                </a:solidFill>
                <a:cs typeface="Times New Roman" panose="02020603050405020304" pitchFamily="18" charset="0"/>
              </a:rPr>
              <a:t> c</a:t>
            </a:r>
            <a:r>
              <a:rPr kumimoji="0" lang="en-US" altLang="zh-CN" sz="3200" i="1" baseline="-30000" dirty="0">
                <a:solidFill>
                  <a:srgbClr val="0000FF"/>
                </a:solidFill>
                <a:cs typeface="Times New Roman" panose="02020603050405020304" pitchFamily="18" charset="0"/>
              </a:rPr>
              <a:t> S</a:t>
            </a:r>
            <a:r>
              <a:rPr kumimoji="0" lang="en-US" altLang="zh-CN" sz="1600" i="1" baseline="-30000" dirty="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kumimoji="0" lang="en-US" altLang="zh-CN" sz="3200" i="1" baseline="-30000" dirty="0">
                <a:solidFill>
                  <a:srgbClr val="0000FF"/>
                </a:solidFill>
                <a:cs typeface="Times New Roman" panose="02020603050405020304" pitchFamily="18" charset="0"/>
              </a:rPr>
              <a:t>O</a:t>
            </a:r>
            <a:r>
              <a:rPr kumimoji="0" lang="en-US" altLang="zh-CN" sz="1600" i="1" baseline="-30000" dirty="0">
                <a:solidFill>
                  <a:srgbClr val="0000FF"/>
                </a:solidFill>
                <a:cs typeface="Times New Roman" panose="02020603050405020304" pitchFamily="18" charset="0"/>
              </a:rPr>
              <a:t>8</a:t>
            </a:r>
            <a:r>
              <a:rPr kumimoji="0" lang="en-US" altLang="zh-CN" i="1" baseline="-300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400" i="1" baseline="300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kumimoji="0" lang="en-US" altLang="zh-CN" sz="1200" i="1" baseline="300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zh-CN" sz="2000" i="1" baseline="300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kumimoji="0"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n</a:t>
            </a:r>
            <a:r>
              <a:rPr kumimoji="0"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lg</a:t>
            </a:r>
            <a:r>
              <a:rPr kumimoji="0" lang="en-US" altLang="zh-CN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</a:t>
            </a:r>
            <a:r>
              <a:rPr kumimoji="0" lang="en-US" altLang="zh-CN" sz="2400" i="1" baseline="-300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i="1" baseline="-30000" dirty="0">
                <a:solidFill>
                  <a:srgbClr val="0000FF"/>
                </a:solidFill>
                <a:cs typeface="Times New Roman" panose="02020603050405020304" pitchFamily="18" charset="0"/>
              </a:rPr>
              <a:t>I</a:t>
            </a:r>
            <a:r>
              <a:rPr kumimoji="0" lang="en-US" altLang="zh-CN" sz="1800" i="1" baseline="30000" dirty="0">
                <a:solidFill>
                  <a:srgbClr val="0000FF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zh-CN" sz="2000" baseline="30000" dirty="0">
                <a:solidFill>
                  <a:srgbClr val="0000FF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-</a:t>
            </a:r>
            <a:r>
              <a:rPr kumimoji="0" lang="en-US" altLang="zh-CN" sz="3200" baseline="-300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baseline="-300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+</a:t>
            </a:r>
            <a:r>
              <a:rPr kumimoji="0"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lg</a:t>
            </a:r>
            <a:r>
              <a:rPr kumimoji="0" lang="en-US" altLang="zh-CN" i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r>
              <a:rPr kumimoji="0"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5562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79512" y="17906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数据处理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724866"/>
            <a:ext cx="7920880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反应速率常数</a:t>
            </a:r>
            <a:r>
              <a:rPr kumimoji="1" lang="en-US" altLang="zh-CN" sz="2800" i="1" kern="0" dirty="0">
                <a:solidFill>
                  <a:srgbClr val="000000"/>
                </a:solidFill>
                <a:latin typeface="Times New Roman"/>
                <a:ea typeface="宋体"/>
              </a:rPr>
              <a:t>k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与温度</a:t>
            </a:r>
            <a:r>
              <a:rPr kumimoji="1" lang="en-US" altLang="zh-CN" sz="2800" i="1" kern="0" dirty="0">
                <a:solidFill>
                  <a:srgbClr val="000000"/>
                </a:solidFill>
                <a:latin typeface="Times New Roman"/>
                <a:ea typeface="宋体"/>
              </a:rPr>
              <a:t>T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之间的关系为：</a:t>
            </a:r>
          </a:p>
          <a:p>
            <a:pPr lvl="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                  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/>
                <a:ea typeface="宋体"/>
              </a:rPr>
              <a:t>lg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 i="1" kern="0" dirty="0">
                <a:solidFill>
                  <a:srgbClr val="000000"/>
                </a:solidFill>
                <a:latin typeface="Times New Roman"/>
                <a:ea typeface="宋体"/>
              </a:rPr>
              <a:t>k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=A-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/>
                <a:ea typeface="宋体"/>
              </a:rPr>
              <a:t>E</a:t>
            </a:r>
            <a:r>
              <a:rPr kumimoji="1" lang="en-US" altLang="zh-CN" sz="2800" kern="0" baseline="-2500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/2.30RT</a:t>
            </a:r>
          </a:p>
          <a:p>
            <a:pPr lvl="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       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式中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/>
                <a:ea typeface="宋体"/>
              </a:rPr>
              <a:t>E</a:t>
            </a:r>
            <a:r>
              <a:rPr kumimoji="1" lang="en-US" altLang="zh-CN" sz="2800" kern="0" baseline="-2500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为反应的活化能，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R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为摩尔气体常数，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T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为热力学温度。测出不同温度时的</a:t>
            </a:r>
            <a:r>
              <a:rPr kumimoji="1" lang="en-US" altLang="zh-CN" sz="2800" i="1" kern="0" dirty="0">
                <a:solidFill>
                  <a:srgbClr val="000000"/>
                </a:solidFill>
                <a:latin typeface="Times New Roman"/>
                <a:ea typeface="宋体"/>
              </a:rPr>
              <a:t>k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值，以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/>
                <a:ea typeface="宋体"/>
              </a:rPr>
              <a:t>lg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 i="1" kern="0" dirty="0">
                <a:solidFill>
                  <a:srgbClr val="000000"/>
                </a:solidFill>
                <a:latin typeface="Times New Roman"/>
                <a:ea typeface="宋体"/>
              </a:rPr>
              <a:t>k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对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1/T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作图，可得一直线。由直线斜率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等于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-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/>
                <a:ea typeface="宋体"/>
              </a:rPr>
              <a:t>E</a:t>
            </a:r>
            <a:r>
              <a:rPr kumimoji="1" lang="en-US" altLang="zh-CN" sz="2800" kern="0" baseline="-2500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/2.30R)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可求得反应的活化能</a:t>
            </a:r>
            <a:r>
              <a:rPr kumimoji="1" lang="en-US" altLang="zh-CN" sz="2800" kern="0" dirty="0" err="1">
                <a:solidFill>
                  <a:srgbClr val="000000"/>
                </a:solidFill>
                <a:latin typeface="Times New Roman"/>
                <a:ea typeface="宋体"/>
              </a:rPr>
              <a:t>E</a:t>
            </a:r>
            <a:r>
              <a:rPr kumimoji="1" lang="en-US" altLang="zh-CN" sz="2800" kern="0" baseline="-25000" dirty="0" err="1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kumimoji="1" lang="zh-CN" altLang="en-US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。</a:t>
            </a:r>
          </a:p>
          <a:p>
            <a:pPr lvl="0" fontAlgn="base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注意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：凡是作直线求斜率的数据处理，也可以用两点坐标通过计算求得。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88491" y="1125315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b="1"/>
              <a:t>2</a:t>
            </a:r>
            <a:r>
              <a:rPr lang="zh-CN" altLang="en-US" sz="3200" b="1"/>
              <a:t>、反应活化能的计算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836926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79512" y="17906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数据处理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03179" y="1356164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latin typeface="宋体" panose="02010600030101010101" pitchFamily="2" charset="-122"/>
              </a:rPr>
              <a:t>表</a:t>
            </a:r>
            <a:r>
              <a:rPr lang="en-US" altLang="zh-CN" sz="3200" dirty="0">
                <a:latin typeface="宋体" panose="02010600030101010101" pitchFamily="2" charset="-122"/>
              </a:rPr>
              <a:t>4   </a:t>
            </a:r>
            <a:r>
              <a:rPr lang="zh-CN" altLang="en-US" sz="3200" dirty="0">
                <a:latin typeface="宋体" panose="02010600030101010101" pitchFamily="2" charset="-122"/>
              </a:rPr>
              <a:t>活化能</a:t>
            </a:r>
            <a:r>
              <a:rPr lang="en-US" altLang="zh-CN" sz="3200" dirty="0" err="1">
                <a:latin typeface="宋体" panose="02010600030101010101" pitchFamily="2" charset="-122"/>
              </a:rPr>
              <a:t>E</a:t>
            </a:r>
            <a:r>
              <a:rPr lang="en-US" altLang="zh-CN" sz="3200" baseline="-25000" dirty="0" err="1">
                <a:latin typeface="宋体" panose="02010600030101010101" pitchFamily="2" charset="-122"/>
              </a:rPr>
              <a:t>a</a:t>
            </a:r>
            <a:r>
              <a:rPr lang="zh-CN" altLang="en-US" sz="3200" dirty="0">
                <a:latin typeface="宋体" panose="02010600030101010101" pitchFamily="2" charset="-122"/>
              </a:rPr>
              <a:t>的求算</a:t>
            </a:r>
            <a:endParaRPr lang="zh-CN" altLang="en-US" sz="3200" b="1" dirty="0"/>
          </a:p>
        </p:txBody>
      </p:sp>
      <p:graphicFrame>
        <p:nvGraphicFramePr>
          <p:cNvPr id="19" name="Group 1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086222"/>
              </p:ext>
            </p:extLst>
          </p:nvPr>
        </p:nvGraphicFramePr>
        <p:xfrm>
          <a:off x="901962" y="2436969"/>
          <a:ext cx="7772400" cy="25908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389291413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06185191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75542241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983974900"/>
                    </a:ext>
                  </a:extLst>
                </a:gridCol>
              </a:tblGrid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实验编号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82414"/>
                  </a:ext>
                </a:extLst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反应速率常数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1" lang="zh-CN" alt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09418"/>
                  </a:ext>
                </a:extLst>
              </a:tr>
              <a:tr h="430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lg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754552"/>
                  </a:ext>
                </a:extLst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1∕T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8641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活化能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8348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763687" y="5508159"/>
            <a:ext cx="505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（备注：该反应的活化能理论值为</a:t>
            </a:r>
            <a:r>
              <a:rPr lang="en-US" altLang="zh-CN" dirty="0"/>
              <a:t>51.8kJ·moL</a:t>
            </a:r>
            <a:r>
              <a:rPr lang="en-US" altLang="zh-CN" baseline="30000" dirty="0"/>
              <a:t>-1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53868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79512" y="179065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注意事项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5536" y="1205602"/>
            <a:ext cx="8121263" cy="47348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、严格按照合理顺序混合药品；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、取用药品要用专用量筒，不可混用；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3</a:t>
            </a:r>
            <a:r>
              <a:rPr lang="zh-CN" altLang="en-US" sz="2800" dirty="0"/>
              <a:t>、加入 </a:t>
            </a:r>
            <a:r>
              <a:rPr lang="en-US" altLang="zh-CN" sz="2800" dirty="0">
                <a:cs typeface="Times New Roman" panose="02020603050405020304" pitchFamily="18" charset="0"/>
              </a:rPr>
              <a:t>(NH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cs typeface="Times New Roman" panose="02020603050405020304" pitchFamily="18" charset="0"/>
              </a:rPr>
              <a:t>)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cs typeface="Times New Roman" panose="02020603050405020304" pitchFamily="18" charset="0"/>
              </a:rPr>
              <a:t>溶液</a:t>
            </a:r>
            <a:r>
              <a:rPr lang="zh-CN" altLang="en-US" sz="2800" dirty="0"/>
              <a:t>的</a:t>
            </a:r>
            <a:r>
              <a:rPr lang="zh-CN" altLang="en-US" sz="2800" dirty="0">
                <a:cs typeface="Times New Roman" panose="02020603050405020304" pitchFamily="18" charset="0"/>
              </a:rPr>
              <a:t>同时</a:t>
            </a:r>
            <a:r>
              <a:rPr lang="zh-CN" altLang="en-US" sz="2800" dirty="0"/>
              <a:t>记录时间，</a:t>
            </a:r>
            <a:r>
              <a:rPr lang="zh-CN" altLang="en-US" sz="2800" dirty="0">
                <a:cs typeface="Times New Roman" panose="02020603050405020304" pitchFamily="18" charset="0"/>
              </a:rPr>
              <a:t>按动       秒表计时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4</a:t>
            </a:r>
            <a:r>
              <a:rPr lang="zh-CN" altLang="en-US" sz="2800" dirty="0"/>
              <a:t>、反应过程中要</a:t>
            </a:r>
            <a:r>
              <a:rPr lang="zh-CN" altLang="en-US" sz="2800" dirty="0">
                <a:cs typeface="Times New Roman" panose="02020603050405020304" pitchFamily="18" charset="0"/>
              </a:rPr>
              <a:t>用玻璃棒</a:t>
            </a:r>
            <a:r>
              <a:rPr lang="zh-CN" altLang="en-US" sz="2800" dirty="0"/>
              <a:t>不断</a:t>
            </a:r>
            <a:r>
              <a:rPr lang="zh-CN" altLang="en-US" sz="2800" dirty="0">
                <a:cs typeface="Times New Roman" panose="02020603050405020304" pitchFamily="18" charset="0"/>
              </a:rPr>
              <a:t>搅拌；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5</a:t>
            </a:r>
            <a:r>
              <a:rPr lang="zh-CN" altLang="en-US" sz="2800" dirty="0"/>
              <a:t>、认真</a:t>
            </a:r>
            <a:r>
              <a:rPr lang="zh-CN" altLang="en-US" sz="2800" dirty="0">
                <a:cs typeface="Times New Roman" panose="02020603050405020304" pitchFamily="18" charset="0"/>
              </a:rPr>
              <a:t>观察溶液，刚一出现蓝色立即停止计时</a:t>
            </a:r>
            <a:r>
              <a:rPr lang="zh-CN" altLang="en-US" sz="2800" dirty="0"/>
              <a:t>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      </a:t>
            </a:r>
            <a:r>
              <a:rPr lang="zh-CN" altLang="en-US" sz="2800" dirty="0">
                <a:cs typeface="Times New Roman" panose="02020603050405020304" pitchFamily="18" charset="0"/>
              </a:rPr>
              <a:t>记录反应时间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6</a:t>
            </a:r>
            <a:r>
              <a:rPr lang="zh-CN" altLang="en-US" sz="2800" dirty="0"/>
              <a:t>、填好表</a:t>
            </a:r>
            <a:r>
              <a:rPr lang="en-US" altLang="zh-CN" sz="2800" dirty="0"/>
              <a:t>1</a:t>
            </a:r>
            <a:r>
              <a:rPr lang="zh-CN" altLang="en-US" sz="2800" dirty="0"/>
              <a:t>中的有关内容；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7</a:t>
            </a:r>
            <a:r>
              <a:rPr lang="zh-CN" altLang="en-US" sz="2800" dirty="0"/>
              <a:t>、严格按照升温方法操作；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8</a:t>
            </a:r>
            <a:r>
              <a:rPr lang="zh-CN" altLang="en-US" sz="2800" dirty="0"/>
              <a:t>、填写表</a:t>
            </a:r>
            <a:r>
              <a:rPr lang="en-US" altLang="zh-CN" sz="2800" dirty="0"/>
              <a:t>2</a:t>
            </a:r>
            <a:r>
              <a:rPr lang="zh-CN" altLang="en-US" sz="2800" dirty="0"/>
              <a:t>的有关内容；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179452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79512" y="179065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思考题</a:t>
            </a: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580386"/>
            <a:ext cx="7389293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en-US" altLang="zh-CN" sz="2800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1.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反应液中为什么加入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KNO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3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、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(NH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4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SO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4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溶液？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2.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为什么要先加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KI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溶液再加（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NH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4</a:t>
            </a:r>
            <a:r>
              <a:rPr kumimoji="1"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)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S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O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8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溶液？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3.(NH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4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S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O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8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缓慢加入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KI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等混合溶液中，对实验有何影响？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4.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催化剂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Cu(NO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3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800" kern="0" baseline="-25000" dirty="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kumimoji="1"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为何能够加快该化学反应的速率？ </a:t>
            </a:r>
          </a:p>
        </p:txBody>
      </p:sp>
    </p:spTree>
    <p:extLst>
      <p:ext uri="{BB962C8B-B14F-4D97-AF65-F5344CB8AC3E}">
        <p14:creationId xmlns:p14="http://schemas.microsoft.com/office/powerpoint/2010/main" val="19741293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1194881"/>
            <a:ext cx="3982846" cy="48179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54757" y="2204864"/>
            <a:ext cx="568924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800" b="1" dirty="0">
                <a:ln w="11430">
                  <a:solidFill>
                    <a:srgbClr val="FF6600"/>
                  </a:solidFill>
                </a:ln>
                <a:solidFill>
                  <a:srgbClr val="FF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  <p:sp>
        <p:nvSpPr>
          <p:cNvPr id="15" name="单圆角矩形 14"/>
          <p:cNvSpPr/>
          <p:nvPr/>
        </p:nvSpPr>
        <p:spPr>
          <a:xfrm>
            <a:off x="305122" y="6086720"/>
            <a:ext cx="7344000" cy="0"/>
          </a:xfrm>
          <a:prstGeom prst="round1Rect">
            <a:avLst/>
          </a:prstGeom>
          <a:solidFill>
            <a:srgbClr val="C475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626374" y="344127"/>
            <a:ext cx="48013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化学反应速率与活化能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4203" y="1608012"/>
            <a:ext cx="73003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实验目的</a:t>
            </a:r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实验原理</a:t>
            </a:r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仪器与试剂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实验内容</a:t>
            </a:r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数据处理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873202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实验目的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3865" y="1765126"/>
            <a:ext cx="7821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b="1" dirty="0"/>
              <a:t>、了解浓度、温度和催化剂对反应速度的影响；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、测定过二硫酸铵与碘化钾反应的反应速率；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、学会计算反应级数、反应速率常数和反应    的活化能。</a:t>
            </a:r>
          </a:p>
        </p:txBody>
      </p:sp>
    </p:spTree>
    <p:extLst>
      <p:ext uri="{BB962C8B-B14F-4D97-AF65-F5344CB8AC3E}">
        <p14:creationId xmlns:p14="http://schemas.microsoft.com/office/powerpoint/2010/main" val="4948607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552" y="1391745"/>
            <a:ext cx="8352927" cy="352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 在水溶液中</a:t>
            </a:r>
            <a:r>
              <a:rPr lang="en-US" altLang="zh-CN" sz="2400" dirty="0">
                <a:cs typeface="Times New Roman" panose="02020603050405020304" pitchFamily="18" charset="0"/>
              </a:rPr>
              <a:t>S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O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8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2</a:t>
            </a:r>
            <a:r>
              <a:rPr lang="zh-CN" altLang="en-US" sz="2400" baseline="30000" dirty="0"/>
              <a:t>－</a:t>
            </a:r>
            <a:r>
              <a:rPr lang="zh-CN" altLang="en-US" sz="2400" dirty="0"/>
              <a:t>与</a:t>
            </a:r>
            <a:r>
              <a:rPr lang="en-US" altLang="zh-CN" sz="2400" dirty="0">
                <a:cs typeface="Times New Roman" panose="02020603050405020304" pitchFamily="18" charset="0"/>
              </a:rPr>
              <a:t>I</a:t>
            </a:r>
            <a:r>
              <a:rPr lang="zh-CN" altLang="en-US" sz="2400" baseline="30000" dirty="0"/>
              <a:t>－</a:t>
            </a:r>
            <a:r>
              <a:rPr lang="zh-CN" altLang="en-US" sz="2400" dirty="0"/>
              <a:t>发生如下反应：</a:t>
            </a:r>
            <a:r>
              <a:rPr lang="zh-CN" altLang="en-US" sz="2400" dirty="0">
                <a:cs typeface="Times New Roman" panose="02020603050405020304" pitchFamily="18" charset="0"/>
              </a:rPr>
              <a:t>   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         </a:t>
            </a:r>
            <a:r>
              <a:rPr lang="en-US" altLang="zh-CN" sz="2400" dirty="0"/>
              <a:t>S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O</a:t>
            </a:r>
            <a:r>
              <a:rPr lang="en-US" altLang="zh-CN" sz="2400" baseline="-30000" dirty="0"/>
              <a:t>8</a:t>
            </a:r>
            <a:r>
              <a:rPr lang="en-US" altLang="zh-CN" sz="2400" baseline="30000" dirty="0"/>
              <a:t>2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400" dirty="0"/>
              <a:t>+ 3I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3200" dirty="0">
                <a:latin typeface="宋体" panose="02010600030101010101" pitchFamily="2" charset="-122"/>
              </a:rPr>
              <a:t>==</a:t>
            </a:r>
            <a:r>
              <a:rPr lang="en-US" altLang="zh-CN" sz="2400" dirty="0"/>
              <a:t>2SO</a:t>
            </a:r>
            <a:r>
              <a:rPr lang="en-US" altLang="zh-CN" sz="2400" baseline="-30000" dirty="0"/>
              <a:t>4</a:t>
            </a:r>
            <a:r>
              <a:rPr lang="en-US" altLang="zh-CN" sz="2400" baseline="30000" dirty="0"/>
              <a:t>2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400" dirty="0"/>
              <a:t>+I</a:t>
            </a:r>
            <a:r>
              <a:rPr lang="en-US" altLang="zh-CN" sz="2400" baseline="-30000" dirty="0"/>
              <a:t>3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zh-CN" altLang="en-US" sz="2400" dirty="0"/>
              <a:t>（慢）    </a:t>
            </a:r>
            <a:r>
              <a:rPr lang="en-US" altLang="zh-CN" sz="2400" dirty="0">
                <a:cs typeface="Times New Roman" panose="02020603050405020304" pitchFamily="18" charset="0"/>
              </a:rPr>
              <a:t>(1</a:t>
            </a:r>
            <a:r>
              <a:rPr lang="en-US" altLang="zh-CN" sz="2400" dirty="0"/>
              <a:t>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设反应的速率方程可表示为：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dirty="0">
                <a:cs typeface="Times New Roman" panose="02020603050405020304" pitchFamily="18" charset="0"/>
              </a:rPr>
              <a:t>v =</a:t>
            </a:r>
            <a:r>
              <a:rPr lang="en-US" altLang="zh-CN" sz="2400" i="1" dirty="0"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宋体" panose="02010600030101010101" pitchFamily="2" charset="-122"/>
              </a:rPr>
              <a:t>·C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000" dirty="0"/>
              <a:t>S</a:t>
            </a:r>
            <a:r>
              <a:rPr lang="en-US" altLang="zh-CN" sz="2000" baseline="-30000" dirty="0"/>
              <a:t>2</a:t>
            </a:r>
            <a:r>
              <a:rPr lang="en-US" altLang="zh-CN" sz="2000" dirty="0"/>
              <a:t>O</a:t>
            </a:r>
            <a:r>
              <a:rPr lang="en-US" altLang="zh-CN" sz="2000" baseline="-30000" dirty="0"/>
              <a:t>8</a:t>
            </a:r>
            <a:r>
              <a:rPr lang="en-US" altLang="zh-CN" sz="2000" baseline="30000" dirty="0"/>
              <a:t>2</a:t>
            </a:r>
            <a:r>
              <a:rPr lang="zh-CN" altLang="en-US" sz="20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</a:rPr>
              <a:t>·C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宋体" panose="02010600030101010101" pitchFamily="2" charset="-122"/>
              </a:rPr>
              <a:t>(I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endParaRPr lang="en-US" altLang="zh-CN" sz="2400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/>
              <a:t>其中，</a:t>
            </a:r>
            <a:r>
              <a:rPr lang="en-US" altLang="zh-CN" sz="2400" dirty="0"/>
              <a:t>v</a:t>
            </a:r>
            <a:r>
              <a:rPr lang="zh-CN" altLang="en-US" sz="2400" dirty="0"/>
              <a:t>是反应速率，</a:t>
            </a:r>
            <a:r>
              <a:rPr lang="en-US" altLang="zh-CN" sz="2400" i="1" dirty="0"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/>
              <a:t>是速率常数，</a:t>
            </a:r>
            <a:r>
              <a:rPr lang="en-US" altLang="zh-CN" sz="2400" dirty="0">
                <a:cs typeface="Times New Roman" panose="02020603050405020304" pitchFamily="18" charset="0"/>
              </a:rPr>
              <a:t>C(</a:t>
            </a:r>
            <a:r>
              <a:rPr lang="en-US" altLang="zh-CN" dirty="0"/>
              <a:t>S</a:t>
            </a:r>
            <a:r>
              <a:rPr lang="en-US" altLang="zh-CN" baseline="-30000" dirty="0"/>
              <a:t>2</a:t>
            </a:r>
            <a:r>
              <a:rPr lang="en-US" altLang="zh-CN" dirty="0"/>
              <a:t>O</a:t>
            </a:r>
            <a:r>
              <a:rPr lang="en-US" altLang="zh-CN" baseline="-30000" dirty="0"/>
              <a:t>8</a:t>
            </a:r>
            <a:r>
              <a:rPr lang="en-US" altLang="zh-CN" baseline="30000" dirty="0"/>
              <a:t>2</a:t>
            </a:r>
            <a:r>
              <a:rPr lang="zh-CN" altLang="en-US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zh-CN" altLang="en-US" sz="2400" dirty="0"/>
              <a:t>、         </a:t>
            </a:r>
            <a:r>
              <a:rPr lang="en-US" altLang="zh-CN" sz="2400" dirty="0"/>
              <a:t>C</a:t>
            </a:r>
            <a:r>
              <a:rPr lang="en-US" altLang="zh-CN" sz="2400" baseline="300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(I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）是即时浓度，</a:t>
            </a:r>
            <a:r>
              <a:rPr lang="en-US" altLang="zh-CN" sz="2400" dirty="0">
                <a:latin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之和为反应级数。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9666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350" y="890605"/>
            <a:ext cx="8699650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zh-CN" altLang="en-US" sz="3200" dirty="0"/>
              <a:t>通过实验能测定在单位时间内反应的平均速率，如果在</a:t>
            </a:r>
            <a:r>
              <a:rPr lang="zh-CN" altLang="en-US" sz="3200" dirty="0">
                <a:latin typeface="宋体" panose="02010600030101010101" pitchFamily="2" charset="-122"/>
              </a:rPr>
              <a:t>一定时间</a:t>
            </a:r>
            <a:r>
              <a:rPr lang="en-US" altLang="zh-CN" sz="3200" dirty="0" err="1"/>
              <a:t>Δ</a:t>
            </a:r>
            <a:r>
              <a:rPr lang="en-US" altLang="zh-CN" sz="3200" i="1" dirty="0" err="1"/>
              <a:t>t</a:t>
            </a:r>
            <a:r>
              <a:rPr lang="zh-CN" altLang="en-US" sz="3200" dirty="0"/>
              <a:t>内</a:t>
            </a:r>
            <a:r>
              <a:rPr lang="en-US" altLang="zh-CN" sz="3200" dirty="0"/>
              <a:t>S</a:t>
            </a:r>
            <a:r>
              <a:rPr lang="en-US" altLang="zh-CN" sz="3200" baseline="-30000" dirty="0"/>
              <a:t>2</a:t>
            </a:r>
            <a:r>
              <a:rPr lang="en-US" altLang="zh-CN" sz="3200" dirty="0"/>
              <a:t>O</a:t>
            </a:r>
            <a:r>
              <a:rPr lang="en-US" altLang="zh-CN" sz="3200" baseline="-30000" dirty="0"/>
              <a:t>8</a:t>
            </a:r>
            <a:r>
              <a:rPr lang="en-US" altLang="zh-CN" sz="3200" baseline="30000" dirty="0"/>
              <a:t>2</a:t>
            </a:r>
            <a:r>
              <a:rPr lang="zh-CN" altLang="en-US" sz="3200" baseline="30000" dirty="0">
                <a:latin typeface="宋体" panose="02010600030101010101" pitchFamily="2" charset="-122"/>
              </a:rPr>
              <a:t>－</a:t>
            </a:r>
            <a:r>
              <a:rPr lang="zh-CN" altLang="en-US" sz="3200" dirty="0">
                <a:latin typeface="宋体" panose="02010600030101010101" pitchFamily="2" charset="-122"/>
              </a:rPr>
              <a:t>浓度的改变量为</a:t>
            </a:r>
            <a:r>
              <a:rPr lang="en-US" altLang="zh-CN" sz="3200" dirty="0" err="1"/>
              <a:t>Δc</a:t>
            </a:r>
            <a:r>
              <a:rPr lang="en-US" altLang="zh-CN" sz="3200" dirty="0"/>
              <a:t>(S</a:t>
            </a:r>
            <a:r>
              <a:rPr lang="en-US" altLang="zh-CN" sz="3200" baseline="-30000" dirty="0"/>
              <a:t>2</a:t>
            </a:r>
            <a:r>
              <a:rPr lang="en-US" altLang="zh-CN" sz="3200" dirty="0"/>
              <a:t>O</a:t>
            </a:r>
            <a:r>
              <a:rPr lang="en-US" altLang="zh-CN" sz="3200" baseline="-30000" dirty="0"/>
              <a:t>8</a:t>
            </a:r>
            <a:r>
              <a:rPr lang="en-US" altLang="zh-CN" sz="3200" baseline="30000" dirty="0"/>
              <a:t>2</a:t>
            </a:r>
            <a:r>
              <a:rPr lang="zh-CN" altLang="en-US" sz="32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3200" dirty="0"/>
              <a:t>) </a:t>
            </a:r>
            <a:r>
              <a:rPr lang="zh-CN" altLang="en-US" sz="3200" dirty="0">
                <a:latin typeface="宋体" panose="02010600030101010101" pitchFamily="2" charset="-122"/>
              </a:rPr>
              <a:t>，则平均速率表示为：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                           </a:t>
            </a:r>
            <a:r>
              <a:rPr lang="en-US" altLang="zh-CN" sz="3200" dirty="0"/>
              <a:t>v</a:t>
            </a:r>
            <a:r>
              <a:rPr lang="zh-CN" altLang="en-US" sz="3200" baseline="-25000" dirty="0"/>
              <a:t>平</a:t>
            </a:r>
            <a:r>
              <a:rPr lang="zh-CN" altLang="en-US" sz="3200" dirty="0"/>
              <a:t>＝－</a:t>
            </a:r>
          </a:p>
          <a:p>
            <a:pPr>
              <a:lnSpc>
                <a:spcPct val="120000"/>
              </a:lnSpc>
            </a:pPr>
            <a:r>
              <a:rPr lang="zh-CN" altLang="en-US" sz="3200" dirty="0"/>
              <a:t>当</a:t>
            </a:r>
            <a:r>
              <a:rPr lang="en-US" altLang="zh-CN" sz="3200" dirty="0" err="1"/>
              <a:t>Δ</a:t>
            </a:r>
            <a:r>
              <a:rPr lang="en-US" altLang="zh-CN" sz="3200" i="1" dirty="0" err="1"/>
              <a:t>t</a:t>
            </a:r>
            <a:r>
              <a:rPr lang="en-US" altLang="zh-CN" sz="3200" i="1" dirty="0">
                <a:latin typeface="宋体" panose="02010600030101010101" pitchFamily="2" charset="-122"/>
              </a:rPr>
              <a:t>→</a:t>
            </a:r>
            <a:r>
              <a:rPr lang="en-US" altLang="zh-CN" sz="3200" i="1" dirty="0"/>
              <a:t> 0</a:t>
            </a:r>
            <a:r>
              <a:rPr lang="zh-CN" altLang="en-US" sz="3200" dirty="0"/>
              <a:t>时， </a:t>
            </a:r>
            <a:r>
              <a:rPr lang="en-US" altLang="zh-CN" sz="3200" dirty="0"/>
              <a:t>v</a:t>
            </a:r>
            <a:r>
              <a:rPr lang="zh-CN" altLang="en-US" sz="3200" dirty="0"/>
              <a:t>＝</a:t>
            </a:r>
            <a:r>
              <a:rPr lang="en-US" altLang="zh-CN" sz="3200" dirty="0" err="1"/>
              <a:t>lim</a:t>
            </a:r>
            <a:r>
              <a:rPr lang="en-US" altLang="zh-CN" sz="3200" dirty="0"/>
              <a:t> v</a:t>
            </a:r>
            <a:r>
              <a:rPr lang="zh-CN" altLang="en-US" sz="3200" baseline="-25000" dirty="0"/>
              <a:t>平</a:t>
            </a:r>
          </a:p>
          <a:p>
            <a:pPr>
              <a:lnSpc>
                <a:spcPct val="120000"/>
              </a:lnSpc>
            </a:pPr>
            <a:endParaRPr lang="zh-CN" altLang="en-US" sz="3200" baseline="-25000" dirty="0"/>
          </a:p>
          <a:p>
            <a:pPr>
              <a:lnSpc>
                <a:spcPct val="120000"/>
              </a:lnSpc>
            </a:pPr>
            <a:r>
              <a:rPr lang="zh-CN" altLang="en-US" sz="3200" dirty="0"/>
              <a:t>则有</a:t>
            </a:r>
            <a:r>
              <a:rPr lang="en-US" altLang="zh-CN" sz="3200" dirty="0">
                <a:cs typeface="Times New Roman" panose="02020603050405020304" pitchFamily="18" charset="0"/>
              </a:rPr>
              <a:t>v =</a:t>
            </a:r>
            <a:r>
              <a:rPr lang="en-US" altLang="zh-CN" sz="3200" i="1" dirty="0">
                <a:cs typeface="Times New Roman" panose="02020603050405020304" pitchFamily="18" charset="0"/>
              </a:rPr>
              <a:t>k </a:t>
            </a:r>
            <a:r>
              <a:rPr lang="en-US" altLang="zh-CN" sz="3200" dirty="0">
                <a:latin typeface="宋体" panose="02010600030101010101" pitchFamily="2" charset="-122"/>
              </a:rPr>
              <a:t>·C</a:t>
            </a:r>
            <a:r>
              <a:rPr lang="en-US" altLang="zh-CN" sz="3200" baseline="30000" dirty="0">
                <a:cs typeface="Times New Roman" panose="02020603050405020304" pitchFamily="18" charset="0"/>
              </a:rPr>
              <a:t>m</a:t>
            </a:r>
            <a:r>
              <a:rPr lang="en-US" altLang="zh-CN" sz="3200" dirty="0">
                <a:cs typeface="Times New Roman" panose="02020603050405020304" pitchFamily="18" charset="0"/>
              </a:rPr>
              <a:t>(s</a:t>
            </a:r>
            <a:r>
              <a:rPr lang="en-US" altLang="zh-CN" sz="32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cs typeface="Times New Roman" panose="02020603050405020304" pitchFamily="18" charset="0"/>
              </a:rPr>
              <a:t>o</a:t>
            </a:r>
            <a:r>
              <a:rPr lang="en-US" altLang="zh-CN" sz="3200" baseline="-30000" dirty="0">
                <a:cs typeface="Times New Roman" panose="02020603050405020304" pitchFamily="18" charset="0"/>
              </a:rPr>
              <a:t>8</a:t>
            </a:r>
            <a:r>
              <a:rPr lang="en-US" altLang="zh-CN" sz="3200" dirty="0"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宋体" panose="02010600030101010101" pitchFamily="2" charset="-122"/>
              </a:rPr>
              <a:t>·C</a:t>
            </a:r>
            <a:r>
              <a:rPr lang="en-US" altLang="zh-CN" sz="3200" baseline="30000" dirty="0"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宋体" panose="02010600030101010101" pitchFamily="2" charset="-122"/>
              </a:rPr>
              <a:t>(I</a:t>
            </a:r>
            <a:r>
              <a:rPr lang="en-US" altLang="zh-CN" sz="3200" baseline="30000" dirty="0">
                <a:latin typeface="宋体" panose="02010600030101010101" pitchFamily="2" charset="-122"/>
              </a:rPr>
              <a:t>-</a:t>
            </a:r>
            <a:r>
              <a:rPr lang="en-US" altLang="zh-CN" sz="3200" dirty="0">
                <a:latin typeface="宋体" panose="02010600030101010101" pitchFamily="2" charset="-122"/>
              </a:rPr>
              <a:t>)</a:t>
            </a:r>
            <a:r>
              <a:rPr lang="zh-CN" altLang="en-US" sz="3200" dirty="0">
                <a:latin typeface="宋体" panose="02010600030101010101" pitchFamily="2" charset="-122"/>
              </a:rPr>
              <a:t>＝－</a:t>
            </a:r>
          </a:p>
          <a:p>
            <a:pPr>
              <a:lnSpc>
                <a:spcPct val="120000"/>
              </a:lnSpc>
            </a:pPr>
            <a:r>
              <a:rPr lang="en-US" altLang="zh-CN" sz="3200" dirty="0" err="1"/>
              <a:t>Δ</a:t>
            </a:r>
            <a:r>
              <a:rPr lang="en-US" altLang="zh-CN" sz="3200" i="1" dirty="0" err="1"/>
              <a:t>t</a:t>
            </a:r>
            <a:r>
              <a:rPr lang="zh-CN" altLang="en-US" sz="3200" dirty="0"/>
              <a:t>用秒表测量。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r="61165"/>
          <a:stretch>
            <a:fillRect/>
          </a:stretch>
        </p:blipFill>
        <p:spPr bwMode="auto">
          <a:xfrm>
            <a:off x="4357699" y="2433637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r="61165"/>
          <a:stretch>
            <a:fillRect/>
          </a:stretch>
        </p:blipFill>
        <p:spPr bwMode="auto">
          <a:xfrm>
            <a:off x="6256515" y="4077072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417899" y="3621205"/>
            <a:ext cx="93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/>
              <a:t>Δ</a:t>
            </a:r>
            <a:r>
              <a:rPr lang="en-US" altLang="zh-CN" sz="1600" i="1" dirty="0" err="1"/>
              <a:t>t</a:t>
            </a:r>
            <a:r>
              <a:rPr lang="en-US" altLang="zh-CN" sz="1600" dirty="0">
                <a:latin typeface="宋体" panose="02010600030101010101" pitchFamily="2" charset="-122"/>
              </a:rPr>
              <a:t> →0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3900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63929" y="1117341"/>
            <a:ext cx="8616142" cy="5486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</a:t>
            </a:r>
            <a:r>
              <a:rPr lang="zh-CN" altLang="en-US" sz="2800" dirty="0"/>
              <a:t>为了测定在一定时间</a:t>
            </a:r>
            <a:r>
              <a:rPr lang="en-US" altLang="zh-CN" sz="2800" dirty="0" err="1"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t</a:t>
            </a:r>
            <a:r>
              <a:rPr lang="zh-CN" altLang="en-US" sz="2800" dirty="0"/>
              <a:t>内</a:t>
            </a:r>
            <a:r>
              <a:rPr lang="en-US" altLang="zh-CN" sz="2800" dirty="0"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8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2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浓度的改变量，在将</a:t>
            </a:r>
            <a:r>
              <a:rPr lang="en-US" altLang="zh-CN" sz="2800" dirty="0"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8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2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与</a:t>
            </a:r>
            <a:r>
              <a:rPr lang="en-US" altLang="zh-CN" sz="2800" dirty="0">
                <a:cs typeface="Times New Roman" panose="02020603050405020304" pitchFamily="18" charset="0"/>
              </a:rPr>
              <a:t>I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混合的同时，加入定量的</a:t>
            </a:r>
            <a:r>
              <a:rPr lang="en-US" altLang="zh-CN" sz="2800" dirty="0">
                <a:cs typeface="Times New Roman" panose="02020603050405020304" pitchFamily="18" charset="0"/>
              </a:rPr>
              <a:t>Na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3</a:t>
            </a:r>
            <a:r>
              <a:rPr lang="zh-CN" altLang="en-US" sz="2800" dirty="0"/>
              <a:t>溶液和淀粉指示剂。这样在反应（</a:t>
            </a:r>
            <a:r>
              <a:rPr lang="en-US" altLang="zh-CN" sz="2800" dirty="0">
                <a:cs typeface="Times New Roman" panose="02020603050405020304" pitchFamily="18" charset="0"/>
              </a:rPr>
              <a:t>1</a:t>
            </a:r>
            <a:r>
              <a:rPr lang="zh-CN" altLang="en-US" sz="2800" dirty="0"/>
              <a:t>）进行的同时，也进行如下的反应：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cs typeface="Times New Roman" panose="02020603050405020304" pitchFamily="18" charset="0"/>
              </a:rPr>
              <a:t>2S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2</a:t>
            </a:r>
            <a:r>
              <a:rPr lang="zh-CN" altLang="en-US" sz="2800" baseline="30000" dirty="0"/>
              <a:t>－</a:t>
            </a:r>
            <a:r>
              <a:rPr lang="en-US" altLang="zh-CN" sz="2800" dirty="0">
                <a:cs typeface="Times New Roman" panose="02020603050405020304" pitchFamily="18" charset="0"/>
              </a:rPr>
              <a:t>+ I 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3 </a:t>
            </a:r>
            <a:r>
              <a:rPr lang="zh-CN" altLang="en-US" sz="2800" baseline="30000" dirty="0"/>
              <a:t>－</a:t>
            </a:r>
            <a:r>
              <a:rPr lang="zh-CN" altLang="en-US" sz="2800" baseline="-30000" dirty="0">
                <a:cs typeface="Times New Roman" panose="02020603050405020304" pitchFamily="18" charset="0"/>
              </a:rPr>
              <a:t> </a:t>
            </a:r>
            <a:r>
              <a:rPr lang="zh-CN" altLang="en-US" sz="2800" dirty="0"/>
              <a:t>＝</a:t>
            </a:r>
            <a:r>
              <a:rPr lang="zh-CN" altLang="en-US" sz="2800" baseline="-30000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6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2</a:t>
            </a:r>
            <a:r>
              <a:rPr lang="zh-CN" altLang="en-US" sz="2800" baseline="30000" dirty="0"/>
              <a:t>－</a:t>
            </a:r>
            <a:r>
              <a:rPr lang="en-US" altLang="zh-CN" sz="2800" dirty="0">
                <a:cs typeface="Times New Roman" panose="02020603050405020304" pitchFamily="18" charset="0"/>
              </a:rPr>
              <a:t>+ 3I</a:t>
            </a:r>
            <a:r>
              <a:rPr lang="zh-CN" altLang="en-US" sz="2800" baseline="30000" dirty="0"/>
              <a:t>－</a:t>
            </a:r>
            <a:r>
              <a:rPr lang="zh-CN" altLang="en-US" sz="2800" dirty="0">
                <a:cs typeface="Times New Roman" panose="02020603050405020304" pitchFamily="18" charset="0"/>
              </a:rPr>
              <a:t> （快）</a:t>
            </a:r>
            <a:r>
              <a:rPr lang="zh-CN" altLang="en-US" sz="2800" dirty="0"/>
              <a:t>（</a:t>
            </a:r>
            <a:r>
              <a:rPr lang="en-US" altLang="zh-CN" sz="2800" dirty="0"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cs typeface="Times New Roman" panose="02020603050405020304" pitchFamily="18" charset="0"/>
              </a:rPr>
              <a:t>）</a:t>
            </a:r>
          </a:p>
          <a:p>
            <a:pPr algn="just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反应（</a:t>
            </a:r>
            <a:r>
              <a:rPr lang="en-US" altLang="zh-CN" sz="2800" dirty="0">
                <a:cs typeface="Times New Roman" panose="02020603050405020304" pitchFamily="18" charset="0"/>
              </a:rPr>
              <a:t>2</a:t>
            </a:r>
            <a:r>
              <a:rPr lang="zh-CN" altLang="en-US" sz="2800" dirty="0"/>
              <a:t>）进行得很快，瞬间即可完成。而反应</a:t>
            </a:r>
            <a:r>
              <a:rPr lang="en-US" altLang="zh-CN" sz="2800" dirty="0">
                <a:cs typeface="Times New Roman" panose="02020603050405020304" pitchFamily="18" charset="0"/>
              </a:rPr>
              <a:t>(1)</a:t>
            </a:r>
            <a:r>
              <a:rPr lang="zh-CN" altLang="en-US" sz="2800" dirty="0"/>
              <a:t>却要比反应</a:t>
            </a:r>
            <a:r>
              <a:rPr lang="en-US" altLang="zh-CN" sz="2800" dirty="0">
                <a:cs typeface="Times New Roman" panose="02020603050405020304" pitchFamily="18" charset="0"/>
              </a:rPr>
              <a:t>(2)</a:t>
            </a:r>
            <a:r>
              <a:rPr lang="zh-CN" altLang="en-US" sz="2800" dirty="0"/>
              <a:t>慢得多。由反应</a:t>
            </a:r>
            <a:r>
              <a:rPr lang="en-US" altLang="zh-CN" sz="2800" dirty="0">
                <a:cs typeface="Times New Roman" panose="02020603050405020304" pitchFamily="18" charset="0"/>
              </a:rPr>
              <a:t>(1)</a:t>
            </a:r>
            <a:r>
              <a:rPr lang="zh-CN" altLang="en-US" sz="2800" dirty="0"/>
              <a:t>生成的</a:t>
            </a:r>
            <a:r>
              <a:rPr lang="en-US" altLang="zh-CN" sz="2800" dirty="0">
                <a:cs typeface="Times New Roman" panose="02020603050405020304" pitchFamily="18" charset="0"/>
              </a:rPr>
              <a:t>I 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3 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，立即与</a:t>
            </a:r>
            <a:r>
              <a:rPr lang="en-US" altLang="zh-CN" sz="2800" dirty="0"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2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反应，生成无色的</a:t>
            </a:r>
            <a:r>
              <a:rPr lang="en-US" altLang="zh-CN" sz="2800" dirty="0"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6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2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和</a:t>
            </a:r>
            <a:r>
              <a:rPr lang="en-US" altLang="zh-CN" sz="2800" dirty="0">
                <a:cs typeface="Times New Roman" panose="02020603050405020304" pitchFamily="18" charset="0"/>
              </a:rPr>
              <a:t>I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。因此，在反应刚开始的一段时间内看不到 </a:t>
            </a:r>
            <a:r>
              <a:rPr lang="en-US" altLang="zh-CN" sz="2800" dirty="0">
                <a:cs typeface="Times New Roman" panose="02020603050405020304" pitchFamily="18" charset="0"/>
              </a:rPr>
              <a:t>I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3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与淀粉所呈现的特有蓝色。当</a:t>
            </a:r>
            <a:r>
              <a:rPr lang="en-US" altLang="zh-CN" sz="2800" dirty="0">
                <a:cs typeface="Times New Roman" panose="02020603050405020304" pitchFamily="18" charset="0"/>
              </a:rPr>
              <a:t>S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2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耗尽时，由反应（</a:t>
            </a:r>
            <a:r>
              <a:rPr lang="en-US" altLang="zh-CN" sz="2800" dirty="0">
                <a:cs typeface="Times New Roman" panose="02020603050405020304" pitchFamily="18" charset="0"/>
              </a:rPr>
              <a:t>1</a:t>
            </a:r>
            <a:r>
              <a:rPr lang="zh-CN" altLang="en-US" sz="2800" dirty="0"/>
              <a:t>）继续生成的</a:t>
            </a:r>
            <a:r>
              <a:rPr lang="en-US" altLang="zh-CN" sz="2800" dirty="0">
                <a:cs typeface="Times New Roman" panose="02020603050405020304" pitchFamily="18" charset="0"/>
              </a:rPr>
              <a:t>I</a:t>
            </a:r>
            <a:r>
              <a:rPr lang="en-US" altLang="zh-CN" sz="2800" baseline="-30000" dirty="0">
                <a:cs typeface="Times New Roman" panose="02020603050405020304" pitchFamily="18" charset="0"/>
              </a:rPr>
              <a:t>3</a:t>
            </a:r>
            <a:r>
              <a:rPr lang="zh-CN" altLang="en-US" sz="2800" baseline="30000" dirty="0"/>
              <a:t>－</a:t>
            </a:r>
            <a:r>
              <a:rPr lang="zh-CN" altLang="en-US" sz="2800" dirty="0"/>
              <a:t>很快与淀粉作用而呈现蓝色。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972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63929" y="1117341"/>
            <a:ext cx="8616142" cy="5486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11025" y="1189437"/>
            <a:ext cx="8286750" cy="55514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由反应式</a:t>
            </a:r>
            <a:r>
              <a:rPr lang="en-US" altLang="zh-CN" dirty="0"/>
              <a:t>(1)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(2)</a:t>
            </a:r>
            <a:r>
              <a:rPr lang="zh-CN" altLang="en-US" dirty="0">
                <a:latin typeface="宋体" panose="02010600030101010101" pitchFamily="2" charset="-122"/>
              </a:rPr>
              <a:t>可以看出，</a:t>
            </a:r>
            <a:r>
              <a:rPr lang="en-US" altLang="zh-CN" dirty="0"/>
              <a:t>S</a:t>
            </a:r>
            <a:r>
              <a:rPr lang="en-US" altLang="zh-CN" baseline="-30000" dirty="0"/>
              <a:t>2</a:t>
            </a:r>
            <a:r>
              <a:rPr lang="en-US" altLang="zh-CN" dirty="0"/>
              <a:t>O</a:t>
            </a:r>
            <a:r>
              <a:rPr lang="en-US" altLang="zh-CN" baseline="-30000" dirty="0"/>
              <a:t>8</a:t>
            </a:r>
            <a:r>
              <a:rPr lang="en-US" altLang="zh-CN" baseline="30000" dirty="0"/>
              <a:t>2</a:t>
            </a:r>
            <a:r>
              <a:rPr lang="zh-CN" altLang="en-US" baseline="30000" dirty="0">
                <a:latin typeface="宋体" panose="02010600030101010101" pitchFamily="2" charset="-122"/>
              </a:rPr>
              <a:t>－</a:t>
            </a:r>
            <a:r>
              <a:rPr lang="zh-CN" altLang="en-US" dirty="0">
                <a:latin typeface="宋体" panose="02010600030101010101" pitchFamily="2" charset="-122"/>
              </a:rPr>
              <a:t>浓度减少量等于</a:t>
            </a:r>
            <a:r>
              <a:rPr lang="en-US" altLang="zh-CN" dirty="0"/>
              <a:t>S</a:t>
            </a:r>
            <a:r>
              <a:rPr lang="en-US" altLang="zh-CN" baseline="-30000" dirty="0"/>
              <a:t>2</a:t>
            </a:r>
            <a:r>
              <a:rPr lang="en-US" altLang="zh-CN" dirty="0"/>
              <a:t>O</a:t>
            </a:r>
            <a:r>
              <a:rPr lang="en-US" altLang="zh-CN" baseline="-30000" dirty="0"/>
              <a:t>3</a:t>
            </a:r>
            <a:r>
              <a:rPr lang="en-US" altLang="zh-CN" baseline="30000" dirty="0"/>
              <a:t>2</a:t>
            </a:r>
            <a:r>
              <a:rPr lang="zh-CN" altLang="en-US" baseline="30000" dirty="0">
                <a:latin typeface="宋体" panose="02010600030101010101" pitchFamily="2" charset="-122"/>
              </a:rPr>
              <a:t>－</a:t>
            </a:r>
            <a:r>
              <a:rPr lang="zh-CN" altLang="en-US" dirty="0">
                <a:latin typeface="宋体" panose="02010600030101010101" pitchFamily="2" charset="-122"/>
              </a:rPr>
              <a:t>浓度减少量的</a:t>
            </a:r>
            <a:r>
              <a:rPr lang="en-US" altLang="zh-CN" dirty="0"/>
              <a:t>1/2</a:t>
            </a:r>
            <a:r>
              <a:rPr lang="zh-CN" altLang="en-US" dirty="0"/>
              <a:t>。</a:t>
            </a:r>
          </a:p>
          <a:p>
            <a:pPr algn="just">
              <a:lnSpc>
                <a:spcPct val="130000"/>
              </a:lnSpc>
            </a:pPr>
            <a:r>
              <a:rPr lang="zh-CN" altLang="en-US" dirty="0"/>
              <a:t>        由于溶液呈现蓝色标志着</a:t>
            </a:r>
            <a:r>
              <a:rPr lang="en-US" altLang="zh-CN" dirty="0">
                <a:cs typeface="Times New Roman" panose="02020603050405020304" pitchFamily="18" charset="0"/>
              </a:rPr>
              <a:t>S</a:t>
            </a:r>
            <a:r>
              <a:rPr lang="en-US" altLang="zh-CN" baseline="-30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cs typeface="Times New Roman" panose="02020603050405020304" pitchFamily="18" charset="0"/>
              </a:rPr>
              <a:t>O</a:t>
            </a:r>
            <a:r>
              <a:rPr lang="en-US" altLang="zh-CN" baseline="-30000" dirty="0"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cs typeface="Times New Roman" panose="02020603050405020304" pitchFamily="18" charset="0"/>
              </a:rPr>
              <a:t>2</a:t>
            </a:r>
            <a:r>
              <a:rPr lang="zh-CN" altLang="en-US" baseline="30000" dirty="0"/>
              <a:t>－</a:t>
            </a:r>
            <a:r>
              <a:rPr lang="zh-CN" altLang="en-US" dirty="0"/>
              <a:t>全部耗尽。所以，从反应开始到出现蓝色这段时间</a:t>
            </a:r>
            <a:r>
              <a:rPr lang="en-US" altLang="zh-CN" dirty="0" err="1">
                <a:cs typeface="Times New Roman" panose="02020603050405020304" pitchFamily="18" charset="0"/>
              </a:rPr>
              <a:t>Δ</a:t>
            </a:r>
            <a:r>
              <a:rPr lang="en-US" altLang="zh-CN" i="1" dirty="0" err="1"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内，</a:t>
            </a:r>
            <a:r>
              <a:rPr lang="en-US" altLang="zh-CN" dirty="0">
                <a:cs typeface="Times New Roman" panose="02020603050405020304" pitchFamily="18" charset="0"/>
              </a:rPr>
              <a:t>S</a:t>
            </a:r>
            <a:r>
              <a:rPr lang="en-US" altLang="zh-CN" baseline="-30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cs typeface="Times New Roman" panose="02020603050405020304" pitchFamily="18" charset="0"/>
              </a:rPr>
              <a:t>O</a:t>
            </a:r>
            <a:r>
              <a:rPr lang="en-US" altLang="zh-CN" baseline="-30000" dirty="0"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cs typeface="Times New Roman" panose="02020603050405020304" pitchFamily="18" charset="0"/>
              </a:rPr>
              <a:t>2</a:t>
            </a:r>
            <a:r>
              <a:rPr lang="zh-CN" altLang="en-US" baseline="30000" dirty="0"/>
              <a:t>－</a:t>
            </a:r>
            <a:r>
              <a:rPr lang="zh-CN" altLang="en-US" dirty="0"/>
              <a:t>浓度的改变实际上就是</a:t>
            </a:r>
            <a:r>
              <a:rPr lang="en-US" altLang="zh-CN" dirty="0">
                <a:cs typeface="Times New Roman" panose="02020603050405020304" pitchFamily="18" charset="0"/>
              </a:rPr>
              <a:t>S</a:t>
            </a:r>
            <a:r>
              <a:rPr lang="en-US" altLang="zh-CN" baseline="-30000" dirty="0">
                <a:cs typeface="Times New Roman" panose="02020603050405020304" pitchFamily="18" charset="0"/>
              </a:rPr>
              <a:t>2</a:t>
            </a:r>
            <a:r>
              <a:rPr lang="en-US" altLang="zh-CN" dirty="0">
                <a:cs typeface="Times New Roman" panose="02020603050405020304" pitchFamily="18" charset="0"/>
              </a:rPr>
              <a:t>O</a:t>
            </a:r>
            <a:r>
              <a:rPr lang="en-US" altLang="zh-CN" baseline="-30000" dirty="0"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cs typeface="Times New Roman" panose="02020603050405020304" pitchFamily="18" charset="0"/>
              </a:rPr>
              <a:t>2</a:t>
            </a:r>
            <a:r>
              <a:rPr lang="zh-CN" altLang="en-US" baseline="30000" dirty="0"/>
              <a:t>－</a:t>
            </a:r>
            <a:r>
              <a:rPr lang="zh-CN" altLang="en-US" dirty="0"/>
              <a:t>初始浓度。</a:t>
            </a:r>
          </a:p>
          <a:p>
            <a:pPr algn="just"/>
            <a:endParaRPr lang="zh-CN" altLang="en-US" dirty="0">
              <a:latin typeface="宋体" panose="02010600030101010101" pitchFamily="2" charset="-122"/>
            </a:endParaRPr>
          </a:p>
          <a:p>
            <a:endParaRPr lang="en-US" altLang="zh-CN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41" y="5097487"/>
            <a:ext cx="68580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4735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160041" y="200809"/>
            <a:ext cx="20313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实验原理</a:t>
            </a:r>
            <a:endParaRPr lang="zh-CN" altLang="en-US" sz="36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6093296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63929" y="1117341"/>
            <a:ext cx="8616142" cy="5486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6467" y="1423696"/>
            <a:ext cx="7822232" cy="432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由于每份混合液中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S</a:t>
            </a:r>
            <a:r>
              <a:rPr kumimoji="1" lang="en-US" altLang="zh-CN" sz="3200" b="0" i="0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O</a:t>
            </a:r>
            <a:r>
              <a:rPr kumimoji="1" lang="en-US" altLang="zh-CN" sz="3200" b="0" i="0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3</a:t>
            </a:r>
            <a:r>
              <a:rPr kumimoji="1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zh-CN" altLang="en-US" sz="3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－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的初始浓度都相同，因此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Δ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(S</a:t>
            </a:r>
            <a:r>
              <a:rPr kumimoji="1" lang="en-US" altLang="zh-CN" sz="3200" b="0" i="0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O</a:t>
            </a:r>
            <a:r>
              <a:rPr kumimoji="1" lang="en-US" altLang="zh-CN" sz="3200" b="0" i="0" u="none" strike="noStrike" kern="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8</a:t>
            </a:r>
            <a:r>
              <a:rPr kumimoji="1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zh-CN" altLang="en-US" sz="3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－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也都是相同的。这样，只要记下从反应开始到溶液刚呈现蓝色所需的时间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Δ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Times New Roman" panose="02020603050405020304" pitchFamily="18" charset="0"/>
              </a:rPr>
              <a:t>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，就可以求出初始反应速率。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/>
            </a:endParaRPr>
          </a:p>
          <a:p>
            <a:pPr marL="0" marR="0" lvl="0" indent="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    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</a:rPr>
              <a:t>利用求得的反应速率，可计算出速率常数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k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</a:rPr>
              <a:t>和反应级数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m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</a:rPr>
              <a:t>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n ,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确定速率方程。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08652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3"/>
          <p:cNvSpPr txBox="1">
            <a:spLocks noChangeArrowheads="1"/>
          </p:cNvSpPr>
          <p:nvPr/>
        </p:nvSpPr>
        <p:spPr bwMode="auto">
          <a:xfrm>
            <a:off x="362359" y="260648"/>
            <a:ext cx="44256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>
                <a:solidFill>
                  <a:prstClr val="black"/>
                </a:solidFill>
                <a:latin typeface="Arial" charset="0"/>
                <a:ea typeface="微软雅黑" pitchFamily="34" charset="-122"/>
                <a:cs typeface="Arial" charset="0"/>
              </a:rPr>
              <a:t>仪器器皿与试剂</a:t>
            </a:r>
          </a:p>
        </p:txBody>
      </p:sp>
      <p:sp>
        <p:nvSpPr>
          <p:cNvPr id="27" name="矩形 26"/>
          <p:cNvSpPr/>
          <p:nvPr/>
        </p:nvSpPr>
        <p:spPr>
          <a:xfrm>
            <a:off x="-17601" y="908720"/>
            <a:ext cx="9144000" cy="714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1052736"/>
            <a:ext cx="68407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8"/>
          <p:cNvSpPr>
            <a:spLocks noGrp="1"/>
          </p:cNvSpPr>
          <p:nvPr>
            <p:ph type="sldNum" sz="quarter" idx="12"/>
          </p:nvPr>
        </p:nvSpPr>
        <p:spPr>
          <a:xfrm>
            <a:off x="6553200" y="6284342"/>
            <a:ext cx="2133600" cy="365125"/>
          </a:xfrm>
        </p:spPr>
        <p:txBody>
          <a:bodyPr/>
          <a:lstStyle/>
          <a:p>
            <a:pPr>
              <a:defRPr/>
            </a:pPr>
            <a:fld id="{A9CD0653-B57C-402F-B171-F55E7EFC9E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57"/>
          <a:stretch/>
        </p:blipFill>
        <p:spPr bwMode="auto">
          <a:xfrm>
            <a:off x="96609" y="6093296"/>
            <a:ext cx="3611381" cy="59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27"/>
          <a:stretch/>
        </p:blipFill>
        <p:spPr bwMode="auto">
          <a:xfrm>
            <a:off x="3563888" y="6093296"/>
            <a:ext cx="3096344" cy="6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40"/>
          <a:stretch/>
        </p:blipFill>
        <p:spPr bwMode="auto">
          <a:xfrm>
            <a:off x="6660232" y="6093296"/>
            <a:ext cx="242345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连接符 14"/>
          <p:cNvCxnSpPr/>
          <p:nvPr/>
        </p:nvCxnSpPr>
        <p:spPr>
          <a:xfrm>
            <a:off x="-17601" y="6679089"/>
            <a:ext cx="916160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-27664" y="6062157"/>
            <a:ext cx="9144000" cy="64807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771800" y="6741368"/>
            <a:ext cx="6372199" cy="54864"/>
          </a:xfrm>
          <a:prstGeom prst="rect">
            <a:avLst/>
          </a:prstGeom>
          <a:solidFill>
            <a:srgbClr val="FF6600">
              <a:alpha val="73000"/>
            </a:srgbClr>
          </a:solidFill>
          <a:ln w="28575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307" y="1638530"/>
            <a:ext cx="8354493" cy="277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仪器：</a:t>
            </a:r>
            <a:r>
              <a:rPr lang="zh-CN" altLang="en-US" sz="2400" dirty="0"/>
              <a:t>秒表、温度计（</a:t>
            </a:r>
            <a:r>
              <a:rPr lang="en-US" altLang="zh-CN" sz="2400" dirty="0">
                <a:cs typeface="Times New Roman" panose="02020603050405020304" pitchFamily="18" charset="0"/>
              </a:rPr>
              <a:t>0</a:t>
            </a:r>
            <a:r>
              <a:rPr lang="en-US" altLang="zh-CN" sz="2400" dirty="0"/>
              <a:t>℃</a:t>
            </a:r>
            <a:r>
              <a:rPr lang="en-US" altLang="zh-CN" sz="2400" dirty="0">
                <a:cs typeface="Times New Roman" panose="02020603050405020304" pitchFamily="18" charset="0"/>
              </a:rPr>
              <a:t>~100</a:t>
            </a:r>
            <a:r>
              <a:rPr lang="en-US" altLang="zh-CN" sz="2400" dirty="0"/>
              <a:t>℃</a:t>
            </a:r>
            <a:r>
              <a:rPr lang="zh-CN" altLang="en-US" sz="2400" dirty="0"/>
              <a:t>）、烧杯、量筒、  </a:t>
            </a:r>
          </a:p>
          <a:p>
            <a:r>
              <a:rPr lang="zh-CN" altLang="en-US" sz="2400" dirty="0"/>
              <a:t>            试管、玻璃棒、电炉、石棉网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r>
              <a:rPr lang="zh-CN" altLang="en-US" sz="2400" b="1" dirty="0"/>
              <a:t>药品</a:t>
            </a:r>
            <a:r>
              <a:rPr lang="zh-CN" altLang="en-US" sz="2400" dirty="0"/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cs typeface="Times New Roman" panose="02020603050405020304" pitchFamily="18" charset="0"/>
              </a:rPr>
              <a:t>(NH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cs typeface="Times New Roman" panose="02020603050405020304" pitchFamily="18" charset="0"/>
              </a:rPr>
              <a:t>S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cs typeface="Times New Roman" panose="02020603050405020304" pitchFamily="18" charset="0"/>
              </a:rPr>
              <a:t>O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8</a:t>
            </a:r>
            <a:r>
              <a:rPr lang="zh-CN" altLang="en-US" sz="2000" dirty="0"/>
              <a:t>（</a:t>
            </a:r>
            <a:r>
              <a:rPr lang="en-US" altLang="zh-CN" sz="2000" dirty="0">
                <a:cs typeface="Times New Roman" panose="02020603050405020304" pitchFamily="18" charset="0"/>
              </a:rPr>
              <a:t>0.20 </a:t>
            </a:r>
            <a:r>
              <a:rPr lang="en-US" altLang="zh-CN" sz="2000" dirty="0" err="1">
                <a:cs typeface="Times New Roman" panose="02020603050405020304" pitchFamily="18" charset="0"/>
              </a:rPr>
              <a:t>mol</a:t>
            </a:r>
            <a:r>
              <a:rPr lang="en-US" altLang="zh-CN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·</a:t>
            </a:r>
            <a:r>
              <a:rPr lang="en-US" altLang="zh-CN" sz="2000" dirty="0" err="1">
                <a:cs typeface="Times New Roman" panose="02020603050405020304" pitchFamily="18" charset="0"/>
              </a:rPr>
              <a:t>L</a:t>
            </a:r>
            <a:r>
              <a:rPr lang="zh-CN" altLang="en-US" sz="20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1</a:t>
            </a:r>
            <a:r>
              <a:rPr lang="zh-CN" altLang="en-US" sz="2000" dirty="0"/>
              <a:t>）、</a:t>
            </a:r>
            <a:r>
              <a:rPr lang="en-US" altLang="zh-CN" sz="2000" dirty="0">
                <a:cs typeface="Times New Roman" panose="02020603050405020304" pitchFamily="18" charset="0"/>
              </a:rPr>
              <a:t>KI</a:t>
            </a:r>
            <a:r>
              <a:rPr lang="zh-CN" altLang="en-US" sz="2000" dirty="0"/>
              <a:t>（</a:t>
            </a:r>
            <a:r>
              <a:rPr lang="en-US" altLang="zh-CN" sz="2000" dirty="0">
                <a:cs typeface="Times New Roman" panose="02020603050405020304" pitchFamily="18" charset="0"/>
              </a:rPr>
              <a:t>0.20 </a:t>
            </a:r>
            <a:r>
              <a:rPr lang="en-US" altLang="zh-CN" sz="2000" dirty="0" err="1">
                <a:cs typeface="Times New Roman" panose="02020603050405020304" pitchFamily="18" charset="0"/>
              </a:rPr>
              <a:t>mol</a:t>
            </a:r>
            <a:r>
              <a:rPr lang="en-US" altLang="zh-CN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·</a:t>
            </a:r>
            <a:r>
              <a:rPr lang="en-US" altLang="zh-CN" sz="2000" dirty="0" err="1">
                <a:cs typeface="Times New Roman" panose="02020603050405020304" pitchFamily="18" charset="0"/>
              </a:rPr>
              <a:t>L</a:t>
            </a:r>
            <a:r>
              <a:rPr lang="zh-CN" altLang="en-US" sz="20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1</a:t>
            </a:r>
            <a:r>
              <a:rPr lang="zh-CN" altLang="en-US" sz="2000" dirty="0"/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            </a:t>
            </a:r>
            <a:r>
              <a:rPr lang="en-US" altLang="zh-CN" sz="2000" dirty="0">
                <a:cs typeface="Times New Roman" panose="02020603050405020304" pitchFamily="18" charset="0"/>
              </a:rPr>
              <a:t>KNO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3</a:t>
            </a:r>
            <a:r>
              <a:rPr lang="zh-CN" altLang="en-US" sz="2000" dirty="0"/>
              <a:t>（</a:t>
            </a:r>
            <a:r>
              <a:rPr lang="en-US" altLang="zh-CN" sz="2000" dirty="0">
                <a:cs typeface="Times New Roman" panose="02020603050405020304" pitchFamily="18" charset="0"/>
              </a:rPr>
              <a:t>0.20 </a:t>
            </a:r>
            <a:r>
              <a:rPr lang="en-US" altLang="zh-CN" sz="2000" dirty="0" err="1">
                <a:cs typeface="Times New Roman" panose="02020603050405020304" pitchFamily="18" charset="0"/>
              </a:rPr>
              <a:t>mol</a:t>
            </a:r>
            <a:r>
              <a:rPr lang="en-US" altLang="zh-CN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·</a:t>
            </a:r>
            <a:r>
              <a:rPr lang="en-US" altLang="zh-CN" sz="2000" dirty="0" err="1">
                <a:cs typeface="Times New Roman" panose="02020603050405020304" pitchFamily="18" charset="0"/>
              </a:rPr>
              <a:t>L</a:t>
            </a:r>
            <a:r>
              <a:rPr lang="zh-CN" altLang="en-US" sz="20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1</a:t>
            </a:r>
            <a:r>
              <a:rPr lang="zh-CN" altLang="en-US" sz="2000" dirty="0"/>
              <a:t>）、</a:t>
            </a:r>
            <a:r>
              <a:rPr lang="en-US" altLang="zh-CN" sz="2000" dirty="0">
                <a:cs typeface="Times New Roman" panose="02020603050405020304" pitchFamily="18" charset="0"/>
              </a:rPr>
              <a:t>Na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cs typeface="Times New Roman" panose="02020603050405020304" pitchFamily="18" charset="0"/>
              </a:rPr>
              <a:t>S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cs typeface="Times New Roman" panose="02020603050405020304" pitchFamily="18" charset="0"/>
              </a:rPr>
              <a:t>O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3</a:t>
            </a:r>
            <a:r>
              <a:rPr lang="zh-CN" altLang="en-US" sz="2000" dirty="0"/>
              <a:t>（</a:t>
            </a:r>
            <a:r>
              <a:rPr lang="en-US" altLang="zh-CN" sz="2000" dirty="0">
                <a:cs typeface="Times New Roman" panose="02020603050405020304" pitchFamily="18" charset="0"/>
              </a:rPr>
              <a:t>0.010 </a:t>
            </a:r>
            <a:r>
              <a:rPr lang="en-US" altLang="zh-CN" sz="2000" dirty="0" err="1">
                <a:cs typeface="Times New Roman" panose="02020603050405020304" pitchFamily="18" charset="0"/>
              </a:rPr>
              <a:t>mol</a:t>
            </a:r>
            <a:r>
              <a:rPr lang="en-US" altLang="zh-CN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·</a:t>
            </a:r>
            <a:r>
              <a:rPr lang="en-US" altLang="zh-CN" sz="2000" dirty="0" err="1">
                <a:cs typeface="Times New Roman" panose="02020603050405020304" pitchFamily="18" charset="0"/>
              </a:rPr>
              <a:t>L</a:t>
            </a:r>
            <a:r>
              <a:rPr lang="zh-CN" altLang="en-US" sz="20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1</a:t>
            </a:r>
            <a:r>
              <a:rPr lang="zh-CN" altLang="en-US" sz="2000" dirty="0"/>
              <a:t>）   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          （</a:t>
            </a:r>
            <a:r>
              <a:rPr lang="en-US" altLang="zh-CN" sz="2000" dirty="0">
                <a:cs typeface="Times New Roman" panose="02020603050405020304" pitchFamily="18" charset="0"/>
              </a:rPr>
              <a:t>NH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  <a:r>
              <a:rPr lang="en-US" altLang="zh-CN" sz="2000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cs typeface="Times New Roman" panose="02020603050405020304" pitchFamily="18" charset="0"/>
              </a:rPr>
              <a:t>SO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4</a:t>
            </a:r>
            <a:r>
              <a:rPr lang="zh-CN" altLang="en-US" sz="2000" dirty="0"/>
              <a:t>（</a:t>
            </a:r>
            <a:r>
              <a:rPr lang="en-US" altLang="zh-CN" sz="2000" dirty="0">
                <a:cs typeface="Times New Roman" panose="02020603050405020304" pitchFamily="18" charset="0"/>
              </a:rPr>
              <a:t>0.20 </a:t>
            </a:r>
            <a:r>
              <a:rPr lang="en-US" altLang="zh-CN" sz="2000" dirty="0" err="1">
                <a:cs typeface="Times New Roman" panose="02020603050405020304" pitchFamily="18" charset="0"/>
              </a:rPr>
              <a:t>mol</a:t>
            </a:r>
            <a:r>
              <a:rPr lang="en-US" altLang="zh-CN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·</a:t>
            </a:r>
            <a:r>
              <a:rPr lang="en-US" altLang="zh-CN" sz="2000" dirty="0" err="1">
                <a:cs typeface="Times New Roman" panose="02020603050405020304" pitchFamily="18" charset="0"/>
              </a:rPr>
              <a:t>L</a:t>
            </a:r>
            <a:r>
              <a:rPr lang="zh-CN" altLang="en-US" sz="20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1</a:t>
            </a:r>
            <a:r>
              <a:rPr lang="zh-CN" altLang="en-US" sz="2000" dirty="0"/>
              <a:t>）、</a:t>
            </a:r>
            <a:r>
              <a:rPr lang="en-US" altLang="zh-CN" sz="2000" dirty="0">
                <a:cs typeface="Times New Roman" panose="02020603050405020304" pitchFamily="18" charset="0"/>
              </a:rPr>
              <a:t>Cu (NO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  <a:r>
              <a:rPr lang="en-US" altLang="zh-CN" sz="2000" baseline="-30000" dirty="0">
                <a:cs typeface="Times New Roman" panose="02020603050405020304" pitchFamily="18" charset="0"/>
              </a:rPr>
              <a:t>2</a:t>
            </a:r>
            <a:r>
              <a:rPr lang="zh-CN" altLang="en-US" sz="2000" dirty="0"/>
              <a:t>（</a:t>
            </a:r>
            <a:r>
              <a:rPr lang="en-US" altLang="zh-CN" sz="2000" dirty="0">
                <a:cs typeface="Times New Roman" panose="02020603050405020304" pitchFamily="18" charset="0"/>
              </a:rPr>
              <a:t>0.020   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                 </a:t>
            </a:r>
            <a:r>
              <a:rPr lang="en-US" altLang="zh-CN" sz="2000" dirty="0" err="1">
                <a:cs typeface="Times New Roman" panose="02020603050405020304" pitchFamily="18" charset="0"/>
              </a:rPr>
              <a:t>mol</a:t>
            </a:r>
            <a:r>
              <a:rPr lang="en-US" altLang="zh-CN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·</a:t>
            </a:r>
            <a:r>
              <a:rPr lang="en-US" altLang="zh-CN" sz="2000" dirty="0" err="1">
                <a:cs typeface="Times New Roman" panose="02020603050405020304" pitchFamily="18" charset="0"/>
              </a:rPr>
              <a:t>L</a:t>
            </a:r>
            <a:r>
              <a:rPr lang="zh-CN" altLang="en-US" sz="2400" baseline="30000" dirty="0">
                <a:latin typeface="宋体" panose="02010600030101010101" pitchFamily="2" charset="-122"/>
              </a:rPr>
              <a:t>－</a:t>
            </a:r>
            <a:r>
              <a:rPr lang="en-US" altLang="zh-CN" sz="2000" baseline="30000" dirty="0">
                <a:latin typeface="宋体" panose="02010600030101010101" pitchFamily="2" charset="-122"/>
              </a:rPr>
              <a:t>1</a:t>
            </a:r>
            <a:r>
              <a:rPr lang="zh-CN" altLang="en-US" sz="2000" dirty="0"/>
              <a:t>），淀粉溶液（</a:t>
            </a:r>
            <a:r>
              <a:rPr lang="en-US" altLang="zh-CN" sz="2000" dirty="0">
                <a:cs typeface="Times New Roman" panose="02020603050405020304" pitchFamily="18" charset="0"/>
              </a:rPr>
              <a:t>0.2 </a:t>
            </a:r>
            <a:r>
              <a:rPr lang="zh-CN" altLang="en-US" sz="2000" dirty="0"/>
              <a:t>％）</a:t>
            </a:r>
          </a:p>
        </p:txBody>
      </p:sp>
    </p:spTree>
    <p:extLst>
      <p:ext uri="{BB962C8B-B14F-4D97-AF65-F5344CB8AC3E}">
        <p14:creationId xmlns:p14="http://schemas.microsoft.com/office/powerpoint/2010/main" val="16807152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</TotalTime>
  <Words>1528</Words>
  <Application>Microsoft Office PowerPoint</Application>
  <PresentationFormat>全屏显示(4:3)</PresentationFormat>
  <Paragraphs>245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MS Gothic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Courier New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 正浩</cp:lastModifiedBy>
  <cp:revision>313</cp:revision>
  <dcterms:modified xsi:type="dcterms:W3CDTF">2020-09-05T10:52:37Z</dcterms:modified>
</cp:coreProperties>
</file>