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notesMasterIdLst>
    <p:notesMasterId r:id="rId13"/>
  </p:notesMasterIdLst>
  <p:sldIdLst>
    <p:sldId id="256" r:id="rId3"/>
    <p:sldId id="323" r:id="rId4"/>
    <p:sldId id="321" r:id="rId5"/>
    <p:sldId id="320" r:id="rId6"/>
    <p:sldId id="324" r:id="rId7"/>
    <p:sldId id="291" r:id="rId8"/>
    <p:sldId id="340" r:id="rId9"/>
    <p:sldId id="341" r:id="rId10"/>
    <p:sldId id="342" r:id="rId11"/>
    <p:sldId id="277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6600"/>
    <a:srgbClr val="FF9900"/>
    <a:srgbClr val="A0E02C"/>
    <a:srgbClr val="C47500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824D4-204A-4A65-BB10-211231477A00}" type="datetimeFigureOut">
              <a:rPr lang="zh-CN" altLang="en-US" smtClean="0"/>
              <a:pPr/>
              <a:t>2020/9/2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14D20-20BC-4871-ADFA-6016EC1B76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354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14D20-20BC-4871-ADFA-6016EC1B766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559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14D20-20BC-4871-ADFA-6016EC1B766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237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14D20-20BC-4871-ADFA-6016EC1B766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836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14D20-20BC-4871-ADFA-6016EC1B766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523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14D20-20BC-4871-ADFA-6016EC1B766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861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14D20-20BC-4871-ADFA-6016EC1B766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980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14D20-20BC-4871-ADFA-6016EC1B766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02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983B-9529-43DC-8814-A4F6093F2DD3}" type="datetime1">
              <a:rPr lang="zh-CN" altLang="en-US" smtClean="0"/>
              <a:pPr/>
              <a:t>2020/9/2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7559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48B9-A28C-4548-9DD6-B439A1551BD1}" type="datetime1">
              <a:rPr lang="zh-CN" altLang="en-US" smtClean="0"/>
              <a:pPr/>
              <a:t>2020/9/2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7442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A60F-ADA9-4C98-ABCB-FEC7E700BEF0}" type="datetime1">
              <a:rPr lang="zh-CN" altLang="en-US" smtClean="0"/>
              <a:pPr/>
              <a:t>2020/9/2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16960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BD0A9-B75B-4CC0-9656-F371A09063F3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2020/9/2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0CBD13-E2FF-4E02-9338-8A931EF6252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07101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8BCD5-1A51-4325-855E-08A4EE5CC537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2020/9/2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C2AC9-3DD2-4E46-974C-52121D4F20C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78217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557C4-2DDE-405E-8194-858358E2F942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2020/9/2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D28E-4F27-40D4-8BE7-E09DEE4B1FD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49407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6D1CC-E480-49EE-AC1E-C7411B72C0AF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2020/9/2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B079E-E897-4959-A54D-BFA37BA19A0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10019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31906-664A-48A2-8319-5EDEDA99E524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2020/9/2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16E89-E3C3-4A3D-B8D8-CB384B9ED5E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17227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67B42-BE3A-4367-AD54-986C8BA420E0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2020/9/2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ECE7A9-C90E-4D55-98DF-7659D2815E9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92453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115FF-86EE-461C-B510-B210E8A72711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2020/9/2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56EF02-6CD1-4A56-86AC-DB716909176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43492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AB4CF-4114-41C0-AFC6-CE5872DE4EB2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2020/9/2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26D30-2902-49D8-99F6-1DECFF1D6D1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0525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A992-2035-4BE3-A8CC-13B8EC680DBE}" type="datetime1">
              <a:rPr lang="zh-CN" altLang="en-US" smtClean="0"/>
              <a:pPr/>
              <a:t>2020/9/2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839811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11969-546A-43C3-AD98-C14F28E21AD8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2020/9/2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4D8BD-7693-4547-937C-D0D8E64E9DE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68024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487B9-8F18-4593-8378-45EAA2149532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2020/9/2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58DA6-268F-4C40-A98D-1DAFCDAEA2E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219523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E4427-6594-4CAB-B03A-5DD32222DC52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2020/9/2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DFB60-ED7E-4F6D-8BF7-4DA9C3F4317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70639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0811-8922-46F9-8AEE-93A637303F65}" type="datetime1">
              <a:rPr lang="zh-CN" altLang="en-US" smtClean="0"/>
              <a:pPr/>
              <a:t>2020/9/2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3447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9F2F3-89E4-43E8-BDE2-79EAA3146D1A}" type="datetime1">
              <a:rPr lang="zh-CN" altLang="en-US" smtClean="0"/>
              <a:pPr/>
              <a:t>2020/9/2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62504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2952-E9B2-435F-BCE8-E065965DD608}" type="datetime1">
              <a:rPr lang="zh-CN" altLang="en-US" smtClean="0"/>
              <a:pPr/>
              <a:t>2020/9/2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39703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9F44-70BD-4856-9D68-602E94CA54B6}" type="datetime1">
              <a:rPr lang="zh-CN" altLang="en-US" smtClean="0"/>
              <a:pPr/>
              <a:t>2020/9/2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21599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2639-9CC5-456B-9F3A-FCCE757D7A91}" type="datetime1">
              <a:rPr lang="zh-CN" altLang="en-US" smtClean="0"/>
              <a:pPr/>
              <a:t>2020/9/2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90290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96A5-EC38-4FD7-8946-93E69EB31D33}" type="datetime1">
              <a:rPr lang="zh-CN" altLang="en-US" smtClean="0"/>
              <a:pPr/>
              <a:t>2020/9/2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31793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B777-56E4-486C-9F6D-BC4E4431035C}" type="datetime1">
              <a:rPr lang="zh-CN" altLang="en-US" smtClean="0"/>
              <a:pPr/>
              <a:t>2020/9/2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77983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EF1D7-B7E5-461A-A736-135DDAB584D6}" type="datetime1">
              <a:rPr lang="zh-CN" altLang="en-US" smtClean="0"/>
              <a:pPr/>
              <a:t>2020/9/2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900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/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B3224E9-797A-4F6A-829F-45A9BC976657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2020/9/2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37C407E-CCC6-40F1-B187-B63B34B61BC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53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v.qq.com/x/page/n0732b970v6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v.qq.com/x/page/k0844o32x1w.html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21237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147937" y="3348281"/>
            <a:ext cx="3480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n w="10541" cmpd="sng">
                  <a:solidFill>
                    <a:srgbClr val="FF3300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授课教师：杨文君</a:t>
            </a:r>
            <a:endParaRPr lang="zh-CN" altLang="en-US" sz="3200" b="1" dirty="0">
              <a:ln w="10541" cmpd="sng">
                <a:solidFill>
                  <a:srgbClr val="FF3300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051720" y="1476653"/>
            <a:ext cx="6673622" cy="80021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sz="4600" b="1" cap="all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从茶叶中提取咖啡因实验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91"/>
          <a:stretch/>
        </p:blipFill>
        <p:spPr bwMode="auto">
          <a:xfrm>
            <a:off x="109365" y="2989684"/>
            <a:ext cx="19050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64" y="67444"/>
            <a:ext cx="1905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59"/>
          <a:stretch/>
        </p:blipFill>
        <p:spPr bwMode="auto">
          <a:xfrm>
            <a:off x="109364" y="5157192"/>
            <a:ext cx="1905000" cy="1629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2123728" y="2347724"/>
            <a:ext cx="684076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123728" y="2492896"/>
            <a:ext cx="5832648" cy="0"/>
          </a:xfrm>
          <a:prstGeom prst="line">
            <a:avLst/>
          </a:prstGeom>
          <a:ln w="152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307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9512" y="1194881"/>
            <a:ext cx="3982846" cy="481796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454757" y="2204864"/>
            <a:ext cx="568924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8800" b="1" dirty="0" smtClean="0">
                <a:ln w="11430">
                  <a:solidFill>
                    <a:srgbClr val="FF6600"/>
                  </a:solidFill>
                </a:ln>
                <a:solidFill>
                  <a:srgbClr val="FF66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谢谢大家！</a:t>
            </a:r>
            <a:endParaRPr lang="zh-CN" altLang="en-US" sz="8800" b="1" dirty="0">
              <a:ln w="11430">
                <a:solidFill>
                  <a:srgbClr val="FF6600"/>
                </a:solidFill>
              </a:ln>
              <a:solidFill>
                <a:srgbClr val="FF66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单圆角矩形 14"/>
          <p:cNvSpPr/>
          <p:nvPr/>
        </p:nvSpPr>
        <p:spPr>
          <a:xfrm>
            <a:off x="305122" y="6086720"/>
            <a:ext cx="7344000" cy="0"/>
          </a:xfrm>
          <a:prstGeom prst="round1Rect">
            <a:avLst/>
          </a:prstGeom>
          <a:solidFill>
            <a:srgbClr val="C475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395536" y="344127"/>
            <a:ext cx="526297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从茶叶中提取咖啡因实验</a:t>
            </a:r>
            <a:endParaRPr lang="zh-CN" altLang="en-US" sz="36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-17601" y="908720"/>
            <a:ext cx="9144000" cy="7143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0" y="1052736"/>
            <a:ext cx="684076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灯片编号占位符 38"/>
          <p:cNvSpPr>
            <a:spLocks noGrp="1"/>
          </p:cNvSpPr>
          <p:nvPr>
            <p:ph type="sldNum" sz="quarter" idx="12"/>
          </p:nvPr>
        </p:nvSpPr>
        <p:spPr>
          <a:xfrm>
            <a:off x="6553200" y="6284342"/>
            <a:ext cx="2133600" cy="365125"/>
          </a:xfrm>
        </p:spPr>
        <p:txBody>
          <a:bodyPr/>
          <a:lstStyle/>
          <a:p>
            <a:pPr>
              <a:defRPr/>
            </a:pPr>
            <a:fld id="{A9CD0653-B57C-402F-B171-F55E7EFC9E3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57"/>
          <a:stretch/>
        </p:blipFill>
        <p:spPr bwMode="auto">
          <a:xfrm>
            <a:off x="96609" y="6093296"/>
            <a:ext cx="3611381" cy="59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27"/>
          <a:stretch/>
        </p:blipFill>
        <p:spPr bwMode="auto">
          <a:xfrm>
            <a:off x="3563888" y="6093296"/>
            <a:ext cx="3096344" cy="612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40"/>
          <a:stretch/>
        </p:blipFill>
        <p:spPr bwMode="auto">
          <a:xfrm>
            <a:off x="6660232" y="6093296"/>
            <a:ext cx="242345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直接连接符 16"/>
          <p:cNvCxnSpPr/>
          <p:nvPr/>
        </p:nvCxnSpPr>
        <p:spPr>
          <a:xfrm>
            <a:off x="-17601" y="6679089"/>
            <a:ext cx="9161601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0" y="6093296"/>
            <a:ext cx="9144000" cy="648072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 18"/>
          <p:cNvSpPr/>
          <p:nvPr/>
        </p:nvSpPr>
        <p:spPr>
          <a:xfrm>
            <a:off x="2771800" y="6741368"/>
            <a:ext cx="6372199" cy="54864"/>
          </a:xfrm>
          <a:prstGeom prst="rect">
            <a:avLst/>
          </a:prstGeom>
          <a:solidFill>
            <a:srgbClr val="FF6600">
              <a:alpha val="73000"/>
            </a:srgbClr>
          </a:solidFill>
          <a:ln w="28575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60040" y="1874942"/>
            <a:ext cx="73003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实验目的</a:t>
            </a:r>
            <a:endParaRPr lang="en-US" altLang="zh-CN" sz="32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实验原理</a:t>
            </a:r>
            <a:endParaRPr lang="en-US" altLang="zh-CN" sz="32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仪器与试剂</a:t>
            </a:r>
            <a:endParaRPr lang="zh-CN" alt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实验内容</a:t>
            </a:r>
            <a:endParaRPr lang="en-US" altLang="zh-CN" sz="32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注意事项</a:t>
            </a:r>
            <a:endParaRPr lang="en-US" altLang="zh-CN" sz="32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思考题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987320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1160041" y="200809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实验目的</a:t>
            </a:r>
            <a:endParaRPr lang="zh-CN" altLang="en-US" sz="36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-17601" y="908720"/>
            <a:ext cx="9144000" cy="7143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0" y="1052736"/>
            <a:ext cx="684076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灯片编号占位符 38"/>
          <p:cNvSpPr>
            <a:spLocks noGrp="1"/>
          </p:cNvSpPr>
          <p:nvPr>
            <p:ph type="sldNum" sz="quarter" idx="12"/>
          </p:nvPr>
        </p:nvSpPr>
        <p:spPr>
          <a:xfrm>
            <a:off x="6553200" y="6284342"/>
            <a:ext cx="2133600" cy="365125"/>
          </a:xfrm>
        </p:spPr>
        <p:txBody>
          <a:bodyPr/>
          <a:lstStyle/>
          <a:p>
            <a:pPr>
              <a:defRPr/>
            </a:pPr>
            <a:fld id="{A9CD0653-B57C-402F-B171-F55E7EFC9E3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57"/>
          <a:stretch/>
        </p:blipFill>
        <p:spPr bwMode="auto">
          <a:xfrm>
            <a:off x="96609" y="6093296"/>
            <a:ext cx="3611381" cy="59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27"/>
          <a:stretch/>
        </p:blipFill>
        <p:spPr bwMode="auto">
          <a:xfrm>
            <a:off x="3563888" y="6093296"/>
            <a:ext cx="3096344" cy="612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40"/>
          <a:stretch/>
        </p:blipFill>
        <p:spPr bwMode="auto">
          <a:xfrm>
            <a:off x="6660232" y="6093296"/>
            <a:ext cx="242345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直接连接符 16"/>
          <p:cNvCxnSpPr/>
          <p:nvPr/>
        </p:nvCxnSpPr>
        <p:spPr>
          <a:xfrm>
            <a:off x="-17601" y="6679089"/>
            <a:ext cx="9161601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0" y="6093296"/>
            <a:ext cx="9144000" cy="648072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 18"/>
          <p:cNvSpPr/>
          <p:nvPr/>
        </p:nvSpPr>
        <p:spPr>
          <a:xfrm>
            <a:off x="2771800" y="6741368"/>
            <a:ext cx="6372199" cy="54864"/>
          </a:xfrm>
          <a:prstGeom prst="rect">
            <a:avLst/>
          </a:prstGeom>
          <a:solidFill>
            <a:srgbClr val="FF6600">
              <a:alpha val="73000"/>
            </a:srgbClr>
          </a:solidFill>
          <a:ln w="28575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5349" y="1565951"/>
            <a:ext cx="7300391" cy="3701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3200" dirty="0" smtClean="0"/>
              <a:t>1</a:t>
            </a:r>
            <a:r>
              <a:rPr lang="zh-CN" altLang="en-US" sz="3200" dirty="0" smtClean="0"/>
              <a:t>、了解</a:t>
            </a:r>
            <a:r>
              <a:rPr lang="zh-CN" altLang="en-US" sz="3200" dirty="0"/>
              <a:t>从天然物质中提取有用化合物的方法。</a:t>
            </a:r>
          </a:p>
          <a:p>
            <a:pPr lvl="1">
              <a:lnSpc>
                <a:spcPct val="150000"/>
              </a:lnSpc>
            </a:pPr>
            <a:r>
              <a:rPr lang="en-US" altLang="zh-CN" sz="3200" dirty="0" smtClean="0"/>
              <a:t>2</a:t>
            </a:r>
            <a:r>
              <a:rPr lang="zh-CN" altLang="en-US" sz="3200" dirty="0" smtClean="0"/>
              <a:t>、学习</a:t>
            </a:r>
            <a:r>
              <a:rPr lang="zh-CN" altLang="en-US" sz="3200" dirty="0"/>
              <a:t>从茶叶中提取咖啡因的技术。</a:t>
            </a:r>
          </a:p>
          <a:p>
            <a:pPr lvl="1">
              <a:lnSpc>
                <a:spcPct val="150000"/>
              </a:lnSpc>
            </a:pPr>
            <a:r>
              <a:rPr lang="en-US" altLang="zh-CN" sz="3200" dirty="0" smtClean="0"/>
              <a:t>3</a:t>
            </a:r>
            <a:r>
              <a:rPr lang="zh-CN" altLang="en-US" sz="3200" dirty="0" smtClean="0"/>
              <a:t>、</a:t>
            </a:r>
            <a:r>
              <a:rPr lang="zh-CN" altLang="en-US" sz="3200" dirty="0"/>
              <a:t>练习</a:t>
            </a:r>
            <a:r>
              <a:rPr lang="zh-CN" altLang="en-US" sz="3200" dirty="0" smtClean="0"/>
              <a:t>回流、蒸馏、升华、</a:t>
            </a:r>
            <a:r>
              <a:rPr lang="zh-CN" altLang="en-US" sz="3200" dirty="0"/>
              <a:t>结晶等基本</a:t>
            </a:r>
            <a:r>
              <a:rPr lang="zh-CN" altLang="en-US" sz="3200" dirty="0" smtClean="0"/>
              <a:t>操作</a:t>
            </a:r>
            <a:r>
              <a:rPr lang="zh-CN" altLang="en-US" sz="32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948607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1160041" y="200809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实验原理</a:t>
            </a:r>
            <a:endParaRPr lang="zh-CN" altLang="en-US" sz="36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-17601" y="908720"/>
            <a:ext cx="9144000" cy="7143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0" y="1052736"/>
            <a:ext cx="684076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灯片编号占位符 38"/>
          <p:cNvSpPr>
            <a:spLocks noGrp="1"/>
          </p:cNvSpPr>
          <p:nvPr>
            <p:ph type="sldNum" sz="quarter" idx="12"/>
          </p:nvPr>
        </p:nvSpPr>
        <p:spPr>
          <a:xfrm>
            <a:off x="6553200" y="6284342"/>
            <a:ext cx="2133600" cy="365125"/>
          </a:xfrm>
        </p:spPr>
        <p:txBody>
          <a:bodyPr/>
          <a:lstStyle/>
          <a:p>
            <a:pPr>
              <a:defRPr/>
            </a:pPr>
            <a:fld id="{A9CD0653-B57C-402F-B171-F55E7EFC9E3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57"/>
          <a:stretch/>
        </p:blipFill>
        <p:spPr bwMode="auto">
          <a:xfrm>
            <a:off x="96609" y="6093296"/>
            <a:ext cx="3611381" cy="59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27"/>
          <a:stretch/>
        </p:blipFill>
        <p:spPr bwMode="auto">
          <a:xfrm>
            <a:off x="3563888" y="6093296"/>
            <a:ext cx="3096344" cy="612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40"/>
          <a:stretch/>
        </p:blipFill>
        <p:spPr bwMode="auto">
          <a:xfrm>
            <a:off x="6660232" y="6093296"/>
            <a:ext cx="242345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直接连接符 16"/>
          <p:cNvCxnSpPr/>
          <p:nvPr/>
        </p:nvCxnSpPr>
        <p:spPr>
          <a:xfrm>
            <a:off x="-17601" y="6679089"/>
            <a:ext cx="9161601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0" y="6093296"/>
            <a:ext cx="9144000" cy="648072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 18"/>
          <p:cNvSpPr/>
          <p:nvPr/>
        </p:nvSpPr>
        <p:spPr>
          <a:xfrm>
            <a:off x="2771800" y="6741368"/>
            <a:ext cx="6372199" cy="54864"/>
          </a:xfrm>
          <a:prstGeom prst="rect">
            <a:avLst/>
          </a:prstGeom>
          <a:solidFill>
            <a:srgbClr val="FF6600">
              <a:alpha val="73000"/>
            </a:srgbClr>
          </a:solidFill>
          <a:ln w="28575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39552" y="1263537"/>
            <a:ext cx="835292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咖啡因是存在于茶叶、咖啡、可可及某些植物中的生物碱之一，学名为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7-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三甲基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-2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6-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二氧嘌呤，为黄嘌呤衍生物，呈弱碱性。含有结晶水的咖啡因为无色针状结晶，在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100℃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时失去结晶水并开始升华，在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175℃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时升华很快。无水咖啡因的熔点为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234.5℃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。咖啡因易于溶于氯仿、水、乙醇等。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117364"/>
              </p:ext>
            </p:extLst>
          </p:nvPr>
        </p:nvGraphicFramePr>
        <p:xfrm>
          <a:off x="2110065" y="4221741"/>
          <a:ext cx="2162604" cy="1654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BMP 图像" r:id="rId6" imgW="1771429" imgH="1676634" progId="Paint.Picture">
                  <p:embed/>
                </p:oleObj>
              </mc:Choice>
              <mc:Fallback>
                <p:oleObj name="BMP 图像" r:id="rId6" imgW="1771429" imgH="1676634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9128"/>
                      <a:stretch>
                        <a:fillRect/>
                      </a:stretch>
                    </p:blipFill>
                    <p:spPr bwMode="auto">
                      <a:xfrm>
                        <a:off x="2110065" y="4221741"/>
                        <a:ext cx="2162604" cy="16548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1966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1160041" y="200809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实验原理</a:t>
            </a:r>
            <a:endParaRPr lang="zh-CN" altLang="en-US" sz="36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-17601" y="908720"/>
            <a:ext cx="9144000" cy="7143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0" y="1052736"/>
            <a:ext cx="684076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灯片编号占位符 38"/>
          <p:cNvSpPr>
            <a:spLocks noGrp="1"/>
          </p:cNvSpPr>
          <p:nvPr>
            <p:ph type="sldNum" sz="quarter" idx="12"/>
          </p:nvPr>
        </p:nvSpPr>
        <p:spPr>
          <a:xfrm>
            <a:off x="6553200" y="6284342"/>
            <a:ext cx="2133600" cy="365125"/>
          </a:xfrm>
        </p:spPr>
        <p:txBody>
          <a:bodyPr/>
          <a:lstStyle/>
          <a:p>
            <a:pPr>
              <a:defRPr/>
            </a:pPr>
            <a:fld id="{A9CD0653-B57C-402F-B171-F55E7EFC9E3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57"/>
          <a:stretch/>
        </p:blipFill>
        <p:spPr bwMode="auto">
          <a:xfrm>
            <a:off x="96609" y="6093296"/>
            <a:ext cx="3611381" cy="59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27"/>
          <a:stretch/>
        </p:blipFill>
        <p:spPr bwMode="auto">
          <a:xfrm>
            <a:off x="3563888" y="6093296"/>
            <a:ext cx="3096344" cy="612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40"/>
          <a:stretch/>
        </p:blipFill>
        <p:spPr bwMode="auto">
          <a:xfrm>
            <a:off x="6660232" y="6093296"/>
            <a:ext cx="242345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直接连接符 16"/>
          <p:cNvCxnSpPr/>
          <p:nvPr/>
        </p:nvCxnSpPr>
        <p:spPr>
          <a:xfrm>
            <a:off x="-17601" y="6679089"/>
            <a:ext cx="9161601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0" y="6093296"/>
            <a:ext cx="9144000" cy="648072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 18"/>
          <p:cNvSpPr/>
          <p:nvPr/>
        </p:nvSpPr>
        <p:spPr>
          <a:xfrm>
            <a:off x="2771800" y="6741368"/>
            <a:ext cx="6372199" cy="54864"/>
          </a:xfrm>
          <a:prstGeom prst="rect">
            <a:avLst/>
          </a:prstGeom>
          <a:solidFill>
            <a:srgbClr val="FF6600">
              <a:alpha val="73000"/>
            </a:srgbClr>
          </a:solidFill>
          <a:ln w="28575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1560" y="1565951"/>
            <a:ext cx="822009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dirty="0" smtClean="0"/>
              <a:t>一、水提法：</a:t>
            </a:r>
            <a:r>
              <a:rPr lang="zh-CN" altLang="zh-CN" sz="2000" dirty="0" smtClean="0"/>
              <a:t>以</a:t>
            </a:r>
            <a:r>
              <a:rPr lang="zh-CN" altLang="zh-CN" sz="2000" dirty="0"/>
              <a:t>水作为溶剂，采用氯仿或</a:t>
            </a:r>
            <a:r>
              <a:rPr lang="en-US" altLang="zh-CN" sz="2000" dirty="0"/>
              <a:t>CCl</a:t>
            </a:r>
            <a:r>
              <a:rPr lang="en-US" altLang="zh-CN" sz="2000" baseline="-25000" dirty="0"/>
              <a:t>4</a:t>
            </a:r>
            <a:r>
              <a:rPr lang="zh-CN" altLang="zh-CN" sz="2000" dirty="0"/>
              <a:t>作为</a:t>
            </a:r>
            <a:r>
              <a:rPr lang="zh-CN" altLang="zh-CN" sz="2000" dirty="0" smtClean="0"/>
              <a:t>萃取剂</a:t>
            </a:r>
            <a:endParaRPr lang="en-US" altLang="zh-CN" sz="2000" dirty="0" smtClean="0"/>
          </a:p>
          <a:p>
            <a:pPr>
              <a:lnSpc>
                <a:spcPct val="200000"/>
              </a:lnSpc>
            </a:pPr>
            <a:r>
              <a:rPr lang="zh-CN" altLang="en-US" sz="3200" dirty="0" smtClean="0"/>
              <a:t>二、醇提法：</a:t>
            </a:r>
            <a:r>
              <a:rPr lang="zh-CN" altLang="zh-CN" dirty="0"/>
              <a:t>采用乙醇索氏提取，水浴加热，回流提取制备咖啡因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193900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33"/>
          <p:cNvSpPr txBox="1">
            <a:spLocks noChangeArrowheads="1"/>
          </p:cNvSpPr>
          <p:nvPr/>
        </p:nvSpPr>
        <p:spPr bwMode="auto">
          <a:xfrm>
            <a:off x="362359" y="260648"/>
            <a:ext cx="442566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3600" b="1" dirty="0" smtClean="0">
                <a:solidFill>
                  <a:prstClr val="black"/>
                </a:solidFill>
                <a:latin typeface="Arial" charset="0"/>
                <a:ea typeface="微软雅黑" pitchFamily="34" charset="-122"/>
                <a:cs typeface="Arial" charset="0"/>
              </a:rPr>
              <a:t>仪器器皿与试剂</a:t>
            </a:r>
          </a:p>
        </p:txBody>
      </p:sp>
      <p:sp>
        <p:nvSpPr>
          <p:cNvPr id="27" name="矩形 26"/>
          <p:cNvSpPr/>
          <p:nvPr/>
        </p:nvSpPr>
        <p:spPr>
          <a:xfrm>
            <a:off x="-17601" y="908720"/>
            <a:ext cx="9144000" cy="7143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0" y="1052736"/>
            <a:ext cx="684076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38"/>
          <p:cNvSpPr>
            <a:spLocks noGrp="1"/>
          </p:cNvSpPr>
          <p:nvPr>
            <p:ph type="sldNum" sz="quarter" idx="12"/>
          </p:nvPr>
        </p:nvSpPr>
        <p:spPr>
          <a:xfrm>
            <a:off x="6553200" y="6284342"/>
            <a:ext cx="2133600" cy="365125"/>
          </a:xfrm>
        </p:spPr>
        <p:txBody>
          <a:bodyPr/>
          <a:lstStyle/>
          <a:p>
            <a:pPr>
              <a:defRPr/>
            </a:pPr>
            <a:fld id="{A9CD0653-B57C-402F-B171-F55E7EFC9E3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57"/>
          <a:stretch/>
        </p:blipFill>
        <p:spPr bwMode="auto">
          <a:xfrm>
            <a:off x="96609" y="6093296"/>
            <a:ext cx="3611381" cy="59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27"/>
          <a:stretch/>
        </p:blipFill>
        <p:spPr bwMode="auto">
          <a:xfrm>
            <a:off x="3563888" y="6093296"/>
            <a:ext cx="3096344" cy="612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40"/>
          <a:stretch/>
        </p:blipFill>
        <p:spPr bwMode="auto">
          <a:xfrm>
            <a:off x="6660232" y="6093296"/>
            <a:ext cx="242345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直接连接符 14"/>
          <p:cNvCxnSpPr/>
          <p:nvPr/>
        </p:nvCxnSpPr>
        <p:spPr>
          <a:xfrm>
            <a:off x="-17601" y="6679089"/>
            <a:ext cx="9161601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-27664" y="6062157"/>
            <a:ext cx="9144000" cy="648072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2771800" y="6741368"/>
            <a:ext cx="6372199" cy="54864"/>
          </a:xfrm>
          <a:prstGeom prst="rect">
            <a:avLst/>
          </a:prstGeom>
          <a:solidFill>
            <a:srgbClr val="FF6600">
              <a:alpha val="73000"/>
            </a:srgbClr>
          </a:solidFill>
          <a:ln w="28575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2307" y="1638530"/>
            <a:ext cx="8354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一、水提法：</a:t>
            </a:r>
            <a:r>
              <a:rPr lang="zh-CN" altLang="zh-CN" sz="2400" dirty="0" smtClean="0"/>
              <a:t>茶叶</a:t>
            </a:r>
            <a:r>
              <a:rPr lang="zh-CN" altLang="zh-CN" sz="2400" dirty="0"/>
              <a:t>，氯仿、</a:t>
            </a:r>
            <a:r>
              <a:rPr lang="en-US" altLang="zh-CN" sz="2400" dirty="0"/>
              <a:t>CCl</a:t>
            </a:r>
            <a:r>
              <a:rPr lang="en-US" altLang="zh-CN" sz="2400" baseline="-25000" dirty="0"/>
              <a:t>4</a:t>
            </a:r>
            <a:r>
              <a:rPr lang="zh-CN" altLang="zh-CN" sz="2400" dirty="0"/>
              <a:t>，</a:t>
            </a:r>
            <a:r>
              <a:rPr lang="en-US" altLang="zh-CN" sz="2400" dirty="0"/>
              <a:t> Na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CO</a:t>
            </a:r>
            <a:r>
              <a:rPr lang="en-US" altLang="zh-CN" sz="2400" baseline="-25000" dirty="0"/>
              <a:t>3</a:t>
            </a:r>
            <a:r>
              <a:rPr lang="zh-CN" altLang="zh-CN" sz="2400" dirty="0"/>
              <a:t>（</a:t>
            </a:r>
            <a:r>
              <a:rPr lang="en-US" altLang="zh-CN" sz="2400" dirty="0"/>
              <a:t>s</a:t>
            </a:r>
            <a:r>
              <a:rPr lang="zh-CN" altLang="zh-CN" sz="2400" dirty="0"/>
              <a:t>），</a:t>
            </a:r>
            <a:r>
              <a:rPr lang="en-US" altLang="zh-CN" sz="2400" dirty="0"/>
              <a:t>Na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SO</a:t>
            </a:r>
            <a:r>
              <a:rPr lang="en-US" altLang="zh-CN" sz="2400" baseline="-25000" dirty="0"/>
              <a:t>4</a:t>
            </a:r>
            <a:r>
              <a:rPr lang="zh-CN" altLang="zh-CN" sz="2400" dirty="0"/>
              <a:t>（无水）、温度计、烧杯、电炉、电子天平等。</a:t>
            </a:r>
          </a:p>
        </p:txBody>
      </p:sp>
      <p:sp>
        <p:nvSpPr>
          <p:cNvPr id="2" name="矩形 1"/>
          <p:cNvSpPr/>
          <p:nvPr/>
        </p:nvSpPr>
        <p:spPr>
          <a:xfrm>
            <a:off x="332307" y="3245700"/>
            <a:ext cx="82001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二、醇提法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茶叶</a:t>
            </a:r>
            <a:r>
              <a:rPr lang="zh-CN" altLang="en-US" sz="2400" dirty="0"/>
              <a:t>、</a:t>
            </a:r>
            <a:r>
              <a:rPr lang="en-US" altLang="zh-CN" sz="2400" dirty="0"/>
              <a:t>98%</a:t>
            </a:r>
            <a:r>
              <a:rPr lang="zh-CN" altLang="en-US" sz="2400" dirty="0"/>
              <a:t>乙醇（</a:t>
            </a:r>
            <a:r>
              <a:rPr lang="en-US" altLang="zh-CN" sz="2400" dirty="0"/>
              <a:t>A.R</a:t>
            </a:r>
            <a:r>
              <a:rPr lang="zh-CN" altLang="en-US" sz="2400" dirty="0"/>
              <a:t>）、</a:t>
            </a:r>
            <a:r>
              <a:rPr lang="en-US" altLang="zh-CN" sz="2400" dirty="0" err="1"/>
              <a:t>CaO</a:t>
            </a:r>
            <a:r>
              <a:rPr lang="zh-CN" altLang="en-US" sz="2400" dirty="0"/>
              <a:t>（</a:t>
            </a:r>
            <a:r>
              <a:rPr lang="en-US" altLang="zh-CN" sz="2400" dirty="0"/>
              <a:t>A.R</a:t>
            </a:r>
            <a:r>
              <a:rPr lang="zh-CN" altLang="en-US" sz="2400" dirty="0"/>
              <a:t>）、索氏提取器、滤纸筒、蒸发皿、水浴锅、水银温度计（</a:t>
            </a:r>
            <a:r>
              <a:rPr lang="en-US" altLang="zh-CN" sz="2400" dirty="0"/>
              <a:t>300℃</a:t>
            </a:r>
            <a:r>
              <a:rPr lang="zh-CN" altLang="en-US" sz="2400" dirty="0"/>
              <a:t>）、玻璃漏斗、玻璃棒、滤纸、电炉等。</a:t>
            </a:r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807152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1179815" y="446137"/>
            <a:ext cx="387798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prstClr val="black"/>
                </a:solidFill>
                <a:latin typeface="Arial" charset="0"/>
                <a:ea typeface="微软雅黑" pitchFamily="34" charset="-122"/>
                <a:cs typeface="Arial" charset="0"/>
              </a:rPr>
              <a:t>醇提法</a:t>
            </a:r>
            <a:r>
              <a:rPr lang="en-US" altLang="zh-CN" sz="3600" b="1" dirty="0">
                <a:solidFill>
                  <a:prstClr val="black"/>
                </a:solidFill>
                <a:latin typeface="Arial" charset="0"/>
                <a:ea typeface="微软雅黑" pitchFamily="34" charset="-122"/>
                <a:cs typeface="Arial" charset="0"/>
              </a:rPr>
              <a:t>—</a:t>
            </a:r>
            <a:r>
              <a:rPr lang="zh-CN" altLang="en-US" sz="3600" b="1" dirty="0">
                <a:solidFill>
                  <a:prstClr val="black"/>
                </a:solidFill>
                <a:latin typeface="Arial" charset="0"/>
                <a:ea typeface="微软雅黑" pitchFamily="34" charset="-122"/>
                <a:cs typeface="Arial" charset="0"/>
              </a:rPr>
              <a:t>实验内容</a:t>
            </a:r>
          </a:p>
        </p:txBody>
      </p:sp>
      <p:sp>
        <p:nvSpPr>
          <p:cNvPr id="24" name="矩形 23"/>
          <p:cNvSpPr/>
          <p:nvPr/>
        </p:nvSpPr>
        <p:spPr>
          <a:xfrm>
            <a:off x="-17601" y="908720"/>
            <a:ext cx="9144000" cy="7143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0" y="1052736"/>
            <a:ext cx="684076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38"/>
          <p:cNvSpPr>
            <a:spLocks noGrp="1"/>
          </p:cNvSpPr>
          <p:nvPr>
            <p:ph type="sldNum" sz="quarter" idx="12"/>
          </p:nvPr>
        </p:nvSpPr>
        <p:spPr>
          <a:xfrm>
            <a:off x="6553200" y="6284342"/>
            <a:ext cx="2133600" cy="365125"/>
          </a:xfrm>
        </p:spPr>
        <p:txBody>
          <a:bodyPr/>
          <a:lstStyle/>
          <a:p>
            <a:pPr>
              <a:defRPr/>
            </a:pPr>
            <a:fld id="{A9CD0653-B57C-402F-B171-F55E7EFC9E3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57"/>
          <a:stretch/>
        </p:blipFill>
        <p:spPr bwMode="auto">
          <a:xfrm>
            <a:off x="96609" y="6093296"/>
            <a:ext cx="3611381" cy="59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27"/>
          <a:stretch/>
        </p:blipFill>
        <p:spPr bwMode="auto">
          <a:xfrm>
            <a:off x="3563888" y="6093296"/>
            <a:ext cx="3096344" cy="612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40"/>
          <a:stretch/>
        </p:blipFill>
        <p:spPr bwMode="auto">
          <a:xfrm>
            <a:off x="6660232" y="6093296"/>
            <a:ext cx="242345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直接连接符 14"/>
          <p:cNvCxnSpPr/>
          <p:nvPr/>
        </p:nvCxnSpPr>
        <p:spPr>
          <a:xfrm>
            <a:off x="-17601" y="6679089"/>
            <a:ext cx="9161601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0" y="6093296"/>
            <a:ext cx="9144000" cy="648072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2771800" y="6741368"/>
            <a:ext cx="6372199" cy="54864"/>
          </a:xfrm>
          <a:prstGeom prst="rect">
            <a:avLst/>
          </a:prstGeom>
          <a:solidFill>
            <a:srgbClr val="FF6600">
              <a:alpha val="73000"/>
            </a:srgbClr>
          </a:solidFill>
          <a:ln w="28575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3227" y="2734379"/>
            <a:ext cx="4392488" cy="354996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85800" y="163853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、取茶叶</a:t>
            </a:r>
            <a:r>
              <a:rPr lang="en-US" altLang="zh-CN" dirty="0"/>
              <a:t>10g</a:t>
            </a:r>
            <a:r>
              <a:rPr lang="zh-CN" altLang="en-US" dirty="0"/>
              <a:t>，放入索氏提取器的滤纸筒内（注意：茶叶不要超出虹吸管），在纸筒内加入</a:t>
            </a:r>
            <a:r>
              <a:rPr lang="en-US" altLang="zh-CN" dirty="0"/>
              <a:t>150ml</a:t>
            </a:r>
            <a:r>
              <a:rPr lang="zh-CN" altLang="en-US" dirty="0"/>
              <a:t>乙醇，在圆底瓶中加入</a:t>
            </a:r>
            <a:r>
              <a:rPr lang="en-US" altLang="zh-CN" dirty="0"/>
              <a:t>50ml</a:t>
            </a:r>
            <a:r>
              <a:rPr lang="zh-CN" altLang="en-US" dirty="0"/>
              <a:t>乙醇。如下图：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6"/>
          <a:srcRect l="39072" t="12790" r="39345" b="19510"/>
          <a:stretch/>
        </p:blipFill>
        <p:spPr>
          <a:xfrm>
            <a:off x="6115892" y="1538902"/>
            <a:ext cx="2564970" cy="45232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68283" y="2526470"/>
            <a:ext cx="4353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7"/>
              </a:rPr>
              <a:t>https://v.qq.com/x/page/n0732b970v6.html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3996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1179815" y="446137"/>
            <a:ext cx="387798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prstClr val="black"/>
                </a:solidFill>
                <a:latin typeface="Arial" charset="0"/>
                <a:ea typeface="微软雅黑" pitchFamily="34" charset="-122"/>
                <a:cs typeface="Arial" charset="0"/>
              </a:rPr>
              <a:t>醇提法</a:t>
            </a:r>
            <a:r>
              <a:rPr lang="en-US" altLang="zh-CN" sz="3600" b="1" dirty="0">
                <a:solidFill>
                  <a:prstClr val="black"/>
                </a:solidFill>
                <a:latin typeface="Arial" charset="0"/>
                <a:ea typeface="微软雅黑" pitchFamily="34" charset="-122"/>
                <a:cs typeface="Arial" charset="0"/>
              </a:rPr>
              <a:t>—</a:t>
            </a:r>
            <a:r>
              <a:rPr lang="zh-CN" altLang="en-US" sz="3600" b="1" dirty="0">
                <a:solidFill>
                  <a:prstClr val="black"/>
                </a:solidFill>
                <a:latin typeface="Arial" charset="0"/>
                <a:ea typeface="微软雅黑" pitchFamily="34" charset="-122"/>
                <a:cs typeface="Arial" charset="0"/>
              </a:rPr>
              <a:t>实验内容</a:t>
            </a:r>
          </a:p>
        </p:txBody>
      </p:sp>
      <p:sp>
        <p:nvSpPr>
          <p:cNvPr id="24" name="矩形 23"/>
          <p:cNvSpPr/>
          <p:nvPr/>
        </p:nvSpPr>
        <p:spPr>
          <a:xfrm>
            <a:off x="-17601" y="908720"/>
            <a:ext cx="9144000" cy="7143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0" y="1052736"/>
            <a:ext cx="684076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38"/>
          <p:cNvSpPr>
            <a:spLocks noGrp="1"/>
          </p:cNvSpPr>
          <p:nvPr>
            <p:ph type="sldNum" sz="quarter" idx="12"/>
          </p:nvPr>
        </p:nvSpPr>
        <p:spPr>
          <a:xfrm>
            <a:off x="6553200" y="6284342"/>
            <a:ext cx="2133600" cy="365125"/>
          </a:xfrm>
        </p:spPr>
        <p:txBody>
          <a:bodyPr/>
          <a:lstStyle/>
          <a:p>
            <a:pPr>
              <a:defRPr/>
            </a:pPr>
            <a:fld id="{A9CD0653-B57C-402F-B171-F55E7EFC9E3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57"/>
          <a:stretch/>
        </p:blipFill>
        <p:spPr bwMode="auto">
          <a:xfrm>
            <a:off x="96609" y="6093296"/>
            <a:ext cx="3611381" cy="59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27"/>
          <a:stretch/>
        </p:blipFill>
        <p:spPr bwMode="auto">
          <a:xfrm>
            <a:off x="3563888" y="6093296"/>
            <a:ext cx="3096344" cy="612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40"/>
          <a:stretch/>
        </p:blipFill>
        <p:spPr bwMode="auto">
          <a:xfrm>
            <a:off x="6660232" y="6093296"/>
            <a:ext cx="242345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直接连接符 14"/>
          <p:cNvCxnSpPr/>
          <p:nvPr/>
        </p:nvCxnSpPr>
        <p:spPr>
          <a:xfrm>
            <a:off x="-17601" y="6679089"/>
            <a:ext cx="9161601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0" y="6093296"/>
            <a:ext cx="9144000" cy="648072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2771800" y="6741368"/>
            <a:ext cx="6372199" cy="54864"/>
          </a:xfrm>
          <a:prstGeom prst="rect">
            <a:avLst/>
          </a:prstGeom>
          <a:solidFill>
            <a:srgbClr val="FF6600">
              <a:alpha val="73000"/>
            </a:srgbClr>
          </a:solidFill>
          <a:ln w="28575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5800" y="1565951"/>
            <a:ext cx="75425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zh-CN" dirty="0"/>
              <a:t>、水浴加热，回流提取大约</a:t>
            </a:r>
            <a:r>
              <a:rPr lang="en-US" altLang="zh-CN" dirty="0"/>
              <a:t>2.5</a:t>
            </a:r>
            <a:r>
              <a:rPr lang="zh-CN" altLang="zh-CN" dirty="0"/>
              <a:t>小时，待提取液颜色变浅时立即停止提取，待冷凝液刚刚虹吸下去时停止加热。</a:t>
            </a:r>
          </a:p>
        </p:txBody>
      </p:sp>
      <p:sp>
        <p:nvSpPr>
          <p:cNvPr id="2" name="矩形 1"/>
          <p:cNvSpPr/>
          <p:nvPr/>
        </p:nvSpPr>
        <p:spPr>
          <a:xfrm>
            <a:off x="485800" y="2440092"/>
            <a:ext cx="7766128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、将提取装置改装成蒸馏装置，蒸出提取液中乙醇大约</a:t>
            </a:r>
            <a:r>
              <a:rPr lang="en-US" altLang="zh-CN" dirty="0"/>
              <a:t>150ml</a:t>
            </a:r>
            <a:r>
              <a:rPr lang="zh-CN" altLang="en-US" dirty="0"/>
              <a:t>左右，停止蒸馏</a:t>
            </a:r>
            <a:r>
              <a:rPr lang="zh-CN" altLang="en-US" dirty="0" smtClean="0"/>
              <a:t>。</a:t>
            </a:r>
            <a:r>
              <a:rPr lang="en-US" altLang="zh-CN" dirty="0">
                <a:hlinkClick r:id="rId5"/>
              </a:rPr>
              <a:t>https://v.qq.com/x/page/k0844o32x1w.html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、将残液倒入蒸发皿中，加入溶有</a:t>
            </a:r>
            <a:r>
              <a:rPr lang="en-US" altLang="zh-CN" dirty="0"/>
              <a:t>4~5gCaO</a:t>
            </a:r>
            <a:r>
              <a:rPr lang="zh-CN" altLang="en-US" dirty="0"/>
              <a:t>，搅拌均匀成糊状，在蒸气浴上蒸发至干成粉状（不断搅拌，压碎块状物，并注意防止着火）。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5</a:t>
            </a:r>
            <a:r>
              <a:rPr lang="zh-CN" altLang="en-US" dirty="0"/>
              <a:t>、擦去蒸发皿前沿上的粉末（防止升华时污染产品），在蒸发皿上盖一刺有许多小空的滤纸（空刺向外），再在滤纸上盖一玻璃漏斗，用沙浴小心升华，控制沙浴温度在</a:t>
            </a:r>
            <a:r>
              <a:rPr lang="en-US" altLang="zh-CN" dirty="0"/>
              <a:t>220℃</a:t>
            </a:r>
            <a:r>
              <a:rPr lang="zh-CN" altLang="en-US" dirty="0"/>
              <a:t>左右，如果温度太高会使产品炭化而冒烟。当滤纸上出现白色针状结晶时，小心取出滤纸，将附在上面的咖啡因刮下，如果残渣仍为绿色可再次升华，直至变为棕色为止。</a:t>
            </a:r>
          </a:p>
        </p:txBody>
      </p:sp>
    </p:spTree>
    <p:extLst>
      <p:ext uri="{BB962C8B-B14F-4D97-AF65-F5344CB8AC3E}">
        <p14:creationId xmlns:p14="http://schemas.microsoft.com/office/powerpoint/2010/main" val="29805562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179512" y="235336"/>
            <a:ext cx="387798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prstClr val="black"/>
                </a:solidFill>
                <a:latin typeface="Arial" charset="0"/>
                <a:ea typeface="微软雅黑" pitchFamily="34" charset="-122"/>
                <a:cs typeface="Arial" charset="0"/>
              </a:rPr>
              <a:t>醇提法</a:t>
            </a:r>
            <a:r>
              <a:rPr lang="en-US" altLang="zh-CN" sz="3600" b="1" dirty="0">
                <a:solidFill>
                  <a:prstClr val="black"/>
                </a:solidFill>
                <a:latin typeface="Arial" charset="0"/>
                <a:ea typeface="微软雅黑" pitchFamily="34" charset="-122"/>
                <a:cs typeface="Arial" charset="0"/>
              </a:rPr>
              <a:t>—</a:t>
            </a:r>
            <a:r>
              <a:rPr lang="zh-CN" altLang="en-US" sz="3600" b="1" dirty="0" smtClean="0">
                <a:solidFill>
                  <a:prstClr val="black"/>
                </a:solidFill>
                <a:latin typeface="Arial" charset="0"/>
                <a:ea typeface="微软雅黑" pitchFamily="34" charset="-122"/>
                <a:cs typeface="Arial" charset="0"/>
              </a:rPr>
              <a:t>实验结果</a:t>
            </a:r>
            <a:endParaRPr lang="zh-CN" altLang="en-US" sz="3600" b="1" dirty="0">
              <a:solidFill>
                <a:prstClr val="black"/>
              </a:solidFill>
              <a:latin typeface="Arial" charset="0"/>
              <a:ea typeface="微软雅黑" pitchFamily="34" charset="-122"/>
              <a:cs typeface="Arial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-17601" y="908720"/>
            <a:ext cx="9144000" cy="7143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0" y="1052736"/>
            <a:ext cx="684076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38"/>
          <p:cNvSpPr>
            <a:spLocks noGrp="1"/>
          </p:cNvSpPr>
          <p:nvPr>
            <p:ph type="sldNum" sz="quarter" idx="12"/>
          </p:nvPr>
        </p:nvSpPr>
        <p:spPr>
          <a:xfrm>
            <a:off x="6553200" y="6284342"/>
            <a:ext cx="2133600" cy="365125"/>
          </a:xfrm>
        </p:spPr>
        <p:txBody>
          <a:bodyPr/>
          <a:lstStyle/>
          <a:p>
            <a:pPr>
              <a:defRPr/>
            </a:pPr>
            <a:fld id="{A9CD0653-B57C-402F-B171-F55E7EFC9E3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57"/>
          <a:stretch/>
        </p:blipFill>
        <p:spPr bwMode="auto">
          <a:xfrm>
            <a:off x="96609" y="6093296"/>
            <a:ext cx="3611381" cy="59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27"/>
          <a:stretch/>
        </p:blipFill>
        <p:spPr bwMode="auto">
          <a:xfrm>
            <a:off x="3563888" y="6093296"/>
            <a:ext cx="3096344" cy="612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40"/>
          <a:stretch/>
        </p:blipFill>
        <p:spPr bwMode="auto">
          <a:xfrm>
            <a:off x="6660232" y="6093296"/>
            <a:ext cx="242345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直接连接符 14"/>
          <p:cNvCxnSpPr/>
          <p:nvPr/>
        </p:nvCxnSpPr>
        <p:spPr>
          <a:xfrm>
            <a:off x="-17601" y="6679089"/>
            <a:ext cx="9161601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0" y="6093296"/>
            <a:ext cx="9144000" cy="648072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2771800" y="6741368"/>
            <a:ext cx="6372199" cy="54864"/>
          </a:xfrm>
          <a:prstGeom prst="rect">
            <a:avLst/>
          </a:prstGeom>
          <a:solidFill>
            <a:srgbClr val="FF6600">
              <a:alpha val="73000"/>
            </a:srgbClr>
          </a:solidFill>
          <a:ln w="28575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712" y="558501"/>
            <a:ext cx="4166195" cy="555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6926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2979</TotalTime>
  <Words>556</Words>
  <Application>Microsoft Office PowerPoint</Application>
  <PresentationFormat>全屏显示(4:3)</PresentationFormat>
  <Paragraphs>48</Paragraphs>
  <Slides>10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黑体</vt:lpstr>
      <vt:lpstr>华文新魏</vt:lpstr>
      <vt:lpstr>宋体</vt:lpstr>
      <vt:lpstr>微软雅黑</vt:lpstr>
      <vt:lpstr>Arial</vt:lpstr>
      <vt:lpstr>Calibri</vt:lpstr>
      <vt:lpstr>Times New Roman</vt:lpstr>
      <vt:lpstr>Office 主题​​</vt:lpstr>
      <vt:lpstr>1_Office 主题​​</vt:lpstr>
      <vt:lpstr>BMP 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Windows User</cp:lastModifiedBy>
  <cp:revision>302</cp:revision>
  <dcterms:modified xsi:type="dcterms:W3CDTF">2020-09-02T08:08:49Z</dcterms:modified>
</cp:coreProperties>
</file>