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3"/>
  </p:notesMasterIdLst>
  <p:sldIdLst>
    <p:sldId id="256" r:id="rId3"/>
    <p:sldId id="321" r:id="rId4"/>
    <p:sldId id="320" r:id="rId5"/>
    <p:sldId id="322" r:id="rId6"/>
    <p:sldId id="291" r:id="rId7"/>
    <p:sldId id="294" r:id="rId8"/>
    <p:sldId id="310" r:id="rId9"/>
    <p:sldId id="323" r:id="rId10"/>
    <p:sldId id="316" r:id="rId11"/>
    <p:sldId id="27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00"/>
    <a:srgbClr val="A0E02C"/>
    <a:srgbClr val="C475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24D4-204A-4A65-BB10-211231477A0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4D20-20BC-4871-ADFA-6016EC1B76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5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3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3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7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3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0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4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983B-9529-43DC-8814-A4F6093F2DD3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5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48B9-A28C-4548-9DD6-B439A1551BD1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44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60F-ADA9-4C98-ABCB-FEC7E700BEF0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696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D0A9-B75B-4CC0-9656-F371A09063F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BD13-E2FF-4E02-9338-8A931EF625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10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8BCD5-1A51-4325-855E-08A4EE5CC53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2AC9-3DD2-4E46-974C-52121D4F20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2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557C4-2DDE-405E-8194-858358E2F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D28E-4F27-40D4-8BE7-E09DEE4B1F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940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6D1CC-E480-49EE-AC1E-C7411B72C0A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079E-E897-4959-A54D-BFA37BA19A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0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1906-664A-48A2-8319-5EDEDA99E52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6E89-E3C3-4A3D-B8D8-CB384B9ED5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22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7B42-BE3A-4367-AD54-986C8BA420E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E7A9-C90E-4D55-98DF-7659D2815E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245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15FF-86EE-461C-B510-B210E8A7271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EF02-6CD1-4A56-86AC-DB716909176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49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AB4CF-4114-41C0-AFC6-CE5872DE4EB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6D30-2902-49D8-99F6-1DECFF1D6D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5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992-2035-4BE3-A8CC-13B8EC680DBE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98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1969-546A-43C3-AD98-C14F28E21AD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D8BD-7693-4547-937C-D0D8E64E9D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02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87B9-8F18-4593-8378-45EAA214953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8DA6-268F-4C40-A98D-1DAFCDAEA2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195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E4427-6594-4CAB-B03A-5DD32222DC5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FB60-ED7E-4F6D-8BF7-4DA9C3F431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63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0811-8922-46F9-8AEE-93A637303F65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34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F2F3-89E4-43E8-BDE2-79EAA3146D1A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50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952-E9B2-435F-BCE8-E065965DD608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970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F44-70BD-4856-9D68-602E94CA54B6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59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639-9CC5-456B-9F3A-FCCE757D7A91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029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6A5-EC38-4FD7-8946-93E69EB31D33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179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777-56E4-486C-9F6D-BC4E4431035C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79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F1D7-B7E5-461A-A736-135DDAB584D6}" type="datetime1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3224E9-797A-4F6A-829F-45A9BC97665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7C407E-CCC6-40F1-B187-B63B34B61BC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237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7937" y="334828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授课教师：杨文君</a:t>
            </a:r>
            <a:endParaRPr lang="zh-CN" altLang="en-US" sz="3200" b="1" dirty="0">
              <a:ln w="10541" cmpd="sng">
                <a:solidFill>
                  <a:srgbClr val="FF33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1720" y="1476653"/>
            <a:ext cx="6673622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4600" b="1" cap="all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荧光防伪材料制备与应用</a:t>
            </a:r>
            <a:endParaRPr lang="zh-CN" altLang="en-US" sz="4600" b="1" cap="all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1"/>
          <a:stretch/>
        </p:blipFill>
        <p:spPr bwMode="auto">
          <a:xfrm>
            <a:off x="109365" y="2989684"/>
            <a:ext cx="1905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67444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/>
          <a:stretch/>
        </p:blipFill>
        <p:spPr bwMode="auto">
          <a:xfrm>
            <a:off x="109364" y="5157192"/>
            <a:ext cx="1905000" cy="16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123728" y="2347724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2492896"/>
            <a:ext cx="5832648" cy="0"/>
          </a:xfrm>
          <a:prstGeom prst="line">
            <a:avLst/>
          </a:prstGeom>
          <a:ln w="152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0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1194881"/>
            <a:ext cx="3982846" cy="48179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54757" y="2204864"/>
            <a:ext cx="568924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800" b="1" dirty="0" smtClean="0">
                <a:ln w="11430">
                  <a:solidFill>
                    <a:srgbClr val="FF6600"/>
                  </a:solidFill>
                </a:ln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8800" b="1" dirty="0">
              <a:ln w="11430">
                <a:solidFill>
                  <a:srgbClr val="FF6600"/>
                </a:solidFill>
              </a:ln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305122" y="6086720"/>
            <a:ext cx="7344000" cy="0"/>
          </a:xfrm>
          <a:prstGeom prst="round1Rect">
            <a:avLst/>
          </a:prstGeom>
          <a:solidFill>
            <a:srgbClr val="C475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实验目的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040" y="1874942"/>
            <a:ext cx="7300391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一、</a:t>
            </a:r>
            <a:r>
              <a:rPr lang="zh-CN" altLang="zh-CN" sz="3200" dirty="0" smtClean="0"/>
              <a:t>了解</a:t>
            </a:r>
            <a:r>
              <a:rPr lang="zh-CN" altLang="zh-CN" sz="3200" dirty="0"/>
              <a:t>荧光防伪技术的基本原理。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二、</a:t>
            </a:r>
            <a:r>
              <a:rPr lang="zh-CN" altLang="zh-CN" sz="3200" dirty="0" smtClean="0"/>
              <a:t>了解</a:t>
            </a:r>
            <a:r>
              <a:rPr lang="zh-CN" altLang="zh-CN" sz="3200" dirty="0"/>
              <a:t>荧光材料的制备方法。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三、</a:t>
            </a:r>
            <a:r>
              <a:rPr lang="zh-CN" altLang="zh-CN" sz="3200" dirty="0" smtClean="0"/>
              <a:t>学习</a:t>
            </a:r>
            <a:r>
              <a:rPr lang="zh-CN" altLang="zh-CN" sz="3200" dirty="0"/>
              <a:t>防伪物件的制作。</a:t>
            </a: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486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041" y="1874942"/>
            <a:ext cx="536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反应主要方程式：</a:t>
            </a:r>
          </a:p>
          <a:p>
            <a:r>
              <a:rPr lang="en-US" altLang="zh-CN" dirty="0"/>
              <a:t>Zn</a:t>
            </a:r>
            <a:r>
              <a:rPr lang="zh-CN" altLang="zh-CN" dirty="0"/>
              <a:t>（</a:t>
            </a:r>
            <a:r>
              <a:rPr lang="en-US" altLang="zh-CN" dirty="0"/>
              <a:t>CH</a:t>
            </a:r>
            <a:r>
              <a:rPr lang="en-US" altLang="zh-CN" baseline="-25000" dirty="0"/>
              <a:t>3</a:t>
            </a:r>
            <a:r>
              <a:rPr lang="en-US" altLang="zh-CN" dirty="0"/>
              <a:t>COO</a:t>
            </a:r>
            <a:r>
              <a:rPr lang="zh-CN" altLang="zh-CN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 + Na</a:t>
            </a:r>
            <a:r>
              <a:rPr lang="en-US" altLang="zh-CN" baseline="-25000" dirty="0"/>
              <a:t>2</a:t>
            </a:r>
            <a:r>
              <a:rPr lang="en-US" altLang="zh-CN" dirty="0"/>
              <a:t>S ——→ </a:t>
            </a:r>
            <a:r>
              <a:rPr lang="en-US" altLang="zh-CN" dirty="0" err="1"/>
              <a:t>ZnS</a:t>
            </a:r>
            <a:r>
              <a:rPr lang="en-US" altLang="zh-CN" dirty="0"/>
              <a:t>↓ + 2CH</a:t>
            </a:r>
            <a:r>
              <a:rPr lang="en-US" altLang="zh-CN" baseline="-25000" dirty="0"/>
              <a:t>3</a:t>
            </a:r>
            <a:r>
              <a:rPr lang="en-US" altLang="zh-CN" dirty="0"/>
              <a:t>COONa</a:t>
            </a:r>
            <a:endParaRPr lang="zh-CN" altLang="zh-CN" dirty="0"/>
          </a:p>
          <a:p>
            <a:r>
              <a:rPr lang="en-US" altLang="zh-CN" dirty="0"/>
              <a:t>MnSO</a:t>
            </a:r>
            <a:r>
              <a:rPr lang="en-US" altLang="zh-CN" baseline="-25000" dirty="0"/>
              <a:t>4</a:t>
            </a:r>
            <a:r>
              <a:rPr lang="en-US" altLang="zh-CN" dirty="0"/>
              <a:t> + Na</a:t>
            </a:r>
            <a:r>
              <a:rPr lang="en-US" altLang="zh-CN" baseline="-25000" dirty="0"/>
              <a:t>2</a:t>
            </a:r>
            <a:r>
              <a:rPr lang="en-US" altLang="zh-CN" dirty="0"/>
              <a:t>S ——→ </a:t>
            </a:r>
            <a:r>
              <a:rPr lang="en-US" altLang="zh-CN" dirty="0" err="1"/>
              <a:t>MnS</a:t>
            </a:r>
            <a:r>
              <a:rPr lang="en-US" altLang="zh-CN" dirty="0"/>
              <a:t>↓ + 2Na</a:t>
            </a:r>
            <a:r>
              <a:rPr lang="en-US" altLang="zh-CN" baseline="-25000" dirty="0"/>
              <a:t>2</a:t>
            </a:r>
            <a:r>
              <a:rPr lang="en-US" altLang="zh-CN" dirty="0"/>
              <a:t> SO</a:t>
            </a:r>
            <a:r>
              <a:rPr lang="en-US" altLang="zh-CN" baseline="-25000" dirty="0"/>
              <a:t>4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6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67543" y="20080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实验器材与药品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197830"/>
            <a:ext cx="1768988" cy="23586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3216" y="1038744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药品：硫化钠、醋酸锌、硫酸锰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器材：三用紫外分析仪、毛笔、水浴锅、天平、量筒、玻璃棒、烧杯、    抽滤装置、抽滤瓶、布氏漏斗、滤纸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549" y="3212772"/>
            <a:ext cx="1977499" cy="2636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87" y="3212772"/>
            <a:ext cx="3528672" cy="26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3"/>
          <p:cNvSpPr txBox="1">
            <a:spLocks noChangeArrowheads="1"/>
          </p:cNvSpPr>
          <p:nvPr/>
        </p:nvSpPr>
        <p:spPr bwMode="auto">
          <a:xfrm>
            <a:off x="362359" y="260648"/>
            <a:ext cx="4425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实验室内容</a:t>
            </a:r>
            <a:endParaRPr lang="zh-CN" altLang="en-US" sz="3600" b="1" dirty="0" smtClean="0">
              <a:solidFill>
                <a:prstClr val="black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392875" y="1431138"/>
            <a:ext cx="786632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、配制溶液：配置以下溶液：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0.1g mL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Zn(CH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0.05g mL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MnSO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0.1g mL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、量取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50mL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Zn(CH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溶液，然后加入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5.0mL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MnSO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溶液，搅拌混合均匀后，置水浴加热至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80℃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、在上述热混合溶液中加入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0.1g mL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溶液（应慢慢滴加）大约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30mL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，控制温度在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80℃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此时有白色沉淀产生，并出现荧光现象。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、不断搅拌，在荧光最强时停止滴加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溶液，放置晶化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个小时，过滤除去溶液，即可获得荧光防伪材料。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、将获得的材料配制成溶液，以该溶液为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墨汁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，用毛笔将自己的一段话写在吸水纸上，晾干后在紫外灯下观测结果。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071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13470" y="289359"/>
            <a:ext cx="2316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实验现象</a:t>
            </a:r>
            <a:r>
              <a:rPr lang="en-US" altLang="zh-C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9959" y="1295985"/>
            <a:ext cx="8312152" cy="4665272"/>
            <a:chOff x="407123" y="1244834"/>
            <a:chExt cx="8312152" cy="4665272"/>
          </a:xfrm>
        </p:grpSpPr>
        <p:sp>
          <p:nvSpPr>
            <p:cNvPr id="18" name="下箭头 17"/>
            <p:cNvSpPr/>
            <p:nvPr/>
          </p:nvSpPr>
          <p:spPr>
            <a:xfrm>
              <a:off x="7403976" y="3106598"/>
              <a:ext cx="216024" cy="6910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07123" y="1244834"/>
              <a:ext cx="8312152" cy="4665272"/>
              <a:chOff x="323528" y="1365746"/>
              <a:chExt cx="8312152" cy="4665272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1365746"/>
                <a:ext cx="2273650" cy="1705237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2419" y="1521483"/>
                <a:ext cx="2274703" cy="170602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200" y="1529900"/>
                <a:ext cx="2263480" cy="169761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145" y="3918523"/>
                <a:ext cx="2737535" cy="2053151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2051" y="4017347"/>
                <a:ext cx="1510253" cy="2013671"/>
              </a:xfrm>
              <a:prstGeom prst="rect">
                <a:avLst/>
              </a:prstGeom>
            </p:spPr>
          </p:pic>
          <p:sp>
            <p:nvSpPr>
              <p:cNvPr id="9" name="右箭头 8"/>
              <p:cNvSpPr/>
              <p:nvPr/>
            </p:nvSpPr>
            <p:spPr>
              <a:xfrm>
                <a:off x="2597177" y="2218364"/>
                <a:ext cx="865242" cy="3465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右箭头 9"/>
              <p:cNvSpPr/>
              <p:nvPr/>
            </p:nvSpPr>
            <p:spPr>
              <a:xfrm>
                <a:off x="5737122" y="2218364"/>
                <a:ext cx="635078" cy="3465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10800000">
                <a:off x="3563888" y="4869160"/>
                <a:ext cx="1872208" cy="36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773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13470" y="289359"/>
            <a:ext cx="2316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实验现象</a:t>
            </a:r>
            <a:r>
              <a:rPr lang="en-US" altLang="zh-C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577925"/>
            <a:ext cx="3853546" cy="2890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62" y="1599519"/>
            <a:ext cx="3772740" cy="28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9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13470" y="289359"/>
            <a:ext cx="2316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实验现象</a:t>
            </a:r>
            <a:r>
              <a:rPr lang="en-US" altLang="zh-C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60" y="1638530"/>
            <a:ext cx="3278964" cy="2736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6" y="1555051"/>
            <a:ext cx="3774165" cy="28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3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217802" y="289359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4" y="1817469"/>
            <a:ext cx="4012176" cy="3009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99" y="1817469"/>
            <a:ext cx="4105459" cy="30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5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Words>313</Words>
  <Application>Microsoft Office PowerPoint</Application>
  <PresentationFormat>全屏显示(4:3)</PresentationFormat>
  <Paragraphs>41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华文新魏</vt:lpstr>
      <vt:lpstr>宋体</vt:lpstr>
      <vt:lpstr>微软雅黑</vt:lpstr>
      <vt:lpstr>Arial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杨 文君</cp:lastModifiedBy>
  <cp:revision>266</cp:revision>
  <dcterms:modified xsi:type="dcterms:W3CDTF">2020-05-20T06:25:27Z</dcterms:modified>
</cp:coreProperties>
</file>