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2"/>
  </p:notesMasterIdLst>
  <p:sldIdLst>
    <p:sldId id="256" r:id="rId3"/>
    <p:sldId id="293" r:id="rId4"/>
    <p:sldId id="291" r:id="rId5"/>
    <p:sldId id="294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1" r:id="rId16"/>
    <p:sldId id="323" r:id="rId17"/>
    <p:sldId id="324" r:id="rId18"/>
    <p:sldId id="325" r:id="rId19"/>
    <p:sldId id="326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9900"/>
    <a:srgbClr val="A0E02C"/>
    <a:srgbClr val="C475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24D4-204A-4A65-BB10-211231477A00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14D20-20BC-4871-ADFA-6016EC1B76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5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9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79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04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8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53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8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3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52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8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4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5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1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4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5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983B-9529-43DC-8814-A4F6093F2DD3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5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48B9-A28C-4548-9DD6-B439A1551BD1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744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60F-ADA9-4C98-ABCB-FEC7E700BEF0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696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D0A9-B75B-4CC0-9656-F371A09063F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CBD13-E2FF-4E02-9338-8A931EF6252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710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8BCD5-1A51-4325-855E-08A4EE5CC53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2AC9-3DD2-4E46-974C-52121D4F20C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821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557C4-2DDE-405E-8194-858358E2F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D28E-4F27-40D4-8BE7-E09DEE4B1FD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9407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6D1CC-E480-49EE-AC1E-C7411B72C0A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079E-E897-4959-A54D-BFA37BA19A0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001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1906-664A-48A2-8319-5EDEDA99E52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6E89-E3C3-4A3D-B8D8-CB384B9ED5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722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67B42-BE3A-4367-AD54-986C8BA420E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CE7A9-C90E-4D55-98DF-7659D2815E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245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15FF-86EE-461C-B510-B210E8A72711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6EF02-6CD1-4A56-86AC-DB716909176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349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AB4CF-4114-41C0-AFC6-CE5872DE4EB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6D30-2902-49D8-99F6-1DECFF1D6D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52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992-2035-4BE3-A8CC-13B8EC680DBE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98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1969-546A-43C3-AD98-C14F28E21AD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4D8BD-7693-4547-937C-D0D8E64E9D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802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87B9-8F18-4593-8378-45EAA214953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58DA6-268F-4C40-A98D-1DAFCDAEA2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1952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E4427-6594-4CAB-B03A-5DD32222DC5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FB60-ED7E-4F6D-8BF7-4DA9C3F4317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063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0811-8922-46F9-8AEE-93A637303F65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344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F2F3-89E4-43E8-BDE2-79EAA3146D1A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50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952-E9B2-435F-BCE8-E065965DD608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970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F44-70BD-4856-9D68-602E94CA54B6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159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2639-9CC5-456B-9F3A-FCCE757D7A91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029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6A5-EC38-4FD7-8946-93E69EB31D33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179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777-56E4-486C-9F6D-BC4E4431035C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79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F1D7-B7E5-461A-A736-135DDAB584D6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3224E9-797A-4F6A-829F-45A9BC97665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7C407E-CCC6-40F1-B187-B63B34B61BC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3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237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47937" y="3348281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rgbClr val="FF33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授课教师：杨文君</a:t>
            </a:r>
            <a:endParaRPr lang="zh-CN" altLang="en-US" sz="3200" b="1" dirty="0">
              <a:ln w="10541" cmpd="sng">
                <a:solidFill>
                  <a:srgbClr val="FF33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51720" y="1476653"/>
            <a:ext cx="6673622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4600" b="1" cap="all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课程名称</a:t>
            </a:r>
            <a:r>
              <a:rPr lang="zh-CN" altLang="en-US" sz="4600" b="1" cap="all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：大学化学</a:t>
            </a:r>
            <a:r>
              <a:rPr lang="zh-CN" altLang="en-US" sz="4600" b="1" cap="all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endParaRPr lang="zh-CN" altLang="en-US" sz="4600" b="1" cap="all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91"/>
          <a:stretch/>
        </p:blipFill>
        <p:spPr bwMode="auto">
          <a:xfrm>
            <a:off x="109365" y="2989684"/>
            <a:ext cx="1905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75856" y="4263608"/>
            <a:ext cx="3888432" cy="658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2020-9-3</a:t>
            </a:r>
            <a:endParaRPr lang="zh-CN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" y="67444"/>
            <a:ext cx="190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9"/>
          <a:stretch/>
        </p:blipFill>
        <p:spPr bwMode="auto">
          <a:xfrm>
            <a:off x="109364" y="5157192"/>
            <a:ext cx="1905000" cy="162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123728" y="2347724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23728" y="2492896"/>
            <a:ext cx="5832648" cy="0"/>
          </a:xfrm>
          <a:prstGeom prst="line">
            <a:avLst/>
          </a:prstGeom>
          <a:ln w="152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0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75479" y="953815"/>
            <a:ext cx="8208962" cy="5413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废液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zh-CN" altLang="en-US" sz="2800" dirty="0" smtClean="0"/>
              <a:t>无机酸类：将废液慢慢倒入过量的含</a:t>
            </a:r>
            <a:r>
              <a:rPr lang="en-US" altLang="zh-CN" sz="2800" dirty="0" smtClean="0"/>
              <a:t>NaCO</a:t>
            </a:r>
            <a:r>
              <a:rPr lang="en-US" altLang="zh-CN" sz="2800" baseline="-250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Ca(OH)</a:t>
            </a:r>
            <a:r>
              <a:rPr lang="en-US" altLang="zh-CN" sz="2800" baseline="-25000" dirty="0"/>
              <a:t>2</a:t>
            </a:r>
            <a:r>
              <a:rPr lang="zh-CN" altLang="en-US" sz="2800" dirty="0" smtClean="0"/>
              <a:t>的水溶液或废碱中和后用大量水冲洗。</a:t>
            </a:r>
            <a:endParaRPr lang="en-US" altLang="zh-CN" sz="2800" dirty="0" smtClean="0"/>
          </a:p>
          <a:p>
            <a:r>
              <a:rPr lang="zh-CN" altLang="en-US" sz="2800" dirty="0" smtClean="0"/>
              <a:t>含</a:t>
            </a:r>
            <a:r>
              <a:rPr lang="en-US" altLang="zh-CN" sz="2800" dirty="0" smtClean="0"/>
              <a:t>Hg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Sb</a:t>
            </a:r>
            <a:r>
              <a:rPr lang="zh-CN" altLang="en-US" sz="2800" dirty="0" smtClean="0"/>
              <a:t>等离子废液控制废液酸度</a:t>
            </a:r>
            <a:r>
              <a:rPr lang="en-US" altLang="zh-CN" sz="2800" dirty="0" smtClean="0"/>
              <a:t>0.3mol/L</a:t>
            </a:r>
            <a:r>
              <a:rPr lang="zh-CN" altLang="en-US" sz="2800" dirty="0" smtClean="0"/>
              <a:t>使其成为硫化物沉淀。</a:t>
            </a:r>
            <a:endParaRPr lang="en-US" altLang="zh-CN" sz="2800" dirty="0" smtClean="0"/>
          </a:p>
          <a:p>
            <a:r>
              <a:rPr lang="zh-CN" altLang="en-US" sz="2800" dirty="0" smtClean="0"/>
              <a:t>含氰废液加入</a:t>
            </a:r>
            <a:r>
              <a:rPr lang="en-US" altLang="zh-CN" sz="2800" dirty="0" err="1" smtClean="0"/>
              <a:t>NaOH</a:t>
            </a:r>
            <a:r>
              <a:rPr lang="zh-CN" altLang="en-US" sz="2800" dirty="0" smtClean="0"/>
              <a:t>使</a:t>
            </a:r>
            <a:r>
              <a:rPr lang="en-US" altLang="zh-CN" sz="2800" dirty="0" smtClean="0"/>
              <a:t>PH</a:t>
            </a:r>
            <a:r>
              <a:rPr lang="zh-CN" altLang="en-US" sz="2800" dirty="0" smtClean="0"/>
              <a:t>值在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以上，加入过量的</a:t>
            </a:r>
            <a:r>
              <a:rPr lang="en-US" altLang="zh-CN" sz="2800" dirty="0" smtClean="0"/>
              <a:t>KMnO</a:t>
            </a:r>
            <a:r>
              <a:rPr lang="en-US" altLang="zh-CN" sz="2800" baseline="-25000" dirty="0"/>
              <a:t>4</a:t>
            </a:r>
            <a:r>
              <a:rPr lang="zh-CN" altLang="en-US" sz="2800" dirty="0" smtClean="0"/>
              <a:t>溶液，使</a:t>
            </a:r>
            <a:r>
              <a:rPr lang="en-US" altLang="zh-CN" sz="2800" dirty="0" smtClean="0"/>
              <a:t>CN</a:t>
            </a:r>
            <a:r>
              <a:rPr lang="en-US" altLang="zh-CN" sz="2800" baseline="30000" dirty="0" smtClean="0"/>
              <a:t>-</a:t>
            </a:r>
            <a:r>
              <a:rPr lang="zh-CN" altLang="en-US" sz="2800" dirty="0" smtClean="0"/>
              <a:t>氧化分解。</a:t>
            </a:r>
            <a:endParaRPr lang="en-US" altLang="zh-CN" sz="2800" dirty="0" smtClean="0"/>
          </a:p>
          <a:p>
            <a:r>
              <a:rPr lang="zh-CN" altLang="en-US" sz="2800" dirty="0" smtClean="0"/>
              <a:t>含燃有机物在合适的地方将这些溶剂点燃，而不应当倒入下水道。</a:t>
            </a:r>
          </a:p>
          <a:p>
            <a:r>
              <a:rPr lang="zh-CN" altLang="en-US" sz="2800" dirty="0" smtClean="0"/>
              <a:t>有些有机溶剂可回收利用，经过水洗废液、再用试剂处理后，最后重新蒸馏收集沸点左右的馏分加以利用等。</a:t>
            </a:r>
          </a:p>
        </p:txBody>
      </p:sp>
    </p:spTree>
    <p:extLst>
      <p:ext uri="{BB962C8B-B14F-4D97-AF65-F5344CB8AC3E}">
        <p14:creationId xmlns:p14="http://schemas.microsoft.com/office/powerpoint/2010/main" val="2769174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81480" y="1082359"/>
            <a:ext cx="4104457" cy="5132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六、实验室安全守则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49918" y="1625196"/>
            <a:ext cx="8208962" cy="4643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、严格执行实验室安全操作规程，不得随意更改操作程序。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、凡进行有危险性实验，先检查防护措施是否妥当再进行实验，实验中不得擅自离开，完成实验后做好善后工作。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加强个人防护意识，操作时戴好劳保用品，有害或刺激、易挥发气体在通风橱内进行，腐蚀或刺激性试剂如强酸、碱、乙酸等取用时尽可能做好防护措施，倾倒时，切勿直对容器口俯视，移取时禁用裸手直接拿取。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4</a:t>
            </a:r>
            <a:r>
              <a:rPr lang="zh-CN" altLang="en-US" sz="2400" smtClean="0"/>
              <a:t>、不使用无标签容器存放的试剂，实验产生的废液、废物集中处理，不随意排放。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5</a:t>
            </a:r>
            <a:r>
              <a:rPr lang="zh-CN" altLang="en-US" sz="2400" smtClean="0"/>
              <a:t>、往玻璃管上套橡皮管时，先用水浸湿橡皮管的内口，一手戴线手套慢慢转动玻璃管，不能用力过猛。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6</a:t>
            </a:r>
            <a:r>
              <a:rPr lang="zh-CN" altLang="en-US" sz="2400" smtClean="0"/>
              <a:t>、遵守安全用电、用水要求，不擅自拆修检测设备。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81015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351005"/>
            <a:ext cx="6984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7</a:t>
            </a:r>
            <a:r>
              <a:rPr lang="zh-CN" altLang="en-US" sz="2400" dirty="0" smtClean="0"/>
              <a:t>、实验人员</a:t>
            </a:r>
            <a:r>
              <a:rPr lang="zh-CN" altLang="en-US" sz="2400" dirty="0"/>
              <a:t>应熟悉消防器材的使用方法并掌握有关灭火知识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、经常检查气体钢瓶接口及气路管线是否密封完好，并保持钢瓶室通风。</a:t>
            </a:r>
          </a:p>
          <a:p>
            <a:r>
              <a:rPr lang="en-US" altLang="zh-CN" sz="2400" dirty="0"/>
              <a:t>9</a:t>
            </a:r>
            <a:r>
              <a:rPr lang="zh-CN" altLang="en-US" sz="2400" dirty="0"/>
              <a:t>、一旦出现火灾，首先应撤除火源，关闭电源，用砂子或灭火器灭火，并及时向领导汇报。  </a:t>
            </a:r>
          </a:p>
          <a:p>
            <a:r>
              <a:rPr lang="zh-CN" altLang="en-US" sz="2400" dirty="0"/>
              <a:t>实验室灭火原则：移去或隔绝燃料的来源，隔绝空气（氧）、降低温度。</a:t>
            </a:r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、实验结束，人员离室前要检查水、电、燃气和门窗，确保安全。 </a:t>
            </a:r>
          </a:p>
        </p:txBody>
      </p:sp>
    </p:spTree>
    <p:extLst>
      <p:ext uri="{BB962C8B-B14F-4D97-AF65-F5344CB8AC3E}">
        <p14:creationId xmlns:p14="http://schemas.microsoft.com/office/powerpoint/2010/main" val="1099560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8613" y="1052513"/>
            <a:ext cx="8208962" cy="424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割伤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在实验工作时，被碎玻璃割伤是很常见的事。伤口需要用清水冲洗至少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10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分钟，以便将残留的化学药品和一些碎的玻璃渣冲洗干净。伤口需要用创可贴或胶布裹好，使其迅速止血，立即到医院接受医治。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实验室应备好急救箱，以备应急。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9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294473" y="289359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玻璃器皿清洗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8612" y="1052513"/>
            <a:ext cx="9283947" cy="424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en-US" altLang="zh-CN" sz="2400" dirty="0"/>
              <a:t>1</a:t>
            </a:r>
            <a:r>
              <a:rPr lang="zh-CN" altLang="zh-CN" sz="2400" dirty="0"/>
              <a:t>清洁剂及使用范围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1.1  </a:t>
            </a:r>
            <a:r>
              <a:rPr lang="zh-CN" altLang="zh-CN" sz="2400" dirty="0"/>
              <a:t>常用清洁剂：肥皂、肥皂液、洗衣粉、去污粉、洗液、有机溶剂等。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1.2  </a:t>
            </a:r>
            <a:r>
              <a:rPr lang="zh-CN" altLang="zh-CN" sz="2400" dirty="0"/>
              <a:t>肥皂、肥皂液、洗衣粉、去污粉用于可以用刷子直接刷洗的仪器，如烧杯、锥形瓶、试剂瓶等。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1.3  </a:t>
            </a:r>
            <a:r>
              <a:rPr lang="zh-CN" altLang="zh-CN" sz="2400" dirty="0"/>
              <a:t>洗液多用于不便于用刷子刷洗的仪器，如滴定管、移液管、容量瓶、比色管、垂熔玻璃漏斗等；也用于长久不用的玻璃仪器，如刷子刷不掉的污垢。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1.4  </a:t>
            </a:r>
            <a:r>
              <a:rPr lang="zh-CN" altLang="zh-CN" sz="2400" dirty="0"/>
              <a:t>有机溶剂可洗有油腻的仪器。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26367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294472" y="289359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玻璃器皿清洗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4646" y="957653"/>
            <a:ext cx="8208962" cy="519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 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洗液的配制方法及使用范围</a:t>
            </a:r>
          </a:p>
          <a:p>
            <a:pPr lvl="0" eaLnBrk="1" hangingPunct="1"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2.1 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重铬酸钾洗液：取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50g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磨细的重铬酸钾或重铬酸钠置于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100ml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热水中，加热使其完全溶解，放冷，将浓硫酸缓缓边搅拌边加入，逐渐析出重铬酸钾红色沉淀，再继续加即溶解，加入硫酸大约为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875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～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900ml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。</a:t>
            </a:r>
          </a:p>
          <a:p>
            <a:pPr lvl="0" eaLnBrk="1" hangingPunct="1"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2.2 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碱性乙醇溶液：将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6g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氢氧化钠溶于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6ml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的水中，再加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50ml95%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乙醇配成，贮于胶塞玻璃瓶中备用。可用于洗涤油脂、焦油、树脂沾污的仪器。</a:t>
            </a:r>
          </a:p>
          <a:p>
            <a:pPr lvl="0" eaLnBrk="1" hangingPunct="1"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2.3 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碱性高锰酸钾洗液：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4g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高锰酸钾溶于水中，加入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10g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氢氧化钾用水稀释至于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1000ml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而成。此液用于清洗油污或其它有机物质。</a:t>
            </a:r>
          </a:p>
          <a:p>
            <a:pPr lvl="0" eaLnBrk="1" hangingPunct="1"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2.4 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草酸洗液：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5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～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10g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草酸溶于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100ml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水中，加入少量浓硫酸。此溶液用于洗涤高锰酸钾洗后产生的二氧化锰。</a:t>
            </a:r>
          </a:p>
          <a:p>
            <a:pPr lvl="0" eaLnBrk="1" hangingPunct="1"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2.5 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碘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—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碘化钾洗液：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1g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碘和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2g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碘化钾溶于水中，用水稀释至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100ml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而成。用于洗涤硝酸银黑褐色残留污物。</a:t>
            </a:r>
          </a:p>
          <a:p>
            <a:pPr lvl="0" eaLnBrk="1" hangingPunct="1"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2.6  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有机溶剂：苯、乙醚、丙酮、二氯乙烷、氯仿、乙醇等可洗去油污或溶于该溶剂的有机物质，使用时注意安全，注意溶剂的毒性和可燃性</a:t>
            </a:r>
          </a:p>
        </p:txBody>
      </p:sp>
    </p:spTree>
    <p:extLst>
      <p:ext uri="{BB962C8B-B14F-4D97-AF65-F5344CB8AC3E}">
        <p14:creationId xmlns:p14="http://schemas.microsoft.com/office/powerpoint/2010/main" val="979832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294473" y="289359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玻璃器皿清洗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8613" y="1052513"/>
            <a:ext cx="8208962" cy="522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en-US" altLang="zh-CN" sz="2800" dirty="0"/>
              <a:t>3 </a:t>
            </a:r>
            <a:r>
              <a:rPr lang="zh-CN" altLang="zh-CN" sz="2800" dirty="0"/>
              <a:t>洗涤方法及要求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3.1  </a:t>
            </a:r>
            <a:r>
              <a:rPr lang="zh-CN" altLang="zh-CN" sz="2800" dirty="0"/>
              <a:t>一般的玻璃仪器先用自来水冲洗，然后用洗衣粉、洗洁精等擦洗，再用自来水清洗，最后用水冲洗三次。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3.2  </a:t>
            </a:r>
            <a:r>
              <a:rPr lang="zh-CN" altLang="zh-CN" sz="2800" dirty="0"/>
              <a:t>精密或难刷的仪器（滴定管、容量瓶、移液管、垂熔玻璃漏斗等）先用自来水冲洗，沥干，用洗液浸泡后，再用自来水冲洗，最后用水冲洗。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3.3  </a:t>
            </a:r>
            <a:r>
              <a:rPr lang="zh-CN" altLang="zh-CN" sz="2800" dirty="0"/>
              <a:t>一个洗净的玻璃仪器应不沾油腻，不挂水珠，否则应重洗，直至达到要求为止。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475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294473" y="289359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玻璃器皿清洗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8613" y="1052513"/>
            <a:ext cx="8208962" cy="424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en-US" altLang="zh-CN" sz="2800" dirty="0"/>
              <a:t>4 </a:t>
            </a:r>
            <a:r>
              <a:rPr lang="zh-CN" altLang="zh-CN" sz="2800" dirty="0"/>
              <a:t>注意事项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4.1  </a:t>
            </a:r>
            <a:r>
              <a:rPr lang="zh-CN" altLang="zh-CN" sz="2800" dirty="0"/>
              <a:t>清洁液有很强的腐蚀性，使用时需小心。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4.2  </a:t>
            </a:r>
            <a:r>
              <a:rPr lang="zh-CN" altLang="zh-CN" sz="2800" dirty="0"/>
              <a:t>被煤油、矿物油、蜡等污染的器皿，不宜用清洁液，</a:t>
            </a:r>
            <a:r>
              <a:rPr lang="zh-CN" altLang="zh-CN" sz="2800" dirty="0" smtClean="0"/>
              <a:t>可用石灰乳</a:t>
            </a:r>
            <a:r>
              <a:rPr lang="zh-CN" altLang="zh-CN" sz="2800" dirty="0"/>
              <a:t>或稀碱液洗去。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4.3  </a:t>
            </a:r>
            <a:r>
              <a:rPr lang="zh-CN" altLang="zh-CN" sz="2800" dirty="0"/>
              <a:t>被钡所污染的器皿，也不能用清洁液洗，因为生成的</a:t>
            </a:r>
            <a:r>
              <a:rPr lang="zh-CN" altLang="zh-CN" sz="2800" dirty="0" smtClean="0"/>
              <a:t>硫酸钡</a:t>
            </a:r>
            <a:r>
              <a:rPr lang="zh-CN" altLang="zh-CN" sz="2800" dirty="0"/>
              <a:t>很难从器皿壁上除去。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4.4  </a:t>
            </a:r>
            <a:r>
              <a:rPr lang="zh-CN" altLang="zh-CN" sz="2800" dirty="0"/>
              <a:t>碱性高锰酸钾洗液碱性较强，洗涤时间不宜过长。 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2830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601980" y="289359"/>
            <a:ext cx="43396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化学实验室安全视频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75656" y="4725144"/>
            <a:ext cx="5548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https://v.qq.com/x/page/y0886vyv3is.html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043608" y="2132856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https://video.tudou.com/v/XMjM3MjQ0ODY1Mg==.html?__fr=oldtd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33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1194881"/>
            <a:ext cx="3982846" cy="48179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54757" y="2204864"/>
            <a:ext cx="568924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800" b="1" dirty="0" smtClean="0">
                <a:ln w="11430">
                  <a:solidFill>
                    <a:srgbClr val="FF6600"/>
                  </a:solidFill>
                </a:ln>
                <a:solidFill>
                  <a:srgbClr val="FF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8800" b="1" dirty="0">
              <a:ln w="11430">
                <a:solidFill>
                  <a:srgbClr val="FF6600"/>
                </a:solidFill>
              </a:ln>
              <a:solidFill>
                <a:srgbClr val="FF6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305122" y="6086720"/>
            <a:ext cx="7344000" cy="0"/>
          </a:xfrm>
          <a:prstGeom prst="round1Rect">
            <a:avLst/>
          </a:prstGeom>
          <a:solidFill>
            <a:srgbClr val="C475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9000"/>
                    </a14:imgEffect>
                    <a14:imgEffect>
                      <a14:colorTemperature colorTemp="2750"/>
                    </a14:imgEffect>
                    <a14:imgEffect>
                      <a14:saturation sat="50000"/>
                    </a14:imgEffect>
                    <a14:imgEffect>
                      <a14:brightnessContrast bright="4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60"/>
          <a:stretch/>
        </p:blipFill>
        <p:spPr>
          <a:xfrm>
            <a:off x="323528" y="548680"/>
            <a:ext cx="8638224" cy="5832648"/>
          </a:xfrm>
          <a:prstGeom prst="rect">
            <a:avLst/>
          </a:prstGeom>
        </p:spPr>
      </p:pic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99592" y="548680"/>
            <a:ext cx="6696744" cy="4320480"/>
          </a:xfr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 smtClean="0"/>
              <a:t>一、化学实验室安全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二、玻璃器皿清洗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三、实验项目：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1</a:t>
            </a:r>
            <a:r>
              <a:rPr lang="zh-CN" altLang="en-US" b="1" dirty="0">
                <a:solidFill>
                  <a:schemeClr val="tx2"/>
                </a:solidFill>
              </a:rPr>
              <a:t>、化学反应速率与活化能的</a:t>
            </a:r>
            <a:r>
              <a:rPr lang="zh-CN" altLang="en-US" b="1" dirty="0" smtClean="0">
                <a:solidFill>
                  <a:schemeClr val="tx2"/>
                </a:solidFill>
              </a:rPr>
              <a:t>测定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</a:rPr>
              <a:t>、荧光防伪材料的制备与应用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3</a:t>
            </a:r>
            <a:r>
              <a:rPr lang="zh-CN" altLang="en-US" b="1" dirty="0" smtClean="0">
                <a:solidFill>
                  <a:schemeClr val="tx2"/>
                </a:solidFill>
              </a:rPr>
              <a:t>、茶叶中咖啡因的</a:t>
            </a:r>
            <a:r>
              <a:rPr lang="zh-CN" altLang="en-US" b="1" dirty="0" smtClean="0">
                <a:solidFill>
                  <a:schemeClr val="tx2"/>
                </a:solidFill>
              </a:rPr>
              <a:t>提取</a:t>
            </a: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88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3"/>
          <p:cNvSpPr txBox="1">
            <a:spLocks noChangeArrowheads="1"/>
          </p:cNvSpPr>
          <p:nvPr/>
        </p:nvSpPr>
        <p:spPr bwMode="auto">
          <a:xfrm>
            <a:off x="362359" y="260648"/>
            <a:ext cx="44256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化学实验室安全</a:t>
            </a:r>
          </a:p>
        </p:txBody>
      </p:sp>
      <p:sp>
        <p:nvSpPr>
          <p:cNvPr id="27" name="矩形 26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4007" y="1185171"/>
            <a:ext cx="7275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化学实验室是一个危险的工作环境，因为常常要使用一些危险的药品，这些潜在的危险通常是不可避免的。为预防危险发生，首先应认识危险的存在，了解作业环境中可能存在的安全隐患，并采取适当的安全和健康措施，以保证实验工作安全而有效的进行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06853" y="3668773"/>
            <a:ext cx="7272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实验室通常要使用各种有机化学试剂</a:t>
            </a:r>
            <a:r>
              <a:rPr lang="zh-CN" altLang="en-US" sz="2400" dirty="0" smtClean="0"/>
              <a:t>、玻璃</a:t>
            </a:r>
            <a:r>
              <a:rPr lang="zh-CN" altLang="en-US" sz="2400" dirty="0"/>
              <a:t>装置及电气设备等，样品处理时经常采用加热、蒸馏、萃取等方法操作，在实验中直接或间接接触各种危险因素是不可避免的，实验人员在进入实验之前，应了解实验过程和所使用化学试剂所存在的潜藏危险，针对危险隐患，采取必要的安全和健康措施，将危险降到最低。</a:t>
            </a:r>
          </a:p>
        </p:txBody>
      </p:sp>
    </p:spTree>
    <p:extLst>
      <p:ext uri="{BB962C8B-B14F-4D97-AF65-F5344CB8AC3E}">
        <p14:creationId xmlns:p14="http://schemas.microsoft.com/office/powerpoint/2010/main" val="168071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3052" y="1387294"/>
            <a:ext cx="8003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defRPr/>
            </a:pPr>
            <a:r>
              <a:rPr lang="zh-CN" altLang="en-US" sz="2400" b="1" dirty="0">
                <a:latin typeface="+mn-ea"/>
              </a:rPr>
              <a:t>一</a:t>
            </a:r>
            <a:r>
              <a:rPr lang="zh-CN" altLang="zh-CN" sz="2400" b="1" dirty="0">
                <a:latin typeface="+mn-ea"/>
              </a:rPr>
              <a:t>、化学品的管理</a:t>
            </a:r>
            <a:endParaRPr lang="zh-CN" altLang="zh-CN" sz="2400" dirty="0">
              <a:latin typeface="+mn-ea"/>
            </a:endParaRPr>
          </a:p>
          <a:p>
            <a:pP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）化学药品保管室要阴凉、通风、干燥，有防火防盗设施。禁止吸烟和使用明火，有火源（如电炉通电）时，须有人看守。</a:t>
            </a:r>
          </a:p>
          <a:p>
            <a:pP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）化学药品要由可靠的、有化学专业知识的人专门管理。</a:t>
            </a:r>
          </a:p>
          <a:p>
            <a:pP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）化学药品应按性质分类存放，并采用科学的保管方法</a:t>
            </a:r>
            <a:r>
              <a:rPr lang="zh-CN" altLang="en-US" sz="2400" dirty="0" smtClean="0"/>
              <a:t>。（</a:t>
            </a:r>
            <a:r>
              <a:rPr lang="en-US" altLang="zh-CN" sz="2400" dirty="0"/>
              <a:t>4</a:t>
            </a:r>
            <a:r>
              <a:rPr lang="zh-CN" altLang="en-US" sz="2400" dirty="0"/>
              <a:t>）化学药品应在容器外贴上标签。</a:t>
            </a:r>
          </a:p>
          <a:p>
            <a:pP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）危险药品、一般药品应分开管理，危险药品必须存入专柜存放，并由专人按要求管理。对剧毒、强腐蚀、易燃易爆药品应根据具体的使用量随用随领。</a:t>
            </a:r>
          </a:p>
        </p:txBody>
      </p:sp>
    </p:spTree>
    <p:extLst>
      <p:ext uri="{BB962C8B-B14F-4D97-AF65-F5344CB8AC3E}">
        <p14:creationId xmlns:p14="http://schemas.microsoft.com/office/powerpoint/2010/main" val="2686773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536" y="1737153"/>
            <a:ext cx="8218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．化学中毒危险性</a:t>
            </a:r>
          </a:p>
          <a:p>
            <a:r>
              <a:rPr lang="zh-CN" altLang="en-US" sz="2000" dirty="0"/>
              <a:t>化学中毒的主要原因：由呼吸道吸入有毒的蒸气；有毒药品通过皮肤吸收进入人体；吃进被有毒物质污染的食物或饮料；品尝或误食有毒药品等。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化学灼伤危险性</a:t>
            </a:r>
          </a:p>
          <a:p>
            <a:r>
              <a:rPr lang="zh-CN" altLang="en-US" sz="2000" dirty="0"/>
              <a:t>皮肤直接接触强腐蚀性物质、强氧化剂、强</a:t>
            </a:r>
            <a:r>
              <a:rPr lang="zh-CN" altLang="en-US" sz="2000" dirty="0" smtClean="0"/>
              <a:t>还原剂</a:t>
            </a:r>
            <a:endParaRPr lang="zh-CN" altLang="en-US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实验室防火</a:t>
            </a:r>
          </a:p>
          <a:p>
            <a:r>
              <a:rPr lang="en-US" altLang="zh-CN" sz="2000" b="1" dirty="0"/>
              <a:t>   </a:t>
            </a:r>
            <a:r>
              <a:rPr lang="zh-CN" altLang="en-US" sz="2000" dirty="0"/>
              <a:t>化学实验室里火是非常危险的，这是</a:t>
            </a:r>
            <a:r>
              <a:rPr lang="zh-CN" altLang="en-US" sz="2000" dirty="0" smtClean="0"/>
              <a:t>因为化学实验</a:t>
            </a:r>
            <a:r>
              <a:rPr lang="zh-CN" altLang="en-US" sz="2000" dirty="0"/>
              <a:t>中经常使用有机试剂，有机试剂易燃、易爆并且有毒</a:t>
            </a:r>
            <a:r>
              <a:rPr lang="zh-CN" altLang="en-US" sz="2000" dirty="0" smtClean="0"/>
              <a:t>；样品</a:t>
            </a:r>
            <a:r>
              <a:rPr lang="zh-CN" altLang="en-US" sz="2000" dirty="0"/>
              <a:t>的加热、蒸馏、萃取操作等，如果处理不当，操作失灵，再遇上高温、明火、创击、容器破裂或没有遵守安全操作规程等，往往会发生火灾爆炸的危险。</a:t>
            </a:r>
          </a:p>
          <a:p>
            <a:r>
              <a:rPr lang="en-US" altLang="zh-CN" sz="2000" dirty="0"/>
              <a:t>4.</a:t>
            </a:r>
            <a:r>
              <a:rPr lang="en-US" altLang="zh-CN" sz="2000" b="1" dirty="0"/>
              <a:t> </a:t>
            </a:r>
            <a:r>
              <a:rPr lang="zh-CN" altLang="en-US" sz="2000" dirty="0"/>
              <a:t>机械伤害危险性</a:t>
            </a:r>
          </a:p>
          <a:p>
            <a:r>
              <a:rPr lang="zh-CN" altLang="en-US" sz="2000" dirty="0"/>
              <a:t>分析中经常用到玻璃器皿，操作时稍有疏忽，很易造成皮肤与手指创伤或割伤。</a:t>
            </a:r>
          </a:p>
          <a:p>
            <a:endParaRPr lang="zh-CN" altLang="en-US" sz="2000" dirty="0"/>
          </a:p>
        </p:txBody>
      </p:sp>
      <p:sp>
        <p:nvSpPr>
          <p:cNvPr id="18" name="标题 6"/>
          <p:cNvSpPr txBox="1">
            <a:spLocks/>
          </p:cNvSpPr>
          <p:nvPr/>
        </p:nvSpPr>
        <p:spPr>
          <a:xfrm>
            <a:off x="-43806" y="1135341"/>
            <a:ext cx="4847146" cy="584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二、化学实验室安全隐患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12439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8637" y="1035616"/>
            <a:ext cx="2808312" cy="584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/>
              <a:t>三、预防措施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23528" y="172893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）保护好眼睛，防止眼睛受刺激气体的熏染，防止任何化学药品特别是强酸、强碱等进入眼内。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）禁止用手直接取用化学药品，使用一些腐蚀和有毒药品，尽可能做好防护措施，倾倒时，切勿直对容器口俯视。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）尽量避免吸入任何有毒气体，实验室里应该备有可靠的通风设备。在使用一些有毒、刺激性的药品时，或一些易放出挥发性气体或毒性蒸气的反应，应在通风橱内完成。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dirty="0" smtClean="0"/>
              <a:t>用量取</a:t>
            </a:r>
            <a:r>
              <a:rPr lang="zh-CN" altLang="en-US" dirty="0"/>
              <a:t>酸、碱等液体，避免药品与皮肤接触，一些腐蚀性的酸液和药品很容易通过皮肤被吸收。在进行实验室常规性工作时，最好戴上防护手套，当使用一些腐蚀和有毒药品，尽可能做好防护措施。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）不能用鼻直接对准试剂瓶口辨别气味，应将试剂瓶口离鼻子远一些，在用手轻轻煽动瓶口气流，稍嗅其味即可。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）稀释浓硫酸时，必须在耐热容器中进行。将浓硫酸徐徐倒入不断搅拌的水中，绝不能把水加入浓硫酸中。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870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465" y="1317239"/>
            <a:ext cx="76179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四、实验室防火防爆及灭火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）易燃物质不宜大量存放于实验室中，应贮存在密闭容器内，放于阴凉通风处。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）加热、蒸馏易燃液体时，不能用明火或油浴加热，并且周围不得有明火。实验过程中应及时查看检查，不得离开操作岗位。</a:t>
            </a:r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(3)  </a:t>
            </a:r>
            <a:r>
              <a:rPr lang="zh-CN" altLang="en-US" sz="2400" dirty="0"/>
              <a:t>实验中使用或倾注易燃物时，要远离有明火。</a:t>
            </a:r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(4)  </a:t>
            </a:r>
            <a:r>
              <a:rPr lang="zh-CN" altLang="en-US" sz="2400" dirty="0"/>
              <a:t>不慎将易燃物倾倒在实验台或地面时，必须迅速断开附近的加热源；用毛巾或抹布将液体吸干；室内立即通风、换气；手上或身上沾有易燃物时，立即清洗干净，不得靠近火源。</a:t>
            </a:r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(5)</a:t>
            </a:r>
            <a:r>
              <a:rPr lang="zh-CN" altLang="en-US" sz="2400" dirty="0"/>
              <a:t>加热用酒精灯、电炉等加热器使用完毕，应立即关闭。</a:t>
            </a:r>
          </a:p>
        </p:txBody>
      </p:sp>
    </p:spTree>
    <p:extLst>
      <p:ext uri="{BB962C8B-B14F-4D97-AF65-F5344CB8AC3E}">
        <p14:creationId xmlns:p14="http://schemas.microsoft.com/office/powerpoint/2010/main" val="2691774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204" y="1081506"/>
            <a:ext cx="8093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(6)  </a:t>
            </a:r>
            <a:r>
              <a:rPr lang="zh-CN" altLang="en-US" sz="2400" dirty="0"/>
              <a:t>灼热的物品不能直接放置在操作台上，温度较高的电加热器应放置在石棉板上。</a:t>
            </a:r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(7)  </a:t>
            </a:r>
            <a:r>
              <a:rPr lang="zh-CN" altLang="en-US" sz="2400" dirty="0"/>
              <a:t>期检查实验室气路、线路是否完好。</a:t>
            </a:r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(8)  </a:t>
            </a:r>
            <a:r>
              <a:rPr lang="zh-CN" altLang="en-US" sz="2400" dirty="0"/>
              <a:t>气体高压钢瓶必须分类保管，远离明火、热源，不得与电线接触，避免暴晒与强烈震动。必须与爆炸物品、氧化剂、易燃物、自燃物及腐蚀性物品隔离。</a:t>
            </a:r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(9)  </a:t>
            </a:r>
            <a:r>
              <a:rPr lang="zh-CN" altLang="en-US" sz="2400" dirty="0"/>
              <a:t>钢瓶要直立固定，开启钢瓶时，人站于侧面，开阀要缓慢。</a:t>
            </a:r>
          </a:p>
          <a:p>
            <a:r>
              <a:rPr lang="en-US" altLang="zh-CN" sz="2400" dirty="0">
                <a:latin typeface="宋体" panose="02010600030101010101" pitchFamily="2" charset="-122"/>
              </a:rPr>
              <a:t> (10)</a:t>
            </a:r>
            <a:r>
              <a:rPr lang="zh-CN" altLang="en-US" sz="2400" dirty="0">
                <a:latin typeface="宋体" panose="02010600030101010101" pitchFamily="2" charset="-122"/>
              </a:rPr>
              <a:t>实验室应配备消防器材，实验人员要熟悉其使用方法并掌握有关的灭火知识</a:t>
            </a:r>
            <a:r>
              <a:rPr lang="zh-CN" altLang="en-US" sz="2400" dirty="0" smtClean="0">
                <a:latin typeface="宋体" panose="02010600030101010101" pitchFamily="2" charset="-122"/>
              </a:rPr>
              <a:t>。（水、干粉、二氧化碳灭火器、砂子、灭火毯等）</a:t>
            </a:r>
            <a:endParaRPr lang="zh-CN" altLang="en-US" sz="2400" dirty="0"/>
          </a:p>
          <a:p>
            <a:r>
              <a:rPr lang="en-US" altLang="zh-CN" sz="2400" dirty="0"/>
              <a:t>   (11)</a:t>
            </a:r>
            <a:r>
              <a:rPr lang="zh-CN" altLang="en-US" sz="2400" dirty="0"/>
              <a:t>当发生突发性危险化学品泄漏或火灾爆炸事故时，现场人员在保护好自身安全的情况下，针对现场情况，及时采取灭火措施，并向有关部门报警。</a:t>
            </a:r>
          </a:p>
        </p:txBody>
      </p:sp>
    </p:spTree>
    <p:extLst>
      <p:ext uri="{BB962C8B-B14F-4D97-AF65-F5344CB8AC3E}">
        <p14:creationId xmlns:p14="http://schemas.microsoft.com/office/powerpoint/2010/main" val="798454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63640" y="28935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化学实验室安全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-1620688" y="1056998"/>
            <a:ext cx="8637588" cy="584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/>
              <a:t>五、有毒化学物质的处理</a:t>
            </a:r>
            <a:endParaRPr lang="zh-CN" altLang="en-US" sz="3200" dirty="0" smtClean="0"/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>
          <a:xfrm>
            <a:off x="373529" y="1541469"/>
            <a:ext cx="8635875" cy="4699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废气</a:t>
            </a:r>
            <a:endParaRPr lang="zh-CN" altLang="en-US" sz="2400" dirty="0" smtClean="0"/>
          </a:p>
          <a:p>
            <a:r>
              <a:rPr lang="zh-CN" altLang="en-US" sz="2400" dirty="0" smtClean="0"/>
              <a:t>少量废气应由通风橱排至室外，毒性大的气体则采取吸附、吸收、氧化、分解等方法处理后排放。</a:t>
            </a:r>
            <a:endParaRPr lang="en-US" altLang="zh-CN" sz="2400" dirty="0" smtClean="0"/>
          </a:p>
          <a:p>
            <a:r>
              <a:rPr lang="zh-CN" altLang="en-US" sz="2400" dirty="0" smtClean="0"/>
              <a:t>为减少汞液面的蒸发，可在汞液面覆盖化学液体。对于溅落的汞，大颗粒可用吸尔球拣起，地面可洒上多硫化钙、硫磺或漂白粉等。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废固</a:t>
            </a:r>
            <a:endParaRPr lang="en-US" altLang="zh-CN" sz="2400" b="1" dirty="0" smtClean="0"/>
          </a:p>
          <a:p>
            <a:r>
              <a:rPr lang="zh-CN" altLang="en-US" sz="2400" dirty="0" smtClean="0"/>
              <a:t>废试剂瓶、废玻璃管、一些碎玻璃等放入指定的盛放没有危险的废弃物的容器里。</a:t>
            </a:r>
            <a:endParaRPr lang="en-US" altLang="zh-CN" sz="2400" dirty="0" smtClean="0"/>
          </a:p>
          <a:p>
            <a:r>
              <a:rPr lang="zh-CN" altLang="en-US" sz="2400" dirty="0" smtClean="0"/>
              <a:t>毒性废弃物应放入有特别标志的容器里。一些特殊的有毒化学试剂在丢弃前应当经过适当处理以减小其毒性。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3459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2355</Words>
  <Application>Microsoft Office PowerPoint</Application>
  <PresentationFormat>全屏显示(4:3)</PresentationFormat>
  <Paragraphs>135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华文新魏</vt:lpstr>
      <vt:lpstr>宋体</vt:lpstr>
      <vt:lpstr>微软雅黑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User</cp:lastModifiedBy>
  <cp:revision>264</cp:revision>
  <dcterms:modified xsi:type="dcterms:W3CDTF">2020-09-02T08:02:16Z</dcterms:modified>
</cp:coreProperties>
</file>