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60" r:id="rId2"/>
    <p:sldId id="324" r:id="rId3"/>
    <p:sldId id="327" r:id="rId4"/>
    <p:sldId id="326" r:id="rId5"/>
    <p:sldId id="325" r:id="rId6"/>
    <p:sldId id="366" r:id="rId7"/>
    <p:sldId id="368" r:id="rId8"/>
    <p:sldId id="367" r:id="rId9"/>
    <p:sldId id="369" r:id="rId10"/>
    <p:sldId id="370" r:id="rId11"/>
    <p:sldId id="371" r:id="rId12"/>
    <p:sldId id="328" r:id="rId13"/>
    <p:sldId id="363" r:id="rId14"/>
    <p:sldId id="330"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Vagun" initials="V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8F9E"/>
    <a:srgbClr val="79A6A0"/>
    <a:srgbClr val="CBBAA8"/>
    <a:srgbClr val="D6C9BB"/>
    <a:srgbClr val="FFFFFF"/>
    <a:srgbClr val="618695"/>
    <a:srgbClr val="233F6A"/>
    <a:srgbClr val="5A6D7D"/>
    <a:srgbClr val="87888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6318" autoAdjust="0"/>
  </p:normalViewPr>
  <p:slideViewPr>
    <p:cSldViewPr snapToGrid="0">
      <p:cViewPr varScale="1">
        <p:scale>
          <a:sx n="85" d="100"/>
          <a:sy n="85" d="100"/>
        </p:scale>
        <p:origin x="60" y="5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170210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1611724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extLst>
      <p:ext uri="{BB962C8B-B14F-4D97-AF65-F5344CB8AC3E}">
        <p14:creationId xmlns:p14="http://schemas.microsoft.com/office/powerpoint/2010/main" val="35717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288668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650951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243868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14</a:t>
            </a:fld>
            <a:endParaRPr lang="zh-CN" altLang="en-US"/>
          </a:p>
        </p:txBody>
      </p:sp>
    </p:spTree>
    <p:extLst>
      <p:ext uri="{BB962C8B-B14F-4D97-AF65-F5344CB8AC3E}">
        <p14:creationId xmlns:p14="http://schemas.microsoft.com/office/powerpoint/2010/main" val="76714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15775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22255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373156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191401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extLst>
      <p:ext uri="{BB962C8B-B14F-4D97-AF65-F5344CB8AC3E}">
        <p14:creationId xmlns:p14="http://schemas.microsoft.com/office/powerpoint/2010/main" val="2627726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extLst>
      <p:ext uri="{BB962C8B-B14F-4D97-AF65-F5344CB8AC3E}">
        <p14:creationId xmlns:p14="http://schemas.microsoft.com/office/powerpoint/2010/main" val="219602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10427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extLst>
      <p:ext uri="{BB962C8B-B14F-4D97-AF65-F5344CB8AC3E}">
        <p14:creationId xmlns:p14="http://schemas.microsoft.com/office/powerpoint/2010/main" val="3725326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526706" y="3647242"/>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2020/5/27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38023"/>
            <a:ext cx="12192000" cy="6858000"/>
          </a:xfrm>
          <a:prstGeom prst="rect">
            <a:avLst/>
          </a:prstGeom>
        </p:spPr>
      </p:pic>
      <p:sp>
        <p:nvSpPr>
          <p:cNvPr id="9" name="矩形 8"/>
          <p:cNvSpPr/>
          <p:nvPr/>
        </p:nvSpPr>
        <p:spPr>
          <a:xfrm>
            <a:off x="0" y="1277472"/>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a:extLst>
              <a:ext uri="{FF2B5EF4-FFF2-40B4-BE49-F238E27FC236}">
                <a16:creationId xmlns:a16="http://schemas.microsoft.com/office/drawing/2014/main" id="{9FB22330-B644-43BA-A1F1-97696CB9A5F8}"/>
              </a:ext>
            </a:extLst>
          </p:cNvPr>
          <p:cNvSpPr/>
          <p:nvPr/>
        </p:nvSpPr>
        <p:spPr>
          <a:xfrm>
            <a:off x="2034844" y="1703692"/>
            <a:ext cx="8122312" cy="1915909"/>
          </a:xfrm>
          <a:prstGeom prst="rect">
            <a:avLst/>
          </a:prstGeom>
        </p:spPr>
        <p:txBody>
          <a:bodyPr wrap="square" lIns="68580" tIns="34290" rIns="68580" bIns="34290">
            <a:spAutoFit/>
          </a:bodyPr>
          <a:lstStyle/>
          <a:p>
            <a:pPr algn="ctr">
              <a:defRPr/>
            </a:pPr>
            <a:r>
              <a:rPr lang="zh-CN" altLang="en-US" sz="6000" dirty="0">
                <a:solidFill>
                  <a:schemeClr val="bg1"/>
                </a:solidFill>
              </a:rPr>
              <a:t>动力电池的分类</a:t>
            </a:r>
            <a:br>
              <a:rPr lang="en-US" altLang="zh-CN" sz="6000" dirty="0">
                <a:solidFill>
                  <a:schemeClr val="bg1"/>
                </a:solidFill>
              </a:rPr>
            </a:br>
            <a:r>
              <a:rPr lang="zh-CN" altLang="en-US" sz="6000" dirty="0">
                <a:solidFill>
                  <a:schemeClr val="bg1"/>
                </a:solidFill>
              </a:rPr>
              <a:t>废旧电池的回收与利用</a:t>
            </a:r>
            <a:endParaRPr sz="6000" b="1" spc="225" dirty="0">
              <a:solidFill>
                <a:schemeClr val="bg1"/>
              </a:solidFill>
              <a:cs typeface="+mn-ea"/>
              <a:sym typeface="+mn-lt"/>
            </a:endParaRPr>
          </a:p>
        </p:txBody>
      </p:sp>
      <p:sp>
        <p:nvSpPr>
          <p:cNvPr id="3" name="文本框 2">
            <a:extLst>
              <a:ext uri="{FF2B5EF4-FFF2-40B4-BE49-F238E27FC236}">
                <a16:creationId xmlns:a16="http://schemas.microsoft.com/office/drawing/2014/main" id="{875D900F-D6FC-4C63-A5D8-CC12E68D07FE}"/>
              </a:ext>
            </a:extLst>
          </p:cNvPr>
          <p:cNvSpPr txBox="1"/>
          <p:nvPr/>
        </p:nvSpPr>
        <p:spPr>
          <a:xfrm>
            <a:off x="5187208" y="4591126"/>
            <a:ext cx="1525870" cy="584775"/>
          </a:xfrm>
          <a:prstGeom prst="rect">
            <a:avLst/>
          </a:prstGeom>
          <a:noFill/>
        </p:spPr>
        <p:txBody>
          <a:bodyPr wrap="square" rtlCol="0">
            <a:spAutoFit/>
          </a:bodyPr>
          <a:lstStyle/>
          <a:p>
            <a:r>
              <a:rPr lang="zh-CN" altLang="en-US" sz="3200" dirty="0"/>
              <a:t>第二组</a:t>
            </a:r>
          </a:p>
        </p:txBody>
      </p:sp>
    </p:spTree>
    <p:extLst>
      <p:ext uri="{BB962C8B-B14F-4D97-AF65-F5344CB8AC3E}">
        <p14:creationId xmlns:p14="http://schemas.microsoft.com/office/powerpoint/2010/main" val="41714561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47831" y="282891"/>
            <a:ext cx="4296335" cy="561692"/>
          </a:xfrm>
          <a:prstGeom prst="rect">
            <a:avLst/>
          </a:prstGeom>
        </p:spPr>
        <p:txBody>
          <a:bodyPr wrap="square" lIns="68580" tIns="34290" rIns="68580" bIns="34290">
            <a:spAutoFit/>
          </a:bodyPr>
          <a:lstStyle/>
          <a:p>
            <a:pPr>
              <a:defRPr/>
            </a:pPr>
            <a:r>
              <a:rPr lang="zh-CN" altLang="en-US" sz="3200" b="1" dirty="0"/>
              <a:t>废旧电池的回收与利用</a:t>
            </a:r>
            <a:endParaRPr lang="zh-CN" altLang="en-US" sz="3200" spc="225" dirty="0">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5784" y="870414"/>
            <a:ext cx="4795804" cy="90588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zh-CN" altLang="en-US" sz="4000" b="1" dirty="0">
                <a:solidFill>
                  <a:schemeClr val="bg1"/>
                </a:solidFill>
                <a:cs typeface="+mn-ea"/>
                <a:sym typeface="+mn-lt"/>
              </a:rPr>
              <a:t>初始化函数</a:t>
            </a:r>
            <a:endParaRPr lang="en-US" sz="4000" b="1" dirty="0">
              <a:solidFill>
                <a:schemeClr val="bg1"/>
              </a:solidFill>
              <a:cs typeface="+mn-ea"/>
              <a:sym typeface="+mn-lt"/>
            </a:endParaRPr>
          </a:p>
        </p:txBody>
      </p:sp>
      <p:sp>
        <p:nvSpPr>
          <p:cNvPr id="17" name="矩形 16">
            <a:extLst>
              <a:ext uri="{FF2B5EF4-FFF2-40B4-BE49-F238E27FC236}">
                <a16:creationId xmlns:a16="http://schemas.microsoft.com/office/drawing/2014/main" id="{EF89167E-CFC2-4FED-AC69-C0CF5DDEF17E}"/>
              </a:ext>
            </a:extLst>
          </p:cNvPr>
          <p:cNvSpPr/>
          <p:nvPr/>
        </p:nvSpPr>
        <p:spPr>
          <a:xfrm>
            <a:off x="45663" y="1148554"/>
            <a:ext cx="4296335" cy="776603"/>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文本框 18">
            <a:extLst>
              <a:ext uri="{FF2B5EF4-FFF2-40B4-BE49-F238E27FC236}">
                <a16:creationId xmlns:a16="http://schemas.microsoft.com/office/drawing/2014/main" id="{0FE4C084-6174-44D8-AD9C-C72B2AAA7158}"/>
              </a:ext>
            </a:extLst>
          </p:cNvPr>
          <p:cNvSpPr txBox="1"/>
          <p:nvPr/>
        </p:nvSpPr>
        <p:spPr>
          <a:xfrm>
            <a:off x="1523094" y="1125469"/>
            <a:ext cx="134147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4000" dirty="0">
                <a:solidFill>
                  <a:schemeClr val="bg1"/>
                </a:solidFill>
                <a:latin typeface="宋体" panose="02010600030101010101" pitchFamily="2" charset="-122"/>
                <a:ea typeface="宋体" panose="02010600030101010101" pitchFamily="2" charset="-122"/>
              </a:rPr>
              <a:t>小结</a:t>
            </a:r>
            <a:endParaRPr lang="en-US" altLang="zh-CN" sz="4000" dirty="0">
              <a:solidFill>
                <a:schemeClr val="bg1"/>
              </a:solidFill>
              <a:latin typeface="宋体" panose="02010600030101010101" pitchFamily="2" charset="-122"/>
              <a:ea typeface="宋体" panose="02010600030101010101" pitchFamily="2" charset="-122"/>
            </a:endParaRPr>
          </a:p>
        </p:txBody>
      </p:sp>
      <p:sp>
        <p:nvSpPr>
          <p:cNvPr id="21" name="矩形 20">
            <a:extLst>
              <a:ext uri="{FF2B5EF4-FFF2-40B4-BE49-F238E27FC236}">
                <a16:creationId xmlns:a16="http://schemas.microsoft.com/office/drawing/2014/main" id="{7330F3A7-A602-48D8-B60F-7E48FE23567A}"/>
              </a:ext>
            </a:extLst>
          </p:cNvPr>
          <p:cNvSpPr/>
          <p:nvPr/>
        </p:nvSpPr>
        <p:spPr>
          <a:xfrm>
            <a:off x="952500" y="2088410"/>
            <a:ext cx="10287000" cy="4385318"/>
          </a:xfrm>
          <a:prstGeom prst="rect">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a:extLst>
              <a:ext uri="{FF2B5EF4-FFF2-40B4-BE49-F238E27FC236}">
                <a16:creationId xmlns:a16="http://schemas.microsoft.com/office/drawing/2014/main" id="{2E2DA47A-9B52-4626-BF1E-83E76510B0E1}"/>
              </a:ext>
            </a:extLst>
          </p:cNvPr>
          <p:cNvSpPr/>
          <p:nvPr/>
        </p:nvSpPr>
        <p:spPr>
          <a:xfrm>
            <a:off x="803174" y="2193937"/>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cs typeface="+mn-ea"/>
                <a:sym typeface="+mn-lt"/>
              </a:rPr>
              <a:t>“</a:t>
            </a:r>
            <a:endParaRPr sz="11500" spc="225" dirty="0">
              <a:solidFill>
                <a:schemeClr val="bg1"/>
              </a:solidFill>
              <a:cs typeface="+mn-ea"/>
              <a:sym typeface="+mn-lt"/>
            </a:endParaRPr>
          </a:p>
        </p:txBody>
      </p:sp>
      <p:sp>
        <p:nvSpPr>
          <p:cNvPr id="23" name="文本框 22">
            <a:extLst>
              <a:ext uri="{FF2B5EF4-FFF2-40B4-BE49-F238E27FC236}">
                <a16:creationId xmlns:a16="http://schemas.microsoft.com/office/drawing/2014/main" id="{D83DFDAE-5CB3-4D4E-B3BB-1B858F4E1568}"/>
              </a:ext>
            </a:extLst>
          </p:cNvPr>
          <p:cNvSpPr txBox="1"/>
          <p:nvPr/>
        </p:nvSpPr>
        <p:spPr>
          <a:xfrm>
            <a:off x="2732497" y="2701544"/>
            <a:ext cx="6892108" cy="304698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zh-CN" sz="2400" dirty="0">
                <a:solidFill>
                  <a:schemeClr val="bg1"/>
                </a:solidFill>
              </a:rPr>
              <a:t>火法回收、湿法回收和生物浸出回收三种技术相比，火法回收缺陷过大，如能耗和设备要求太高，金属回收率低。在我国推行蓝天碧水保卫战计划的大环境下难以实施。生物浸出回收在整体上效率低，菌种生存条件严苛，在我国生物冶金研究相对稀缺的现况下不易推广。而湿法回收技术成熟，Ｌｉ、Ｃｏ等多种金属的浸出率均大于９５％。成本低、能耗小、对设备要求低，工业上引入途径广。</a:t>
            </a:r>
            <a:endParaRPr lang="en-US" altLang="zh-CN" sz="2400" dirty="0">
              <a:solidFill>
                <a:schemeClr val="bg1"/>
              </a:solidFill>
            </a:endParaRPr>
          </a:p>
        </p:txBody>
      </p:sp>
      <p:sp>
        <p:nvSpPr>
          <p:cNvPr id="24" name="矩形 23">
            <a:extLst>
              <a:ext uri="{FF2B5EF4-FFF2-40B4-BE49-F238E27FC236}">
                <a16:creationId xmlns:a16="http://schemas.microsoft.com/office/drawing/2014/main" id="{74E7E525-6BE3-4A3F-BF09-9ED56C4FC6A1}"/>
              </a:ext>
            </a:extLst>
          </p:cNvPr>
          <p:cNvSpPr/>
          <p:nvPr/>
        </p:nvSpPr>
        <p:spPr>
          <a:xfrm>
            <a:off x="9624605" y="5019035"/>
            <a:ext cx="2061391" cy="1838965"/>
          </a:xfrm>
          <a:prstGeom prst="rect">
            <a:avLst/>
          </a:prstGeom>
        </p:spPr>
        <p:txBody>
          <a:bodyPr wrap="square" lIns="68580" tIns="34290" rIns="68580" bIns="34290">
            <a:spAutoFit/>
          </a:bodyPr>
          <a:lstStyle/>
          <a:p>
            <a:pPr algn="ctr">
              <a:defRPr/>
            </a:pPr>
            <a:r>
              <a:rPr lang="en-US" sz="11500" spc="225" dirty="0">
                <a:solidFill>
                  <a:schemeClr val="bg1"/>
                </a:solidFill>
                <a:cs typeface="+mn-ea"/>
                <a:sym typeface="+mn-lt"/>
              </a:rPr>
              <a:t>”</a:t>
            </a:r>
            <a:endParaRPr sz="11500" spc="225" dirty="0">
              <a:solidFill>
                <a:schemeClr val="bg1"/>
              </a:solidFill>
              <a:cs typeface="+mn-ea"/>
              <a:sym typeface="+mn-lt"/>
            </a:endParaRPr>
          </a:p>
        </p:txBody>
      </p:sp>
    </p:spTree>
    <p:extLst>
      <p:ext uri="{BB962C8B-B14F-4D97-AF65-F5344CB8AC3E}">
        <p14:creationId xmlns:p14="http://schemas.microsoft.com/office/powerpoint/2010/main" val="9819185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ppt_y</p:attrName>
                                        </p:attrNameLst>
                                      </p:cBhvr>
                                      <p:tavLst>
                                        <p:tav tm="0">
                                          <p:val>
                                            <p:strVal val="#ppt_y+#ppt_h*1.125000"/>
                                          </p:val>
                                        </p:tav>
                                        <p:tav tm="100000">
                                          <p:val>
                                            <p:strVal val="#ppt_y"/>
                                          </p:val>
                                        </p:tav>
                                      </p:tavLst>
                                    </p:anim>
                                    <p:animEffect transition="in" filter="wipe(up)">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childTnLst>
                          </p:cTn>
                        </p:par>
                        <p:par>
                          <p:cTn id="35" fill="hold">
                            <p:stCondLst>
                              <p:cond delay="1000"/>
                            </p:stCondLst>
                            <p:childTnLst>
                              <p:par>
                                <p:cTn id="36" presetID="12" presetClass="entr" presetSubtype="4"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p:bldP spid="17" grpId="0" bldLvl="0" animBg="1"/>
      <p:bldP spid="19" grpId="0" bldLvl="0"/>
      <p:bldP spid="21" grpId="0" bldLvl="0" animBg="1"/>
      <p:bldP spid="22" grpId="0"/>
      <p:bldP spid="23" grpId="0" bldLvl="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47831" y="282891"/>
            <a:ext cx="4296335" cy="561692"/>
          </a:xfrm>
          <a:prstGeom prst="rect">
            <a:avLst/>
          </a:prstGeom>
        </p:spPr>
        <p:txBody>
          <a:bodyPr wrap="square" lIns="68580" tIns="34290" rIns="68580" bIns="34290">
            <a:spAutoFit/>
          </a:bodyPr>
          <a:lstStyle/>
          <a:p>
            <a:pPr>
              <a:defRPr/>
            </a:pPr>
            <a:r>
              <a:rPr lang="zh-CN" altLang="en-US" sz="3200" b="1" dirty="0"/>
              <a:t>废旧电池的回收与利用</a:t>
            </a:r>
            <a:endParaRPr lang="zh-CN" altLang="en-US" sz="3200" spc="225" dirty="0">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5784" y="870414"/>
            <a:ext cx="4795804" cy="90588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zh-CN" altLang="en-US" sz="4000" b="1" dirty="0">
                <a:solidFill>
                  <a:schemeClr val="bg1"/>
                </a:solidFill>
                <a:cs typeface="+mn-ea"/>
                <a:sym typeface="+mn-lt"/>
              </a:rPr>
              <a:t>初始化函数</a:t>
            </a:r>
            <a:endParaRPr lang="en-US" sz="4000" b="1" dirty="0">
              <a:solidFill>
                <a:schemeClr val="bg1"/>
              </a:solidFill>
              <a:cs typeface="+mn-ea"/>
              <a:sym typeface="+mn-lt"/>
            </a:endParaRPr>
          </a:p>
        </p:txBody>
      </p:sp>
      <p:sp>
        <p:nvSpPr>
          <p:cNvPr id="17" name="矩形 16">
            <a:extLst>
              <a:ext uri="{FF2B5EF4-FFF2-40B4-BE49-F238E27FC236}">
                <a16:creationId xmlns:a16="http://schemas.microsoft.com/office/drawing/2014/main" id="{EF89167E-CFC2-4FED-AC69-C0CF5DDEF17E}"/>
              </a:ext>
            </a:extLst>
          </p:cNvPr>
          <p:cNvSpPr/>
          <p:nvPr/>
        </p:nvSpPr>
        <p:spPr>
          <a:xfrm>
            <a:off x="45663" y="1148554"/>
            <a:ext cx="4296335" cy="776603"/>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文本框 18">
            <a:extLst>
              <a:ext uri="{FF2B5EF4-FFF2-40B4-BE49-F238E27FC236}">
                <a16:creationId xmlns:a16="http://schemas.microsoft.com/office/drawing/2014/main" id="{0FE4C084-6174-44D8-AD9C-C72B2AAA7158}"/>
              </a:ext>
            </a:extLst>
          </p:cNvPr>
          <p:cNvSpPr txBox="1"/>
          <p:nvPr/>
        </p:nvSpPr>
        <p:spPr>
          <a:xfrm>
            <a:off x="1523094" y="1125469"/>
            <a:ext cx="134147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4000" dirty="0">
                <a:solidFill>
                  <a:schemeClr val="bg1"/>
                </a:solidFill>
                <a:latin typeface="宋体" panose="02010600030101010101" pitchFamily="2" charset="-122"/>
                <a:ea typeface="宋体" panose="02010600030101010101" pitchFamily="2" charset="-122"/>
              </a:rPr>
              <a:t>小结</a:t>
            </a:r>
            <a:endParaRPr lang="en-US" altLang="zh-CN" sz="4000" dirty="0">
              <a:solidFill>
                <a:schemeClr val="bg1"/>
              </a:solidFill>
              <a:latin typeface="宋体" panose="02010600030101010101" pitchFamily="2" charset="-122"/>
              <a:ea typeface="宋体" panose="02010600030101010101" pitchFamily="2" charset="-122"/>
            </a:endParaRPr>
          </a:p>
        </p:txBody>
      </p:sp>
      <p:sp>
        <p:nvSpPr>
          <p:cNvPr id="21" name="矩形 20">
            <a:extLst>
              <a:ext uri="{FF2B5EF4-FFF2-40B4-BE49-F238E27FC236}">
                <a16:creationId xmlns:a16="http://schemas.microsoft.com/office/drawing/2014/main" id="{7330F3A7-A602-48D8-B60F-7E48FE23567A}"/>
              </a:ext>
            </a:extLst>
          </p:cNvPr>
          <p:cNvSpPr/>
          <p:nvPr/>
        </p:nvSpPr>
        <p:spPr>
          <a:xfrm>
            <a:off x="952500" y="2088410"/>
            <a:ext cx="10287000" cy="4385318"/>
          </a:xfrm>
          <a:prstGeom prst="rect">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a:extLst>
              <a:ext uri="{FF2B5EF4-FFF2-40B4-BE49-F238E27FC236}">
                <a16:creationId xmlns:a16="http://schemas.microsoft.com/office/drawing/2014/main" id="{2E2DA47A-9B52-4626-BF1E-83E76510B0E1}"/>
              </a:ext>
            </a:extLst>
          </p:cNvPr>
          <p:cNvSpPr/>
          <p:nvPr/>
        </p:nvSpPr>
        <p:spPr>
          <a:xfrm>
            <a:off x="803174" y="2193937"/>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cs typeface="+mn-ea"/>
                <a:sym typeface="+mn-lt"/>
              </a:rPr>
              <a:t>“</a:t>
            </a:r>
            <a:endParaRPr sz="11500" spc="225" dirty="0">
              <a:solidFill>
                <a:schemeClr val="bg1"/>
              </a:solidFill>
              <a:cs typeface="+mn-ea"/>
              <a:sym typeface="+mn-lt"/>
            </a:endParaRPr>
          </a:p>
        </p:txBody>
      </p:sp>
      <p:sp>
        <p:nvSpPr>
          <p:cNvPr id="23" name="文本框 22">
            <a:extLst>
              <a:ext uri="{FF2B5EF4-FFF2-40B4-BE49-F238E27FC236}">
                <a16:creationId xmlns:a16="http://schemas.microsoft.com/office/drawing/2014/main" id="{D83DFDAE-5CB3-4D4E-B3BB-1B858F4E1568}"/>
              </a:ext>
            </a:extLst>
          </p:cNvPr>
          <p:cNvSpPr txBox="1"/>
          <p:nvPr/>
        </p:nvSpPr>
        <p:spPr>
          <a:xfrm>
            <a:off x="2732497" y="2701544"/>
            <a:ext cx="6892108" cy="34163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zh-CN" dirty="0">
                <a:solidFill>
                  <a:schemeClr val="bg1"/>
                </a:solidFill>
              </a:rPr>
              <a:t>针对湿法回收工艺的整个回收过程，建议从以下两个方向进行完善：</a:t>
            </a:r>
            <a:endParaRPr lang="en-US" altLang="zh-CN" dirty="0">
              <a:solidFill>
                <a:schemeClr val="bg1"/>
              </a:solidFill>
            </a:endParaRPr>
          </a:p>
          <a:p>
            <a:r>
              <a:rPr lang="zh-CN" altLang="en-US" dirty="0">
                <a:solidFill>
                  <a:schemeClr val="bg1"/>
                </a:solidFill>
              </a:rPr>
              <a:t>（</a:t>
            </a:r>
            <a:r>
              <a:rPr lang="zh-CN" altLang="zh-CN" dirty="0">
                <a:solidFill>
                  <a:schemeClr val="bg1"/>
                </a:solidFill>
              </a:rPr>
              <a:t>１）提高预处理的效率湿法回收工艺流程长的一个较大原因是预处理复杂。锂电池粉碎后，需要筛选、分拣、去除粘结剂、研磨，手工操作效率低。如果能够开发出机械去壳</a:t>
            </a:r>
            <a:r>
              <a:rPr lang="en-US" altLang="zh-CN" dirty="0">
                <a:solidFill>
                  <a:schemeClr val="bg1"/>
                </a:solidFill>
              </a:rPr>
              <a:t>—</a:t>
            </a:r>
            <a:r>
              <a:rPr lang="zh-CN" altLang="zh-CN" dirty="0">
                <a:solidFill>
                  <a:schemeClr val="bg1"/>
                </a:solidFill>
              </a:rPr>
              <a:t>智能分选的一体化拆解设备将会极大地提高电池处理量和处理效率。这是锂电池回收研究的关键技术点。</a:t>
            </a:r>
            <a:endParaRPr lang="en-US" altLang="zh-CN" dirty="0">
              <a:solidFill>
                <a:schemeClr val="bg1"/>
              </a:solidFill>
            </a:endParaRPr>
          </a:p>
          <a:p>
            <a:r>
              <a:rPr lang="zh-CN" altLang="en-US" dirty="0">
                <a:solidFill>
                  <a:schemeClr val="bg1"/>
                </a:solidFill>
              </a:rPr>
              <a:t>（</a:t>
            </a:r>
            <a:r>
              <a:rPr lang="zh-CN" altLang="zh-CN" dirty="0">
                <a:solidFill>
                  <a:schemeClr val="bg1"/>
                </a:solidFill>
              </a:rPr>
              <a:t>２）减少试剂使用国家的环保政策要求各个工业企业对废水处理、固体废弃物处置必须做到</a:t>
            </a:r>
            <a:r>
              <a:rPr lang="en-US" altLang="zh-CN" dirty="0">
                <a:solidFill>
                  <a:schemeClr val="bg1"/>
                </a:solidFill>
              </a:rPr>
              <a:t>“</a:t>
            </a:r>
            <a:r>
              <a:rPr lang="zh-CN" altLang="zh-CN" dirty="0">
                <a:solidFill>
                  <a:schemeClr val="bg1"/>
                </a:solidFill>
              </a:rPr>
              <a:t>无害化、减量化、资源化</a:t>
            </a:r>
            <a:r>
              <a:rPr lang="en-US" altLang="zh-CN" dirty="0">
                <a:solidFill>
                  <a:schemeClr val="bg1"/>
                </a:solidFill>
              </a:rPr>
              <a:t>”</a:t>
            </a:r>
            <a:r>
              <a:rPr lang="zh-CN" altLang="zh-CN" dirty="0">
                <a:solidFill>
                  <a:schemeClr val="bg1"/>
                </a:solidFill>
              </a:rPr>
              <a:t>，对湿法回收锂电池的企业来说，浸出废液的成分需要严格控制。所以在湿法回收时，应该尽可能减少试剂种类，控制酸根阴离子的数量，萃取剂和酸碱最好避免同时使用，降低尾液资源化难度。同时，要对湿法浸出机理深入研究，选择高效、易处理的浸出试剂。</a:t>
            </a:r>
          </a:p>
        </p:txBody>
      </p:sp>
      <p:sp>
        <p:nvSpPr>
          <p:cNvPr id="24" name="矩形 23">
            <a:extLst>
              <a:ext uri="{FF2B5EF4-FFF2-40B4-BE49-F238E27FC236}">
                <a16:creationId xmlns:a16="http://schemas.microsoft.com/office/drawing/2014/main" id="{74E7E525-6BE3-4A3F-BF09-9ED56C4FC6A1}"/>
              </a:ext>
            </a:extLst>
          </p:cNvPr>
          <p:cNvSpPr/>
          <p:nvPr/>
        </p:nvSpPr>
        <p:spPr>
          <a:xfrm>
            <a:off x="9624605" y="5019035"/>
            <a:ext cx="2061391" cy="1838965"/>
          </a:xfrm>
          <a:prstGeom prst="rect">
            <a:avLst/>
          </a:prstGeom>
        </p:spPr>
        <p:txBody>
          <a:bodyPr wrap="square" lIns="68580" tIns="34290" rIns="68580" bIns="34290">
            <a:spAutoFit/>
          </a:bodyPr>
          <a:lstStyle/>
          <a:p>
            <a:pPr algn="ctr">
              <a:defRPr/>
            </a:pPr>
            <a:r>
              <a:rPr lang="en-US" sz="11500" spc="225" dirty="0">
                <a:solidFill>
                  <a:schemeClr val="bg1"/>
                </a:solidFill>
                <a:cs typeface="+mn-ea"/>
                <a:sym typeface="+mn-lt"/>
              </a:rPr>
              <a:t>”</a:t>
            </a:r>
            <a:endParaRPr sz="11500" spc="225" dirty="0">
              <a:solidFill>
                <a:schemeClr val="bg1"/>
              </a:solidFill>
              <a:cs typeface="+mn-ea"/>
              <a:sym typeface="+mn-lt"/>
            </a:endParaRPr>
          </a:p>
        </p:txBody>
      </p:sp>
    </p:spTree>
    <p:extLst>
      <p:ext uri="{BB962C8B-B14F-4D97-AF65-F5344CB8AC3E}">
        <p14:creationId xmlns:p14="http://schemas.microsoft.com/office/powerpoint/2010/main" val="341737155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ppt_y</p:attrName>
                                        </p:attrNameLst>
                                      </p:cBhvr>
                                      <p:tavLst>
                                        <p:tav tm="0">
                                          <p:val>
                                            <p:strVal val="#ppt_y+#ppt_h*1.125000"/>
                                          </p:val>
                                        </p:tav>
                                        <p:tav tm="100000">
                                          <p:val>
                                            <p:strVal val="#ppt_y"/>
                                          </p:val>
                                        </p:tav>
                                      </p:tavLst>
                                    </p:anim>
                                    <p:animEffect transition="in" filter="wipe(up)">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childTnLst>
                          </p:cTn>
                        </p:par>
                        <p:par>
                          <p:cTn id="35" fill="hold">
                            <p:stCondLst>
                              <p:cond delay="1000"/>
                            </p:stCondLst>
                            <p:childTnLst>
                              <p:par>
                                <p:cTn id="36" presetID="12" presetClass="entr" presetSubtype="4"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p:bldP spid="17" grpId="0" bldLvl="0" animBg="1"/>
      <p:bldP spid="19" grpId="0" bldLvl="0"/>
      <p:bldP spid="21" grpId="0" bldLvl="0" animBg="1"/>
      <p:bldP spid="22" grpId="0"/>
      <p:bldP spid="23" grpId="0" bldLvl="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平行四边形 1"/>
          <p:cNvSpPr/>
          <p:nvPr/>
        </p:nvSpPr>
        <p:spPr>
          <a:xfrm>
            <a:off x="1627773" y="1384300"/>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cs typeface="+mn-ea"/>
                <a:sym typeface="+mn-lt"/>
              </a:rPr>
              <a:t>3</a:t>
            </a:r>
            <a:endParaRPr sz="13800" spc="225" dirty="0">
              <a:solidFill>
                <a:schemeClr val="bg1"/>
              </a:solidFill>
              <a:cs typeface="+mn-ea"/>
              <a:sym typeface="+mn-lt"/>
            </a:endParaRPr>
          </a:p>
        </p:txBody>
      </p:sp>
      <p:sp>
        <p:nvSpPr>
          <p:cNvPr id="17" name="矩形 16"/>
          <p:cNvSpPr/>
          <p:nvPr/>
        </p:nvSpPr>
        <p:spPr>
          <a:xfrm>
            <a:off x="6662601" y="2755572"/>
            <a:ext cx="5651888" cy="992579"/>
          </a:xfrm>
          <a:prstGeom prst="rect">
            <a:avLst/>
          </a:prstGeom>
        </p:spPr>
        <p:txBody>
          <a:bodyPr wrap="square" lIns="68580" tIns="34290" rIns="68580" bIns="34290">
            <a:spAutoFit/>
          </a:bodyPr>
          <a:lstStyle/>
          <a:p>
            <a:pPr>
              <a:defRPr/>
            </a:pPr>
            <a:r>
              <a:rPr lang="zh-CN" altLang="en-US" sz="6000" spc="225" dirty="0">
                <a:solidFill>
                  <a:schemeClr val="bg1"/>
                </a:solidFill>
                <a:cs typeface="+mn-ea"/>
                <a:sym typeface="+mn-lt"/>
              </a:rPr>
              <a:t>总结</a:t>
            </a:r>
            <a:endParaRPr sz="6000" spc="225" dirty="0">
              <a:solidFill>
                <a:schemeClr val="bg1"/>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FB4617D3-F938-4675-8259-D9A64EE1FFEA}"/>
              </a:ext>
            </a:extLst>
          </p:cNvPr>
          <p:cNvSpPr/>
          <p:nvPr/>
        </p:nvSpPr>
        <p:spPr>
          <a:xfrm>
            <a:off x="0" y="1757665"/>
            <a:ext cx="12192000" cy="4122435"/>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cs typeface="+mn-ea"/>
                <a:sym typeface="+mn-lt"/>
              </a:rPr>
              <a:t>总结</a:t>
            </a:r>
            <a:endParaRPr sz="3200" spc="225" dirty="0">
              <a:solidFill>
                <a:schemeClr val="tx1">
                  <a:lumMod val="75000"/>
                  <a:lumOff val="25000"/>
                </a:schemeClr>
              </a:solidFill>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4F5D5BB2-8242-4D2A-A150-33593EC23313}"/>
              </a:ext>
            </a:extLst>
          </p:cNvPr>
          <p:cNvSpPr/>
          <p:nvPr/>
        </p:nvSpPr>
        <p:spPr>
          <a:xfrm>
            <a:off x="1529750" y="2551837"/>
            <a:ext cx="8862205" cy="2677656"/>
          </a:xfrm>
          <a:prstGeom prst="rect">
            <a:avLst/>
          </a:prstGeom>
        </p:spPr>
        <p:txBody>
          <a:bodyPr wrap="square">
            <a:spAutoFit/>
          </a:bodyPr>
          <a:lstStyle/>
          <a:p>
            <a:r>
              <a:rPr lang="en-US" altLang="zh-CN" sz="2800" dirty="0">
                <a:solidFill>
                  <a:schemeClr val="bg1"/>
                </a:solidFill>
                <a:latin typeface="宋体" panose="02010600030101010101" pitchFamily="2" charset="-122"/>
                <a:ea typeface="宋体" panose="02010600030101010101" pitchFamily="2" charset="-122"/>
              </a:rPr>
              <a:t>	</a:t>
            </a:r>
            <a:r>
              <a:rPr lang="zh-CN" altLang="en-US" sz="2800" dirty="0">
                <a:solidFill>
                  <a:schemeClr val="bg1"/>
                </a:solidFill>
                <a:latin typeface="宋体" panose="02010600030101010101" pitchFamily="2" charset="-122"/>
                <a:ea typeface="宋体" panose="02010600030101010101" pitchFamily="2" charset="-122"/>
              </a:rPr>
              <a:t>化学废旧电池对环境的污染日益严重，成为亟待解决的问题之一。国家应该从管理制度上不断完善，从回收和处理工艺上有效改进，使之走向社会，惠及全民。更重要的是，作为社会公民，有责任也有义务提高环保意识，改变传统行为，为避免废旧电池处理不当而污染自然环境，有效保护人们的生命安全。</a:t>
            </a:r>
          </a:p>
        </p:txBody>
      </p:sp>
    </p:spTree>
    <p:extLst>
      <p:ext uri="{BB962C8B-B14F-4D97-AF65-F5344CB8AC3E}">
        <p14:creationId xmlns:p14="http://schemas.microsoft.com/office/powerpoint/2010/main" val="8179232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7" name="矩形 16"/>
          <p:cNvSpPr/>
          <p:nvPr/>
        </p:nvSpPr>
        <p:spPr>
          <a:xfrm>
            <a:off x="2843212" y="2209413"/>
            <a:ext cx="6506508" cy="1084912"/>
          </a:xfrm>
          <a:prstGeom prst="rect">
            <a:avLst/>
          </a:prstGeom>
        </p:spPr>
        <p:txBody>
          <a:bodyPr wrap="square" lIns="68580" tIns="34290" rIns="68580" bIns="34290">
            <a:spAutoFit/>
          </a:bodyPr>
          <a:lstStyle/>
          <a:p>
            <a:pPr algn="ctr">
              <a:defRPr/>
            </a:pPr>
            <a:r>
              <a:rPr lang="zh-CN" altLang="en-US" sz="6600" spc="225" dirty="0">
                <a:solidFill>
                  <a:srgbClr val="6E8F9E"/>
                </a:solidFill>
                <a:latin typeface="方正粗谭黑简体" panose="02000000000000000000" pitchFamily="2" charset="-122"/>
                <a:ea typeface="方正粗谭黑简体" panose="02000000000000000000" pitchFamily="2" charset="-122"/>
                <a:cs typeface="+mn-ea"/>
                <a:sym typeface="+mn-lt"/>
              </a:rPr>
              <a:t>感谢聆听</a:t>
            </a:r>
          </a:p>
        </p:txBody>
      </p:sp>
      <p:sp>
        <p:nvSpPr>
          <p:cNvPr id="2" name="矩形 1"/>
          <p:cNvSpPr/>
          <p:nvPr/>
        </p:nvSpPr>
        <p:spPr>
          <a:xfrm>
            <a:off x="4966335" y="3505835"/>
            <a:ext cx="2259330" cy="622300"/>
          </a:xfrm>
          <a:prstGeom prst="rect">
            <a:avLst/>
          </a:prstGeom>
        </p:spPr>
        <p:txBody>
          <a:bodyPr wrap="square" lIns="68580" tIns="34290" rIns="68580" bIns="34290">
            <a:spAutoFit/>
          </a:bodyPr>
          <a:lstStyle/>
          <a:p>
            <a:pPr algn="dist">
              <a:defRPr/>
            </a:pPr>
            <a:r>
              <a:rPr lang="en-US" altLang="zh-CN" sz="3600" spc="225" dirty="0">
                <a:solidFill>
                  <a:srgbClr val="6E8F9E"/>
                </a:solidFill>
                <a:cs typeface="+mn-ea"/>
                <a:sym typeface="+mn-lt"/>
              </a:rPr>
              <a:t>THANKS</a:t>
            </a:r>
          </a:p>
        </p:txBody>
      </p:sp>
      <p:cxnSp>
        <p:nvCxnSpPr>
          <p:cNvPr id="5" name="直接连接符 4"/>
          <p:cNvCxnSpPr/>
          <p:nvPr/>
        </p:nvCxnSpPr>
        <p:spPr>
          <a:xfrm>
            <a:off x="3563620" y="3816985"/>
            <a:ext cx="113347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499350" y="3816985"/>
            <a:ext cx="113347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rot="16200000" flipH="1" flipV="1">
            <a:off x="-427990" y="1787525"/>
            <a:ext cx="6845300" cy="327025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1951160" y="2705123"/>
            <a:ext cx="1945945" cy="1177245"/>
          </a:xfrm>
          <a:prstGeom prst="rect">
            <a:avLst/>
          </a:prstGeom>
        </p:spPr>
        <p:txBody>
          <a:bodyPr wrap="square" lIns="68580" tIns="34290" rIns="68580" bIns="34290">
            <a:spAutoFit/>
          </a:bodyPr>
          <a:lstStyle/>
          <a:p>
            <a:pPr algn="ctr">
              <a:defRPr/>
            </a:pPr>
            <a:r>
              <a:rPr lang="zh-CN" altLang="en-US" sz="3600" spc="225" dirty="0">
                <a:solidFill>
                  <a:schemeClr val="bg1"/>
                </a:solidFill>
                <a:cs typeface="+mn-ea"/>
                <a:sym typeface="+mn-lt"/>
              </a:rPr>
              <a:t>目录</a:t>
            </a:r>
            <a:endParaRPr lang="en-US" altLang="zh-CN" sz="3600" spc="225" dirty="0">
              <a:solidFill>
                <a:schemeClr val="bg1"/>
              </a:solidFill>
              <a:cs typeface="+mn-ea"/>
              <a:sym typeface="+mn-lt"/>
            </a:endParaRPr>
          </a:p>
          <a:p>
            <a:pPr algn="ctr">
              <a:defRPr/>
            </a:pPr>
            <a:r>
              <a:rPr lang="en-US" altLang="zh-CN" sz="3600" spc="225" dirty="0">
                <a:solidFill>
                  <a:schemeClr val="bg1"/>
                </a:solidFill>
                <a:cs typeface="+mn-ea"/>
                <a:sym typeface="+mn-lt"/>
              </a:rPr>
              <a:t>content</a:t>
            </a:r>
            <a:endParaRPr sz="3600" spc="225" dirty="0">
              <a:solidFill>
                <a:schemeClr val="bg1"/>
              </a:solidFill>
              <a:cs typeface="+mn-ea"/>
              <a:sym typeface="+mn-lt"/>
            </a:endParaRPr>
          </a:p>
        </p:txBody>
      </p:sp>
      <p:sp>
        <p:nvSpPr>
          <p:cNvPr id="31" name="矩形 30"/>
          <p:cNvSpPr/>
          <p:nvPr/>
        </p:nvSpPr>
        <p:spPr>
          <a:xfrm>
            <a:off x="345241" y="1895153"/>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cs typeface="+mn-ea"/>
                <a:sym typeface="+mn-lt"/>
              </a:rPr>
              <a:t>“</a:t>
            </a:r>
          </a:p>
        </p:txBody>
      </p:sp>
      <p:sp>
        <p:nvSpPr>
          <p:cNvPr id="32" name="矩形 31"/>
          <p:cNvSpPr/>
          <p:nvPr/>
        </p:nvSpPr>
        <p:spPr>
          <a:xfrm>
            <a:off x="3632268" y="3790809"/>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cs typeface="+mn-ea"/>
                <a:sym typeface="+mn-lt"/>
              </a:rPr>
              <a:t>”</a:t>
            </a:r>
          </a:p>
        </p:txBody>
      </p:sp>
      <p:sp>
        <p:nvSpPr>
          <p:cNvPr id="34" name="矩形 33"/>
          <p:cNvSpPr/>
          <p:nvPr/>
        </p:nvSpPr>
        <p:spPr>
          <a:xfrm>
            <a:off x="7428466" y="1554888"/>
            <a:ext cx="1713623" cy="561692"/>
          </a:xfrm>
          <a:prstGeom prst="rect">
            <a:avLst/>
          </a:prstGeom>
        </p:spPr>
        <p:txBody>
          <a:bodyPr wrap="square" lIns="68580" tIns="34290" rIns="68580" bIns="34290">
            <a:spAutoFit/>
          </a:bodyPr>
          <a:lstStyle/>
          <a:p>
            <a:pPr>
              <a:defRPr/>
            </a:pPr>
            <a:r>
              <a:rPr lang="en-US" altLang="zh-CN" sz="3200" spc="225" dirty="0">
                <a:gradFill>
                  <a:gsLst>
                    <a:gs pos="64000">
                      <a:srgbClr val="618695"/>
                    </a:gs>
                    <a:gs pos="0">
                      <a:schemeClr val="bg1">
                        <a:alpha val="38000"/>
                      </a:schemeClr>
                    </a:gs>
                  </a:gsLst>
                  <a:lin ang="5340000" scaled="0"/>
                </a:gradFill>
                <a:cs typeface="+mn-ea"/>
                <a:sym typeface="+mn-lt"/>
              </a:rPr>
              <a:t>Part 01</a:t>
            </a:r>
          </a:p>
        </p:txBody>
      </p:sp>
      <p:sp>
        <p:nvSpPr>
          <p:cNvPr id="35" name="矩形 34"/>
          <p:cNvSpPr/>
          <p:nvPr/>
        </p:nvSpPr>
        <p:spPr>
          <a:xfrm>
            <a:off x="7374767" y="2049256"/>
            <a:ext cx="3441057" cy="623248"/>
          </a:xfrm>
          <a:prstGeom prst="rect">
            <a:avLst/>
          </a:prstGeom>
        </p:spPr>
        <p:txBody>
          <a:bodyPr wrap="square" lIns="68580" tIns="34290" rIns="68580" bIns="34290">
            <a:spAutoFit/>
          </a:bodyPr>
          <a:lstStyle/>
          <a:p>
            <a:pPr>
              <a:defRPr/>
            </a:pPr>
            <a:r>
              <a:rPr lang="zh-CN" altLang="en-US" sz="3600" dirty="0"/>
              <a:t>动力电池的分类</a:t>
            </a:r>
            <a:endParaRPr lang="zh-CN" altLang="en-US" sz="3600" spc="225" dirty="0">
              <a:solidFill>
                <a:schemeClr val="tx1">
                  <a:lumMod val="75000"/>
                  <a:lumOff val="25000"/>
                </a:schemeClr>
              </a:solidFill>
              <a:cs typeface="+mn-ea"/>
              <a:sym typeface="+mn-lt"/>
            </a:endParaRPr>
          </a:p>
        </p:txBody>
      </p:sp>
      <p:sp>
        <p:nvSpPr>
          <p:cNvPr id="40" name="矩形 39"/>
          <p:cNvSpPr/>
          <p:nvPr/>
        </p:nvSpPr>
        <p:spPr>
          <a:xfrm>
            <a:off x="7435616" y="2886026"/>
            <a:ext cx="1713623" cy="561692"/>
          </a:xfrm>
          <a:prstGeom prst="rect">
            <a:avLst/>
          </a:prstGeom>
        </p:spPr>
        <p:txBody>
          <a:bodyPr wrap="square" lIns="68580" tIns="34290" rIns="68580" bIns="34290">
            <a:spAutoFit/>
          </a:bodyPr>
          <a:lstStyle/>
          <a:p>
            <a:pPr>
              <a:defRPr/>
            </a:pPr>
            <a:r>
              <a:rPr lang="en-US" altLang="zh-CN" sz="3200" spc="225" dirty="0">
                <a:gradFill>
                  <a:gsLst>
                    <a:gs pos="64000">
                      <a:srgbClr val="618695"/>
                    </a:gs>
                    <a:gs pos="0">
                      <a:schemeClr val="bg1">
                        <a:alpha val="38000"/>
                      </a:schemeClr>
                    </a:gs>
                  </a:gsLst>
                  <a:lin ang="5340000" scaled="0"/>
                </a:gradFill>
                <a:cs typeface="+mn-ea"/>
                <a:sym typeface="+mn-lt"/>
              </a:rPr>
              <a:t>Part 02</a:t>
            </a:r>
          </a:p>
        </p:txBody>
      </p:sp>
      <p:sp>
        <p:nvSpPr>
          <p:cNvPr id="41" name="矩形 40"/>
          <p:cNvSpPr/>
          <p:nvPr/>
        </p:nvSpPr>
        <p:spPr>
          <a:xfrm>
            <a:off x="7381917" y="3380394"/>
            <a:ext cx="4712317" cy="623248"/>
          </a:xfrm>
          <a:prstGeom prst="rect">
            <a:avLst/>
          </a:prstGeom>
        </p:spPr>
        <p:txBody>
          <a:bodyPr wrap="square" lIns="68580" tIns="34290" rIns="68580" bIns="34290">
            <a:spAutoFit/>
          </a:bodyPr>
          <a:lstStyle/>
          <a:p>
            <a:pPr>
              <a:defRPr/>
            </a:pPr>
            <a:r>
              <a:rPr lang="zh-CN" altLang="en-US" sz="3600" dirty="0"/>
              <a:t>废旧电池的回收与利用</a:t>
            </a:r>
            <a:endParaRPr sz="3600" spc="225" dirty="0">
              <a:solidFill>
                <a:schemeClr val="tx1">
                  <a:lumMod val="75000"/>
                  <a:lumOff val="25000"/>
                </a:schemeClr>
              </a:solidFill>
              <a:cs typeface="+mn-ea"/>
              <a:sym typeface="+mn-lt"/>
            </a:endParaRPr>
          </a:p>
        </p:txBody>
      </p:sp>
      <p:sp>
        <p:nvSpPr>
          <p:cNvPr id="42" name="矩形 41"/>
          <p:cNvSpPr/>
          <p:nvPr/>
        </p:nvSpPr>
        <p:spPr>
          <a:xfrm>
            <a:off x="7482165" y="4306540"/>
            <a:ext cx="1713623" cy="561692"/>
          </a:xfrm>
          <a:prstGeom prst="rect">
            <a:avLst/>
          </a:prstGeom>
        </p:spPr>
        <p:txBody>
          <a:bodyPr wrap="square" lIns="68580" tIns="34290" rIns="68580" bIns="34290">
            <a:spAutoFit/>
          </a:bodyPr>
          <a:lstStyle/>
          <a:p>
            <a:pPr>
              <a:defRPr/>
            </a:pPr>
            <a:r>
              <a:rPr lang="en-US" altLang="zh-CN" sz="3200" spc="225" dirty="0">
                <a:gradFill>
                  <a:gsLst>
                    <a:gs pos="64000">
                      <a:srgbClr val="618695"/>
                    </a:gs>
                    <a:gs pos="0">
                      <a:schemeClr val="bg1">
                        <a:alpha val="38000"/>
                      </a:schemeClr>
                    </a:gs>
                  </a:gsLst>
                  <a:lin ang="5340000" scaled="0"/>
                </a:gradFill>
                <a:cs typeface="+mn-ea"/>
                <a:sym typeface="+mn-lt"/>
              </a:rPr>
              <a:t>Part 03</a:t>
            </a:r>
          </a:p>
        </p:txBody>
      </p:sp>
      <p:sp>
        <p:nvSpPr>
          <p:cNvPr id="43" name="矩形 42"/>
          <p:cNvSpPr/>
          <p:nvPr/>
        </p:nvSpPr>
        <p:spPr>
          <a:xfrm>
            <a:off x="7428466" y="4800908"/>
            <a:ext cx="3441057"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cs typeface="+mn-ea"/>
                <a:sym typeface="+mn-lt"/>
              </a:rPr>
              <a:t>总结</a:t>
            </a:r>
            <a:endParaRPr sz="3600" spc="225" dirty="0">
              <a:solidFill>
                <a:schemeClr val="tx1">
                  <a:lumMod val="75000"/>
                  <a:lumOff val="25000"/>
                </a:schemeClr>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1000"/>
                                        <p:tgtEl>
                                          <p:spTgt spid="34"/>
                                        </p:tgtEl>
                                      </p:cBhvr>
                                    </p:animEffect>
                                    <p:anim calcmode="lin" valueType="num">
                                      <p:cBhvr>
                                        <p:cTn id="21" dur="1000" fill="hold"/>
                                        <p:tgtEl>
                                          <p:spTgt spid="34"/>
                                        </p:tgtEl>
                                        <p:attrNameLst>
                                          <p:attrName>ppt_x</p:attrName>
                                        </p:attrNameLst>
                                      </p:cBhvr>
                                      <p:tavLst>
                                        <p:tav tm="0">
                                          <p:val>
                                            <p:strVal val="#ppt_x"/>
                                          </p:val>
                                        </p:tav>
                                        <p:tav tm="100000">
                                          <p:val>
                                            <p:strVal val="#ppt_x"/>
                                          </p:val>
                                        </p:tav>
                                      </p:tavLst>
                                    </p:anim>
                                    <p:anim calcmode="lin" valueType="num">
                                      <p:cBhvr>
                                        <p:cTn id="22" dur="1000" fill="hold"/>
                                        <p:tgtEl>
                                          <p:spTgt spid="3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000"/>
                                        <p:tgtEl>
                                          <p:spTgt spid="40"/>
                                        </p:tgtEl>
                                      </p:cBhvr>
                                    </p:animEffect>
                                    <p:anim calcmode="lin" valueType="num">
                                      <p:cBhvr>
                                        <p:cTn id="31" dur="1000" fill="hold"/>
                                        <p:tgtEl>
                                          <p:spTgt spid="40"/>
                                        </p:tgtEl>
                                        <p:attrNameLst>
                                          <p:attrName>ppt_x</p:attrName>
                                        </p:attrNameLst>
                                      </p:cBhvr>
                                      <p:tavLst>
                                        <p:tav tm="0">
                                          <p:val>
                                            <p:strVal val="#ppt_x"/>
                                          </p:val>
                                        </p:tav>
                                        <p:tav tm="100000">
                                          <p:val>
                                            <p:strVal val="#ppt_x"/>
                                          </p:val>
                                        </p:tav>
                                      </p:tavLst>
                                    </p:anim>
                                    <p:anim calcmode="lin" valueType="num">
                                      <p:cBhvr>
                                        <p:cTn id="32" dur="1000" fill="hold"/>
                                        <p:tgtEl>
                                          <p:spTgt spid="4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1000"/>
                                        <p:tgtEl>
                                          <p:spTgt spid="42"/>
                                        </p:tgtEl>
                                      </p:cBhvr>
                                    </p:animEffect>
                                    <p:anim calcmode="lin" valueType="num">
                                      <p:cBhvr>
                                        <p:cTn id="41" dur="1000" fill="hold"/>
                                        <p:tgtEl>
                                          <p:spTgt spid="42"/>
                                        </p:tgtEl>
                                        <p:attrNameLst>
                                          <p:attrName>ppt_x</p:attrName>
                                        </p:attrNameLst>
                                      </p:cBhvr>
                                      <p:tavLst>
                                        <p:tav tm="0">
                                          <p:val>
                                            <p:strVal val="#ppt_x"/>
                                          </p:val>
                                        </p:tav>
                                        <p:tav tm="100000">
                                          <p:val>
                                            <p:strVal val="#ppt_x"/>
                                          </p:val>
                                        </p:tav>
                                      </p:tavLst>
                                    </p:anim>
                                    <p:anim calcmode="lin" valueType="num">
                                      <p:cBhvr>
                                        <p:cTn id="42" dur="1000" fill="hold"/>
                                        <p:tgtEl>
                                          <p:spTgt spid="4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1000"/>
                                        <p:tgtEl>
                                          <p:spTgt spid="43"/>
                                        </p:tgtEl>
                                      </p:cBhvr>
                                    </p:animEffect>
                                    <p:anim calcmode="lin" valueType="num">
                                      <p:cBhvr>
                                        <p:cTn id="46" dur="1000" fill="hold"/>
                                        <p:tgtEl>
                                          <p:spTgt spid="43"/>
                                        </p:tgtEl>
                                        <p:attrNameLst>
                                          <p:attrName>ppt_x</p:attrName>
                                        </p:attrNameLst>
                                      </p:cBhvr>
                                      <p:tavLst>
                                        <p:tav tm="0">
                                          <p:val>
                                            <p:strVal val="#ppt_x"/>
                                          </p:val>
                                        </p:tav>
                                        <p:tav tm="100000">
                                          <p:val>
                                            <p:strVal val="#ppt_x"/>
                                          </p:val>
                                        </p:tav>
                                      </p:tavLst>
                                    </p:anim>
                                    <p:anim calcmode="lin" valueType="num">
                                      <p:cBhvr>
                                        <p:cTn id="4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32" grpId="0"/>
      <p:bldP spid="34" grpId="0"/>
      <p:bldP spid="35" grpId="0"/>
      <p:bldP spid="40" grpId="0"/>
      <p:bldP spid="41"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平行四边形 1"/>
          <p:cNvSpPr/>
          <p:nvPr/>
        </p:nvSpPr>
        <p:spPr>
          <a:xfrm>
            <a:off x="1627773" y="1384300"/>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cs typeface="+mn-ea"/>
                <a:sym typeface="+mn-lt"/>
              </a:rPr>
              <a:t>1</a:t>
            </a:r>
            <a:endParaRPr sz="13800" spc="225" dirty="0">
              <a:solidFill>
                <a:schemeClr val="bg1"/>
              </a:solidFill>
              <a:cs typeface="+mn-ea"/>
              <a:sym typeface="+mn-lt"/>
            </a:endParaRPr>
          </a:p>
        </p:txBody>
      </p:sp>
      <p:sp>
        <p:nvSpPr>
          <p:cNvPr id="17" name="矩形 16"/>
          <p:cNvSpPr/>
          <p:nvPr/>
        </p:nvSpPr>
        <p:spPr>
          <a:xfrm>
            <a:off x="4912339" y="2564838"/>
            <a:ext cx="5651888" cy="992579"/>
          </a:xfrm>
          <a:prstGeom prst="rect">
            <a:avLst/>
          </a:prstGeom>
        </p:spPr>
        <p:txBody>
          <a:bodyPr wrap="square" lIns="68580" tIns="34290" rIns="68580" bIns="34290">
            <a:spAutoFit/>
          </a:bodyPr>
          <a:lstStyle/>
          <a:p>
            <a:pPr>
              <a:defRPr/>
            </a:pPr>
            <a:r>
              <a:rPr lang="zh-CN" altLang="en-US" sz="6000" dirty="0">
                <a:solidFill>
                  <a:schemeClr val="bg1"/>
                </a:solidFill>
              </a:rPr>
              <a:t>动力电池的分类</a:t>
            </a:r>
            <a:endParaRPr lang="zh-CN" altLang="en-US" sz="6000" spc="225" dirty="0">
              <a:solidFill>
                <a:schemeClr val="bg1"/>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cs typeface="+mn-ea"/>
                <a:sym typeface="+mn-lt"/>
              </a:rPr>
              <a:t>废旧电池的分类</a:t>
            </a:r>
            <a:endParaRPr sz="3200" spc="225" dirty="0">
              <a:solidFill>
                <a:schemeClr val="tx1">
                  <a:lumMod val="75000"/>
                  <a:lumOff val="25000"/>
                </a:schemeClr>
              </a:solidFill>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502561" y="1626086"/>
            <a:ext cx="2413507" cy="2413507"/>
          </a:xfrm>
          <a:prstGeom prst="ellipse">
            <a:avLst/>
          </a:prstGeom>
          <a:solidFill>
            <a:srgbClr val="6E8F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15" name="椭圆 14"/>
          <p:cNvSpPr/>
          <p:nvPr/>
        </p:nvSpPr>
        <p:spPr>
          <a:xfrm>
            <a:off x="4829344" y="1656208"/>
            <a:ext cx="2413507" cy="2413507"/>
          </a:xfrm>
          <a:prstGeom prst="ellipse">
            <a:avLst/>
          </a:prstGeom>
          <a:solidFill>
            <a:srgbClr val="6E8F9E"/>
          </a:solid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8" name="椭圆 17"/>
          <p:cNvSpPr/>
          <p:nvPr/>
        </p:nvSpPr>
        <p:spPr>
          <a:xfrm>
            <a:off x="8156127" y="1686738"/>
            <a:ext cx="2413507" cy="2413507"/>
          </a:xfrm>
          <a:prstGeom prst="ellipse">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0" name="文本框 19"/>
          <p:cNvSpPr txBox="1"/>
          <p:nvPr/>
        </p:nvSpPr>
        <p:spPr>
          <a:xfrm>
            <a:off x="1447251" y="3991501"/>
            <a:ext cx="2524125" cy="1631216"/>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蓄电池也就是我们常见的</a:t>
            </a:r>
            <a:r>
              <a:rPr lang="zh-CN" altLang="en-US" sz="2000" dirty="0">
                <a:latin typeface="宋体" panose="02010600030101010101" pitchFamily="2" charset="-122"/>
                <a:ea typeface="宋体" panose="02010600030101010101" pitchFamily="2" charset="-122"/>
              </a:rPr>
              <a:t>化学</a:t>
            </a:r>
            <a:r>
              <a:rPr lang="zh-CN" altLang="zh-CN" sz="2000" dirty="0">
                <a:latin typeface="宋体" panose="02010600030101010101" pitchFamily="2" charset="-122"/>
                <a:ea typeface="宋体" panose="02010600030101010101" pitchFamily="2" charset="-122"/>
              </a:rPr>
              <a:t>电池，比如：铅酸蓄电池、镍镉蓄电池、 镍氢蓄电池、锂蓄电池。</a:t>
            </a:r>
          </a:p>
        </p:txBody>
      </p:sp>
      <p:sp>
        <p:nvSpPr>
          <p:cNvPr id="21" name="文本框 20"/>
          <p:cNvSpPr txBox="1"/>
          <p:nvPr/>
        </p:nvSpPr>
        <p:spPr>
          <a:xfrm>
            <a:off x="4829344" y="4039593"/>
            <a:ext cx="2524125" cy="2246769"/>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高中我们就学过，燃料电池是一种将化学能直接转化为电能的装置，它的正极是氧电极 </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负极是氢或碳氢化合物或乙醇等燃料电极。</a:t>
            </a:r>
          </a:p>
        </p:txBody>
      </p:sp>
      <p:sp>
        <p:nvSpPr>
          <p:cNvPr id="22" name="文本框 21"/>
          <p:cNvSpPr txBox="1"/>
          <p:nvPr/>
        </p:nvSpPr>
        <p:spPr>
          <a:xfrm>
            <a:off x="8100817" y="4108453"/>
            <a:ext cx="2524125" cy="1938992"/>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太阳能电池是通过光电效应或者光化学效应直接把光能转化成电能的装置。以光伏效应工作的晶硅太阳能电池为主流。</a:t>
            </a:r>
          </a:p>
        </p:txBody>
      </p:sp>
      <p:pic>
        <p:nvPicPr>
          <p:cNvPr id="13" name="Picture 2">
            <a:extLst>
              <a:ext uri="{FF2B5EF4-FFF2-40B4-BE49-F238E27FC236}">
                <a16:creationId xmlns:a16="http://schemas.microsoft.com/office/drawing/2014/main" id="{5F10B5DF-E328-4520-836B-8B3357DB30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1037" y="2104621"/>
            <a:ext cx="1940453" cy="137346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14EF145C-0E4E-4E80-BD86-30B893D0C2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7848" y="2123263"/>
            <a:ext cx="1982959" cy="1394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0513B312-E119-4D22-AEB1-666A916A363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37100" y="2104621"/>
            <a:ext cx="1651557" cy="1519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ppt_x"/>
                                          </p:val>
                                        </p:tav>
                                        <p:tav tm="100000">
                                          <p:val>
                                            <p:strVal val="#ppt_x"/>
                                          </p:val>
                                        </p:tav>
                                      </p:tavLst>
                                    </p:anim>
                                    <p:anim calcmode="lin" valueType="num">
                                      <p:cBhvr additive="base">
                                        <p:cTn id="3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ldLvl="0" animBg="1"/>
      <p:bldP spid="15" grpId="0" bldLvl="0" animBg="1"/>
      <p:bldP spid="18" grpId="0" bldLvl="0" animBg="1"/>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平行四边形 1"/>
          <p:cNvSpPr/>
          <p:nvPr/>
        </p:nvSpPr>
        <p:spPr>
          <a:xfrm>
            <a:off x="1627773" y="1384935"/>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cs typeface="+mn-ea"/>
                <a:sym typeface="+mn-lt"/>
              </a:rPr>
              <a:t>2</a:t>
            </a:r>
            <a:endParaRPr sz="13800" spc="225" dirty="0">
              <a:solidFill>
                <a:schemeClr val="bg1"/>
              </a:solidFill>
              <a:cs typeface="+mn-ea"/>
              <a:sym typeface="+mn-lt"/>
            </a:endParaRPr>
          </a:p>
        </p:txBody>
      </p:sp>
      <p:sp>
        <p:nvSpPr>
          <p:cNvPr id="17" name="矩形 16"/>
          <p:cNvSpPr/>
          <p:nvPr/>
        </p:nvSpPr>
        <p:spPr>
          <a:xfrm>
            <a:off x="4901119" y="2742007"/>
            <a:ext cx="6582174" cy="807913"/>
          </a:xfrm>
          <a:prstGeom prst="rect">
            <a:avLst/>
          </a:prstGeom>
        </p:spPr>
        <p:txBody>
          <a:bodyPr wrap="square" lIns="68580" tIns="34290" rIns="68580" bIns="34290">
            <a:spAutoFit/>
          </a:bodyPr>
          <a:lstStyle/>
          <a:p>
            <a:pPr>
              <a:defRPr/>
            </a:pPr>
            <a:r>
              <a:rPr lang="zh-CN" altLang="en-US" sz="4800" b="1" dirty="0">
                <a:solidFill>
                  <a:schemeClr val="bg1"/>
                </a:solidFill>
              </a:rPr>
              <a:t>废旧电池的回收与利用</a:t>
            </a:r>
            <a:endParaRPr sz="4800" spc="225" dirty="0">
              <a:solidFill>
                <a:schemeClr val="bg1"/>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30C99D8-354E-47BF-AF73-DF4FE56171E1}"/>
              </a:ext>
            </a:extLst>
          </p:cNvPr>
          <p:cNvSpPr/>
          <p:nvPr/>
        </p:nvSpPr>
        <p:spPr>
          <a:xfrm>
            <a:off x="12004" y="3981507"/>
            <a:ext cx="4059911" cy="776603"/>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 name="矩形 6"/>
          <p:cNvSpPr/>
          <p:nvPr/>
        </p:nvSpPr>
        <p:spPr>
          <a:xfrm>
            <a:off x="3941737" y="299906"/>
            <a:ext cx="4308524" cy="561692"/>
          </a:xfrm>
          <a:prstGeom prst="rect">
            <a:avLst/>
          </a:prstGeom>
        </p:spPr>
        <p:txBody>
          <a:bodyPr wrap="square" lIns="68580" tIns="34290" rIns="68580" bIns="34290">
            <a:spAutoFit/>
          </a:bodyPr>
          <a:lstStyle/>
          <a:p>
            <a:pPr>
              <a:defRPr/>
            </a:pPr>
            <a:r>
              <a:rPr lang="zh-CN" altLang="en-US" sz="3200" b="1" dirty="0"/>
              <a:t>废旧电池的回收与利用</a:t>
            </a:r>
            <a:endParaRPr lang="zh-CN" altLang="en-US" sz="3200" spc="225" dirty="0">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2004" y="1145596"/>
            <a:ext cx="4053913" cy="776603"/>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 name="矩形 5"/>
          <p:cNvSpPr/>
          <p:nvPr/>
        </p:nvSpPr>
        <p:spPr>
          <a:xfrm>
            <a:off x="522036" y="2724413"/>
            <a:ext cx="73625" cy="58477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3" name="文本框 12"/>
          <p:cNvSpPr txBox="1"/>
          <p:nvPr/>
        </p:nvSpPr>
        <p:spPr>
          <a:xfrm>
            <a:off x="522036" y="1135171"/>
            <a:ext cx="3710886"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altLang="zh-CN" sz="4000" dirty="0">
                <a:solidFill>
                  <a:schemeClr val="bg1"/>
                </a:solidFill>
                <a:latin typeface="宋体" panose="02010600030101010101" pitchFamily="2" charset="-122"/>
                <a:ea typeface="宋体" panose="02010600030101010101" pitchFamily="2" charset="-122"/>
              </a:rPr>
              <a:t>1.</a:t>
            </a:r>
            <a:r>
              <a:rPr lang="zh-CN" altLang="en-US" sz="4000" dirty="0">
                <a:solidFill>
                  <a:schemeClr val="bg1"/>
                </a:solidFill>
                <a:latin typeface="宋体" panose="02010600030101010101" pitchFamily="2" charset="-122"/>
                <a:ea typeface="宋体" panose="02010600030101010101" pitchFamily="2" charset="-122"/>
              </a:rPr>
              <a:t>焚烧与填埋</a:t>
            </a:r>
            <a:endParaRPr lang="en-US" altLang="zh-CN" sz="4000" dirty="0">
              <a:solidFill>
                <a:schemeClr val="bg1"/>
              </a:solidFill>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FC1373A6-DBCD-492A-8406-8D7289213CE7}"/>
              </a:ext>
            </a:extLst>
          </p:cNvPr>
          <p:cNvSpPr txBox="1"/>
          <p:nvPr/>
        </p:nvSpPr>
        <p:spPr>
          <a:xfrm>
            <a:off x="664464" y="2290133"/>
            <a:ext cx="8648521" cy="1323439"/>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就目前而言，我国大部分城市都设有专门负责回收化学废旧电池的垃圾桶。</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大多数城市对一次性电池的处理方式为：</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与其他固体废物一同埋入土中，或是直接进行焚烧。</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这种处理方式无法避免重金属造成的污染，因此不宜使用。</a:t>
            </a:r>
          </a:p>
        </p:txBody>
      </p:sp>
      <p:sp>
        <p:nvSpPr>
          <p:cNvPr id="10" name="矩形 9">
            <a:extLst>
              <a:ext uri="{FF2B5EF4-FFF2-40B4-BE49-F238E27FC236}">
                <a16:creationId xmlns:a16="http://schemas.microsoft.com/office/drawing/2014/main" id="{6A8F5C8D-FF3C-4DA7-BFAA-358B1927B0B8}"/>
              </a:ext>
            </a:extLst>
          </p:cNvPr>
          <p:cNvSpPr/>
          <p:nvPr/>
        </p:nvSpPr>
        <p:spPr>
          <a:xfrm>
            <a:off x="522036" y="5337143"/>
            <a:ext cx="73625" cy="58477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a:extLst>
              <a:ext uri="{FF2B5EF4-FFF2-40B4-BE49-F238E27FC236}">
                <a16:creationId xmlns:a16="http://schemas.microsoft.com/office/drawing/2014/main" id="{5BE2D646-92A1-4043-989B-8C38C2174EA9}"/>
              </a:ext>
            </a:extLst>
          </p:cNvPr>
          <p:cNvSpPr txBox="1"/>
          <p:nvPr/>
        </p:nvSpPr>
        <p:spPr>
          <a:xfrm>
            <a:off x="664464" y="4967812"/>
            <a:ext cx="8905002" cy="1323439"/>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固化处置方法是将一次电池直接作为混凝土的拌合材料。</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由于水泥具有较高的粘合性以及固化性，因此它能够容纳大量的废旧电池。</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固化处置法能够通过水泥将化学废旧电池当中的有毒物质封锁于混凝土当中，</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这样做不仅能够节省自然资源的使用量，同时能够完成对废电池的处理。</a:t>
            </a:r>
          </a:p>
        </p:txBody>
      </p:sp>
      <p:sp>
        <p:nvSpPr>
          <p:cNvPr id="15" name="文本框 14">
            <a:extLst>
              <a:ext uri="{FF2B5EF4-FFF2-40B4-BE49-F238E27FC236}">
                <a16:creationId xmlns:a16="http://schemas.microsoft.com/office/drawing/2014/main" id="{F6E00E0D-503C-4D25-8165-E46ADDC7825E}"/>
              </a:ext>
            </a:extLst>
          </p:cNvPr>
          <p:cNvSpPr txBox="1"/>
          <p:nvPr/>
        </p:nvSpPr>
        <p:spPr>
          <a:xfrm>
            <a:off x="522036" y="4061843"/>
            <a:ext cx="3655660"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altLang="zh-CN" sz="4000" dirty="0">
                <a:solidFill>
                  <a:schemeClr val="bg1"/>
                </a:solidFill>
                <a:latin typeface="宋体" panose="02010600030101010101" pitchFamily="2" charset="-122"/>
                <a:ea typeface="宋体" panose="02010600030101010101" pitchFamily="2" charset="-122"/>
              </a:rPr>
              <a:t>2.</a:t>
            </a:r>
            <a:r>
              <a:rPr lang="zh-CN" altLang="en-US" sz="4000" dirty="0">
                <a:solidFill>
                  <a:schemeClr val="bg1"/>
                </a:solidFill>
                <a:latin typeface="宋体" panose="02010600030101010101" pitchFamily="2" charset="-122"/>
                <a:ea typeface="宋体" panose="02010600030101010101" pitchFamily="2" charset="-122"/>
              </a:rPr>
              <a:t>固化处置法</a:t>
            </a:r>
            <a:endParaRPr lang="en-US" altLang="zh-CN" sz="4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70508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up)">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7" grpId="0"/>
      <p:bldP spid="4" grpId="0" bldLvl="0" animBg="1"/>
      <p:bldP spid="13" grpId="0" bldLvl="0"/>
      <p:bldP spid="14" grpId="0"/>
      <p:bldP spid="12" grpId="0"/>
      <p:bldP spid="15"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47831" y="282891"/>
            <a:ext cx="4296335" cy="561692"/>
          </a:xfrm>
          <a:prstGeom prst="rect">
            <a:avLst/>
          </a:prstGeom>
        </p:spPr>
        <p:txBody>
          <a:bodyPr wrap="square" lIns="68580" tIns="34290" rIns="68580" bIns="34290">
            <a:spAutoFit/>
          </a:bodyPr>
          <a:lstStyle/>
          <a:p>
            <a:pPr>
              <a:defRPr/>
            </a:pPr>
            <a:r>
              <a:rPr lang="zh-CN" altLang="en-US" sz="3200" b="1" dirty="0"/>
              <a:t>废旧电池的回收与利用</a:t>
            </a:r>
            <a:endParaRPr lang="zh-CN" altLang="en-US" sz="3200" spc="225" dirty="0">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5784" y="870414"/>
            <a:ext cx="4795804" cy="90588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zh-CN" altLang="en-US" sz="4000" b="1" dirty="0">
                <a:solidFill>
                  <a:schemeClr val="bg1"/>
                </a:solidFill>
                <a:cs typeface="+mn-ea"/>
                <a:sym typeface="+mn-lt"/>
              </a:rPr>
              <a:t>初始化函数</a:t>
            </a:r>
            <a:endParaRPr lang="en-US" sz="4000" b="1" dirty="0">
              <a:solidFill>
                <a:schemeClr val="bg1"/>
              </a:solidFill>
              <a:cs typeface="+mn-ea"/>
              <a:sym typeface="+mn-lt"/>
            </a:endParaRPr>
          </a:p>
        </p:txBody>
      </p:sp>
      <p:sp>
        <p:nvSpPr>
          <p:cNvPr id="17" name="矩形 16">
            <a:extLst>
              <a:ext uri="{FF2B5EF4-FFF2-40B4-BE49-F238E27FC236}">
                <a16:creationId xmlns:a16="http://schemas.microsoft.com/office/drawing/2014/main" id="{EF89167E-CFC2-4FED-AC69-C0CF5DDEF17E}"/>
              </a:ext>
            </a:extLst>
          </p:cNvPr>
          <p:cNvSpPr/>
          <p:nvPr/>
        </p:nvSpPr>
        <p:spPr>
          <a:xfrm>
            <a:off x="12004" y="1145596"/>
            <a:ext cx="4296335" cy="776603"/>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文本框 18">
            <a:extLst>
              <a:ext uri="{FF2B5EF4-FFF2-40B4-BE49-F238E27FC236}">
                <a16:creationId xmlns:a16="http://schemas.microsoft.com/office/drawing/2014/main" id="{0FE4C084-6174-44D8-AD9C-C72B2AAA7158}"/>
              </a:ext>
            </a:extLst>
          </p:cNvPr>
          <p:cNvSpPr txBox="1"/>
          <p:nvPr/>
        </p:nvSpPr>
        <p:spPr>
          <a:xfrm>
            <a:off x="423834" y="1114329"/>
            <a:ext cx="3795863"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altLang="zh-CN" sz="4000" dirty="0">
                <a:solidFill>
                  <a:schemeClr val="bg1"/>
                </a:solidFill>
                <a:latin typeface="宋体" panose="02010600030101010101" pitchFamily="2" charset="-122"/>
                <a:ea typeface="宋体" panose="02010600030101010101" pitchFamily="2" charset="-122"/>
              </a:rPr>
              <a:t>3.</a:t>
            </a:r>
            <a:r>
              <a:rPr lang="zh-CN" altLang="en-US" sz="4000" dirty="0">
                <a:solidFill>
                  <a:schemeClr val="bg1"/>
                </a:solidFill>
                <a:latin typeface="宋体" panose="02010600030101010101" pitchFamily="2" charset="-122"/>
                <a:ea typeface="宋体" panose="02010600030101010101" pitchFamily="2" charset="-122"/>
              </a:rPr>
              <a:t>火法冶治</a:t>
            </a:r>
            <a:endParaRPr lang="en-US" altLang="zh-CN" sz="4000" dirty="0">
              <a:solidFill>
                <a:schemeClr val="bg1"/>
              </a:solidFill>
              <a:latin typeface="宋体" panose="02010600030101010101" pitchFamily="2" charset="-122"/>
              <a:ea typeface="宋体" panose="02010600030101010101" pitchFamily="2" charset="-122"/>
            </a:endParaRPr>
          </a:p>
        </p:txBody>
      </p:sp>
      <p:sp>
        <p:nvSpPr>
          <p:cNvPr id="26" name="Rectangle 27">
            <a:extLst>
              <a:ext uri="{FF2B5EF4-FFF2-40B4-BE49-F238E27FC236}">
                <a16:creationId xmlns:a16="http://schemas.microsoft.com/office/drawing/2014/main" id="{51BE994D-FF6D-4B77-9625-96B0AA774B4A}"/>
              </a:ext>
            </a:extLst>
          </p:cNvPr>
          <p:cNvSpPr/>
          <p:nvPr/>
        </p:nvSpPr>
        <p:spPr>
          <a:xfrm>
            <a:off x="705696" y="2563763"/>
            <a:ext cx="5952273" cy="163121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rPr>
              <a:t>火法冶炼是采用火法冶金技术将废旧锂电池破碎后的混料直接经过高温焙烧得到金属单质及其氧化物。</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温度高低取决于焙烧的方法以及要提取金属的种类。</a:t>
            </a:r>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cxnSp>
        <p:nvCxnSpPr>
          <p:cNvPr id="32" name="直接连接符 31">
            <a:extLst>
              <a:ext uri="{FF2B5EF4-FFF2-40B4-BE49-F238E27FC236}">
                <a16:creationId xmlns:a16="http://schemas.microsoft.com/office/drawing/2014/main" id="{55479FF1-F9F4-4548-BE8B-4A8F5A687AB2}"/>
              </a:ext>
            </a:extLst>
          </p:cNvPr>
          <p:cNvCxnSpPr/>
          <p:nvPr/>
        </p:nvCxnSpPr>
        <p:spPr>
          <a:xfrm>
            <a:off x="583399" y="2584707"/>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id="{35D140DE-7508-4ADE-8186-8F367EF5939E}"/>
              </a:ext>
            </a:extLst>
          </p:cNvPr>
          <p:cNvSpPr/>
          <p:nvPr/>
        </p:nvSpPr>
        <p:spPr>
          <a:xfrm>
            <a:off x="705696" y="4081188"/>
            <a:ext cx="5952273" cy="1938992"/>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rPr>
              <a:t>火法冶金技术需要提供较高温度和大型设备，适合在大型工厂内进行。其工艺简单，处理锂电池的规模大、种类多，是一种简单、便捷的回收方法。</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但此法会产生大量有害气体，需要设置尾气处理装 置，又增加了火法技术的成本。</a:t>
            </a:r>
          </a:p>
        </p:txBody>
      </p:sp>
      <p:cxnSp>
        <p:nvCxnSpPr>
          <p:cNvPr id="16" name="直接连接符 15">
            <a:extLst>
              <a:ext uri="{FF2B5EF4-FFF2-40B4-BE49-F238E27FC236}">
                <a16:creationId xmlns:a16="http://schemas.microsoft.com/office/drawing/2014/main" id="{00B0D238-D4ED-461E-A961-3CCC8BAD2E47}"/>
              </a:ext>
            </a:extLst>
          </p:cNvPr>
          <p:cNvCxnSpPr/>
          <p:nvPr/>
        </p:nvCxnSpPr>
        <p:spPr>
          <a:xfrm>
            <a:off x="583399" y="4102132"/>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259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ppt_y</p:attrName>
                                        </p:attrNameLst>
                                      </p:cBhvr>
                                      <p:tavLst>
                                        <p:tav tm="0">
                                          <p:val>
                                            <p:strVal val="#ppt_y+#ppt_h*1.125000"/>
                                          </p:val>
                                        </p:tav>
                                        <p:tav tm="100000">
                                          <p:val>
                                            <p:strVal val="#ppt_y"/>
                                          </p:val>
                                        </p:tav>
                                      </p:tavLst>
                                    </p:anim>
                                    <p:animEffect transition="in" filter="wipe(up)">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p:bldP spid="17" grpId="0" bldLvl="0" animBg="1"/>
      <p:bldP spid="19" grpId="0" bldLvl="0"/>
      <p:bldP spid="26"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平行四边形 21">
            <a:extLst>
              <a:ext uri="{FF2B5EF4-FFF2-40B4-BE49-F238E27FC236}">
                <a16:creationId xmlns:a16="http://schemas.microsoft.com/office/drawing/2014/main" id="{2FEE3341-DA15-4CE6-9B53-133924445065}"/>
              </a:ext>
            </a:extLst>
          </p:cNvPr>
          <p:cNvSpPr/>
          <p:nvPr/>
        </p:nvSpPr>
        <p:spPr>
          <a:xfrm>
            <a:off x="7349818" y="2378562"/>
            <a:ext cx="3810000" cy="2591736"/>
          </a:xfrm>
          <a:prstGeom prst="parallelogram">
            <a:avLst>
              <a:gd name="adj" fmla="val 0"/>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3947831" y="282891"/>
            <a:ext cx="4296335" cy="561692"/>
          </a:xfrm>
          <a:prstGeom prst="rect">
            <a:avLst/>
          </a:prstGeom>
        </p:spPr>
        <p:txBody>
          <a:bodyPr wrap="square" lIns="68580" tIns="34290" rIns="68580" bIns="34290">
            <a:spAutoFit/>
          </a:bodyPr>
          <a:lstStyle/>
          <a:p>
            <a:pPr>
              <a:defRPr/>
            </a:pPr>
            <a:r>
              <a:rPr lang="zh-CN" altLang="en-US" sz="3200" b="1" dirty="0"/>
              <a:t>废旧电池的回收与利用</a:t>
            </a:r>
            <a:endParaRPr lang="zh-CN" altLang="en-US" sz="3200" spc="225" dirty="0">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5784" y="870414"/>
            <a:ext cx="4795804" cy="90588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zh-CN" altLang="en-US" sz="4000" b="1" dirty="0">
                <a:solidFill>
                  <a:schemeClr val="bg1"/>
                </a:solidFill>
                <a:cs typeface="+mn-ea"/>
                <a:sym typeface="+mn-lt"/>
              </a:rPr>
              <a:t>初始化函数</a:t>
            </a:r>
            <a:endParaRPr lang="en-US" sz="4000" b="1" dirty="0">
              <a:solidFill>
                <a:schemeClr val="bg1"/>
              </a:solidFill>
              <a:cs typeface="+mn-ea"/>
              <a:sym typeface="+mn-lt"/>
            </a:endParaRPr>
          </a:p>
        </p:txBody>
      </p:sp>
      <p:sp>
        <p:nvSpPr>
          <p:cNvPr id="17" name="矩形 16">
            <a:extLst>
              <a:ext uri="{FF2B5EF4-FFF2-40B4-BE49-F238E27FC236}">
                <a16:creationId xmlns:a16="http://schemas.microsoft.com/office/drawing/2014/main" id="{EF89167E-CFC2-4FED-AC69-C0CF5DDEF17E}"/>
              </a:ext>
            </a:extLst>
          </p:cNvPr>
          <p:cNvSpPr/>
          <p:nvPr/>
        </p:nvSpPr>
        <p:spPr>
          <a:xfrm>
            <a:off x="12004" y="1145596"/>
            <a:ext cx="4296335" cy="776603"/>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文本框 18">
            <a:extLst>
              <a:ext uri="{FF2B5EF4-FFF2-40B4-BE49-F238E27FC236}">
                <a16:creationId xmlns:a16="http://schemas.microsoft.com/office/drawing/2014/main" id="{0FE4C084-6174-44D8-AD9C-C72B2AAA7158}"/>
              </a:ext>
            </a:extLst>
          </p:cNvPr>
          <p:cNvSpPr txBox="1"/>
          <p:nvPr/>
        </p:nvSpPr>
        <p:spPr>
          <a:xfrm>
            <a:off x="423834" y="1114329"/>
            <a:ext cx="3795863"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altLang="zh-CN" sz="4000" dirty="0">
                <a:solidFill>
                  <a:schemeClr val="bg1"/>
                </a:solidFill>
                <a:latin typeface="宋体" panose="02010600030101010101" pitchFamily="2" charset="-122"/>
                <a:ea typeface="宋体" panose="02010600030101010101" pitchFamily="2" charset="-122"/>
              </a:rPr>
              <a:t>4.</a:t>
            </a:r>
            <a:r>
              <a:rPr lang="zh-CN" altLang="en-US" sz="4000" dirty="0">
                <a:solidFill>
                  <a:schemeClr val="bg1"/>
                </a:solidFill>
                <a:latin typeface="宋体" panose="02010600030101010101" pitchFamily="2" charset="-122"/>
                <a:ea typeface="宋体" panose="02010600030101010101" pitchFamily="2" charset="-122"/>
              </a:rPr>
              <a:t>湿法回收技术</a:t>
            </a:r>
            <a:endParaRPr lang="en-US" altLang="zh-CN" sz="4000" dirty="0">
              <a:solidFill>
                <a:schemeClr val="bg1"/>
              </a:solidFill>
              <a:latin typeface="宋体" panose="02010600030101010101" pitchFamily="2" charset="-122"/>
              <a:ea typeface="宋体" panose="02010600030101010101" pitchFamily="2" charset="-122"/>
            </a:endParaRPr>
          </a:p>
        </p:txBody>
      </p:sp>
      <p:pic>
        <p:nvPicPr>
          <p:cNvPr id="21" name="Picture 2">
            <a:extLst>
              <a:ext uri="{FF2B5EF4-FFF2-40B4-BE49-F238E27FC236}">
                <a16:creationId xmlns:a16="http://schemas.microsoft.com/office/drawing/2014/main" id="{EA16173C-CA35-4A78-B448-6C060F338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894" y="2724413"/>
            <a:ext cx="3810000" cy="254317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7">
            <a:extLst>
              <a:ext uri="{FF2B5EF4-FFF2-40B4-BE49-F238E27FC236}">
                <a16:creationId xmlns:a16="http://schemas.microsoft.com/office/drawing/2014/main" id="{51BE994D-FF6D-4B77-9625-96B0AA774B4A}"/>
              </a:ext>
            </a:extLst>
          </p:cNvPr>
          <p:cNvSpPr/>
          <p:nvPr/>
        </p:nvSpPr>
        <p:spPr>
          <a:xfrm>
            <a:off x="705696" y="2563763"/>
            <a:ext cx="5952273" cy="400110"/>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rPr>
              <a:t>湿法技术当中应用较为频繁的是选择性浸出工艺。</a:t>
            </a:r>
            <a:endParaRPr lang="en-US" altLang="zh-CN" sz="2000" dirty="0">
              <a:latin typeface="宋体" panose="02010600030101010101" pitchFamily="2" charset="-122"/>
              <a:ea typeface="宋体" panose="02010600030101010101" pitchFamily="2" charset="-122"/>
            </a:endParaRPr>
          </a:p>
        </p:txBody>
      </p:sp>
      <p:sp>
        <p:nvSpPr>
          <p:cNvPr id="29" name="Rectangle 28">
            <a:extLst>
              <a:ext uri="{FF2B5EF4-FFF2-40B4-BE49-F238E27FC236}">
                <a16:creationId xmlns:a16="http://schemas.microsoft.com/office/drawing/2014/main" id="{FA4E0817-AFB3-4948-A9A9-EEC156641DC2}"/>
              </a:ext>
            </a:extLst>
          </p:cNvPr>
          <p:cNvSpPr/>
          <p:nvPr/>
        </p:nvSpPr>
        <p:spPr>
          <a:xfrm>
            <a:off x="705698" y="3386471"/>
            <a:ext cx="5789554" cy="1015663"/>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rPr>
              <a:t>选择性浸出工艺就是：化学加工企业利用电池各组分在溶液当中溶解性的差异来分离不同金属。（就像我们高中化学所做的工艺流程题所描述的那样）</a:t>
            </a:r>
            <a:endParaRPr lang="en-US" altLang="zh-CN" sz="2000" dirty="0">
              <a:latin typeface="宋体" panose="02010600030101010101" pitchFamily="2" charset="-122"/>
              <a:ea typeface="宋体" panose="02010600030101010101" pitchFamily="2" charset="-122"/>
            </a:endParaRPr>
          </a:p>
        </p:txBody>
      </p:sp>
      <p:sp>
        <p:nvSpPr>
          <p:cNvPr id="30" name="Rectangle 27">
            <a:extLst>
              <a:ext uri="{FF2B5EF4-FFF2-40B4-BE49-F238E27FC236}">
                <a16:creationId xmlns:a16="http://schemas.microsoft.com/office/drawing/2014/main" id="{8909C51F-67CA-4825-96AE-CF1D02674504}"/>
              </a:ext>
            </a:extLst>
          </p:cNvPr>
          <p:cNvSpPr/>
          <p:nvPr/>
        </p:nvSpPr>
        <p:spPr>
          <a:xfrm>
            <a:off x="705697" y="4574041"/>
            <a:ext cx="5952273" cy="1631216"/>
          </a:xfrm>
          <a:prstGeom prst="rect">
            <a:avLst/>
          </a:prstGeom>
        </p:spPr>
        <p:txBody>
          <a:bodyPr wrap="square">
            <a:spAutoFit/>
          </a:bodyPr>
          <a:lstStyle/>
          <a:p>
            <a:r>
              <a:rPr lang="zh-CN" altLang="zh-CN" sz="2000" dirty="0">
                <a:latin typeface="宋体" panose="02010600030101010101" pitchFamily="2" charset="-122"/>
                <a:ea typeface="宋体" panose="02010600030101010101" pitchFamily="2" charset="-122"/>
              </a:rPr>
              <a:t>同时，也可使用生物浸出方式处理化学废旧电池，即使用氧化亚铁硫杆菌进行生物浸出。氧化亚铁硫杆菌具有很强的抗毒性，尤其是对镍与镉两种元素的毒性。只要为它提供良好的环境和</a:t>
            </a:r>
            <a:r>
              <a:rPr lang="en-US" altLang="zh-CN" sz="2000" dirty="0">
                <a:latin typeface="宋体" panose="02010600030101010101" pitchFamily="2" charset="-122"/>
                <a:ea typeface="宋体" panose="02010600030101010101" pitchFamily="2" charset="-122"/>
              </a:rPr>
              <a:t>pH</a:t>
            </a:r>
            <a:r>
              <a:rPr lang="zh-CN" altLang="zh-CN" sz="2000" dirty="0">
                <a:latin typeface="宋体" panose="02010600030101010101" pitchFamily="2" charset="-122"/>
                <a:ea typeface="宋体" panose="02010600030101010101" pitchFamily="2" charset="-122"/>
              </a:rPr>
              <a:t>值，它就可以分离镉、镍和铁。</a:t>
            </a:r>
          </a:p>
        </p:txBody>
      </p:sp>
      <p:cxnSp>
        <p:nvCxnSpPr>
          <p:cNvPr id="32" name="直接连接符 31">
            <a:extLst>
              <a:ext uri="{FF2B5EF4-FFF2-40B4-BE49-F238E27FC236}">
                <a16:creationId xmlns:a16="http://schemas.microsoft.com/office/drawing/2014/main" id="{55479FF1-F9F4-4548-BE8B-4A8F5A687AB2}"/>
              </a:ext>
            </a:extLst>
          </p:cNvPr>
          <p:cNvCxnSpPr/>
          <p:nvPr/>
        </p:nvCxnSpPr>
        <p:spPr>
          <a:xfrm>
            <a:off x="583399" y="2584707"/>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52E828D-39BF-4A48-83D2-4CAC923F790E}"/>
              </a:ext>
            </a:extLst>
          </p:cNvPr>
          <p:cNvCxnSpPr/>
          <p:nvPr/>
        </p:nvCxnSpPr>
        <p:spPr>
          <a:xfrm>
            <a:off x="583399" y="3682446"/>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115D0412-C8DB-45DC-88E4-8A590ED9FB77}"/>
              </a:ext>
            </a:extLst>
          </p:cNvPr>
          <p:cNvCxnSpPr/>
          <p:nvPr/>
        </p:nvCxnSpPr>
        <p:spPr>
          <a:xfrm>
            <a:off x="583399" y="4780186"/>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5671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ppt_y</p:attrName>
                                        </p:attrNameLst>
                                      </p:cBhvr>
                                      <p:tavLst>
                                        <p:tav tm="0">
                                          <p:val>
                                            <p:strVal val="#ppt_y+#ppt_h*1.125000"/>
                                          </p:val>
                                        </p:tav>
                                        <p:tav tm="100000">
                                          <p:val>
                                            <p:strVal val="#ppt_y"/>
                                          </p:val>
                                        </p:tav>
                                      </p:tavLst>
                                    </p:anim>
                                    <p:animEffect transition="in" filter="wipe(up)">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par>
                          <p:cTn id="30" fill="hold">
                            <p:stCondLst>
                              <p:cond delay="0"/>
                            </p:stCondLst>
                            <p:childTnLst>
                              <p:par>
                                <p:cTn id="31" presetID="2" presetClass="entr" presetSubtype="4"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p:bldP spid="17" grpId="0" bldLvl="0" animBg="1"/>
      <p:bldP spid="19" grpId="0" bldLvl="0"/>
      <p:bldP spid="26"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47831" y="282891"/>
            <a:ext cx="4296335" cy="561692"/>
          </a:xfrm>
          <a:prstGeom prst="rect">
            <a:avLst/>
          </a:prstGeom>
        </p:spPr>
        <p:txBody>
          <a:bodyPr wrap="square" lIns="68580" tIns="34290" rIns="68580" bIns="34290">
            <a:spAutoFit/>
          </a:bodyPr>
          <a:lstStyle/>
          <a:p>
            <a:pPr>
              <a:defRPr/>
            </a:pPr>
            <a:r>
              <a:rPr lang="zh-CN" altLang="en-US" sz="3200" b="1" dirty="0"/>
              <a:t>废旧电池的回收与利用</a:t>
            </a:r>
            <a:endParaRPr lang="zh-CN" altLang="en-US" sz="3200" spc="225" dirty="0">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5784" y="870414"/>
            <a:ext cx="4795804" cy="90588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zh-CN" altLang="en-US" sz="4000" b="1" dirty="0">
                <a:solidFill>
                  <a:schemeClr val="bg1"/>
                </a:solidFill>
                <a:cs typeface="+mn-ea"/>
                <a:sym typeface="+mn-lt"/>
              </a:rPr>
              <a:t>初始化函数</a:t>
            </a:r>
            <a:endParaRPr lang="en-US" sz="4000" b="1" dirty="0">
              <a:solidFill>
                <a:schemeClr val="bg1"/>
              </a:solidFill>
              <a:cs typeface="+mn-ea"/>
              <a:sym typeface="+mn-lt"/>
            </a:endParaRPr>
          </a:p>
        </p:txBody>
      </p:sp>
      <p:sp>
        <p:nvSpPr>
          <p:cNvPr id="17" name="矩形 16">
            <a:extLst>
              <a:ext uri="{FF2B5EF4-FFF2-40B4-BE49-F238E27FC236}">
                <a16:creationId xmlns:a16="http://schemas.microsoft.com/office/drawing/2014/main" id="{EF89167E-CFC2-4FED-AC69-C0CF5DDEF17E}"/>
              </a:ext>
            </a:extLst>
          </p:cNvPr>
          <p:cNvSpPr/>
          <p:nvPr/>
        </p:nvSpPr>
        <p:spPr>
          <a:xfrm>
            <a:off x="12004" y="1145596"/>
            <a:ext cx="4296335" cy="776603"/>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文本框 18">
            <a:extLst>
              <a:ext uri="{FF2B5EF4-FFF2-40B4-BE49-F238E27FC236}">
                <a16:creationId xmlns:a16="http://schemas.microsoft.com/office/drawing/2014/main" id="{0FE4C084-6174-44D8-AD9C-C72B2AAA7158}"/>
              </a:ext>
            </a:extLst>
          </p:cNvPr>
          <p:cNvSpPr txBox="1"/>
          <p:nvPr/>
        </p:nvSpPr>
        <p:spPr>
          <a:xfrm>
            <a:off x="1029694" y="1168397"/>
            <a:ext cx="3795863"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4000" dirty="0">
                <a:solidFill>
                  <a:schemeClr val="bg1"/>
                </a:solidFill>
                <a:latin typeface="宋体" panose="02010600030101010101" pitchFamily="2" charset="-122"/>
                <a:ea typeface="宋体" panose="02010600030101010101" pitchFamily="2" charset="-122"/>
              </a:rPr>
              <a:t>其他方法</a:t>
            </a:r>
            <a:endParaRPr lang="en-US" altLang="zh-CN" sz="4000" dirty="0">
              <a:solidFill>
                <a:schemeClr val="bg1"/>
              </a:solidFill>
              <a:latin typeface="宋体" panose="02010600030101010101" pitchFamily="2" charset="-122"/>
              <a:ea typeface="宋体" panose="02010600030101010101" pitchFamily="2" charset="-122"/>
            </a:endParaRPr>
          </a:p>
        </p:txBody>
      </p:sp>
      <p:sp>
        <p:nvSpPr>
          <p:cNvPr id="26" name="Rectangle 27">
            <a:extLst>
              <a:ext uri="{FF2B5EF4-FFF2-40B4-BE49-F238E27FC236}">
                <a16:creationId xmlns:a16="http://schemas.microsoft.com/office/drawing/2014/main" id="{51BE994D-FF6D-4B77-9625-96B0AA774B4A}"/>
              </a:ext>
            </a:extLst>
          </p:cNvPr>
          <p:cNvSpPr/>
          <p:nvPr/>
        </p:nvSpPr>
        <p:spPr>
          <a:xfrm>
            <a:off x="705696" y="2248994"/>
            <a:ext cx="9234898" cy="1631216"/>
          </a:xfrm>
          <a:prstGeom prst="rect">
            <a:avLst/>
          </a:prstGeom>
        </p:spPr>
        <p:txBody>
          <a:bodyPr wrap="square">
            <a:spAutoFit/>
          </a:bodyPr>
          <a:lstStyle/>
          <a:p>
            <a:r>
              <a:rPr lang="zh-CN" altLang="en-US" sz="2000" dirty="0"/>
              <a:t>离子交换法</a:t>
            </a:r>
            <a:endParaRPr lang="en-US" altLang="zh-CN" sz="2000" dirty="0">
              <a:latin typeface="宋体" panose="02010600030101010101" pitchFamily="2" charset="-122"/>
              <a:ea typeface="宋体" panose="02010600030101010101" pitchFamily="2" charset="-122"/>
            </a:endParaRPr>
          </a:p>
          <a:p>
            <a:r>
              <a:rPr lang="zh-CN" altLang="en-US" sz="2000" dirty="0"/>
              <a:t>离子交换法的核心是离子交换树脂，离子交换过程实质上是一个吸附</a:t>
            </a:r>
            <a:r>
              <a:rPr lang="en-US" altLang="zh-CN" sz="2000" dirty="0"/>
              <a:t>—</a:t>
            </a:r>
            <a:r>
              <a:rPr lang="zh-CN" altLang="en-US" sz="2000" dirty="0"/>
              <a:t>解析的过程，首先利用阳离子型交换树脂把浸出液中的部分金属阳离子吸附到树脂上，然后再用相应溶液冲洗树脂，这样就可以把某一金属离子从浸出液中剥离出来。</a:t>
            </a:r>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cxnSp>
        <p:nvCxnSpPr>
          <p:cNvPr id="32" name="直接连接符 31">
            <a:extLst>
              <a:ext uri="{FF2B5EF4-FFF2-40B4-BE49-F238E27FC236}">
                <a16:creationId xmlns:a16="http://schemas.microsoft.com/office/drawing/2014/main" id="{55479FF1-F9F4-4548-BE8B-4A8F5A687AB2}"/>
              </a:ext>
            </a:extLst>
          </p:cNvPr>
          <p:cNvCxnSpPr/>
          <p:nvPr/>
        </p:nvCxnSpPr>
        <p:spPr>
          <a:xfrm>
            <a:off x="583399" y="2360314"/>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id="{35D140DE-7508-4ADE-8186-8F367EF5939E}"/>
              </a:ext>
            </a:extLst>
          </p:cNvPr>
          <p:cNvSpPr/>
          <p:nvPr/>
        </p:nvSpPr>
        <p:spPr>
          <a:xfrm>
            <a:off x="705696" y="3756771"/>
            <a:ext cx="9133920" cy="1015663"/>
          </a:xfrm>
          <a:prstGeom prst="rect">
            <a:avLst/>
          </a:prstGeom>
        </p:spPr>
        <p:txBody>
          <a:bodyPr wrap="square">
            <a:spAutoFit/>
          </a:bodyPr>
          <a:lstStyle/>
          <a:p>
            <a:r>
              <a:rPr lang="zh-CN" altLang="en-US" sz="2000" dirty="0"/>
              <a:t>盐析法</a:t>
            </a:r>
            <a:endParaRPr lang="en-US" altLang="zh-CN" sz="2000" dirty="0"/>
          </a:p>
          <a:p>
            <a:r>
              <a:rPr lang="zh-CN" altLang="en-US" sz="2000" dirty="0"/>
              <a:t>盐析法是将溶解度很高的电解质加入到浸出液至饱和状态，再用低介电常数溶剂降低混合液的介电常数，使浸出液中的金属离子析出。</a:t>
            </a:r>
            <a:endParaRPr lang="zh-CN" altLang="en-US" sz="2000" dirty="0">
              <a:latin typeface="宋体" panose="02010600030101010101" pitchFamily="2" charset="-122"/>
              <a:ea typeface="宋体" panose="02010600030101010101" pitchFamily="2" charset="-122"/>
            </a:endParaRPr>
          </a:p>
        </p:txBody>
      </p:sp>
      <p:cxnSp>
        <p:nvCxnSpPr>
          <p:cNvPr id="16" name="直接连接符 15">
            <a:extLst>
              <a:ext uri="{FF2B5EF4-FFF2-40B4-BE49-F238E27FC236}">
                <a16:creationId xmlns:a16="http://schemas.microsoft.com/office/drawing/2014/main" id="{00B0D238-D4ED-461E-A961-3CCC8BAD2E47}"/>
              </a:ext>
            </a:extLst>
          </p:cNvPr>
          <p:cNvCxnSpPr/>
          <p:nvPr/>
        </p:nvCxnSpPr>
        <p:spPr>
          <a:xfrm>
            <a:off x="583399" y="3880210"/>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id="{C48DF248-87F3-4571-AAFC-2ABA7F36B17F}"/>
              </a:ext>
            </a:extLst>
          </p:cNvPr>
          <p:cNvSpPr/>
          <p:nvPr/>
        </p:nvSpPr>
        <p:spPr>
          <a:xfrm>
            <a:off x="660818" y="5050684"/>
            <a:ext cx="9133920" cy="1323439"/>
          </a:xfrm>
          <a:prstGeom prst="rect">
            <a:avLst/>
          </a:prstGeom>
        </p:spPr>
        <p:txBody>
          <a:bodyPr wrap="square">
            <a:spAutoFit/>
          </a:bodyPr>
          <a:lstStyle/>
          <a:p>
            <a:r>
              <a:rPr lang="zh-CN" altLang="en-US" sz="2000" dirty="0"/>
              <a:t>电解法 </a:t>
            </a:r>
            <a:endParaRPr lang="en-US" altLang="zh-CN" sz="2000" dirty="0"/>
          </a:p>
          <a:p>
            <a:r>
              <a:rPr lang="zh-CN" altLang="en-US" sz="2000" dirty="0"/>
              <a:t>电解就是电流通过电解质溶液在电极引起氧化 还原反应的过程。电解法是在正极材料的浸出液两 端外加直流电压，使浸出液中的金属离子在阴极还 原成金 属 单 质，从 而 达 到 分 离 富 集 的 效 果。</a:t>
            </a:r>
            <a:endParaRPr lang="zh-CN" altLang="en-US" sz="2000" dirty="0">
              <a:latin typeface="宋体" panose="02010600030101010101" pitchFamily="2" charset="-122"/>
              <a:ea typeface="宋体" panose="02010600030101010101" pitchFamily="2" charset="-122"/>
            </a:endParaRPr>
          </a:p>
        </p:txBody>
      </p:sp>
      <p:cxnSp>
        <p:nvCxnSpPr>
          <p:cNvPr id="12" name="直接连接符 11">
            <a:extLst>
              <a:ext uri="{FF2B5EF4-FFF2-40B4-BE49-F238E27FC236}">
                <a16:creationId xmlns:a16="http://schemas.microsoft.com/office/drawing/2014/main" id="{8388A2F3-5137-448E-A808-FBFB972FFFFD}"/>
              </a:ext>
            </a:extLst>
          </p:cNvPr>
          <p:cNvCxnSpPr/>
          <p:nvPr/>
        </p:nvCxnSpPr>
        <p:spPr>
          <a:xfrm>
            <a:off x="605816" y="5275466"/>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7073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ppt_y</p:attrName>
                                        </p:attrNameLst>
                                      </p:cBhvr>
                                      <p:tavLst>
                                        <p:tav tm="0">
                                          <p:val>
                                            <p:strVal val="#ppt_y+#ppt_h*1.125000"/>
                                          </p:val>
                                        </p:tav>
                                        <p:tav tm="100000">
                                          <p:val>
                                            <p:strVal val="#ppt_y"/>
                                          </p:val>
                                        </p:tav>
                                      </p:tavLst>
                                    </p:anim>
                                    <p:animEffect transition="in" filter="wipe(up)">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p:bldP spid="17" grpId="0" bldLvl="0" animBg="1"/>
      <p:bldP spid="19" grpId="0" bldLvl="0"/>
      <p:bldP spid="26" grpId="0"/>
      <p:bldP spid="15"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年终工作总结"/>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xw2pnx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TotalTime>
  <Words>1119</Words>
  <Application>Microsoft Office PowerPoint</Application>
  <PresentationFormat>宽屏</PresentationFormat>
  <Paragraphs>89</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方正粗谭黑简体</vt:lpstr>
      <vt:lpstr>宋体</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工作总结汇报</dc:title>
  <dc:creator>第一PPT</dc:creator>
  <cp:keywords>www.1ppt.com</cp:keywords>
  <dc:description>www.1ppt.com</dc:description>
  <cp:lastModifiedBy>re ol</cp:lastModifiedBy>
  <cp:revision>167</cp:revision>
  <dcterms:created xsi:type="dcterms:W3CDTF">2019-07-04T08:14:00Z</dcterms:created>
  <dcterms:modified xsi:type="dcterms:W3CDTF">2020-05-27T16:11:35Z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