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432" r:id="rId2"/>
    <p:sldId id="370" r:id="rId3"/>
    <p:sldId id="371" r:id="rId4"/>
    <p:sldId id="372" r:id="rId5"/>
    <p:sldId id="373" r:id="rId6"/>
    <p:sldId id="374" r:id="rId7"/>
    <p:sldId id="375" r:id="rId8"/>
    <p:sldId id="376" r:id="rId9"/>
    <p:sldId id="377" r:id="rId10"/>
    <p:sldId id="435" r:id="rId11"/>
    <p:sldId id="444" r:id="rId12"/>
    <p:sldId id="378" r:id="rId13"/>
    <p:sldId id="379" r:id="rId14"/>
    <p:sldId id="380" r:id="rId15"/>
    <p:sldId id="381" r:id="rId16"/>
    <p:sldId id="382" r:id="rId17"/>
    <p:sldId id="383" r:id="rId18"/>
    <p:sldId id="385" r:id="rId19"/>
    <p:sldId id="384" r:id="rId20"/>
    <p:sldId id="386" r:id="rId21"/>
    <p:sldId id="387" r:id="rId22"/>
    <p:sldId id="388" r:id="rId23"/>
    <p:sldId id="389" r:id="rId24"/>
    <p:sldId id="390" r:id="rId25"/>
    <p:sldId id="391" r:id="rId26"/>
    <p:sldId id="393" r:id="rId27"/>
    <p:sldId id="392" r:id="rId28"/>
    <p:sldId id="439" r:id="rId29"/>
    <p:sldId id="438" r:id="rId30"/>
    <p:sldId id="447" r:id="rId31"/>
    <p:sldId id="406" r:id="rId32"/>
    <p:sldId id="407" r:id="rId33"/>
    <p:sldId id="408" r:id="rId34"/>
    <p:sldId id="409" r:id="rId35"/>
    <p:sldId id="410" r:id="rId36"/>
    <p:sldId id="420" r:id="rId37"/>
    <p:sldId id="421" r:id="rId38"/>
    <p:sldId id="440" r:id="rId39"/>
    <p:sldId id="441" r:id="rId40"/>
    <p:sldId id="442" r:id="rId41"/>
    <p:sldId id="443" r:id="rId42"/>
    <p:sldId id="434" r:id="rId43"/>
    <p:sldId id="436" r:id="rId44"/>
    <p:sldId id="446" r:id="rId4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50000"/>
      </a:spcBef>
      <a:spcAft>
        <a:spcPct val="0"/>
      </a:spcAft>
      <a:defRPr kumimoji="1" sz="2400" i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kumimoji="1" sz="2400" i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kumimoji="1" sz="2400" i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kumimoji="1" sz="2400" i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kumimoji="1" sz="2400" i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i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i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i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i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33"/>
    <a:srgbClr val="CCECFF"/>
    <a:srgbClr val="3399FF"/>
    <a:srgbClr val="EAEAEA"/>
    <a:srgbClr val="00FF00"/>
    <a:srgbClr val="FF33CC"/>
    <a:srgbClr val="FF33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20" autoAdjust="0"/>
    <p:restoredTop sz="86356" autoAdjust="0"/>
  </p:normalViewPr>
  <p:slideViewPr>
    <p:cSldViewPr snapToGrid="0">
      <p:cViewPr varScale="1">
        <p:scale>
          <a:sx n="112" d="100"/>
          <a:sy n="112" d="100"/>
        </p:scale>
        <p:origin x="1176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401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image" Target="../media/image25.emf"/><Relationship Id="rId4" Type="http://schemas.openxmlformats.org/officeDocument/2006/relationships/image" Target="../media/image28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image" Target="../media/image29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2.emf"/><Relationship Id="rId1" Type="http://schemas.openxmlformats.org/officeDocument/2006/relationships/image" Target="../media/image31.emf"/><Relationship Id="rId4" Type="http://schemas.openxmlformats.org/officeDocument/2006/relationships/image" Target="../media/image34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7" Type="http://schemas.openxmlformats.org/officeDocument/2006/relationships/image" Target="../media/image41.emf"/><Relationship Id="rId2" Type="http://schemas.openxmlformats.org/officeDocument/2006/relationships/image" Target="../media/image36.emf"/><Relationship Id="rId1" Type="http://schemas.openxmlformats.org/officeDocument/2006/relationships/image" Target="../media/image35.emf"/><Relationship Id="rId6" Type="http://schemas.openxmlformats.org/officeDocument/2006/relationships/image" Target="../media/image40.emf"/><Relationship Id="rId5" Type="http://schemas.openxmlformats.org/officeDocument/2006/relationships/image" Target="../media/image39.emf"/><Relationship Id="rId4" Type="http://schemas.openxmlformats.org/officeDocument/2006/relationships/image" Target="../media/image38.e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49.emf"/><Relationship Id="rId3" Type="http://schemas.openxmlformats.org/officeDocument/2006/relationships/image" Target="../media/image44.emf"/><Relationship Id="rId7" Type="http://schemas.openxmlformats.org/officeDocument/2006/relationships/image" Target="../media/image48.emf"/><Relationship Id="rId2" Type="http://schemas.openxmlformats.org/officeDocument/2006/relationships/image" Target="../media/image43.emf"/><Relationship Id="rId1" Type="http://schemas.openxmlformats.org/officeDocument/2006/relationships/image" Target="../media/image42.emf"/><Relationship Id="rId6" Type="http://schemas.openxmlformats.org/officeDocument/2006/relationships/image" Target="../media/image47.emf"/><Relationship Id="rId5" Type="http://schemas.openxmlformats.org/officeDocument/2006/relationships/image" Target="../media/image46.emf"/><Relationship Id="rId4" Type="http://schemas.openxmlformats.org/officeDocument/2006/relationships/image" Target="../media/image45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emf"/><Relationship Id="rId2" Type="http://schemas.openxmlformats.org/officeDocument/2006/relationships/image" Target="../media/image52.emf"/><Relationship Id="rId1" Type="http://schemas.openxmlformats.org/officeDocument/2006/relationships/image" Target="../media/image51.e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61.emf"/><Relationship Id="rId3" Type="http://schemas.openxmlformats.org/officeDocument/2006/relationships/image" Target="../media/image56.emf"/><Relationship Id="rId7" Type="http://schemas.openxmlformats.org/officeDocument/2006/relationships/image" Target="../media/image60.emf"/><Relationship Id="rId2" Type="http://schemas.openxmlformats.org/officeDocument/2006/relationships/image" Target="../media/image55.emf"/><Relationship Id="rId1" Type="http://schemas.openxmlformats.org/officeDocument/2006/relationships/image" Target="../media/image54.emf"/><Relationship Id="rId6" Type="http://schemas.openxmlformats.org/officeDocument/2006/relationships/image" Target="../media/image59.emf"/><Relationship Id="rId5" Type="http://schemas.openxmlformats.org/officeDocument/2006/relationships/image" Target="../media/image58.emf"/><Relationship Id="rId4" Type="http://schemas.openxmlformats.org/officeDocument/2006/relationships/image" Target="../media/image57.e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4.emf"/><Relationship Id="rId2" Type="http://schemas.openxmlformats.org/officeDocument/2006/relationships/image" Target="../media/image63.emf"/><Relationship Id="rId1" Type="http://schemas.openxmlformats.org/officeDocument/2006/relationships/image" Target="../media/image62.emf"/><Relationship Id="rId6" Type="http://schemas.openxmlformats.org/officeDocument/2006/relationships/image" Target="../media/image67.emf"/><Relationship Id="rId5" Type="http://schemas.openxmlformats.org/officeDocument/2006/relationships/image" Target="../media/image66.emf"/><Relationship Id="rId4" Type="http://schemas.openxmlformats.org/officeDocument/2006/relationships/image" Target="../media/image65.e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70.emf"/><Relationship Id="rId2" Type="http://schemas.openxmlformats.org/officeDocument/2006/relationships/image" Target="../media/image69.emf"/><Relationship Id="rId1" Type="http://schemas.openxmlformats.org/officeDocument/2006/relationships/image" Target="../media/image68.emf"/><Relationship Id="rId6" Type="http://schemas.openxmlformats.org/officeDocument/2006/relationships/image" Target="../media/image73.emf"/><Relationship Id="rId5" Type="http://schemas.openxmlformats.org/officeDocument/2006/relationships/image" Target="../media/image72.emf"/><Relationship Id="rId4" Type="http://schemas.openxmlformats.org/officeDocument/2006/relationships/image" Target="../media/image7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75.emf"/><Relationship Id="rId1" Type="http://schemas.openxmlformats.org/officeDocument/2006/relationships/image" Target="../media/image74.e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3.emf"/><Relationship Id="rId3" Type="http://schemas.openxmlformats.org/officeDocument/2006/relationships/image" Target="../media/image78.emf"/><Relationship Id="rId7" Type="http://schemas.openxmlformats.org/officeDocument/2006/relationships/image" Target="../media/image82.emf"/><Relationship Id="rId2" Type="http://schemas.openxmlformats.org/officeDocument/2006/relationships/image" Target="../media/image77.emf"/><Relationship Id="rId1" Type="http://schemas.openxmlformats.org/officeDocument/2006/relationships/image" Target="../media/image76.emf"/><Relationship Id="rId6" Type="http://schemas.openxmlformats.org/officeDocument/2006/relationships/image" Target="../media/image81.emf"/><Relationship Id="rId5" Type="http://schemas.openxmlformats.org/officeDocument/2006/relationships/image" Target="../media/image80.emf"/><Relationship Id="rId4" Type="http://schemas.openxmlformats.org/officeDocument/2006/relationships/image" Target="../media/image79.e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6.emf"/><Relationship Id="rId2" Type="http://schemas.openxmlformats.org/officeDocument/2006/relationships/image" Target="../media/image85.emf"/><Relationship Id="rId1" Type="http://schemas.openxmlformats.org/officeDocument/2006/relationships/image" Target="../media/image84.emf"/><Relationship Id="rId4" Type="http://schemas.openxmlformats.org/officeDocument/2006/relationships/image" Target="../media/image87.e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0.emf"/><Relationship Id="rId2" Type="http://schemas.openxmlformats.org/officeDocument/2006/relationships/image" Target="../media/image89.emf"/><Relationship Id="rId1" Type="http://schemas.openxmlformats.org/officeDocument/2006/relationships/image" Target="../media/image88.emf"/><Relationship Id="rId5" Type="http://schemas.openxmlformats.org/officeDocument/2006/relationships/image" Target="../media/image92.emf"/><Relationship Id="rId4" Type="http://schemas.openxmlformats.org/officeDocument/2006/relationships/image" Target="../media/image91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3.emf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wmf"/><Relationship Id="rId13" Type="http://schemas.openxmlformats.org/officeDocument/2006/relationships/image" Target="../media/image106.wmf"/><Relationship Id="rId3" Type="http://schemas.openxmlformats.org/officeDocument/2006/relationships/image" Target="../media/image96.wmf"/><Relationship Id="rId7" Type="http://schemas.openxmlformats.org/officeDocument/2006/relationships/image" Target="../media/image100.wmf"/><Relationship Id="rId12" Type="http://schemas.openxmlformats.org/officeDocument/2006/relationships/image" Target="../media/image105.wmf"/><Relationship Id="rId2" Type="http://schemas.openxmlformats.org/officeDocument/2006/relationships/image" Target="../media/image95.wmf"/><Relationship Id="rId16" Type="http://schemas.openxmlformats.org/officeDocument/2006/relationships/image" Target="../media/image109.wmf"/><Relationship Id="rId1" Type="http://schemas.openxmlformats.org/officeDocument/2006/relationships/image" Target="../media/image94.wmf"/><Relationship Id="rId6" Type="http://schemas.openxmlformats.org/officeDocument/2006/relationships/image" Target="../media/image99.wmf"/><Relationship Id="rId11" Type="http://schemas.openxmlformats.org/officeDocument/2006/relationships/image" Target="../media/image104.wmf"/><Relationship Id="rId5" Type="http://schemas.openxmlformats.org/officeDocument/2006/relationships/image" Target="../media/image98.wmf"/><Relationship Id="rId15" Type="http://schemas.openxmlformats.org/officeDocument/2006/relationships/image" Target="../media/image108.wmf"/><Relationship Id="rId10" Type="http://schemas.openxmlformats.org/officeDocument/2006/relationships/image" Target="../media/image103.wmf"/><Relationship Id="rId4" Type="http://schemas.openxmlformats.org/officeDocument/2006/relationships/image" Target="../media/image97.wmf"/><Relationship Id="rId9" Type="http://schemas.openxmlformats.org/officeDocument/2006/relationships/image" Target="../media/image102.wmf"/><Relationship Id="rId14" Type="http://schemas.openxmlformats.org/officeDocument/2006/relationships/image" Target="../media/image107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0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1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image" Target="../media/image8.emf"/><Relationship Id="rId4" Type="http://schemas.openxmlformats.org/officeDocument/2006/relationships/image" Target="../media/image11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image" Target="../media/image12.emf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image" Target="../media/image17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image" Target="../media/image20.emf"/><Relationship Id="rId5" Type="http://schemas.openxmlformats.org/officeDocument/2006/relationships/image" Target="../media/image24.emf"/><Relationship Id="rId4" Type="http://schemas.openxmlformats.org/officeDocument/2006/relationships/image" Target="../media/image2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1411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7108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1413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401414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1415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i="0"/>
            </a:lvl1pPr>
          </a:lstStyle>
          <a:p>
            <a:pPr>
              <a:defRPr/>
            </a:pPr>
            <a:fld id="{B38B2A39-81BE-455C-B959-9FB1A48F61B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77802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F6420E-06F9-41C2-A029-0E087CA79BD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3770C3-ADE7-458E-8F97-88264F675AA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A44B65-0924-4F5A-B410-B071F62AE47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AA54E1-942A-4508-BC7A-7E6EDE9427E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24B562-F6CE-4B06-848B-0F0B7ACD362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9058EB-1AE8-479C-903C-8FB5C5BF9E7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951D34-6279-4B3B-8F87-09715EF713B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1E5047-6633-4D04-B0F9-8440330DA6E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5380A3-DD7D-4F26-83B4-C513ED28BFE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3822A8-356E-4468-B34A-7B9B0C4DDBB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CA387F-9A55-4708-9ECB-EC9E3D6F001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98EA8E-C6E5-43CE-B355-6B724D9DD4E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 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 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 i="0"/>
            </a:lvl1pPr>
          </a:lstStyle>
          <a:p>
            <a:pPr>
              <a:defRPr/>
            </a:pPr>
            <a:fld id="{89D4E2B9-A339-4B06-A76C-F9BB1EDEFC2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slow">
    <p:wipe dir="r"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9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emf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12" Type="http://schemas.openxmlformats.org/officeDocument/2006/relationships/image" Target="../media/image24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1.emf"/><Relationship Id="rId11" Type="http://schemas.openxmlformats.org/officeDocument/2006/relationships/oleObject" Target="../embeddings/oleObject24.bin"/><Relationship Id="rId5" Type="http://schemas.openxmlformats.org/officeDocument/2006/relationships/oleObject" Target="../embeddings/oleObject21.bin"/><Relationship Id="rId10" Type="http://schemas.openxmlformats.org/officeDocument/2006/relationships/image" Target="../media/image23.emf"/><Relationship Id="rId4" Type="http://schemas.openxmlformats.org/officeDocument/2006/relationships/image" Target="../media/image20.emf"/><Relationship Id="rId9" Type="http://schemas.openxmlformats.org/officeDocument/2006/relationships/oleObject" Target="../embeddings/oleObject23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emf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6.emf"/><Relationship Id="rId5" Type="http://schemas.openxmlformats.org/officeDocument/2006/relationships/oleObject" Target="../embeddings/oleObject26.bin"/><Relationship Id="rId10" Type="http://schemas.openxmlformats.org/officeDocument/2006/relationships/image" Target="../media/image28.emf"/><Relationship Id="rId4" Type="http://schemas.openxmlformats.org/officeDocument/2006/relationships/image" Target="../media/image25.emf"/><Relationship Id="rId9" Type="http://schemas.openxmlformats.org/officeDocument/2006/relationships/oleObject" Target="../embeddings/oleObject28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0.e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29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emf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2.emf"/><Relationship Id="rId5" Type="http://schemas.openxmlformats.org/officeDocument/2006/relationships/oleObject" Target="../embeddings/oleObject32.bin"/><Relationship Id="rId10" Type="http://schemas.openxmlformats.org/officeDocument/2006/relationships/image" Target="../media/image34.emf"/><Relationship Id="rId4" Type="http://schemas.openxmlformats.org/officeDocument/2006/relationships/image" Target="../media/image31.emf"/><Relationship Id="rId9" Type="http://schemas.openxmlformats.org/officeDocument/2006/relationships/oleObject" Target="../embeddings/oleObject34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emf"/><Relationship Id="rId13" Type="http://schemas.openxmlformats.org/officeDocument/2006/relationships/oleObject" Target="../embeddings/oleObject40.bin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7.bin"/><Relationship Id="rId12" Type="http://schemas.openxmlformats.org/officeDocument/2006/relationships/image" Target="../media/image39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1.e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6.emf"/><Relationship Id="rId11" Type="http://schemas.openxmlformats.org/officeDocument/2006/relationships/oleObject" Target="../embeddings/oleObject39.bin"/><Relationship Id="rId5" Type="http://schemas.openxmlformats.org/officeDocument/2006/relationships/oleObject" Target="../embeddings/oleObject36.bin"/><Relationship Id="rId15" Type="http://schemas.openxmlformats.org/officeDocument/2006/relationships/oleObject" Target="../embeddings/oleObject41.bin"/><Relationship Id="rId10" Type="http://schemas.openxmlformats.org/officeDocument/2006/relationships/image" Target="../media/image38.emf"/><Relationship Id="rId4" Type="http://schemas.openxmlformats.org/officeDocument/2006/relationships/image" Target="../media/image35.emf"/><Relationship Id="rId9" Type="http://schemas.openxmlformats.org/officeDocument/2006/relationships/oleObject" Target="../embeddings/oleObject38.bin"/><Relationship Id="rId14" Type="http://schemas.openxmlformats.org/officeDocument/2006/relationships/image" Target="../media/image40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emf"/><Relationship Id="rId13" Type="http://schemas.openxmlformats.org/officeDocument/2006/relationships/oleObject" Target="../embeddings/oleObject47.bin"/><Relationship Id="rId18" Type="http://schemas.openxmlformats.org/officeDocument/2006/relationships/image" Target="../media/image49.emf"/><Relationship Id="rId3" Type="http://schemas.openxmlformats.org/officeDocument/2006/relationships/oleObject" Target="../embeddings/oleObject42.bin"/><Relationship Id="rId7" Type="http://schemas.openxmlformats.org/officeDocument/2006/relationships/oleObject" Target="../embeddings/oleObject44.bin"/><Relationship Id="rId12" Type="http://schemas.openxmlformats.org/officeDocument/2006/relationships/image" Target="../media/image46.emf"/><Relationship Id="rId17" Type="http://schemas.openxmlformats.org/officeDocument/2006/relationships/oleObject" Target="../embeddings/oleObject4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8.e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43.emf"/><Relationship Id="rId11" Type="http://schemas.openxmlformats.org/officeDocument/2006/relationships/oleObject" Target="../embeddings/oleObject46.bin"/><Relationship Id="rId5" Type="http://schemas.openxmlformats.org/officeDocument/2006/relationships/oleObject" Target="../embeddings/oleObject43.bin"/><Relationship Id="rId15" Type="http://schemas.openxmlformats.org/officeDocument/2006/relationships/oleObject" Target="../embeddings/oleObject48.bin"/><Relationship Id="rId10" Type="http://schemas.openxmlformats.org/officeDocument/2006/relationships/image" Target="../media/image45.emf"/><Relationship Id="rId4" Type="http://schemas.openxmlformats.org/officeDocument/2006/relationships/image" Target="../media/image42.emf"/><Relationship Id="rId9" Type="http://schemas.openxmlformats.org/officeDocument/2006/relationships/oleObject" Target="../embeddings/oleObject45.bin"/><Relationship Id="rId14" Type="http://schemas.openxmlformats.org/officeDocument/2006/relationships/image" Target="../media/image47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50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emf"/><Relationship Id="rId3" Type="http://schemas.openxmlformats.org/officeDocument/2006/relationships/oleObject" Target="../embeddings/oleObject51.bin"/><Relationship Id="rId7" Type="http://schemas.openxmlformats.org/officeDocument/2006/relationships/oleObject" Target="../embeddings/oleObject5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52.emf"/><Relationship Id="rId5" Type="http://schemas.openxmlformats.org/officeDocument/2006/relationships/oleObject" Target="../embeddings/oleObject52.bin"/><Relationship Id="rId4" Type="http://schemas.openxmlformats.org/officeDocument/2006/relationships/image" Target="../media/image5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emf"/><Relationship Id="rId13" Type="http://schemas.openxmlformats.org/officeDocument/2006/relationships/oleObject" Target="../embeddings/oleObject59.bin"/><Relationship Id="rId18" Type="http://schemas.openxmlformats.org/officeDocument/2006/relationships/image" Target="../media/image61.emf"/><Relationship Id="rId3" Type="http://schemas.openxmlformats.org/officeDocument/2006/relationships/oleObject" Target="../embeddings/oleObject54.bin"/><Relationship Id="rId7" Type="http://schemas.openxmlformats.org/officeDocument/2006/relationships/oleObject" Target="../embeddings/oleObject56.bin"/><Relationship Id="rId12" Type="http://schemas.openxmlformats.org/officeDocument/2006/relationships/image" Target="../media/image58.emf"/><Relationship Id="rId17" Type="http://schemas.openxmlformats.org/officeDocument/2006/relationships/oleObject" Target="../embeddings/oleObject6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0.e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55.emf"/><Relationship Id="rId11" Type="http://schemas.openxmlformats.org/officeDocument/2006/relationships/oleObject" Target="../embeddings/oleObject58.bin"/><Relationship Id="rId5" Type="http://schemas.openxmlformats.org/officeDocument/2006/relationships/oleObject" Target="../embeddings/oleObject55.bin"/><Relationship Id="rId15" Type="http://schemas.openxmlformats.org/officeDocument/2006/relationships/oleObject" Target="../embeddings/oleObject60.bin"/><Relationship Id="rId10" Type="http://schemas.openxmlformats.org/officeDocument/2006/relationships/image" Target="../media/image57.emf"/><Relationship Id="rId4" Type="http://schemas.openxmlformats.org/officeDocument/2006/relationships/image" Target="../media/image54.emf"/><Relationship Id="rId9" Type="http://schemas.openxmlformats.org/officeDocument/2006/relationships/oleObject" Target="../embeddings/oleObject57.bin"/><Relationship Id="rId14" Type="http://schemas.openxmlformats.org/officeDocument/2006/relationships/image" Target="../media/image59.e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emf"/><Relationship Id="rId13" Type="http://schemas.openxmlformats.org/officeDocument/2006/relationships/oleObject" Target="../embeddings/oleObject67.bin"/><Relationship Id="rId3" Type="http://schemas.openxmlformats.org/officeDocument/2006/relationships/oleObject" Target="../embeddings/oleObject62.bin"/><Relationship Id="rId7" Type="http://schemas.openxmlformats.org/officeDocument/2006/relationships/oleObject" Target="../embeddings/oleObject64.bin"/><Relationship Id="rId12" Type="http://schemas.openxmlformats.org/officeDocument/2006/relationships/image" Target="../media/image66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63.emf"/><Relationship Id="rId11" Type="http://schemas.openxmlformats.org/officeDocument/2006/relationships/oleObject" Target="../embeddings/oleObject66.bin"/><Relationship Id="rId5" Type="http://schemas.openxmlformats.org/officeDocument/2006/relationships/oleObject" Target="../embeddings/oleObject63.bin"/><Relationship Id="rId10" Type="http://schemas.openxmlformats.org/officeDocument/2006/relationships/image" Target="../media/image65.emf"/><Relationship Id="rId4" Type="http://schemas.openxmlformats.org/officeDocument/2006/relationships/image" Target="../media/image62.emf"/><Relationship Id="rId9" Type="http://schemas.openxmlformats.org/officeDocument/2006/relationships/oleObject" Target="../embeddings/oleObject65.bin"/><Relationship Id="rId14" Type="http://schemas.openxmlformats.org/officeDocument/2006/relationships/image" Target="../media/image67.e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emf"/><Relationship Id="rId13" Type="http://schemas.openxmlformats.org/officeDocument/2006/relationships/oleObject" Target="../embeddings/oleObject73.bin"/><Relationship Id="rId3" Type="http://schemas.openxmlformats.org/officeDocument/2006/relationships/oleObject" Target="../embeddings/oleObject68.bin"/><Relationship Id="rId7" Type="http://schemas.openxmlformats.org/officeDocument/2006/relationships/oleObject" Target="../embeddings/oleObject70.bin"/><Relationship Id="rId12" Type="http://schemas.openxmlformats.org/officeDocument/2006/relationships/image" Target="../media/image72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69.emf"/><Relationship Id="rId11" Type="http://schemas.openxmlformats.org/officeDocument/2006/relationships/oleObject" Target="../embeddings/oleObject72.bin"/><Relationship Id="rId5" Type="http://schemas.openxmlformats.org/officeDocument/2006/relationships/oleObject" Target="../embeddings/oleObject69.bin"/><Relationship Id="rId10" Type="http://schemas.openxmlformats.org/officeDocument/2006/relationships/image" Target="../media/image71.emf"/><Relationship Id="rId4" Type="http://schemas.openxmlformats.org/officeDocument/2006/relationships/image" Target="../media/image68.emf"/><Relationship Id="rId9" Type="http://schemas.openxmlformats.org/officeDocument/2006/relationships/oleObject" Target="../embeddings/oleObject71.bin"/><Relationship Id="rId14" Type="http://schemas.openxmlformats.org/officeDocument/2006/relationships/image" Target="../media/image73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75.emf"/><Relationship Id="rId5" Type="http://schemas.openxmlformats.org/officeDocument/2006/relationships/oleObject" Target="../embeddings/oleObject75.bin"/><Relationship Id="rId4" Type="http://schemas.openxmlformats.org/officeDocument/2006/relationships/image" Target="../media/image74.e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emf"/><Relationship Id="rId13" Type="http://schemas.openxmlformats.org/officeDocument/2006/relationships/oleObject" Target="../embeddings/oleObject81.bin"/><Relationship Id="rId18" Type="http://schemas.openxmlformats.org/officeDocument/2006/relationships/image" Target="../media/image83.emf"/><Relationship Id="rId3" Type="http://schemas.openxmlformats.org/officeDocument/2006/relationships/oleObject" Target="../embeddings/oleObject76.bin"/><Relationship Id="rId7" Type="http://schemas.openxmlformats.org/officeDocument/2006/relationships/oleObject" Target="../embeddings/oleObject78.bin"/><Relationship Id="rId12" Type="http://schemas.openxmlformats.org/officeDocument/2006/relationships/image" Target="../media/image80.emf"/><Relationship Id="rId17" Type="http://schemas.openxmlformats.org/officeDocument/2006/relationships/oleObject" Target="../embeddings/oleObject8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2.emf"/><Relationship Id="rId1" Type="http://schemas.openxmlformats.org/officeDocument/2006/relationships/vmlDrawing" Target="../drawings/vmlDrawing21.vml"/><Relationship Id="rId6" Type="http://schemas.openxmlformats.org/officeDocument/2006/relationships/image" Target="../media/image77.emf"/><Relationship Id="rId11" Type="http://schemas.openxmlformats.org/officeDocument/2006/relationships/oleObject" Target="../embeddings/oleObject80.bin"/><Relationship Id="rId5" Type="http://schemas.openxmlformats.org/officeDocument/2006/relationships/oleObject" Target="../embeddings/oleObject77.bin"/><Relationship Id="rId15" Type="http://schemas.openxmlformats.org/officeDocument/2006/relationships/oleObject" Target="../embeddings/oleObject82.bin"/><Relationship Id="rId10" Type="http://schemas.openxmlformats.org/officeDocument/2006/relationships/image" Target="../media/image79.emf"/><Relationship Id="rId4" Type="http://schemas.openxmlformats.org/officeDocument/2006/relationships/image" Target="../media/image76.emf"/><Relationship Id="rId9" Type="http://schemas.openxmlformats.org/officeDocument/2006/relationships/oleObject" Target="../embeddings/oleObject79.bin"/><Relationship Id="rId14" Type="http://schemas.openxmlformats.org/officeDocument/2006/relationships/image" Target="../media/image81.e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emf"/><Relationship Id="rId3" Type="http://schemas.openxmlformats.org/officeDocument/2006/relationships/oleObject" Target="../embeddings/oleObject84.bin"/><Relationship Id="rId7" Type="http://schemas.openxmlformats.org/officeDocument/2006/relationships/oleObject" Target="../embeddings/oleObject8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85.emf"/><Relationship Id="rId5" Type="http://schemas.openxmlformats.org/officeDocument/2006/relationships/oleObject" Target="../embeddings/oleObject85.bin"/><Relationship Id="rId10" Type="http://schemas.openxmlformats.org/officeDocument/2006/relationships/image" Target="../media/image87.emf"/><Relationship Id="rId4" Type="http://schemas.openxmlformats.org/officeDocument/2006/relationships/image" Target="../media/image84.emf"/><Relationship Id="rId9" Type="http://schemas.openxmlformats.org/officeDocument/2006/relationships/oleObject" Target="../embeddings/oleObject87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emf"/><Relationship Id="rId3" Type="http://schemas.openxmlformats.org/officeDocument/2006/relationships/oleObject" Target="../embeddings/oleObject88.bin"/><Relationship Id="rId7" Type="http://schemas.openxmlformats.org/officeDocument/2006/relationships/oleObject" Target="../embeddings/oleObject90.bin"/><Relationship Id="rId12" Type="http://schemas.openxmlformats.org/officeDocument/2006/relationships/image" Target="../media/image92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89.emf"/><Relationship Id="rId11" Type="http://schemas.openxmlformats.org/officeDocument/2006/relationships/oleObject" Target="../embeddings/oleObject92.bin"/><Relationship Id="rId5" Type="http://schemas.openxmlformats.org/officeDocument/2006/relationships/oleObject" Target="../embeddings/oleObject89.bin"/><Relationship Id="rId10" Type="http://schemas.openxmlformats.org/officeDocument/2006/relationships/image" Target="../media/image91.emf"/><Relationship Id="rId4" Type="http://schemas.openxmlformats.org/officeDocument/2006/relationships/image" Target="../media/image88.emf"/><Relationship Id="rId9" Type="http://schemas.openxmlformats.org/officeDocument/2006/relationships/oleObject" Target="../embeddings/oleObject91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93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99.bin"/><Relationship Id="rId18" Type="http://schemas.openxmlformats.org/officeDocument/2006/relationships/image" Target="../media/image101.wmf"/><Relationship Id="rId26" Type="http://schemas.openxmlformats.org/officeDocument/2006/relationships/image" Target="../media/image105.wmf"/><Relationship Id="rId3" Type="http://schemas.openxmlformats.org/officeDocument/2006/relationships/oleObject" Target="../embeddings/oleObject94.bin"/><Relationship Id="rId21" Type="http://schemas.openxmlformats.org/officeDocument/2006/relationships/oleObject" Target="../embeddings/oleObject103.bin"/><Relationship Id="rId34" Type="http://schemas.openxmlformats.org/officeDocument/2006/relationships/image" Target="../media/image109.wmf"/><Relationship Id="rId7" Type="http://schemas.openxmlformats.org/officeDocument/2006/relationships/oleObject" Target="../embeddings/oleObject96.bin"/><Relationship Id="rId12" Type="http://schemas.openxmlformats.org/officeDocument/2006/relationships/image" Target="../media/image98.wmf"/><Relationship Id="rId17" Type="http://schemas.openxmlformats.org/officeDocument/2006/relationships/oleObject" Target="../embeddings/oleObject101.bin"/><Relationship Id="rId25" Type="http://schemas.openxmlformats.org/officeDocument/2006/relationships/oleObject" Target="../embeddings/oleObject105.bin"/><Relationship Id="rId33" Type="http://schemas.openxmlformats.org/officeDocument/2006/relationships/oleObject" Target="../embeddings/oleObject10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0.wmf"/><Relationship Id="rId20" Type="http://schemas.openxmlformats.org/officeDocument/2006/relationships/image" Target="../media/image102.wmf"/><Relationship Id="rId29" Type="http://schemas.openxmlformats.org/officeDocument/2006/relationships/oleObject" Target="../embeddings/oleObject107.bin"/><Relationship Id="rId1" Type="http://schemas.openxmlformats.org/officeDocument/2006/relationships/vmlDrawing" Target="../drawings/vmlDrawing25.vml"/><Relationship Id="rId6" Type="http://schemas.openxmlformats.org/officeDocument/2006/relationships/image" Target="../media/image95.wmf"/><Relationship Id="rId11" Type="http://schemas.openxmlformats.org/officeDocument/2006/relationships/oleObject" Target="../embeddings/oleObject98.bin"/><Relationship Id="rId24" Type="http://schemas.openxmlformats.org/officeDocument/2006/relationships/image" Target="../media/image104.wmf"/><Relationship Id="rId32" Type="http://schemas.openxmlformats.org/officeDocument/2006/relationships/image" Target="../media/image108.wmf"/><Relationship Id="rId5" Type="http://schemas.openxmlformats.org/officeDocument/2006/relationships/oleObject" Target="../embeddings/oleObject95.bin"/><Relationship Id="rId15" Type="http://schemas.openxmlformats.org/officeDocument/2006/relationships/oleObject" Target="../embeddings/oleObject100.bin"/><Relationship Id="rId23" Type="http://schemas.openxmlformats.org/officeDocument/2006/relationships/oleObject" Target="../embeddings/oleObject104.bin"/><Relationship Id="rId28" Type="http://schemas.openxmlformats.org/officeDocument/2006/relationships/image" Target="../media/image106.wmf"/><Relationship Id="rId10" Type="http://schemas.openxmlformats.org/officeDocument/2006/relationships/image" Target="../media/image97.wmf"/><Relationship Id="rId19" Type="http://schemas.openxmlformats.org/officeDocument/2006/relationships/oleObject" Target="../embeddings/oleObject102.bin"/><Relationship Id="rId31" Type="http://schemas.openxmlformats.org/officeDocument/2006/relationships/oleObject" Target="../embeddings/oleObject108.bin"/><Relationship Id="rId4" Type="http://schemas.openxmlformats.org/officeDocument/2006/relationships/image" Target="../media/image94.wmf"/><Relationship Id="rId9" Type="http://schemas.openxmlformats.org/officeDocument/2006/relationships/oleObject" Target="../embeddings/oleObject97.bin"/><Relationship Id="rId14" Type="http://schemas.openxmlformats.org/officeDocument/2006/relationships/image" Target="../media/image99.wmf"/><Relationship Id="rId22" Type="http://schemas.openxmlformats.org/officeDocument/2006/relationships/image" Target="../media/image103.wmf"/><Relationship Id="rId27" Type="http://schemas.openxmlformats.org/officeDocument/2006/relationships/oleObject" Target="../embeddings/oleObject106.bin"/><Relationship Id="rId30" Type="http://schemas.openxmlformats.org/officeDocument/2006/relationships/image" Target="../media/image107.wmf"/><Relationship Id="rId8" Type="http://schemas.openxmlformats.org/officeDocument/2006/relationships/image" Target="../media/image96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4" Type="http://schemas.openxmlformats.org/officeDocument/2006/relationships/image" Target="../media/image110.e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3.e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4" Type="http://schemas.openxmlformats.org/officeDocument/2006/relationships/image" Target="../media/image111.em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8.vml"/><Relationship Id="rId4" Type="http://schemas.openxmlformats.org/officeDocument/2006/relationships/image" Target="../media/image112.wmf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9.bin"/><Relationship Id="rId10" Type="http://schemas.openxmlformats.org/officeDocument/2006/relationships/image" Target="../media/image11.emf"/><Relationship Id="rId4" Type="http://schemas.openxmlformats.org/officeDocument/2006/relationships/image" Target="../media/image8.emf"/><Relationship Id="rId9" Type="http://schemas.openxmlformats.org/officeDocument/2006/relationships/oleObject" Target="../embeddings/oleObject11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12" Type="http://schemas.openxmlformats.org/officeDocument/2006/relationships/image" Target="../media/image16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3.emf"/><Relationship Id="rId11" Type="http://schemas.openxmlformats.org/officeDocument/2006/relationships/oleObject" Target="../embeddings/oleObject16.bin"/><Relationship Id="rId5" Type="http://schemas.openxmlformats.org/officeDocument/2006/relationships/oleObject" Target="../embeddings/oleObject13.bin"/><Relationship Id="rId10" Type="http://schemas.openxmlformats.org/officeDocument/2006/relationships/image" Target="../media/image15.emf"/><Relationship Id="rId4" Type="http://schemas.openxmlformats.org/officeDocument/2006/relationships/image" Target="../media/image12.emf"/><Relationship Id="rId9" Type="http://schemas.openxmlformats.org/officeDocument/2006/relationships/oleObject" Target="../embeddings/oleObject15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8.e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1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57D819B-E823-435F-83F8-690B631EBB75}" type="slidenum">
              <a:rPr lang="en-US" altLang="zh-CN" smtClean="0"/>
              <a:pPr/>
              <a:t>1</a:t>
            </a:fld>
            <a:endParaRPr lang="en-US" altLang="zh-CN"/>
          </a:p>
        </p:txBody>
      </p:sp>
      <p:sp>
        <p:nvSpPr>
          <p:cNvPr id="783363" name="Text Box 3"/>
          <p:cNvSpPr txBox="1">
            <a:spLocks noChangeArrowheads="1"/>
          </p:cNvSpPr>
          <p:nvPr/>
        </p:nvSpPr>
        <p:spPr bwMode="auto">
          <a:xfrm>
            <a:off x="2905125" y="238125"/>
            <a:ext cx="2773363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4400" b="1" i="0">
                <a:solidFill>
                  <a:srgbClr val="FFFF00"/>
                </a:solidFill>
                <a:ea typeface="隶书" pitchFamily="49" charset="-122"/>
              </a:rPr>
              <a:t>第   </a:t>
            </a:r>
            <a:r>
              <a:rPr lang="en-US" altLang="zh-CN" sz="4400" b="1" i="0">
                <a:solidFill>
                  <a:srgbClr val="FFFF00"/>
                </a:solidFill>
                <a:ea typeface="隶书" pitchFamily="49" charset="-122"/>
              </a:rPr>
              <a:t>13  </a:t>
            </a:r>
            <a:r>
              <a:rPr lang="zh-CN" altLang="en-US" sz="4400" b="1" i="0">
                <a:solidFill>
                  <a:srgbClr val="FFFF00"/>
                </a:solidFill>
                <a:ea typeface="隶书" pitchFamily="49" charset="-122"/>
              </a:rPr>
              <a:t>章</a:t>
            </a:r>
          </a:p>
        </p:txBody>
      </p:sp>
      <p:sp>
        <p:nvSpPr>
          <p:cNvPr id="783364" name="Text Box 4"/>
          <p:cNvSpPr txBox="1">
            <a:spLocks noChangeArrowheads="1"/>
          </p:cNvSpPr>
          <p:nvPr/>
        </p:nvSpPr>
        <p:spPr bwMode="auto">
          <a:xfrm>
            <a:off x="1914525" y="2139950"/>
            <a:ext cx="525303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4000" b="1" i="0">
                <a:solidFill>
                  <a:srgbClr val="FFFF00"/>
                </a:solidFill>
              </a:rPr>
              <a:t> </a:t>
            </a:r>
            <a:r>
              <a:rPr lang="zh-CN" altLang="en-US" sz="4000" b="1" i="0">
                <a:solidFill>
                  <a:srgbClr val="FFFF00"/>
                </a:solidFill>
              </a:rPr>
              <a:t>（</a:t>
            </a:r>
            <a:r>
              <a:rPr lang="en-US" altLang="zh-CN" sz="4000" b="1" i="0">
                <a:solidFill>
                  <a:srgbClr val="FFFF00"/>
                </a:solidFill>
              </a:rPr>
              <a:t>Thermodynamics)</a:t>
            </a:r>
            <a:endParaRPr lang="en-US" altLang="zh-CN" sz="4000">
              <a:solidFill>
                <a:srgbClr val="FFFF00"/>
              </a:solidFill>
            </a:endParaRPr>
          </a:p>
        </p:txBody>
      </p:sp>
      <p:sp>
        <p:nvSpPr>
          <p:cNvPr id="783365" name="Text Box 5"/>
          <p:cNvSpPr txBox="1">
            <a:spLocks noChangeArrowheads="1"/>
          </p:cNvSpPr>
          <p:nvPr/>
        </p:nvSpPr>
        <p:spPr bwMode="auto">
          <a:xfrm>
            <a:off x="3160713" y="1155700"/>
            <a:ext cx="2598737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4800" b="1" i="0">
                <a:solidFill>
                  <a:srgbClr val="FFFF00"/>
                </a:solidFill>
                <a:ea typeface="隶书" pitchFamily="49" charset="-122"/>
              </a:rPr>
              <a:t>热力学 </a:t>
            </a:r>
            <a:endParaRPr lang="zh-CN" altLang="en-US" sz="4800">
              <a:solidFill>
                <a:srgbClr val="FFFF00"/>
              </a:solidFill>
              <a:ea typeface="隶书" pitchFamily="49" charset="-122"/>
            </a:endParaRPr>
          </a:p>
        </p:txBody>
      </p:sp>
      <p:sp>
        <p:nvSpPr>
          <p:cNvPr id="783368" name="Text Box 8"/>
          <p:cNvSpPr txBox="1">
            <a:spLocks noChangeArrowheads="1"/>
          </p:cNvSpPr>
          <p:nvPr/>
        </p:nvSpPr>
        <p:spPr bwMode="auto">
          <a:xfrm>
            <a:off x="554038" y="3246438"/>
            <a:ext cx="5049837" cy="52322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</a:rPr>
              <a:t>§1  </a:t>
            </a:r>
            <a:r>
              <a:rPr lang="zh-CN" altLang="en-US" sz="2800" b="1">
                <a:solidFill>
                  <a:schemeClr val="bg1"/>
                </a:solidFill>
              </a:rPr>
              <a:t>基本概念    </a:t>
            </a:r>
          </a:p>
        </p:txBody>
      </p:sp>
      <p:sp>
        <p:nvSpPr>
          <p:cNvPr id="783369" name="Text Box 9"/>
          <p:cNvSpPr txBox="1">
            <a:spLocks noChangeArrowheads="1"/>
          </p:cNvSpPr>
          <p:nvPr/>
        </p:nvSpPr>
        <p:spPr bwMode="auto">
          <a:xfrm>
            <a:off x="430213" y="4114800"/>
            <a:ext cx="6445250" cy="547688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chemeClr val="bg1"/>
                </a:solidFill>
              </a:rPr>
              <a:t>§2  </a:t>
            </a:r>
            <a:r>
              <a:rPr lang="zh-CN" altLang="en-US" sz="2800" b="1">
                <a:solidFill>
                  <a:schemeClr val="bg1"/>
                </a:solidFill>
              </a:rPr>
              <a:t>热力学第一定律及其应用</a:t>
            </a:r>
          </a:p>
        </p:txBody>
      </p:sp>
      <p:sp>
        <p:nvSpPr>
          <p:cNvPr id="783370" name="Text Box 10"/>
          <p:cNvSpPr txBox="1">
            <a:spLocks noChangeArrowheads="1"/>
          </p:cNvSpPr>
          <p:nvPr/>
        </p:nvSpPr>
        <p:spPr bwMode="auto">
          <a:xfrm>
            <a:off x="542925" y="5868988"/>
            <a:ext cx="5049838" cy="547687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chemeClr val="bg1"/>
                </a:solidFill>
              </a:rPr>
              <a:t>§4  </a:t>
            </a:r>
            <a:r>
              <a:rPr lang="zh-CN" altLang="en-US" sz="2800" b="1">
                <a:solidFill>
                  <a:schemeClr val="bg1"/>
                </a:solidFill>
              </a:rPr>
              <a:t>真实气体</a:t>
            </a:r>
          </a:p>
        </p:txBody>
      </p:sp>
      <p:sp>
        <p:nvSpPr>
          <p:cNvPr id="783371" name="Text Box 11"/>
          <p:cNvSpPr txBox="1">
            <a:spLocks noChangeArrowheads="1"/>
          </p:cNvSpPr>
          <p:nvPr/>
        </p:nvSpPr>
        <p:spPr bwMode="auto">
          <a:xfrm>
            <a:off x="492125" y="5003800"/>
            <a:ext cx="7051675" cy="547688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chemeClr val="bg1"/>
                </a:solidFill>
              </a:rPr>
              <a:t>§3  </a:t>
            </a:r>
            <a:r>
              <a:rPr lang="zh-CN" altLang="en-US" sz="2800" b="1">
                <a:solidFill>
                  <a:schemeClr val="bg1"/>
                </a:solidFill>
              </a:rPr>
              <a:t>热力学第二定律及熵增加原理</a:t>
            </a:r>
          </a:p>
        </p:txBody>
      </p:sp>
    </p:spTree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83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83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83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83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83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83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83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3363" grpId="0" autoUpdateAnimBg="0"/>
      <p:bldP spid="783364" grpId="0" autoUpdateAnimBg="0"/>
      <p:bldP spid="783365" grpId="0" autoUpdateAnimBg="0"/>
      <p:bldP spid="783368" grpId="0" animBg="1" autoUpdateAnimBg="0"/>
      <p:bldP spid="783369" grpId="0" animBg="1" autoUpdateAnimBg="0"/>
      <p:bldP spid="783370" grpId="0" animBg="1" autoUpdateAnimBg="0"/>
      <p:bldP spid="783371" grpId="0" animBg="1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1E6EE08-DFAF-4C1C-BC71-013BE2F6E451}" type="slidenum">
              <a:rPr lang="en-US" altLang="zh-CN" smtClean="0"/>
              <a:pPr/>
              <a:t>10</a:t>
            </a:fld>
            <a:endParaRPr lang="en-US" altLang="zh-CN"/>
          </a:p>
        </p:txBody>
      </p:sp>
      <p:graphicFrame>
        <p:nvGraphicFramePr>
          <p:cNvPr id="8194" name="Object 4"/>
          <p:cNvGraphicFramePr>
            <a:graphicFrameLocks noGrp="1" noChangeAspect="1"/>
          </p:cNvGraphicFramePr>
          <p:nvPr>
            <p:ph/>
          </p:nvPr>
        </p:nvGraphicFramePr>
        <p:xfrm>
          <a:off x="977900" y="461963"/>
          <a:ext cx="7231063" cy="5141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" name="Mathcad" r:id="rId3" imgW="4038480" imgH="4076640" progId="Mathcad">
                  <p:embed/>
                </p:oleObj>
              </mc:Choice>
              <mc:Fallback>
                <p:oleObj name="Mathcad" r:id="rId3" imgW="4038480" imgH="4076640" progId="Mathcad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7900" y="461963"/>
                        <a:ext cx="7231063" cy="5141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7" name="Text Box 6"/>
          <p:cNvSpPr txBox="1">
            <a:spLocks noChangeArrowheads="1"/>
          </p:cNvSpPr>
          <p:nvPr/>
        </p:nvSpPr>
        <p:spPr bwMode="auto">
          <a:xfrm>
            <a:off x="3222625" y="5981700"/>
            <a:ext cx="39131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/>
              <a:t>Plotted by Mathcad</a:t>
            </a:r>
          </a:p>
        </p:txBody>
      </p:sp>
    </p:spTree>
  </p:cSld>
  <p:clrMapOvr>
    <a:masterClrMapping/>
  </p:clrMapOvr>
  <p:transition spd="slow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82A0118-470A-4AAF-8D77-A4D7DE4D48F9}" type="slidenum">
              <a:rPr lang="en-US" altLang="zh-CN" smtClean="0"/>
              <a:pPr/>
              <a:t>11</a:t>
            </a:fld>
            <a:endParaRPr lang="en-US" altLang="zh-CN"/>
          </a:p>
        </p:txBody>
      </p:sp>
      <p:sp>
        <p:nvSpPr>
          <p:cNvPr id="802820" name="Text Box 4"/>
          <p:cNvSpPr txBox="1">
            <a:spLocks noChangeArrowheads="1"/>
          </p:cNvSpPr>
          <p:nvPr/>
        </p:nvSpPr>
        <p:spPr bwMode="auto">
          <a:xfrm>
            <a:off x="1676400" y="1812925"/>
            <a:ext cx="54864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4000" i="0">
                <a:solidFill>
                  <a:schemeClr val="bg1"/>
                </a:solidFill>
              </a:rPr>
              <a:t>互动题</a:t>
            </a:r>
            <a:r>
              <a:rPr lang="en-US" altLang="zh-CN" sz="4000" i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02821" name="Text Box 5"/>
          <p:cNvSpPr txBox="1">
            <a:spLocks noChangeArrowheads="1"/>
          </p:cNvSpPr>
          <p:nvPr/>
        </p:nvSpPr>
        <p:spPr bwMode="auto">
          <a:xfrm>
            <a:off x="200025" y="3155950"/>
            <a:ext cx="874871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0" lang="zh-CN" altLang="en-US" sz="3600" i="0">
                <a:solidFill>
                  <a:schemeClr val="bg1"/>
                </a:solidFill>
              </a:rPr>
              <a:t>分析</a:t>
            </a:r>
            <a:r>
              <a:rPr kumimoji="0" lang="en-US" altLang="zh-CN" sz="3600" i="0">
                <a:solidFill>
                  <a:schemeClr val="bg1"/>
                </a:solidFill>
              </a:rPr>
              <a:t>PV</a:t>
            </a:r>
            <a:r>
              <a:rPr kumimoji="0" lang="zh-CN" altLang="en-US" sz="3600" i="0">
                <a:solidFill>
                  <a:schemeClr val="bg1"/>
                </a:solidFill>
              </a:rPr>
              <a:t>图中的直线过程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028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028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2820" grpId="0" build="p" autoUpdateAnimBg="0"/>
      <p:bldP spid="802821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3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17815BA-49F7-40A4-B64C-0529673B1D96}" type="slidenum">
              <a:rPr lang="en-US" altLang="zh-CN" smtClean="0"/>
              <a:pPr/>
              <a:t>12</a:t>
            </a:fld>
            <a:endParaRPr lang="en-US" altLang="zh-CN"/>
          </a:p>
        </p:txBody>
      </p:sp>
      <p:sp>
        <p:nvSpPr>
          <p:cNvPr id="9224" name="Text Box 2"/>
          <p:cNvSpPr txBox="1">
            <a:spLocks noChangeArrowheads="1"/>
          </p:cNvSpPr>
          <p:nvPr/>
        </p:nvSpPr>
        <p:spPr bwMode="auto">
          <a:xfrm>
            <a:off x="1004888" y="300038"/>
            <a:ext cx="2894012" cy="5191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FFFF00"/>
                </a:solidFill>
              </a:rPr>
              <a:t>二</a:t>
            </a:r>
            <a:r>
              <a:rPr lang="en-US" altLang="zh-CN" sz="2800" b="1">
                <a:solidFill>
                  <a:srgbClr val="FFFF00"/>
                </a:solidFill>
              </a:rPr>
              <a:t>.  </a:t>
            </a:r>
            <a:r>
              <a:rPr lang="zh-CN" altLang="en-US" sz="2800" b="1">
                <a:solidFill>
                  <a:srgbClr val="FFFF00"/>
                </a:solidFill>
              </a:rPr>
              <a:t>摩尔热容</a:t>
            </a:r>
          </a:p>
        </p:txBody>
      </p:sp>
      <p:sp>
        <p:nvSpPr>
          <p:cNvPr id="722947" name="Text Box 3"/>
          <p:cNvSpPr txBox="1">
            <a:spLocks noChangeArrowheads="1"/>
          </p:cNvSpPr>
          <p:nvPr/>
        </p:nvSpPr>
        <p:spPr bwMode="auto">
          <a:xfrm>
            <a:off x="371475" y="769938"/>
            <a:ext cx="8377238" cy="265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0"/>
              </a:spcBef>
            </a:pPr>
            <a:r>
              <a:rPr lang="en-US" altLang="zh-CN" sz="2800" b="1" i="0">
                <a:solidFill>
                  <a:schemeClr val="bg1"/>
                </a:solidFill>
              </a:rPr>
              <a:t>      </a:t>
            </a:r>
            <a:r>
              <a:rPr lang="zh-CN" altLang="en-US" sz="2800" b="1" i="0">
                <a:solidFill>
                  <a:schemeClr val="bg1"/>
                </a:solidFill>
              </a:rPr>
              <a:t>一摩尔的物质温度升高</a:t>
            </a:r>
            <a:r>
              <a:rPr lang="en-US" altLang="zh-CN" sz="2800" b="1" i="0">
                <a:solidFill>
                  <a:schemeClr val="bg1"/>
                </a:solidFill>
              </a:rPr>
              <a:t>(</a:t>
            </a:r>
            <a:r>
              <a:rPr lang="zh-CN" altLang="en-US" sz="2800" b="1" i="0">
                <a:solidFill>
                  <a:schemeClr val="bg1"/>
                </a:solidFill>
              </a:rPr>
              <a:t>或降低</a:t>
            </a:r>
            <a:r>
              <a:rPr lang="en-US" altLang="zh-CN" sz="2800" b="1" i="0">
                <a:solidFill>
                  <a:schemeClr val="bg1"/>
                </a:solidFill>
              </a:rPr>
              <a:t>)</a:t>
            </a:r>
            <a:r>
              <a:rPr lang="zh-CN" altLang="en-US" sz="2800" b="1" i="0">
                <a:solidFill>
                  <a:schemeClr val="bg1"/>
                </a:solidFill>
              </a:rPr>
              <a:t>一度时</a:t>
            </a:r>
            <a:r>
              <a:rPr lang="en-US" altLang="zh-CN" sz="2800" b="1" i="0">
                <a:solidFill>
                  <a:schemeClr val="bg1"/>
                </a:solidFill>
              </a:rPr>
              <a:t>,</a:t>
            </a:r>
            <a:r>
              <a:rPr lang="zh-CN" altLang="en-US" sz="2800" b="1" i="0">
                <a:solidFill>
                  <a:schemeClr val="bg1"/>
                </a:solidFill>
              </a:rPr>
              <a:t>它所吸收 </a:t>
            </a:r>
            <a:r>
              <a:rPr lang="en-US" altLang="zh-CN" sz="2800" b="1" i="0">
                <a:solidFill>
                  <a:schemeClr val="bg1"/>
                </a:solidFill>
              </a:rPr>
              <a:t>(</a:t>
            </a:r>
            <a:r>
              <a:rPr lang="zh-CN" altLang="en-US" sz="2800" b="1" i="0">
                <a:solidFill>
                  <a:schemeClr val="bg1"/>
                </a:solidFill>
              </a:rPr>
              <a:t>或放出</a:t>
            </a:r>
            <a:r>
              <a:rPr lang="en-US" altLang="zh-CN" sz="2800" b="1" i="0">
                <a:solidFill>
                  <a:schemeClr val="bg1"/>
                </a:solidFill>
              </a:rPr>
              <a:t>)</a:t>
            </a:r>
            <a:r>
              <a:rPr lang="zh-CN" altLang="en-US" sz="2800" b="1" i="0">
                <a:solidFill>
                  <a:schemeClr val="bg1"/>
                </a:solidFill>
              </a:rPr>
              <a:t>的热量，称为该物质的摩尔热容量，用</a:t>
            </a:r>
            <a:r>
              <a:rPr lang="en-US" altLang="zh-CN" sz="2800" b="1" i="0">
                <a:solidFill>
                  <a:schemeClr val="bg1"/>
                </a:solidFill>
              </a:rPr>
              <a:t>C</a:t>
            </a:r>
            <a:r>
              <a:rPr lang="zh-CN" altLang="en-US" sz="2800" b="1" i="0">
                <a:solidFill>
                  <a:schemeClr val="bg1"/>
                </a:solidFill>
              </a:rPr>
              <a:t>定表示。</a:t>
            </a:r>
          </a:p>
          <a:p>
            <a:pPr algn="just">
              <a:spcBef>
                <a:spcPct val="0"/>
              </a:spcBef>
            </a:pPr>
            <a:r>
              <a:rPr lang="zh-CN" altLang="en-US" i="0"/>
              <a:t>         </a:t>
            </a:r>
            <a:r>
              <a:rPr lang="en-US" altLang="zh-CN" sz="2800" b="1">
                <a:solidFill>
                  <a:srgbClr val="00FF00"/>
                </a:solidFill>
              </a:rPr>
              <a:t>1.</a:t>
            </a:r>
            <a:r>
              <a:rPr lang="zh-CN" altLang="en-US" sz="2800" b="1">
                <a:solidFill>
                  <a:schemeClr val="bg1"/>
                </a:solidFill>
              </a:rPr>
              <a:t>定体摩尔热容</a:t>
            </a:r>
            <a:r>
              <a:rPr lang="en-US" altLang="zh-CN" sz="2800" b="1">
                <a:solidFill>
                  <a:schemeClr val="bg1"/>
                </a:solidFill>
              </a:rPr>
              <a:t>C</a:t>
            </a:r>
            <a:r>
              <a:rPr lang="en-US" altLang="zh-CN" sz="2800" b="1" baseline="-25000">
                <a:solidFill>
                  <a:schemeClr val="bg1"/>
                </a:solidFill>
              </a:rPr>
              <a:t>V</a:t>
            </a:r>
          </a:p>
          <a:p>
            <a:pPr algn="just">
              <a:spcBef>
                <a:spcPct val="0"/>
              </a:spcBef>
            </a:pPr>
            <a:r>
              <a:rPr lang="en-US" altLang="zh-CN" sz="2800" b="1" i="0">
                <a:solidFill>
                  <a:schemeClr val="bg1"/>
                </a:solidFill>
              </a:rPr>
              <a:t>      1mol</a:t>
            </a:r>
            <a:r>
              <a:rPr lang="zh-CN" altLang="en-US" sz="2800" b="1" i="0">
                <a:solidFill>
                  <a:schemeClr val="bg1"/>
                </a:solidFill>
              </a:rPr>
              <a:t>气体，保持体积不变，吸</a:t>
            </a:r>
            <a:r>
              <a:rPr lang="en-US" altLang="zh-CN" sz="2800" b="1" i="0">
                <a:solidFill>
                  <a:schemeClr val="bg1"/>
                </a:solidFill>
              </a:rPr>
              <a:t>(</a:t>
            </a:r>
            <a:r>
              <a:rPr lang="zh-CN" altLang="en-US" sz="2800" b="1" i="0">
                <a:solidFill>
                  <a:schemeClr val="bg1"/>
                </a:solidFill>
              </a:rPr>
              <a:t>或放</a:t>
            </a:r>
            <a:r>
              <a:rPr lang="en-US" altLang="zh-CN" sz="2800" b="1" i="0">
                <a:solidFill>
                  <a:schemeClr val="bg1"/>
                </a:solidFill>
              </a:rPr>
              <a:t>)</a:t>
            </a:r>
            <a:r>
              <a:rPr lang="zh-CN" altLang="en-US" sz="2800" b="1" i="0">
                <a:solidFill>
                  <a:schemeClr val="bg1"/>
                </a:solidFill>
              </a:rPr>
              <a:t>热</a:t>
            </a:r>
            <a:r>
              <a:rPr lang="en-US" altLang="zh-CN" sz="2800" b="1">
                <a:solidFill>
                  <a:schemeClr val="bg1"/>
                </a:solidFill>
              </a:rPr>
              <a:t>dQ</a:t>
            </a:r>
            <a:r>
              <a:rPr lang="en-US" altLang="zh-CN" sz="2800" b="1" baseline="-25000">
                <a:solidFill>
                  <a:schemeClr val="bg1"/>
                </a:solidFill>
              </a:rPr>
              <a:t>V</a:t>
            </a:r>
            <a:r>
              <a:rPr lang="en-US" altLang="zh-CN" sz="2800" b="1" i="0">
                <a:solidFill>
                  <a:schemeClr val="bg1"/>
                </a:solidFill>
              </a:rPr>
              <a:t>, </a:t>
            </a:r>
            <a:r>
              <a:rPr lang="zh-CN" altLang="en-US" sz="2800" b="1" i="0">
                <a:solidFill>
                  <a:schemeClr val="bg1"/>
                </a:solidFill>
              </a:rPr>
              <a:t>温度升高</a:t>
            </a:r>
            <a:r>
              <a:rPr lang="en-US" altLang="zh-CN" sz="2800" b="1" i="0">
                <a:solidFill>
                  <a:schemeClr val="bg1"/>
                </a:solidFill>
              </a:rPr>
              <a:t>(</a:t>
            </a:r>
            <a:r>
              <a:rPr lang="zh-CN" altLang="en-US" sz="2800" b="1" i="0">
                <a:solidFill>
                  <a:schemeClr val="bg1"/>
                </a:solidFill>
              </a:rPr>
              <a:t>或降低</a:t>
            </a:r>
            <a:r>
              <a:rPr lang="en-US" altLang="zh-CN" sz="2800" b="1" i="0">
                <a:solidFill>
                  <a:schemeClr val="bg1"/>
                </a:solidFill>
              </a:rPr>
              <a:t>)</a:t>
            </a:r>
            <a:r>
              <a:rPr lang="en-US" altLang="zh-CN" sz="2800" b="1">
                <a:solidFill>
                  <a:schemeClr val="bg1"/>
                </a:solidFill>
              </a:rPr>
              <a:t>dT</a:t>
            </a:r>
            <a:r>
              <a:rPr lang="zh-CN" altLang="en-US" sz="2800" b="1" i="0">
                <a:solidFill>
                  <a:schemeClr val="bg1"/>
                </a:solidFill>
              </a:rPr>
              <a:t>，则定体</a:t>
            </a:r>
            <a:r>
              <a:rPr lang="en-US" altLang="zh-CN" sz="2800" b="1" i="0">
                <a:solidFill>
                  <a:schemeClr val="bg1"/>
                </a:solidFill>
              </a:rPr>
              <a:t>(</a:t>
            </a:r>
            <a:r>
              <a:rPr lang="zh-CN" altLang="en-US" sz="2800" b="1" i="0">
                <a:solidFill>
                  <a:schemeClr val="bg1"/>
                </a:solidFill>
              </a:rPr>
              <a:t>定容</a:t>
            </a:r>
            <a:r>
              <a:rPr lang="en-US" altLang="zh-CN" sz="2800" b="1" i="0">
                <a:solidFill>
                  <a:schemeClr val="bg1"/>
                </a:solidFill>
              </a:rPr>
              <a:t>)</a:t>
            </a:r>
            <a:r>
              <a:rPr lang="zh-CN" altLang="en-US" sz="2800" b="1" i="0">
                <a:solidFill>
                  <a:schemeClr val="bg1"/>
                </a:solidFill>
              </a:rPr>
              <a:t>摩尔热容为</a:t>
            </a:r>
          </a:p>
        </p:txBody>
      </p:sp>
      <p:graphicFrame>
        <p:nvGraphicFramePr>
          <p:cNvPr id="722948" name="Object 4"/>
          <p:cNvGraphicFramePr>
            <a:graphicFrameLocks noChangeAspect="1"/>
          </p:cNvGraphicFramePr>
          <p:nvPr/>
        </p:nvGraphicFramePr>
        <p:xfrm>
          <a:off x="2989263" y="3371850"/>
          <a:ext cx="1690687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8" name="公式" r:id="rId3" imgW="647640" imgH="368280" progId="Equation.3">
                  <p:embed/>
                </p:oleObj>
              </mc:Choice>
              <mc:Fallback>
                <p:oleObj name="公式" r:id="rId3" imgW="647640" imgH="3682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9263" y="3371850"/>
                        <a:ext cx="1690687" cy="958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2950" name="Object 6"/>
          <p:cNvGraphicFramePr>
            <a:graphicFrameLocks noChangeAspect="1"/>
          </p:cNvGraphicFramePr>
          <p:nvPr/>
        </p:nvGraphicFramePr>
        <p:xfrm>
          <a:off x="2035175" y="4329113"/>
          <a:ext cx="3879850" cy="1039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9" name="公式" r:id="rId5" imgW="1587240" imgH="406080" progId="Equation.3">
                  <p:embed/>
                </p:oleObj>
              </mc:Choice>
              <mc:Fallback>
                <p:oleObj name="公式" r:id="rId5" imgW="1587240" imgH="4060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5175" y="4329113"/>
                        <a:ext cx="3879850" cy="1039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2952" name="Text Box 8"/>
          <p:cNvSpPr txBox="1">
            <a:spLocks noChangeArrowheads="1"/>
          </p:cNvSpPr>
          <p:nvPr/>
        </p:nvSpPr>
        <p:spPr bwMode="auto">
          <a:xfrm>
            <a:off x="952500" y="4554538"/>
            <a:ext cx="150336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 i="0">
                <a:solidFill>
                  <a:schemeClr val="bg1"/>
                </a:solidFill>
              </a:rPr>
              <a:t>热一：</a:t>
            </a:r>
            <a:endParaRPr lang="zh-CN" altLang="en-US"/>
          </a:p>
        </p:txBody>
      </p:sp>
      <p:graphicFrame>
        <p:nvGraphicFramePr>
          <p:cNvPr id="722953" name="Object 9"/>
          <p:cNvGraphicFramePr>
            <a:graphicFrameLocks noChangeAspect="1"/>
          </p:cNvGraphicFramePr>
          <p:nvPr/>
        </p:nvGraphicFramePr>
        <p:xfrm>
          <a:off x="5934075" y="4314825"/>
          <a:ext cx="1420813" cy="954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0" name="公式" r:id="rId7" imgW="545760" imgH="368280" progId="Equation.3">
                  <p:embed/>
                </p:oleObj>
              </mc:Choice>
              <mc:Fallback>
                <p:oleObj name="公式" r:id="rId7" imgW="545760" imgH="36828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4075" y="4314825"/>
                        <a:ext cx="1420813" cy="954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3116263" y="5507038"/>
            <a:ext cx="3552825" cy="941387"/>
            <a:chOff x="1963" y="3498"/>
            <a:chExt cx="2238" cy="593"/>
          </a:xfrm>
        </p:grpSpPr>
        <p:graphicFrame>
          <p:nvGraphicFramePr>
            <p:cNvPr id="9222" name="Object 10"/>
            <p:cNvGraphicFramePr>
              <a:graphicFrameLocks noChangeAspect="1"/>
            </p:cNvGraphicFramePr>
            <p:nvPr/>
          </p:nvGraphicFramePr>
          <p:xfrm>
            <a:off x="1963" y="3498"/>
            <a:ext cx="945" cy="5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41" name="公式" r:id="rId9" imgW="583920" imgH="368280" progId="Equation.3">
                    <p:embed/>
                  </p:oleObj>
                </mc:Choice>
                <mc:Fallback>
                  <p:oleObj name="公式" r:id="rId9" imgW="583920" imgH="36828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3" y="3498"/>
                          <a:ext cx="945" cy="593"/>
                        </a:xfrm>
                        <a:prstGeom prst="rect">
                          <a:avLst/>
                        </a:prstGeom>
                        <a:noFill/>
                        <a:ln w="38100">
                          <a:solidFill>
                            <a:srgbClr val="FF0000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29" name="Text Box 11"/>
            <p:cNvSpPr txBox="1">
              <a:spLocks noChangeArrowheads="1"/>
            </p:cNvSpPr>
            <p:nvPr/>
          </p:nvSpPr>
          <p:spPr bwMode="auto">
            <a:xfrm>
              <a:off x="3356" y="3632"/>
              <a:ext cx="84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zh-CN"/>
            </a:p>
          </p:txBody>
        </p:sp>
      </p:grpSp>
      <p:graphicFrame>
        <p:nvGraphicFramePr>
          <p:cNvPr id="722958" name="Object 14"/>
          <p:cNvGraphicFramePr>
            <a:graphicFrameLocks noChangeAspect="1"/>
          </p:cNvGraphicFramePr>
          <p:nvPr/>
        </p:nvGraphicFramePr>
        <p:xfrm>
          <a:off x="7507288" y="4879975"/>
          <a:ext cx="1601787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2" name="公式" r:id="rId11" imgW="583920" imgH="406080" progId="Equation.3">
                  <p:embed/>
                </p:oleObj>
              </mc:Choice>
              <mc:Fallback>
                <p:oleObj name="公式" r:id="rId11" imgW="583920" imgH="40608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07288" y="4879975"/>
                        <a:ext cx="1601787" cy="1111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2959" name="Text Box 15"/>
          <p:cNvSpPr txBox="1">
            <a:spLocks noChangeArrowheads="1"/>
          </p:cNvSpPr>
          <p:nvPr/>
        </p:nvSpPr>
        <p:spPr bwMode="auto">
          <a:xfrm>
            <a:off x="7672388" y="5949950"/>
            <a:ext cx="12160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chemeClr val="bg1"/>
                </a:solidFill>
              </a:rPr>
              <a:t>dV=</a:t>
            </a:r>
            <a:r>
              <a:rPr lang="en-US" altLang="zh-CN" sz="2800" b="1" i="0">
                <a:solidFill>
                  <a:schemeClr val="bg1"/>
                </a:solidFill>
              </a:rPr>
              <a:t>0</a:t>
            </a:r>
            <a:endParaRPr lang="en-US" altLang="zh-CN" sz="28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2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2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2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22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22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229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229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229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229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229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229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722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2947" grpId="0" build="p" autoUpdateAnimBg="0"/>
      <p:bldP spid="722952" grpId="0" autoUpdateAnimBg="0"/>
      <p:bldP spid="722959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6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DE8FA8B-F42F-44D7-BE13-5140D723FBE9}" type="slidenum">
              <a:rPr lang="en-US" altLang="zh-CN" smtClean="0"/>
              <a:pPr/>
              <a:t>13</a:t>
            </a:fld>
            <a:endParaRPr lang="en-US" altLang="zh-CN"/>
          </a:p>
        </p:txBody>
      </p:sp>
      <p:sp>
        <p:nvSpPr>
          <p:cNvPr id="10247" name="Text Box 2"/>
          <p:cNvSpPr txBox="1">
            <a:spLocks noChangeArrowheads="1"/>
          </p:cNvSpPr>
          <p:nvPr/>
        </p:nvSpPr>
        <p:spPr bwMode="auto">
          <a:xfrm>
            <a:off x="404813" y="323850"/>
            <a:ext cx="8345487" cy="150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 b="1">
                <a:solidFill>
                  <a:srgbClr val="00FF00"/>
                </a:solidFill>
              </a:rPr>
              <a:t>      2.</a:t>
            </a:r>
            <a:r>
              <a:rPr lang="zh-CN" altLang="en-US" sz="2800" b="1">
                <a:solidFill>
                  <a:schemeClr val="bg1"/>
                </a:solidFill>
              </a:rPr>
              <a:t>定压摩尔热容</a:t>
            </a:r>
            <a:r>
              <a:rPr lang="en-US" altLang="zh-CN" sz="2800" b="1">
                <a:solidFill>
                  <a:schemeClr val="bg1"/>
                </a:solidFill>
              </a:rPr>
              <a:t>C</a:t>
            </a:r>
            <a:r>
              <a:rPr lang="en-US" altLang="zh-CN" sz="2800" b="1" baseline="-25000">
                <a:solidFill>
                  <a:schemeClr val="bg1"/>
                </a:solidFill>
              </a:rPr>
              <a:t>p</a:t>
            </a:r>
          </a:p>
          <a:p>
            <a:pPr>
              <a:spcBef>
                <a:spcPct val="30000"/>
              </a:spcBef>
            </a:pPr>
            <a:r>
              <a:rPr lang="en-US" altLang="zh-CN" sz="2800" b="1" i="0">
                <a:solidFill>
                  <a:schemeClr val="bg1"/>
                </a:solidFill>
              </a:rPr>
              <a:t>      1mol</a:t>
            </a:r>
            <a:r>
              <a:rPr lang="zh-CN" altLang="en-US" sz="2800" b="1" i="0">
                <a:solidFill>
                  <a:schemeClr val="bg1"/>
                </a:solidFill>
              </a:rPr>
              <a:t>气体，保持压强不变，吸</a:t>
            </a:r>
            <a:r>
              <a:rPr lang="en-US" altLang="zh-CN" sz="2800" b="1" i="0">
                <a:solidFill>
                  <a:schemeClr val="bg1"/>
                </a:solidFill>
              </a:rPr>
              <a:t>(</a:t>
            </a:r>
            <a:r>
              <a:rPr lang="zh-CN" altLang="en-US" sz="2800" b="1" i="0">
                <a:solidFill>
                  <a:schemeClr val="bg1"/>
                </a:solidFill>
              </a:rPr>
              <a:t>或放</a:t>
            </a:r>
            <a:r>
              <a:rPr lang="en-US" altLang="zh-CN" sz="2800" b="1" i="0">
                <a:solidFill>
                  <a:schemeClr val="bg1"/>
                </a:solidFill>
              </a:rPr>
              <a:t>)</a:t>
            </a:r>
            <a:r>
              <a:rPr lang="zh-CN" altLang="en-US" sz="2800" b="1" i="0">
                <a:solidFill>
                  <a:schemeClr val="bg1"/>
                </a:solidFill>
              </a:rPr>
              <a:t>热</a:t>
            </a:r>
            <a:r>
              <a:rPr lang="en-US" altLang="zh-CN" sz="2800" b="1">
                <a:solidFill>
                  <a:schemeClr val="bg1"/>
                </a:solidFill>
              </a:rPr>
              <a:t>dQ</a:t>
            </a:r>
            <a:r>
              <a:rPr lang="en-US" altLang="zh-CN" sz="2800" b="1" baseline="-25000">
                <a:solidFill>
                  <a:schemeClr val="bg1"/>
                </a:solidFill>
              </a:rPr>
              <a:t>p</a:t>
            </a:r>
            <a:r>
              <a:rPr lang="en-US" altLang="zh-CN" sz="2800" b="1" i="0">
                <a:solidFill>
                  <a:schemeClr val="bg1"/>
                </a:solidFill>
              </a:rPr>
              <a:t> ,</a:t>
            </a:r>
            <a:r>
              <a:rPr lang="zh-CN" altLang="en-US" sz="2800" b="1" i="0">
                <a:solidFill>
                  <a:schemeClr val="bg1"/>
                </a:solidFill>
              </a:rPr>
              <a:t>温度升高</a:t>
            </a:r>
            <a:r>
              <a:rPr lang="en-US" altLang="zh-CN" sz="2800" b="1" i="0">
                <a:solidFill>
                  <a:schemeClr val="bg1"/>
                </a:solidFill>
              </a:rPr>
              <a:t>(</a:t>
            </a:r>
            <a:r>
              <a:rPr lang="zh-CN" altLang="en-US" sz="2800" b="1" i="0">
                <a:solidFill>
                  <a:schemeClr val="bg1"/>
                </a:solidFill>
              </a:rPr>
              <a:t>或降低</a:t>
            </a:r>
            <a:r>
              <a:rPr lang="en-US" altLang="zh-CN" sz="2800" b="1" i="0">
                <a:solidFill>
                  <a:schemeClr val="bg1"/>
                </a:solidFill>
              </a:rPr>
              <a:t>)</a:t>
            </a:r>
            <a:r>
              <a:rPr lang="en-US" altLang="zh-CN" sz="2800" b="1">
                <a:solidFill>
                  <a:schemeClr val="bg1"/>
                </a:solidFill>
              </a:rPr>
              <a:t>dT</a:t>
            </a:r>
            <a:r>
              <a:rPr lang="zh-CN" altLang="en-US" sz="2800" b="1" i="0">
                <a:solidFill>
                  <a:schemeClr val="bg1"/>
                </a:solidFill>
              </a:rPr>
              <a:t>，则等压摩尔热容为</a:t>
            </a:r>
          </a:p>
        </p:txBody>
      </p:sp>
      <p:graphicFrame>
        <p:nvGraphicFramePr>
          <p:cNvPr id="723971" name="Object 3"/>
          <p:cNvGraphicFramePr>
            <a:graphicFrameLocks noChangeAspect="1"/>
          </p:cNvGraphicFramePr>
          <p:nvPr/>
        </p:nvGraphicFramePr>
        <p:xfrm>
          <a:off x="3024188" y="1797050"/>
          <a:ext cx="1668462" cy="1033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8" name="公式" r:id="rId3" imgW="634680" imgH="393480" progId="Equation.3">
                  <p:embed/>
                </p:oleObj>
              </mc:Choice>
              <mc:Fallback>
                <p:oleObj name="公式" r:id="rId3" imgW="634680" imgH="3934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4188" y="1797050"/>
                        <a:ext cx="1668462" cy="1033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808038" y="2733675"/>
            <a:ext cx="7769225" cy="955675"/>
            <a:chOff x="778" y="1659"/>
            <a:chExt cx="3914" cy="581"/>
          </a:xfrm>
        </p:grpSpPr>
        <p:graphicFrame>
          <p:nvGraphicFramePr>
            <p:cNvPr id="10245" name="Object 5"/>
            <p:cNvGraphicFramePr>
              <a:graphicFrameLocks noChangeAspect="1"/>
            </p:cNvGraphicFramePr>
            <p:nvPr/>
          </p:nvGraphicFramePr>
          <p:xfrm>
            <a:off x="1498" y="1659"/>
            <a:ext cx="3194" cy="5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9" name="公式" r:id="rId5" imgW="2120760" imgH="368280" progId="Equation.3">
                    <p:embed/>
                  </p:oleObj>
                </mc:Choice>
                <mc:Fallback>
                  <p:oleObj name="公式" r:id="rId5" imgW="2120760" imgH="36828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98" y="1659"/>
                          <a:ext cx="3194" cy="5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00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FF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52" name="Text Box 6"/>
            <p:cNvSpPr txBox="1">
              <a:spLocks noChangeArrowheads="1"/>
            </p:cNvSpPr>
            <p:nvPr/>
          </p:nvSpPr>
          <p:spPr bwMode="auto">
            <a:xfrm>
              <a:off x="778" y="1778"/>
              <a:ext cx="666" cy="3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800" b="1" i="0">
                  <a:solidFill>
                    <a:schemeClr val="bg1"/>
                  </a:solidFill>
                </a:rPr>
                <a:t>热一：</a:t>
              </a:r>
              <a:endParaRPr lang="zh-CN" altLang="en-US"/>
            </a:p>
          </p:txBody>
        </p:sp>
      </p:grpSp>
      <p:sp>
        <p:nvSpPr>
          <p:cNvPr id="723976" name="Text Box 8"/>
          <p:cNvSpPr txBox="1">
            <a:spLocks noChangeArrowheads="1"/>
          </p:cNvSpPr>
          <p:nvPr/>
        </p:nvSpPr>
        <p:spPr bwMode="auto">
          <a:xfrm>
            <a:off x="1196975" y="3681413"/>
            <a:ext cx="54498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 i="0">
                <a:solidFill>
                  <a:schemeClr val="bg1"/>
                </a:solidFill>
              </a:rPr>
              <a:t>又 </a:t>
            </a:r>
            <a:r>
              <a:rPr lang="en-US" altLang="zh-CN" sz="2800" b="1">
                <a:solidFill>
                  <a:schemeClr val="bg1"/>
                </a:solidFill>
              </a:rPr>
              <a:t>pV=RT</a:t>
            </a:r>
            <a:r>
              <a:rPr lang="en-US" altLang="zh-CN" sz="2800" b="1" i="0">
                <a:solidFill>
                  <a:schemeClr val="bg1"/>
                </a:solidFill>
              </a:rPr>
              <a:t>,     </a:t>
            </a:r>
            <a:r>
              <a:rPr lang="en-US" altLang="zh-CN" sz="2800" b="1" i="0">
                <a:solidFill>
                  <a:schemeClr val="bg1"/>
                </a:solidFill>
                <a:sym typeface="Symbol" pitchFamily="18" charset="2"/>
              </a:rPr>
              <a:t></a:t>
            </a:r>
            <a:r>
              <a:rPr lang="en-US" altLang="zh-CN" sz="2800" b="1">
                <a:solidFill>
                  <a:schemeClr val="bg1"/>
                </a:solidFill>
              </a:rPr>
              <a:t>pdV=RdT</a:t>
            </a:r>
            <a:r>
              <a:rPr lang="en-US" altLang="zh-CN" sz="2800" b="1" i="0">
                <a:solidFill>
                  <a:schemeClr val="bg1"/>
                </a:solidFill>
              </a:rPr>
              <a:t>, </a:t>
            </a:r>
            <a:r>
              <a:rPr lang="zh-CN" altLang="en-US" sz="2800" b="1" i="0">
                <a:solidFill>
                  <a:schemeClr val="bg1"/>
                </a:solidFill>
              </a:rPr>
              <a:t>于是</a:t>
            </a:r>
            <a:endParaRPr lang="zh-CN" altLang="en-US" sz="2800" b="1">
              <a:solidFill>
                <a:schemeClr val="bg1"/>
              </a:solidFill>
            </a:endParaRPr>
          </a:p>
        </p:txBody>
      </p:sp>
      <p:graphicFrame>
        <p:nvGraphicFramePr>
          <p:cNvPr id="723977" name="Object 9"/>
          <p:cNvGraphicFramePr>
            <a:graphicFrameLocks noChangeAspect="1"/>
          </p:cNvGraphicFramePr>
          <p:nvPr/>
        </p:nvGraphicFramePr>
        <p:xfrm>
          <a:off x="2608263" y="4346575"/>
          <a:ext cx="3173412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0" name="公式" r:id="rId7" imgW="1180800" imgH="228600" progId="Equation.3">
                  <p:embed/>
                </p:oleObj>
              </mc:Choice>
              <mc:Fallback>
                <p:oleObj name="公式" r:id="rId7" imgW="1180800" imgH="228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8263" y="4346575"/>
                        <a:ext cx="3173412" cy="64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2411413" y="5129213"/>
            <a:ext cx="5349875" cy="992187"/>
            <a:chOff x="1552" y="3286"/>
            <a:chExt cx="3357" cy="574"/>
          </a:xfrm>
        </p:grpSpPr>
        <p:graphicFrame>
          <p:nvGraphicFramePr>
            <p:cNvPr id="10244" name="Object 10"/>
            <p:cNvGraphicFramePr>
              <a:graphicFrameLocks noChangeAspect="1"/>
            </p:cNvGraphicFramePr>
            <p:nvPr/>
          </p:nvGraphicFramePr>
          <p:xfrm>
            <a:off x="1552" y="3286"/>
            <a:ext cx="2069" cy="5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1" name="公式" r:id="rId9" imgW="1320480" imgH="368280" progId="Equation.3">
                    <p:embed/>
                  </p:oleObj>
                </mc:Choice>
                <mc:Fallback>
                  <p:oleObj name="公式" r:id="rId9" imgW="1320480" imgH="36828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52" y="3286"/>
                          <a:ext cx="2069" cy="574"/>
                        </a:xfrm>
                        <a:prstGeom prst="rect">
                          <a:avLst/>
                        </a:prstGeom>
                        <a:noFill/>
                        <a:ln w="28575">
                          <a:solidFill>
                            <a:srgbClr val="FF0000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51" name="Text Box 11"/>
            <p:cNvSpPr txBox="1">
              <a:spLocks noChangeArrowheads="1"/>
            </p:cNvSpPr>
            <p:nvPr/>
          </p:nvSpPr>
          <p:spPr bwMode="auto">
            <a:xfrm>
              <a:off x="4030" y="3410"/>
              <a:ext cx="879" cy="2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zh-CN"/>
            </a:p>
          </p:txBody>
        </p:sp>
      </p:grp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23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23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723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3976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B23D750-579A-4976-90F1-1057732F206C}" type="slidenum">
              <a:rPr lang="en-US" altLang="zh-CN" smtClean="0"/>
              <a:pPr/>
              <a:t>14</a:t>
            </a:fld>
            <a:endParaRPr lang="en-US" altLang="zh-CN"/>
          </a:p>
        </p:txBody>
      </p:sp>
      <p:sp>
        <p:nvSpPr>
          <p:cNvPr id="724995" name="Text Box 3"/>
          <p:cNvSpPr txBox="1">
            <a:spLocks noChangeArrowheads="1"/>
          </p:cNvSpPr>
          <p:nvPr/>
        </p:nvSpPr>
        <p:spPr bwMode="auto">
          <a:xfrm>
            <a:off x="387350" y="1762125"/>
            <a:ext cx="8415338" cy="350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 i="0">
                <a:solidFill>
                  <a:schemeClr val="bg1"/>
                </a:solidFill>
              </a:rPr>
              <a:t>        </a:t>
            </a:r>
            <a:r>
              <a:rPr lang="zh-CN" altLang="en-US" sz="2800" b="1" i="0">
                <a:solidFill>
                  <a:schemeClr val="bg1"/>
                </a:solidFill>
              </a:rPr>
              <a:t>对于理想气体分子</a:t>
            </a:r>
            <a:r>
              <a:rPr lang="en-US" altLang="zh-CN" sz="2800" b="1" i="0">
                <a:solidFill>
                  <a:schemeClr val="bg1"/>
                </a:solidFill>
              </a:rPr>
              <a:t>,</a:t>
            </a:r>
            <a:r>
              <a:rPr lang="zh-CN" altLang="en-US" sz="2800" b="1" i="0">
                <a:solidFill>
                  <a:schemeClr val="bg1"/>
                </a:solidFill>
              </a:rPr>
              <a:t>单原子</a:t>
            </a:r>
            <a:r>
              <a:rPr lang="zh-CN" altLang="en-US" sz="2800" b="1">
                <a:solidFill>
                  <a:schemeClr val="bg1"/>
                </a:solidFill>
                <a:sym typeface="Symbol" pitchFamily="18" charset="2"/>
              </a:rPr>
              <a:t> </a:t>
            </a:r>
            <a:r>
              <a:rPr lang="en-US" altLang="zh-CN" sz="2800" b="1" i="0">
                <a:solidFill>
                  <a:schemeClr val="bg1"/>
                </a:solidFill>
              </a:rPr>
              <a:t>=5/3=1.67, </a:t>
            </a:r>
            <a:r>
              <a:rPr lang="zh-CN" altLang="en-US" sz="2800" b="1" i="0">
                <a:solidFill>
                  <a:schemeClr val="bg1"/>
                </a:solidFill>
              </a:rPr>
              <a:t>刚性双原子气体</a:t>
            </a:r>
            <a:r>
              <a:rPr lang="zh-CN" altLang="en-US" sz="2800" b="1">
                <a:solidFill>
                  <a:schemeClr val="bg1"/>
                </a:solidFill>
                <a:sym typeface="Symbol" pitchFamily="18" charset="2"/>
              </a:rPr>
              <a:t> </a:t>
            </a:r>
            <a:r>
              <a:rPr lang="en-US" altLang="zh-CN" sz="2800" b="1" i="0">
                <a:solidFill>
                  <a:schemeClr val="bg1"/>
                </a:solidFill>
              </a:rPr>
              <a:t>=7/5=1.40,</a:t>
            </a:r>
            <a:r>
              <a:rPr lang="zh-CN" altLang="en-US" sz="2800" b="1" i="0">
                <a:solidFill>
                  <a:schemeClr val="bg1"/>
                </a:solidFill>
              </a:rPr>
              <a:t>刚性多原子气体</a:t>
            </a:r>
            <a:r>
              <a:rPr lang="zh-CN" altLang="en-US" sz="2800" b="1">
                <a:solidFill>
                  <a:schemeClr val="bg1"/>
                </a:solidFill>
                <a:sym typeface="Symbol" pitchFamily="18" charset="2"/>
              </a:rPr>
              <a:t> </a:t>
            </a:r>
            <a:r>
              <a:rPr lang="en-US" altLang="zh-CN" sz="2800" b="1" i="0">
                <a:solidFill>
                  <a:schemeClr val="bg1"/>
                </a:solidFill>
              </a:rPr>
              <a:t>=8/6=1.33</a:t>
            </a:r>
            <a:r>
              <a:rPr lang="zh-CN" altLang="en-US" sz="2800" b="1" i="0">
                <a:solidFill>
                  <a:schemeClr val="bg1"/>
                </a:solidFill>
              </a:rPr>
              <a:t>。</a:t>
            </a:r>
            <a:endParaRPr lang="zh-CN" altLang="en-US" i="0">
              <a:solidFill>
                <a:schemeClr val="bg1"/>
              </a:solidFill>
            </a:endParaRPr>
          </a:p>
          <a:p>
            <a:pPr>
              <a:spcBef>
                <a:spcPct val="0"/>
              </a:spcBef>
            </a:pPr>
            <a:r>
              <a:rPr lang="zh-CN" altLang="en-US" sz="2800" b="1" i="0">
                <a:solidFill>
                  <a:schemeClr val="bg1"/>
                </a:solidFill>
              </a:rPr>
              <a:t>        为什么</a:t>
            </a:r>
            <a:r>
              <a:rPr lang="en-US" altLang="zh-CN" sz="2800" b="1">
                <a:solidFill>
                  <a:schemeClr val="bg1"/>
                </a:solidFill>
              </a:rPr>
              <a:t>C</a:t>
            </a:r>
            <a:r>
              <a:rPr lang="en-US" altLang="zh-CN" sz="2800" b="1" baseline="-25000">
                <a:solidFill>
                  <a:schemeClr val="bg1"/>
                </a:solidFill>
              </a:rPr>
              <a:t>p</a:t>
            </a:r>
            <a:r>
              <a:rPr lang="en-US" altLang="zh-CN" sz="2800" b="1" i="0">
                <a:solidFill>
                  <a:schemeClr val="bg1"/>
                </a:solidFill>
              </a:rPr>
              <a:t>&gt; </a:t>
            </a:r>
            <a:r>
              <a:rPr lang="en-US" altLang="zh-CN" sz="2800" b="1">
                <a:solidFill>
                  <a:schemeClr val="bg1"/>
                </a:solidFill>
              </a:rPr>
              <a:t>C</a:t>
            </a:r>
            <a:r>
              <a:rPr lang="en-US" altLang="zh-CN" sz="2800" b="1" baseline="-25000">
                <a:solidFill>
                  <a:schemeClr val="bg1"/>
                </a:solidFill>
              </a:rPr>
              <a:t>V   </a:t>
            </a:r>
            <a:r>
              <a:rPr lang="en-US" altLang="zh-CN" sz="2800" b="1" i="0">
                <a:solidFill>
                  <a:schemeClr val="bg1"/>
                </a:solidFill>
              </a:rPr>
              <a:t>?</a:t>
            </a:r>
            <a:endParaRPr lang="en-US" altLang="zh-CN" sz="2800" b="1" baseline="-25000">
              <a:solidFill>
                <a:schemeClr val="bg1"/>
              </a:solidFill>
            </a:endParaRPr>
          </a:p>
          <a:p>
            <a:pPr>
              <a:spcBef>
                <a:spcPct val="0"/>
              </a:spcBef>
            </a:pPr>
            <a:r>
              <a:rPr lang="en-US" altLang="zh-CN" sz="2800" b="1" i="0">
                <a:solidFill>
                  <a:schemeClr val="bg1"/>
                </a:solidFill>
              </a:rPr>
              <a:t>        </a:t>
            </a:r>
            <a:r>
              <a:rPr lang="zh-CN" altLang="en-US" sz="2800" b="1" i="0">
                <a:solidFill>
                  <a:schemeClr val="bg1"/>
                </a:solidFill>
              </a:rPr>
              <a:t>这是由于在</a:t>
            </a:r>
            <a:r>
              <a:rPr lang="zh-CN" altLang="en-US" sz="2800" b="1" i="0">
                <a:solidFill>
                  <a:srgbClr val="00FF00"/>
                </a:solidFill>
              </a:rPr>
              <a:t>等压过程</a:t>
            </a:r>
            <a:r>
              <a:rPr lang="zh-CN" altLang="en-US" sz="2800" b="1" i="0">
                <a:solidFill>
                  <a:schemeClr val="bg1"/>
                </a:solidFill>
              </a:rPr>
              <a:t>中</a:t>
            </a:r>
            <a:r>
              <a:rPr lang="en-US" altLang="zh-CN" sz="2800" b="1" i="0">
                <a:solidFill>
                  <a:schemeClr val="bg1"/>
                </a:solidFill>
              </a:rPr>
              <a:t>,</a:t>
            </a:r>
            <a:r>
              <a:rPr lang="zh-CN" altLang="en-US" sz="2800" b="1" i="0">
                <a:solidFill>
                  <a:schemeClr val="bg1"/>
                </a:solidFill>
              </a:rPr>
              <a:t>气体不但要吸收与等体过程同样多的热量来增加内能</a:t>
            </a:r>
            <a:r>
              <a:rPr lang="en-US" altLang="zh-CN" sz="2800" b="1" i="0">
                <a:solidFill>
                  <a:schemeClr val="bg1"/>
                </a:solidFill>
              </a:rPr>
              <a:t>,</a:t>
            </a:r>
            <a:r>
              <a:rPr lang="zh-CN" altLang="en-US" sz="2800" b="1" i="0">
                <a:solidFill>
                  <a:schemeClr val="bg1"/>
                </a:solidFill>
              </a:rPr>
              <a:t>同时还须多吸收</a:t>
            </a:r>
            <a:r>
              <a:rPr lang="en-US" altLang="zh-CN" sz="2800" b="1" i="0">
                <a:solidFill>
                  <a:schemeClr val="bg1"/>
                </a:solidFill>
              </a:rPr>
              <a:t>8.31J</a:t>
            </a:r>
            <a:r>
              <a:rPr lang="zh-CN" altLang="zh-CN" sz="2800" b="1" i="0">
                <a:solidFill>
                  <a:schemeClr val="bg1"/>
                </a:solidFill>
              </a:rPr>
              <a:t>的</a:t>
            </a:r>
            <a:r>
              <a:rPr lang="zh-CN" altLang="en-US" sz="2800" b="1" i="0">
                <a:solidFill>
                  <a:schemeClr val="bg1"/>
                </a:solidFill>
              </a:rPr>
              <a:t>热量来用于</a:t>
            </a:r>
            <a:r>
              <a:rPr lang="zh-CN" altLang="en-US" sz="2800" b="1" i="0">
                <a:solidFill>
                  <a:srgbClr val="00FF00"/>
                </a:solidFill>
              </a:rPr>
              <a:t>对外作功</a:t>
            </a:r>
            <a:r>
              <a:rPr lang="zh-CN" altLang="en-US" sz="2800" b="1" i="0">
                <a:solidFill>
                  <a:schemeClr val="bg1"/>
                </a:solidFill>
              </a:rPr>
              <a:t>。</a:t>
            </a:r>
          </a:p>
          <a:p>
            <a:pPr>
              <a:spcBef>
                <a:spcPct val="0"/>
              </a:spcBef>
            </a:pPr>
            <a:r>
              <a:rPr lang="zh-CN" altLang="en-US" sz="2800" b="1" i="0">
                <a:solidFill>
                  <a:schemeClr val="bg1"/>
                </a:solidFill>
              </a:rPr>
              <a:t>        引入等体摩尔热容</a:t>
            </a:r>
            <a:r>
              <a:rPr lang="en-US" altLang="zh-CN" sz="2800" b="1">
                <a:solidFill>
                  <a:schemeClr val="bg1"/>
                </a:solidFill>
              </a:rPr>
              <a:t>C</a:t>
            </a:r>
            <a:r>
              <a:rPr lang="en-US" altLang="zh-CN" sz="2800" b="1" baseline="-25000">
                <a:solidFill>
                  <a:schemeClr val="bg1"/>
                </a:solidFill>
              </a:rPr>
              <a:t>V</a:t>
            </a:r>
            <a:r>
              <a:rPr lang="zh-CN" altLang="en-US" sz="2800" b="1" i="0">
                <a:solidFill>
                  <a:schemeClr val="bg1"/>
                </a:solidFill>
              </a:rPr>
              <a:t>后，对理想气体的准静态过程，热力学第一定律可写为：</a:t>
            </a:r>
          </a:p>
        </p:txBody>
      </p:sp>
      <p:sp>
        <p:nvSpPr>
          <p:cNvPr id="11270" name="Text Box 4"/>
          <p:cNvSpPr txBox="1">
            <a:spLocks noChangeArrowheads="1"/>
          </p:cNvSpPr>
          <p:nvPr/>
        </p:nvSpPr>
        <p:spPr bwMode="auto">
          <a:xfrm>
            <a:off x="1041400" y="284163"/>
            <a:ext cx="6172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 i="0">
                <a:solidFill>
                  <a:schemeClr val="bg1"/>
                </a:solidFill>
              </a:rPr>
              <a:t>比</a:t>
            </a:r>
            <a:r>
              <a:rPr lang="zh-CN" altLang="en-US" sz="2800" b="1" i="0">
                <a:solidFill>
                  <a:srgbClr val="FFFF00"/>
                </a:solidFill>
              </a:rPr>
              <a:t>热容比</a:t>
            </a:r>
            <a:r>
              <a:rPr lang="en-US" altLang="zh-CN" sz="2800" b="1" i="0">
                <a:solidFill>
                  <a:schemeClr val="bg1"/>
                </a:solidFill>
              </a:rPr>
              <a:t>(</a:t>
            </a:r>
            <a:r>
              <a:rPr lang="zh-CN" altLang="en-US" sz="2800" b="1" i="0">
                <a:solidFill>
                  <a:schemeClr val="bg1"/>
                </a:solidFill>
              </a:rPr>
              <a:t>泊松比、绝热系数</a:t>
            </a:r>
            <a:r>
              <a:rPr lang="en-US" altLang="zh-CN" sz="2800" b="1" i="0">
                <a:solidFill>
                  <a:schemeClr val="bg1"/>
                </a:solidFill>
              </a:rPr>
              <a:t>)</a:t>
            </a:r>
            <a:r>
              <a:rPr lang="zh-CN" altLang="en-US" sz="2800" b="1" i="0">
                <a:solidFill>
                  <a:schemeClr val="bg1"/>
                </a:solidFill>
              </a:rPr>
              <a:t>定义为</a:t>
            </a: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2733675" y="739775"/>
            <a:ext cx="3775075" cy="1123950"/>
            <a:chOff x="1722" y="466"/>
            <a:chExt cx="2378" cy="708"/>
          </a:xfrm>
        </p:grpSpPr>
        <p:graphicFrame>
          <p:nvGraphicFramePr>
            <p:cNvPr id="11267" name="Object 5"/>
            <p:cNvGraphicFramePr>
              <a:graphicFrameLocks noChangeAspect="1"/>
            </p:cNvGraphicFramePr>
            <p:nvPr/>
          </p:nvGraphicFramePr>
          <p:xfrm>
            <a:off x="1722" y="466"/>
            <a:ext cx="1217" cy="7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74" name="公式" r:id="rId3" imgW="888840" imgH="431640" progId="Equation.3">
                    <p:embed/>
                  </p:oleObj>
                </mc:Choice>
                <mc:Fallback>
                  <p:oleObj name="公式" r:id="rId3" imgW="888840" imgH="43164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2" y="466"/>
                          <a:ext cx="1217" cy="7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72" name="Text Box 6"/>
            <p:cNvSpPr txBox="1">
              <a:spLocks noChangeArrowheads="1"/>
            </p:cNvSpPr>
            <p:nvPr/>
          </p:nvSpPr>
          <p:spPr bwMode="auto">
            <a:xfrm>
              <a:off x="3233" y="647"/>
              <a:ext cx="86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zh-CN" sz="2800" i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725003" name="Object 11"/>
          <p:cNvGraphicFramePr>
            <a:graphicFrameLocks noChangeAspect="1"/>
          </p:cNvGraphicFramePr>
          <p:nvPr/>
        </p:nvGraphicFramePr>
        <p:xfrm>
          <a:off x="2116138" y="5367338"/>
          <a:ext cx="3808412" cy="1055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5" name="公式" r:id="rId5" imgW="1460160" imgH="406080" progId="Equation.3">
                  <p:embed/>
                </p:oleObj>
              </mc:Choice>
              <mc:Fallback>
                <p:oleObj name="公式" r:id="rId5" imgW="1460160" imgH="40608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6138" y="5367338"/>
                        <a:ext cx="3808412" cy="1055687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00FF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2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2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2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2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250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250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4995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4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78CA7D0-DE3F-4D4B-A7E4-539A3343AEED}" type="slidenum">
              <a:rPr lang="en-US" altLang="zh-CN" smtClean="0"/>
              <a:pPr/>
              <a:t>15</a:t>
            </a:fld>
            <a:endParaRPr lang="en-US" altLang="zh-CN"/>
          </a:p>
        </p:txBody>
      </p:sp>
      <p:sp>
        <p:nvSpPr>
          <p:cNvPr id="726018" name="Text Box 2"/>
          <p:cNvSpPr txBox="1">
            <a:spLocks noChangeArrowheads="1"/>
          </p:cNvSpPr>
          <p:nvPr/>
        </p:nvSpPr>
        <p:spPr bwMode="auto">
          <a:xfrm>
            <a:off x="982663" y="717550"/>
            <a:ext cx="7389812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 i="0">
                <a:solidFill>
                  <a:schemeClr val="bg1"/>
                </a:solidFill>
              </a:rPr>
              <a:t>多方过程</a:t>
            </a:r>
            <a:r>
              <a:rPr lang="en-US" altLang="zh-CN" sz="2800" b="1" i="0">
                <a:solidFill>
                  <a:schemeClr val="bg1"/>
                </a:solidFill>
              </a:rPr>
              <a:t>—</a:t>
            </a:r>
            <a:r>
              <a:rPr lang="zh-CN" altLang="en-US" sz="2800" b="1" i="0">
                <a:solidFill>
                  <a:schemeClr val="bg1"/>
                </a:solidFill>
              </a:rPr>
              <a:t>摩尔热容</a:t>
            </a:r>
            <a:r>
              <a:rPr lang="en-US" altLang="zh-CN" sz="2800" b="1" i="0">
                <a:solidFill>
                  <a:schemeClr val="bg1"/>
                </a:solidFill>
              </a:rPr>
              <a:t>C</a:t>
            </a:r>
            <a:r>
              <a:rPr lang="zh-CN" altLang="en-US" sz="2800" b="1" i="0">
                <a:solidFill>
                  <a:schemeClr val="bg1"/>
                </a:solidFill>
              </a:rPr>
              <a:t>为常量的准静态过程。</a:t>
            </a:r>
          </a:p>
          <a:p>
            <a:pPr>
              <a:spcBef>
                <a:spcPct val="0"/>
              </a:spcBef>
            </a:pPr>
            <a:r>
              <a:rPr lang="zh-CN" altLang="en-US" sz="2800" b="1" i="0">
                <a:solidFill>
                  <a:schemeClr val="bg1"/>
                </a:solidFill>
              </a:rPr>
              <a:t>热一：     </a:t>
            </a:r>
            <a:r>
              <a:rPr lang="en-US" altLang="zh-CN" sz="2800" b="1">
                <a:solidFill>
                  <a:schemeClr val="bg1"/>
                </a:solidFill>
              </a:rPr>
              <a:t>CdT=C</a:t>
            </a:r>
            <a:r>
              <a:rPr lang="en-US" altLang="zh-CN" sz="2800" b="1" baseline="-25000">
                <a:solidFill>
                  <a:schemeClr val="bg1"/>
                </a:solidFill>
              </a:rPr>
              <a:t>V</a:t>
            </a:r>
            <a:r>
              <a:rPr lang="en-US" altLang="zh-CN" sz="2800" b="1">
                <a:solidFill>
                  <a:schemeClr val="bg1"/>
                </a:solidFill>
              </a:rPr>
              <a:t>dT+pdV</a:t>
            </a:r>
          </a:p>
          <a:p>
            <a:pPr>
              <a:spcBef>
                <a:spcPct val="0"/>
              </a:spcBef>
            </a:pPr>
            <a:r>
              <a:rPr lang="zh-CN" altLang="en-US" sz="2800" b="1" i="0">
                <a:solidFill>
                  <a:schemeClr val="bg1"/>
                </a:solidFill>
              </a:rPr>
              <a:t>即</a:t>
            </a:r>
          </a:p>
        </p:txBody>
      </p:sp>
      <p:sp>
        <p:nvSpPr>
          <p:cNvPr id="12296" name="Text Box 3"/>
          <p:cNvSpPr txBox="1">
            <a:spLocks noChangeArrowheads="1"/>
          </p:cNvSpPr>
          <p:nvPr/>
        </p:nvSpPr>
        <p:spPr bwMode="auto">
          <a:xfrm>
            <a:off x="296863" y="215900"/>
            <a:ext cx="51657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 b="1">
                <a:solidFill>
                  <a:srgbClr val="00FF00"/>
                </a:solidFill>
              </a:rPr>
              <a:t>         3.</a:t>
            </a:r>
            <a:r>
              <a:rPr lang="zh-CN" altLang="en-US" sz="2800" b="1">
                <a:solidFill>
                  <a:schemeClr val="bg1"/>
                </a:solidFill>
              </a:rPr>
              <a:t>多方过程的摩尔热容</a:t>
            </a:r>
            <a:r>
              <a:rPr lang="en-US" altLang="zh-CN" sz="2800" b="1">
                <a:solidFill>
                  <a:schemeClr val="bg1"/>
                </a:solidFill>
              </a:rPr>
              <a:t>C</a:t>
            </a:r>
            <a:r>
              <a:rPr lang="en-US" altLang="zh-CN" sz="2800" b="1" i="0">
                <a:solidFill>
                  <a:schemeClr val="bg1"/>
                </a:solidFill>
              </a:rPr>
              <a:t> </a:t>
            </a:r>
          </a:p>
        </p:txBody>
      </p:sp>
      <p:graphicFrame>
        <p:nvGraphicFramePr>
          <p:cNvPr id="726020" name="Object 4"/>
          <p:cNvGraphicFramePr>
            <a:graphicFrameLocks noChangeAspect="1"/>
          </p:cNvGraphicFramePr>
          <p:nvPr/>
        </p:nvGraphicFramePr>
        <p:xfrm>
          <a:off x="2460625" y="1674813"/>
          <a:ext cx="2730500" cy="1039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6" name="公式" r:id="rId3" imgW="1193760" imgH="406080" progId="Equation.3">
                  <p:embed/>
                </p:oleObj>
              </mc:Choice>
              <mc:Fallback>
                <p:oleObj name="公式" r:id="rId3" imgW="1193760" imgH="4060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0625" y="1674813"/>
                        <a:ext cx="2730500" cy="1039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6021" name="Text Box 5"/>
          <p:cNvSpPr txBox="1">
            <a:spLocks noChangeArrowheads="1"/>
          </p:cNvSpPr>
          <p:nvPr/>
        </p:nvSpPr>
        <p:spPr bwMode="auto">
          <a:xfrm>
            <a:off x="971550" y="2613025"/>
            <a:ext cx="590867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 i="0">
                <a:solidFill>
                  <a:schemeClr val="bg1"/>
                </a:solidFill>
              </a:rPr>
              <a:t>由 </a:t>
            </a:r>
            <a:r>
              <a:rPr lang="en-US" altLang="zh-CN" sz="2800" b="1">
                <a:solidFill>
                  <a:schemeClr val="bg1"/>
                </a:solidFill>
              </a:rPr>
              <a:t>pV=RT  </a:t>
            </a:r>
            <a:r>
              <a:rPr lang="en-US" altLang="zh-CN" sz="2800" b="1">
                <a:solidFill>
                  <a:schemeClr val="bg1"/>
                </a:solidFill>
                <a:sym typeface="Symbol" pitchFamily="18" charset="2"/>
              </a:rPr>
              <a:t>     pdV+Vdp=RdT</a:t>
            </a:r>
          </a:p>
          <a:p>
            <a:pPr>
              <a:spcBef>
                <a:spcPct val="0"/>
              </a:spcBef>
            </a:pPr>
            <a:r>
              <a:rPr lang="zh-CN" altLang="en-US" sz="2800" b="1" i="0">
                <a:solidFill>
                  <a:schemeClr val="bg1"/>
                </a:solidFill>
                <a:sym typeface="Symbol" pitchFamily="18" charset="2"/>
              </a:rPr>
              <a:t>于是得</a:t>
            </a:r>
            <a:endParaRPr lang="zh-CN" altLang="en-US" sz="2800" b="1" i="0">
              <a:solidFill>
                <a:schemeClr val="bg1"/>
              </a:solidFill>
            </a:endParaRPr>
          </a:p>
        </p:txBody>
      </p:sp>
      <p:graphicFrame>
        <p:nvGraphicFramePr>
          <p:cNvPr id="726022" name="Object 6"/>
          <p:cNvGraphicFramePr>
            <a:graphicFrameLocks noChangeAspect="1"/>
          </p:cNvGraphicFramePr>
          <p:nvPr/>
        </p:nvGraphicFramePr>
        <p:xfrm>
          <a:off x="2381250" y="3279775"/>
          <a:ext cx="4052888" cy="1071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7" name="公式" r:id="rId5" imgW="1650960" imgH="406080" progId="Equation.3">
                  <p:embed/>
                </p:oleObj>
              </mc:Choice>
              <mc:Fallback>
                <p:oleObj name="公式" r:id="rId5" imgW="1650960" imgH="4060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250" y="3279775"/>
                        <a:ext cx="4052888" cy="1071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6023" name="Object 7"/>
          <p:cNvGraphicFramePr>
            <a:graphicFrameLocks noChangeAspect="1"/>
          </p:cNvGraphicFramePr>
          <p:nvPr/>
        </p:nvGraphicFramePr>
        <p:xfrm>
          <a:off x="2433638" y="4346575"/>
          <a:ext cx="3603625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8" name="公式" r:id="rId7" imgW="1536480" imgH="406080" progId="Equation.3">
                  <p:embed/>
                </p:oleObj>
              </mc:Choice>
              <mc:Fallback>
                <p:oleObj name="公式" r:id="rId7" imgW="1536480" imgH="4060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3638" y="4346575"/>
                        <a:ext cx="3603625" cy="1025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1728788" y="5395913"/>
            <a:ext cx="3341687" cy="1055687"/>
            <a:chOff x="1089" y="3399"/>
            <a:chExt cx="2105" cy="665"/>
          </a:xfrm>
        </p:grpSpPr>
        <p:graphicFrame>
          <p:nvGraphicFramePr>
            <p:cNvPr id="12293" name="Object 8"/>
            <p:cNvGraphicFramePr>
              <a:graphicFrameLocks noChangeAspect="1"/>
            </p:cNvGraphicFramePr>
            <p:nvPr/>
          </p:nvGraphicFramePr>
          <p:xfrm>
            <a:off x="1734" y="3399"/>
            <a:ext cx="1460" cy="6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09" name="公式" r:id="rId9" imgW="888840" imgH="406080" progId="Equation.3">
                    <p:embed/>
                  </p:oleObj>
                </mc:Choice>
                <mc:Fallback>
                  <p:oleObj name="公式" r:id="rId9" imgW="888840" imgH="40608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34" y="3399"/>
                          <a:ext cx="1460" cy="66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00" name="Text Box 9"/>
            <p:cNvSpPr txBox="1">
              <a:spLocks noChangeArrowheads="1"/>
            </p:cNvSpPr>
            <p:nvPr/>
          </p:nvSpPr>
          <p:spPr bwMode="auto">
            <a:xfrm>
              <a:off x="1089" y="3544"/>
              <a:ext cx="35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800" b="1" i="0">
                  <a:solidFill>
                    <a:schemeClr val="bg1"/>
                  </a:solidFill>
                </a:rPr>
                <a:t>令</a:t>
              </a:r>
            </a:p>
          </p:txBody>
        </p:sp>
      </p:grpSp>
      <p:sp>
        <p:nvSpPr>
          <p:cNvPr id="726026" name="Text Box 10"/>
          <p:cNvSpPr txBox="1">
            <a:spLocks noChangeArrowheads="1"/>
          </p:cNvSpPr>
          <p:nvPr/>
        </p:nvSpPr>
        <p:spPr bwMode="auto">
          <a:xfrm>
            <a:off x="5118100" y="5626100"/>
            <a:ext cx="22574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chemeClr val="bg1"/>
                </a:solidFill>
              </a:rPr>
              <a:t>—</a:t>
            </a:r>
            <a:r>
              <a:rPr lang="zh-CN" altLang="en-US" sz="2800" b="1" i="0">
                <a:solidFill>
                  <a:schemeClr val="bg1"/>
                </a:solidFill>
              </a:rPr>
              <a:t>多方指数</a:t>
            </a:r>
            <a:endParaRPr lang="zh-CN" altLang="en-US" sz="28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260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260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260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26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260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260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26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726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726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6018" grpId="0" build="p" autoUpdateAnimBg="0"/>
      <p:bldP spid="726021" grpId="0" build="p" autoUpdateAnimBg="0"/>
      <p:bldP spid="726026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1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F9D7685-B926-44C5-9A38-6EDD788F0814}" type="slidenum">
              <a:rPr lang="en-US" altLang="zh-CN" smtClean="0"/>
              <a:pPr/>
              <a:t>16</a:t>
            </a:fld>
            <a:endParaRPr lang="en-US" altLang="zh-CN"/>
          </a:p>
        </p:txBody>
      </p:sp>
      <p:graphicFrame>
        <p:nvGraphicFramePr>
          <p:cNvPr id="13314" name="Object 2"/>
          <p:cNvGraphicFramePr>
            <a:graphicFrameLocks noChangeAspect="1"/>
          </p:cNvGraphicFramePr>
          <p:nvPr/>
        </p:nvGraphicFramePr>
        <p:xfrm>
          <a:off x="2416175" y="379413"/>
          <a:ext cx="2160588" cy="1062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2" name="公式" r:id="rId3" imgW="863280" imgH="393480" progId="Equation.3">
                  <p:embed/>
                </p:oleObj>
              </mc:Choice>
              <mc:Fallback>
                <p:oleObj name="公式" r:id="rId3" imgW="863280" imgH="39348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6175" y="379413"/>
                        <a:ext cx="2160588" cy="1062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043" name="Text Box 3"/>
          <p:cNvSpPr txBox="1">
            <a:spLocks noChangeArrowheads="1"/>
          </p:cNvSpPr>
          <p:nvPr/>
        </p:nvSpPr>
        <p:spPr bwMode="auto">
          <a:xfrm>
            <a:off x="863600" y="1481138"/>
            <a:ext cx="63150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 i="0">
                <a:solidFill>
                  <a:schemeClr val="bg1"/>
                </a:solidFill>
              </a:rPr>
              <a:t>完成积分就得多方过程的</a:t>
            </a:r>
            <a:r>
              <a:rPr lang="zh-CN" altLang="en-US" sz="2800" b="1" i="0">
                <a:solidFill>
                  <a:srgbClr val="00FF00"/>
                </a:solidFill>
              </a:rPr>
              <a:t>过程方程</a:t>
            </a:r>
            <a:r>
              <a:rPr lang="zh-CN" altLang="en-US" sz="2800" b="1" i="0">
                <a:solidFill>
                  <a:schemeClr val="bg1"/>
                </a:solidFill>
              </a:rPr>
              <a:t>：</a:t>
            </a:r>
          </a:p>
        </p:txBody>
      </p:sp>
      <p:graphicFrame>
        <p:nvGraphicFramePr>
          <p:cNvPr id="727044" name="Object 4"/>
          <p:cNvGraphicFramePr>
            <a:graphicFrameLocks noChangeAspect="1"/>
          </p:cNvGraphicFramePr>
          <p:nvPr/>
        </p:nvGraphicFramePr>
        <p:xfrm>
          <a:off x="1566863" y="2097088"/>
          <a:ext cx="1738312" cy="636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3" name="Equation" r:id="rId5" imgW="660240" imgH="241200" progId="Equation.DSMT4">
                  <p:embed/>
                </p:oleObj>
              </mc:Choice>
              <mc:Fallback>
                <p:oleObj name="Equation" r:id="rId5" imgW="660240" imgH="241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6863" y="2097088"/>
                        <a:ext cx="1738312" cy="636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045" name="Text Box 5"/>
          <p:cNvSpPr txBox="1">
            <a:spLocks noChangeArrowheads="1"/>
          </p:cNvSpPr>
          <p:nvPr/>
        </p:nvSpPr>
        <p:spPr bwMode="auto">
          <a:xfrm>
            <a:off x="882650" y="3965575"/>
            <a:ext cx="48688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 b="1" i="0">
                <a:solidFill>
                  <a:schemeClr val="bg1"/>
                </a:solidFill>
              </a:rPr>
              <a:t>解得多方过程的摩尔热容为</a:t>
            </a:r>
          </a:p>
        </p:txBody>
      </p:sp>
      <p:graphicFrame>
        <p:nvGraphicFramePr>
          <p:cNvPr id="727049" name="Object 9"/>
          <p:cNvGraphicFramePr>
            <a:graphicFrameLocks noChangeAspect="1"/>
          </p:cNvGraphicFramePr>
          <p:nvPr/>
        </p:nvGraphicFramePr>
        <p:xfrm>
          <a:off x="2392363" y="4652963"/>
          <a:ext cx="2351087" cy="957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4" name="公式" r:id="rId7" imgW="901440" imgH="368280" progId="Equation.3">
                  <p:embed/>
                </p:oleObj>
              </mc:Choice>
              <mc:Fallback>
                <p:oleObj name="公式" r:id="rId7" imgW="901440" imgH="36828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2363" y="4652963"/>
                        <a:ext cx="2351087" cy="957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050" name="Object 10"/>
          <p:cNvGraphicFramePr>
            <a:graphicFrameLocks noChangeAspect="1"/>
          </p:cNvGraphicFramePr>
          <p:nvPr/>
        </p:nvGraphicFramePr>
        <p:xfrm>
          <a:off x="6284913" y="4198938"/>
          <a:ext cx="2073275" cy="1074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5" name="公式" r:id="rId9" imgW="952200" imgH="406080" progId="Equation.3">
                  <p:embed/>
                </p:oleObj>
              </mc:Choice>
              <mc:Fallback>
                <p:oleObj name="公式" r:id="rId9" imgW="952200" imgH="4060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4913" y="4198938"/>
                        <a:ext cx="2073275" cy="1074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051" name="Object 11"/>
          <p:cNvGraphicFramePr>
            <a:graphicFrameLocks noChangeAspect="1"/>
          </p:cNvGraphicFramePr>
          <p:nvPr/>
        </p:nvGraphicFramePr>
        <p:xfrm>
          <a:off x="3398838" y="2116138"/>
          <a:ext cx="1912937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6" name="Equation" r:id="rId11" imgW="736560" imgH="241200" progId="Equation.DSMT4">
                  <p:embed/>
                </p:oleObj>
              </mc:Choice>
              <mc:Fallback>
                <p:oleObj name="Equation" r:id="rId11" imgW="736560" imgH="2412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8838" y="2116138"/>
                        <a:ext cx="1912937" cy="628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052" name="Object 12"/>
          <p:cNvGraphicFramePr>
            <a:graphicFrameLocks noChangeAspect="1"/>
          </p:cNvGraphicFramePr>
          <p:nvPr/>
        </p:nvGraphicFramePr>
        <p:xfrm>
          <a:off x="5338763" y="2068513"/>
          <a:ext cx="2116137" cy="63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7" name="Equation" r:id="rId13" imgW="799920" imgH="241200" progId="Equation.DSMT4">
                  <p:embed/>
                </p:oleObj>
              </mc:Choice>
              <mc:Fallback>
                <p:oleObj name="Equation" r:id="rId13" imgW="799920" imgH="2412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8763" y="2068513"/>
                        <a:ext cx="2116137" cy="633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884238" y="2773363"/>
            <a:ext cx="3371850" cy="1054100"/>
            <a:chOff x="1755" y="2934"/>
            <a:chExt cx="2124" cy="664"/>
          </a:xfrm>
        </p:grpSpPr>
        <p:graphicFrame>
          <p:nvGraphicFramePr>
            <p:cNvPr id="13320" name="Object 7"/>
            <p:cNvGraphicFramePr>
              <a:graphicFrameLocks noChangeAspect="1"/>
            </p:cNvGraphicFramePr>
            <p:nvPr/>
          </p:nvGraphicFramePr>
          <p:xfrm>
            <a:off x="2419" y="2934"/>
            <a:ext cx="1460" cy="6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48" name="公式" r:id="rId15" imgW="888840" imgH="406080" progId="Equation.3">
                    <p:embed/>
                  </p:oleObj>
                </mc:Choice>
                <mc:Fallback>
                  <p:oleObj name="公式" r:id="rId15" imgW="888840" imgH="40608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19" y="2934"/>
                          <a:ext cx="1460" cy="66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25" name="Text Box 13"/>
            <p:cNvSpPr txBox="1">
              <a:spLocks noChangeArrowheads="1"/>
            </p:cNvSpPr>
            <p:nvPr/>
          </p:nvSpPr>
          <p:spPr bwMode="auto">
            <a:xfrm>
              <a:off x="1755" y="3066"/>
              <a:ext cx="47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800" b="1" i="0">
                  <a:solidFill>
                    <a:schemeClr val="bg1"/>
                  </a:solidFill>
                </a:rPr>
                <a:t>由</a:t>
              </a:r>
              <a:endParaRPr lang="zh-CN" altLang="en-US"/>
            </a:p>
          </p:txBody>
        </p:sp>
      </p:grp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27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27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27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27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27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27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727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43" grpId="0" autoUpdateAnimBg="0"/>
      <p:bldP spid="727045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6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F0FEFAB-97D3-4094-A9D5-B6C1B68230F5}" type="slidenum">
              <a:rPr lang="en-US" altLang="zh-CN" smtClean="0"/>
              <a:pPr/>
              <a:t>17</a:t>
            </a:fld>
            <a:endParaRPr lang="en-US" altLang="zh-CN"/>
          </a:p>
        </p:txBody>
      </p:sp>
      <p:graphicFrame>
        <p:nvGraphicFramePr>
          <p:cNvPr id="14338" name="Object 2"/>
          <p:cNvGraphicFramePr>
            <a:graphicFrameLocks noChangeAspect="1"/>
          </p:cNvGraphicFramePr>
          <p:nvPr/>
        </p:nvGraphicFramePr>
        <p:xfrm>
          <a:off x="708025" y="1187450"/>
          <a:ext cx="1738313" cy="636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0" name="Equation" r:id="rId3" imgW="660240" imgH="241200" progId="Equation.DSMT4">
                  <p:embed/>
                </p:oleObj>
              </mc:Choice>
              <mc:Fallback>
                <p:oleObj name="Equation" r:id="rId3" imgW="660240" imgH="2412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025" y="1187450"/>
                        <a:ext cx="1738313" cy="636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9" name="Object 3"/>
          <p:cNvGraphicFramePr>
            <a:graphicFrameLocks noChangeAspect="1"/>
          </p:cNvGraphicFramePr>
          <p:nvPr/>
        </p:nvGraphicFramePr>
        <p:xfrm>
          <a:off x="2508250" y="0"/>
          <a:ext cx="2349500" cy="957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1" name="公式" r:id="rId5" imgW="901440" imgH="368280" progId="Equation.3">
                  <p:embed/>
                </p:oleObj>
              </mc:Choice>
              <mc:Fallback>
                <p:oleObj name="公式" r:id="rId5" imgW="901440" imgH="3682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0" y="0"/>
                        <a:ext cx="2349500" cy="957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0" name="Object 4"/>
          <p:cNvGraphicFramePr>
            <a:graphicFrameLocks noChangeAspect="1"/>
          </p:cNvGraphicFramePr>
          <p:nvPr/>
        </p:nvGraphicFramePr>
        <p:xfrm>
          <a:off x="2824163" y="1144588"/>
          <a:ext cx="1912937" cy="627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2" name="Equation" r:id="rId7" imgW="736560" imgH="241200" progId="Equation.DSMT4">
                  <p:embed/>
                </p:oleObj>
              </mc:Choice>
              <mc:Fallback>
                <p:oleObj name="Equation" r:id="rId7" imgW="736560" imgH="241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4163" y="1144588"/>
                        <a:ext cx="1912937" cy="627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1" name="Object 5"/>
          <p:cNvGraphicFramePr>
            <a:graphicFrameLocks noChangeAspect="1"/>
          </p:cNvGraphicFramePr>
          <p:nvPr/>
        </p:nvGraphicFramePr>
        <p:xfrm>
          <a:off x="5276850" y="1101725"/>
          <a:ext cx="2038350" cy="61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3" name="Equation" r:id="rId9" imgW="799920" imgH="241200" progId="Equation.DSMT4">
                  <p:embed/>
                </p:oleObj>
              </mc:Choice>
              <mc:Fallback>
                <p:oleObj name="Equation" r:id="rId9" imgW="799920" imgH="241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6850" y="1101725"/>
                        <a:ext cx="2038350" cy="611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8070" name="Text Box 6"/>
          <p:cNvSpPr txBox="1">
            <a:spLocks noChangeArrowheads="1"/>
          </p:cNvSpPr>
          <p:nvPr/>
        </p:nvSpPr>
        <p:spPr bwMode="auto">
          <a:xfrm>
            <a:off x="439738" y="1870075"/>
            <a:ext cx="8180387" cy="222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 i="0">
                <a:solidFill>
                  <a:srgbClr val="00FF00"/>
                </a:solidFill>
              </a:rPr>
              <a:t>讨论：</a:t>
            </a:r>
          </a:p>
          <a:p>
            <a:pPr>
              <a:spcBef>
                <a:spcPct val="0"/>
              </a:spcBef>
            </a:pPr>
            <a:r>
              <a:rPr lang="en-US" altLang="zh-CN" sz="2800" b="1" i="0">
                <a:solidFill>
                  <a:srgbClr val="FFFF00"/>
                </a:solidFill>
              </a:rPr>
              <a:t>(1)</a:t>
            </a:r>
            <a:r>
              <a:rPr lang="en-US" altLang="zh-CN" sz="2800" b="1" i="0">
                <a:solidFill>
                  <a:srgbClr val="FF0000"/>
                </a:solidFill>
              </a:rPr>
              <a:t> </a:t>
            </a:r>
            <a:r>
              <a:rPr lang="en-US" altLang="zh-CN" sz="2800" b="1">
                <a:solidFill>
                  <a:schemeClr val="bg1"/>
                </a:solidFill>
              </a:rPr>
              <a:t>n</a:t>
            </a:r>
            <a:r>
              <a:rPr lang="en-US" altLang="zh-CN" sz="2800" b="1" i="0">
                <a:solidFill>
                  <a:schemeClr val="bg1"/>
                </a:solidFill>
              </a:rPr>
              <a:t>=0, </a:t>
            </a:r>
            <a:r>
              <a:rPr lang="zh-CN" altLang="zh-CN" sz="2800" b="1" i="0">
                <a:solidFill>
                  <a:schemeClr val="bg1"/>
                </a:solidFill>
              </a:rPr>
              <a:t>等压过程， </a:t>
            </a:r>
            <a:r>
              <a:rPr lang="en-US" altLang="zh-CN" sz="2800" b="1">
                <a:solidFill>
                  <a:schemeClr val="bg1"/>
                </a:solidFill>
              </a:rPr>
              <a:t>C</a:t>
            </a:r>
            <a:r>
              <a:rPr lang="en-US" altLang="zh-CN" sz="2800" b="1" baseline="-25000">
                <a:solidFill>
                  <a:schemeClr val="bg1"/>
                </a:solidFill>
              </a:rPr>
              <a:t>p</a:t>
            </a:r>
            <a:r>
              <a:rPr lang="en-US" altLang="zh-CN" sz="2800" b="1">
                <a:solidFill>
                  <a:schemeClr val="bg1"/>
                </a:solidFill>
              </a:rPr>
              <a:t>=C</a:t>
            </a:r>
            <a:r>
              <a:rPr lang="en-US" altLang="zh-CN" sz="2800" b="1" baseline="-25000">
                <a:solidFill>
                  <a:schemeClr val="bg1"/>
                </a:solidFill>
              </a:rPr>
              <a:t>V</a:t>
            </a:r>
            <a:r>
              <a:rPr lang="en-US" altLang="zh-CN" sz="2800" b="1">
                <a:solidFill>
                  <a:schemeClr val="bg1"/>
                </a:solidFill>
              </a:rPr>
              <a:t>+R ,</a:t>
            </a:r>
            <a:r>
              <a:rPr lang="zh-CN" altLang="en-US" sz="2800" b="1" i="0">
                <a:solidFill>
                  <a:schemeClr val="bg1"/>
                </a:solidFill>
              </a:rPr>
              <a:t>过程方程</a:t>
            </a:r>
            <a:r>
              <a:rPr lang="en-US" altLang="zh-CN" sz="2800" b="1" i="0">
                <a:solidFill>
                  <a:schemeClr val="bg1"/>
                </a:solidFill>
              </a:rPr>
              <a:t>: </a:t>
            </a:r>
            <a:r>
              <a:rPr lang="en-US" altLang="zh-CN" sz="2800" b="1">
                <a:solidFill>
                  <a:schemeClr val="bg1"/>
                </a:solidFill>
              </a:rPr>
              <a:t>T/V=C;</a:t>
            </a:r>
          </a:p>
          <a:p>
            <a:r>
              <a:rPr lang="en-US" altLang="zh-CN" sz="2800" b="1" i="0">
                <a:solidFill>
                  <a:srgbClr val="00FF00"/>
                </a:solidFill>
              </a:rPr>
              <a:t>(2)</a:t>
            </a:r>
            <a:r>
              <a:rPr lang="en-US" altLang="zh-CN" sz="2800" b="1" i="0">
                <a:solidFill>
                  <a:srgbClr val="FF0000"/>
                </a:solidFill>
              </a:rPr>
              <a:t> </a:t>
            </a:r>
            <a:r>
              <a:rPr lang="en-US" altLang="zh-CN" sz="2800" b="1">
                <a:solidFill>
                  <a:schemeClr val="bg1"/>
                </a:solidFill>
              </a:rPr>
              <a:t>n</a:t>
            </a:r>
            <a:r>
              <a:rPr lang="en-US" altLang="zh-CN" sz="2800" b="1" i="0">
                <a:solidFill>
                  <a:schemeClr val="bg1"/>
                </a:solidFill>
              </a:rPr>
              <a:t>=1, </a:t>
            </a:r>
            <a:r>
              <a:rPr lang="zh-CN" altLang="zh-CN" sz="2800" b="1" i="0">
                <a:solidFill>
                  <a:schemeClr val="bg1"/>
                </a:solidFill>
              </a:rPr>
              <a:t>等温过程，</a:t>
            </a:r>
            <a:r>
              <a:rPr lang="en-US" altLang="zh-CN" sz="2800" b="1">
                <a:solidFill>
                  <a:schemeClr val="bg1"/>
                </a:solidFill>
              </a:rPr>
              <a:t>C</a:t>
            </a:r>
            <a:r>
              <a:rPr lang="en-US" altLang="zh-CN" sz="2800" b="1" baseline="-25000">
                <a:solidFill>
                  <a:schemeClr val="bg1"/>
                </a:solidFill>
              </a:rPr>
              <a:t>T </a:t>
            </a:r>
            <a:r>
              <a:rPr lang="en-US" altLang="zh-CN" sz="2800" b="1">
                <a:solidFill>
                  <a:schemeClr val="bg1"/>
                </a:solidFill>
              </a:rPr>
              <a:t>=</a:t>
            </a:r>
            <a:r>
              <a:rPr lang="en-US" altLang="zh-CN" sz="2800" b="1">
                <a:solidFill>
                  <a:schemeClr val="bg1"/>
                </a:solidFill>
                <a:sym typeface="Symbol" pitchFamily="18" charset="2"/>
              </a:rPr>
              <a:t> </a:t>
            </a:r>
            <a:r>
              <a:rPr lang="en-US" altLang="zh-CN" sz="2800" b="1">
                <a:solidFill>
                  <a:schemeClr val="bg1"/>
                </a:solidFill>
              </a:rPr>
              <a:t> ,     </a:t>
            </a:r>
            <a:r>
              <a:rPr lang="zh-CN" altLang="en-US" sz="2800" b="1" i="0">
                <a:solidFill>
                  <a:schemeClr val="bg1"/>
                </a:solidFill>
              </a:rPr>
              <a:t>过程方程</a:t>
            </a:r>
            <a:r>
              <a:rPr lang="en-US" altLang="zh-CN" sz="2800" b="1" i="0">
                <a:solidFill>
                  <a:schemeClr val="bg1"/>
                </a:solidFill>
              </a:rPr>
              <a:t>:  </a:t>
            </a:r>
            <a:r>
              <a:rPr lang="en-US" altLang="zh-CN" sz="2800" b="1">
                <a:solidFill>
                  <a:schemeClr val="bg1"/>
                </a:solidFill>
              </a:rPr>
              <a:t>pV=C;</a:t>
            </a:r>
            <a:endParaRPr lang="en-US" altLang="zh-CN" sz="2800" b="1">
              <a:solidFill>
                <a:srgbClr val="00FF00"/>
              </a:solidFill>
            </a:endParaRPr>
          </a:p>
          <a:p>
            <a:r>
              <a:rPr lang="en-US" altLang="zh-CN" sz="2800" b="1" i="0">
                <a:solidFill>
                  <a:srgbClr val="FFFF00"/>
                </a:solidFill>
              </a:rPr>
              <a:t>(3)</a:t>
            </a:r>
            <a:r>
              <a:rPr lang="en-US" altLang="zh-CN" sz="2800" b="1" i="0">
                <a:solidFill>
                  <a:srgbClr val="FF0000"/>
                </a:solidFill>
              </a:rPr>
              <a:t> </a:t>
            </a:r>
            <a:r>
              <a:rPr lang="en-US" altLang="zh-CN" sz="2800" b="1">
                <a:solidFill>
                  <a:schemeClr val="bg1"/>
                </a:solidFill>
              </a:rPr>
              <a:t>n</a:t>
            </a:r>
            <a:r>
              <a:rPr lang="en-US" altLang="zh-CN" sz="2800" b="1" i="0">
                <a:solidFill>
                  <a:schemeClr val="bg1"/>
                </a:solidFill>
              </a:rPr>
              <a:t>=</a:t>
            </a:r>
            <a:r>
              <a:rPr lang="en-US" altLang="zh-CN" sz="2800" b="1">
                <a:solidFill>
                  <a:schemeClr val="bg1"/>
                </a:solidFill>
                <a:sym typeface="Symbol" pitchFamily="18" charset="2"/>
              </a:rPr>
              <a:t> , </a:t>
            </a:r>
            <a:r>
              <a:rPr lang="zh-CN" altLang="zh-CN" sz="2800" b="1" i="0">
                <a:solidFill>
                  <a:schemeClr val="bg1"/>
                </a:solidFill>
              </a:rPr>
              <a:t>等体过程,  </a:t>
            </a:r>
            <a:r>
              <a:rPr lang="en-US" altLang="zh-CN" sz="2800" b="1">
                <a:solidFill>
                  <a:schemeClr val="bg1"/>
                </a:solidFill>
              </a:rPr>
              <a:t>C</a:t>
            </a:r>
            <a:r>
              <a:rPr lang="en-US" altLang="zh-CN" sz="2800" b="1" baseline="-25000">
                <a:solidFill>
                  <a:schemeClr val="bg1"/>
                </a:solidFill>
              </a:rPr>
              <a:t>V </a:t>
            </a:r>
            <a:r>
              <a:rPr lang="en-US" altLang="zh-CN" sz="2800" b="1">
                <a:solidFill>
                  <a:schemeClr val="bg1"/>
                </a:solidFill>
              </a:rPr>
              <a:t>=iR/2 , </a:t>
            </a:r>
            <a:r>
              <a:rPr lang="zh-CN" altLang="en-US" sz="2800" b="1" i="0">
                <a:solidFill>
                  <a:schemeClr val="bg1"/>
                </a:solidFill>
              </a:rPr>
              <a:t>过程方程</a:t>
            </a:r>
            <a:r>
              <a:rPr lang="en-US" altLang="zh-CN" sz="2800" b="1" i="0">
                <a:solidFill>
                  <a:schemeClr val="bg1"/>
                </a:solidFill>
              </a:rPr>
              <a:t>:  </a:t>
            </a:r>
            <a:r>
              <a:rPr lang="en-US" altLang="zh-CN" sz="2800" b="1">
                <a:solidFill>
                  <a:schemeClr val="bg1"/>
                </a:solidFill>
              </a:rPr>
              <a:t>p/T=C;</a:t>
            </a:r>
          </a:p>
        </p:txBody>
      </p:sp>
      <p:graphicFrame>
        <p:nvGraphicFramePr>
          <p:cNvPr id="728074" name="Object 10"/>
          <p:cNvGraphicFramePr>
            <a:graphicFrameLocks noChangeAspect="1"/>
          </p:cNvGraphicFramePr>
          <p:nvPr/>
        </p:nvGraphicFramePr>
        <p:xfrm>
          <a:off x="1398588" y="5929313"/>
          <a:ext cx="1604962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4" name="公式" r:id="rId11" imgW="609480" imgH="228600" progId="Equation.3">
                  <p:embed/>
                </p:oleObj>
              </mc:Choice>
              <mc:Fallback>
                <p:oleObj name="公式" r:id="rId11" imgW="609480" imgH="228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8588" y="5929313"/>
                        <a:ext cx="1604962" cy="603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8075" name="Object 11"/>
          <p:cNvGraphicFramePr>
            <a:graphicFrameLocks noChangeAspect="1"/>
          </p:cNvGraphicFramePr>
          <p:nvPr/>
        </p:nvGraphicFramePr>
        <p:xfrm>
          <a:off x="3213100" y="5965825"/>
          <a:ext cx="1814513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5" name="公式" r:id="rId13" imgW="698400" imgH="215640" progId="Equation.3">
                  <p:embed/>
                </p:oleObj>
              </mc:Choice>
              <mc:Fallback>
                <p:oleObj name="公式" r:id="rId13" imgW="698400" imgH="2156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3100" y="5965825"/>
                        <a:ext cx="1814513" cy="560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8076" name="Object 12"/>
          <p:cNvGraphicFramePr>
            <a:graphicFrameLocks noChangeAspect="1"/>
          </p:cNvGraphicFramePr>
          <p:nvPr/>
        </p:nvGraphicFramePr>
        <p:xfrm>
          <a:off x="5122863" y="5892800"/>
          <a:ext cx="2239962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6" name="公式" r:id="rId15" imgW="787320" imgH="203040" progId="Equation.3">
                  <p:embed/>
                </p:oleObj>
              </mc:Choice>
              <mc:Fallback>
                <p:oleObj name="公式" r:id="rId15" imgW="787320" imgH="20304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2863" y="5892800"/>
                        <a:ext cx="2239962" cy="574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8099" name="Object 35"/>
          <p:cNvGraphicFramePr>
            <a:graphicFrameLocks noChangeAspect="1"/>
          </p:cNvGraphicFramePr>
          <p:nvPr/>
        </p:nvGraphicFramePr>
        <p:xfrm>
          <a:off x="3711575" y="4048125"/>
          <a:ext cx="2346325" cy="119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7" name="公式" r:id="rId17" imgW="1079280" imgH="457200" progId="Equation.3">
                  <p:embed/>
                </p:oleObj>
              </mc:Choice>
              <mc:Fallback>
                <p:oleObj name="公式" r:id="rId17" imgW="1079280" imgH="45720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1575" y="4048125"/>
                        <a:ext cx="2346325" cy="1190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8" name="Text Box 36"/>
          <p:cNvSpPr txBox="1">
            <a:spLocks noChangeArrowheads="1"/>
          </p:cNvSpPr>
          <p:nvPr/>
        </p:nvSpPr>
        <p:spPr bwMode="auto">
          <a:xfrm>
            <a:off x="6316663" y="4368800"/>
            <a:ext cx="13763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zh-CN" sz="2800" i="0">
              <a:solidFill>
                <a:schemeClr val="bg1"/>
              </a:solidFill>
            </a:endParaRPr>
          </a:p>
        </p:txBody>
      </p:sp>
      <p:sp>
        <p:nvSpPr>
          <p:cNvPr id="728101" name="Text Box 37"/>
          <p:cNvSpPr txBox="1">
            <a:spLocks noChangeArrowheads="1"/>
          </p:cNvSpPr>
          <p:nvPr/>
        </p:nvSpPr>
        <p:spPr bwMode="auto">
          <a:xfrm>
            <a:off x="427038" y="4359275"/>
            <a:ext cx="40576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 i="0">
                <a:solidFill>
                  <a:schemeClr val="bg1"/>
                </a:solidFill>
              </a:rPr>
              <a:t>(</a:t>
            </a:r>
            <a:r>
              <a:rPr lang="en-US" altLang="zh-CN" sz="2800" b="1" i="0">
                <a:solidFill>
                  <a:srgbClr val="00FF00"/>
                </a:solidFill>
              </a:rPr>
              <a:t>4</a:t>
            </a:r>
            <a:r>
              <a:rPr lang="en-US" altLang="zh-CN" sz="2800" b="1" i="0">
                <a:solidFill>
                  <a:schemeClr val="bg1"/>
                </a:solidFill>
              </a:rPr>
              <a:t>)</a:t>
            </a:r>
            <a:r>
              <a:rPr lang="en-US" altLang="zh-CN" sz="2800" b="1" i="0">
                <a:solidFill>
                  <a:srgbClr val="FF0000"/>
                </a:solidFill>
              </a:rPr>
              <a:t> </a:t>
            </a:r>
            <a:r>
              <a:rPr lang="en-US" altLang="zh-CN" sz="2800" b="1">
                <a:solidFill>
                  <a:schemeClr val="bg1"/>
                </a:solidFill>
              </a:rPr>
              <a:t>n</a:t>
            </a:r>
            <a:r>
              <a:rPr lang="en-US" altLang="zh-CN" sz="2800" b="1" i="0">
                <a:solidFill>
                  <a:schemeClr val="bg1"/>
                </a:solidFill>
              </a:rPr>
              <a:t>=</a:t>
            </a:r>
            <a:r>
              <a:rPr lang="en-US" altLang="zh-CN" sz="2800" b="1">
                <a:solidFill>
                  <a:schemeClr val="bg1"/>
                </a:solidFill>
                <a:sym typeface="Symbol" pitchFamily="18" charset="2"/>
              </a:rPr>
              <a:t> ,  </a:t>
            </a:r>
            <a:r>
              <a:rPr lang="zh-CN" altLang="zh-CN" sz="2800" b="1" i="0">
                <a:solidFill>
                  <a:schemeClr val="bg1"/>
                </a:solidFill>
              </a:rPr>
              <a:t>绝热过程，</a:t>
            </a:r>
            <a:endParaRPr lang="zh-CN" altLang="en-US" sz="2800" b="1">
              <a:solidFill>
                <a:schemeClr val="bg1"/>
              </a:solidFill>
            </a:endParaRPr>
          </a:p>
        </p:txBody>
      </p:sp>
      <p:sp>
        <p:nvSpPr>
          <p:cNvPr id="728102" name="Text Box 38"/>
          <p:cNvSpPr txBox="1">
            <a:spLocks noChangeArrowheads="1"/>
          </p:cNvSpPr>
          <p:nvPr/>
        </p:nvSpPr>
        <p:spPr bwMode="auto">
          <a:xfrm>
            <a:off x="6529388" y="4344988"/>
            <a:ext cx="24098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 i="0">
                <a:solidFill>
                  <a:schemeClr val="bg1"/>
                </a:solidFill>
              </a:rPr>
              <a:t>即  </a:t>
            </a:r>
            <a:r>
              <a:rPr lang="en-US" altLang="zh-CN" sz="2800" b="1">
                <a:solidFill>
                  <a:schemeClr val="bg1"/>
                </a:solidFill>
                <a:sym typeface="Symbol" pitchFamily="18" charset="2"/>
              </a:rPr>
              <a:t>C</a:t>
            </a:r>
            <a:r>
              <a:rPr lang="en-US" altLang="zh-CN" sz="2800" b="1" baseline="-25000">
                <a:solidFill>
                  <a:schemeClr val="bg1"/>
                </a:solidFill>
                <a:sym typeface="Symbol" pitchFamily="18" charset="2"/>
              </a:rPr>
              <a:t>Q</a:t>
            </a:r>
            <a:r>
              <a:rPr lang="en-US" altLang="zh-CN" sz="2800" b="1">
                <a:solidFill>
                  <a:schemeClr val="bg1"/>
                </a:solidFill>
                <a:sym typeface="Symbol" pitchFamily="18" charset="2"/>
              </a:rPr>
              <a:t>=</a:t>
            </a:r>
            <a:r>
              <a:rPr lang="en-US" altLang="zh-CN" sz="2800" b="1" i="0">
                <a:solidFill>
                  <a:schemeClr val="bg1"/>
                </a:solidFill>
                <a:sym typeface="Symbol" pitchFamily="18" charset="2"/>
              </a:rPr>
              <a:t>0</a:t>
            </a:r>
            <a:r>
              <a:rPr lang="en-US" altLang="zh-CN" sz="2800" b="1">
                <a:solidFill>
                  <a:schemeClr val="bg1"/>
                </a:solidFill>
                <a:sym typeface="Symbol" pitchFamily="18" charset="2"/>
              </a:rPr>
              <a:t>,</a:t>
            </a:r>
            <a:r>
              <a:rPr lang="en-US" altLang="zh-CN" sz="2800" b="1" i="0">
                <a:solidFill>
                  <a:schemeClr val="bg1"/>
                </a:solidFill>
              </a:rPr>
              <a:t>  </a:t>
            </a:r>
            <a:endParaRPr lang="en-US" altLang="zh-CN" sz="2800" b="1">
              <a:solidFill>
                <a:schemeClr val="bg1"/>
              </a:solidFill>
            </a:endParaRPr>
          </a:p>
        </p:txBody>
      </p:sp>
      <p:sp>
        <p:nvSpPr>
          <p:cNvPr id="728103" name="Text Box 39"/>
          <p:cNvSpPr txBox="1">
            <a:spLocks noChangeArrowheads="1"/>
          </p:cNvSpPr>
          <p:nvPr/>
        </p:nvSpPr>
        <p:spPr bwMode="auto">
          <a:xfrm>
            <a:off x="366713" y="5241925"/>
            <a:ext cx="39798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 i="0">
                <a:solidFill>
                  <a:schemeClr val="bg1"/>
                </a:solidFill>
              </a:rPr>
              <a:t>   </a:t>
            </a:r>
            <a:r>
              <a:rPr lang="zh-CN" altLang="en-US" sz="2800" b="1" i="0">
                <a:solidFill>
                  <a:schemeClr val="bg1"/>
                </a:solidFill>
              </a:rPr>
              <a:t>其过程方程为</a:t>
            </a:r>
            <a:r>
              <a:rPr lang="en-US" altLang="zh-CN" sz="2800" b="1" i="0">
                <a:solidFill>
                  <a:schemeClr val="bg1"/>
                </a:solidFill>
              </a:rPr>
              <a:t>:</a:t>
            </a:r>
            <a:endParaRPr lang="en-US" altLang="zh-CN" sz="28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280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280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280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280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28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28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28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28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728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28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28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8070" grpId="0" build="p" autoUpdateAnimBg="0"/>
      <p:bldP spid="728101" grpId="0" build="p" autoUpdateAnimBg="0"/>
      <p:bldP spid="728102" grpId="0" build="p" autoUpdateAnimBg="0"/>
      <p:bldP spid="728103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295FE92-9C42-41DA-95E9-6869A070642C}" type="slidenum">
              <a:rPr lang="en-US" altLang="zh-CN" smtClean="0"/>
              <a:pPr/>
              <a:t>18</a:t>
            </a:fld>
            <a:endParaRPr lang="en-US" altLang="zh-CN"/>
          </a:p>
        </p:txBody>
      </p:sp>
      <p:graphicFrame>
        <p:nvGraphicFramePr>
          <p:cNvPr id="730114" name="Object 2"/>
          <p:cNvGraphicFramePr>
            <a:graphicFrameLocks noChangeAspect="1"/>
          </p:cNvGraphicFramePr>
          <p:nvPr/>
        </p:nvGraphicFramePr>
        <p:xfrm>
          <a:off x="584200" y="1116013"/>
          <a:ext cx="2068513" cy="1033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6" name="公式" r:id="rId3" imgW="990360" imgH="406080" progId="Equation.3">
                  <p:embed/>
                </p:oleObj>
              </mc:Choice>
              <mc:Fallback>
                <p:oleObj name="公式" r:id="rId3" imgW="990360" imgH="40608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200" y="1116013"/>
                        <a:ext cx="2068513" cy="1033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4" name="Text Box 3"/>
          <p:cNvSpPr txBox="1">
            <a:spLocks noChangeArrowheads="1"/>
          </p:cNvSpPr>
          <p:nvPr/>
        </p:nvSpPr>
        <p:spPr bwMode="auto">
          <a:xfrm>
            <a:off x="628650" y="465138"/>
            <a:ext cx="688181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 i="0">
                <a:solidFill>
                  <a:srgbClr val="00FF00"/>
                </a:solidFill>
              </a:rPr>
              <a:t> </a:t>
            </a:r>
            <a:r>
              <a:rPr lang="zh-CN" altLang="en-US" sz="2800" b="1" i="0">
                <a:solidFill>
                  <a:srgbClr val="00FF00"/>
                </a:solidFill>
              </a:rPr>
              <a:t>问题：</a:t>
            </a:r>
            <a:r>
              <a:rPr lang="zh-CN" altLang="en-US" sz="2800" b="1" i="0">
                <a:solidFill>
                  <a:schemeClr val="bg1"/>
                </a:solidFill>
              </a:rPr>
              <a:t>过程方程与状态方程有何区别？</a:t>
            </a:r>
          </a:p>
        </p:txBody>
      </p:sp>
      <p:sp>
        <p:nvSpPr>
          <p:cNvPr id="730134" name="Text Box 22"/>
          <p:cNvSpPr txBox="1">
            <a:spLocks noChangeArrowheads="1"/>
          </p:cNvSpPr>
          <p:nvPr/>
        </p:nvSpPr>
        <p:spPr bwMode="auto">
          <a:xfrm>
            <a:off x="474663" y="2409825"/>
            <a:ext cx="5081587" cy="265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 i="0">
                <a:solidFill>
                  <a:schemeClr val="bg1"/>
                </a:solidFill>
              </a:rPr>
              <a:t>        </a:t>
            </a:r>
            <a:r>
              <a:rPr lang="zh-CN" altLang="en-US" sz="2800" b="1" i="0">
                <a:solidFill>
                  <a:schemeClr val="bg1"/>
                </a:solidFill>
              </a:rPr>
              <a:t>过程方程表达的是状态变化过程中，前后</a:t>
            </a:r>
            <a:r>
              <a:rPr lang="zh-CN" altLang="en-US" sz="2800" b="1" i="0">
                <a:solidFill>
                  <a:srgbClr val="FFFF00"/>
                </a:solidFill>
              </a:rPr>
              <a:t>两个状态</a:t>
            </a:r>
            <a:r>
              <a:rPr lang="zh-CN" altLang="en-US" sz="2800" b="1" i="0">
                <a:solidFill>
                  <a:schemeClr val="bg1"/>
                </a:solidFill>
              </a:rPr>
              <a:t>的状态参量间的关系。</a:t>
            </a:r>
          </a:p>
          <a:p>
            <a:pPr>
              <a:spcBef>
                <a:spcPct val="0"/>
              </a:spcBef>
            </a:pPr>
            <a:r>
              <a:rPr lang="zh-CN" altLang="zh-CN" sz="2800" b="1" i="0">
                <a:solidFill>
                  <a:schemeClr val="bg1"/>
                </a:solidFill>
              </a:rPr>
              <a:t>        例如</a:t>
            </a:r>
            <a:r>
              <a:rPr lang="en-US" altLang="zh-CN" sz="2800" b="1" i="0">
                <a:solidFill>
                  <a:schemeClr val="bg1"/>
                </a:solidFill>
              </a:rPr>
              <a:t>:</a:t>
            </a:r>
            <a:r>
              <a:rPr lang="zh-CN" altLang="en-US" sz="2800" b="1" i="0">
                <a:solidFill>
                  <a:schemeClr val="bg1"/>
                </a:solidFill>
              </a:rPr>
              <a:t>在</a:t>
            </a:r>
            <a:r>
              <a:rPr lang="zh-CN" altLang="zh-CN" sz="2800" b="1" i="0">
                <a:solidFill>
                  <a:schemeClr val="bg1"/>
                </a:solidFill>
              </a:rPr>
              <a:t>等温过程，其</a:t>
            </a:r>
            <a:r>
              <a:rPr lang="zh-CN" altLang="en-US" sz="2800" b="1" i="0">
                <a:solidFill>
                  <a:schemeClr val="bg1"/>
                </a:solidFill>
              </a:rPr>
              <a:t>过程方程就是</a:t>
            </a:r>
          </a:p>
          <a:p>
            <a:pPr>
              <a:spcBef>
                <a:spcPct val="0"/>
              </a:spcBef>
            </a:pPr>
            <a:r>
              <a:rPr lang="zh-CN" altLang="en-US" sz="2800" b="1">
                <a:solidFill>
                  <a:schemeClr val="bg1"/>
                </a:solidFill>
              </a:rPr>
              <a:t>                 </a:t>
            </a:r>
            <a:r>
              <a:rPr lang="en-US" altLang="zh-CN" sz="2800" b="1">
                <a:solidFill>
                  <a:schemeClr val="bg1"/>
                </a:solidFill>
              </a:rPr>
              <a:t>p</a:t>
            </a:r>
            <a:r>
              <a:rPr lang="en-US" altLang="zh-CN" sz="2800" b="1" i="0" baseline="-25000">
                <a:solidFill>
                  <a:schemeClr val="bg1"/>
                </a:solidFill>
              </a:rPr>
              <a:t>1</a:t>
            </a:r>
            <a:r>
              <a:rPr lang="en-US" altLang="zh-CN" sz="2800" b="1">
                <a:solidFill>
                  <a:schemeClr val="bg1"/>
                </a:solidFill>
              </a:rPr>
              <a:t>V</a:t>
            </a:r>
            <a:r>
              <a:rPr lang="en-US" altLang="zh-CN" sz="2800" b="1" i="0" baseline="-25000">
                <a:solidFill>
                  <a:schemeClr val="bg1"/>
                </a:solidFill>
              </a:rPr>
              <a:t>1</a:t>
            </a:r>
            <a:r>
              <a:rPr lang="en-US" altLang="zh-CN" sz="2800" b="1">
                <a:solidFill>
                  <a:schemeClr val="bg1"/>
                </a:solidFill>
              </a:rPr>
              <a:t>= p</a:t>
            </a:r>
            <a:r>
              <a:rPr lang="en-US" altLang="zh-CN" sz="2800" b="1" i="0" baseline="-25000">
                <a:solidFill>
                  <a:schemeClr val="bg1"/>
                </a:solidFill>
              </a:rPr>
              <a:t>2</a:t>
            </a:r>
            <a:r>
              <a:rPr lang="en-US" altLang="zh-CN" sz="2800" b="1">
                <a:solidFill>
                  <a:schemeClr val="bg1"/>
                </a:solidFill>
              </a:rPr>
              <a:t>V</a:t>
            </a:r>
            <a:r>
              <a:rPr lang="en-US" altLang="zh-CN" sz="2800" b="1" i="0" baseline="-250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730135" name="Text Box 23"/>
          <p:cNvSpPr txBox="1">
            <a:spLocks noChangeArrowheads="1"/>
          </p:cNvSpPr>
          <p:nvPr/>
        </p:nvSpPr>
        <p:spPr bwMode="auto">
          <a:xfrm>
            <a:off x="2673350" y="1339850"/>
            <a:ext cx="62849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 i="0">
                <a:solidFill>
                  <a:schemeClr val="bg1"/>
                </a:solidFill>
              </a:rPr>
              <a:t>表达</a:t>
            </a:r>
            <a:r>
              <a:rPr lang="zh-CN" altLang="en-US" sz="2800" b="1" i="0">
                <a:solidFill>
                  <a:srgbClr val="FFFF00"/>
                </a:solidFill>
              </a:rPr>
              <a:t>一个状态</a:t>
            </a:r>
            <a:r>
              <a:rPr lang="zh-CN" altLang="en-US" sz="2800" b="1" i="0">
                <a:solidFill>
                  <a:schemeClr val="bg1"/>
                </a:solidFill>
              </a:rPr>
              <a:t>的参量</a:t>
            </a:r>
            <a:r>
              <a:rPr lang="en-US" altLang="zh-CN" sz="2800" b="1" i="0">
                <a:solidFill>
                  <a:schemeClr val="bg1"/>
                </a:solidFill>
              </a:rPr>
              <a:t>(</a:t>
            </a:r>
            <a:r>
              <a:rPr lang="en-US" altLang="zh-CN" sz="2800" b="1">
                <a:solidFill>
                  <a:schemeClr val="bg1"/>
                </a:solidFill>
              </a:rPr>
              <a:t>p,V,T</a:t>
            </a:r>
            <a:r>
              <a:rPr lang="en-US" altLang="zh-CN" sz="2800" b="1" i="0">
                <a:solidFill>
                  <a:schemeClr val="bg1"/>
                </a:solidFill>
              </a:rPr>
              <a:t>)</a:t>
            </a:r>
            <a:r>
              <a:rPr lang="zh-CN" altLang="en-US" sz="2800" b="1" i="0">
                <a:solidFill>
                  <a:schemeClr val="bg1"/>
                </a:solidFill>
              </a:rPr>
              <a:t>间的关系。</a:t>
            </a:r>
          </a:p>
        </p:txBody>
      </p:sp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5597525" y="2178050"/>
            <a:ext cx="3314700" cy="3692525"/>
            <a:chOff x="3526" y="1372"/>
            <a:chExt cx="2088" cy="2326"/>
          </a:xfrm>
        </p:grpSpPr>
        <p:grpSp>
          <p:nvGrpSpPr>
            <p:cNvPr id="15368" name="Group 25"/>
            <p:cNvGrpSpPr>
              <a:grpSpLocks/>
            </p:cNvGrpSpPr>
            <p:nvPr/>
          </p:nvGrpSpPr>
          <p:grpSpPr bwMode="auto">
            <a:xfrm>
              <a:off x="3526" y="1372"/>
              <a:ext cx="2088" cy="2005"/>
              <a:chOff x="3515" y="1952"/>
              <a:chExt cx="2088" cy="2005"/>
            </a:xfrm>
          </p:grpSpPr>
          <p:sp>
            <p:nvSpPr>
              <p:cNvPr id="15370" name="Text Box 6"/>
              <p:cNvSpPr txBox="1">
                <a:spLocks noChangeArrowheads="1"/>
              </p:cNvSpPr>
              <p:nvPr/>
            </p:nvSpPr>
            <p:spPr bwMode="auto">
              <a:xfrm>
                <a:off x="3515" y="2231"/>
                <a:ext cx="36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b="1">
                    <a:solidFill>
                      <a:schemeClr val="bg1"/>
                    </a:solidFill>
                  </a:rPr>
                  <a:t>P</a:t>
                </a:r>
                <a:r>
                  <a:rPr lang="en-US" altLang="zh-CN" b="1" i="0" baseline="-25000">
                    <a:solidFill>
                      <a:schemeClr val="bg1"/>
                    </a:solidFill>
                  </a:rPr>
                  <a:t>1 </a:t>
                </a:r>
                <a:endParaRPr lang="en-US" altLang="zh-CN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15371" name="Text Box 16"/>
              <p:cNvSpPr txBox="1">
                <a:spLocks noChangeArrowheads="1"/>
              </p:cNvSpPr>
              <p:nvPr/>
            </p:nvSpPr>
            <p:spPr bwMode="auto">
              <a:xfrm>
                <a:off x="3515" y="3237"/>
                <a:ext cx="32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b="1">
                    <a:solidFill>
                      <a:schemeClr val="bg1"/>
                    </a:solidFill>
                  </a:rPr>
                  <a:t>P</a:t>
                </a:r>
                <a:r>
                  <a:rPr lang="en-US" altLang="zh-CN" b="1" i="0" baseline="-25000">
                    <a:solidFill>
                      <a:schemeClr val="bg1"/>
                    </a:solidFill>
                  </a:rPr>
                  <a:t>2 </a:t>
                </a:r>
                <a:endParaRPr lang="en-US" altLang="zh-CN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15372" name="Text Box 17"/>
              <p:cNvSpPr txBox="1">
                <a:spLocks noChangeArrowheads="1"/>
              </p:cNvSpPr>
              <p:nvPr/>
            </p:nvSpPr>
            <p:spPr bwMode="auto">
              <a:xfrm>
                <a:off x="3991" y="3669"/>
                <a:ext cx="36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b="1">
                    <a:solidFill>
                      <a:schemeClr val="bg1"/>
                    </a:solidFill>
                  </a:rPr>
                  <a:t>V</a:t>
                </a:r>
                <a:r>
                  <a:rPr lang="en-US" altLang="zh-CN" b="1" i="0" baseline="-25000">
                    <a:solidFill>
                      <a:schemeClr val="bg1"/>
                    </a:solidFill>
                  </a:rPr>
                  <a:t>1</a:t>
                </a:r>
                <a:endParaRPr lang="en-US" altLang="zh-CN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15373" name="Text Box 18"/>
              <p:cNvSpPr txBox="1">
                <a:spLocks noChangeArrowheads="1"/>
              </p:cNvSpPr>
              <p:nvPr/>
            </p:nvSpPr>
            <p:spPr bwMode="auto">
              <a:xfrm>
                <a:off x="5083" y="3665"/>
                <a:ext cx="36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b="1">
                    <a:solidFill>
                      <a:schemeClr val="bg1"/>
                    </a:solidFill>
                  </a:rPr>
                  <a:t>V</a:t>
                </a:r>
                <a:r>
                  <a:rPr lang="en-US" altLang="zh-CN" b="1" i="0" baseline="-25000">
                    <a:solidFill>
                      <a:schemeClr val="bg1"/>
                    </a:solidFill>
                  </a:rPr>
                  <a:t>2</a:t>
                </a:r>
                <a:endParaRPr lang="en-US" altLang="zh-CN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15374" name="Text Box 19"/>
              <p:cNvSpPr txBox="1">
                <a:spLocks noChangeArrowheads="1"/>
              </p:cNvSpPr>
              <p:nvPr/>
            </p:nvSpPr>
            <p:spPr bwMode="auto">
              <a:xfrm>
                <a:off x="3991" y="2132"/>
                <a:ext cx="27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b="1" i="0">
                    <a:solidFill>
                      <a:schemeClr val="bg1"/>
                    </a:solidFill>
                  </a:rPr>
                  <a:t>1</a:t>
                </a:r>
              </a:p>
            </p:txBody>
          </p:sp>
          <p:sp>
            <p:nvSpPr>
              <p:cNvPr id="15375" name="Text Box 20"/>
              <p:cNvSpPr txBox="1">
                <a:spLocks noChangeArrowheads="1"/>
              </p:cNvSpPr>
              <p:nvPr/>
            </p:nvSpPr>
            <p:spPr bwMode="auto">
              <a:xfrm>
                <a:off x="5223" y="3283"/>
                <a:ext cx="27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b="1" i="0">
                    <a:solidFill>
                      <a:schemeClr val="bg1"/>
                    </a:solidFill>
                  </a:rPr>
                  <a:t>2</a:t>
                </a:r>
              </a:p>
            </p:txBody>
          </p:sp>
          <p:grpSp>
            <p:nvGrpSpPr>
              <p:cNvPr id="15376" name="Group 24"/>
              <p:cNvGrpSpPr>
                <a:grpSpLocks/>
              </p:cNvGrpSpPr>
              <p:nvPr/>
            </p:nvGrpSpPr>
            <p:grpSpPr bwMode="auto">
              <a:xfrm>
                <a:off x="3815" y="1952"/>
                <a:ext cx="1788" cy="1766"/>
                <a:chOff x="3815" y="1809"/>
                <a:chExt cx="1788" cy="1766"/>
              </a:xfrm>
            </p:grpSpPr>
            <p:grpSp>
              <p:nvGrpSpPr>
                <p:cNvPr id="15377" name="Group 7"/>
                <p:cNvGrpSpPr>
                  <a:grpSpLocks/>
                </p:cNvGrpSpPr>
                <p:nvPr/>
              </p:nvGrpSpPr>
              <p:grpSpPr bwMode="auto">
                <a:xfrm>
                  <a:off x="3815" y="1809"/>
                  <a:ext cx="1788" cy="1766"/>
                  <a:chOff x="4201" y="2922"/>
                  <a:chExt cx="1311" cy="966"/>
                </a:xfrm>
              </p:grpSpPr>
              <p:grpSp>
                <p:nvGrpSpPr>
                  <p:cNvPr id="15379" name="Group 8"/>
                  <p:cNvGrpSpPr>
                    <a:grpSpLocks/>
                  </p:cNvGrpSpPr>
                  <p:nvPr/>
                </p:nvGrpSpPr>
                <p:grpSpPr bwMode="auto">
                  <a:xfrm>
                    <a:off x="4201" y="2922"/>
                    <a:ext cx="1311" cy="966"/>
                    <a:chOff x="2378" y="3333"/>
                    <a:chExt cx="1211" cy="789"/>
                  </a:xfrm>
                </p:grpSpPr>
                <p:sp>
                  <p:nvSpPr>
                    <p:cNvPr id="15384" name="Line 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378" y="4111"/>
                      <a:ext cx="1211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bg1"/>
                      </a:solidFill>
                      <a:round/>
                      <a:headEnd/>
                      <a:tailEnd type="triangle" w="med" len="med"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5385" name="Line 10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378" y="3333"/>
                      <a:ext cx="0" cy="789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bg1"/>
                      </a:solidFill>
                      <a:round/>
                      <a:headEnd/>
                      <a:tailEnd type="triangle" w="med" len="med"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5386" name="Freeform 11"/>
                    <p:cNvSpPr>
                      <a:spLocks/>
                    </p:cNvSpPr>
                    <p:nvPr/>
                  </p:nvSpPr>
                  <p:spPr bwMode="auto">
                    <a:xfrm>
                      <a:off x="2601" y="3532"/>
                      <a:ext cx="755" cy="468"/>
                    </a:xfrm>
                    <a:custGeom>
                      <a:avLst/>
                      <a:gdLst>
                        <a:gd name="T0" fmla="*/ 0 w 733"/>
                        <a:gd name="T1" fmla="*/ 0 h 434"/>
                        <a:gd name="T2" fmla="*/ 68 w 733"/>
                        <a:gd name="T3" fmla="*/ 133 h 434"/>
                        <a:gd name="T4" fmla="*/ 354 w 733"/>
                        <a:gd name="T5" fmla="*/ 372 h 434"/>
                        <a:gd name="T6" fmla="*/ 755 w 733"/>
                        <a:gd name="T7" fmla="*/ 468 h 434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733"/>
                        <a:gd name="T13" fmla="*/ 0 h 434"/>
                        <a:gd name="T14" fmla="*/ 733 w 733"/>
                        <a:gd name="T15" fmla="*/ 434 h 434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733" h="434">
                          <a:moveTo>
                            <a:pt x="0" y="0"/>
                          </a:moveTo>
                          <a:cubicBezTo>
                            <a:pt x="4" y="33"/>
                            <a:pt x="9" y="66"/>
                            <a:pt x="66" y="123"/>
                          </a:cubicBezTo>
                          <a:cubicBezTo>
                            <a:pt x="123" y="180"/>
                            <a:pt x="233" y="293"/>
                            <a:pt x="344" y="345"/>
                          </a:cubicBezTo>
                          <a:cubicBezTo>
                            <a:pt x="455" y="397"/>
                            <a:pt x="594" y="415"/>
                            <a:pt x="733" y="434"/>
                          </a:cubicBezTo>
                        </a:path>
                      </a:pathLst>
                    </a:custGeom>
                    <a:noFill/>
                    <a:ln w="57150" cmpd="sng">
                      <a:solidFill>
                        <a:schemeClr val="bg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15380" name="Line 12"/>
                  <p:cNvSpPr>
                    <a:spLocks noChangeShapeType="1"/>
                  </p:cNvSpPr>
                  <p:nvPr/>
                </p:nvSpPr>
                <p:spPr bwMode="auto">
                  <a:xfrm>
                    <a:off x="4201" y="3178"/>
                    <a:ext cx="255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bg1"/>
                    </a:solidFill>
                    <a:prstDash val="dash"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381" name="Line 13"/>
                  <p:cNvSpPr>
                    <a:spLocks noChangeShapeType="1"/>
                  </p:cNvSpPr>
                  <p:nvPr/>
                </p:nvSpPr>
                <p:spPr bwMode="auto">
                  <a:xfrm>
                    <a:off x="4445" y="3178"/>
                    <a:ext cx="0" cy="699"/>
                  </a:xfrm>
                  <a:prstGeom prst="line">
                    <a:avLst/>
                  </a:prstGeom>
                  <a:noFill/>
                  <a:ln w="9525">
                    <a:solidFill>
                      <a:schemeClr val="bg1"/>
                    </a:solidFill>
                    <a:prstDash val="dash"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382" name="Line 14"/>
                  <p:cNvSpPr>
                    <a:spLocks noChangeShapeType="1"/>
                  </p:cNvSpPr>
                  <p:nvPr/>
                </p:nvSpPr>
                <p:spPr bwMode="auto">
                  <a:xfrm>
                    <a:off x="5245" y="3744"/>
                    <a:ext cx="0" cy="133"/>
                  </a:xfrm>
                  <a:prstGeom prst="line">
                    <a:avLst/>
                  </a:prstGeom>
                  <a:noFill/>
                  <a:ln w="9525">
                    <a:solidFill>
                      <a:schemeClr val="bg1"/>
                    </a:solidFill>
                    <a:prstDash val="dash"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383" name="Line 1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201" y="3733"/>
                    <a:ext cx="1033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bg1"/>
                    </a:solidFill>
                    <a:prstDash val="dash"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5378" name="Freeform 21"/>
                <p:cNvSpPr>
                  <a:spLocks/>
                </p:cNvSpPr>
                <p:nvPr/>
              </p:nvSpPr>
              <p:spPr bwMode="auto">
                <a:xfrm>
                  <a:off x="4303" y="2632"/>
                  <a:ext cx="214" cy="277"/>
                </a:xfrm>
                <a:custGeom>
                  <a:avLst/>
                  <a:gdLst>
                    <a:gd name="T0" fmla="*/ 0 w 200"/>
                    <a:gd name="T1" fmla="*/ 0 h 144"/>
                    <a:gd name="T2" fmla="*/ 107 w 200"/>
                    <a:gd name="T3" fmla="*/ 192 h 144"/>
                    <a:gd name="T4" fmla="*/ 214 w 200"/>
                    <a:gd name="T5" fmla="*/ 277 h 144"/>
                    <a:gd name="T6" fmla="*/ 0 60000 65536"/>
                    <a:gd name="T7" fmla="*/ 0 60000 65536"/>
                    <a:gd name="T8" fmla="*/ 0 60000 65536"/>
                    <a:gd name="T9" fmla="*/ 0 w 200"/>
                    <a:gd name="T10" fmla="*/ 0 h 144"/>
                    <a:gd name="T11" fmla="*/ 200 w 200"/>
                    <a:gd name="T12" fmla="*/ 144 h 14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00" h="144">
                      <a:moveTo>
                        <a:pt x="0" y="0"/>
                      </a:moveTo>
                      <a:cubicBezTo>
                        <a:pt x="33" y="38"/>
                        <a:pt x="67" y="76"/>
                        <a:pt x="100" y="100"/>
                      </a:cubicBezTo>
                      <a:cubicBezTo>
                        <a:pt x="133" y="124"/>
                        <a:pt x="166" y="134"/>
                        <a:pt x="200" y="144"/>
                      </a:cubicBezTo>
                    </a:path>
                  </a:pathLst>
                </a:custGeom>
                <a:noFill/>
                <a:ln w="38100" cmpd="sng">
                  <a:solidFill>
                    <a:schemeClr val="bg1"/>
                  </a:solidFill>
                  <a:round/>
                  <a:headEnd type="none" w="med" len="med"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5369" name="Text Box 26"/>
            <p:cNvSpPr txBox="1">
              <a:spLocks noChangeArrowheads="1"/>
            </p:cNvSpPr>
            <p:nvPr/>
          </p:nvSpPr>
          <p:spPr bwMode="auto">
            <a:xfrm>
              <a:off x="4300" y="3410"/>
              <a:ext cx="89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i="0">
                  <a:solidFill>
                    <a:schemeClr val="bg1"/>
                  </a:solidFill>
                </a:rPr>
                <a:t>图</a:t>
              </a:r>
              <a:r>
                <a:rPr lang="en-US" altLang="zh-CN" i="0">
                  <a:solidFill>
                    <a:schemeClr val="bg1"/>
                  </a:solidFill>
                </a:rPr>
                <a:t>8</a:t>
              </a:r>
              <a:endParaRPr lang="en-US" altLang="zh-CN"/>
            </a:p>
          </p:txBody>
        </p:sp>
      </p:grp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30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30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30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0134" grpId="0" autoUpdateAnimBg="0"/>
      <p:bldP spid="730135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DF3A06E-1E93-432A-B3AE-EE8A30B1B8AF}" type="slidenum">
              <a:rPr lang="en-US" altLang="zh-CN" smtClean="0"/>
              <a:pPr/>
              <a:t>19</a:t>
            </a:fld>
            <a:endParaRPr lang="en-US" altLang="zh-CN"/>
          </a:p>
        </p:txBody>
      </p:sp>
      <p:sp>
        <p:nvSpPr>
          <p:cNvPr id="16390" name="Text Box 2"/>
          <p:cNvSpPr txBox="1">
            <a:spLocks noChangeArrowheads="1"/>
          </p:cNvSpPr>
          <p:nvPr/>
        </p:nvSpPr>
        <p:spPr bwMode="auto">
          <a:xfrm>
            <a:off x="527050" y="417513"/>
            <a:ext cx="7899400" cy="5191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chemeClr val="bg1"/>
                </a:solidFill>
              </a:rPr>
              <a:t>  </a:t>
            </a:r>
            <a:r>
              <a:rPr lang="zh-CN" altLang="en-US" sz="2800" b="1">
                <a:solidFill>
                  <a:srgbClr val="FFFF00"/>
                </a:solidFill>
              </a:rPr>
              <a:t>三</a:t>
            </a:r>
            <a:r>
              <a:rPr lang="en-US" altLang="zh-CN" sz="2800" b="1">
                <a:solidFill>
                  <a:srgbClr val="FFFF00"/>
                </a:solidFill>
              </a:rPr>
              <a:t>.</a:t>
            </a:r>
            <a:r>
              <a:rPr lang="zh-CN" altLang="en-US" sz="2800" b="1">
                <a:solidFill>
                  <a:srgbClr val="FFFF00"/>
                </a:solidFill>
              </a:rPr>
              <a:t>热力学第一定律在几个等值过程中的应用</a:t>
            </a:r>
            <a:endParaRPr lang="zh-CN" altLang="en-US" i="0"/>
          </a:p>
        </p:txBody>
      </p:sp>
      <p:sp>
        <p:nvSpPr>
          <p:cNvPr id="729091" name="Text Box 3"/>
          <p:cNvSpPr txBox="1">
            <a:spLocks noChangeArrowheads="1"/>
          </p:cNvSpPr>
          <p:nvPr/>
        </p:nvSpPr>
        <p:spPr bwMode="auto">
          <a:xfrm>
            <a:off x="739775" y="1046163"/>
            <a:ext cx="5184775" cy="145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rgbClr val="00FF00"/>
                </a:solidFill>
              </a:rPr>
              <a:t>1.</a:t>
            </a:r>
            <a:r>
              <a:rPr lang="zh-CN" altLang="en-US" sz="2800" b="1">
                <a:solidFill>
                  <a:schemeClr val="bg1"/>
                </a:solidFill>
              </a:rPr>
              <a:t>等体过程</a:t>
            </a:r>
          </a:p>
          <a:p>
            <a:pPr>
              <a:spcBef>
                <a:spcPct val="0"/>
              </a:spcBef>
            </a:pPr>
            <a:r>
              <a:rPr lang="en-US" altLang="zh-CN" sz="2800" b="1" i="0">
                <a:solidFill>
                  <a:schemeClr val="bg1"/>
                </a:solidFill>
              </a:rPr>
              <a:t>(1)</a:t>
            </a:r>
            <a:r>
              <a:rPr lang="zh-CN" altLang="en-US" sz="2800" b="1" i="0">
                <a:solidFill>
                  <a:schemeClr val="bg1"/>
                </a:solidFill>
              </a:rPr>
              <a:t>特征</a:t>
            </a:r>
            <a:r>
              <a:rPr lang="en-US" altLang="zh-CN" sz="2800" b="1" i="0">
                <a:solidFill>
                  <a:schemeClr val="bg1"/>
                </a:solidFill>
              </a:rPr>
              <a:t>:   </a:t>
            </a:r>
            <a:r>
              <a:rPr lang="en-US" altLang="zh-CN" sz="2800" b="1">
                <a:solidFill>
                  <a:schemeClr val="bg1"/>
                </a:solidFill>
              </a:rPr>
              <a:t>V=C</a:t>
            </a:r>
            <a:endParaRPr lang="en-US" altLang="zh-CN" sz="2800" b="1" i="0">
              <a:solidFill>
                <a:schemeClr val="bg1"/>
              </a:solidFill>
            </a:endParaRPr>
          </a:p>
          <a:p>
            <a:pPr>
              <a:spcBef>
                <a:spcPct val="20000"/>
              </a:spcBef>
            </a:pPr>
            <a:r>
              <a:rPr lang="en-US" altLang="zh-CN" sz="2800" b="1" i="0">
                <a:solidFill>
                  <a:schemeClr val="bg1"/>
                </a:solidFill>
              </a:rPr>
              <a:t>     </a:t>
            </a:r>
            <a:r>
              <a:rPr lang="zh-CN" altLang="zh-CN" sz="2800" b="1" i="0">
                <a:solidFill>
                  <a:schemeClr val="bg1"/>
                </a:solidFill>
              </a:rPr>
              <a:t>过程方程：</a:t>
            </a:r>
            <a:r>
              <a:rPr lang="en-US" altLang="zh-CN" sz="2800" b="1">
                <a:solidFill>
                  <a:schemeClr val="bg1"/>
                </a:solidFill>
              </a:rPr>
              <a:t>p/T=C</a:t>
            </a:r>
            <a:endParaRPr lang="en-US" altLang="zh-CN" sz="2800" b="1" i="0">
              <a:solidFill>
                <a:schemeClr val="bg1"/>
              </a:solidFill>
            </a:endParaRPr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5543550" y="1223963"/>
            <a:ext cx="2727325" cy="2765425"/>
            <a:chOff x="3878" y="601"/>
            <a:chExt cx="1718" cy="1742"/>
          </a:xfrm>
        </p:grpSpPr>
        <p:grpSp>
          <p:nvGrpSpPr>
            <p:cNvPr id="16400" name="Group 20"/>
            <p:cNvGrpSpPr>
              <a:grpSpLocks/>
            </p:cNvGrpSpPr>
            <p:nvPr/>
          </p:nvGrpSpPr>
          <p:grpSpPr bwMode="auto">
            <a:xfrm>
              <a:off x="3878" y="601"/>
              <a:ext cx="1718" cy="1720"/>
              <a:chOff x="3878" y="601"/>
              <a:chExt cx="1718" cy="1720"/>
            </a:xfrm>
          </p:grpSpPr>
          <p:grpSp>
            <p:nvGrpSpPr>
              <p:cNvPr id="16402" name="Group 12"/>
              <p:cNvGrpSpPr>
                <a:grpSpLocks/>
              </p:cNvGrpSpPr>
              <p:nvPr/>
            </p:nvGrpSpPr>
            <p:grpSpPr bwMode="auto">
              <a:xfrm>
                <a:off x="3878" y="601"/>
                <a:ext cx="1718" cy="1720"/>
                <a:chOff x="3878" y="601"/>
                <a:chExt cx="1718" cy="1720"/>
              </a:xfrm>
            </p:grpSpPr>
            <p:grpSp>
              <p:nvGrpSpPr>
                <p:cNvPr id="16409" name="Group 11"/>
                <p:cNvGrpSpPr>
                  <a:grpSpLocks/>
                </p:cNvGrpSpPr>
                <p:nvPr/>
              </p:nvGrpSpPr>
              <p:grpSpPr bwMode="auto">
                <a:xfrm>
                  <a:off x="4089" y="732"/>
                  <a:ext cx="1445" cy="1300"/>
                  <a:chOff x="4089" y="800"/>
                  <a:chExt cx="1445" cy="1067"/>
                </a:xfrm>
              </p:grpSpPr>
              <p:sp>
                <p:nvSpPr>
                  <p:cNvPr id="16412" name="Line 4"/>
                  <p:cNvSpPr>
                    <a:spLocks noChangeShapeType="1"/>
                  </p:cNvSpPr>
                  <p:nvPr/>
                </p:nvSpPr>
                <p:spPr bwMode="auto">
                  <a:xfrm>
                    <a:off x="4089" y="1866"/>
                    <a:ext cx="1445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bg1"/>
                    </a:solidFill>
                    <a:round/>
                    <a:headEnd/>
                    <a:tailEnd type="triangle" w="med" len="med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413" name="Line 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089" y="800"/>
                    <a:ext cx="0" cy="1067"/>
                  </a:xfrm>
                  <a:prstGeom prst="line">
                    <a:avLst/>
                  </a:prstGeom>
                  <a:noFill/>
                  <a:ln w="9525">
                    <a:solidFill>
                      <a:schemeClr val="bg1"/>
                    </a:solidFill>
                    <a:round/>
                    <a:headEnd/>
                    <a:tailEnd type="triangle" w="med" len="med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6410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3878" y="601"/>
                  <a:ext cx="244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en-US" altLang="zh-CN" sz="2800" b="1" i="0">
                      <a:solidFill>
                        <a:schemeClr val="bg1"/>
                      </a:solidFill>
                    </a:rPr>
                    <a:t>p</a:t>
                  </a:r>
                  <a:endParaRPr lang="en-US" altLang="zh-CN"/>
                </a:p>
              </p:txBody>
            </p:sp>
            <p:sp>
              <p:nvSpPr>
                <p:cNvPr id="16411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5330" y="1994"/>
                  <a:ext cx="266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en-US" altLang="zh-CN" sz="2800" b="1">
                      <a:solidFill>
                        <a:schemeClr val="bg1"/>
                      </a:solidFill>
                    </a:rPr>
                    <a:t>V</a:t>
                  </a:r>
                  <a:endParaRPr lang="en-US" altLang="zh-CN"/>
                </a:p>
              </p:txBody>
            </p:sp>
          </p:grpSp>
          <p:grpSp>
            <p:nvGrpSpPr>
              <p:cNvPr id="16403" name="Group 19"/>
              <p:cNvGrpSpPr>
                <a:grpSpLocks/>
              </p:cNvGrpSpPr>
              <p:nvPr/>
            </p:nvGrpSpPr>
            <p:grpSpPr bwMode="auto">
              <a:xfrm>
                <a:off x="4480" y="864"/>
                <a:ext cx="1044" cy="1129"/>
                <a:chOff x="4480" y="864"/>
                <a:chExt cx="1044" cy="1129"/>
              </a:xfrm>
            </p:grpSpPr>
            <p:grpSp>
              <p:nvGrpSpPr>
                <p:cNvPr id="16404" name="Group 14"/>
                <p:cNvGrpSpPr>
                  <a:grpSpLocks/>
                </p:cNvGrpSpPr>
                <p:nvPr/>
              </p:nvGrpSpPr>
              <p:grpSpPr bwMode="auto">
                <a:xfrm>
                  <a:off x="4535" y="1110"/>
                  <a:ext cx="0" cy="678"/>
                  <a:chOff x="4667" y="1099"/>
                  <a:chExt cx="0" cy="678"/>
                </a:xfrm>
              </p:grpSpPr>
              <p:sp>
                <p:nvSpPr>
                  <p:cNvPr id="16407" name="Line 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667" y="1099"/>
                    <a:ext cx="0" cy="678"/>
                  </a:xfrm>
                  <a:prstGeom prst="line">
                    <a:avLst/>
                  </a:prstGeom>
                  <a:noFill/>
                  <a:ln w="28575">
                    <a:solidFill>
                      <a:srgbClr val="00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408" name="Line 1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667" y="1243"/>
                    <a:ext cx="0" cy="268"/>
                  </a:xfrm>
                  <a:prstGeom prst="line">
                    <a:avLst/>
                  </a:prstGeom>
                  <a:noFill/>
                  <a:ln w="19050">
                    <a:solidFill>
                      <a:srgbClr val="00FF00"/>
                    </a:solidFill>
                    <a:round/>
                    <a:headEnd/>
                    <a:tailEnd type="triangle" w="med" len="med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6405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480" y="1666"/>
                  <a:ext cx="1014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en-US" altLang="zh-CN" sz="2800" b="1" i="0">
                      <a:solidFill>
                        <a:schemeClr val="bg1"/>
                      </a:solidFill>
                    </a:rPr>
                    <a:t>1</a:t>
                  </a:r>
                  <a:r>
                    <a:rPr lang="en-US" altLang="zh-CN" b="1" i="0">
                      <a:solidFill>
                        <a:schemeClr val="bg1"/>
                      </a:solidFill>
                    </a:rPr>
                    <a:t>(</a:t>
                  </a:r>
                  <a:r>
                    <a:rPr lang="en-US" altLang="zh-CN" b="1">
                      <a:solidFill>
                        <a:schemeClr val="bg1"/>
                      </a:solidFill>
                    </a:rPr>
                    <a:t>p</a:t>
                  </a:r>
                  <a:r>
                    <a:rPr lang="en-US" altLang="zh-CN" b="1" i="0" baseline="-25000">
                      <a:solidFill>
                        <a:schemeClr val="bg1"/>
                      </a:solidFill>
                    </a:rPr>
                    <a:t>1 </a:t>
                  </a:r>
                  <a:r>
                    <a:rPr lang="en-US" altLang="zh-CN" b="1">
                      <a:solidFill>
                        <a:schemeClr val="bg1"/>
                      </a:solidFill>
                    </a:rPr>
                    <a:t>,V,T</a:t>
                  </a:r>
                  <a:r>
                    <a:rPr lang="en-US" altLang="zh-CN" b="1" i="0" baseline="-25000">
                      <a:solidFill>
                        <a:schemeClr val="bg1"/>
                      </a:solidFill>
                    </a:rPr>
                    <a:t>1</a:t>
                  </a:r>
                  <a:r>
                    <a:rPr lang="en-US" altLang="zh-CN" b="1" i="0">
                      <a:solidFill>
                        <a:schemeClr val="bg1"/>
                      </a:solidFill>
                    </a:rPr>
                    <a:t>)</a:t>
                  </a:r>
                </a:p>
              </p:txBody>
            </p:sp>
            <p:sp>
              <p:nvSpPr>
                <p:cNvPr id="16406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4510" y="864"/>
                  <a:ext cx="1014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en-US" altLang="zh-CN" sz="2800" b="1" i="0">
                      <a:solidFill>
                        <a:schemeClr val="bg1"/>
                      </a:solidFill>
                    </a:rPr>
                    <a:t>2</a:t>
                  </a:r>
                  <a:r>
                    <a:rPr lang="en-US" altLang="zh-CN" b="1" i="0">
                      <a:solidFill>
                        <a:schemeClr val="bg1"/>
                      </a:solidFill>
                    </a:rPr>
                    <a:t>(</a:t>
                  </a:r>
                  <a:r>
                    <a:rPr lang="en-US" altLang="zh-CN" b="1">
                      <a:solidFill>
                        <a:schemeClr val="bg1"/>
                      </a:solidFill>
                    </a:rPr>
                    <a:t>p</a:t>
                  </a:r>
                  <a:r>
                    <a:rPr lang="en-US" altLang="zh-CN" b="1" i="0" baseline="-25000">
                      <a:solidFill>
                        <a:schemeClr val="bg1"/>
                      </a:solidFill>
                    </a:rPr>
                    <a:t>2 </a:t>
                  </a:r>
                  <a:r>
                    <a:rPr lang="en-US" altLang="zh-CN" b="1">
                      <a:solidFill>
                        <a:schemeClr val="bg1"/>
                      </a:solidFill>
                    </a:rPr>
                    <a:t>,V,T</a:t>
                  </a:r>
                  <a:r>
                    <a:rPr lang="en-US" altLang="zh-CN" b="1" i="0" baseline="-25000">
                      <a:solidFill>
                        <a:schemeClr val="bg1"/>
                      </a:solidFill>
                    </a:rPr>
                    <a:t>2</a:t>
                  </a:r>
                  <a:r>
                    <a:rPr lang="en-US" altLang="zh-CN" b="1" i="0">
                      <a:solidFill>
                        <a:schemeClr val="bg1"/>
                      </a:solidFill>
                    </a:rPr>
                    <a:t>)</a:t>
                  </a:r>
                </a:p>
              </p:txBody>
            </p:sp>
          </p:grpSp>
        </p:grpSp>
        <p:sp>
          <p:nvSpPr>
            <p:cNvPr id="16401" name="Text Box 21"/>
            <p:cNvSpPr txBox="1">
              <a:spLocks noChangeArrowheads="1"/>
            </p:cNvSpPr>
            <p:nvPr/>
          </p:nvSpPr>
          <p:spPr bwMode="auto">
            <a:xfrm>
              <a:off x="4390" y="2055"/>
              <a:ext cx="8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i="0">
                  <a:solidFill>
                    <a:schemeClr val="bg1"/>
                  </a:solidFill>
                </a:rPr>
                <a:t>图</a:t>
              </a:r>
              <a:r>
                <a:rPr lang="en-US" altLang="zh-CN" i="0">
                  <a:solidFill>
                    <a:schemeClr val="bg1"/>
                  </a:solidFill>
                </a:rPr>
                <a:t>9</a:t>
              </a:r>
              <a:endParaRPr lang="en-US" altLang="zh-CN"/>
            </a:p>
          </p:txBody>
        </p:sp>
      </p:grpSp>
      <p:grpSp>
        <p:nvGrpSpPr>
          <p:cNvPr id="8" name="Group 37"/>
          <p:cNvGrpSpPr>
            <a:grpSpLocks/>
          </p:cNvGrpSpPr>
          <p:nvPr/>
        </p:nvGrpSpPr>
        <p:grpSpPr bwMode="auto">
          <a:xfrm>
            <a:off x="742950" y="2505075"/>
            <a:ext cx="3825875" cy="1054100"/>
            <a:chOff x="468" y="1553"/>
            <a:chExt cx="2387" cy="642"/>
          </a:xfrm>
        </p:grpSpPr>
        <p:graphicFrame>
          <p:nvGraphicFramePr>
            <p:cNvPr id="16388" name="Object 23"/>
            <p:cNvGraphicFramePr>
              <a:graphicFrameLocks noChangeAspect="1"/>
            </p:cNvGraphicFramePr>
            <p:nvPr/>
          </p:nvGraphicFramePr>
          <p:xfrm>
            <a:off x="770" y="1553"/>
            <a:ext cx="2085" cy="6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98" name="公式" r:id="rId3" imgW="1434960" imgH="406080" progId="Equation.3">
                    <p:embed/>
                  </p:oleObj>
                </mc:Choice>
                <mc:Fallback>
                  <p:oleObj name="公式" r:id="rId3" imgW="1434960" imgH="406080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70" y="1553"/>
                          <a:ext cx="2085" cy="64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399" name="Text Box 24"/>
            <p:cNvSpPr txBox="1">
              <a:spLocks noChangeArrowheads="1"/>
            </p:cNvSpPr>
            <p:nvPr/>
          </p:nvSpPr>
          <p:spPr bwMode="auto">
            <a:xfrm>
              <a:off x="468" y="1658"/>
              <a:ext cx="378" cy="3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800" b="1" i="0">
                  <a:solidFill>
                    <a:schemeClr val="bg1"/>
                  </a:solidFill>
                </a:rPr>
                <a:t>(2)</a:t>
              </a:r>
            </a:p>
          </p:txBody>
        </p:sp>
      </p:grpSp>
      <p:sp>
        <p:nvSpPr>
          <p:cNvPr id="729114" name="Text Box 26"/>
          <p:cNvSpPr txBox="1">
            <a:spLocks noChangeArrowheads="1"/>
          </p:cNvSpPr>
          <p:nvPr/>
        </p:nvSpPr>
        <p:spPr bwMode="auto">
          <a:xfrm>
            <a:off x="812800" y="3600450"/>
            <a:ext cx="27162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 i="0">
                <a:solidFill>
                  <a:schemeClr val="bg1"/>
                </a:solidFill>
              </a:rPr>
              <a:t>(3)  </a:t>
            </a:r>
            <a:r>
              <a:rPr lang="en-US" altLang="zh-CN" sz="2800" b="1">
                <a:solidFill>
                  <a:schemeClr val="bg1"/>
                </a:solidFill>
              </a:rPr>
              <a:t>A</a:t>
            </a:r>
            <a:r>
              <a:rPr lang="en-US" altLang="zh-CN" sz="2800" b="1" i="0">
                <a:solidFill>
                  <a:schemeClr val="bg1"/>
                </a:solidFill>
              </a:rPr>
              <a:t>=0</a:t>
            </a:r>
          </a:p>
        </p:txBody>
      </p:sp>
      <p:grpSp>
        <p:nvGrpSpPr>
          <p:cNvPr id="9" name="Group 38"/>
          <p:cNvGrpSpPr>
            <a:grpSpLocks/>
          </p:cNvGrpSpPr>
          <p:nvPr/>
        </p:nvGrpSpPr>
        <p:grpSpPr bwMode="auto">
          <a:xfrm>
            <a:off x="763588" y="4205288"/>
            <a:ext cx="4851400" cy="1036637"/>
            <a:chOff x="481" y="2637"/>
            <a:chExt cx="3032" cy="641"/>
          </a:xfrm>
        </p:grpSpPr>
        <p:graphicFrame>
          <p:nvGraphicFramePr>
            <p:cNvPr id="16387" name="Object 28"/>
            <p:cNvGraphicFramePr>
              <a:graphicFrameLocks noChangeAspect="1"/>
            </p:cNvGraphicFramePr>
            <p:nvPr/>
          </p:nvGraphicFramePr>
          <p:xfrm>
            <a:off x="1742" y="2637"/>
            <a:ext cx="1771" cy="6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99" name="公式" r:id="rId5" imgW="1218960" imgH="406080" progId="Equation.3">
                    <p:embed/>
                  </p:oleObj>
                </mc:Choice>
                <mc:Fallback>
                  <p:oleObj name="公式" r:id="rId5" imgW="1218960" imgH="406080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42" y="2637"/>
                          <a:ext cx="1771" cy="64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398" name="Text Box 30"/>
            <p:cNvSpPr txBox="1">
              <a:spLocks noChangeArrowheads="1"/>
            </p:cNvSpPr>
            <p:nvPr/>
          </p:nvSpPr>
          <p:spPr bwMode="auto">
            <a:xfrm>
              <a:off x="481" y="2748"/>
              <a:ext cx="1423" cy="3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10000"/>
                </a:spcBef>
              </a:pPr>
              <a:r>
                <a:rPr lang="en-US" altLang="zh-CN" sz="2800" b="1" i="0">
                  <a:solidFill>
                    <a:schemeClr val="bg1"/>
                  </a:solidFill>
                </a:rPr>
                <a:t>(4)  </a:t>
              </a:r>
              <a:r>
                <a:rPr lang="en-US" altLang="zh-CN" sz="2800" b="1">
                  <a:solidFill>
                    <a:schemeClr val="bg1"/>
                  </a:solidFill>
                </a:rPr>
                <a:t>Q=</a:t>
              </a:r>
              <a:r>
                <a:rPr lang="en-US" altLang="zh-CN" sz="2800" b="1">
                  <a:solidFill>
                    <a:schemeClr val="bg1"/>
                  </a:solidFill>
                  <a:sym typeface="Symbol" pitchFamily="18" charset="2"/>
                </a:rPr>
                <a:t>E+A</a:t>
              </a:r>
              <a:endParaRPr lang="en-US" altLang="zh-CN"/>
            </a:p>
          </p:txBody>
        </p:sp>
      </p:grpSp>
      <p:grpSp>
        <p:nvGrpSpPr>
          <p:cNvPr id="10" name="Group 36"/>
          <p:cNvGrpSpPr>
            <a:grpSpLocks/>
          </p:cNvGrpSpPr>
          <p:nvPr/>
        </p:nvGrpSpPr>
        <p:grpSpPr bwMode="auto">
          <a:xfrm>
            <a:off x="849313" y="5235575"/>
            <a:ext cx="2128837" cy="960438"/>
            <a:chOff x="722" y="3375"/>
            <a:chExt cx="1341" cy="605"/>
          </a:xfrm>
        </p:grpSpPr>
        <p:sp>
          <p:nvSpPr>
            <p:cNvPr id="16397" name="Text Box 32"/>
            <p:cNvSpPr txBox="1">
              <a:spLocks noChangeArrowheads="1"/>
            </p:cNvSpPr>
            <p:nvPr/>
          </p:nvSpPr>
          <p:spPr bwMode="auto">
            <a:xfrm>
              <a:off x="722" y="3513"/>
              <a:ext cx="44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800" b="1" i="0">
                  <a:solidFill>
                    <a:schemeClr val="bg1"/>
                  </a:solidFill>
                </a:rPr>
                <a:t>(5)</a:t>
              </a:r>
              <a:endParaRPr lang="en-US" altLang="zh-CN"/>
            </a:p>
          </p:txBody>
        </p:sp>
        <p:graphicFrame>
          <p:nvGraphicFramePr>
            <p:cNvPr id="16386" name="Object 34"/>
            <p:cNvGraphicFramePr>
              <a:graphicFrameLocks noChangeAspect="1"/>
            </p:cNvGraphicFramePr>
            <p:nvPr/>
          </p:nvGraphicFramePr>
          <p:xfrm>
            <a:off x="1097" y="3375"/>
            <a:ext cx="966" cy="6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00" name="公式" r:id="rId7" imgW="583920" imgH="368280" progId="Equation.3">
                    <p:embed/>
                  </p:oleObj>
                </mc:Choice>
                <mc:Fallback>
                  <p:oleObj name="公式" r:id="rId7" imgW="583920" imgH="368280" progId="Equation.3">
                    <p:embed/>
                    <p:pic>
                      <p:nvPicPr>
                        <p:cNvPr id="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97" y="3375"/>
                          <a:ext cx="966" cy="6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2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2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2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29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9091" grpId="0" build="p" autoUpdateAnimBg="0"/>
      <p:bldP spid="729114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E8D6F89-4958-423B-8FC3-58E63B520B40}" type="slidenum">
              <a:rPr lang="en-US" altLang="zh-CN" smtClean="0"/>
              <a:pPr/>
              <a:t>2</a:t>
            </a:fld>
            <a:endParaRPr lang="en-US" altLang="zh-CN"/>
          </a:p>
        </p:txBody>
      </p:sp>
      <p:sp>
        <p:nvSpPr>
          <p:cNvPr id="714754" name="Text Box 2"/>
          <p:cNvSpPr txBox="1">
            <a:spLocks noChangeArrowheads="1"/>
          </p:cNvSpPr>
          <p:nvPr/>
        </p:nvSpPr>
        <p:spPr bwMode="auto">
          <a:xfrm>
            <a:off x="901700" y="847725"/>
            <a:ext cx="16637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FFFF00"/>
                </a:solidFill>
              </a:rPr>
              <a:t>一</a:t>
            </a:r>
            <a:r>
              <a:rPr lang="en-US" altLang="zh-CN" sz="2800" b="1">
                <a:solidFill>
                  <a:srgbClr val="FFFF00"/>
                </a:solidFill>
              </a:rPr>
              <a:t>.</a:t>
            </a:r>
            <a:r>
              <a:rPr lang="zh-CN" altLang="en-US" sz="2800" b="1">
                <a:solidFill>
                  <a:srgbClr val="FFFF00"/>
                </a:solidFill>
              </a:rPr>
              <a:t>内能</a:t>
            </a:r>
            <a:r>
              <a:rPr lang="zh-CN" altLang="en-US" sz="2800" b="1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714759" name="Text Box 7"/>
          <p:cNvSpPr txBox="1">
            <a:spLocks noChangeArrowheads="1"/>
          </p:cNvSpPr>
          <p:nvPr/>
        </p:nvSpPr>
        <p:spPr bwMode="auto">
          <a:xfrm>
            <a:off x="282575" y="2117725"/>
            <a:ext cx="61245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 i="0">
                <a:solidFill>
                  <a:srgbClr val="00FF00"/>
                </a:solidFill>
              </a:rPr>
              <a:t>状态的单值函数</a:t>
            </a:r>
            <a:r>
              <a:rPr lang="zh-CN" altLang="en-US" sz="2800" b="1" i="0">
                <a:solidFill>
                  <a:schemeClr val="bg1"/>
                </a:solidFill>
              </a:rPr>
              <a:t>，与过程无关。      </a:t>
            </a:r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101600" y="3317875"/>
            <a:ext cx="2770188" cy="2724150"/>
            <a:chOff x="3734" y="2311"/>
            <a:chExt cx="1745" cy="1716"/>
          </a:xfrm>
        </p:grpSpPr>
        <p:grpSp>
          <p:nvGrpSpPr>
            <p:cNvPr id="1042" name="Group 29"/>
            <p:cNvGrpSpPr>
              <a:grpSpLocks/>
            </p:cNvGrpSpPr>
            <p:nvPr/>
          </p:nvGrpSpPr>
          <p:grpSpPr bwMode="auto">
            <a:xfrm>
              <a:off x="4095" y="2486"/>
              <a:ext cx="1216" cy="1214"/>
              <a:chOff x="4117" y="2486"/>
              <a:chExt cx="1216" cy="1214"/>
            </a:xfrm>
          </p:grpSpPr>
          <p:sp>
            <p:nvSpPr>
              <p:cNvPr id="1053" name="Line 30"/>
              <p:cNvSpPr>
                <a:spLocks noChangeShapeType="1"/>
              </p:cNvSpPr>
              <p:nvPr/>
            </p:nvSpPr>
            <p:spPr bwMode="auto">
              <a:xfrm>
                <a:off x="5100" y="3466"/>
                <a:ext cx="0" cy="234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054" name="Group 31"/>
              <p:cNvGrpSpPr>
                <a:grpSpLocks/>
              </p:cNvGrpSpPr>
              <p:nvPr/>
            </p:nvGrpSpPr>
            <p:grpSpPr bwMode="auto">
              <a:xfrm>
                <a:off x="4117" y="2486"/>
                <a:ext cx="1216" cy="1118"/>
                <a:chOff x="4117" y="2486"/>
                <a:chExt cx="1216" cy="1118"/>
              </a:xfrm>
            </p:grpSpPr>
            <p:grpSp>
              <p:nvGrpSpPr>
                <p:cNvPr id="1055" name="Group 32"/>
                <p:cNvGrpSpPr>
                  <a:grpSpLocks/>
                </p:cNvGrpSpPr>
                <p:nvPr/>
              </p:nvGrpSpPr>
              <p:grpSpPr bwMode="auto">
                <a:xfrm>
                  <a:off x="4255" y="2789"/>
                  <a:ext cx="856" cy="687"/>
                  <a:chOff x="666" y="2778"/>
                  <a:chExt cx="856" cy="687"/>
                </a:xfrm>
              </p:grpSpPr>
              <p:sp>
                <p:nvSpPr>
                  <p:cNvPr id="1058" name="Freeform 33"/>
                  <p:cNvSpPr>
                    <a:spLocks/>
                  </p:cNvSpPr>
                  <p:nvPr/>
                </p:nvSpPr>
                <p:spPr bwMode="auto">
                  <a:xfrm>
                    <a:off x="666" y="2778"/>
                    <a:ext cx="856" cy="687"/>
                  </a:xfrm>
                  <a:custGeom>
                    <a:avLst/>
                    <a:gdLst>
                      <a:gd name="T0" fmla="*/ 0 w 878"/>
                      <a:gd name="T1" fmla="*/ 0 h 699"/>
                      <a:gd name="T2" fmla="*/ 108 w 878"/>
                      <a:gd name="T3" fmla="*/ 251 h 699"/>
                      <a:gd name="T4" fmla="*/ 250 w 878"/>
                      <a:gd name="T5" fmla="*/ 436 h 699"/>
                      <a:gd name="T6" fmla="*/ 412 w 878"/>
                      <a:gd name="T7" fmla="*/ 556 h 699"/>
                      <a:gd name="T8" fmla="*/ 607 w 878"/>
                      <a:gd name="T9" fmla="*/ 655 h 699"/>
                      <a:gd name="T10" fmla="*/ 856 w 878"/>
                      <a:gd name="T11" fmla="*/ 687 h 699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878"/>
                      <a:gd name="T19" fmla="*/ 0 h 699"/>
                      <a:gd name="T20" fmla="*/ 878 w 878"/>
                      <a:gd name="T21" fmla="*/ 699 h 699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878" h="699">
                        <a:moveTo>
                          <a:pt x="0" y="0"/>
                        </a:moveTo>
                        <a:cubicBezTo>
                          <a:pt x="34" y="90"/>
                          <a:pt x="68" y="181"/>
                          <a:pt x="111" y="255"/>
                        </a:cubicBezTo>
                        <a:cubicBezTo>
                          <a:pt x="154" y="329"/>
                          <a:pt x="204" y="392"/>
                          <a:pt x="256" y="444"/>
                        </a:cubicBezTo>
                        <a:cubicBezTo>
                          <a:pt x="308" y="496"/>
                          <a:pt x="362" y="529"/>
                          <a:pt x="423" y="566"/>
                        </a:cubicBezTo>
                        <a:cubicBezTo>
                          <a:pt x="484" y="603"/>
                          <a:pt x="547" y="644"/>
                          <a:pt x="623" y="666"/>
                        </a:cubicBezTo>
                        <a:cubicBezTo>
                          <a:pt x="699" y="688"/>
                          <a:pt x="826" y="692"/>
                          <a:pt x="878" y="699"/>
                        </a:cubicBezTo>
                      </a:path>
                    </a:pathLst>
                  </a:custGeom>
                  <a:noFill/>
                  <a:ln w="38100" cmpd="sng">
                    <a:solidFill>
                      <a:schemeClr val="bg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59" name="Freeform 34"/>
                  <p:cNvSpPr>
                    <a:spLocks/>
                  </p:cNvSpPr>
                  <p:nvPr/>
                </p:nvSpPr>
                <p:spPr bwMode="auto">
                  <a:xfrm>
                    <a:off x="867" y="3178"/>
                    <a:ext cx="211" cy="144"/>
                  </a:xfrm>
                  <a:custGeom>
                    <a:avLst/>
                    <a:gdLst>
                      <a:gd name="T0" fmla="*/ 0 w 200"/>
                      <a:gd name="T1" fmla="*/ 0 h 155"/>
                      <a:gd name="T2" fmla="*/ 105 w 200"/>
                      <a:gd name="T3" fmla="*/ 82 h 155"/>
                      <a:gd name="T4" fmla="*/ 211 w 200"/>
                      <a:gd name="T5" fmla="*/ 144 h 155"/>
                      <a:gd name="T6" fmla="*/ 0 60000 65536"/>
                      <a:gd name="T7" fmla="*/ 0 60000 65536"/>
                      <a:gd name="T8" fmla="*/ 0 60000 65536"/>
                      <a:gd name="T9" fmla="*/ 0 w 200"/>
                      <a:gd name="T10" fmla="*/ 0 h 155"/>
                      <a:gd name="T11" fmla="*/ 200 w 200"/>
                      <a:gd name="T12" fmla="*/ 155 h 155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00" h="155">
                        <a:moveTo>
                          <a:pt x="0" y="0"/>
                        </a:moveTo>
                        <a:cubicBezTo>
                          <a:pt x="33" y="31"/>
                          <a:pt x="67" y="62"/>
                          <a:pt x="100" y="88"/>
                        </a:cubicBezTo>
                        <a:cubicBezTo>
                          <a:pt x="133" y="114"/>
                          <a:pt x="166" y="134"/>
                          <a:pt x="200" y="155"/>
                        </a:cubicBezTo>
                      </a:path>
                    </a:pathLst>
                  </a:custGeom>
                  <a:noFill/>
                  <a:ln w="19050" cmpd="sng">
                    <a:solidFill>
                      <a:schemeClr val="bg1"/>
                    </a:solidFill>
                    <a:round/>
                    <a:headEnd type="none" w="med" len="med"/>
                    <a:tailEnd type="triangle" w="med" len="med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056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5077" y="3277"/>
                  <a:ext cx="256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en-US" altLang="zh-CN" sz="2800" b="1" i="0">
                      <a:solidFill>
                        <a:schemeClr val="bg1"/>
                      </a:solidFill>
                    </a:rPr>
                    <a:t>2</a:t>
                  </a:r>
                  <a:endParaRPr lang="en-US" altLang="zh-CN"/>
                </a:p>
              </p:txBody>
            </p:sp>
            <p:sp>
              <p:nvSpPr>
                <p:cNvPr id="1057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4117" y="2486"/>
                  <a:ext cx="278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en-US" altLang="zh-CN" sz="2800" b="1" i="0">
                      <a:solidFill>
                        <a:schemeClr val="bg1"/>
                      </a:solidFill>
                    </a:rPr>
                    <a:t>1</a:t>
                  </a:r>
                  <a:endParaRPr lang="en-US" altLang="zh-CN"/>
                </a:p>
              </p:txBody>
            </p:sp>
          </p:grpSp>
        </p:grpSp>
        <p:grpSp>
          <p:nvGrpSpPr>
            <p:cNvPr id="1043" name="Group 37"/>
            <p:cNvGrpSpPr>
              <a:grpSpLocks/>
            </p:cNvGrpSpPr>
            <p:nvPr/>
          </p:nvGrpSpPr>
          <p:grpSpPr bwMode="auto">
            <a:xfrm>
              <a:off x="3956" y="2800"/>
              <a:ext cx="278" cy="900"/>
              <a:chOff x="3967" y="2800"/>
              <a:chExt cx="278" cy="900"/>
            </a:xfrm>
          </p:grpSpPr>
          <p:sp>
            <p:nvSpPr>
              <p:cNvPr id="1051" name="Line 38"/>
              <p:cNvSpPr>
                <a:spLocks noChangeShapeType="1"/>
              </p:cNvSpPr>
              <p:nvPr/>
            </p:nvSpPr>
            <p:spPr bwMode="auto">
              <a:xfrm>
                <a:off x="4245" y="2800"/>
                <a:ext cx="0" cy="90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52" name="Line 39"/>
              <p:cNvSpPr>
                <a:spLocks noChangeShapeType="1"/>
              </p:cNvSpPr>
              <p:nvPr/>
            </p:nvSpPr>
            <p:spPr bwMode="auto">
              <a:xfrm flipV="1">
                <a:off x="3967" y="2800"/>
                <a:ext cx="278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44" name="Group 40"/>
            <p:cNvGrpSpPr>
              <a:grpSpLocks/>
            </p:cNvGrpSpPr>
            <p:nvPr/>
          </p:nvGrpSpPr>
          <p:grpSpPr bwMode="auto">
            <a:xfrm>
              <a:off x="3734" y="2311"/>
              <a:ext cx="1745" cy="1716"/>
              <a:chOff x="3734" y="2311"/>
              <a:chExt cx="1745" cy="1716"/>
            </a:xfrm>
          </p:grpSpPr>
          <p:sp>
            <p:nvSpPr>
              <p:cNvPr id="1045" name="Line 41"/>
              <p:cNvSpPr>
                <a:spLocks noChangeShapeType="1"/>
              </p:cNvSpPr>
              <p:nvPr/>
            </p:nvSpPr>
            <p:spPr bwMode="auto">
              <a:xfrm>
                <a:off x="3956" y="3700"/>
                <a:ext cx="1490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6" name="Line 42"/>
              <p:cNvSpPr>
                <a:spLocks noChangeShapeType="1"/>
              </p:cNvSpPr>
              <p:nvPr/>
            </p:nvSpPr>
            <p:spPr bwMode="auto">
              <a:xfrm flipV="1">
                <a:off x="3956" y="2455"/>
                <a:ext cx="0" cy="1245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7" name="Text Box 43"/>
              <p:cNvSpPr txBox="1">
                <a:spLocks noChangeArrowheads="1"/>
              </p:cNvSpPr>
              <p:nvPr/>
            </p:nvSpPr>
            <p:spPr bwMode="auto">
              <a:xfrm>
                <a:off x="3734" y="2311"/>
                <a:ext cx="356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2800" b="1" i="0">
                    <a:solidFill>
                      <a:schemeClr val="bg1"/>
                    </a:solidFill>
                  </a:rPr>
                  <a:t>p</a:t>
                </a:r>
              </a:p>
            </p:txBody>
          </p:sp>
          <p:sp>
            <p:nvSpPr>
              <p:cNvPr id="1048" name="Text Box 44"/>
              <p:cNvSpPr txBox="1">
                <a:spLocks noChangeArrowheads="1"/>
              </p:cNvSpPr>
              <p:nvPr/>
            </p:nvSpPr>
            <p:spPr bwMode="auto">
              <a:xfrm>
                <a:off x="5157" y="3689"/>
                <a:ext cx="32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b="1">
                    <a:solidFill>
                      <a:schemeClr val="bg1"/>
                    </a:solidFill>
                  </a:rPr>
                  <a:t>V</a:t>
                </a:r>
                <a:endParaRPr lang="en-US" altLang="zh-CN"/>
              </a:p>
            </p:txBody>
          </p:sp>
          <p:sp>
            <p:nvSpPr>
              <p:cNvPr id="1049" name="Text Box 45"/>
              <p:cNvSpPr txBox="1">
                <a:spLocks noChangeArrowheads="1"/>
              </p:cNvSpPr>
              <p:nvPr/>
            </p:nvSpPr>
            <p:spPr bwMode="auto">
              <a:xfrm>
                <a:off x="4222" y="3700"/>
                <a:ext cx="789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zh-CN" altLang="en-US" sz="2800" i="0">
                    <a:solidFill>
                      <a:schemeClr val="bg1"/>
                    </a:solidFill>
                  </a:rPr>
                  <a:t>图</a:t>
                </a:r>
                <a:r>
                  <a:rPr lang="en-US" altLang="zh-CN" sz="2800" i="0">
                    <a:solidFill>
                      <a:schemeClr val="bg1"/>
                    </a:solidFill>
                  </a:rPr>
                  <a:t>1</a:t>
                </a:r>
              </a:p>
            </p:txBody>
          </p:sp>
          <p:sp>
            <p:nvSpPr>
              <p:cNvPr id="1050" name="Text Box 46"/>
              <p:cNvSpPr txBox="1">
                <a:spLocks noChangeArrowheads="1"/>
              </p:cNvSpPr>
              <p:nvPr/>
            </p:nvSpPr>
            <p:spPr bwMode="auto">
              <a:xfrm>
                <a:off x="4145" y="2688"/>
                <a:ext cx="221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1800" i="0">
                    <a:solidFill>
                      <a:schemeClr val="bg1"/>
                    </a:solidFill>
                    <a:sym typeface="Symbol" pitchFamily="18" charset="2"/>
                  </a:rPr>
                  <a:t></a:t>
                </a:r>
                <a:endParaRPr lang="en-US" altLang="zh-CN" sz="2000" i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8" name="Group 51"/>
          <p:cNvGrpSpPr>
            <a:grpSpLocks/>
          </p:cNvGrpSpPr>
          <p:nvPr/>
        </p:nvGrpSpPr>
        <p:grpSpPr bwMode="auto">
          <a:xfrm>
            <a:off x="895350" y="4044950"/>
            <a:ext cx="1357313" cy="1127125"/>
            <a:chOff x="756" y="2812"/>
            <a:chExt cx="855" cy="710"/>
          </a:xfrm>
        </p:grpSpPr>
        <p:sp>
          <p:nvSpPr>
            <p:cNvPr id="1040" name="Freeform 49"/>
            <p:cNvSpPr>
              <a:spLocks/>
            </p:cNvSpPr>
            <p:nvPr/>
          </p:nvSpPr>
          <p:spPr bwMode="auto">
            <a:xfrm>
              <a:off x="756" y="2812"/>
              <a:ext cx="855" cy="710"/>
            </a:xfrm>
            <a:custGeom>
              <a:avLst/>
              <a:gdLst>
                <a:gd name="T0" fmla="*/ 0 w 844"/>
                <a:gd name="T1" fmla="*/ 32 h 710"/>
                <a:gd name="T2" fmla="*/ 191 w 844"/>
                <a:gd name="T3" fmla="*/ 43 h 710"/>
                <a:gd name="T4" fmla="*/ 247 w 844"/>
                <a:gd name="T5" fmla="*/ 288 h 710"/>
                <a:gd name="T6" fmla="*/ 135 w 844"/>
                <a:gd name="T7" fmla="*/ 143 h 710"/>
                <a:gd name="T8" fmla="*/ 450 w 844"/>
                <a:gd name="T9" fmla="*/ 277 h 710"/>
                <a:gd name="T10" fmla="*/ 641 w 844"/>
                <a:gd name="T11" fmla="*/ 421 h 710"/>
                <a:gd name="T12" fmla="*/ 822 w 844"/>
                <a:gd name="T13" fmla="*/ 577 h 710"/>
                <a:gd name="T14" fmla="*/ 844 w 844"/>
                <a:gd name="T15" fmla="*/ 710 h 71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844"/>
                <a:gd name="T25" fmla="*/ 0 h 710"/>
                <a:gd name="T26" fmla="*/ 844 w 844"/>
                <a:gd name="T27" fmla="*/ 710 h 71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844" h="710">
                  <a:moveTo>
                    <a:pt x="0" y="32"/>
                  </a:moveTo>
                  <a:cubicBezTo>
                    <a:pt x="74" y="16"/>
                    <a:pt x="148" y="0"/>
                    <a:pt x="189" y="43"/>
                  </a:cubicBezTo>
                  <a:cubicBezTo>
                    <a:pt x="230" y="86"/>
                    <a:pt x="253" y="271"/>
                    <a:pt x="244" y="288"/>
                  </a:cubicBezTo>
                  <a:cubicBezTo>
                    <a:pt x="235" y="305"/>
                    <a:pt x="100" y="145"/>
                    <a:pt x="133" y="143"/>
                  </a:cubicBezTo>
                  <a:cubicBezTo>
                    <a:pt x="166" y="141"/>
                    <a:pt x="361" y="231"/>
                    <a:pt x="444" y="277"/>
                  </a:cubicBezTo>
                  <a:cubicBezTo>
                    <a:pt x="527" y="323"/>
                    <a:pt x="572" y="371"/>
                    <a:pt x="633" y="421"/>
                  </a:cubicBezTo>
                  <a:cubicBezTo>
                    <a:pt x="694" y="471"/>
                    <a:pt x="778" y="529"/>
                    <a:pt x="811" y="577"/>
                  </a:cubicBezTo>
                  <a:cubicBezTo>
                    <a:pt x="844" y="625"/>
                    <a:pt x="829" y="688"/>
                    <a:pt x="833" y="710"/>
                  </a:cubicBezTo>
                </a:path>
              </a:pathLst>
            </a:custGeom>
            <a:noFill/>
            <a:ln w="38100" cmpd="sng">
              <a:solidFill>
                <a:srgbClr val="00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1" name="Freeform 50"/>
            <p:cNvSpPr>
              <a:spLocks/>
            </p:cNvSpPr>
            <p:nvPr/>
          </p:nvSpPr>
          <p:spPr bwMode="auto">
            <a:xfrm>
              <a:off x="1189" y="3078"/>
              <a:ext cx="178" cy="122"/>
            </a:xfrm>
            <a:custGeom>
              <a:avLst/>
              <a:gdLst>
                <a:gd name="T0" fmla="*/ 0 w 167"/>
                <a:gd name="T1" fmla="*/ 0 h 133"/>
                <a:gd name="T2" fmla="*/ 95 w 167"/>
                <a:gd name="T3" fmla="*/ 61 h 133"/>
                <a:gd name="T4" fmla="*/ 178 w 167"/>
                <a:gd name="T5" fmla="*/ 122 h 133"/>
                <a:gd name="T6" fmla="*/ 0 60000 65536"/>
                <a:gd name="T7" fmla="*/ 0 60000 65536"/>
                <a:gd name="T8" fmla="*/ 0 60000 65536"/>
                <a:gd name="T9" fmla="*/ 0 w 167"/>
                <a:gd name="T10" fmla="*/ 0 h 133"/>
                <a:gd name="T11" fmla="*/ 167 w 167"/>
                <a:gd name="T12" fmla="*/ 133 h 13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7" h="133">
                  <a:moveTo>
                    <a:pt x="0" y="0"/>
                  </a:moveTo>
                  <a:cubicBezTo>
                    <a:pt x="30" y="22"/>
                    <a:pt x="61" y="44"/>
                    <a:pt x="89" y="66"/>
                  </a:cubicBezTo>
                  <a:cubicBezTo>
                    <a:pt x="117" y="88"/>
                    <a:pt x="142" y="110"/>
                    <a:pt x="167" y="133"/>
                  </a:cubicBezTo>
                </a:path>
              </a:pathLst>
            </a:custGeom>
            <a:noFill/>
            <a:ln w="19050" cmpd="sng">
              <a:solidFill>
                <a:srgbClr val="00FF00"/>
              </a:solidFill>
              <a:round/>
              <a:headEnd type="non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32" name="Text Box 53"/>
          <p:cNvSpPr txBox="1">
            <a:spLocks noChangeArrowheads="1"/>
          </p:cNvSpPr>
          <p:nvPr/>
        </p:nvSpPr>
        <p:spPr bwMode="auto">
          <a:xfrm>
            <a:off x="923925" y="280988"/>
            <a:ext cx="5049838" cy="547687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chemeClr val="bg1"/>
                </a:solidFill>
              </a:rPr>
              <a:t>§1  </a:t>
            </a:r>
            <a:r>
              <a:rPr lang="zh-CN" altLang="en-US" sz="2800" b="1">
                <a:solidFill>
                  <a:schemeClr val="bg1"/>
                </a:solidFill>
              </a:rPr>
              <a:t>基本概念</a:t>
            </a:r>
          </a:p>
        </p:txBody>
      </p:sp>
      <p:sp>
        <p:nvSpPr>
          <p:cNvPr id="714806" name="Text Box 54"/>
          <p:cNvSpPr txBox="1">
            <a:spLocks noChangeArrowheads="1"/>
          </p:cNvSpPr>
          <p:nvPr/>
        </p:nvSpPr>
        <p:spPr bwMode="auto">
          <a:xfrm>
            <a:off x="850900" y="3035300"/>
            <a:ext cx="24003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 sz="2800" b="1">
                <a:solidFill>
                  <a:srgbClr val="FFFF00"/>
                </a:solidFill>
              </a:rPr>
              <a:t>二</a:t>
            </a:r>
            <a:r>
              <a:rPr lang="en-US" altLang="zh-CN" sz="2800" b="1">
                <a:solidFill>
                  <a:srgbClr val="FFFF00"/>
                </a:solidFill>
              </a:rPr>
              <a:t>.</a:t>
            </a:r>
            <a:r>
              <a:rPr lang="zh-CN" altLang="en-US" sz="2800" b="1">
                <a:solidFill>
                  <a:srgbClr val="FFFF00"/>
                </a:solidFill>
              </a:rPr>
              <a:t>功和热</a:t>
            </a:r>
            <a:endParaRPr lang="zh-CN" altLang="en-US" sz="2800" b="1" i="0">
              <a:solidFill>
                <a:schemeClr val="bg1"/>
              </a:solidFill>
            </a:endParaRPr>
          </a:p>
        </p:txBody>
      </p:sp>
      <p:sp>
        <p:nvSpPr>
          <p:cNvPr id="714808" name="Text Box 56"/>
          <p:cNvSpPr txBox="1">
            <a:spLocks noChangeArrowheads="1"/>
          </p:cNvSpPr>
          <p:nvPr/>
        </p:nvSpPr>
        <p:spPr bwMode="auto">
          <a:xfrm>
            <a:off x="3511550" y="3538538"/>
            <a:ext cx="5310188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800" b="1" i="0">
                <a:solidFill>
                  <a:srgbClr val="00FF00"/>
                </a:solidFill>
              </a:rPr>
              <a:t> </a:t>
            </a:r>
            <a:r>
              <a:rPr lang="zh-CN" altLang="en-US" sz="2800" b="1" i="0">
                <a:solidFill>
                  <a:srgbClr val="00FF00"/>
                </a:solidFill>
              </a:rPr>
              <a:t>功：</a:t>
            </a:r>
            <a:r>
              <a:rPr lang="zh-CN" altLang="en-US" sz="2800" b="1" i="0">
                <a:solidFill>
                  <a:schemeClr val="bg1"/>
                </a:solidFill>
              </a:rPr>
              <a:t>有规则运动能量向无规则运动能量的转换。</a:t>
            </a:r>
          </a:p>
        </p:txBody>
      </p:sp>
      <p:sp>
        <p:nvSpPr>
          <p:cNvPr id="714809" name="Text Box 57"/>
          <p:cNvSpPr txBox="1">
            <a:spLocks noChangeArrowheads="1"/>
          </p:cNvSpPr>
          <p:nvPr/>
        </p:nvSpPr>
        <p:spPr bwMode="auto">
          <a:xfrm>
            <a:off x="981075" y="5907088"/>
            <a:ext cx="80200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altLang="zh-CN" sz="2800" b="1" i="0">
                <a:solidFill>
                  <a:srgbClr val="FFFF00"/>
                </a:solidFill>
              </a:rPr>
              <a:t>        </a:t>
            </a:r>
            <a:r>
              <a:rPr lang="zh-CN" altLang="en-US" sz="2800" b="1" i="0">
                <a:solidFill>
                  <a:srgbClr val="FFFF00"/>
                </a:solidFill>
              </a:rPr>
              <a:t>共同点</a:t>
            </a:r>
            <a:r>
              <a:rPr lang="en-US" altLang="zh-CN" sz="2800" b="1" i="0">
                <a:solidFill>
                  <a:srgbClr val="FFFF00"/>
                </a:solidFill>
              </a:rPr>
              <a:t>:</a:t>
            </a:r>
            <a:r>
              <a:rPr lang="zh-CN" altLang="en-US" sz="2800" b="1" i="0">
                <a:solidFill>
                  <a:schemeClr val="bg1"/>
                </a:solidFill>
              </a:rPr>
              <a:t>功和热是状态变化的量度</a:t>
            </a:r>
            <a:r>
              <a:rPr lang="en-US" altLang="zh-CN" sz="2800" b="1" i="0">
                <a:solidFill>
                  <a:schemeClr val="bg1"/>
                </a:solidFill>
              </a:rPr>
              <a:t>, </a:t>
            </a:r>
            <a:r>
              <a:rPr lang="zh-CN" altLang="en-US" sz="2800" b="1" i="0">
                <a:solidFill>
                  <a:schemeClr val="bg1"/>
                </a:solidFill>
              </a:rPr>
              <a:t>是</a:t>
            </a:r>
            <a:r>
              <a:rPr lang="zh-CN" altLang="en-US" sz="2800" b="1" i="0">
                <a:solidFill>
                  <a:srgbClr val="00FF00"/>
                </a:solidFill>
              </a:rPr>
              <a:t>过程量</a:t>
            </a:r>
            <a:r>
              <a:rPr lang="zh-CN" altLang="en-US" sz="2800" b="1" i="0">
                <a:solidFill>
                  <a:schemeClr val="bg1"/>
                </a:solidFill>
              </a:rPr>
              <a:t>。</a:t>
            </a:r>
          </a:p>
        </p:txBody>
      </p:sp>
      <p:grpSp>
        <p:nvGrpSpPr>
          <p:cNvPr id="9" name="Group 61"/>
          <p:cNvGrpSpPr>
            <a:grpSpLocks/>
          </p:cNvGrpSpPr>
          <p:nvPr/>
        </p:nvGrpSpPr>
        <p:grpSpPr bwMode="auto">
          <a:xfrm>
            <a:off x="687388" y="1165225"/>
            <a:ext cx="7945437" cy="1041400"/>
            <a:chOff x="576" y="746"/>
            <a:chExt cx="4839" cy="645"/>
          </a:xfrm>
        </p:grpSpPr>
        <p:sp>
          <p:nvSpPr>
            <p:cNvPr id="1038" name="Text Box 3"/>
            <p:cNvSpPr txBox="1">
              <a:spLocks noChangeArrowheads="1"/>
            </p:cNvSpPr>
            <p:nvPr/>
          </p:nvSpPr>
          <p:spPr bwMode="auto">
            <a:xfrm>
              <a:off x="576" y="846"/>
              <a:ext cx="1879" cy="3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800" b="1" i="0">
                  <a:solidFill>
                    <a:schemeClr val="bg1"/>
                  </a:solidFill>
                </a:rPr>
                <a:t>理想气体的</a:t>
              </a:r>
              <a:r>
                <a:rPr lang="zh-CN" altLang="en-US" sz="2800" b="1" i="0">
                  <a:solidFill>
                    <a:srgbClr val="00FF00"/>
                  </a:solidFill>
                </a:rPr>
                <a:t>内能</a:t>
              </a:r>
              <a:r>
                <a:rPr lang="zh-CN" altLang="en-US" sz="2800" b="1" i="0">
                  <a:solidFill>
                    <a:schemeClr val="bg1"/>
                  </a:solidFill>
                </a:rPr>
                <a:t>：</a:t>
              </a:r>
              <a:endParaRPr lang="zh-CN" altLang="en-US" sz="2800" b="1">
                <a:solidFill>
                  <a:schemeClr val="bg1"/>
                </a:solidFill>
              </a:endParaRPr>
            </a:p>
          </p:txBody>
        </p:sp>
        <p:graphicFrame>
          <p:nvGraphicFramePr>
            <p:cNvPr id="1026" name="Object 4"/>
            <p:cNvGraphicFramePr>
              <a:graphicFrameLocks noChangeAspect="1"/>
            </p:cNvGraphicFramePr>
            <p:nvPr/>
          </p:nvGraphicFramePr>
          <p:xfrm>
            <a:off x="2346" y="746"/>
            <a:ext cx="2250" cy="6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0" name="公式" r:id="rId3" imgW="1422360" imgH="406080" progId="Equation.3">
                    <p:embed/>
                  </p:oleObj>
                </mc:Choice>
                <mc:Fallback>
                  <p:oleObj name="公式" r:id="rId3" imgW="1422360" imgH="40608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46" y="746"/>
                          <a:ext cx="2250" cy="64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39" name="Text Box 59"/>
            <p:cNvSpPr txBox="1">
              <a:spLocks noChangeArrowheads="1"/>
            </p:cNvSpPr>
            <p:nvPr/>
          </p:nvSpPr>
          <p:spPr bwMode="auto">
            <a:xfrm>
              <a:off x="4700" y="862"/>
              <a:ext cx="715" cy="3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zh-CN" sz="2800" i="0">
                <a:solidFill>
                  <a:schemeClr val="bg1"/>
                </a:solidFill>
              </a:endParaRPr>
            </a:p>
          </p:txBody>
        </p:sp>
      </p:grpSp>
      <p:sp>
        <p:nvSpPr>
          <p:cNvPr id="714814" name="Text Box 62"/>
          <p:cNvSpPr txBox="1">
            <a:spLocks noChangeArrowheads="1"/>
          </p:cNvSpPr>
          <p:nvPr/>
        </p:nvSpPr>
        <p:spPr bwMode="auto">
          <a:xfrm>
            <a:off x="3441700" y="4902200"/>
            <a:ext cx="5387975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800" b="1" i="0">
                <a:solidFill>
                  <a:srgbClr val="00FF00"/>
                </a:solidFill>
              </a:rPr>
              <a:t>热：</a:t>
            </a:r>
            <a:r>
              <a:rPr lang="zh-CN" altLang="en-US" sz="2800" b="1" i="0">
                <a:solidFill>
                  <a:schemeClr val="bg1"/>
                </a:solidFill>
              </a:rPr>
              <a:t>无规则运动能量之间的转换。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47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47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147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148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148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8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148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8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148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148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148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4754" grpId="0" autoUpdateAnimBg="0"/>
      <p:bldP spid="714759" grpId="0" build="p" autoUpdateAnimBg="0"/>
      <p:bldP spid="714806" grpId="0" autoUpdateAnimBg="0"/>
      <p:bldP spid="714808" grpId="0" build="p" autoUpdateAnimBg="0"/>
      <p:bldP spid="714809" grpId="0" autoUpdateAnimBg="0"/>
      <p:bldP spid="714814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8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95BC68F-7AC3-4E4D-B751-FF5C2345A868}" type="slidenum">
              <a:rPr lang="en-US" altLang="zh-CN" smtClean="0"/>
              <a:pPr/>
              <a:t>20</a:t>
            </a:fld>
            <a:endParaRPr lang="en-US" altLang="zh-CN"/>
          </a:p>
        </p:txBody>
      </p:sp>
      <p:sp>
        <p:nvSpPr>
          <p:cNvPr id="731139" name="Text Box 3"/>
          <p:cNvSpPr txBox="1">
            <a:spLocks noChangeArrowheads="1"/>
          </p:cNvSpPr>
          <p:nvPr/>
        </p:nvSpPr>
        <p:spPr bwMode="auto">
          <a:xfrm>
            <a:off x="739775" y="982663"/>
            <a:ext cx="3649663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 b="1" i="0">
                <a:solidFill>
                  <a:schemeClr val="bg1"/>
                </a:solidFill>
              </a:rPr>
              <a:t>(1)</a:t>
            </a:r>
            <a:r>
              <a:rPr lang="zh-CN" altLang="en-US" sz="2800" b="1" i="0">
                <a:solidFill>
                  <a:schemeClr val="bg1"/>
                </a:solidFill>
              </a:rPr>
              <a:t>特征</a:t>
            </a:r>
            <a:r>
              <a:rPr lang="en-US" altLang="zh-CN" sz="2800" b="1" i="0">
                <a:solidFill>
                  <a:schemeClr val="bg1"/>
                </a:solidFill>
              </a:rPr>
              <a:t>:   </a:t>
            </a:r>
            <a:r>
              <a:rPr lang="en-US" altLang="zh-CN" sz="2800" b="1">
                <a:solidFill>
                  <a:schemeClr val="bg1"/>
                </a:solidFill>
              </a:rPr>
              <a:t>T=C</a:t>
            </a:r>
            <a:endParaRPr lang="en-US" altLang="zh-CN" sz="2800" b="1" i="0">
              <a:solidFill>
                <a:schemeClr val="bg1"/>
              </a:solidFill>
            </a:endParaRPr>
          </a:p>
          <a:p>
            <a:pPr>
              <a:spcBef>
                <a:spcPct val="0"/>
              </a:spcBef>
            </a:pPr>
            <a:r>
              <a:rPr lang="en-US" altLang="zh-CN" sz="2800" b="1" i="0">
                <a:solidFill>
                  <a:schemeClr val="bg1"/>
                </a:solidFill>
              </a:rPr>
              <a:t>     </a:t>
            </a:r>
            <a:r>
              <a:rPr lang="zh-CN" altLang="zh-CN" sz="2800" b="1" i="0">
                <a:solidFill>
                  <a:schemeClr val="bg1"/>
                </a:solidFill>
              </a:rPr>
              <a:t>过程方程：</a:t>
            </a:r>
            <a:r>
              <a:rPr lang="en-US" altLang="zh-CN" sz="2800" b="1">
                <a:solidFill>
                  <a:schemeClr val="bg1"/>
                </a:solidFill>
              </a:rPr>
              <a:t>pV=C</a:t>
            </a:r>
            <a:endParaRPr lang="en-US" altLang="zh-CN" sz="2800" b="1" i="0">
              <a:solidFill>
                <a:schemeClr val="bg1"/>
              </a:solidFill>
            </a:endParaRPr>
          </a:p>
        </p:txBody>
      </p:sp>
      <p:grpSp>
        <p:nvGrpSpPr>
          <p:cNvPr id="2" name="Group 50"/>
          <p:cNvGrpSpPr>
            <a:grpSpLocks/>
          </p:cNvGrpSpPr>
          <p:nvPr/>
        </p:nvGrpSpPr>
        <p:grpSpPr bwMode="auto">
          <a:xfrm>
            <a:off x="708025" y="2003425"/>
            <a:ext cx="4311650" cy="1036638"/>
            <a:chOff x="446" y="1274"/>
            <a:chExt cx="2680" cy="641"/>
          </a:xfrm>
        </p:grpSpPr>
        <p:graphicFrame>
          <p:nvGraphicFramePr>
            <p:cNvPr id="17417" name="Object 20"/>
            <p:cNvGraphicFramePr>
              <a:graphicFrameLocks noChangeAspect="1"/>
            </p:cNvGraphicFramePr>
            <p:nvPr/>
          </p:nvGraphicFramePr>
          <p:xfrm>
            <a:off x="746" y="1274"/>
            <a:ext cx="2380" cy="6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42" name="公式" r:id="rId3" imgW="1638000" imgH="406080" progId="Equation.3">
                    <p:embed/>
                  </p:oleObj>
                </mc:Choice>
                <mc:Fallback>
                  <p:oleObj name="公式" r:id="rId3" imgW="1638000" imgH="406080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6" y="1274"/>
                          <a:ext cx="2380" cy="64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43" name="Text Box 21"/>
            <p:cNvSpPr txBox="1">
              <a:spLocks noChangeArrowheads="1"/>
            </p:cNvSpPr>
            <p:nvPr/>
          </p:nvSpPr>
          <p:spPr bwMode="auto">
            <a:xfrm>
              <a:off x="446" y="1379"/>
              <a:ext cx="378" cy="3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800" b="1" i="0">
                  <a:solidFill>
                    <a:schemeClr val="bg1"/>
                  </a:solidFill>
                </a:rPr>
                <a:t>(2)</a:t>
              </a:r>
            </a:p>
          </p:txBody>
        </p:sp>
      </p:grpSp>
      <p:grpSp>
        <p:nvGrpSpPr>
          <p:cNvPr id="3" name="Group 36"/>
          <p:cNvGrpSpPr>
            <a:grpSpLocks/>
          </p:cNvGrpSpPr>
          <p:nvPr/>
        </p:nvGrpSpPr>
        <p:grpSpPr bwMode="auto">
          <a:xfrm>
            <a:off x="814388" y="5397500"/>
            <a:ext cx="1941512" cy="528638"/>
            <a:chOff x="535" y="3433"/>
            <a:chExt cx="1223" cy="333"/>
          </a:xfrm>
        </p:grpSpPr>
        <p:sp>
          <p:nvSpPr>
            <p:cNvPr id="17442" name="Text Box 27"/>
            <p:cNvSpPr txBox="1">
              <a:spLocks noChangeArrowheads="1"/>
            </p:cNvSpPr>
            <p:nvPr/>
          </p:nvSpPr>
          <p:spPr bwMode="auto">
            <a:xfrm>
              <a:off x="535" y="3436"/>
              <a:ext cx="44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800" b="1" i="0">
                  <a:solidFill>
                    <a:schemeClr val="bg1"/>
                  </a:solidFill>
                </a:rPr>
                <a:t>(5)</a:t>
              </a:r>
              <a:endParaRPr lang="en-US" altLang="zh-CN"/>
            </a:p>
          </p:txBody>
        </p:sp>
        <p:graphicFrame>
          <p:nvGraphicFramePr>
            <p:cNvPr id="17416" name="Object 28"/>
            <p:cNvGraphicFramePr>
              <a:graphicFrameLocks noChangeAspect="1"/>
            </p:cNvGraphicFramePr>
            <p:nvPr/>
          </p:nvGraphicFramePr>
          <p:xfrm>
            <a:off x="983" y="3433"/>
            <a:ext cx="775" cy="3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43" name="公式" r:id="rId5" imgW="469800" imgH="203040" progId="Equation.3">
                    <p:embed/>
                  </p:oleObj>
                </mc:Choice>
                <mc:Fallback>
                  <p:oleObj name="公式" r:id="rId5" imgW="469800" imgH="203040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83" y="3433"/>
                          <a:ext cx="775" cy="3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51"/>
          <p:cNvGrpSpPr>
            <a:grpSpLocks/>
          </p:cNvGrpSpPr>
          <p:nvPr/>
        </p:nvGrpSpPr>
        <p:grpSpPr bwMode="auto">
          <a:xfrm>
            <a:off x="725488" y="3124200"/>
            <a:ext cx="3365500" cy="1052513"/>
            <a:chOff x="457" y="1968"/>
            <a:chExt cx="2120" cy="663"/>
          </a:xfrm>
        </p:grpSpPr>
        <p:sp>
          <p:nvSpPr>
            <p:cNvPr id="17441" name="Text Box 22"/>
            <p:cNvSpPr txBox="1">
              <a:spLocks noChangeArrowheads="1"/>
            </p:cNvSpPr>
            <p:nvPr/>
          </p:nvSpPr>
          <p:spPr bwMode="auto">
            <a:xfrm>
              <a:off x="457" y="2079"/>
              <a:ext cx="47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800" b="1" i="0">
                  <a:solidFill>
                    <a:schemeClr val="bg1"/>
                  </a:solidFill>
                </a:rPr>
                <a:t>(3)  </a:t>
              </a:r>
            </a:p>
          </p:txBody>
        </p:sp>
        <p:graphicFrame>
          <p:nvGraphicFramePr>
            <p:cNvPr id="17415" name="Object 30"/>
            <p:cNvGraphicFramePr>
              <a:graphicFrameLocks noChangeAspect="1"/>
            </p:cNvGraphicFramePr>
            <p:nvPr/>
          </p:nvGraphicFramePr>
          <p:xfrm>
            <a:off x="776" y="1968"/>
            <a:ext cx="1801" cy="6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44" name="公式" r:id="rId7" imgW="1155600" imgH="406080" progId="Equation.3">
                    <p:embed/>
                  </p:oleObj>
                </mc:Choice>
                <mc:Fallback>
                  <p:oleObj name="公式" r:id="rId7" imgW="1155600" imgH="406080" progId="Equation.3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76" y="1968"/>
                          <a:ext cx="1801" cy="6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52"/>
          <p:cNvGrpSpPr>
            <a:grpSpLocks/>
          </p:cNvGrpSpPr>
          <p:nvPr/>
        </p:nvGrpSpPr>
        <p:grpSpPr bwMode="auto">
          <a:xfrm>
            <a:off x="763588" y="4251325"/>
            <a:ext cx="4810125" cy="1033463"/>
            <a:chOff x="481" y="2654"/>
            <a:chExt cx="3018" cy="639"/>
          </a:xfrm>
        </p:grpSpPr>
        <p:sp>
          <p:nvSpPr>
            <p:cNvPr id="17440" name="Text Box 25"/>
            <p:cNvSpPr txBox="1">
              <a:spLocks noChangeArrowheads="1"/>
            </p:cNvSpPr>
            <p:nvPr/>
          </p:nvSpPr>
          <p:spPr bwMode="auto">
            <a:xfrm>
              <a:off x="481" y="2748"/>
              <a:ext cx="1585" cy="3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10000"/>
                </a:spcBef>
              </a:pPr>
              <a:r>
                <a:rPr lang="en-US" altLang="zh-CN" sz="2800" b="1" i="0">
                  <a:solidFill>
                    <a:schemeClr val="bg1"/>
                  </a:solidFill>
                </a:rPr>
                <a:t>(4)  </a:t>
              </a:r>
              <a:r>
                <a:rPr lang="en-US" altLang="zh-CN" sz="2800" b="1">
                  <a:solidFill>
                    <a:schemeClr val="bg1"/>
                  </a:solidFill>
                </a:rPr>
                <a:t>Q=</a:t>
              </a:r>
              <a:r>
                <a:rPr lang="en-US" altLang="zh-CN" sz="2800" b="1">
                  <a:solidFill>
                    <a:schemeClr val="bg1"/>
                  </a:solidFill>
                  <a:sym typeface="Symbol" pitchFamily="18" charset="2"/>
                </a:rPr>
                <a:t>E+A</a:t>
              </a:r>
              <a:endParaRPr lang="en-US" altLang="zh-CN"/>
            </a:p>
          </p:txBody>
        </p:sp>
        <p:graphicFrame>
          <p:nvGraphicFramePr>
            <p:cNvPr id="17414" name="Object 34"/>
            <p:cNvGraphicFramePr>
              <a:graphicFrameLocks noChangeAspect="1"/>
            </p:cNvGraphicFramePr>
            <p:nvPr/>
          </p:nvGraphicFramePr>
          <p:xfrm>
            <a:off x="1776" y="2654"/>
            <a:ext cx="1723" cy="6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45" name="公式" r:id="rId9" imgW="1028520" imgH="406080" progId="Equation.3">
                    <p:embed/>
                  </p:oleObj>
                </mc:Choice>
                <mc:Fallback>
                  <p:oleObj name="公式" r:id="rId9" imgW="1028520" imgH="406080" progId="Equation.3">
                    <p:embed/>
                    <p:pic>
                      <p:nvPicPr>
                        <p:cNvPr id="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6" y="2654"/>
                          <a:ext cx="1723" cy="63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42"/>
          <p:cNvGrpSpPr>
            <a:grpSpLocks/>
          </p:cNvGrpSpPr>
          <p:nvPr/>
        </p:nvGrpSpPr>
        <p:grpSpPr bwMode="auto">
          <a:xfrm>
            <a:off x="5205413" y="430213"/>
            <a:ext cx="3624262" cy="2765425"/>
            <a:chOff x="3279" y="249"/>
            <a:chExt cx="2283" cy="1742"/>
          </a:xfrm>
        </p:grpSpPr>
        <p:grpSp>
          <p:nvGrpSpPr>
            <p:cNvPr id="17426" name="Group 37"/>
            <p:cNvGrpSpPr>
              <a:grpSpLocks/>
            </p:cNvGrpSpPr>
            <p:nvPr/>
          </p:nvGrpSpPr>
          <p:grpSpPr bwMode="auto">
            <a:xfrm>
              <a:off x="3279" y="249"/>
              <a:ext cx="1718" cy="1742"/>
              <a:chOff x="3279" y="249"/>
              <a:chExt cx="1718" cy="1742"/>
            </a:xfrm>
          </p:grpSpPr>
          <p:grpSp>
            <p:nvGrpSpPr>
              <p:cNvPr id="17433" name="Group 6"/>
              <p:cNvGrpSpPr>
                <a:grpSpLocks/>
              </p:cNvGrpSpPr>
              <p:nvPr/>
            </p:nvGrpSpPr>
            <p:grpSpPr bwMode="auto">
              <a:xfrm>
                <a:off x="3279" y="249"/>
                <a:ext cx="1718" cy="1720"/>
                <a:chOff x="3878" y="601"/>
                <a:chExt cx="1718" cy="1720"/>
              </a:xfrm>
            </p:grpSpPr>
            <p:grpSp>
              <p:nvGrpSpPr>
                <p:cNvPr id="17435" name="Group 7"/>
                <p:cNvGrpSpPr>
                  <a:grpSpLocks/>
                </p:cNvGrpSpPr>
                <p:nvPr/>
              </p:nvGrpSpPr>
              <p:grpSpPr bwMode="auto">
                <a:xfrm>
                  <a:off x="4089" y="732"/>
                  <a:ext cx="1445" cy="1300"/>
                  <a:chOff x="4089" y="800"/>
                  <a:chExt cx="1445" cy="1067"/>
                </a:xfrm>
              </p:grpSpPr>
              <p:sp>
                <p:nvSpPr>
                  <p:cNvPr id="17438" name="Line 8"/>
                  <p:cNvSpPr>
                    <a:spLocks noChangeShapeType="1"/>
                  </p:cNvSpPr>
                  <p:nvPr/>
                </p:nvSpPr>
                <p:spPr bwMode="auto">
                  <a:xfrm>
                    <a:off x="4089" y="1866"/>
                    <a:ext cx="1445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bg1"/>
                    </a:solidFill>
                    <a:round/>
                    <a:headEnd/>
                    <a:tailEnd type="triangle" w="med" len="med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439" name="Line 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089" y="800"/>
                    <a:ext cx="0" cy="1067"/>
                  </a:xfrm>
                  <a:prstGeom prst="line">
                    <a:avLst/>
                  </a:prstGeom>
                  <a:noFill/>
                  <a:ln w="9525">
                    <a:solidFill>
                      <a:schemeClr val="bg1"/>
                    </a:solidFill>
                    <a:round/>
                    <a:headEnd/>
                    <a:tailEnd type="triangle" w="med" len="med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7436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3878" y="601"/>
                  <a:ext cx="244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en-US" altLang="zh-CN" sz="2800" b="1" i="0">
                      <a:solidFill>
                        <a:schemeClr val="bg1"/>
                      </a:solidFill>
                    </a:rPr>
                    <a:t>p</a:t>
                  </a:r>
                  <a:endParaRPr lang="en-US" altLang="zh-CN"/>
                </a:p>
              </p:txBody>
            </p:sp>
            <p:sp>
              <p:nvSpPr>
                <p:cNvPr id="17437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5330" y="1994"/>
                  <a:ext cx="266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en-US" altLang="zh-CN" sz="2800" b="1">
                      <a:solidFill>
                        <a:schemeClr val="bg1"/>
                      </a:solidFill>
                    </a:rPr>
                    <a:t>V</a:t>
                  </a:r>
                  <a:endParaRPr lang="en-US" altLang="zh-CN"/>
                </a:p>
              </p:txBody>
            </p:sp>
          </p:grpSp>
          <p:sp>
            <p:nvSpPr>
              <p:cNvPr id="17434" name="Text Box 18"/>
              <p:cNvSpPr txBox="1">
                <a:spLocks noChangeArrowheads="1"/>
              </p:cNvSpPr>
              <p:nvPr/>
            </p:nvSpPr>
            <p:spPr bwMode="auto">
              <a:xfrm>
                <a:off x="3791" y="1703"/>
                <a:ext cx="93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zh-CN" altLang="en-US" i="0">
                    <a:solidFill>
                      <a:schemeClr val="bg1"/>
                    </a:solidFill>
                  </a:rPr>
                  <a:t>图</a:t>
                </a:r>
                <a:r>
                  <a:rPr lang="en-US" altLang="zh-CN" i="0">
                    <a:solidFill>
                      <a:schemeClr val="bg1"/>
                    </a:solidFill>
                  </a:rPr>
                  <a:t>10</a:t>
                </a:r>
                <a:endParaRPr lang="en-US" altLang="zh-CN"/>
              </a:p>
            </p:txBody>
          </p:sp>
        </p:grpSp>
        <p:grpSp>
          <p:nvGrpSpPr>
            <p:cNvPr id="17427" name="Group 41"/>
            <p:cNvGrpSpPr>
              <a:grpSpLocks/>
            </p:cNvGrpSpPr>
            <p:nvPr/>
          </p:nvGrpSpPr>
          <p:grpSpPr bwMode="auto">
            <a:xfrm>
              <a:off x="3601" y="389"/>
              <a:ext cx="1961" cy="1242"/>
              <a:chOff x="3601" y="389"/>
              <a:chExt cx="1961" cy="1242"/>
            </a:xfrm>
          </p:grpSpPr>
          <p:sp>
            <p:nvSpPr>
              <p:cNvPr id="17428" name="Text Box 16"/>
              <p:cNvSpPr txBox="1">
                <a:spLocks noChangeArrowheads="1"/>
              </p:cNvSpPr>
              <p:nvPr/>
            </p:nvSpPr>
            <p:spPr bwMode="auto">
              <a:xfrm>
                <a:off x="4548" y="1304"/>
                <a:ext cx="1014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2800" b="1" i="0">
                    <a:solidFill>
                      <a:schemeClr val="bg1"/>
                    </a:solidFill>
                  </a:rPr>
                  <a:t>2</a:t>
                </a:r>
                <a:r>
                  <a:rPr lang="en-US" altLang="zh-CN" b="1" i="0">
                    <a:solidFill>
                      <a:schemeClr val="bg1"/>
                    </a:solidFill>
                  </a:rPr>
                  <a:t>(</a:t>
                </a:r>
                <a:r>
                  <a:rPr lang="en-US" altLang="zh-CN" b="1">
                    <a:solidFill>
                      <a:schemeClr val="bg1"/>
                    </a:solidFill>
                  </a:rPr>
                  <a:t>p</a:t>
                </a:r>
                <a:r>
                  <a:rPr lang="en-US" altLang="zh-CN" b="1" i="0" baseline="-25000">
                    <a:solidFill>
                      <a:schemeClr val="bg1"/>
                    </a:solidFill>
                  </a:rPr>
                  <a:t>2 </a:t>
                </a:r>
                <a:r>
                  <a:rPr lang="en-US" altLang="zh-CN" b="1">
                    <a:solidFill>
                      <a:schemeClr val="bg1"/>
                    </a:solidFill>
                  </a:rPr>
                  <a:t>,V</a:t>
                </a:r>
                <a:r>
                  <a:rPr lang="en-US" altLang="zh-CN" b="1" i="0" baseline="-25000">
                    <a:solidFill>
                      <a:schemeClr val="bg1"/>
                    </a:solidFill>
                  </a:rPr>
                  <a:t>2 </a:t>
                </a:r>
                <a:r>
                  <a:rPr lang="en-US" altLang="zh-CN" b="1">
                    <a:solidFill>
                      <a:schemeClr val="bg1"/>
                    </a:solidFill>
                  </a:rPr>
                  <a:t>,T</a:t>
                </a:r>
                <a:r>
                  <a:rPr lang="en-US" altLang="zh-CN" b="1" i="0">
                    <a:solidFill>
                      <a:schemeClr val="bg1"/>
                    </a:solidFill>
                  </a:rPr>
                  <a:t>)</a:t>
                </a:r>
              </a:p>
            </p:txBody>
          </p:sp>
          <p:sp>
            <p:nvSpPr>
              <p:cNvPr id="17429" name="Text Box 17"/>
              <p:cNvSpPr txBox="1">
                <a:spLocks noChangeArrowheads="1"/>
              </p:cNvSpPr>
              <p:nvPr/>
            </p:nvSpPr>
            <p:spPr bwMode="auto">
              <a:xfrm>
                <a:off x="3601" y="389"/>
                <a:ext cx="1236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2800" b="1" i="0">
                    <a:solidFill>
                      <a:schemeClr val="bg1"/>
                    </a:solidFill>
                  </a:rPr>
                  <a:t>1</a:t>
                </a:r>
                <a:r>
                  <a:rPr lang="en-US" altLang="zh-CN" b="1" i="0">
                    <a:solidFill>
                      <a:schemeClr val="bg1"/>
                    </a:solidFill>
                  </a:rPr>
                  <a:t>(</a:t>
                </a:r>
                <a:r>
                  <a:rPr lang="en-US" altLang="zh-CN" b="1">
                    <a:solidFill>
                      <a:schemeClr val="bg1"/>
                    </a:solidFill>
                  </a:rPr>
                  <a:t>p</a:t>
                </a:r>
                <a:r>
                  <a:rPr lang="en-US" altLang="zh-CN" b="1" i="0" baseline="-25000">
                    <a:solidFill>
                      <a:schemeClr val="bg1"/>
                    </a:solidFill>
                  </a:rPr>
                  <a:t>1 </a:t>
                </a:r>
                <a:r>
                  <a:rPr lang="en-US" altLang="zh-CN" b="1">
                    <a:solidFill>
                      <a:schemeClr val="bg1"/>
                    </a:solidFill>
                  </a:rPr>
                  <a:t>,V</a:t>
                </a:r>
                <a:r>
                  <a:rPr lang="en-US" altLang="zh-CN" b="1" i="0" baseline="-25000">
                    <a:solidFill>
                      <a:schemeClr val="bg1"/>
                    </a:solidFill>
                  </a:rPr>
                  <a:t>1 </a:t>
                </a:r>
                <a:r>
                  <a:rPr lang="en-US" altLang="zh-CN" b="1">
                    <a:solidFill>
                      <a:schemeClr val="bg1"/>
                    </a:solidFill>
                  </a:rPr>
                  <a:t>,T</a:t>
                </a:r>
                <a:r>
                  <a:rPr lang="en-US" altLang="zh-CN" b="1" i="0">
                    <a:solidFill>
                      <a:schemeClr val="bg1"/>
                    </a:solidFill>
                  </a:rPr>
                  <a:t>)</a:t>
                </a:r>
              </a:p>
            </p:txBody>
          </p:sp>
          <p:grpSp>
            <p:nvGrpSpPr>
              <p:cNvPr id="17430" name="Group 40"/>
              <p:cNvGrpSpPr>
                <a:grpSpLocks/>
              </p:cNvGrpSpPr>
              <p:nvPr/>
            </p:nvGrpSpPr>
            <p:grpSpPr bwMode="auto">
              <a:xfrm>
                <a:off x="3712" y="689"/>
                <a:ext cx="888" cy="833"/>
                <a:chOff x="3712" y="689"/>
                <a:chExt cx="888" cy="833"/>
              </a:xfrm>
            </p:grpSpPr>
            <p:sp>
              <p:nvSpPr>
                <p:cNvPr id="17431" name="Freeform 38"/>
                <p:cNvSpPr>
                  <a:spLocks/>
                </p:cNvSpPr>
                <p:nvPr/>
              </p:nvSpPr>
              <p:spPr bwMode="auto">
                <a:xfrm>
                  <a:off x="3712" y="689"/>
                  <a:ext cx="888" cy="833"/>
                </a:xfrm>
                <a:custGeom>
                  <a:avLst/>
                  <a:gdLst>
                    <a:gd name="T0" fmla="*/ 0 w 755"/>
                    <a:gd name="T1" fmla="*/ 0 h 777"/>
                    <a:gd name="T2" fmla="*/ 105 w 755"/>
                    <a:gd name="T3" fmla="*/ 369 h 777"/>
                    <a:gd name="T4" fmla="*/ 418 w 755"/>
                    <a:gd name="T5" fmla="*/ 690 h 777"/>
                    <a:gd name="T6" fmla="*/ 888 w 755"/>
                    <a:gd name="T7" fmla="*/ 833 h 77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755"/>
                    <a:gd name="T13" fmla="*/ 0 h 777"/>
                    <a:gd name="T14" fmla="*/ 755 w 755"/>
                    <a:gd name="T15" fmla="*/ 777 h 77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755" h="777">
                      <a:moveTo>
                        <a:pt x="0" y="0"/>
                      </a:moveTo>
                      <a:cubicBezTo>
                        <a:pt x="15" y="118"/>
                        <a:pt x="30" y="237"/>
                        <a:pt x="89" y="344"/>
                      </a:cubicBezTo>
                      <a:cubicBezTo>
                        <a:pt x="148" y="451"/>
                        <a:pt x="244" y="572"/>
                        <a:pt x="355" y="644"/>
                      </a:cubicBezTo>
                      <a:cubicBezTo>
                        <a:pt x="466" y="716"/>
                        <a:pt x="610" y="746"/>
                        <a:pt x="755" y="777"/>
                      </a:cubicBezTo>
                    </a:path>
                  </a:pathLst>
                </a:custGeom>
                <a:noFill/>
                <a:ln w="28575" cmpd="sng">
                  <a:solidFill>
                    <a:srgbClr val="00FF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432" name="Freeform 39"/>
                <p:cNvSpPr>
                  <a:spLocks/>
                </p:cNvSpPr>
                <p:nvPr/>
              </p:nvSpPr>
              <p:spPr bwMode="auto">
                <a:xfrm>
                  <a:off x="3845" y="1122"/>
                  <a:ext cx="211" cy="200"/>
                </a:xfrm>
                <a:custGeom>
                  <a:avLst/>
                  <a:gdLst>
                    <a:gd name="T0" fmla="*/ 0 w 178"/>
                    <a:gd name="T1" fmla="*/ 0 h 178"/>
                    <a:gd name="T2" fmla="*/ 79 w 178"/>
                    <a:gd name="T3" fmla="*/ 88 h 178"/>
                    <a:gd name="T4" fmla="*/ 211 w 178"/>
                    <a:gd name="T5" fmla="*/ 200 h 178"/>
                    <a:gd name="T6" fmla="*/ 0 60000 65536"/>
                    <a:gd name="T7" fmla="*/ 0 60000 65536"/>
                    <a:gd name="T8" fmla="*/ 0 60000 65536"/>
                    <a:gd name="T9" fmla="*/ 0 w 178"/>
                    <a:gd name="T10" fmla="*/ 0 h 178"/>
                    <a:gd name="T11" fmla="*/ 178 w 178"/>
                    <a:gd name="T12" fmla="*/ 178 h 17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78" h="178">
                      <a:moveTo>
                        <a:pt x="0" y="0"/>
                      </a:moveTo>
                      <a:cubicBezTo>
                        <a:pt x="18" y="24"/>
                        <a:pt x="37" y="48"/>
                        <a:pt x="67" y="78"/>
                      </a:cubicBezTo>
                      <a:cubicBezTo>
                        <a:pt x="97" y="108"/>
                        <a:pt x="160" y="162"/>
                        <a:pt x="178" y="178"/>
                      </a:cubicBezTo>
                    </a:path>
                  </a:pathLst>
                </a:custGeom>
                <a:noFill/>
                <a:ln w="19050" cmpd="sng">
                  <a:solidFill>
                    <a:srgbClr val="00FF00"/>
                  </a:solidFill>
                  <a:round/>
                  <a:headEnd type="none" w="med" len="med"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</p:grpSp>
      <p:graphicFrame>
        <p:nvGraphicFramePr>
          <p:cNvPr id="731179" name="Object 43"/>
          <p:cNvGraphicFramePr>
            <a:graphicFrameLocks noChangeAspect="1"/>
          </p:cNvGraphicFramePr>
          <p:nvPr/>
        </p:nvGraphicFramePr>
        <p:xfrm>
          <a:off x="5876925" y="3378200"/>
          <a:ext cx="1947863" cy="90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6" name="公式" r:id="rId11" imgW="761760" imgH="355320" progId="Equation.3">
                  <p:embed/>
                </p:oleObj>
              </mc:Choice>
              <mc:Fallback>
                <p:oleObj name="公式" r:id="rId11" imgW="761760" imgH="355320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6925" y="3378200"/>
                        <a:ext cx="1947863" cy="906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1180" name="Object 44"/>
          <p:cNvGraphicFramePr>
            <a:graphicFrameLocks noChangeAspect="1"/>
          </p:cNvGraphicFramePr>
          <p:nvPr/>
        </p:nvGraphicFramePr>
        <p:xfrm>
          <a:off x="3349625" y="5713413"/>
          <a:ext cx="1971675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7" name="公式" r:id="rId13" imgW="952200" imgH="406080" progId="Equation.3">
                  <p:embed/>
                </p:oleObj>
              </mc:Choice>
              <mc:Fallback>
                <p:oleObj name="公式" r:id="rId13" imgW="952200" imgH="406080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9625" y="5713413"/>
                        <a:ext cx="1971675" cy="1025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1181" name="Object 45"/>
          <p:cNvGraphicFramePr>
            <a:graphicFrameLocks noChangeAspect="1"/>
          </p:cNvGraphicFramePr>
          <p:nvPr/>
        </p:nvGraphicFramePr>
        <p:xfrm>
          <a:off x="6026150" y="4238625"/>
          <a:ext cx="2695575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8" name="公式" r:id="rId15" imgW="1117440" imgH="406080" progId="Equation.3">
                  <p:embed/>
                </p:oleObj>
              </mc:Choice>
              <mc:Fallback>
                <p:oleObj name="公式" r:id="rId15" imgW="1117440" imgH="406080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6150" y="4238625"/>
                        <a:ext cx="2695575" cy="1022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1184" name="Object 48"/>
          <p:cNvGraphicFramePr>
            <a:graphicFrameLocks noChangeAspect="1"/>
          </p:cNvGraphicFramePr>
          <p:nvPr/>
        </p:nvGraphicFramePr>
        <p:xfrm>
          <a:off x="6069013" y="5276850"/>
          <a:ext cx="2546350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9" name="公式" r:id="rId17" imgW="1028520" imgH="406080" progId="Equation.3">
                  <p:embed/>
                </p:oleObj>
              </mc:Choice>
              <mc:Fallback>
                <p:oleObj name="公式" r:id="rId17" imgW="1028520" imgH="406080" progId="Equation.3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9013" y="5276850"/>
                        <a:ext cx="2546350" cy="1050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25" name="Text Box 49"/>
          <p:cNvSpPr txBox="1">
            <a:spLocks noChangeArrowheads="1"/>
          </p:cNvSpPr>
          <p:nvPr/>
        </p:nvSpPr>
        <p:spPr bwMode="auto">
          <a:xfrm>
            <a:off x="828675" y="423863"/>
            <a:ext cx="239871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rgbClr val="00FF00"/>
                </a:solidFill>
              </a:rPr>
              <a:t>2.</a:t>
            </a:r>
            <a:r>
              <a:rPr lang="zh-CN" altLang="en-US" sz="2800" b="1">
                <a:solidFill>
                  <a:schemeClr val="bg1"/>
                </a:solidFill>
              </a:rPr>
              <a:t>等温过程</a:t>
            </a:r>
            <a:endParaRPr lang="zh-CN" altLang="en-US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31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3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31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31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31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31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1139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FF9EE86-56D2-4E86-BAF3-A31DADD3B275}" type="slidenum">
              <a:rPr lang="en-US" altLang="zh-CN" smtClean="0"/>
              <a:pPr/>
              <a:t>21</a:t>
            </a:fld>
            <a:endParaRPr lang="en-US" altLang="zh-CN"/>
          </a:p>
        </p:txBody>
      </p:sp>
      <p:sp>
        <p:nvSpPr>
          <p:cNvPr id="732162" name="Text Box 2"/>
          <p:cNvSpPr txBox="1">
            <a:spLocks noChangeArrowheads="1"/>
          </p:cNvSpPr>
          <p:nvPr/>
        </p:nvSpPr>
        <p:spPr bwMode="auto">
          <a:xfrm>
            <a:off x="739775" y="982663"/>
            <a:ext cx="3649663" cy="1074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 b="1" i="0">
                <a:solidFill>
                  <a:schemeClr val="bg1"/>
                </a:solidFill>
              </a:rPr>
              <a:t>(1)</a:t>
            </a:r>
            <a:r>
              <a:rPr lang="zh-CN" altLang="en-US" sz="2800" b="1" i="0">
                <a:solidFill>
                  <a:schemeClr val="bg1"/>
                </a:solidFill>
              </a:rPr>
              <a:t>特征</a:t>
            </a:r>
            <a:r>
              <a:rPr lang="en-US" altLang="zh-CN" sz="2800" b="1" i="0">
                <a:solidFill>
                  <a:schemeClr val="bg1"/>
                </a:solidFill>
              </a:rPr>
              <a:t>:   </a:t>
            </a:r>
            <a:r>
              <a:rPr lang="en-US" altLang="zh-CN" sz="2800" b="1">
                <a:solidFill>
                  <a:schemeClr val="bg1"/>
                </a:solidFill>
              </a:rPr>
              <a:t>p=C</a:t>
            </a:r>
            <a:endParaRPr lang="en-US" altLang="zh-CN" sz="2800" b="1" i="0">
              <a:solidFill>
                <a:schemeClr val="bg1"/>
              </a:solidFill>
            </a:endParaRPr>
          </a:p>
          <a:p>
            <a:pPr>
              <a:spcBef>
                <a:spcPct val="30000"/>
              </a:spcBef>
            </a:pPr>
            <a:r>
              <a:rPr lang="en-US" altLang="zh-CN" sz="2800" b="1" i="0">
                <a:solidFill>
                  <a:schemeClr val="bg1"/>
                </a:solidFill>
              </a:rPr>
              <a:t>     </a:t>
            </a:r>
            <a:r>
              <a:rPr lang="zh-CN" altLang="zh-CN" sz="2800" b="1" i="0">
                <a:solidFill>
                  <a:schemeClr val="bg1"/>
                </a:solidFill>
              </a:rPr>
              <a:t>过程方程：</a:t>
            </a:r>
            <a:r>
              <a:rPr lang="en-US" altLang="zh-CN" sz="2800" b="1">
                <a:solidFill>
                  <a:schemeClr val="bg1"/>
                </a:solidFill>
              </a:rPr>
              <a:t>V/T=C</a:t>
            </a:r>
            <a:endParaRPr lang="en-US" altLang="zh-CN" sz="2800" b="1" i="0">
              <a:solidFill>
                <a:schemeClr val="bg1"/>
              </a:solidFill>
            </a:endParaRPr>
          </a:p>
        </p:txBody>
      </p:sp>
      <p:grpSp>
        <p:nvGrpSpPr>
          <p:cNvPr id="2" name="Group 61"/>
          <p:cNvGrpSpPr>
            <a:grpSpLocks/>
          </p:cNvGrpSpPr>
          <p:nvPr/>
        </p:nvGrpSpPr>
        <p:grpSpPr bwMode="auto">
          <a:xfrm>
            <a:off x="814388" y="5275263"/>
            <a:ext cx="4110037" cy="962025"/>
            <a:chOff x="513" y="3286"/>
            <a:chExt cx="2589" cy="606"/>
          </a:xfrm>
        </p:grpSpPr>
        <p:sp>
          <p:nvSpPr>
            <p:cNvPr id="18477" name="Text Box 7"/>
            <p:cNvSpPr txBox="1">
              <a:spLocks noChangeArrowheads="1"/>
            </p:cNvSpPr>
            <p:nvPr/>
          </p:nvSpPr>
          <p:spPr bwMode="auto">
            <a:xfrm>
              <a:off x="513" y="3403"/>
              <a:ext cx="44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800" b="1" i="0">
                  <a:solidFill>
                    <a:schemeClr val="bg1"/>
                  </a:solidFill>
                </a:rPr>
                <a:t>(5)</a:t>
              </a:r>
              <a:endParaRPr lang="en-US" altLang="zh-CN"/>
            </a:p>
          </p:txBody>
        </p:sp>
        <p:graphicFrame>
          <p:nvGraphicFramePr>
            <p:cNvPr id="18439" name="Object 8"/>
            <p:cNvGraphicFramePr>
              <a:graphicFrameLocks noChangeAspect="1"/>
            </p:cNvGraphicFramePr>
            <p:nvPr/>
          </p:nvGraphicFramePr>
          <p:xfrm>
            <a:off x="917" y="3286"/>
            <a:ext cx="2185" cy="6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58" name="公式" r:id="rId3" imgW="1320480" imgH="368280" progId="Equation.3">
                    <p:embed/>
                  </p:oleObj>
                </mc:Choice>
                <mc:Fallback>
                  <p:oleObj name="公式" r:id="rId3" imgW="1320480" imgH="36828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7" y="3286"/>
                          <a:ext cx="2185" cy="6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63"/>
          <p:cNvGrpSpPr>
            <a:grpSpLocks/>
          </p:cNvGrpSpPr>
          <p:nvPr/>
        </p:nvGrpSpPr>
        <p:grpSpPr bwMode="auto">
          <a:xfrm>
            <a:off x="725488" y="3248025"/>
            <a:ext cx="2938462" cy="555625"/>
            <a:chOff x="457" y="2079"/>
            <a:chExt cx="1851" cy="350"/>
          </a:xfrm>
        </p:grpSpPr>
        <p:sp>
          <p:nvSpPr>
            <p:cNvPr id="18476" name="Text Box 10"/>
            <p:cNvSpPr txBox="1">
              <a:spLocks noChangeArrowheads="1"/>
            </p:cNvSpPr>
            <p:nvPr/>
          </p:nvSpPr>
          <p:spPr bwMode="auto">
            <a:xfrm>
              <a:off x="457" y="2079"/>
              <a:ext cx="47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800" b="1" i="0">
                  <a:solidFill>
                    <a:schemeClr val="bg1"/>
                  </a:solidFill>
                </a:rPr>
                <a:t>(3)  </a:t>
              </a:r>
            </a:p>
          </p:txBody>
        </p:sp>
        <p:graphicFrame>
          <p:nvGraphicFramePr>
            <p:cNvPr id="18438" name="Object 11"/>
            <p:cNvGraphicFramePr>
              <a:graphicFrameLocks noChangeAspect="1"/>
            </p:cNvGraphicFramePr>
            <p:nvPr/>
          </p:nvGraphicFramePr>
          <p:xfrm>
            <a:off x="864" y="2099"/>
            <a:ext cx="1444" cy="3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59" name="公式" r:id="rId5" imgW="927000" imgH="203040" progId="Equation.3">
                    <p:embed/>
                  </p:oleObj>
                </mc:Choice>
                <mc:Fallback>
                  <p:oleObj name="公式" r:id="rId5" imgW="927000" imgH="20304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4" y="2099"/>
                          <a:ext cx="1444" cy="33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32173" name="Text Box 13"/>
          <p:cNvSpPr txBox="1">
            <a:spLocks noChangeArrowheads="1"/>
          </p:cNvSpPr>
          <p:nvPr/>
        </p:nvSpPr>
        <p:spPr bwMode="auto">
          <a:xfrm>
            <a:off x="763588" y="4362450"/>
            <a:ext cx="25511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10000"/>
              </a:spcBef>
            </a:pPr>
            <a:r>
              <a:rPr lang="en-US" altLang="zh-CN" sz="2800" b="1" i="0">
                <a:solidFill>
                  <a:schemeClr val="bg1"/>
                </a:solidFill>
              </a:rPr>
              <a:t>(4)  </a:t>
            </a:r>
            <a:r>
              <a:rPr lang="en-US" altLang="zh-CN" sz="2800" b="1">
                <a:solidFill>
                  <a:schemeClr val="bg1"/>
                </a:solidFill>
              </a:rPr>
              <a:t>Q=</a:t>
            </a:r>
            <a:r>
              <a:rPr lang="en-US" altLang="zh-CN" sz="2800" b="1">
                <a:solidFill>
                  <a:schemeClr val="bg1"/>
                </a:solidFill>
                <a:sym typeface="Symbol" pitchFamily="18" charset="2"/>
              </a:rPr>
              <a:t>E+A</a:t>
            </a:r>
            <a:endParaRPr lang="en-US" altLang="zh-CN"/>
          </a:p>
        </p:txBody>
      </p:sp>
      <p:graphicFrame>
        <p:nvGraphicFramePr>
          <p:cNvPr id="732174" name="Object 14"/>
          <p:cNvGraphicFramePr>
            <a:graphicFrameLocks noChangeAspect="1"/>
          </p:cNvGraphicFramePr>
          <p:nvPr/>
        </p:nvGraphicFramePr>
        <p:xfrm>
          <a:off x="2771775" y="4175125"/>
          <a:ext cx="2984500" cy="1052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0" name="公式" r:id="rId7" imgW="1206360" imgH="406080" progId="Equation.3">
                  <p:embed/>
                </p:oleObj>
              </mc:Choice>
              <mc:Fallback>
                <p:oleObj name="公式" r:id="rId7" imgW="1206360" imgH="40608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4175125"/>
                        <a:ext cx="2984500" cy="1052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2191" name="Object 31"/>
          <p:cNvGraphicFramePr>
            <a:graphicFrameLocks noChangeAspect="1"/>
          </p:cNvGraphicFramePr>
          <p:nvPr/>
        </p:nvGraphicFramePr>
        <p:xfrm>
          <a:off x="6959600" y="3557588"/>
          <a:ext cx="20066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1" name="公式" r:id="rId9" imgW="952200" imgH="406080" progId="Equation.3">
                  <p:embed/>
                </p:oleObj>
              </mc:Choice>
              <mc:Fallback>
                <p:oleObj name="公式" r:id="rId9" imgW="952200" imgH="40608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9600" y="3557588"/>
                        <a:ext cx="2006600" cy="1041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5" name="Text Box 34"/>
          <p:cNvSpPr txBox="1">
            <a:spLocks noChangeArrowheads="1"/>
          </p:cNvSpPr>
          <p:nvPr/>
        </p:nvSpPr>
        <p:spPr bwMode="auto">
          <a:xfrm>
            <a:off x="828675" y="423863"/>
            <a:ext cx="239871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rgbClr val="00FF00"/>
                </a:solidFill>
              </a:rPr>
              <a:t>3.</a:t>
            </a:r>
            <a:r>
              <a:rPr lang="zh-CN" altLang="en-US" sz="2800" b="1">
                <a:solidFill>
                  <a:schemeClr val="bg1"/>
                </a:solidFill>
              </a:rPr>
              <a:t>等压过程</a:t>
            </a:r>
            <a:endParaRPr lang="zh-CN" altLang="en-US"/>
          </a:p>
        </p:txBody>
      </p:sp>
      <p:grpSp>
        <p:nvGrpSpPr>
          <p:cNvPr id="4" name="Group 52"/>
          <p:cNvGrpSpPr>
            <a:grpSpLocks/>
          </p:cNvGrpSpPr>
          <p:nvPr/>
        </p:nvGrpSpPr>
        <p:grpSpPr bwMode="auto">
          <a:xfrm>
            <a:off x="5205413" y="342900"/>
            <a:ext cx="2990850" cy="2852738"/>
            <a:chOff x="3279" y="271"/>
            <a:chExt cx="1884" cy="1797"/>
          </a:xfrm>
        </p:grpSpPr>
        <p:sp>
          <p:nvSpPr>
            <p:cNvPr id="18456" name="Text Box 25"/>
            <p:cNvSpPr txBox="1">
              <a:spLocks noChangeArrowheads="1"/>
            </p:cNvSpPr>
            <p:nvPr/>
          </p:nvSpPr>
          <p:spPr bwMode="auto">
            <a:xfrm>
              <a:off x="4566" y="647"/>
              <a:ext cx="28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800" b="1" i="0">
                  <a:solidFill>
                    <a:schemeClr val="bg1"/>
                  </a:solidFill>
                </a:rPr>
                <a:t>2</a:t>
              </a:r>
              <a:endParaRPr lang="en-US" altLang="zh-CN" b="1" i="0">
                <a:solidFill>
                  <a:schemeClr val="bg1"/>
                </a:solidFill>
              </a:endParaRPr>
            </a:p>
          </p:txBody>
        </p:sp>
        <p:sp>
          <p:nvSpPr>
            <p:cNvPr id="18457" name="Text Box 26"/>
            <p:cNvSpPr txBox="1">
              <a:spLocks noChangeArrowheads="1"/>
            </p:cNvSpPr>
            <p:nvPr/>
          </p:nvSpPr>
          <p:spPr bwMode="auto">
            <a:xfrm>
              <a:off x="3601" y="631"/>
              <a:ext cx="23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800" b="1" i="0">
                  <a:solidFill>
                    <a:schemeClr val="bg1"/>
                  </a:solidFill>
                </a:rPr>
                <a:t>1</a:t>
              </a:r>
              <a:endParaRPr lang="en-US" altLang="zh-CN" b="1" i="0">
                <a:solidFill>
                  <a:schemeClr val="bg1"/>
                </a:solidFill>
              </a:endParaRPr>
            </a:p>
          </p:txBody>
        </p:sp>
        <p:grpSp>
          <p:nvGrpSpPr>
            <p:cNvPr id="18458" name="Group 51"/>
            <p:cNvGrpSpPr>
              <a:grpSpLocks/>
            </p:cNvGrpSpPr>
            <p:nvPr/>
          </p:nvGrpSpPr>
          <p:grpSpPr bwMode="auto">
            <a:xfrm>
              <a:off x="3279" y="271"/>
              <a:ext cx="1884" cy="1797"/>
              <a:chOff x="3279" y="271"/>
              <a:chExt cx="1884" cy="1797"/>
            </a:xfrm>
          </p:grpSpPr>
          <p:grpSp>
            <p:nvGrpSpPr>
              <p:cNvPr id="18459" name="Group 42"/>
              <p:cNvGrpSpPr>
                <a:grpSpLocks/>
              </p:cNvGrpSpPr>
              <p:nvPr/>
            </p:nvGrpSpPr>
            <p:grpSpPr bwMode="auto">
              <a:xfrm>
                <a:off x="3279" y="271"/>
                <a:ext cx="1884" cy="1599"/>
                <a:chOff x="3279" y="271"/>
                <a:chExt cx="1884" cy="1599"/>
              </a:xfrm>
            </p:grpSpPr>
            <p:grpSp>
              <p:nvGrpSpPr>
                <p:cNvPr id="18471" name="Group 18"/>
                <p:cNvGrpSpPr>
                  <a:grpSpLocks/>
                </p:cNvGrpSpPr>
                <p:nvPr/>
              </p:nvGrpSpPr>
              <p:grpSpPr bwMode="auto">
                <a:xfrm>
                  <a:off x="3490" y="426"/>
                  <a:ext cx="1645" cy="1155"/>
                  <a:chOff x="4089" y="800"/>
                  <a:chExt cx="1445" cy="1067"/>
                </a:xfrm>
              </p:grpSpPr>
              <p:sp>
                <p:nvSpPr>
                  <p:cNvPr id="18474" name="Line 19"/>
                  <p:cNvSpPr>
                    <a:spLocks noChangeShapeType="1"/>
                  </p:cNvSpPr>
                  <p:nvPr/>
                </p:nvSpPr>
                <p:spPr bwMode="auto">
                  <a:xfrm>
                    <a:off x="4089" y="1866"/>
                    <a:ext cx="1445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bg1"/>
                    </a:solidFill>
                    <a:round/>
                    <a:headEnd/>
                    <a:tailEnd type="triangle" w="med" len="med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475" name="Line 2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089" y="800"/>
                    <a:ext cx="0" cy="1067"/>
                  </a:xfrm>
                  <a:prstGeom prst="line">
                    <a:avLst/>
                  </a:prstGeom>
                  <a:noFill/>
                  <a:ln w="9525">
                    <a:solidFill>
                      <a:schemeClr val="bg1"/>
                    </a:solidFill>
                    <a:round/>
                    <a:headEnd/>
                    <a:tailEnd type="triangle" w="med" len="med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8472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3279" y="271"/>
                  <a:ext cx="244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en-US" altLang="zh-CN" sz="2800" b="1" i="0">
                      <a:solidFill>
                        <a:schemeClr val="bg1"/>
                      </a:solidFill>
                    </a:rPr>
                    <a:t>p</a:t>
                  </a:r>
                  <a:endParaRPr lang="en-US" altLang="zh-CN"/>
                </a:p>
              </p:txBody>
            </p:sp>
            <p:sp>
              <p:nvSpPr>
                <p:cNvPr id="18473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4897" y="1543"/>
                  <a:ext cx="266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en-US" altLang="zh-CN" sz="2800" b="1">
                      <a:solidFill>
                        <a:schemeClr val="bg1"/>
                      </a:solidFill>
                    </a:rPr>
                    <a:t>V</a:t>
                  </a:r>
                  <a:endParaRPr lang="en-US" altLang="zh-CN"/>
                </a:p>
              </p:txBody>
            </p:sp>
          </p:grpSp>
          <p:sp>
            <p:nvSpPr>
              <p:cNvPr id="18460" name="Text Box 23"/>
              <p:cNvSpPr txBox="1">
                <a:spLocks noChangeArrowheads="1"/>
              </p:cNvSpPr>
              <p:nvPr/>
            </p:nvSpPr>
            <p:spPr bwMode="auto">
              <a:xfrm>
                <a:off x="3868" y="1780"/>
                <a:ext cx="93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zh-CN" altLang="en-US" i="0">
                    <a:solidFill>
                      <a:schemeClr val="bg1"/>
                    </a:solidFill>
                  </a:rPr>
                  <a:t>图</a:t>
                </a:r>
                <a:r>
                  <a:rPr lang="en-US" altLang="zh-CN" i="0">
                    <a:solidFill>
                      <a:schemeClr val="bg1"/>
                    </a:solidFill>
                  </a:rPr>
                  <a:t>11</a:t>
                </a:r>
                <a:endParaRPr lang="en-US" altLang="zh-CN"/>
              </a:p>
            </p:txBody>
          </p:sp>
          <p:grpSp>
            <p:nvGrpSpPr>
              <p:cNvPr id="18461" name="Group 48"/>
              <p:cNvGrpSpPr>
                <a:grpSpLocks/>
              </p:cNvGrpSpPr>
              <p:nvPr/>
            </p:nvGrpSpPr>
            <p:grpSpPr bwMode="auto">
              <a:xfrm>
                <a:off x="3500" y="917"/>
                <a:ext cx="1156" cy="675"/>
                <a:chOff x="3500" y="917"/>
                <a:chExt cx="1156" cy="675"/>
              </a:xfrm>
            </p:grpSpPr>
            <p:grpSp>
              <p:nvGrpSpPr>
                <p:cNvPr id="18465" name="Group 41"/>
                <p:cNvGrpSpPr>
                  <a:grpSpLocks/>
                </p:cNvGrpSpPr>
                <p:nvPr/>
              </p:nvGrpSpPr>
              <p:grpSpPr bwMode="auto">
                <a:xfrm>
                  <a:off x="3756" y="934"/>
                  <a:ext cx="900" cy="0"/>
                  <a:chOff x="3756" y="1055"/>
                  <a:chExt cx="900" cy="0"/>
                </a:xfrm>
              </p:grpSpPr>
              <p:sp>
                <p:nvSpPr>
                  <p:cNvPr id="18469" name="Line 38"/>
                  <p:cNvSpPr>
                    <a:spLocks noChangeShapeType="1"/>
                  </p:cNvSpPr>
                  <p:nvPr/>
                </p:nvSpPr>
                <p:spPr bwMode="auto">
                  <a:xfrm>
                    <a:off x="3756" y="1055"/>
                    <a:ext cx="900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00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470" name="Line 3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001" y="1055"/>
                    <a:ext cx="401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00FF00"/>
                    </a:solidFill>
                    <a:round/>
                    <a:headEnd/>
                    <a:tailEnd type="triangle" w="med" len="med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8466" name="Line 44"/>
                <p:cNvSpPr>
                  <a:spLocks noChangeShapeType="1"/>
                </p:cNvSpPr>
                <p:nvPr/>
              </p:nvSpPr>
              <p:spPr bwMode="auto">
                <a:xfrm>
                  <a:off x="4641" y="917"/>
                  <a:ext cx="0" cy="668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prstDash val="dash"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467" name="Line 45"/>
                <p:cNvSpPr>
                  <a:spLocks noChangeShapeType="1"/>
                </p:cNvSpPr>
                <p:nvPr/>
              </p:nvSpPr>
              <p:spPr bwMode="auto">
                <a:xfrm>
                  <a:off x="3500" y="934"/>
                  <a:ext cx="267" cy="0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prstDash val="dash"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468" name="Line 46"/>
                <p:cNvSpPr>
                  <a:spLocks noChangeShapeType="1"/>
                </p:cNvSpPr>
                <p:nvPr/>
              </p:nvSpPr>
              <p:spPr bwMode="auto">
                <a:xfrm>
                  <a:off x="3759" y="924"/>
                  <a:ext cx="0" cy="668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prstDash val="dash"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8462" name="Text Box 47"/>
              <p:cNvSpPr txBox="1">
                <a:spLocks noChangeArrowheads="1"/>
              </p:cNvSpPr>
              <p:nvPr/>
            </p:nvSpPr>
            <p:spPr bwMode="auto">
              <a:xfrm>
                <a:off x="3300" y="767"/>
                <a:ext cx="25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b="1">
                    <a:solidFill>
                      <a:schemeClr val="bg1"/>
                    </a:solidFill>
                  </a:rPr>
                  <a:t>p</a:t>
                </a:r>
              </a:p>
            </p:txBody>
          </p:sp>
          <p:sp>
            <p:nvSpPr>
              <p:cNvPr id="18463" name="Text Box 49"/>
              <p:cNvSpPr txBox="1">
                <a:spLocks noChangeArrowheads="1"/>
              </p:cNvSpPr>
              <p:nvPr/>
            </p:nvSpPr>
            <p:spPr bwMode="auto">
              <a:xfrm>
                <a:off x="4512" y="1544"/>
                <a:ext cx="389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b="1">
                    <a:solidFill>
                      <a:schemeClr val="bg1"/>
                    </a:solidFill>
                  </a:rPr>
                  <a:t>V</a:t>
                </a:r>
                <a:r>
                  <a:rPr lang="en-US" altLang="zh-CN" b="1" i="0" baseline="-25000">
                    <a:solidFill>
                      <a:schemeClr val="bg1"/>
                    </a:solidFill>
                  </a:rPr>
                  <a:t>2</a:t>
                </a:r>
              </a:p>
            </p:txBody>
          </p:sp>
          <p:sp>
            <p:nvSpPr>
              <p:cNvPr id="18464" name="Text Box 50"/>
              <p:cNvSpPr txBox="1">
                <a:spLocks noChangeArrowheads="1"/>
              </p:cNvSpPr>
              <p:nvPr/>
            </p:nvSpPr>
            <p:spPr bwMode="auto">
              <a:xfrm>
                <a:off x="3622" y="1545"/>
                <a:ext cx="379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b="1">
                    <a:solidFill>
                      <a:schemeClr val="bg1"/>
                    </a:solidFill>
                  </a:rPr>
                  <a:t>V</a:t>
                </a:r>
                <a:r>
                  <a:rPr lang="en-US" altLang="zh-CN" b="1" i="0" baseline="-25000">
                    <a:solidFill>
                      <a:schemeClr val="bg1"/>
                    </a:solidFill>
                  </a:rPr>
                  <a:t>1</a:t>
                </a:r>
              </a:p>
            </p:txBody>
          </p:sp>
        </p:grpSp>
      </p:grpSp>
      <p:grpSp>
        <p:nvGrpSpPr>
          <p:cNvPr id="10" name="Group 59"/>
          <p:cNvGrpSpPr>
            <a:grpSpLocks/>
          </p:cNvGrpSpPr>
          <p:nvPr/>
        </p:nvGrpSpPr>
        <p:grpSpPr bwMode="auto">
          <a:xfrm>
            <a:off x="5962650" y="1393825"/>
            <a:ext cx="1411288" cy="1022350"/>
            <a:chOff x="3756" y="878"/>
            <a:chExt cx="889" cy="644"/>
          </a:xfrm>
        </p:grpSpPr>
        <p:sp>
          <p:nvSpPr>
            <p:cNvPr id="18450" name="Line 53"/>
            <p:cNvSpPr>
              <a:spLocks noChangeShapeType="1"/>
            </p:cNvSpPr>
            <p:nvPr/>
          </p:nvSpPr>
          <p:spPr bwMode="auto">
            <a:xfrm flipV="1">
              <a:off x="3756" y="878"/>
              <a:ext cx="222" cy="222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51" name="Line 54"/>
            <p:cNvSpPr>
              <a:spLocks noChangeShapeType="1"/>
            </p:cNvSpPr>
            <p:nvPr/>
          </p:nvSpPr>
          <p:spPr bwMode="auto">
            <a:xfrm flipV="1">
              <a:off x="3756" y="889"/>
              <a:ext cx="444" cy="444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52" name="Line 55"/>
            <p:cNvSpPr>
              <a:spLocks noChangeShapeType="1"/>
            </p:cNvSpPr>
            <p:nvPr/>
          </p:nvSpPr>
          <p:spPr bwMode="auto">
            <a:xfrm flipV="1">
              <a:off x="3800" y="889"/>
              <a:ext cx="634" cy="633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53" name="Line 56"/>
            <p:cNvSpPr>
              <a:spLocks noChangeShapeType="1"/>
            </p:cNvSpPr>
            <p:nvPr/>
          </p:nvSpPr>
          <p:spPr bwMode="auto">
            <a:xfrm flipV="1">
              <a:off x="4045" y="911"/>
              <a:ext cx="600" cy="60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54" name="Line 57"/>
            <p:cNvSpPr>
              <a:spLocks noChangeShapeType="1"/>
            </p:cNvSpPr>
            <p:nvPr/>
          </p:nvSpPr>
          <p:spPr bwMode="auto">
            <a:xfrm flipV="1">
              <a:off x="4290" y="1167"/>
              <a:ext cx="355" cy="35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55" name="Line 58"/>
            <p:cNvSpPr>
              <a:spLocks noChangeShapeType="1"/>
            </p:cNvSpPr>
            <p:nvPr/>
          </p:nvSpPr>
          <p:spPr bwMode="auto">
            <a:xfrm flipV="1">
              <a:off x="4523" y="1389"/>
              <a:ext cx="122" cy="122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732222" name="Object 62"/>
          <p:cNvGraphicFramePr>
            <a:graphicFrameLocks noChangeAspect="1"/>
          </p:cNvGraphicFramePr>
          <p:nvPr/>
        </p:nvGraphicFramePr>
        <p:xfrm>
          <a:off x="3568700" y="3065463"/>
          <a:ext cx="2827338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2" name="公式" r:id="rId11" imgW="1143000" imgH="406080" progId="Equation.3">
                  <p:embed/>
                </p:oleObj>
              </mc:Choice>
              <mc:Fallback>
                <p:oleObj name="公式" r:id="rId11" imgW="1143000" imgH="406080" progId="Equation.3">
                  <p:embed/>
                  <p:pic>
                    <p:nvPicPr>
                      <p:cNvPr id="0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8700" y="3065463"/>
                        <a:ext cx="2827338" cy="1050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64"/>
          <p:cNvGrpSpPr>
            <a:grpSpLocks/>
          </p:cNvGrpSpPr>
          <p:nvPr/>
        </p:nvGrpSpPr>
        <p:grpSpPr bwMode="auto">
          <a:xfrm>
            <a:off x="723900" y="2087563"/>
            <a:ext cx="3846513" cy="1052512"/>
            <a:chOff x="468" y="1554"/>
            <a:chExt cx="2387" cy="641"/>
          </a:xfrm>
        </p:grpSpPr>
        <p:graphicFrame>
          <p:nvGraphicFramePr>
            <p:cNvPr id="18437" name="Object 65"/>
            <p:cNvGraphicFramePr>
              <a:graphicFrameLocks noChangeAspect="1"/>
            </p:cNvGraphicFramePr>
            <p:nvPr/>
          </p:nvGraphicFramePr>
          <p:xfrm>
            <a:off x="770" y="1554"/>
            <a:ext cx="2085" cy="6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63" name="公式" r:id="rId13" imgW="1434960" imgH="406080" progId="Equation.3">
                    <p:embed/>
                  </p:oleObj>
                </mc:Choice>
                <mc:Fallback>
                  <p:oleObj name="公式" r:id="rId13" imgW="1434960" imgH="406080" progId="Equation.3">
                    <p:embed/>
                    <p:pic>
                      <p:nvPicPr>
                        <p:cNvPr id="0" name="Object 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70" y="1554"/>
                          <a:ext cx="2085" cy="64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49" name="Text Box 66"/>
            <p:cNvSpPr txBox="1">
              <a:spLocks noChangeArrowheads="1"/>
            </p:cNvSpPr>
            <p:nvPr/>
          </p:nvSpPr>
          <p:spPr bwMode="auto">
            <a:xfrm>
              <a:off x="468" y="1658"/>
              <a:ext cx="378" cy="3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800" b="1" i="0">
                  <a:solidFill>
                    <a:schemeClr val="bg1"/>
                  </a:solidFill>
                </a:rPr>
                <a:t>(2)</a:t>
              </a:r>
            </a:p>
          </p:txBody>
        </p:sp>
      </p:grp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32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321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732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732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32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32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2162" grpId="0" build="p" autoUpdateAnimBg="0"/>
      <p:bldP spid="732173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4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E667F40-B70F-49B8-AD29-6B1559B857E6}" type="slidenum">
              <a:rPr lang="en-US" altLang="zh-CN" smtClean="0"/>
              <a:pPr/>
              <a:t>22</a:t>
            </a:fld>
            <a:endParaRPr lang="en-US" altLang="zh-CN"/>
          </a:p>
        </p:txBody>
      </p:sp>
      <p:sp>
        <p:nvSpPr>
          <p:cNvPr id="733186" name="Text Box 2"/>
          <p:cNvSpPr txBox="1">
            <a:spLocks noChangeArrowheads="1"/>
          </p:cNvSpPr>
          <p:nvPr/>
        </p:nvSpPr>
        <p:spPr bwMode="auto">
          <a:xfrm>
            <a:off x="739775" y="982663"/>
            <a:ext cx="4478338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 b="1" i="0">
                <a:solidFill>
                  <a:schemeClr val="bg1"/>
                </a:solidFill>
              </a:rPr>
              <a:t>(1)</a:t>
            </a:r>
            <a:r>
              <a:rPr lang="zh-CN" altLang="en-US" sz="2800" b="1" i="0">
                <a:solidFill>
                  <a:schemeClr val="bg1"/>
                </a:solidFill>
              </a:rPr>
              <a:t>特征</a:t>
            </a:r>
            <a:r>
              <a:rPr lang="en-US" altLang="zh-CN" sz="2800" b="1" i="0">
                <a:solidFill>
                  <a:schemeClr val="bg1"/>
                </a:solidFill>
              </a:rPr>
              <a:t>:   </a:t>
            </a:r>
            <a:r>
              <a:rPr lang="zh-CN" altLang="en-US" sz="2800" b="1" i="0">
                <a:solidFill>
                  <a:schemeClr val="bg1"/>
                </a:solidFill>
              </a:rPr>
              <a:t>吸热</a:t>
            </a:r>
            <a:r>
              <a:rPr lang="en-US" altLang="zh-CN" sz="2800" b="1">
                <a:solidFill>
                  <a:schemeClr val="bg1"/>
                </a:solidFill>
              </a:rPr>
              <a:t>Q</a:t>
            </a:r>
            <a:r>
              <a:rPr lang="en-US" altLang="zh-CN" sz="2800" b="1" i="0">
                <a:solidFill>
                  <a:schemeClr val="bg1"/>
                </a:solidFill>
              </a:rPr>
              <a:t>=0</a:t>
            </a:r>
          </a:p>
          <a:p>
            <a:pPr>
              <a:spcBef>
                <a:spcPct val="35000"/>
              </a:spcBef>
            </a:pPr>
            <a:r>
              <a:rPr lang="en-US" altLang="zh-CN" sz="2800" b="1" i="0">
                <a:solidFill>
                  <a:schemeClr val="bg1"/>
                </a:solidFill>
              </a:rPr>
              <a:t>     </a:t>
            </a:r>
            <a:r>
              <a:rPr lang="zh-CN" altLang="zh-CN" sz="2800" b="1" i="0">
                <a:solidFill>
                  <a:schemeClr val="bg1"/>
                </a:solidFill>
              </a:rPr>
              <a:t>过程方程：</a:t>
            </a:r>
            <a:endParaRPr lang="zh-CN" altLang="en-US" sz="2800" b="1" baseline="30000">
              <a:solidFill>
                <a:schemeClr val="bg1"/>
              </a:solidFill>
              <a:sym typeface="Symbol" pitchFamily="18" charset="2"/>
            </a:endParaRPr>
          </a:p>
        </p:txBody>
      </p:sp>
      <p:grpSp>
        <p:nvGrpSpPr>
          <p:cNvPr id="2" name="Group 44"/>
          <p:cNvGrpSpPr>
            <a:grpSpLocks/>
          </p:cNvGrpSpPr>
          <p:nvPr/>
        </p:nvGrpSpPr>
        <p:grpSpPr bwMode="auto">
          <a:xfrm>
            <a:off x="762000" y="5576888"/>
            <a:ext cx="1771650" cy="609600"/>
            <a:chOff x="524" y="3423"/>
            <a:chExt cx="1116" cy="384"/>
          </a:xfrm>
        </p:grpSpPr>
        <p:sp>
          <p:nvSpPr>
            <p:cNvPr id="19488" name="Text Box 7"/>
            <p:cNvSpPr txBox="1">
              <a:spLocks noChangeArrowheads="1"/>
            </p:cNvSpPr>
            <p:nvPr/>
          </p:nvSpPr>
          <p:spPr bwMode="auto">
            <a:xfrm>
              <a:off x="524" y="3423"/>
              <a:ext cx="44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800" b="1" i="0">
                  <a:solidFill>
                    <a:schemeClr val="bg1"/>
                  </a:solidFill>
                </a:rPr>
                <a:t>(5)</a:t>
              </a:r>
              <a:endParaRPr lang="en-US" altLang="zh-CN"/>
            </a:p>
          </p:txBody>
        </p:sp>
        <p:graphicFrame>
          <p:nvGraphicFramePr>
            <p:cNvPr id="19463" name="Object 8"/>
            <p:cNvGraphicFramePr>
              <a:graphicFrameLocks noChangeAspect="1"/>
            </p:cNvGraphicFramePr>
            <p:nvPr/>
          </p:nvGraphicFramePr>
          <p:xfrm>
            <a:off x="925" y="3432"/>
            <a:ext cx="715" cy="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82" name="公式" r:id="rId3" imgW="431640" imgH="228600" progId="Equation.3">
                    <p:embed/>
                  </p:oleObj>
                </mc:Choice>
                <mc:Fallback>
                  <p:oleObj name="公式" r:id="rId3" imgW="431640" imgH="2286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25" y="3432"/>
                          <a:ext cx="715" cy="3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33194" name="Text Box 10"/>
          <p:cNvSpPr txBox="1">
            <a:spLocks noChangeArrowheads="1"/>
          </p:cNvSpPr>
          <p:nvPr/>
        </p:nvSpPr>
        <p:spPr bwMode="auto">
          <a:xfrm>
            <a:off x="725488" y="3989388"/>
            <a:ext cx="12176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 i="0">
                <a:solidFill>
                  <a:schemeClr val="bg1"/>
                </a:solidFill>
              </a:rPr>
              <a:t>(3)</a:t>
            </a:r>
            <a:r>
              <a:rPr lang="en-US" altLang="zh-CN" sz="2800" b="1">
                <a:solidFill>
                  <a:schemeClr val="bg1"/>
                </a:solidFill>
              </a:rPr>
              <a:t>A</a:t>
            </a:r>
            <a:r>
              <a:rPr lang="en-US" altLang="zh-CN" sz="2800" b="1" i="0">
                <a:solidFill>
                  <a:schemeClr val="bg1"/>
                </a:solidFill>
              </a:rPr>
              <a:t>=  </a:t>
            </a:r>
          </a:p>
        </p:txBody>
      </p:sp>
      <p:graphicFrame>
        <p:nvGraphicFramePr>
          <p:cNvPr id="733195" name="Object 11"/>
          <p:cNvGraphicFramePr>
            <a:graphicFrameLocks noChangeAspect="1"/>
          </p:cNvGraphicFramePr>
          <p:nvPr/>
        </p:nvGraphicFramePr>
        <p:xfrm>
          <a:off x="1666875" y="3795713"/>
          <a:ext cx="4052888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3" name="公式" r:id="rId5" imgW="1638000" imgH="406080" progId="Equation.3">
                  <p:embed/>
                </p:oleObj>
              </mc:Choice>
              <mc:Fallback>
                <p:oleObj name="公式" r:id="rId5" imgW="1638000" imgH="40608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6875" y="3795713"/>
                        <a:ext cx="4052888" cy="1050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3197" name="Text Box 13"/>
          <p:cNvSpPr txBox="1">
            <a:spLocks noChangeArrowheads="1"/>
          </p:cNvSpPr>
          <p:nvPr/>
        </p:nvSpPr>
        <p:spPr bwMode="auto">
          <a:xfrm>
            <a:off x="728663" y="4857750"/>
            <a:ext cx="16938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10000"/>
              </a:spcBef>
            </a:pPr>
            <a:r>
              <a:rPr lang="en-US" altLang="zh-CN" sz="2800" b="1" i="0">
                <a:solidFill>
                  <a:schemeClr val="bg1"/>
                </a:solidFill>
              </a:rPr>
              <a:t>(4) d </a:t>
            </a:r>
            <a:r>
              <a:rPr lang="en-US" altLang="zh-CN" sz="2800" b="1">
                <a:solidFill>
                  <a:schemeClr val="bg1"/>
                </a:solidFill>
              </a:rPr>
              <a:t>Q=</a:t>
            </a:r>
            <a:r>
              <a:rPr lang="en-US" altLang="zh-CN" sz="2800" b="1" i="0">
                <a:solidFill>
                  <a:schemeClr val="bg1"/>
                </a:solidFill>
              </a:rPr>
              <a:t>0</a:t>
            </a:r>
            <a:endParaRPr lang="en-US" altLang="zh-CN"/>
          </a:p>
        </p:txBody>
      </p:sp>
      <p:sp>
        <p:nvSpPr>
          <p:cNvPr id="19469" name="Text Box 34"/>
          <p:cNvSpPr txBox="1">
            <a:spLocks noChangeArrowheads="1"/>
          </p:cNvSpPr>
          <p:nvPr/>
        </p:nvSpPr>
        <p:spPr bwMode="auto">
          <a:xfrm>
            <a:off x="828675" y="423863"/>
            <a:ext cx="239871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rgbClr val="00FF00"/>
                </a:solidFill>
              </a:rPr>
              <a:t>4.</a:t>
            </a:r>
            <a:r>
              <a:rPr lang="zh-CN" altLang="en-US" sz="2800" b="1">
                <a:solidFill>
                  <a:schemeClr val="bg1"/>
                </a:solidFill>
              </a:rPr>
              <a:t>绝热过程</a:t>
            </a:r>
            <a:endParaRPr lang="zh-CN" altLang="en-US"/>
          </a:p>
        </p:txBody>
      </p:sp>
      <p:grpSp>
        <p:nvGrpSpPr>
          <p:cNvPr id="3" name="Group 41"/>
          <p:cNvGrpSpPr>
            <a:grpSpLocks/>
          </p:cNvGrpSpPr>
          <p:nvPr/>
        </p:nvGrpSpPr>
        <p:grpSpPr bwMode="auto">
          <a:xfrm>
            <a:off x="1217613" y="1487488"/>
            <a:ext cx="3844925" cy="1163637"/>
            <a:chOff x="767" y="889"/>
            <a:chExt cx="2422" cy="733"/>
          </a:xfrm>
        </p:grpSpPr>
        <p:graphicFrame>
          <p:nvGraphicFramePr>
            <p:cNvPr id="19460" name="Object 38"/>
            <p:cNvGraphicFramePr>
              <a:graphicFrameLocks noChangeAspect="1"/>
            </p:cNvGraphicFramePr>
            <p:nvPr/>
          </p:nvGraphicFramePr>
          <p:xfrm>
            <a:off x="1937" y="889"/>
            <a:ext cx="1011" cy="3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84" name="公式" r:id="rId7" imgW="609480" imgH="228600" progId="Equation.3">
                    <p:embed/>
                  </p:oleObj>
                </mc:Choice>
                <mc:Fallback>
                  <p:oleObj name="公式" r:id="rId7" imgW="609480" imgH="228600" progId="Equation.3">
                    <p:embed/>
                    <p:pic>
                      <p:nvPicPr>
                        <p:cNvPr id="0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37" y="889"/>
                          <a:ext cx="1011" cy="3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61" name="Object 39"/>
            <p:cNvGraphicFramePr>
              <a:graphicFrameLocks noChangeAspect="1"/>
            </p:cNvGraphicFramePr>
            <p:nvPr/>
          </p:nvGraphicFramePr>
          <p:xfrm>
            <a:off x="767" y="1268"/>
            <a:ext cx="1143" cy="3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85" name="公式" r:id="rId9" imgW="698400" imgH="215640" progId="Equation.3">
                    <p:embed/>
                  </p:oleObj>
                </mc:Choice>
                <mc:Fallback>
                  <p:oleObj name="公式" r:id="rId9" imgW="698400" imgH="215640" progId="Equation.3">
                    <p:embed/>
                    <p:pic>
                      <p:nvPicPr>
                        <p:cNvPr id="0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7" y="1268"/>
                          <a:ext cx="1143" cy="35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62" name="Object 40"/>
            <p:cNvGraphicFramePr>
              <a:graphicFrameLocks noChangeAspect="1"/>
            </p:cNvGraphicFramePr>
            <p:nvPr/>
          </p:nvGraphicFramePr>
          <p:xfrm>
            <a:off x="1926" y="1260"/>
            <a:ext cx="1263" cy="3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86" name="公式" r:id="rId11" imgW="787320" imgH="203040" progId="Equation.3">
                    <p:embed/>
                  </p:oleObj>
                </mc:Choice>
                <mc:Fallback>
                  <p:oleObj name="公式" r:id="rId11" imgW="787320" imgH="203040" progId="Equation.3">
                    <p:embed/>
                    <p:pic>
                      <p:nvPicPr>
                        <p:cNvPr id="0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6" y="1260"/>
                          <a:ext cx="1263" cy="32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33229" name="Text Box 45"/>
          <p:cNvSpPr txBox="1">
            <a:spLocks noChangeArrowheads="1"/>
          </p:cNvSpPr>
          <p:nvPr/>
        </p:nvSpPr>
        <p:spPr bwMode="auto">
          <a:xfrm>
            <a:off x="6386513" y="3914775"/>
            <a:ext cx="22415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chemeClr val="bg1"/>
                </a:solidFill>
              </a:rPr>
              <a:t>Q=</a:t>
            </a:r>
            <a:r>
              <a:rPr lang="en-US" altLang="zh-CN" sz="2800" b="1">
                <a:solidFill>
                  <a:schemeClr val="bg1"/>
                </a:solidFill>
                <a:sym typeface="Symbol" pitchFamily="18" charset="2"/>
              </a:rPr>
              <a:t>E+A=</a:t>
            </a:r>
            <a:r>
              <a:rPr lang="en-US" altLang="zh-CN" sz="2800" b="1" i="0">
                <a:solidFill>
                  <a:schemeClr val="bg1"/>
                </a:solidFill>
                <a:sym typeface="Symbol" pitchFamily="18" charset="2"/>
              </a:rPr>
              <a:t>0</a:t>
            </a:r>
            <a:endParaRPr lang="en-US" altLang="zh-CN" sz="2800" b="1">
              <a:solidFill>
                <a:schemeClr val="bg1"/>
              </a:solidFill>
              <a:sym typeface="Symbol" pitchFamily="18" charset="2"/>
            </a:endParaRPr>
          </a:p>
        </p:txBody>
      </p:sp>
      <p:grpSp>
        <p:nvGrpSpPr>
          <p:cNvPr id="4" name="Group 49"/>
          <p:cNvGrpSpPr>
            <a:grpSpLocks/>
          </p:cNvGrpSpPr>
          <p:nvPr/>
        </p:nvGrpSpPr>
        <p:grpSpPr bwMode="auto">
          <a:xfrm>
            <a:off x="5257800" y="587375"/>
            <a:ext cx="3517900" cy="2765425"/>
            <a:chOff x="3312" y="370"/>
            <a:chExt cx="2216" cy="1742"/>
          </a:xfrm>
        </p:grpSpPr>
        <p:grpSp>
          <p:nvGrpSpPr>
            <p:cNvPr id="19475" name="Group 16"/>
            <p:cNvGrpSpPr>
              <a:grpSpLocks/>
            </p:cNvGrpSpPr>
            <p:nvPr/>
          </p:nvGrpSpPr>
          <p:grpSpPr bwMode="auto">
            <a:xfrm>
              <a:off x="3312" y="370"/>
              <a:ext cx="1718" cy="1742"/>
              <a:chOff x="3279" y="249"/>
              <a:chExt cx="1718" cy="1742"/>
            </a:xfrm>
          </p:grpSpPr>
          <p:grpSp>
            <p:nvGrpSpPr>
              <p:cNvPr id="19481" name="Group 17"/>
              <p:cNvGrpSpPr>
                <a:grpSpLocks/>
              </p:cNvGrpSpPr>
              <p:nvPr/>
            </p:nvGrpSpPr>
            <p:grpSpPr bwMode="auto">
              <a:xfrm>
                <a:off x="3279" y="249"/>
                <a:ext cx="1718" cy="1720"/>
                <a:chOff x="3878" y="601"/>
                <a:chExt cx="1718" cy="1720"/>
              </a:xfrm>
            </p:grpSpPr>
            <p:grpSp>
              <p:nvGrpSpPr>
                <p:cNvPr id="19483" name="Group 18"/>
                <p:cNvGrpSpPr>
                  <a:grpSpLocks/>
                </p:cNvGrpSpPr>
                <p:nvPr/>
              </p:nvGrpSpPr>
              <p:grpSpPr bwMode="auto">
                <a:xfrm>
                  <a:off x="4089" y="732"/>
                  <a:ext cx="1445" cy="1300"/>
                  <a:chOff x="4089" y="800"/>
                  <a:chExt cx="1445" cy="1067"/>
                </a:xfrm>
              </p:grpSpPr>
              <p:sp>
                <p:nvSpPr>
                  <p:cNvPr id="19486" name="Line 19"/>
                  <p:cNvSpPr>
                    <a:spLocks noChangeShapeType="1"/>
                  </p:cNvSpPr>
                  <p:nvPr/>
                </p:nvSpPr>
                <p:spPr bwMode="auto">
                  <a:xfrm>
                    <a:off x="4089" y="1866"/>
                    <a:ext cx="1445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bg1"/>
                    </a:solidFill>
                    <a:round/>
                    <a:headEnd/>
                    <a:tailEnd type="triangle" w="med" len="med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487" name="Line 2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089" y="800"/>
                    <a:ext cx="0" cy="1067"/>
                  </a:xfrm>
                  <a:prstGeom prst="line">
                    <a:avLst/>
                  </a:prstGeom>
                  <a:noFill/>
                  <a:ln w="9525">
                    <a:solidFill>
                      <a:schemeClr val="bg1"/>
                    </a:solidFill>
                    <a:round/>
                    <a:headEnd/>
                    <a:tailEnd type="triangle" w="med" len="med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9484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3878" y="601"/>
                  <a:ext cx="244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en-US" altLang="zh-CN" sz="2800" b="1" i="0">
                      <a:solidFill>
                        <a:schemeClr val="bg1"/>
                      </a:solidFill>
                    </a:rPr>
                    <a:t>p</a:t>
                  </a:r>
                  <a:endParaRPr lang="en-US" altLang="zh-CN"/>
                </a:p>
              </p:txBody>
            </p:sp>
            <p:sp>
              <p:nvSpPr>
                <p:cNvPr id="19485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5330" y="1994"/>
                  <a:ext cx="266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en-US" altLang="zh-CN" sz="2800" b="1">
                      <a:solidFill>
                        <a:schemeClr val="bg1"/>
                      </a:solidFill>
                    </a:rPr>
                    <a:t>V</a:t>
                  </a:r>
                  <a:endParaRPr lang="en-US" altLang="zh-CN"/>
                </a:p>
              </p:txBody>
            </p:sp>
          </p:grpSp>
          <p:sp>
            <p:nvSpPr>
              <p:cNvPr id="19482" name="Text Box 23"/>
              <p:cNvSpPr txBox="1">
                <a:spLocks noChangeArrowheads="1"/>
              </p:cNvSpPr>
              <p:nvPr/>
            </p:nvSpPr>
            <p:spPr bwMode="auto">
              <a:xfrm>
                <a:off x="3791" y="1703"/>
                <a:ext cx="93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zh-CN" altLang="en-US" i="0">
                    <a:solidFill>
                      <a:schemeClr val="bg1"/>
                    </a:solidFill>
                  </a:rPr>
                  <a:t>图</a:t>
                </a:r>
                <a:r>
                  <a:rPr lang="en-US" altLang="zh-CN" i="0">
                    <a:solidFill>
                      <a:schemeClr val="bg1"/>
                    </a:solidFill>
                  </a:rPr>
                  <a:t>12</a:t>
                </a:r>
                <a:endParaRPr lang="en-US" altLang="zh-CN"/>
              </a:p>
            </p:txBody>
          </p:sp>
        </p:grpSp>
        <p:sp>
          <p:nvSpPr>
            <p:cNvPr id="19476" name="Text Box 25"/>
            <p:cNvSpPr txBox="1">
              <a:spLocks noChangeArrowheads="1"/>
            </p:cNvSpPr>
            <p:nvPr/>
          </p:nvSpPr>
          <p:spPr bwMode="auto">
            <a:xfrm>
              <a:off x="4392" y="1437"/>
              <a:ext cx="113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800" b="1" i="0">
                  <a:solidFill>
                    <a:schemeClr val="bg1"/>
                  </a:solidFill>
                </a:rPr>
                <a:t>2</a:t>
              </a:r>
              <a:r>
                <a:rPr lang="en-US" altLang="zh-CN" b="1" i="0">
                  <a:solidFill>
                    <a:schemeClr val="bg1"/>
                  </a:solidFill>
                </a:rPr>
                <a:t>(</a:t>
              </a:r>
              <a:r>
                <a:rPr lang="en-US" altLang="zh-CN" b="1">
                  <a:solidFill>
                    <a:schemeClr val="bg1"/>
                  </a:solidFill>
                </a:rPr>
                <a:t>p</a:t>
              </a:r>
              <a:r>
                <a:rPr lang="en-US" altLang="zh-CN" b="1" i="0" baseline="-25000">
                  <a:solidFill>
                    <a:schemeClr val="bg1"/>
                  </a:solidFill>
                </a:rPr>
                <a:t>2 </a:t>
              </a:r>
              <a:r>
                <a:rPr lang="en-US" altLang="zh-CN" b="1">
                  <a:solidFill>
                    <a:schemeClr val="bg1"/>
                  </a:solidFill>
                </a:rPr>
                <a:t>,V</a:t>
              </a:r>
              <a:r>
                <a:rPr lang="en-US" altLang="zh-CN" b="1" i="0" baseline="-25000">
                  <a:solidFill>
                    <a:schemeClr val="bg1"/>
                  </a:solidFill>
                </a:rPr>
                <a:t>2 </a:t>
              </a:r>
              <a:r>
                <a:rPr lang="en-US" altLang="zh-CN" b="1">
                  <a:solidFill>
                    <a:schemeClr val="bg1"/>
                  </a:solidFill>
                </a:rPr>
                <a:t>,T</a:t>
              </a:r>
              <a:r>
                <a:rPr lang="en-US" altLang="zh-CN" b="1" i="0" baseline="-25000">
                  <a:solidFill>
                    <a:schemeClr val="bg1"/>
                  </a:solidFill>
                </a:rPr>
                <a:t>2</a:t>
              </a:r>
              <a:r>
                <a:rPr lang="en-US" altLang="zh-CN" b="1" i="0">
                  <a:solidFill>
                    <a:schemeClr val="bg1"/>
                  </a:solidFill>
                </a:rPr>
                <a:t>)</a:t>
              </a:r>
            </a:p>
          </p:txBody>
        </p:sp>
        <p:sp>
          <p:nvSpPr>
            <p:cNvPr id="19477" name="Text Box 26"/>
            <p:cNvSpPr txBox="1">
              <a:spLocks noChangeArrowheads="1"/>
            </p:cNvSpPr>
            <p:nvPr/>
          </p:nvSpPr>
          <p:spPr bwMode="auto">
            <a:xfrm>
              <a:off x="3747" y="377"/>
              <a:ext cx="123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800" b="1" i="0">
                  <a:solidFill>
                    <a:schemeClr val="bg1"/>
                  </a:solidFill>
                </a:rPr>
                <a:t>1</a:t>
              </a:r>
              <a:r>
                <a:rPr lang="en-US" altLang="zh-CN" b="1" i="0">
                  <a:solidFill>
                    <a:schemeClr val="bg1"/>
                  </a:solidFill>
                </a:rPr>
                <a:t>(</a:t>
              </a:r>
              <a:r>
                <a:rPr lang="en-US" altLang="zh-CN" b="1">
                  <a:solidFill>
                    <a:schemeClr val="bg1"/>
                  </a:solidFill>
                </a:rPr>
                <a:t>p</a:t>
              </a:r>
              <a:r>
                <a:rPr lang="en-US" altLang="zh-CN" b="1" i="0" baseline="-25000">
                  <a:solidFill>
                    <a:schemeClr val="bg1"/>
                  </a:solidFill>
                </a:rPr>
                <a:t>1 </a:t>
              </a:r>
              <a:r>
                <a:rPr lang="en-US" altLang="zh-CN" b="1">
                  <a:solidFill>
                    <a:schemeClr val="bg1"/>
                  </a:solidFill>
                </a:rPr>
                <a:t>,V</a:t>
              </a:r>
              <a:r>
                <a:rPr lang="en-US" altLang="zh-CN" b="1" i="0" baseline="-25000">
                  <a:solidFill>
                    <a:schemeClr val="bg1"/>
                  </a:solidFill>
                </a:rPr>
                <a:t>1 </a:t>
              </a:r>
              <a:r>
                <a:rPr lang="en-US" altLang="zh-CN" b="1">
                  <a:solidFill>
                    <a:schemeClr val="bg1"/>
                  </a:solidFill>
                </a:rPr>
                <a:t>,T</a:t>
              </a:r>
              <a:r>
                <a:rPr lang="en-US" altLang="zh-CN" b="1" i="0" baseline="-25000">
                  <a:solidFill>
                    <a:schemeClr val="bg1"/>
                  </a:solidFill>
                </a:rPr>
                <a:t>1</a:t>
              </a:r>
              <a:r>
                <a:rPr lang="en-US" altLang="zh-CN" b="1" i="0">
                  <a:solidFill>
                    <a:schemeClr val="bg1"/>
                  </a:solidFill>
                </a:rPr>
                <a:t>)</a:t>
              </a:r>
            </a:p>
          </p:txBody>
        </p:sp>
        <p:grpSp>
          <p:nvGrpSpPr>
            <p:cNvPr id="19478" name="Group 48"/>
            <p:cNvGrpSpPr>
              <a:grpSpLocks/>
            </p:cNvGrpSpPr>
            <p:nvPr/>
          </p:nvGrpSpPr>
          <p:grpSpPr bwMode="auto">
            <a:xfrm>
              <a:off x="3846" y="666"/>
              <a:ext cx="579" cy="955"/>
              <a:chOff x="3846" y="666"/>
              <a:chExt cx="579" cy="955"/>
            </a:xfrm>
          </p:grpSpPr>
          <p:sp>
            <p:nvSpPr>
              <p:cNvPr id="19479" name="Freeform 46"/>
              <p:cNvSpPr>
                <a:spLocks/>
              </p:cNvSpPr>
              <p:nvPr/>
            </p:nvSpPr>
            <p:spPr bwMode="auto">
              <a:xfrm>
                <a:off x="3846" y="666"/>
                <a:ext cx="579" cy="955"/>
              </a:xfrm>
              <a:custGeom>
                <a:avLst/>
                <a:gdLst>
                  <a:gd name="T0" fmla="*/ 0 w 600"/>
                  <a:gd name="T1" fmla="*/ 0 h 922"/>
                  <a:gd name="T2" fmla="*/ 42 w 600"/>
                  <a:gd name="T3" fmla="*/ 265 h 922"/>
                  <a:gd name="T4" fmla="*/ 204 w 600"/>
                  <a:gd name="T5" fmla="*/ 576 h 922"/>
                  <a:gd name="T6" fmla="*/ 579 w 600"/>
                  <a:gd name="T7" fmla="*/ 955 h 92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00"/>
                  <a:gd name="T13" fmla="*/ 0 h 922"/>
                  <a:gd name="T14" fmla="*/ 600 w 600"/>
                  <a:gd name="T15" fmla="*/ 922 h 92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00" h="922">
                    <a:moveTo>
                      <a:pt x="0" y="0"/>
                    </a:moveTo>
                    <a:cubicBezTo>
                      <a:pt x="4" y="81"/>
                      <a:pt x="9" y="163"/>
                      <a:pt x="44" y="256"/>
                    </a:cubicBezTo>
                    <a:cubicBezTo>
                      <a:pt x="79" y="349"/>
                      <a:pt x="118" y="445"/>
                      <a:pt x="211" y="556"/>
                    </a:cubicBezTo>
                    <a:cubicBezTo>
                      <a:pt x="304" y="667"/>
                      <a:pt x="535" y="861"/>
                      <a:pt x="600" y="922"/>
                    </a:cubicBezTo>
                  </a:path>
                </a:pathLst>
              </a:custGeom>
              <a:noFill/>
              <a:ln w="28575" cmpd="sng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480" name="Freeform 47"/>
              <p:cNvSpPr>
                <a:spLocks/>
              </p:cNvSpPr>
              <p:nvPr/>
            </p:nvSpPr>
            <p:spPr bwMode="auto">
              <a:xfrm>
                <a:off x="3889" y="955"/>
                <a:ext cx="45" cy="100"/>
              </a:xfrm>
              <a:custGeom>
                <a:avLst/>
                <a:gdLst>
                  <a:gd name="T0" fmla="*/ 0 w 45"/>
                  <a:gd name="T1" fmla="*/ 0 h 100"/>
                  <a:gd name="T2" fmla="*/ 45 w 45"/>
                  <a:gd name="T3" fmla="*/ 100 h 100"/>
                  <a:gd name="T4" fmla="*/ 0 60000 65536"/>
                  <a:gd name="T5" fmla="*/ 0 60000 65536"/>
                  <a:gd name="T6" fmla="*/ 0 w 45"/>
                  <a:gd name="T7" fmla="*/ 0 h 100"/>
                  <a:gd name="T8" fmla="*/ 45 w 45"/>
                  <a:gd name="T9" fmla="*/ 100 h 10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45" h="100">
                    <a:moveTo>
                      <a:pt x="0" y="0"/>
                    </a:moveTo>
                    <a:cubicBezTo>
                      <a:pt x="17" y="37"/>
                      <a:pt x="34" y="74"/>
                      <a:pt x="45" y="100"/>
                    </a:cubicBezTo>
                  </a:path>
                </a:pathLst>
              </a:custGeom>
              <a:noFill/>
              <a:ln w="19050" cmpd="sng">
                <a:solidFill>
                  <a:schemeClr val="bg1"/>
                </a:solidFill>
                <a:round/>
                <a:headEnd type="none" w="med" len="med"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9" name="Group 58"/>
          <p:cNvGrpSpPr>
            <a:grpSpLocks/>
          </p:cNvGrpSpPr>
          <p:nvPr/>
        </p:nvGrpSpPr>
        <p:grpSpPr bwMode="auto">
          <a:xfrm>
            <a:off x="742950" y="2714625"/>
            <a:ext cx="3846513" cy="1035050"/>
            <a:chOff x="468" y="1554"/>
            <a:chExt cx="2387" cy="640"/>
          </a:xfrm>
        </p:grpSpPr>
        <p:graphicFrame>
          <p:nvGraphicFramePr>
            <p:cNvPr id="19459" name="Object 59"/>
            <p:cNvGraphicFramePr>
              <a:graphicFrameLocks noChangeAspect="1"/>
            </p:cNvGraphicFramePr>
            <p:nvPr/>
          </p:nvGraphicFramePr>
          <p:xfrm>
            <a:off x="770" y="1554"/>
            <a:ext cx="2085" cy="6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87" name="公式" r:id="rId13" imgW="1434960" imgH="406080" progId="Equation.3">
                    <p:embed/>
                  </p:oleObj>
                </mc:Choice>
                <mc:Fallback>
                  <p:oleObj name="公式" r:id="rId13" imgW="1434960" imgH="406080" progId="Equation.3">
                    <p:embed/>
                    <p:pic>
                      <p:nvPicPr>
                        <p:cNvPr id="0" name="Object 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70" y="1554"/>
                          <a:ext cx="2085" cy="6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74" name="Text Box 60"/>
            <p:cNvSpPr txBox="1">
              <a:spLocks noChangeArrowheads="1"/>
            </p:cNvSpPr>
            <p:nvPr/>
          </p:nvSpPr>
          <p:spPr bwMode="auto">
            <a:xfrm>
              <a:off x="468" y="1658"/>
              <a:ext cx="378" cy="3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800" b="1" i="0">
                  <a:solidFill>
                    <a:schemeClr val="bg1"/>
                  </a:solidFill>
                </a:rPr>
                <a:t>(2)</a:t>
              </a:r>
            </a:p>
          </p:txBody>
        </p:sp>
      </p:grp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33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331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33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33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733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733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33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3186" grpId="0" build="p" autoUpdateAnimBg="0"/>
      <p:bldP spid="733194" grpId="0" autoUpdateAnimBg="0"/>
      <p:bldP spid="733197" grpId="0" autoUpdateAnimBg="0"/>
      <p:bldP spid="733229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BFF77C4-6568-42DD-B9F6-2A16E68A4939}" type="slidenum">
              <a:rPr lang="en-US" altLang="zh-CN" smtClean="0"/>
              <a:pPr/>
              <a:t>23</a:t>
            </a:fld>
            <a:endParaRPr lang="en-US" altLang="zh-CN"/>
          </a:p>
        </p:txBody>
      </p:sp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5397500" y="465138"/>
            <a:ext cx="3517900" cy="2765425"/>
            <a:chOff x="3312" y="370"/>
            <a:chExt cx="2216" cy="1742"/>
          </a:xfrm>
        </p:grpSpPr>
        <p:grpSp>
          <p:nvGrpSpPr>
            <p:cNvPr id="20491" name="Group 2"/>
            <p:cNvGrpSpPr>
              <a:grpSpLocks/>
            </p:cNvGrpSpPr>
            <p:nvPr/>
          </p:nvGrpSpPr>
          <p:grpSpPr bwMode="auto">
            <a:xfrm>
              <a:off x="3312" y="370"/>
              <a:ext cx="2216" cy="1742"/>
              <a:chOff x="3312" y="370"/>
              <a:chExt cx="2216" cy="1742"/>
            </a:xfrm>
          </p:grpSpPr>
          <p:grpSp>
            <p:nvGrpSpPr>
              <p:cNvPr id="20505" name="Group 3"/>
              <p:cNvGrpSpPr>
                <a:grpSpLocks/>
              </p:cNvGrpSpPr>
              <p:nvPr/>
            </p:nvGrpSpPr>
            <p:grpSpPr bwMode="auto">
              <a:xfrm>
                <a:off x="3312" y="370"/>
                <a:ext cx="1718" cy="1742"/>
                <a:chOff x="3279" y="249"/>
                <a:chExt cx="1718" cy="1742"/>
              </a:xfrm>
            </p:grpSpPr>
            <p:grpSp>
              <p:nvGrpSpPr>
                <p:cNvPr id="20511" name="Group 4"/>
                <p:cNvGrpSpPr>
                  <a:grpSpLocks/>
                </p:cNvGrpSpPr>
                <p:nvPr/>
              </p:nvGrpSpPr>
              <p:grpSpPr bwMode="auto">
                <a:xfrm>
                  <a:off x="3279" y="249"/>
                  <a:ext cx="1718" cy="1720"/>
                  <a:chOff x="3878" y="601"/>
                  <a:chExt cx="1718" cy="1720"/>
                </a:xfrm>
              </p:grpSpPr>
              <p:grpSp>
                <p:nvGrpSpPr>
                  <p:cNvPr id="20513" name="Group 5"/>
                  <p:cNvGrpSpPr>
                    <a:grpSpLocks/>
                  </p:cNvGrpSpPr>
                  <p:nvPr/>
                </p:nvGrpSpPr>
                <p:grpSpPr bwMode="auto">
                  <a:xfrm>
                    <a:off x="4089" y="732"/>
                    <a:ext cx="1445" cy="1300"/>
                    <a:chOff x="4089" y="800"/>
                    <a:chExt cx="1445" cy="1067"/>
                  </a:xfrm>
                </p:grpSpPr>
                <p:sp>
                  <p:nvSpPr>
                    <p:cNvPr id="20516" name="Line 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089" y="1866"/>
                      <a:ext cx="1445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bg1"/>
                      </a:solidFill>
                      <a:round/>
                      <a:headEnd/>
                      <a:tailEnd type="triangle" w="med" len="med"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0517" name="Line 7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089" y="800"/>
                      <a:ext cx="0" cy="1067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bg1"/>
                      </a:solidFill>
                      <a:round/>
                      <a:headEnd/>
                      <a:tailEnd type="triangle" w="med" len="med"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20514" name="Text Box 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878" y="601"/>
                    <a:ext cx="244" cy="32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r>
                      <a:rPr lang="en-US" altLang="zh-CN" sz="2800" b="1" i="0">
                        <a:solidFill>
                          <a:schemeClr val="bg1"/>
                        </a:solidFill>
                      </a:rPr>
                      <a:t>p</a:t>
                    </a:r>
                    <a:endParaRPr lang="en-US" altLang="zh-CN"/>
                  </a:p>
                </p:txBody>
              </p:sp>
              <p:sp>
                <p:nvSpPr>
                  <p:cNvPr id="20515" name="Text Box 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330" y="1994"/>
                    <a:ext cx="266" cy="32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r>
                      <a:rPr lang="en-US" altLang="zh-CN" sz="2800" b="1">
                        <a:solidFill>
                          <a:schemeClr val="bg1"/>
                        </a:solidFill>
                      </a:rPr>
                      <a:t>V</a:t>
                    </a:r>
                    <a:endParaRPr lang="en-US" altLang="zh-CN"/>
                  </a:p>
                </p:txBody>
              </p:sp>
            </p:grpSp>
            <p:sp>
              <p:nvSpPr>
                <p:cNvPr id="20512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3791" y="1703"/>
                  <a:ext cx="934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zh-CN" altLang="en-US" i="0">
                      <a:solidFill>
                        <a:schemeClr val="bg1"/>
                      </a:solidFill>
                    </a:rPr>
                    <a:t>图</a:t>
                  </a:r>
                  <a:r>
                    <a:rPr lang="en-US" altLang="zh-CN" i="0">
                      <a:solidFill>
                        <a:schemeClr val="bg1"/>
                      </a:solidFill>
                    </a:rPr>
                    <a:t>13</a:t>
                  </a:r>
                  <a:endParaRPr lang="en-US" altLang="zh-CN"/>
                </a:p>
              </p:txBody>
            </p:sp>
          </p:grpSp>
          <p:sp>
            <p:nvSpPr>
              <p:cNvPr id="20506" name="Text Box 11"/>
              <p:cNvSpPr txBox="1">
                <a:spLocks noChangeArrowheads="1"/>
              </p:cNvSpPr>
              <p:nvPr/>
            </p:nvSpPr>
            <p:spPr bwMode="auto">
              <a:xfrm>
                <a:off x="4392" y="1437"/>
                <a:ext cx="1136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2800" b="1" i="0">
                    <a:solidFill>
                      <a:schemeClr val="bg1"/>
                    </a:solidFill>
                  </a:rPr>
                  <a:t>2</a:t>
                </a:r>
                <a:r>
                  <a:rPr lang="en-US" altLang="zh-CN" b="1" i="0">
                    <a:solidFill>
                      <a:schemeClr val="bg1"/>
                    </a:solidFill>
                  </a:rPr>
                  <a:t>(</a:t>
                </a:r>
                <a:r>
                  <a:rPr lang="en-US" altLang="zh-CN" b="1">
                    <a:solidFill>
                      <a:schemeClr val="bg1"/>
                    </a:solidFill>
                  </a:rPr>
                  <a:t>p</a:t>
                </a:r>
                <a:r>
                  <a:rPr lang="en-US" altLang="zh-CN" b="1" i="0" baseline="-25000">
                    <a:solidFill>
                      <a:schemeClr val="bg1"/>
                    </a:solidFill>
                  </a:rPr>
                  <a:t>2 </a:t>
                </a:r>
                <a:r>
                  <a:rPr lang="en-US" altLang="zh-CN" b="1">
                    <a:solidFill>
                      <a:schemeClr val="bg1"/>
                    </a:solidFill>
                  </a:rPr>
                  <a:t>,V</a:t>
                </a:r>
                <a:r>
                  <a:rPr lang="en-US" altLang="zh-CN" b="1" i="0" baseline="-25000">
                    <a:solidFill>
                      <a:schemeClr val="bg1"/>
                    </a:solidFill>
                  </a:rPr>
                  <a:t>2 </a:t>
                </a:r>
                <a:r>
                  <a:rPr lang="en-US" altLang="zh-CN" b="1">
                    <a:solidFill>
                      <a:schemeClr val="bg1"/>
                    </a:solidFill>
                  </a:rPr>
                  <a:t>,T</a:t>
                </a:r>
                <a:r>
                  <a:rPr lang="en-US" altLang="zh-CN" b="1" i="0" baseline="-25000">
                    <a:solidFill>
                      <a:schemeClr val="bg1"/>
                    </a:solidFill>
                  </a:rPr>
                  <a:t>2</a:t>
                </a:r>
                <a:r>
                  <a:rPr lang="en-US" altLang="zh-CN" b="1" i="0">
                    <a:solidFill>
                      <a:schemeClr val="bg1"/>
                    </a:solidFill>
                  </a:rPr>
                  <a:t>)</a:t>
                </a:r>
              </a:p>
            </p:txBody>
          </p:sp>
          <p:sp>
            <p:nvSpPr>
              <p:cNvPr id="20507" name="Text Box 12"/>
              <p:cNvSpPr txBox="1">
                <a:spLocks noChangeArrowheads="1"/>
              </p:cNvSpPr>
              <p:nvPr/>
            </p:nvSpPr>
            <p:spPr bwMode="auto">
              <a:xfrm>
                <a:off x="3747" y="377"/>
                <a:ext cx="1236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2800" b="1" i="0">
                    <a:solidFill>
                      <a:schemeClr val="bg1"/>
                    </a:solidFill>
                  </a:rPr>
                  <a:t>1</a:t>
                </a:r>
                <a:r>
                  <a:rPr lang="en-US" altLang="zh-CN" b="1" i="0">
                    <a:solidFill>
                      <a:schemeClr val="bg1"/>
                    </a:solidFill>
                  </a:rPr>
                  <a:t>(</a:t>
                </a:r>
                <a:r>
                  <a:rPr lang="en-US" altLang="zh-CN" b="1">
                    <a:solidFill>
                      <a:schemeClr val="bg1"/>
                    </a:solidFill>
                  </a:rPr>
                  <a:t>p</a:t>
                </a:r>
                <a:r>
                  <a:rPr lang="en-US" altLang="zh-CN" b="1" i="0" baseline="-25000">
                    <a:solidFill>
                      <a:schemeClr val="bg1"/>
                    </a:solidFill>
                  </a:rPr>
                  <a:t>1 </a:t>
                </a:r>
                <a:r>
                  <a:rPr lang="en-US" altLang="zh-CN" b="1">
                    <a:solidFill>
                      <a:schemeClr val="bg1"/>
                    </a:solidFill>
                  </a:rPr>
                  <a:t>,V</a:t>
                </a:r>
                <a:r>
                  <a:rPr lang="en-US" altLang="zh-CN" b="1" i="0" baseline="-25000">
                    <a:solidFill>
                      <a:schemeClr val="bg1"/>
                    </a:solidFill>
                  </a:rPr>
                  <a:t>1 </a:t>
                </a:r>
                <a:r>
                  <a:rPr lang="en-US" altLang="zh-CN" b="1">
                    <a:solidFill>
                      <a:schemeClr val="bg1"/>
                    </a:solidFill>
                  </a:rPr>
                  <a:t>,T</a:t>
                </a:r>
                <a:r>
                  <a:rPr lang="en-US" altLang="zh-CN" b="1" i="0" baseline="-25000">
                    <a:solidFill>
                      <a:schemeClr val="bg1"/>
                    </a:solidFill>
                  </a:rPr>
                  <a:t>1</a:t>
                </a:r>
                <a:r>
                  <a:rPr lang="en-US" altLang="zh-CN" b="1" i="0">
                    <a:solidFill>
                      <a:schemeClr val="bg1"/>
                    </a:solidFill>
                  </a:rPr>
                  <a:t>)</a:t>
                </a:r>
              </a:p>
            </p:txBody>
          </p:sp>
          <p:grpSp>
            <p:nvGrpSpPr>
              <p:cNvPr id="20508" name="Group 13"/>
              <p:cNvGrpSpPr>
                <a:grpSpLocks/>
              </p:cNvGrpSpPr>
              <p:nvPr/>
            </p:nvGrpSpPr>
            <p:grpSpPr bwMode="auto">
              <a:xfrm>
                <a:off x="3846" y="666"/>
                <a:ext cx="579" cy="955"/>
                <a:chOff x="3846" y="666"/>
                <a:chExt cx="579" cy="955"/>
              </a:xfrm>
            </p:grpSpPr>
            <p:sp>
              <p:nvSpPr>
                <p:cNvPr id="20509" name="Freeform 14"/>
                <p:cNvSpPr>
                  <a:spLocks/>
                </p:cNvSpPr>
                <p:nvPr/>
              </p:nvSpPr>
              <p:spPr bwMode="auto">
                <a:xfrm>
                  <a:off x="3846" y="666"/>
                  <a:ext cx="579" cy="955"/>
                </a:xfrm>
                <a:custGeom>
                  <a:avLst/>
                  <a:gdLst>
                    <a:gd name="T0" fmla="*/ 0 w 600"/>
                    <a:gd name="T1" fmla="*/ 0 h 922"/>
                    <a:gd name="T2" fmla="*/ 42 w 600"/>
                    <a:gd name="T3" fmla="*/ 265 h 922"/>
                    <a:gd name="T4" fmla="*/ 204 w 600"/>
                    <a:gd name="T5" fmla="*/ 576 h 922"/>
                    <a:gd name="T6" fmla="*/ 579 w 600"/>
                    <a:gd name="T7" fmla="*/ 955 h 92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00"/>
                    <a:gd name="T13" fmla="*/ 0 h 922"/>
                    <a:gd name="T14" fmla="*/ 600 w 600"/>
                    <a:gd name="T15" fmla="*/ 922 h 92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00" h="922">
                      <a:moveTo>
                        <a:pt x="0" y="0"/>
                      </a:moveTo>
                      <a:cubicBezTo>
                        <a:pt x="4" y="81"/>
                        <a:pt x="9" y="163"/>
                        <a:pt x="44" y="256"/>
                      </a:cubicBezTo>
                      <a:cubicBezTo>
                        <a:pt x="79" y="349"/>
                        <a:pt x="118" y="445"/>
                        <a:pt x="211" y="556"/>
                      </a:cubicBezTo>
                      <a:cubicBezTo>
                        <a:pt x="304" y="667"/>
                        <a:pt x="535" y="861"/>
                        <a:pt x="600" y="922"/>
                      </a:cubicBezTo>
                    </a:path>
                  </a:pathLst>
                </a:custGeom>
                <a:noFill/>
                <a:ln w="28575" cmpd="sng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0510" name="Freeform 15"/>
                <p:cNvSpPr>
                  <a:spLocks/>
                </p:cNvSpPr>
                <p:nvPr/>
              </p:nvSpPr>
              <p:spPr bwMode="auto">
                <a:xfrm>
                  <a:off x="3889" y="955"/>
                  <a:ext cx="45" cy="100"/>
                </a:xfrm>
                <a:custGeom>
                  <a:avLst/>
                  <a:gdLst>
                    <a:gd name="T0" fmla="*/ 0 w 45"/>
                    <a:gd name="T1" fmla="*/ 0 h 100"/>
                    <a:gd name="T2" fmla="*/ 45 w 45"/>
                    <a:gd name="T3" fmla="*/ 100 h 100"/>
                    <a:gd name="T4" fmla="*/ 0 60000 65536"/>
                    <a:gd name="T5" fmla="*/ 0 60000 65536"/>
                    <a:gd name="T6" fmla="*/ 0 w 45"/>
                    <a:gd name="T7" fmla="*/ 0 h 100"/>
                    <a:gd name="T8" fmla="*/ 45 w 45"/>
                    <a:gd name="T9" fmla="*/ 100 h 100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45" h="100">
                      <a:moveTo>
                        <a:pt x="0" y="0"/>
                      </a:moveTo>
                      <a:cubicBezTo>
                        <a:pt x="17" y="37"/>
                        <a:pt x="34" y="74"/>
                        <a:pt x="45" y="100"/>
                      </a:cubicBezTo>
                    </a:path>
                  </a:pathLst>
                </a:custGeom>
                <a:noFill/>
                <a:ln w="19050" cmpd="sng">
                  <a:solidFill>
                    <a:schemeClr val="bg1"/>
                  </a:solidFill>
                  <a:round/>
                  <a:headEnd type="none" w="med" len="med"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20492" name="Group 16"/>
            <p:cNvGrpSpPr>
              <a:grpSpLocks/>
            </p:cNvGrpSpPr>
            <p:nvPr/>
          </p:nvGrpSpPr>
          <p:grpSpPr bwMode="auto">
            <a:xfrm>
              <a:off x="3545" y="667"/>
              <a:ext cx="1110" cy="900"/>
              <a:chOff x="3545" y="667"/>
              <a:chExt cx="1110" cy="900"/>
            </a:xfrm>
          </p:grpSpPr>
          <p:grpSp>
            <p:nvGrpSpPr>
              <p:cNvPr id="20495" name="Group 17"/>
              <p:cNvGrpSpPr>
                <a:grpSpLocks/>
              </p:cNvGrpSpPr>
              <p:nvPr/>
            </p:nvGrpSpPr>
            <p:grpSpPr bwMode="auto">
              <a:xfrm>
                <a:off x="3545" y="667"/>
                <a:ext cx="1110" cy="900"/>
                <a:chOff x="3545" y="667"/>
                <a:chExt cx="1110" cy="900"/>
              </a:xfrm>
            </p:grpSpPr>
            <p:grpSp>
              <p:nvGrpSpPr>
                <p:cNvPr id="20499" name="Group 18"/>
                <p:cNvGrpSpPr>
                  <a:grpSpLocks/>
                </p:cNvGrpSpPr>
                <p:nvPr/>
              </p:nvGrpSpPr>
              <p:grpSpPr bwMode="auto">
                <a:xfrm>
                  <a:off x="3711" y="667"/>
                  <a:ext cx="944" cy="833"/>
                  <a:chOff x="3712" y="689"/>
                  <a:chExt cx="888" cy="833"/>
                </a:xfrm>
              </p:grpSpPr>
              <p:sp>
                <p:nvSpPr>
                  <p:cNvPr id="20503" name="Freeform 19"/>
                  <p:cNvSpPr>
                    <a:spLocks/>
                  </p:cNvSpPr>
                  <p:nvPr/>
                </p:nvSpPr>
                <p:spPr bwMode="auto">
                  <a:xfrm>
                    <a:off x="3712" y="689"/>
                    <a:ext cx="888" cy="833"/>
                  </a:xfrm>
                  <a:custGeom>
                    <a:avLst/>
                    <a:gdLst>
                      <a:gd name="T0" fmla="*/ 0 w 755"/>
                      <a:gd name="T1" fmla="*/ 0 h 777"/>
                      <a:gd name="T2" fmla="*/ 105 w 755"/>
                      <a:gd name="T3" fmla="*/ 369 h 777"/>
                      <a:gd name="T4" fmla="*/ 418 w 755"/>
                      <a:gd name="T5" fmla="*/ 690 h 777"/>
                      <a:gd name="T6" fmla="*/ 888 w 755"/>
                      <a:gd name="T7" fmla="*/ 833 h 777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755"/>
                      <a:gd name="T13" fmla="*/ 0 h 777"/>
                      <a:gd name="T14" fmla="*/ 755 w 755"/>
                      <a:gd name="T15" fmla="*/ 777 h 777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755" h="777">
                        <a:moveTo>
                          <a:pt x="0" y="0"/>
                        </a:moveTo>
                        <a:cubicBezTo>
                          <a:pt x="15" y="118"/>
                          <a:pt x="30" y="237"/>
                          <a:pt x="89" y="344"/>
                        </a:cubicBezTo>
                        <a:cubicBezTo>
                          <a:pt x="148" y="451"/>
                          <a:pt x="244" y="572"/>
                          <a:pt x="355" y="644"/>
                        </a:cubicBezTo>
                        <a:cubicBezTo>
                          <a:pt x="466" y="716"/>
                          <a:pt x="610" y="746"/>
                          <a:pt x="755" y="777"/>
                        </a:cubicBezTo>
                      </a:path>
                    </a:pathLst>
                  </a:custGeom>
                  <a:noFill/>
                  <a:ln w="28575" cmpd="sng">
                    <a:solidFill>
                      <a:srgbClr val="00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504" name="Freeform 20"/>
                  <p:cNvSpPr>
                    <a:spLocks/>
                  </p:cNvSpPr>
                  <p:nvPr/>
                </p:nvSpPr>
                <p:spPr bwMode="auto">
                  <a:xfrm>
                    <a:off x="3845" y="1122"/>
                    <a:ext cx="211" cy="200"/>
                  </a:xfrm>
                  <a:custGeom>
                    <a:avLst/>
                    <a:gdLst>
                      <a:gd name="T0" fmla="*/ 0 w 178"/>
                      <a:gd name="T1" fmla="*/ 0 h 178"/>
                      <a:gd name="T2" fmla="*/ 79 w 178"/>
                      <a:gd name="T3" fmla="*/ 88 h 178"/>
                      <a:gd name="T4" fmla="*/ 211 w 178"/>
                      <a:gd name="T5" fmla="*/ 200 h 178"/>
                      <a:gd name="T6" fmla="*/ 0 60000 65536"/>
                      <a:gd name="T7" fmla="*/ 0 60000 65536"/>
                      <a:gd name="T8" fmla="*/ 0 60000 65536"/>
                      <a:gd name="T9" fmla="*/ 0 w 178"/>
                      <a:gd name="T10" fmla="*/ 0 h 178"/>
                      <a:gd name="T11" fmla="*/ 178 w 178"/>
                      <a:gd name="T12" fmla="*/ 178 h 178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78" h="178">
                        <a:moveTo>
                          <a:pt x="0" y="0"/>
                        </a:moveTo>
                        <a:cubicBezTo>
                          <a:pt x="18" y="24"/>
                          <a:pt x="37" y="48"/>
                          <a:pt x="67" y="78"/>
                        </a:cubicBezTo>
                        <a:cubicBezTo>
                          <a:pt x="97" y="108"/>
                          <a:pt x="160" y="162"/>
                          <a:pt x="178" y="178"/>
                        </a:cubicBezTo>
                      </a:path>
                    </a:pathLst>
                  </a:custGeom>
                  <a:noFill/>
                  <a:ln w="19050" cmpd="sng">
                    <a:solidFill>
                      <a:srgbClr val="00FF00"/>
                    </a:solidFill>
                    <a:round/>
                    <a:headEnd type="none" w="med" len="med"/>
                    <a:tailEnd type="triangle" w="med" len="med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0500" name="Group 21"/>
                <p:cNvGrpSpPr>
                  <a:grpSpLocks/>
                </p:cNvGrpSpPr>
                <p:nvPr/>
              </p:nvGrpSpPr>
              <p:grpSpPr bwMode="auto">
                <a:xfrm>
                  <a:off x="3545" y="1167"/>
                  <a:ext cx="633" cy="400"/>
                  <a:chOff x="3545" y="1178"/>
                  <a:chExt cx="633" cy="400"/>
                </a:xfrm>
              </p:grpSpPr>
              <p:sp>
                <p:nvSpPr>
                  <p:cNvPr id="20501" name="Text Box 2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545" y="1290"/>
                    <a:ext cx="633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r>
                      <a:rPr lang="zh-CN" altLang="en-US" b="1" i="0">
                        <a:solidFill>
                          <a:schemeClr val="bg1"/>
                        </a:solidFill>
                      </a:rPr>
                      <a:t>等温</a:t>
                    </a:r>
                  </a:p>
                </p:txBody>
              </p:sp>
              <p:sp>
                <p:nvSpPr>
                  <p:cNvPr id="20502" name="Freeform 23"/>
                  <p:cNvSpPr>
                    <a:spLocks/>
                  </p:cNvSpPr>
                  <p:nvPr/>
                </p:nvSpPr>
                <p:spPr bwMode="auto">
                  <a:xfrm>
                    <a:off x="3756" y="1178"/>
                    <a:ext cx="157" cy="166"/>
                  </a:xfrm>
                  <a:custGeom>
                    <a:avLst/>
                    <a:gdLst>
                      <a:gd name="T0" fmla="*/ 0 w 145"/>
                      <a:gd name="T1" fmla="*/ 166 h 166"/>
                      <a:gd name="T2" fmla="*/ 36 w 145"/>
                      <a:gd name="T3" fmla="*/ 66 h 166"/>
                      <a:gd name="T4" fmla="*/ 157 w 145"/>
                      <a:gd name="T5" fmla="*/ 0 h 166"/>
                      <a:gd name="T6" fmla="*/ 0 60000 65536"/>
                      <a:gd name="T7" fmla="*/ 0 60000 65536"/>
                      <a:gd name="T8" fmla="*/ 0 60000 65536"/>
                      <a:gd name="T9" fmla="*/ 0 w 145"/>
                      <a:gd name="T10" fmla="*/ 0 h 166"/>
                      <a:gd name="T11" fmla="*/ 145 w 145"/>
                      <a:gd name="T12" fmla="*/ 166 h 16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45" h="166">
                        <a:moveTo>
                          <a:pt x="0" y="166"/>
                        </a:moveTo>
                        <a:cubicBezTo>
                          <a:pt x="4" y="130"/>
                          <a:pt x="9" y="94"/>
                          <a:pt x="33" y="66"/>
                        </a:cubicBezTo>
                        <a:cubicBezTo>
                          <a:pt x="57" y="38"/>
                          <a:pt x="101" y="19"/>
                          <a:pt x="145" y="0"/>
                        </a:cubicBezTo>
                      </a:path>
                    </a:pathLst>
                  </a:custGeom>
                  <a:noFill/>
                  <a:ln w="9525">
                    <a:solidFill>
                      <a:schemeClr val="bg1"/>
                    </a:solidFill>
                    <a:round/>
                    <a:headEnd type="none" w="med" len="med"/>
                    <a:tailEnd type="triangle" w="sm" len="med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20496" name="Group 24"/>
              <p:cNvGrpSpPr>
                <a:grpSpLocks/>
              </p:cNvGrpSpPr>
              <p:nvPr/>
            </p:nvGrpSpPr>
            <p:grpSpPr bwMode="auto">
              <a:xfrm>
                <a:off x="3990" y="779"/>
                <a:ext cx="646" cy="377"/>
                <a:chOff x="4023" y="823"/>
                <a:chExt cx="646" cy="377"/>
              </a:xfrm>
            </p:grpSpPr>
            <p:sp>
              <p:nvSpPr>
                <p:cNvPr id="20497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4158" y="823"/>
                  <a:ext cx="511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zh-CN" altLang="en-US" b="1" i="0">
                      <a:solidFill>
                        <a:schemeClr val="bg1"/>
                      </a:solidFill>
                    </a:rPr>
                    <a:t>绝热</a:t>
                  </a:r>
                </a:p>
              </p:txBody>
            </p:sp>
            <p:sp>
              <p:nvSpPr>
                <p:cNvPr id="20498" name="Freeform 26"/>
                <p:cNvSpPr>
                  <a:spLocks/>
                </p:cNvSpPr>
                <p:nvPr/>
              </p:nvSpPr>
              <p:spPr bwMode="auto">
                <a:xfrm>
                  <a:off x="4023" y="955"/>
                  <a:ext cx="189" cy="245"/>
                </a:xfrm>
                <a:custGeom>
                  <a:avLst/>
                  <a:gdLst>
                    <a:gd name="T0" fmla="*/ 189 w 189"/>
                    <a:gd name="T1" fmla="*/ 0 h 245"/>
                    <a:gd name="T2" fmla="*/ 77 w 189"/>
                    <a:gd name="T3" fmla="*/ 78 h 245"/>
                    <a:gd name="T4" fmla="*/ 0 w 189"/>
                    <a:gd name="T5" fmla="*/ 245 h 245"/>
                    <a:gd name="T6" fmla="*/ 0 60000 65536"/>
                    <a:gd name="T7" fmla="*/ 0 60000 65536"/>
                    <a:gd name="T8" fmla="*/ 0 60000 65536"/>
                    <a:gd name="T9" fmla="*/ 0 w 189"/>
                    <a:gd name="T10" fmla="*/ 0 h 245"/>
                    <a:gd name="T11" fmla="*/ 189 w 189"/>
                    <a:gd name="T12" fmla="*/ 245 h 24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89" h="245">
                      <a:moveTo>
                        <a:pt x="189" y="0"/>
                      </a:moveTo>
                      <a:cubicBezTo>
                        <a:pt x="148" y="18"/>
                        <a:pt x="108" y="37"/>
                        <a:pt x="77" y="78"/>
                      </a:cubicBezTo>
                      <a:cubicBezTo>
                        <a:pt x="46" y="119"/>
                        <a:pt x="13" y="219"/>
                        <a:pt x="0" y="245"/>
                      </a:cubicBezTo>
                    </a:path>
                  </a:pathLst>
                </a:custGeom>
                <a:noFill/>
                <a:ln w="9525">
                  <a:solidFill>
                    <a:schemeClr val="bg1"/>
                  </a:solidFill>
                  <a:round/>
                  <a:headEnd type="none" w="med" len="med"/>
                  <a:tailEnd type="triangle" w="sm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20493" name="Line 27"/>
            <p:cNvSpPr>
              <a:spLocks noChangeShapeType="1"/>
            </p:cNvSpPr>
            <p:nvPr/>
          </p:nvSpPr>
          <p:spPr bwMode="auto">
            <a:xfrm>
              <a:off x="4145" y="1356"/>
              <a:ext cx="0" cy="45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94" name="Line 28"/>
            <p:cNvSpPr>
              <a:spLocks noChangeShapeType="1"/>
            </p:cNvSpPr>
            <p:nvPr/>
          </p:nvSpPr>
          <p:spPr bwMode="auto">
            <a:xfrm>
              <a:off x="4356" y="1433"/>
              <a:ext cx="0" cy="367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34238" name="Text Box 30"/>
          <p:cNvSpPr txBox="1">
            <a:spLocks noChangeArrowheads="1"/>
          </p:cNvSpPr>
          <p:nvPr/>
        </p:nvSpPr>
        <p:spPr bwMode="auto">
          <a:xfrm>
            <a:off x="246063" y="258763"/>
            <a:ext cx="4694237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 i="0">
                <a:solidFill>
                  <a:schemeClr val="bg1"/>
                </a:solidFill>
              </a:rPr>
              <a:t>        </a:t>
            </a:r>
            <a:r>
              <a:rPr lang="zh-CN" altLang="en-US" sz="2800" b="1" i="0">
                <a:solidFill>
                  <a:schemeClr val="bg1"/>
                </a:solidFill>
              </a:rPr>
              <a:t>将绝热线和等温线对比，我们发现：</a:t>
            </a:r>
            <a:endParaRPr lang="zh-CN" altLang="en-US"/>
          </a:p>
        </p:txBody>
      </p:sp>
      <p:sp>
        <p:nvSpPr>
          <p:cNvPr id="734239" name="Text Box 31"/>
          <p:cNvSpPr txBox="1">
            <a:spLocks noChangeArrowheads="1"/>
          </p:cNvSpPr>
          <p:nvPr/>
        </p:nvSpPr>
        <p:spPr bwMode="auto">
          <a:xfrm>
            <a:off x="385763" y="1781175"/>
            <a:ext cx="5149850" cy="393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 b="1" i="0">
                <a:solidFill>
                  <a:schemeClr val="bg1"/>
                </a:solidFill>
              </a:rPr>
              <a:t>        </a:t>
            </a:r>
            <a:r>
              <a:rPr lang="zh-CN" altLang="en-US" sz="2800" b="1" i="0">
                <a:solidFill>
                  <a:schemeClr val="bg1"/>
                </a:solidFill>
              </a:rPr>
              <a:t>这表明：从同一状态出发，膨胀同一体积，绝热过程比等温过程的压强下降得更多一些。</a:t>
            </a:r>
          </a:p>
          <a:p>
            <a:pPr>
              <a:spcBef>
                <a:spcPct val="0"/>
              </a:spcBef>
            </a:pPr>
            <a:r>
              <a:rPr lang="zh-CN" altLang="en-US" sz="2800" b="1" i="0">
                <a:solidFill>
                  <a:schemeClr val="bg1"/>
                </a:solidFill>
              </a:rPr>
              <a:t>        这是什么原因呢？</a:t>
            </a:r>
          </a:p>
          <a:p>
            <a:pPr>
              <a:spcBef>
                <a:spcPct val="0"/>
              </a:spcBef>
            </a:pPr>
            <a:r>
              <a:rPr lang="zh-CN" altLang="en-US" sz="2800" b="1" i="0">
                <a:solidFill>
                  <a:schemeClr val="bg1"/>
                </a:solidFill>
              </a:rPr>
              <a:t>        等温膨胀过程，压强的减小，仅来自体积的增大。</a:t>
            </a:r>
          </a:p>
          <a:p>
            <a:pPr>
              <a:spcBef>
                <a:spcPct val="0"/>
              </a:spcBef>
            </a:pPr>
            <a:r>
              <a:rPr lang="zh-CN" altLang="en-US" sz="2800" b="1" i="0">
                <a:solidFill>
                  <a:schemeClr val="bg1"/>
                </a:solidFill>
              </a:rPr>
              <a:t>        而绝热膨胀过程，压强的减小，不仅因为体积的增大，而且还由于温度的降低。</a:t>
            </a:r>
          </a:p>
        </p:txBody>
      </p:sp>
      <p:sp>
        <p:nvSpPr>
          <p:cNvPr id="734240" name="Text Box 32"/>
          <p:cNvSpPr txBox="1">
            <a:spLocks noChangeArrowheads="1"/>
          </p:cNvSpPr>
          <p:nvPr/>
        </p:nvSpPr>
        <p:spPr bwMode="auto">
          <a:xfrm>
            <a:off x="6138863" y="3351213"/>
            <a:ext cx="2311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 i="0">
                <a:solidFill>
                  <a:schemeClr val="bg1"/>
                </a:solidFill>
              </a:rPr>
              <a:t>等温</a:t>
            </a:r>
            <a:r>
              <a:rPr lang="en-US" altLang="zh-CN" sz="2800" b="1" i="0">
                <a:solidFill>
                  <a:schemeClr val="bg1"/>
                </a:solidFill>
              </a:rPr>
              <a:t>: </a:t>
            </a:r>
            <a:r>
              <a:rPr lang="en-US" altLang="zh-CN" sz="2800" b="1">
                <a:solidFill>
                  <a:schemeClr val="bg1"/>
                </a:solidFill>
              </a:rPr>
              <a:t>pV</a:t>
            </a:r>
            <a:r>
              <a:rPr lang="en-US" altLang="zh-CN" sz="2800" b="1" i="0">
                <a:solidFill>
                  <a:schemeClr val="bg1"/>
                </a:solidFill>
              </a:rPr>
              <a:t>=</a:t>
            </a:r>
            <a:r>
              <a:rPr lang="en-US" altLang="zh-CN" sz="2800" b="1">
                <a:solidFill>
                  <a:schemeClr val="bg1"/>
                </a:solidFill>
              </a:rPr>
              <a:t>C</a:t>
            </a:r>
            <a:r>
              <a:rPr lang="en-US" altLang="zh-CN" sz="2800" b="1" baseline="-25000">
                <a:solidFill>
                  <a:schemeClr val="bg1"/>
                </a:solidFill>
              </a:rPr>
              <a:t>1</a:t>
            </a:r>
            <a:endParaRPr lang="en-US" altLang="zh-CN" sz="2800" b="1">
              <a:solidFill>
                <a:schemeClr val="bg1"/>
              </a:solidFill>
            </a:endParaRPr>
          </a:p>
        </p:txBody>
      </p:sp>
      <p:graphicFrame>
        <p:nvGraphicFramePr>
          <p:cNvPr id="734241" name="Object 33"/>
          <p:cNvGraphicFramePr>
            <a:graphicFrameLocks noChangeAspect="1"/>
          </p:cNvGraphicFramePr>
          <p:nvPr/>
        </p:nvGraphicFramePr>
        <p:xfrm>
          <a:off x="6573838" y="3783013"/>
          <a:ext cx="1568450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0" name="公式" r:id="rId3" imgW="622080" imgH="368280" progId="Equation.3">
                  <p:embed/>
                </p:oleObj>
              </mc:Choice>
              <mc:Fallback>
                <p:oleObj name="公式" r:id="rId3" imgW="622080" imgH="36828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3838" y="3783013"/>
                        <a:ext cx="1568450" cy="923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4242" name="Text Box 34"/>
          <p:cNvSpPr txBox="1">
            <a:spLocks noChangeArrowheads="1"/>
          </p:cNvSpPr>
          <p:nvPr/>
        </p:nvSpPr>
        <p:spPr bwMode="auto">
          <a:xfrm>
            <a:off x="6116638" y="4725988"/>
            <a:ext cx="2311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 i="0">
                <a:solidFill>
                  <a:schemeClr val="bg1"/>
                </a:solidFill>
              </a:rPr>
              <a:t>绝热</a:t>
            </a:r>
            <a:r>
              <a:rPr lang="en-US" altLang="zh-CN" sz="2800" b="1" i="0">
                <a:solidFill>
                  <a:schemeClr val="bg1"/>
                </a:solidFill>
              </a:rPr>
              <a:t>: </a:t>
            </a:r>
            <a:r>
              <a:rPr lang="en-US" altLang="zh-CN" sz="2800" b="1">
                <a:solidFill>
                  <a:schemeClr val="bg1"/>
                </a:solidFill>
              </a:rPr>
              <a:t>pV</a:t>
            </a:r>
            <a:r>
              <a:rPr lang="en-US" altLang="zh-CN" sz="2800" b="1" baseline="30000">
                <a:solidFill>
                  <a:schemeClr val="bg1"/>
                </a:solidFill>
                <a:sym typeface="Symbol" pitchFamily="18" charset="2"/>
              </a:rPr>
              <a:t></a:t>
            </a:r>
            <a:r>
              <a:rPr lang="en-US" altLang="zh-CN" sz="2800" b="1" i="0">
                <a:solidFill>
                  <a:schemeClr val="bg1"/>
                </a:solidFill>
              </a:rPr>
              <a:t>=</a:t>
            </a:r>
            <a:r>
              <a:rPr lang="en-US" altLang="zh-CN" sz="2800" b="1">
                <a:solidFill>
                  <a:schemeClr val="bg1"/>
                </a:solidFill>
              </a:rPr>
              <a:t>C</a:t>
            </a:r>
            <a:r>
              <a:rPr lang="en-US" altLang="zh-CN" sz="2800" b="1" baseline="-25000">
                <a:solidFill>
                  <a:schemeClr val="bg1"/>
                </a:solidFill>
              </a:rPr>
              <a:t>2</a:t>
            </a:r>
            <a:endParaRPr lang="en-US" altLang="zh-CN" sz="2800" b="1">
              <a:solidFill>
                <a:schemeClr val="bg1"/>
              </a:solidFill>
            </a:endParaRPr>
          </a:p>
        </p:txBody>
      </p:sp>
      <p:graphicFrame>
        <p:nvGraphicFramePr>
          <p:cNvPr id="734243" name="Object 35"/>
          <p:cNvGraphicFramePr>
            <a:graphicFrameLocks noChangeAspect="1"/>
          </p:cNvGraphicFramePr>
          <p:nvPr/>
        </p:nvGraphicFramePr>
        <p:xfrm>
          <a:off x="6534150" y="5224463"/>
          <a:ext cx="1793875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1" name="公式" r:id="rId5" imgW="711000" imgH="368280" progId="Equation.3">
                  <p:embed/>
                </p:oleObj>
              </mc:Choice>
              <mc:Fallback>
                <p:oleObj name="公式" r:id="rId5" imgW="711000" imgH="36828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34150" y="5224463"/>
                        <a:ext cx="1793875" cy="927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4244" name="Text Box 36"/>
          <p:cNvSpPr txBox="1">
            <a:spLocks noChangeArrowheads="1"/>
          </p:cNvSpPr>
          <p:nvPr/>
        </p:nvSpPr>
        <p:spPr bwMode="auto">
          <a:xfrm>
            <a:off x="457200" y="1287463"/>
            <a:ext cx="46942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 i="0">
                <a:solidFill>
                  <a:schemeClr val="bg1"/>
                </a:solidFill>
              </a:rPr>
              <a:t>绝热线比等温线更陡些。</a:t>
            </a:r>
            <a:endParaRPr lang="zh-CN" altLang="en-US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342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34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34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34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34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34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342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342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342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342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4238" grpId="0" build="p"/>
      <p:bldP spid="734239" grpId="0" build="p" autoUpdateAnimBg="0"/>
      <p:bldP spid="734240" grpId="0" autoUpdateAnimBg="0"/>
      <p:bldP spid="734242" grpId="0" autoUpdateAnimBg="0"/>
      <p:bldP spid="734244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4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560F5D4-4222-42A2-98DB-B55ADD97AD6B}" type="slidenum">
              <a:rPr lang="en-US" altLang="zh-CN" smtClean="0"/>
              <a:pPr/>
              <a:t>24</a:t>
            </a:fld>
            <a:endParaRPr lang="en-US" altLang="zh-CN"/>
          </a:p>
        </p:txBody>
      </p:sp>
      <p:sp>
        <p:nvSpPr>
          <p:cNvPr id="21515" name="Text Box 2"/>
          <p:cNvSpPr txBox="1">
            <a:spLocks noChangeArrowheads="1"/>
          </p:cNvSpPr>
          <p:nvPr/>
        </p:nvSpPr>
        <p:spPr bwMode="auto">
          <a:xfrm>
            <a:off x="319088" y="349250"/>
            <a:ext cx="841375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        </a:t>
            </a:r>
            <a:r>
              <a:rPr lang="zh-CN" altLang="en-US" sz="2800" b="1" i="0">
                <a:solidFill>
                  <a:srgbClr val="00FF00"/>
                </a:solidFill>
              </a:rPr>
              <a:t>例题 </a:t>
            </a:r>
            <a:r>
              <a:rPr lang="en-US" altLang="zh-CN" sz="2800" b="1" i="0">
                <a:solidFill>
                  <a:srgbClr val="00FF00"/>
                </a:solidFill>
              </a:rPr>
              <a:t>13-4</a:t>
            </a:r>
            <a:r>
              <a:rPr lang="en-US" altLang="zh-CN" sz="2800" b="1" i="0">
                <a:solidFill>
                  <a:schemeClr val="bg1"/>
                </a:solidFill>
              </a:rPr>
              <a:t>  (1)</a:t>
            </a:r>
            <a:r>
              <a:rPr lang="zh-CN" altLang="zh-CN" sz="2800" b="1" i="0">
                <a:solidFill>
                  <a:schemeClr val="bg1"/>
                </a:solidFill>
              </a:rPr>
              <a:t>单原子气体分子在等压膨胀过程中，将把吸热的     %用于对外作功。</a:t>
            </a:r>
            <a:endParaRPr lang="zh-CN" altLang="en-US" sz="2800" b="1" i="0">
              <a:solidFill>
                <a:schemeClr val="bg1"/>
              </a:solidFill>
            </a:endParaRPr>
          </a:p>
        </p:txBody>
      </p:sp>
      <p:graphicFrame>
        <p:nvGraphicFramePr>
          <p:cNvPr id="735235" name="Object 3"/>
          <p:cNvGraphicFramePr>
            <a:graphicFrameLocks noChangeAspect="1"/>
          </p:cNvGraphicFramePr>
          <p:nvPr/>
        </p:nvGraphicFramePr>
        <p:xfrm>
          <a:off x="1766888" y="1541463"/>
          <a:ext cx="915987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8" name="公式" r:id="rId3" imgW="355320" imgH="419040" progId="Equation.3">
                  <p:embed/>
                </p:oleObj>
              </mc:Choice>
              <mc:Fallback>
                <p:oleObj name="公式" r:id="rId3" imgW="355320" imgH="4190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6888" y="1541463"/>
                        <a:ext cx="915987" cy="1076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5237" name="Object 5"/>
          <p:cNvGraphicFramePr>
            <a:graphicFrameLocks noChangeAspect="1"/>
          </p:cNvGraphicFramePr>
          <p:nvPr/>
        </p:nvGraphicFramePr>
        <p:xfrm>
          <a:off x="4779963" y="1530350"/>
          <a:ext cx="19558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9" name="公式" r:id="rId5" imgW="774360" imgH="419040" progId="Equation.3">
                  <p:embed/>
                </p:oleObj>
              </mc:Choice>
              <mc:Fallback>
                <p:oleObj name="公式" r:id="rId5" imgW="774360" imgH="4190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9963" y="1530350"/>
                        <a:ext cx="1955800" cy="1054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5238" name="Text Box 6"/>
          <p:cNvSpPr txBox="1">
            <a:spLocks noChangeArrowheads="1"/>
          </p:cNvSpPr>
          <p:nvPr/>
        </p:nvSpPr>
        <p:spPr bwMode="auto">
          <a:xfrm>
            <a:off x="6727825" y="1711325"/>
            <a:ext cx="11541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i="0">
                <a:solidFill>
                  <a:schemeClr val="bg1"/>
                </a:solidFill>
              </a:rPr>
              <a:t>=0.4</a:t>
            </a:r>
          </a:p>
        </p:txBody>
      </p:sp>
      <p:sp>
        <p:nvSpPr>
          <p:cNvPr id="735239" name="Text Box 7"/>
          <p:cNvSpPr txBox="1">
            <a:spLocks noChangeArrowheads="1"/>
          </p:cNvSpPr>
          <p:nvPr/>
        </p:nvSpPr>
        <p:spPr bwMode="auto">
          <a:xfrm>
            <a:off x="2160588" y="793750"/>
            <a:ext cx="8366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 i="0">
                <a:solidFill>
                  <a:srgbClr val="00FF00"/>
                </a:solidFill>
              </a:rPr>
              <a:t>40</a:t>
            </a:r>
          </a:p>
        </p:txBody>
      </p:sp>
      <p:sp>
        <p:nvSpPr>
          <p:cNvPr id="735240" name="Text Box 8"/>
          <p:cNvSpPr txBox="1">
            <a:spLocks noChangeArrowheads="1"/>
          </p:cNvSpPr>
          <p:nvPr/>
        </p:nvSpPr>
        <p:spPr bwMode="auto">
          <a:xfrm>
            <a:off x="280988" y="2859088"/>
            <a:ext cx="846772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 i="0">
                <a:solidFill>
                  <a:schemeClr val="bg1"/>
                </a:solidFill>
              </a:rPr>
              <a:t>        (2)</a:t>
            </a:r>
            <a:r>
              <a:rPr lang="zh-CN" altLang="en-US" sz="2800" b="1" i="0">
                <a:solidFill>
                  <a:schemeClr val="bg1"/>
                </a:solidFill>
              </a:rPr>
              <a:t>处于标准状态的</a:t>
            </a:r>
            <a:r>
              <a:rPr lang="en-US" altLang="zh-CN" sz="2800" b="1" i="0">
                <a:solidFill>
                  <a:schemeClr val="bg1"/>
                </a:solidFill>
              </a:rPr>
              <a:t>1mol</a:t>
            </a:r>
            <a:r>
              <a:rPr lang="zh-CN" altLang="en-US" sz="2800" b="1" i="0">
                <a:solidFill>
                  <a:schemeClr val="bg1"/>
                </a:solidFill>
              </a:rPr>
              <a:t>氧气</a:t>
            </a:r>
            <a:r>
              <a:rPr lang="en-US" altLang="zh-CN" sz="2800" b="1" i="0">
                <a:solidFill>
                  <a:schemeClr val="bg1"/>
                </a:solidFill>
              </a:rPr>
              <a:t>, </a:t>
            </a:r>
            <a:r>
              <a:rPr lang="zh-CN" altLang="en-US" sz="2800" b="1" i="0">
                <a:solidFill>
                  <a:schemeClr val="bg1"/>
                </a:solidFill>
              </a:rPr>
              <a:t>在保持体积不变的情况下吸热</a:t>
            </a:r>
            <a:r>
              <a:rPr lang="en-US" altLang="zh-CN" sz="2800" b="1" i="0">
                <a:solidFill>
                  <a:schemeClr val="bg1"/>
                </a:solidFill>
              </a:rPr>
              <a:t>840J, </a:t>
            </a:r>
            <a:r>
              <a:rPr lang="zh-CN" altLang="en-US" sz="2800" b="1" i="0">
                <a:solidFill>
                  <a:schemeClr val="bg1"/>
                </a:solidFill>
              </a:rPr>
              <a:t>压强将变为                         。</a:t>
            </a:r>
          </a:p>
        </p:txBody>
      </p:sp>
      <p:sp>
        <p:nvSpPr>
          <p:cNvPr id="735241" name="Text Box 9"/>
          <p:cNvSpPr txBox="1">
            <a:spLocks noChangeArrowheads="1"/>
          </p:cNvSpPr>
          <p:nvPr/>
        </p:nvSpPr>
        <p:spPr bwMode="auto">
          <a:xfrm>
            <a:off x="1536700" y="4213225"/>
            <a:ext cx="27368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chemeClr val="bg1"/>
                </a:solidFill>
              </a:rPr>
              <a:t>Q</a:t>
            </a:r>
            <a:r>
              <a:rPr lang="en-US" altLang="zh-CN" sz="2800" b="1" baseline="-25000">
                <a:solidFill>
                  <a:schemeClr val="bg1"/>
                </a:solidFill>
              </a:rPr>
              <a:t>V </a:t>
            </a:r>
            <a:r>
              <a:rPr lang="en-US" altLang="zh-CN" sz="2800" b="1" i="0">
                <a:solidFill>
                  <a:schemeClr val="bg1"/>
                </a:solidFill>
              </a:rPr>
              <a:t>=</a:t>
            </a:r>
            <a:r>
              <a:rPr lang="en-US" altLang="zh-CN" sz="2800" b="1">
                <a:solidFill>
                  <a:schemeClr val="bg1"/>
                </a:solidFill>
              </a:rPr>
              <a:t>C</a:t>
            </a:r>
            <a:r>
              <a:rPr lang="en-US" altLang="zh-CN" sz="2800" b="1" baseline="-25000">
                <a:solidFill>
                  <a:schemeClr val="bg1"/>
                </a:solidFill>
              </a:rPr>
              <a:t>V</a:t>
            </a:r>
            <a:r>
              <a:rPr lang="en-US" altLang="zh-CN" sz="2800" b="1" i="0">
                <a:solidFill>
                  <a:schemeClr val="bg1"/>
                </a:solidFill>
              </a:rPr>
              <a:t>(</a:t>
            </a:r>
            <a:r>
              <a:rPr lang="en-US" altLang="zh-CN" sz="2800" b="1">
                <a:solidFill>
                  <a:schemeClr val="bg1"/>
                </a:solidFill>
              </a:rPr>
              <a:t>T-T</a:t>
            </a:r>
            <a:r>
              <a:rPr lang="en-US" altLang="zh-CN" sz="2800" b="1" baseline="-25000">
                <a:solidFill>
                  <a:schemeClr val="bg1"/>
                </a:solidFill>
              </a:rPr>
              <a:t>o</a:t>
            </a:r>
            <a:r>
              <a:rPr lang="zh-CN" altLang="en-US" sz="2800" b="1">
                <a:solidFill>
                  <a:schemeClr val="bg1"/>
                </a:solidFill>
              </a:rPr>
              <a:t>）</a:t>
            </a:r>
            <a:r>
              <a:rPr lang="en-US" altLang="zh-CN" sz="2800" b="1">
                <a:solidFill>
                  <a:schemeClr val="bg1"/>
                </a:solidFill>
              </a:rPr>
              <a:t>,</a:t>
            </a:r>
            <a:endParaRPr lang="en-US" altLang="zh-CN"/>
          </a:p>
        </p:txBody>
      </p:sp>
      <p:graphicFrame>
        <p:nvGraphicFramePr>
          <p:cNvPr id="735242" name="Object 10"/>
          <p:cNvGraphicFramePr>
            <a:graphicFrameLocks noChangeAspect="1"/>
          </p:cNvGraphicFramePr>
          <p:nvPr/>
        </p:nvGraphicFramePr>
        <p:xfrm>
          <a:off x="4086225" y="3983038"/>
          <a:ext cx="1647825" cy="106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0" name="公式" r:id="rId7" imgW="761760" imgH="406080" progId="Equation.3">
                  <p:embed/>
                </p:oleObj>
              </mc:Choice>
              <mc:Fallback>
                <p:oleObj name="公式" r:id="rId7" imgW="761760" imgH="4060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6225" y="3983038"/>
                        <a:ext cx="1647825" cy="1069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5243" name="Object 11"/>
          <p:cNvGraphicFramePr>
            <a:graphicFrameLocks noChangeAspect="1"/>
          </p:cNvGraphicFramePr>
          <p:nvPr/>
        </p:nvGraphicFramePr>
        <p:xfrm>
          <a:off x="1641475" y="4840288"/>
          <a:ext cx="1350963" cy="1081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1" name="公式" r:id="rId9" imgW="507960" imgH="406080" progId="Equation.3">
                  <p:embed/>
                </p:oleObj>
              </mc:Choice>
              <mc:Fallback>
                <p:oleObj name="公式" r:id="rId9" imgW="507960" imgH="40608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1475" y="4840288"/>
                        <a:ext cx="1350963" cy="1081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5244" name="Object 12"/>
          <p:cNvGraphicFramePr>
            <a:graphicFrameLocks noChangeAspect="1"/>
          </p:cNvGraphicFramePr>
          <p:nvPr/>
        </p:nvGraphicFramePr>
        <p:xfrm>
          <a:off x="2951163" y="4832350"/>
          <a:ext cx="2101850" cy="108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2" name="公式" r:id="rId11" imgW="787320" imgH="406080" progId="Equation.3">
                  <p:embed/>
                </p:oleObj>
              </mc:Choice>
              <mc:Fallback>
                <p:oleObj name="公式" r:id="rId11" imgW="787320" imgH="40608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1163" y="4832350"/>
                        <a:ext cx="2101850" cy="1082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5245" name="Text Box 13"/>
          <p:cNvSpPr txBox="1">
            <a:spLocks noChangeArrowheads="1"/>
          </p:cNvSpPr>
          <p:nvPr/>
        </p:nvSpPr>
        <p:spPr bwMode="auto">
          <a:xfrm>
            <a:off x="2847975" y="5894388"/>
            <a:ext cx="25225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>
                <a:solidFill>
                  <a:schemeClr val="bg1"/>
                </a:solidFill>
              </a:rPr>
              <a:t>=</a:t>
            </a:r>
            <a:r>
              <a:rPr lang="en-US" altLang="zh-CN" sz="2800" i="0">
                <a:solidFill>
                  <a:schemeClr val="bg1"/>
                </a:solidFill>
              </a:rPr>
              <a:t>1.163×10</a:t>
            </a:r>
            <a:r>
              <a:rPr lang="en-US" altLang="zh-CN" sz="2800" i="0" baseline="30000">
                <a:solidFill>
                  <a:schemeClr val="bg1"/>
                </a:solidFill>
              </a:rPr>
              <a:t>5</a:t>
            </a:r>
            <a:r>
              <a:rPr lang="en-US" altLang="zh-CN" sz="2800" i="0">
                <a:solidFill>
                  <a:schemeClr val="bg1"/>
                </a:solidFill>
              </a:rPr>
              <a:t>pa</a:t>
            </a:r>
            <a:endParaRPr lang="en-US" altLang="zh-CN" sz="2800">
              <a:solidFill>
                <a:schemeClr val="bg1"/>
              </a:solidFill>
            </a:endParaRPr>
          </a:p>
        </p:txBody>
      </p:sp>
      <p:sp>
        <p:nvSpPr>
          <p:cNvPr id="735246" name="Text Box 14"/>
          <p:cNvSpPr txBox="1">
            <a:spLocks noChangeArrowheads="1"/>
          </p:cNvSpPr>
          <p:nvPr/>
        </p:nvSpPr>
        <p:spPr bwMode="auto">
          <a:xfrm>
            <a:off x="4829175" y="3308350"/>
            <a:ext cx="25225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 i="0">
                <a:solidFill>
                  <a:srgbClr val="00FF00"/>
                </a:solidFill>
              </a:rPr>
              <a:t>1.163×10</a:t>
            </a:r>
            <a:r>
              <a:rPr lang="en-US" altLang="zh-CN" sz="2800" b="1" i="0" baseline="30000">
                <a:solidFill>
                  <a:srgbClr val="00FF00"/>
                </a:solidFill>
              </a:rPr>
              <a:t>5</a:t>
            </a:r>
            <a:r>
              <a:rPr lang="en-US" altLang="zh-CN" sz="2800" b="1" i="0">
                <a:solidFill>
                  <a:srgbClr val="00FF00"/>
                </a:solidFill>
              </a:rPr>
              <a:t>pa</a:t>
            </a:r>
            <a:endParaRPr lang="en-US" altLang="zh-CN" sz="2800">
              <a:solidFill>
                <a:schemeClr val="bg1"/>
              </a:solidFill>
            </a:endParaRPr>
          </a:p>
        </p:txBody>
      </p:sp>
      <p:sp>
        <p:nvSpPr>
          <p:cNvPr id="735247" name="Text Box 15"/>
          <p:cNvSpPr txBox="1">
            <a:spLocks noChangeArrowheads="1"/>
          </p:cNvSpPr>
          <p:nvPr/>
        </p:nvSpPr>
        <p:spPr bwMode="auto">
          <a:xfrm>
            <a:off x="6278563" y="4283075"/>
            <a:ext cx="254158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chemeClr val="bg1"/>
                </a:solidFill>
              </a:rPr>
              <a:t>P</a:t>
            </a:r>
            <a:r>
              <a:rPr lang="en-US" altLang="zh-CN" sz="2800" b="1" baseline="-25000">
                <a:solidFill>
                  <a:schemeClr val="bg1"/>
                </a:solidFill>
              </a:rPr>
              <a:t>o</a:t>
            </a:r>
            <a:r>
              <a:rPr lang="en-US" altLang="zh-CN" sz="2800" b="1">
                <a:solidFill>
                  <a:schemeClr val="bg1"/>
                </a:solidFill>
              </a:rPr>
              <a:t>=1.013×10</a:t>
            </a:r>
            <a:r>
              <a:rPr lang="en-US" altLang="zh-CN" sz="2800" b="1" baseline="30000">
                <a:solidFill>
                  <a:schemeClr val="bg1"/>
                </a:solidFill>
              </a:rPr>
              <a:t>5</a:t>
            </a:r>
            <a:endParaRPr lang="en-US" altLang="zh-CN" sz="2800" b="1" i="0">
              <a:solidFill>
                <a:schemeClr val="bg1"/>
              </a:solidFill>
            </a:endParaRPr>
          </a:p>
        </p:txBody>
      </p:sp>
      <p:graphicFrame>
        <p:nvGraphicFramePr>
          <p:cNvPr id="735248" name="Object 16"/>
          <p:cNvGraphicFramePr>
            <a:graphicFrameLocks noChangeAspect="1"/>
          </p:cNvGraphicFramePr>
          <p:nvPr/>
        </p:nvGraphicFramePr>
        <p:xfrm>
          <a:off x="6408738" y="4722813"/>
          <a:ext cx="1452562" cy="912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3" name="公式" r:id="rId13" imgW="583920" imgH="368280" progId="Equation.3">
                  <p:embed/>
                </p:oleObj>
              </mc:Choice>
              <mc:Fallback>
                <p:oleObj name="公式" r:id="rId13" imgW="583920" imgH="36828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8738" y="4722813"/>
                        <a:ext cx="1452562" cy="912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5249" name="Text Box 17"/>
          <p:cNvSpPr txBox="1">
            <a:spLocks noChangeArrowheads="1"/>
          </p:cNvSpPr>
          <p:nvPr/>
        </p:nvSpPr>
        <p:spPr bwMode="auto">
          <a:xfrm>
            <a:off x="6323013" y="5622925"/>
            <a:ext cx="25590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chemeClr val="bg1"/>
                </a:solidFill>
              </a:rPr>
              <a:t>V</a:t>
            </a:r>
            <a:r>
              <a:rPr lang="en-US" altLang="zh-CN" sz="2800" b="1" baseline="-25000">
                <a:solidFill>
                  <a:schemeClr val="bg1"/>
                </a:solidFill>
              </a:rPr>
              <a:t>o</a:t>
            </a:r>
            <a:r>
              <a:rPr lang="en-US" altLang="zh-CN" sz="2800" b="1">
                <a:solidFill>
                  <a:schemeClr val="bg1"/>
                </a:solidFill>
              </a:rPr>
              <a:t>=22.4×10</a:t>
            </a:r>
            <a:r>
              <a:rPr lang="en-US" altLang="zh-CN" sz="2800" b="1" baseline="30000">
                <a:solidFill>
                  <a:schemeClr val="bg1"/>
                </a:solidFill>
              </a:rPr>
              <a:t>-3</a:t>
            </a:r>
            <a:endParaRPr lang="en-US" altLang="zh-CN" b="1"/>
          </a:p>
        </p:txBody>
      </p:sp>
      <p:graphicFrame>
        <p:nvGraphicFramePr>
          <p:cNvPr id="735251" name="Object 19"/>
          <p:cNvGraphicFramePr>
            <a:graphicFrameLocks noChangeAspect="1"/>
          </p:cNvGraphicFramePr>
          <p:nvPr/>
        </p:nvGraphicFramePr>
        <p:xfrm>
          <a:off x="2824163" y="1449388"/>
          <a:ext cx="1871662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4" name="公式" r:id="rId15" imgW="723600" imgH="203040" progId="Equation.3">
                  <p:embed/>
                </p:oleObj>
              </mc:Choice>
              <mc:Fallback>
                <p:oleObj name="公式" r:id="rId15" imgW="723600" imgH="20304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4163" y="1449388"/>
                        <a:ext cx="1871662" cy="522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2752725" y="2033588"/>
            <a:ext cx="2012950" cy="619125"/>
            <a:chOff x="1734" y="1281"/>
            <a:chExt cx="1256" cy="367"/>
          </a:xfrm>
        </p:grpSpPr>
        <p:graphicFrame>
          <p:nvGraphicFramePr>
            <p:cNvPr id="21513" name="Object 20"/>
            <p:cNvGraphicFramePr>
              <a:graphicFrameLocks noChangeAspect="1"/>
            </p:cNvGraphicFramePr>
            <p:nvPr/>
          </p:nvGraphicFramePr>
          <p:xfrm>
            <a:off x="1734" y="1289"/>
            <a:ext cx="1256" cy="3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45" name="公式" r:id="rId17" imgW="799920" imgH="228600" progId="Equation.3">
                    <p:embed/>
                  </p:oleObj>
                </mc:Choice>
                <mc:Fallback>
                  <p:oleObj name="公式" r:id="rId17" imgW="799920" imgH="228600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34" y="1289"/>
                          <a:ext cx="1256" cy="35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25" name="Line 21"/>
            <p:cNvSpPr>
              <a:spLocks noChangeShapeType="1"/>
            </p:cNvSpPr>
            <p:nvPr/>
          </p:nvSpPr>
          <p:spPr bwMode="auto">
            <a:xfrm>
              <a:off x="1742" y="1281"/>
              <a:ext cx="1235" cy="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35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35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35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735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0" fill="hold"/>
                                        <p:tgtEl>
                                          <p:spTgt spid="7352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0" fill="hold"/>
                                        <p:tgtEl>
                                          <p:spTgt spid="7352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35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735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735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735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735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735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735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735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735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735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735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735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0" fill="hold"/>
                                        <p:tgtEl>
                                          <p:spTgt spid="7352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0" fill="hold"/>
                                        <p:tgtEl>
                                          <p:spTgt spid="7352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5238" grpId="0" autoUpdateAnimBg="0"/>
      <p:bldP spid="735239" grpId="0" autoUpdateAnimBg="0"/>
      <p:bldP spid="735240" grpId="0" autoUpdateAnimBg="0"/>
      <p:bldP spid="735241" grpId="0" autoUpdateAnimBg="0"/>
      <p:bldP spid="735245" grpId="0" autoUpdateAnimBg="0"/>
      <p:bldP spid="735246" grpId="0" autoUpdateAnimBg="0"/>
      <p:bldP spid="735247" grpId="0" autoUpdateAnimBg="0"/>
      <p:bldP spid="735249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4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C6F415C-4A95-4D6A-BEBA-6AFE2C938142}" type="slidenum">
              <a:rPr lang="en-US" altLang="zh-CN" smtClean="0"/>
              <a:pPr/>
              <a:t>25</a:t>
            </a:fld>
            <a:endParaRPr lang="en-US" altLang="zh-CN"/>
          </a:p>
        </p:txBody>
      </p:sp>
      <p:sp>
        <p:nvSpPr>
          <p:cNvPr id="22535" name="Text Box 2"/>
          <p:cNvSpPr txBox="1">
            <a:spLocks noChangeArrowheads="1"/>
          </p:cNvSpPr>
          <p:nvPr/>
        </p:nvSpPr>
        <p:spPr bwMode="auto">
          <a:xfrm>
            <a:off x="319088" y="292100"/>
            <a:ext cx="8413750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        </a:t>
            </a:r>
            <a:r>
              <a:rPr lang="zh-CN" altLang="en-US" sz="2800" b="1" i="0">
                <a:solidFill>
                  <a:srgbClr val="00FF00"/>
                </a:solidFill>
              </a:rPr>
              <a:t>例题 </a:t>
            </a:r>
            <a:r>
              <a:rPr lang="en-US" altLang="zh-CN" sz="2800" b="1" i="0">
                <a:solidFill>
                  <a:srgbClr val="00FF00"/>
                </a:solidFill>
              </a:rPr>
              <a:t>13-5</a:t>
            </a:r>
            <a:r>
              <a:rPr lang="en-US" altLang="zh-CN" sz="2800" b="1" i="0">
                <a:solidFill>
                  <a:schemeClr val="bg1"/>
                </a:solidFill>
              </a:rPr>
              <a:t>  3mol</a:t>
            </a:r>
            <a:r>
              <a:rPr lang="zh-CN" altLang="zh-CN" sz="2800" b="1" i="0">
                <a:solidFill>
                  <a:schemeClr val="bg1"/>
                </a:solidFill>
              </a:rPr>
              <a:t>温度</a:t>
            </a:r>
            <a:r>
              <a:rPr lang="en-US" altLang="zh-CN" sz="2800" b="1" i="0">
                <a:solidFill>
                  <a:schemeClr val="bg1"/>
                </a:solidFill>
              </a:rPr>
              <a:t>T</a:t>
            </a:r>
            <a:r>
              <a:rPr lang="en-US" altLang="zh-CN" sz="2800" b="1" i="0" baseline="-25000">
                <a:solidFill>
                  <a:schemeClr val="bg1"/>
                </a:solidFill>
              </a:rPr>
              <a:t>o</a:t>
            </a:r>
            <a:r>
              <a:rPr lang="en-US" altLang="zh-CN" sz="2800" b="1" i="0">
                <a:solidFill>
                  <a:schemeClr val="bg1"/>
                </a:solidFill>
              </a:rPr>
              <a:t>=273k</a:t>
            </a:r>
            <a:r>
              <a:rPr lang="zh-CN" altLang="en-US" sz="2800" b="1" i="0">
                <a:solidFill>
                  <a:schemeClr val="bg1"/>
                </a:solidFill>
              </a:rPr>
              <a:t>的</a:t>
            </a:r>
            <a:r>
              <a:rPr lang="zh-CN" altLang="zh-CN" sz="2800" b="1" i="0">
                <a:solidFill>
                  <a:schemeClr val="bg1"/>
                </a:solidFill>
              </a:rPr>
              <a:t>气体，先等温膨胀为原体积的5倍，再等体加热到初始压强，整个过程传给气体的热量是</a:t>
            </a:r>
            <a:r>
              <a:rPr lang="en-US" altLang="zh-CN" sz="2800" b="1" i="0">
                <a:solidFill>
                  <a:schemeClr val="bg1"/>
                </a:solidFill>
              </a:rPr>
              <a:t>8×10</a:t>
            </a:r>
            <a:r>
              <a:rPr lang="en-US" altLang="zh-CN" sz="2800" b="1" i="0" baseline="30000">
                <a:solidFill>
                  <a:schemeClr val="bg1"/>
                </a:solidFill>
              </a:rPr>
              <a:t>4</a:t>
            </a:r>
            <a:r>
              <a:rPr lang="en-US" altLang="zh-CN" sz="2800" b="1" i="0">
                <a:solidFill>
                  <a:schemeClr val="bg1"/>
                </a:solidFill>
              </a:rPr>
              <a:t>J</a:t>
            </a:r>
            <a:r>
              <a:rPr lang="zh-CN" altLang="en-US" sz="2800" b="1" i="0">
                <a:solidFill>
                  <a:schemeClr val="bg1"/>
                </a:solidFill>
              </a:rPr>
              <a:t>。画出</a:t>
            </a:r>
            <a:r>
              <a:rPr lang="en-US" altLang="zh-CN" sz="2800" b="1">
                <a:solidFill>
                  <a:schemeClr val="bg1"/>
                </a:solidFill>
              </a:rPr>
              <a:t>pV</a:t>
            </a:r>
            <a:r>
              <a:rPr lang="zh-CN" altLang="en-US" sz="2800" b="1" i="0">
                <a:solidFill>
                  <a:schemeClr val="bg1"/>
                </a:solidFill>
              </a:rPr>
              <a:t>图，并求出比热比</a:t>
            </a:r>
            <a:r>
              <a:rPr lang="zh-CN" altLang="en-US" sz="2800" b="1" i="0">
                <a:solidFill>
                  <a:schemeClr val="bg1"/>
                </a:solidFill>
                <a:sym typeface="Symbol" pitchFamily="18" charset="2"/>
              </a:rPr>
              <a:t>。</a:t>
            </a:r>
            <a:endParaRPr lang="zh-CN" altLang="en-US" sz="2800" b="1" i="0">
              <a:solidFill>
                <a:schemeClr val="bg1"/>
              </a:solidFill>
            </a:endParaRPr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319088" y="2659063"/>
            <a:ext cx="3362325" cy="3527425"/>
            <a:chOff x="289" y="1411"/>
            <a:chExt cx="2118" cy="2222"/>
          </a:xfrm>
        </p:grpSpPr>
        <p:grpSp>
          <p:nvGrpSpPr>
            <p:cNvPr id="22559" name="Group 15"/>
            <p:cNvGrpSpPr>
              <a:grpSpLocks/>
            </p:cNvGrpSpPr>
            <p:nvPr/>
          </p:nvGrpSpPr>
          <p:grpSpPr bwMode="auto">
            <a:xfrm>
              <a:off x="500" y="1478"/>
              <a:ext cx="1834" cy="1522"/>
              <a:chOff x="500" y="1478"/>
              <a:chExt cx="1567" cy="1511"/>
            </a:xfrm>
          </p:grpSpPr>
          <p:sp>
            <p:nvSpPr>
              <p:cNvPr id="22563" name="Line 3"/>
              <p:cNvSpPr>
                <a:spLocks noChangeShapeType="1"/>
              </p:cNvSpPr>
              <p:nvPr/>
            </p:nvSpPr>
            <p:spPr bwMode="auto">
              <a:xfrm>
                <a:off x="500" y="2989"/>
                <a:ext cx="1567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64" name="Line 4"/>
              <p:cNvSpPr>
                <a:spLocks noChangeShapeType="1"/>
              </p:cNvSpPr>
              <p:nvPr/>
            </p:nvSpPr>
            <p:spPr bwMode="auto">
              <a:xfrm flipV="1">
                <a:off x="500" y="1478"/>
                <a:ext cx="0" cy="1511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2560" name="Text Box 17"/>
            <p:cNvSpPr txBox="1">
              <a:spLocks noChangeArrowheads="1"/>
            </p:cNvSpPr>
            <p:nvPr/>
          </p:nvSpPr>
          <p:spPr bwMode="auto">
            <a:xfrm>
              <a:off x="289" y="1411"/>
              <a:ext cx="27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800" b="1">
                  <a:solidFill>
                    <a:schemeClr val="bg1"/>
                  </a:solidFill>
                </a:rPr>
                <a:t>p</a:t>
              </a:r>
              <a:endParaRPr lang="en-US" altLang="zh-CN" b="1"/>
            </a:p>
          </p:txBody>
        </p:sp>
        <p:sp>
          <p:nvSpPr>
            <p:cNvPr id="22561" name="Text Box 18"/>
            <p:cNvSpPr txBox="1">
              <a:spLocks noChangeArrowheads="1"/>
            </p:cNvSpPr>
            <p:nvPr/>
          </p:nvSpPr>
          <p:spPr bwMode="auto">
            <a:xfrm>
              <a:off x="2129" y="2973"/>
              <a:ext cx="27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800" b="1">
                  <a:solidFill>
                    <a:schemeClr val="bg1"/>
                  </a:solidFill>
                </a:rPr>
                <a:t>V</a:t>
              </a:r>
              <a:endParaRPr lang="en-US" altLang="zh-CN" b="1"/>
            </a:p>
          </p:txBody>
        </p:sp>
        <p:sp>
          <p:nvSpPr>
            <p:cNvPr id="22562" name="Text Box 19"/>
            <p:cNvSpPr txBox="1">
              <a:spLocks noChangeArrowheads="1"/>
            </p:cNvSpPr>
            <p:nvPr/>
          </p:nvSpPr>
          <p:spPr bwMode="auto">
            <a:xfrm>
              <a:off x="889" y="3345"/>
              <a:ext cx="88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i="0">
                  <a:solidFill>
                    <a:schemeClr val="bg1"/>
                  </a:solidFill>
                </a:rPr>
                <a:t>图</a:t>
              </a:r>
              <a:r>
                <a:rPr lang="en-US" altLang="zh-CN" i="0">
                  <a:solidFill>
                    <a:schemeClr val="bg1"/>
                  </a:solidFill>
                </a:rPr>
                <a:t>14</a:t>
              </a:r>
              <a:endParaRPr lang="en-US" altLang="zh-CN" sz="2800" i="0">
                <a:solidFill>
                  <a:schemeClr val="bg1"/>
                </a:solidFill>
              </a:endParaRPr>
            </a:p>
          </p:txBody>
        </p:sp>
      </p:grpSp>
      <p:sp>
        <p:nvSpPr>
          <p:cNvPr id="736284" name="Text Box 28"/>
          <p:cNvSpPr txBox="1">
            <a:spLocks noChangeArrowheads="1"/>
          </p:cNvSpPr>
          <p:nvPr/>
        </p:nvSpPr>
        <p:spPr bwMode="auto">
          <a:xfrm>
            <a:off x="904875" y="2100263"/>
            <a:ext cx="14636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 i="0">
                <a:solidFill>
                  <a:schemeClr val="bg1"/>
                </a:solidFill>
              </a:rPr>
              <a:t>解</a:t>
            </a:r>
            <a:endParaRPr lang="zh-CN" altLang="en-US"/>
          </a:p>
        </p:txBody>
      </p:sp>
      <p:graphicFrame>
        <p:nvGraphicFramePr>
          <p:cNvPr id="736285" name="Object 29"/>
          <p:cNvGraphicFramePr>
            <a:graphicFrameLocks noChangeAspect="1"/>
          </p:cNvGraphicFramePr>
          <p:nvPr/>
        </p:nvGraphicFramePr>
        <p:xfrm>
          <a:off x="1460500" y="1890713"/>
          <a:ext cx="3070225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6" name="公式" r:id="rId3" imgW="1193760" imgH="406080" progId="Equation.3">
                  <p:embed/>
                </p:oleObj>
              </mc:Choice>
              <mc:Fallback>
                <p:oleObj name="公式" r:id="rId3" imgW="1193760" imgH="40608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0500" y="1890713"/>
                        <a:ext cx="3070225" cy="1041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6286" name="Object 30"/>
          <p:cNvGraphicFramePr>
            <a:graphicFrameLocks noChangeAspect="1"/>
          </p:cNvGraphicFramePr>
          <p:nvPr/>
        </p:nvGraphicFramePr>
        <p:xfrm>
          <a:off x="4538663" y="1884363"/>
          <a:ext cx="2995612" cy="1027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7" name="公式" r:id="rId5" imgW="1180800" imgH="406080" progId="Equation.3">
                  <p:embed/>
                </p:oleObj>
              </mc:Choice>
              <mc:Fallback>
                <p:oleObj name="公式" r:id="rId5" imgW="1180800" imgH="40608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8663" y="1884363"/>
                        <a:ext cx="2995612" cy="1027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6287" name="Text Box 31"/>
          <p:cNvSpPr txBox="1">
            <a:spLocks noChangeArrowheads="1"/>
          </p:cNvSpPr>
          <p:nvPr/>
        </p:nvSpPr>
        <p:spPr bwMode="auto">
          <a:xfrm>
            <a:off x="3840163" y="2927350"/>
            <a:ext cx="44561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 i="0">
                <a:solidFill>
                  <a:schemeClr val="bg1"/>
                </a:solidFill>
              </a:rPr>
              <a:t>即 </a:t>
            </a:r>
            <a:r>
              <a:rPr lang="en-US" altLang="zh-CN" sz="2800" b="1">
                <a:solidFill>
                  <a:schemeClr val="bg1"/>
                </a:solidFill>
              </a:rPr>
              <a:t>Q=3RT</a:t>
            </a:r>
            <a:r>
              <a:rPr lang="en-US" altLang="zh-CN" sz="2800" b="1" baseline="-25000">
                <a:solidFill>
                  <a:schemeClr val="bg1"/>
                </a:solidFill>
              </a:rPr>
              <a:t>o</a:t>
            </a:r>
            <a:r>
              <a:rPr lang="en-US" altLang="zh-CN" sz="2800" b="1">
                <a:solidFill>
                  <a:schemeClr val="bg1"/>
                </a:solidFill>
              </a:rPr>
              <a:t>ln5+3C</a:t>
            </a:r>
            <a:r>
              <a:rPr lang="en-US" altLang="zh-CN" sz="2800" b="1" baseline="-25000">
                <a:solidFill>
                  <a:schemeClr val="bg1"/>
                </a:solidFill>
              </a:rPr>
              <a:t>V</a:t>
            </a:r>
            <a:r>
              <a:rPr lang="en-US" altLang="zh-CN" sz="2800" b="1">
                <a:solidFill>
                  <a:schemeClr val="bg1"/>
                </a:solidFill>
              </a:rPr>
              <a:t>(T-T</a:t>
            </a:r>
            <a:r>
              <a:rPr lang="en-US" altLang="zh-CN" sz="2800" b="1" baseline="-25000">
                <a:solidFill>
                  <a:schemeClr val="bg1"/>
                </a:solidFill>
              </a:rPr>
              <a:t>o</a:t>
            </a:r>
            <a:r>
              <a:rPr lang="en-US" altLang="zh-CN" sz="2800" b="1">
                <a:solidFill>
                  <a:schemeClr val="bg1"/>
                </a:solidFill>
              </a:rPr>
              <a:t>)</a:t>
            </a:r>
            <a:endParaRPr lang="en-US" altLang="zh-CN" sz="2800">
              <a:solidFill>
                <a:schemeClr val="bg1"/>
              </a:solidFill>
            </a:endParaRPr>
          </a:p>
        </p:txBody>
      </p:sp>
      <p:grpSp>
        <p:nvGrpSpPr>
          <p:cNvPr id="4" name="Group 35"/>
          <p:cNvGrpSpPr>
            <a:grpSpLocks/>
          </p:cNvGrpSpPr>
          <p:nvPr/>
        </p:nvGrpSpPr>
        <p:grpSpPr bwMode="auto">
          <a:xfrm>
            <a:off x="865188" y="3471863"/>
            <a:ext cx="1943100" cy="2159000"/>
            <a:chOff x="578" y="2132"/>
            <a:chExt cx="1224" cy="1360"/>
          </a:xfrm>
        </p:grpSpPr>
        <p:grpSp>
          <p:nvGrpSpPr>
            <p:cNvPr id="22552" name="Group 26"/>
            <p:cNvGrpSpPr>
              <a:grpSpLocks/>
            </p:cNvGrpSpPr>
            <p:nvPr/>
          </p:nvGrpSpPr>
          <p:grpSpPr bwMode="auto">
            <a:xfrm>
              <a:off x="578" y="2132"/>
              <a:ext cx="1224" cy="1360"/>
              <a:chOff x="633" y="1923"/>
              <a:chExt cx="1224" cy="1360"/>
            </a:xfrm>
          </p:grpSpPr>
          <p:grpSp>
            <p:nvGrpSpPr>
              <p:cNvPr id="22554" name="Group 14"/>
              <p:cNvGrpSpPr>
                <a:grpSpLocks/>
              </p:cNvGrpSpPr>
              <p:nvPr/>
            </p:nvGrpSpPr>
            <p:grpSpPr bwMode="auto">
              <a:xfrm>
                <a:off x="790" y="1923"/>
                <a:ext cx="1067" cy="754"/>
                <a:chOff x="790" y="1923"/>
                <a:chExt cx="1067" cy="754"/>
              </a:xfrm>
            </p:grpSpPr>
            <p:sp>
              <p:nvSpPr>
                <p:cNvPr id="22557" name="Freeform 6"/>
                <p:cNvSpPr>
                  <a:spLocks/>
                </p:cNvSpPr>
                <p:nvPr/>
              </p:nvSpPr>
              <p:spPr bwMode="auto">
                <a:xfrm>
                  <a:off x="790" y="1923"/>
                  <a:ext cx="1067" cy="754"/>
                </a:xfrm>
                <a:custGeom>
                  <a:avLst/>
                  <a:gdLst>
                    <a:gd name="T0" fmla="*/ 0 w 1078"/>
                    <a:gd name="T1" fmla="*/ 0 h 733"/>
                    <a:gd name="T2" fmla="*/ 176 w 1078"/>
                    <a:gd name="T3" fmla="*/ 320 h 733"/>
                    <a:gd name="T4" fmla="*/ 628 w 1078"/>
                    <a:gd name="T5" fmla="*/ 675 h 733"/>
                    <a:gd name="T6" fmla="*/ 1067 w 1078"/>
                    <a:gd name="T7" fmla="*/ 754 h 73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078"/>
                    <a:gd name="T13" fmla="*/ 0 h 733"/>
                    <a:gd name="T14" fmla="*/ 1078 w 1078"/>
                    <a:gd name="T15" fmla="*/ 733 h 73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078" h="733">
                      <a:moveTo>
                        <a:pt x="0" y="0"/>
                      </a:moveTo>
                      <a:cubicBezTo>
                        <a:pt x="36" y="101"/>
                        <a:pt x="72" y="202"/>
                        <a:pt x="178" y="311"/>
                      </a:cubicBezTo>
                      <a:cubicBezTo>
                        <a:pt x="284" y="420"/>
                        <a:pt x="484" y="586"/>
                        <a:pt x="634" y="656"/>
                      </a:cubicBezTo>
                      <a:cubicBezTo>
                        <a:pt x="784" y="726"/>
                        <a:pt x="931" y="729"/>
                        <a:pt x="1078" y="733"/>
                      </a:cubicBezTo>
                    </a:path>
                  </a:pathLst>
                </a:custGeom>
                <a:noFill/>
                <a:ln w="38100" cmpd="sng">
                  <a:solidFill>
                    <a:srgbClr val="00FF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558" name="Freeform 11"/>
                <p:cNvSpPr>
                  <a:spLocks/>
                </p:cNvSpPr>
                <p:nvPr/>
              </p:nvSpPr>
              <p:spPr bwMode="auto">
                <a:xfrm>
                  <a:off x="989" y="2266"/>
                  <a:ext cx="178" cy="156"/>
                </a:xfrm>
                <a:custGeom>
                  <a:avLst/>
                  <a:gdLst>
                    <a:gd name="T0" fmla="*/ 0 w 178"/>
                    <a:gd name="T1" fmla="*/ 0 h 156"/>
                    <a:gd name="T2" fmla="*/ 100 w 178"/>
                    <a:gd name="T3" fmla="*/ 100 h 156"/>
                    <a:gd name="T4" fmla="*/ 178 w 178"/>
                    <a:gd name="T5" fmla="*/ 156 h 156"/>
                    <a:gd name="T6" fmla="*/ 0 60000 65536"/>
                    <a:gd name="T7" fmla="*/ 0 60000 65536"/>
                    <a:gd name="T8" fmla="*/ 0 60000 65536"/>
                    <a:gd name="T9" fmla="*/ 0 w 178"/>
                    <a:gd name="T10" fmla="*/ 0 h 156"/>
                    <a:gd name="T11" fmla="*/ 178 w 178"/>
                    <a:gd name="T12" fmla="*/ 156 h 15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78" h="156">
                      <a:moveTo>
                        <a:pt x="0" y="0"/>
                      </a:moveTo>
                      <a:cubicBezTo>
                        <a:pt x="35" y="37"/>
                        <a:pt x="70" y="74"/>
                        <a:pt x="100" y="100"/>
                      </a:cubicBezTo>
                      <a:cubicBezTo>
                        <a:pt x="130" y="126"/>
                        <a:pt x="154" y="141"/>
                        <a:pt x="178" y="156"/>
                      </a:cubicBezTo>
                    </a:path>
                  </a:pathLst>
                </a:custGeom>
                <a:noFill/>
                <a:ln w="19050" cmpd="sng">
                  <a:solidFill>
                    <a:srgbClr val="00FF00"/>
                  </a:solidFill>
                  <a:round/>
                  <a:headEnd type="none" w="med" len="med"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22555" name="Line 22"/>
              <p:cNvSpPr>
                <a:spLocks noChangeShapeType="1"/>
              </p:cNvSpPr>
              <p:nvPr/>
            </p:nvSpPr>
            <p:spPr bwMode="auto">
              <a:xfrm>
                <a:off x="789" y="1933"/>
                <a:ext cx="0" cy="1067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56" name="Text Box 23"/>
              <p:cNvSpPr txBox="1">
                <a:spLocks noChangeArrowheads="1"/>
              </p:cNvSpPr>
              <p:nvPr/>
            </p:nvSpPr>
            <p:spPr bwMode="auto">
              <a:xfrm>
                <a:off x="633" y="2956"/>
                <a:ext cx="434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2800" b="1">
                    <a:solidFill>
                      <a:schemeClr val="bg1"/>
                    </a:solidFill>
                  </a:rPr>
                  <a:t>V</a:t>
                </a:r>
                <a:r>
                  <a:rPr lang="en-US" altLang="zh-CN" sz="2800" b="1" baseline="-25000">
                    <a:solidFill>
                      <a:schemeClr val="bg1"/>
                    </a:solidFill>
                  </a:rPr>
                  <a:t>o</a:t>
                </a:r>
                <a:endParaRPr lang="en-US" altLang="zh-CN" sz="2800" b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2553" name="Text Box 33"/>
            <p:cNvSpPr txBox="1">
              <a:spLocks noChangeArrowheads="1"/>
            </p:cNvSpPr>
            <p:nvPr/>
          </p:nvSpPr>
          <p:spPr bwMode="auto">
            <a:xfrm>
              <a:off x="956" y="2634"/>
              <a:ext cx="32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b="1">
                  <a:solidFill>
                    <a:schemeClr val="bg1"/>
                  </a:solidFill>
                </a:rPr>
                <a:t>T</a:t>
              </a:r>
              <a:r>
                <a:rPr lang="en-US" altLang="zh-CN" b="1" baseline="-25000">
                  <a:solidFill>
                    <a:schemeClr val="bg1"/>
                  </a:solidFill>
                </a:rPr>
                <a:t>o</a:t>
              </a:r>
              <a:endParaRPr lang="en-US" altLang="zh-CN" b="1"/>
            </a:p>
          </p:txBody>
        </p:sp>
      </p:grpSp>
      <p:grpSp>
        <p:nvGrpSpPr>
          <p:cNvPr id="7" name="Group 41"/>
          <p:cNvGrpSpPr>
            <a:grpSpLocks/>
          </p:cNvGrpSpPr>
          <p:nvPr/>
        </p:nvGrpSpPr>
        <p:grpSpPr bwMode="auto">
          <a:xfrm>
            <a:off x="671513" y="3203575"/>
            <a:ext cx="2568575" cy="2439988"/>
            <a:chOff x="423" y="2018"/>
            <a:chExt cx="1618" cy="1537"/>
          </a:xfrm>
        </p:grpSpPr>
        <p:grpSp>
          <p:nvGrpSpPr>
            <p:cNvPr id="22544" name="Group 16"/>
            <p:cNvGrpSpPr>
              <a:grpSpLocks/>
            </p:cNvGrpSpPr>
            <p:nvPr/>
          </p:nvGrpSpPr>
          <p:grpSpPr bwMode="auto">
            <a:xfrm>
              <a:off x="423" y="2186"/>
              <a:ext cx="1345" cy="756"/>
              <a:chOff x="511" y="1922"/>
              <a:chExt cx="1345" cy="756"/>
            </a:xfrm>
          </p:grpSpPr>
          <p:sp>
            <p:nvSpPr>
              <p:cNvPr id="22548" name="Line 7"/>
              <p:cNvSpPr>
                <a:spLocks noChangeShapeType="1"/>
              </p:cNvSpPr>
              <p:nvPr/>
            </p:nvSpPr>
            <p:spPr bwMode="auto">
              <a:xfrm>
                <a:off x="511" y="1922"/>
                <a:ext cx="1345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22549" name="Group 13"/>
              <p:cNvGrpSpPr>
                <a:grpSpLocks/>
              </p:cNvGrpSpPr>
              <p:nvPr/>
            </p:nvGrpSpPr>
            <p:grpSpPr bwMode="auto">
              <a:xfrm>
                <a:off x="1845" y="1933"/>
                <a:ext cx="0" cy="745"/>
                <a:chOff x="1845" y="1933"/>
                <a:chExt cx="0" cy="745"/>
              </a:xfrm>
            </p:grpSpPr>
            <p:sp>
              <p:nvSpPr>
                <p:cNvPr id="22550" name="Line 8"/>
                <p:cNvSpPr>
                  <a:spLocks noChangeShapeType="1"/>
                </p:cNvSpPr>
                <p:nvPr/>
              </p:nvSpPr>
              <p:spPr bwMode="auto">
                <a:xfrm flipH="1" flipV="1">
                  <a:off x="1845" y="1933"/>
                  <a:ext cx="0" cy="745"/>
                </a:xfrm>
                <a:prstGeom prst="line">
                  <a:avLst/>
                </a:prstGeom>
                <a:noFill/>
                <a:ln w="38100">
                  <a:solidFill>
                    <a:srgbClr val="00FF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551" name="Line 12"/>
                <p:cNvSpPr>
                  <a:spLocks noChangeShapeType="1"/>
                </p:cNvSpPr>
                <p:nvPr/>
              </p:nvSpPr>
              <p:spPr bwMode="auto">
                <a:xfrm flipV="1">
                  <a:off x="1845" y="2111"/>
                  <a:ext cx="0" cy="244"/>
                </a:xfrm>
                <a:prstGeom prst="line">
                  <a:avLst/>
                </a:prstGeom>
                <a:noFill/>
                <a:ln w="19050">
                  <a:solidFill>
                    <a:srgbClr val="00FF00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22545" name="Line 21"/>
            <p:cNvSpPr>
              <a:spLocks noChangeShapeType="1"/>
            </p:cNvSpPr>
            <p:nvPr/>
          </p:nvSpPr>
          <p:spPr bwMode="auto">
            <a:xfrm>
              <a:off x="1757" y="2986"/>
              <a:ext cx="0" cy="27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46" name="Text Box 24"/>
            <p:cNvSpPr txBox="1">
              <a:spLocks noChangeArrowheads="1"/>
            </p:cNvSpPr>
            <p:nvPr/>
          </p:nvSpPr>
          <p:spPr bwMode="auto">
            <a:xfrm>
              <a:off x="1516" y="3228"/>
              <a:ext cx="52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800" b="1">
                  <a:solidFill>
                    <a:schemeClr val="bg1"/>
                  </a:solidFill>
                </a:rPr>
                <a:t>5V</a:t>
              </a:r>
              <a:r>
                <a:rPr lang="en-US" altLang="zh-CN" sz="2800" b="1" baseline="-25000">
                  <a:solidFill>
                    <a:schemeClr val="bg1"/>
                  </a:solidFill>
                </a:rPr>
                <a:t>o</a:t>
              </a:r>
              <a:endParaRPr lang="en-US" altLang="zh-CN" sz="2800" b="1">
                <a:solidFill>
                  <a:schemeClr val="bg1"/>
                </a:solidFill>
              </a:endParaRPr>
            </a:p>
          </p:txBody>
        </p:sp>
        <p:sp>
          <p:nvSpPr>
            <p:cNvPr id="22547" name="Text Box 34"/>
            <p:cNvSpPr txBox="1">
              <a:spLocks noChangeArrowheads="1"/>
            </p:cNvSpPr>
            <p:nvPr/>
          </p:nvSpPr>
          <p:spPr bwMode="auto">
            <a:xfrm>
              <a:off x="1719" y="2018"/>
              <a:ext cx="32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b="1">
                  <a:solidFill>
                    <a:schemeClr val="bg1"/>
                  </a:solidFill>
                </a:rPr>
                <a:t>T</a:t>
              </a:r>
              <a:endParaRPr lang="en-US" altLang="zh-CN" b="1"/>
            </a:p>
          </p:txBody>
        </p:sp>
      </p:grpSp>
      <p:graphicFrame>
        <p:nvGraphicFramePr>
          <p:cNvPr id="736293" name="Object 37"/>
          <p:cNvGraphicFramePr>
            <a:graphicFrameLocks noChangeAspect="1"/>
          </p:cNvGraphicFramePr>
          <p:nvPr/>
        </p:nvGraphicFramePr>
        <p:xfrm>
          <a:off x="4441825" y="3937000"/>
          <a:ext cx="1611313" cy="1027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8" name="公式" r:id="rId7" imgW="634680" imgH="406080" progId="Equation.3">
                  <p:embed/>
                </p:oleObj>
              </mc:Choice>
              <mc:Fallback>
                <p:oleObj name="公式" r:id="rId7" imgW="634680" imgH="406080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1825" y="3937000"/>
                        <a:ext cx="1611313" cy="1027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6294" name="Text Box 38"/>
          <p:cNvSpPr txBox="1">
            <a:spLocks noChangeArrowheads="1"/>
          </p:cNvSpPr>
          <p:nvPr/>
        </p:nvSpPr>
        <p:spPr bwMode="auto">
          <a:xfrm>
            <a:off x="5997575" y="4094163"/>
            <a:ext cx="16573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 i="0">
                <a:solidFill>
                  <a:schemeClr val="bg1"/>
                </a:solidFill>
                <a:sym typeface="Symbol" pitchFamily="18" charset="2"/>
              </a:rPr>
              <a:t></a:t>
            </a:r>
            <a:r>
              <a:rPr lang="en-US" altLang="zh-CN" sz="2800" b="1">
                <a:solidFill>
                  <a:schemeClr val="bg1"/>
                </a:solidFill>
                <a:sym typeface="Symbol" pitchFamily="18" charset="2"/>
              </a:rPr>
              <a:t>T=5T</a:t>
            </a:r>
            <a:r>
              <a:rPr lang="en-US" altLang="zh-CN" sz="2800" b="1" baseline="-25000">
                <a:solidFill>
                  <a:schemeClr val="bg1"/>
                </a:solidFill>
                <a:sym typeface="Symbol" pitchFamily="18" charset="2"/>
              </a:rPr>
              <a:t>o</a:t>
            </a:r>
            <a:endParaRPr lang="en-US" altLang="zh-CN" sz="2800">
              <a:solidFill>
                <a:schemeClr val="bg1"/>
              </a:solidFill>
            </a:endParaRPr>
          </a:p>
        </p:txBody>
      </p:sp>
      <p:sp>
        <p:nvSpPr>
          <p:cNvPr id="736295" name="Text Box 39"/>
          <p:cNvSpPr txBox="1">
            <a:spLocks noChangeArrowheads="1"/>
          </p:cNvSpPr>
          <p:nvPr/>
        </p:nvSpPr>
        <p:spPr bwMode="auto">
          <a:xfrm>
            <a:off x="3810000" y="4921250"/>
            <a:ext cx="37401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 i="0">
                <a:solidFill>
                  <a:schemeClr val="bg1"/>
                </a:solidFill>
              </a:rPr>
              <a:t>于是解得   </a:t>
            </a:r>
            <a:r>
              <a:rPr lang="en-US" altLang="zh-CN" sz="2800" b="1">
                <a:solidFill>
                  <a:schemeClr val="bg1"/>
                </a:solidFill>
              </a:rPr>
              <a:t>C</a:t>
            </a:r>
            <a:r>
              <a:rPr lang="en-US" altLang="zh-CN" sz="2800" b="1" baseline="-25000">
                <a:solidFill>
                  <a:schemeClr val="bg1"/>
                </a:solidFill>
              </a:rPr>
              <a:t>V </a:t>
            </a:r>
            <a:r>
              <a:rPr lang="en-US" altLang="zh-CN" sz="2800" b="1">
                <a:solidFill>
                  <a:schemeClr val="bg1"/>
                </a:solidFill>
              </a:rPr>
              <a:t>=21.1</a:t>
            </a:r>
          </a:p>
        </p:txBody>
      </p:sp>
      <p:graphicFrame>
        <p:nvGraphicFramePr>
          <p:cNvPr id="736296" name="Object 40"/>
          <p:cNvGraphicFramePr>
            <a:graphicFrameLocks noChangeAspect="1"/>
          </p:cNvGraphicFramePr>
          <p:nvPr/>
        </p:nvGraphicFramePr>
        <p:xfrm>
          <a:off x="4271963" y="5389563"/>
          <a:ext cx="3586162" cy="110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9" name="公式" r:id="rId9" imgW="1396800" imgH="431640" progId="Equation.3">
                  <p:embed/>
                </p:oleObj>
              </mc:Choice>
              <mc:Fallback>
                <p:oleObj name="公式" r:id="rId9" imgW="1396800" imgH="431640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1963" y="5389563"/>
                        <a:ext cx="3586162" cy="1108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6299" name="Text Box 43"/>
          <p:cNvSpPr txBox="1">
            <a:spLocks noChangeArrowheads="1"/>
          </p:cNvSpPr>
          <p:nvPr/>
        </p:nvSpPr>
        <p:spPr bwMode="auto">
          <a:xfrm>
            <a:off x="3846513" y="3459163"/>
            <a:ext cx="381158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 i="0">
                <a:solidFill>
                  <a:schemeClr val="bg1"/>
                </a:solidFill>
              </a:rPr>
              <a:t>由等压过程方程：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362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362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36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736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36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736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736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736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736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736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6284" grpId="0" autoUpdateAnimBg="0"/>
      <p:bldP spid="736287" grpId="0" autoUpdateAnimBg="0"/>
      <p:bldP spid="736294" grpId="0" autoUpdateAnimBg="0"/>
      <p:bldP spid="736295" grpId="0" autoUpdateAnimBg="0"/>
      <p:bldP spid="736299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9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6CD01C6-09DA-4F9F-B5E5-66557D309505}" type="slidenum">
              <a:rPr lang="en-US" altLang="zh-CN" smtClean="0"/>
              <a:pPr/>
              <a:t>26</a:t>
            </a:fld>
            <a:endParaRPr lang="en-US" altLang="zh-CN"/>
          </a:p>
        </p:txBody>
      </p:sp>
      <p:sp>
        <p:nvSpPr>
          <p:cNvPr id="23560" name="Text Box 2"/>
          <p:cNvSpPr txBox="1">
            <a:spLocks noChangeArrowheads="1"/>
          </p:cNvSpPr>
          <p:nvPr/>
        </p:nvSpPr>
        <p:spPr bwMode="auto">
          <a:xfrm>
            <a:off x="319088" y="292100"/>
            <a:ext cx="8413750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        </a:t>
            </a:r>
            <a:r>
              <a:rPr lang="zh-CN" altLang="en-US" sz="2800" b="1" i="0">
                <a:solidFill>
                  <a:srgbClr val="00FF00"/>
                </a:solidFill>
              </a:rPr>
              <a:t>例题 </a:t>
            </a:r>
            <a:r>
              <a:rPr lang="en-US" altLang="zh-CN" sz="2800" b="1" i="0">
                <a:solidFill>
                  <a:srgbClr val="00FF00"/>
                </a:solidFill>
              </a:rPr>
              <a:t>13-6</a:t>
            </a:r>
            <a:r>
              <a:rPr lang="en-US" altLang="zh-CN" sz="2800" b="1" i="0">
                <a:solidFill>
                  <a:schemeClr val="bg1"/>
                </a:solidFill>
              </a:rPr>
              <a:t> </a:t>
            </a:r>
            <a:r>
              <a:rPr lang="zh-CN" altLang="en-US" sz="2800" b="1" i="0">
                <a:solidFill>
                  <a:schemeClr val="bg1"/>
                </a:solidFill>
              </a:rPr>
              <a:t>如图</a:t>
            </a:r>
            <a:r>
              <a:rPr lang="en-US" altLang="zh-CN" sz="2800" b="1" i="0">
                <a:solidFill>
                  <a:schemeClr val="bg1"/>
                </a:solidFill>
              </a:rPr>
              <a:t>15</a:t>
            </a:r>
            <a:r>
              <a:rPr lang="zh-CN" altLang="en-US" sz="2800" b="1" i="0">
                <a:solidFill>
                  <a:schemeClr val="bg1"/>
                </a:solidFill>
              </a:rPr>
              <a:t>所示，容器左边有理想气体，压强、体积、温度分别是</a:t>
            </a:r>
            <a:r>
              <a:rPr lang="en-US" altLang="zh-CN" sz="2800" b="1">
                <a:solidFill>
                  <a:schemeClr val="bg1"/>
                </a:solidFill>
              </a:rPr>
              <a:t>p</a:t>
            </a:r>
            <a:r>
              <a:rPr lang="en-US" altLang="zh-CN" sz="2800" b="1" i="0" baseline="-25000">
                <a:solidFill>
                  <a:schemeClr val="bg1"/>
                </a:solidFill>
              </a:rPr>
              <a:t>o </a:t>
            </a:r>
            <a:r>
              <a:rPr lang="en-US" altLang="zh-CN" sz="2800" b="1" i="0">
                <a:solidFill>
                  <a:schemeClr val="bg1"/>
                </a:solidFill>
              </a:rPr>
              <a:t>,</a:t>
            </a:r>
            <a:r>
              <a:rPr lang="en-US" altLang="zh-CN" sz="2800" b="1">
                <a:solidFill>
                  <a:schemeClr val="bg1"/>
                </a:solidFill>
              </a:rPr>
              <a:t>V</a:t>
            </a:r>
            <a:r>
              <a:rPr lang="en-US" altLang="zh-CN" sz="2800" b="1" i="0">
                <a:solidFill>
                  <a:schemeClr val="bg1"/>
                </a:solidFill>
              </a:rPr>
              <a:t>,</a:t>
            </a:r>
            <a:r>
              <a:rPr lang="en-US" altLang="zh-CN" sz="2800" b="1">
                <a:solidFill>
                  <a:schemeClr val="bg1"/>
                </a:solidFill>
              </a:rPr>
              <a:t>T</a:t>
            </a:r>
            <a:r>
              <a:rPr lang="en-US" altLang="zh-CN" sz="2800" b="1" i="0" baseline="-25000">
                <a:solidFill>
                  <a:schemeClr val="bg1"/>
                </a:solidFill>
              </a:rPr>
              <a:t>o</a:t>
            </a:r>
            <a:r>
              <a:rPr lang="zh-CN" altLang="en-US" sz="2800" b="1" i="0">
                <a:solidFill>
                  <a:schemeClr val="bg1"/>
                </a:solidFill>
              </a:rPr>
              <a:t>，右边为真空，容积也为</a:t>
            </a:r>
            <a:r>
              <a:rPr lang="en-US" altLang="zh-CN" sz="2800" b="1">
                <a:solidFill>
                  <a:schemeClr val="bg1"/>
                </a:solidFill>
              </a:rPr>
              <a:t>V</a:t>
            </a:r>
            <a:r>
              <a:rPr lang="zh-CN" altLang="en-US" sz="2800" b="1">
                <a:solidFill>
                  <a:schemeClr val="bg1"/>
                </a:solidFill>
              </a:rPr>
              <a:t>。</a:t>
            </a:r>
            <a:r>
              <a:rPr lang="zh-CN" altLang="en-US" sz="2800" b="1" i="0">
                <a:solidFill>
                  <a:schemeClr val="bg1"/>
                </a:solidFill>
              </a:rPr>
              <a:t>现抽去中间的隔板，让气体作</a:t>
            </a:r>
            <a:r>
              <a:rPr lang="zh-CN" altLang="zh-CN" sz="2800" b="1" i="0">
                <a:solidFill>
                  <a:schemeClr val="bg1"/>
                </a:solidFill>
              </a:rPr>
              <a:t>绝热自由膨胀，求平衡时的压强和温度。</a:t>
            </a:r>
            <a:endParaRPr lang="zh-CN" altLang="en-US" sz="2800" b="1" i="0">
              <a:solidFill>
                <a:schemeClr val="bg1"/>
              </a:solidFill>
            </a:endParaRPr>
          </a:p>
        </p:txBody>
      </p:sp>
      <p:grpSp>
        <p:nvGrpSpPr>
          <p:cNvPr id="23561" name="Group 15"/>
          <p:cNvGrpSpPr>
            <a:grpSpLocks/>
          </p:cNvGrpSpPr>
          <p:nvPr/>
        </p:nvGrpSpPr>
        <p:grpSpPr bwMode="auto">
          <a:xfrm>
            <a:off x="342900" y="3827463"/>
            <a:ext cx="3262313" cy="2844800"/>
            <a:chOff x="334" y="1701"/>
            <a:chExt cx="2055" cy="1792"/>
          </a:xfrm>
        </p:grpSpPr>
        <p:grpSp>
          <p:nvGrpSpPr>
            <p:cNvPr id="23569" name="Group 5"/>
            <p:cNvGrpSpPr>
              <a:grpSpLocks/>
            </p:cNvGrpSpPr>
            <p:nvPr/>
          </p:nvGrpSpPr>
          <p:grpSpPr bwMode="auto">
            <a:xfrm>
              <a:off x="334" y="1701"/>
              <a:ext cx="2055" cy="1310"/>
              <a:chOff x="334" y="1701"/>
              <a:chExt cx="2055" cy="1310"/>
            </a:xfrm>
          </p:grpSpPr>
          <p:sp>
            <p:nvSpPr>
              <p:cNvPr id="23579" name="Rectangle 3"/>
              <p:cNvSpPr>
                <a:spLocks noChangeArrowheads="1"/>
              </p:cNvSpPr>
              <p:nvPr/>
            </p:nvSpPr>
            <p:spPr bwMode="auto">
              <a:xfrm>
                <a:off x="334" y="1701"/>
                <a:ext cx="2055" cy="1310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580" name="Line 4"/>
              <p:cNvSpPr>
                <a:spLocks noChangeShapeType="1"/>
              </p:cNvSpPr>
              <p:nvPr/>
            </p:nvSpPr>
            <p:spPr bwMode="auto">
              <a:xfrm>
                <a:off x="1356" y="1711"/>
                <a:ext cx="0" cy="1289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3570" name="Text Box 6"/>
            <p:cNvSpPr txBox="1">
              <a:spLocks noChangeArrowheads="1"/>
            </p:cNvSpPr>
            <p:nvPr/>
          </p:nvSpPr>
          <p:spPr bwMode="auto">
            <a:xfrm>
              <a:off x="878" y="3166"/>
              <a:ext cx="115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800" i="0">
                  <a:solidFill>
                    <a:schemeClr val="bg1"/>
                  </a:solidFill>
                </a:rPr>
                <a:t>图</a:t>
              </a:r>
              <a:r>
                <a:rPr lang="en-US" altLang="zh-CN" sz="2800" i="0">
                  <a:solidFill>
                    <a:schemeClr val="bg1"/>
                  </a:solidFill>
                </a:rPr>
                <a:t>15</a:t>
              </a:r>
              <a:endParaRPr lang="en-US" altLang="zh-CN"/>
            </a:p>
          </p:txBody>
        </p:sp>
        <p:sp>
          <p:nvSpPr>
            <p:cNvPr id="23571" name="Text Box 7"/>
            <p:cNvSpPr txBox="1">
              <a:spLocks noChangeArrowheads="1"/>
            </p:cNvSpPr>
            <p:nvPr/>
          </p:nvSpPr>
          <p:spPr bwMode="auto">
            <a:xfrm>
              <a:off x="456" y="2065"/>
              <a:ext cx="27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chemeClr val="bg1"/>
                  </a:solidFill>
                </a:rPr>
                <a:t>•</a:t>
              </a:r>
            </a:p>
          </p:txBody>
        </p:sp>
        <p:sp>
          <p:nvSpPr>
            <p:cNvPr id="23572" name="Text Box 8"/>
            <p:cNvSpPr txBox="1">
              <a:spLocks noChangeArrowheads="1"/>
            </p:cNvSpPr>
            <p:nvPr/>
          </p:nvSpPr>
          <p:spPr bwMode="auto">
            <a:xfrm>
              <a:off x="485" y="2416"/>
              <a:ext cx="27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chemeClr val="bg1"/>
                  </a:solidFill>
                </a:rPr>
                <a:t>•</a:t>
              </a:r>
            </a:p>
          </p:txBody>
        </p:sp>
        <p:sp>
          <p:nvSpPr>
            <p:cNvPr id="23573" name="Text Box 9"/>
            <p:cNvSpPr txBox="1">
              <a:spLocks noChangeArrowheads="1"/>
            </p:cNvSpPr>
            <p:nvPr/>
          </p:nvSpPr>
          <p:spPr bwMode="auto">
            <a:xfrm>
              <a:off x="947" y="2034"/>
              <a:ext cx="27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chemeClr val="bg1"/>
                  </a:solidFill>
                </a:rPr>
                <a:t>•</a:t>
              </a:r>
            </a:p>
          </p:txBody>
        </p:sp>
        <p:sp>
          <p:nvSpPr>
            <p:cNvPr id="23574" name="Text Box 10"/>
            <p:cNvSpPr txBox="1">
              <a:spLocks noChangeArrowheads="1"/>
            </p:cNvSpPr>
            <p:nvPr/>
          </p:nvSpPr>
          <p:spPr bwMode="auto">
            <a:xfrm>
              <a:off x="777" y="2319"/>
              <a:ext cx="27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chemeClr val="bg1"/>
                  </a:solidFill>
                </a:rPr>
                <a:t>•</a:t>
              </a:r>
            </a:p>
          </p:txBody>
        </p:sp>
        <p:sp>
          <p:nvSpPr>
            <p:cNvPr id="23575" name="Text Box 11"/>
            <p:cNvSpPr txBox="1">
              <a:spLocks noChangeArrowheads="1"/>
            </p:cNvSpPr>
            <p:nvPr/>
          </p:nvSpPr>
          <p:spPr bwMode="auto">
            <a:xfrm>
              <a:off x="644" y="2694"/>
              <a:ext cx="27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chemeClr val="bg1"/>
                  </a:solidFill>
                </a:rPr>
                <a:t>•</a:t>
              </a:r>
            </a:p>
          </p:txBody>
        </p:sp>
        <p:sp>
          <p:nvSpPr>
            <p:cNvPr id="23576" name="Text Box 12"/>
            <p:cNvSpPr txBox="1">
              <a:spLocks noChangeArrowheads="1"/>
            </p:cNvSpPr>
            <p:nvPr/>
          </p:nvSpPr>
          <p:spPr bwMode="auto">
            <a:xfrm>
              <a:off x="1002" y="2601"/>
              <a:ext cx="27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chemeClr val="bg1"/>
                  </a:solidFill>
                </a:rPr>
                <a:t>•</a:t>
              </a:r>
            </a:p>
          </p:txBody>
        </p:sp>
        <p:sp>
          <p:nvSpPr>
            <p:cNvPr id="23577" name="Text Box 13"/>
            <p:cNvSpPr txBox="1">
              <a:spLocks noChangeArrowheads="1"/>
            </p:cNvSpPr>
            <p:nvPr/>
          </p:nvSpPr>
          <p:spPr bwMode="auto">
            <a:xfrm>
              <a:off x="488" y="1722"/>
              <a:ext cx="88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800" b="1">
                  <a:solidFill>
                    <a:schemeClr val="bg1"/>
                  </a:solidFill>
                </a:rPr>
                <a:t>p</a:t>
              </a:r>
              <a:r>
                <a:rPr lang="en-US" altLang="zh-CN" sz="2800" b="1" i="0" baseline="-25000">
                  <a:solidFill>
                    <a:schemeClr val="bg1"/>
                  </a:solidFill>
                </a:rPr>
                <a:t>o </a:t>
              </a:r>
              <a:r>
                <a:rPr lang="en-US" altLang="zh-CN" sz="2800" b="1" i="0">
                  <a:solidFill>
                    <a:schemeClr val="bg1"/>
                  </a:solidFill>
                </a:rPr>
                <a:t>,</a:t>
              </a:r>
              <a:r>
                <a:rPr lang="en-US" altLang="zh-CN" sz="2800" b="1">
                  <a:solidFill>
                    <a:schemeClr val="bg1"/>
                  </a:solidFill>
                </a:rPr>
                <a:t>V</a:t>
              </a:r>
              <a:r>
                <a:rPr lang="en-US" altLang="zh-CN" sz="2800" b="1" i="0">
                  <a:solidFill>
                    <a:schemeClr val="bg1"/>
                  </a:solidFill>
                </a:rPr>
                <a:t>,</a:t>
              </a:r>
              <a:r>
                <a:rPr lang="en-US" altLang="zh-CN" sz="2800" b="1">
                  <a:solidFill>
                    <a:schemeClr val="bg1"/>
                  </a:solidFill>
                </a:rPr>
                <a:t>T</a:t>
              </a:r>
              <a:r>
                <a:rPr lang="en-US" altLang="zh-CN" sz="2800" b="1" i="0" baseline="-25000">
                  <a:solidFill>
                    <a:schemeClr val="bg1"/>
                  </a:solidFill>
                </a:rPr>
                <a:t>o</a:t>
              </a:r>
            </a:p>
          </p:txBody>
        </p:sp>
        <p:sp>
          <p:nvSpPr>
            <p:cNvPr id="23578" name="Text Box 14"/>
            <p:cNvSpPr txBox="1">
              <a:spLocks noChangeArrowheads="1"/>
            </p:cNvSpPr>
            <p:nvPr/>
          </p:nvSpPr>
          <p:spPr bwMode="auto">
            <a:xfrm>
              <a:off x="1711" y="1755"/>
              <a:ext cx="40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800" b="1">
                  <a:solidFill>
                    <a:schemeClr val="bg1"/>
                  </a:solidFill>
                </a:rPr>
                <a:t>V</a:t>
              </a:r>
              <a:endParaRPr lang="en-US" altLang="zh-CN" sz="2800" b="1" i="0" baseline="-25000">
                <a:solidFill>
                  <a:schemeClr val="bg1"/>
                </a:solidFill>
              </a:endParaRPr>
            </a:p>
          </p:txBody>
        </p:sp>
      </p:grpSp>
      <p:sp>
        <p:nvSpPr>
          <p:cNvPr id="738320" name="Text Box 16"/>
          <p:cNvSpPr txBox="1">
            <a:spLocks noChangeArrowheads="1"/>
          </p:cNvSpPr>
          <p:nvPr/>
        </p:nvSpPr>
        <p:spPr bwMode="auto">
          <a:xfrm>
            <a:off x="933450" y="2082800"/>
            <a:ext cx="37211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 i="0">
                <a:solidFill>
                  <a:schemeClr val="bg1"/>
                </a:solidFill>
              </a:rPr>
              <a:t>解   由</a:t>
            </a:r>
            <a:r>
              <a:rPr lang="zh-CN" altLang="zh-CN" sz="2800" b="1" i="0">
                <a:solidFill>
                  <a:schemeClr val="bg1"/>
                </a:solidFill>
              </a:rPr>
              <a:t>绝热过程方程：</a:t>
            </a:r>
            <a:endParaRPr lang="zh-CN" altLang="en-US" sz="2800" b="1" i="0">
              <a:solidFill>
                <a:schemeClr val="bg1"/>
              </a:solidFill>
            </a:endParaRPr>
          </a:p>
        </p:txBody>
      </p:sp>
      <p:graphicFrame>
        <p:nvGraphicFramePr>
          <p:cNvPr id="738321" name="Object 17"/>
          <p:cNvGraphicFramePr>
            <a:graphicFrameLocks noChangeAspect="1"/>
          </p:cNvGraphicFramePr>
          <p:nvPr/>
        </p:nvGraphicFramePr>
        <p:xfrm>
          <a:off x="4333875" y="2082800"/>
          <a:ext cx="2506663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4" name="公式" r:id="rId3" imgW="965160" imgH="228600" progId="Equation.3">
                  <p:embed/>
                </p:oleObj>
              </mc:Choice>
              <mc:Fallback>
                <p:oleObj name="公式" r:id="rId3" imgW="965160" imgH="2286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3875" y="2082800"/>
                        <a:ext cx="2506663" cy="590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8322" name="Object 18"/>
          <p:cNvGraphicFramePr>
            <a:graphicFrameLocks noChangeAspect="1"/>
          </p:cNvGraphicFramePr>
          <p:nvPr/>
        </p:nvGraphicFramePr>
        <p:xfrm>
          <a:off x="6827838" y="1903413"/>
          <a:ext cx="1524000" cy="976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5" name="公式" r:id="rId5" imgW="571320" imgH="368280" progId="Equation.3">
                  <p:embed/>
                </p:oleObj>
              </mc:Choice>
              <mc:Fallback>
                <p:oleObj name="公式" r:id="rId5" imgW="571320" imgH="36828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27838" y="1903413"/>
                        <a:ext cx="1524000" cy="976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8320088" y="2176463"/>
            <a:ext cx="495300" cy="476250"/>
            <a:chOff x="3500" y="2655"/>
            <a:chExt cx="312" cy="300"/>
          </a:xfrm>
        </p:grpSpPr>
        <p:sp>
          <p:nvSpPr>
            <p:cNvPr id="23567" name="Line 19"/>
            <p:cNvSpPr>
              <a:spLocks noChangeShapeType="1"/>
            </p:cNvSpPr>
            <p:nvPr/>
          </p:nvSpPr>
          <p:spPr bwMode="auto">
            <a:xfrm flipH="1">
              <a:off x="3500" y="2655"/>
              <a:ext cx="278" cy="278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68" name="Line 20"/>
            <p:cNvSpPr>
              <a:spLocks noChangeShapeType="1"/>
            </p:cNvSpPr>
            <p:nvPr/>
          </p:nvSpPr>
          <p:spPr bwMode="auto">
            <a:xfrm>
              <a:off x="3512" y="2655"/>
              <a:ext cx="300" cy="300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38326" name="Text Box 22"/>
          <p:cNvSpPr txBox="1">
            <a:spLocks noChangeArrowheads="1"/>
          </p:cNvSpPr>
          <p:nvPr/>
        </p:nvSpPr>
        <p:spPr bwMode="auto">
          <a:xfrm>
            <a:off x="304800" y="2801938"/>
            <a:ext cx="8520113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 i="0">
                <a:solidFill>
                  <a:schemeClr val="bg1"/>
                </a:solidFill>
              </a:rPr>
              <a:t>       </a:t>
            </a:r>
            <a:r>
              <a:rPr lang="zh-CN" altLang="en-US" sz="2800" b="1" i="0">
                <a:solidFill>
                  <a:schemeClr val="bg1"/>
                </a:solidFill>
              </a:rPr>
              <a:t>错。这不是准静态过程，所以不能用过程方程。</a:t>
            </a:r>
          </a:p>
          <a:p>
            <a:pPr>
              <a:spcBef>
                <a:spcPct val="0"/>
              </a:spcBef>
            </a:pPr>
            <a:r>
              <a:rPr lang="zh-CN" altLang="zh-CN" sz="2800" b="1" i="0">
                <a:solidFill>
                  <a:schemeClr val="bg1"/>
                </a:solidFill>
              </a:rPr>
              <a:t>       由于绝热</a:t>
            </a:r>
            <a:r>
              <a:rPr lang="zh-CN" altLang="en-US" sz="2800" b="1" i="0">
                <a:solidFill>
                  <a:schemeClr val="bg1"/>
                </a:solidFill>
              </a:rPr>
              <a:t>过程，且不做功，就是内能不变，有</a:t>
            </a:r>
          </a:p>
        </p:txBody>
      </p:sp>
      <p:graphicFrame>
        <p:nvGraphicFramePr>
          <p:cNvPr id="738327" name="Object 23"/>
          <p:cNvGraphicFramePr>
            <a:graphicFrameLocks noChangeAspect="1"/>
          </p:cNvGraphicFramePr>
          <p:nvPr/>
        </p:nvGraphicFramePr>
        <p:xfrm>
          <a:off x="4027488" y="3775075"/>
          <a:ext cx="2860675" cy="995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6" name="公式" r:id="rId7" imgW="1054080" imgH="368280" progId="Equation.3">
                  <p:embed/>
                </p:oleObj>
              </mc:Choice>
              <mc:Fallback>
                <p:oleObj name="公式" r:id="rId7" imgW="1054080" imgH="36828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7488" y="3775075"/>
                        <a:ext cx="2860675" cy="995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8328" name="Object 24"/>
          <p:cNvGraphicFramePr>
            <a:graphicFrameLocks noChangeAspect="1"/>
          </p:cNvGraphicFramePr>
          <p:nvPr/>
        </p:nvGraphicFramePr>
        <p:xfrm>
          <a:off x="6927850" y="3706813"/>
          <a:ext cx="1809750" cy="1023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7" name="公式" r:id="rId9" imgW="647640" imgH="368280" progId="Equation.3">
                  <p:embed/>
                </p:oleObj>
              </mc:Choice>
              <mc:Fallback>
                <p:oleObj name="公式" r:id="rId9" imgW="647640" imgH="36828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7850" y="3706813"/>
                        <a:ext cx="1809750" cy="1023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8329" name="Text Box 25"/>
          <p:cNvSpPr txBox="1">
            <a:spLocks noChangeArrowheads="1"/>
          </p:cNvSpPr>
          <p:nvPr/>
        </p:nvSpPr>
        <p:spPr bwMode="auto">
          <a:xfrm>
            <a:off x="3883025" y="4926013"/>
            <a:ext cx="43307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 i="0">
                <a:solidFill>
                  <a:schemeClr val="bg1"/>
                </a:solidFill>
              </a:rPr>
              <a:t>内能不变也就是：</a:t>
            </a:r>
          </a:p>
        </p:txBody>
      </p:sp>
      <p:graphicFrame>
        <p:nvGraphicFramePr>
          <p:cNvPr id="738330" name="Object 26"/>
          <p:cNvGraphicFramePr>
            <a:graphicFrameLocks noChangeAspect="1"/>
          </p:cNvGraphicFramePr>
          <p:nvPr/>
        </p:nvGraphicFramePr>
        <p:xfrm>
          <a:off x="3790950" y="5518150"/>
          <a:ext cx="2797175" cy="1116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8" name="Equation" r:id="rId11" imgW="1257120" imgH="431640" progId="Equation.DSMT4">
                  <p:embed/>
                </p:oleObj>
              </mc:Choice>
              <mc:Fallback>
                <p:oleObj name="Equation" r:id="rId11" imgW="1257120" imgH="431640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0950" y="5518150"/>
                        <a:ext cx="2797175" cy="1116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8331" name="Text Box 27"/>
          <p:cNvSpPr txBox="1">
            <a:spLocks noChangeArrowheads="1"/>
          </p:cNvSpPr>
          <p:nvPr/>
        </p:nvSpPr>
        <p:spPr bwMode="auto">
          <a:xfrm>
            <a:off x="6915150" y="5753100"/>
            <a:ext cx="20351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 i="0">
                <a:solidFill>
                  <a:schemeClr val="bg1"/>
                </a:solidFill>
              </a:rPr>
              <a:t>即    </a:t>
            </a:r>
            <a:r>
              <a:rPr lang="en-US" altLang="zh-CN" sz="2800" b="1">
                <a:solidFill>
                  <a:schemeClr val="bg1"/>
                </a:solidFill>
              </a:rPr>
              <a:t>T </a:t>
            </a:r>
            <a:r>
              <a:rPr lang="en-US" altLang="zh-CN" sz="2800" b="1" i="0">
                <a:solidFill>
                  <a:schemeClr val="bg1"/>
                </a:solidFill>
              </a:rPr>
              <a:t>=</a:t>
            </a:r>
            <a:r>
              <a:rPr lang="en-US" altLang="zh-CN" sz="2800" b="1">
                <a:solidFill>
                  <a:schemeClr val="bg1"/>
                </a:solidFill>
              </a:rPr>
              <a:t>T</a:t>
            </a:r>
            <a:r>
              <a:rPr lang="en-US" altLang="zh-CN" sz="2800" b="1" i="0" baseline="-25000">
                <a:solidFill>
                  <a:schemeClr val="bg1"/>
                </a:solidFill>
              </a:rPr>
              <a:t>o</a:t>
            </a:r>
            <a:endParaRPr lang="en-US" altLang="zh-CN" sz="2800" b="1" i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38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38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38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383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383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38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738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38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738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738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8320" grpId="0" autoUpdateAnimBg="0"/>
      <p:bldP spid="738326" grpId="0" build="p" autoUpdateAnimBg="0"/>
      <p:bldP spid="738329" grpId="0" autoUpdateAnimBg="0"/>
      <p:bldP spid="738331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38E362B-8DF9-4FFE-8EEB-2407A8243F32}" type="slidenum">
              <a:rPr lang="en-US" altLang="zh-CN" smtClean="0"/>
              <a:pPr/>
              <a:t>27</a:t>
            </a:fld>
            <a:endParaRPr lang="en-US" altLang="zh-CN"/>
          </a:p>
        </p:txBody>
      </p:sp>
      <p:sp>
        <p:nvSpPr>
          <p:cNvPr id="24580" name="Text Box 2"/>
          <p:cNvSpPr txBox="1">
            <a:spLocks noChangeArrowheads="1"/>
          </p:cNvSpPr>
          <p:nvPr/>
        </p:nvSpPr>
        <p:spPr bwMode="auto">
          <a:xfrm>
            <a:off x="319088" y="292100"/>
            <a:ext cx="841375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        </a:t>
            </a:r>
            <a:r>
              <a:rPr lang="zh-CN" altLang="en-US" sz="2800" b="1" i="0">
                <a:solidFill>
                  <a:srgbClr val="00FF00"/>
                </a:solidFill>
              </a:rPr>
              <a:t>例题 </a:t>
            </a:r>
            <a:r>
              <a:rPr lang="en-US" altLang="zh-CN" sz="2800" b="1" i="0">
                <a:solidFill>
                  <a:srgbClr val="00FF00"/>
                </a:solidFill>
              </a:rPr>
              <a:t>13-7</a:t>
            </a:r>
            <a:r>
              <a:rPr lang="en-US" altLang="zh-CN" sz="2800" b="1" i="0">
                <a:solidFill>
                  <a:schemeClr val="bg1"/>
                </a:solidFill>
              </a:rPr>
              <a:t>  </a:t>
            </a:r>
            <a:r>
              <a:rPr lang="zh-CN" altLang="en-US" sz="2800" b="1" i="0">
                <a:solidFill>
                  <a:schemeClr val="bg1"/>
                </a:solidFill>
              </a:rPr>
              <a:t>图</a:t>
            </a:r>
            <a:r>
              <a:rPr lang="en-US" altLang="zh-CN" sz="2800" b="1" i="0">
                <a:solidFill>
                  <a:schemeClr val="bg1"/>
                </a:solidFill>
              </a:rPr>
              <a:t>16</a:t>
            </a:r>
            <a:r>
              <a:rPr lang="zh-CN" altLang="en-US" sz="2800" b="1" i="0">
                <a:solidFill>
                  <a:schemeClr val="bg1"/>
                </a:solidFill>
              </a:rPr>
              <a:t>中</a:t>
            </a:r>
            <a:r>
              <a:rPr lang="en-US" altLang="zh-CN" sz="2800" b="1">
                <a:solidFill>
                  <a:schemeClr val="bg1"/>
                </a:solidFill>
              </a:rPr>
              <a:t>pb</a:t>
            </a:r>
            <a:r>
              <a:rPr lang="zh-CN" altLang="zh-CN" sz="2800" b="1" i="0">
                <a:solidFill>
                  <a:schemeClr val="bg1"/>
                </a:solidFill>
              </a:rPr>
              <a:t>是绝热过程, 问: </a:t>
            </a:r>
            <a:r>
              <a:rPr lang="en-US" altLang="zh-CN" sz="2800" b="1">
                <a:solidFill>
                  <a:schemeClr val="bg1"/>
                </a:solidFill>
              </a:rPr>
              <a:t>pa</a:t>
            </a:r>
            <a:r>
              <a:rPr lang="zh-CN" altLang="zh-CN" sz="2800" b="1" i="0">
                <a:solidFill>
                  <a:schemeClr val="bg1"/>
                </a:solidFill>
              </a:rPr>
              <a:t>和</a:t>
            </a:r>
            <a:r>
              <a:rPr lang="en-US" altLang="zh-CN" sz="2800" b="1">
                <a:solidFill>
                  <a:schemeClr val="bg1"/>
                </a:solidFill>
              </a:rPr>
              <a:t>pc</a:t>
            </a:r>
            <a:r>
              <a:rPr lang="zh-CN" altLang="zh-CN" sz="2800" b="1" i="0">
                <a:solidFill>
                  <a:schemeClr val="bg1"/>
                </a:solidFill>
              </a:rPr>
              <a:t>是吸热还是放热过程?</a:t>
            </a:r>
            <a:endParaRPr lang="en-US" altLang="zh-CN" sz="2800" b="1" i="0">
              <a:solidFill>
                <a:schemeClr val="bg1"/>
              </a:solidFill>
            </a:endParaRPr>
          </a:p>
        </p:txBody>
      </p:sp>
      <p:sp>
        <p:nvSpPr>
          <p:cNvPr id="737315" name="Text Box 35"/>
          <p:cNvSpPr txBox="1">
            <a:spLocks noChangeArrowheads="1"/>
          </p:cNvSpPr>
          <p:nvPr/>
        </p:nvSpPr>
        <p:spPr bwMode="auto">
          <a:xfrm>
            <a:off x="3425825" y="2416175"/>
            <a:ext cx="45354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zh-CN" sz="2800" b="1" i="0">
                <a:solidFill>
                  <a:schemeClr val="bg1"/>
                </a:solidFill>
              </a:rPr>
              <a:t>于是有  </a:t>
            </a:r>
            <a:r>
              <a:rPr lang="en-US" altLang="zh-CN" sz="2800" b="1">
                <a:solidFill>
                  <a:schemeClr val="bg1"/>
                </a:solidFill>
              </a:rPr>
              <a:t>E</a:t>
            </a:r>
            <a:r>
              <a:rPr lang="en-US" altLang="zh-CN" sz="2800" b="1" baseline="-25000">
                <a:solidFill>
                  <a:schemeClr val="bg1"/>
                </a:solidFill>
              </a:rPr>
              <a:t>a</a:t>
            </a:r>
            <a:r>
              <a:rPr lang="en-US" altLang="zh-CN" sz="2800" b="1">
                <a:solidFill>
                  <a:schemeClr val="bg1"/>
                </a:solidFill>
              </a:rPr>
              <a:t>-E</a:t>
            </a:r>
            <a:r>
              <a:rPr lang="en-US" altLang="zh-CN" sz="2800" b="1" baseline="-25000">
                <a:solidFill>
                  <a:schemeClr val="bg1"/>
                </a:solidFill>
              </a:rPr>
              <a:t>p</a:t>
            </a:r>
            <a:r>
              <a:rPr lang="en-US" altLang="zh-CN" sz="2800" b="1">
                <a:solidFill>
                  <a:schemeClr val="bg1"/>
                </a:solidFill>
              </a:rPr>
              <a:t>&gt;E</a:t>
            </a:r>
            <a:r>
              <a:rPr lang="en-US" altLang="zh-CN" sz="2800" b="1" baseline="-25000">
                <a:solidFill>
                  <a:schemeClr val="bg1"/>
                </a:solidFill>
              </a:rPr>
              <a:t>b</a:t>
            </a:r>
            <a:r>
              <a:rPr lang="en-US" altLang="zh-CN" sz="2800" b="1">
                <a:solidFill>
                  <a:schemeClr val="bg1"/>
                </a:solidFill>
              </a:rPr>
              <a:t>-E</a:t>
            </a:r>
            <a:r>
              <a:rPr lang="en-US" altLang="zh-CN" sz="2800" b="1" baseline="-25000">
                <a:solidFill>
                  <a:schemeClr val="bg1"/>
                </a:solidFill>
              </a:rPr>
              <a:t>p</a:t>
            </a:r>
            <a:r>
              <a:rPr lang="en-US" altLang="zh-CN" sz="2800" b="1">
                <a:solidFill>
                  <a:schemeClr val="bg1"/>
                </a:solidFill>
              </a:rPr>
              <a:t>&gt;E</a:t>
            </a:r>
            <a:r>
              <a:rPr lang="en-US" altLang="zh-CN" sz="2800" b="1" baseline="-25000">
                <a:solidFill>
                  <a:schemeClr val="bg1"/>
                </a:solidFill>
              </a:rPr>
              <a:t>c</a:t>
            </a:r>
            <a:r>
              <a:rPr lang="en-US" altLang="zh-CN" sz="2800" b="1">
                <a:solidFill>
                  <a:schemeClr val="bg1"/>
                </a:solidFill>
              </a:rPr>
              <a:t>-E</a:t>
            </a:r>
            <a:r>
              <a:rPr lang="en-US" altLang="zh-CN" sz="2800" b="1" baseline="-25000">
                <a:solidFill>
                  <a:schemeClr val="bg1"/>
                </a:solidFill>
              </a:rPr>
              <a:t>p</a:t>
            </a:r>
            <a:endParaRPr lang="en-US" altLang="zh-CN" sz="2800" b="1">
              <a:solidFill>
                <a:schemeClr val="bg1"/>
              </a:solidFill>
            </a:endParaRPr>
          </a:p>
        </p:txBody>
      </p:sp>
      <p:sp>
        <p:nvSpPr>
          <p:cNvPr id="737316" name="Text Box 36"/>
          <p:cNvSpPr txBox="1">
            <a:spLocks noChangeArrowheads="1"/>
          </p:cNvSpPr>
          <p:nvPr/>
        </p:nvSpPr>
        <p:spPr bwMode="auto">
          <a:xfrm>
            <a:off x="5340350" y="1530350"/>
            <a:ext cx="28051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zh-CN" sz="2800" b="1" i="0">
                <a:solidFill>
                  <a:schemeClr val="bg1"/>
                </a:solidFill>
              </a:rPr>
              <a:t>知:  </a:t>
            </a:r>
            <a:r>
              <a:rPr lang="en-US" altLang="zh-CN" sz="2800" b="1">
                <a:solidFill>
                  <a:schemeClr val="bg1"/>
                </a:solidFill>
              </a:rPr>
              <a:t>E</a:t>
            </a:r>
            <a:r>
              <a:rPr lang="en-US" altLang="zh-CN" sz="2800" b="1" baseline="-25000">
                <a:solidFill>
                  <a:schemeClr val="bg1"/>
                </a:solidFill>
              </a:rPr>
              <a:t>a</a:t>
            </a:r>
            <a:r>
              <a:rPr lang="en-US" altLang="zh-CN" sz="2800" b="1">
                <a:solidFill>
                  <a:schemeClr val="bg1"/>
                </a:solidFill>
              </a:rPr>
              <a:t>&gt;E</a:t>
            </a:r>
            <a:r>
              <a:rPr lang="en-US" altLang="zh-CN" sz="2800" b="1" baseline="-25000">
                <a:solidFill>
                  <a:schemeClr val="bg1"/>
                </a:solidFill>
              </a:rPr>
              <a:t>b</a:t>
            </a:r>
            <a:r>
              <a:rPr lang="en-US" altLang="zh-CN" sz="2800" b="1">
                <a:solidFill>
                  <a:schemeClr val="bg1"/>
                </a:solidFill>
              </a:rPr>
              <a:t>&gt;E</a:t>
            </a:r>
            <a:r>
              <a:rPr lang="en-US" altLang="zh-CN" sz="2800" b="1" baseline="-25000">
                <a:solidFill>
                  <a:schemeClr val="bg1"/>
                </a:solidFill>
              </a:rPr>
              <a:t>c</a:t>
            </a:r>
            <a:endParaRPr lang="en-US" altLang="zh-CN" sz="2800" b="1">
              <a:solidFill>
                <a:schemeClr val="bg1"/>
              </a:solidFill>
            </a:endParaRPr>
          </a:p>
        </p:txBody>
      </p:sp>
      <p:grpSp>
        <p:nvGrpSpPr>
          <p:cNvPr id="2" name="Group 56"/>
          <p:cNvGrpSpPr>
            <a:grpSpLocks/>
          </p:cNvGrpSpPr>
          <p:nvPr/>
        </p:nvGrpSpPr>
        <p:grpSpPr bwMode="auto">
          <a:xfrm>
            <a:off x="2981325" y="1517650"/>
            <a:ext cx="2039938" cy="576263"/>
            <a:chOff x="1878" y="968"/>
            <a:chExt cx="1261" cy="351"/>
          </a:xfrm>
        </p:grpSpPr>
        <p:graphicFrame>
          <p:nvGraphicFramePr>
            <p:cNvPr id="24578" name="Object 37"/>
            <p:cNvGraphicFramePr>
              <a:graphicFrameLocks noChangeAspect="1"/>
            </p:cNvGraphicFramePr>
            <p:nvPr/>
          </p:nvGraphicFramePr>
          <p:xfrm>
            <a:off x="2296" y="1018"/>
            <a:ext cx="843" cy="3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582" name="公式" r:id="rId3" imgW="647640" imgH="190440" progId="Equation.3">
                    <p:embed/>
                  </p:oleObj>
                </mc:Choice>
                <mc:Fallback>
                  <p:oleObj name="公式" r:id="rId3" imgW="647640" imgH="190440" progId="Equation.3">
                    <p:embed/>
                    <p:pic>
                      <p:nvPicPr>
                        <p:cNvPr id="0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96" y="1018"/>
                          <a:ext cx="843" cy="30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616" name="Text Box 38"/>
            <p:cNvSpPr txBox="1">
              <a:spLocks noChangeArrowheads="1"/>
            </p:cNvSpPr>
            <p:nvPr/>
          </p:nvSpPr>
          <p:spPr bwMode="auto">
            <a:xfrm>
              <a:off x="1878" y="968"/>
              <a:ext cx="345" cy="3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800" b="1" i="0">
                  <a:solidFill>
                    <a:schemeClr val="bg1"/>
                  </a:solidFill>
                </a:rPr>
                <a:t>由</a:t>
              </a:r>
            </a:p>
          </p:txBody>
        </p:sp>
      </p:grpSp>
      <p:sp>
        <p:nvSpPr>
          <p:cNvPr id="737320" name="Text Box 40"/>
          <p:cNvSpPr txBox="1">
            <a:spLocks noChangeArrowheads="1"/>
          </p:cNvSpPr>
          <p:nvPr/>
        </p:nvSpPr>
        <p:spPr bwMode="auto">
          <a:xfrm>
            <a:off x="3419475" y="3063875"/>
            <a:ext cx="35464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 i="0">
                <a:solidFill>
                  <a:schemeClr val="bg1"/>
                </a:solidFill>
              </a:rPr>
              <a:t>显然    </a:t>
            </a:r>
            <a:r>
              <a:rPr lang="en-US" altLang="zh-CN" sz="2800" b="1">
                <a:solidFill>
                  <a:schemeClr val="bg1"/>
                </a:solidFill>
              </a:rPr>
              <a:t>A</a:t>
            </a:r>
            <a:r>
              <a:rPr lang="en-US" altLang="zh-CN" sz="2800" b="1" baseline="-25000">
                <a:solidFill>
                  <a:schemeClr val="bg1"/>
                </a:solidFill>
              </a:rPr>
              <a:t>pa</a:t>
            </a:r>
            <a:r>
              <a:rPr lang="en-US" altLang="zh-CN" sz="2800" b="1">
                <a:solidFill>
                  <a:schemeClr val="bg1"/>
                </a:solidFill>
              </a:rPr>
              <a:t>&gt;A</a:t>
            </a:r>
            <a:r>
              <a:rPr lang="en-US" altLang="zh-CN" sz="2800" b="1" baseline="-25000">
                <a:solidFill>
                  <a:schemeClr val="bg1"/>
                </a:solidFill>
              </a:rPr>
              <a:t>pb</a:t>
            </a:r>
            <a:r>
              <a:rPr lang="en-US" altLang="zh-CN" sz="2800" b="1">
                <a:solidFill>
                  <a:schemeClr val="bg1"/>
                </a:solidFill>
              </a:rPr>
              <a:t>&gt;A</a:t>
            </a:r>
            <a:r>
              <a:rPr lang="en-US" altLang="zh-CN" sz="2800" b="1" baseline="-25000">
                <a:solidFill>
                  <a:schemeClr val="bg1"/>
                </a:solidFill>
              </a:rPr>
              <a:t>pc</a:t>
            </a:r>
            <a:endParaRPr lang="en-US" altLang="zh-CN" sz="2800" b="1">
              <a:solidFill>
                <a:schemeClr val="bg1"/>
              </a:solidFill>
            </a:endParaRPr>
          </a:p>
        </p:txBody>
      </p:sp>
      <p:sp>
        <p:nvSpPr>
          <p:cNvPr id="737321" name="Text Box 41"/>
          <p:cNvSpPr txBox="1">
            <a:spLocks noChangeArrowheads="1"/>
          </p:cNvSpPr>
          <p:nvPr/>
        </p:nvSpPr>
        <p:spPr bwMode="auto">
          <a:xfrm>
            <a:off x="4060825" y="4770438"/>
            <a:ext cx="35464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 i="0">
                <a:solidFill>
                  <a:schemeClr val="bg1"/>
                </a:solidFill>
              </a:rPr>
              <a:t>亦即    </a:t>
            </a:r>
            <a:r>
              <a:rPr lang="en-US" altLang="zh-CN" sz="2800" b="1">
                <a:solidFill>
                  <a:schemeClr val="bg1"/>
                </a:solidFill>
              </a:rPr>
              <a:t>Q</a:t>
            </a:r>
            <a:r>
              <a:rPr lang="en-US" altLang="zh-CN" sz="2800" b="1" baseline="-25000">
                <a:solidFill>
                  <a:schemeClr val="bg1"/>
                </a:solidFill>
              </a:rPr>
              <a:t>pa</a:t>
            </a:r>
            <a:r>
              <a:rPr lang="en-US" altLang="zh-CN" sz="2800" b="1">
                <a:solidFill>
                  <a:schemeClr val="bg1"/>
                </a:solidFill>
              </a:rPr>
              <a:t>&gt;Q</a:t>
            </a:r>
            <a:r>
              <a:rPr lang="en-US" altLang="zh-CN" sz="2800" b="1" baseline="-25000">
                <a:solidFill>
                  <a:schemeClr val="bg1"/>
                </a:solidFill>
              </a:rPr>
              <a:t>pb</a:t>
            </a:r>
            <a:r>
              <a:rPr lang="en-US" altLang="zh-CN" sz="2800" b="1">
                <a:solidFill>
                  <a:schemeClr val="bg1"/>
                </a:solidFill>
              </a:rPr>
              <a:t>&gt;Q</a:t>
            </a:r>
            <a:r>
              <a:rPr lang="en-US" altLang="zh-CN" sz="2800" b="1" baseline="-25000">
                <a:solidFill>
                  <a:schemeClr val="bg1"/>
                </a:solidFill>
              </a:rPr>
              <a:t>pc</a:t>
            </a:r>
            <a:endParaRPr lang="en-US" altLang="zh-CN" sz="2800" b="1">
              <a:solidFill>
                <a:schemeClr val="bg1"/>
              </a:solidFill>
            </a:endParaRPr>
          </a:p>
        </p:txBody>
      </p:sp>
      <p:sp>
        <p:nvSpPr>
          <p:cNvPr id="737322" name="Text Box 42"/>
          <p:cNvSpPr txBox="1">
            <a:spLocks noChangeArrowheads="1"/>
          </p:cNvSpPr>
          <p:nvPr/>
        </p:nvSpPr>
        <p:spPr bwMode="auto">
          <a:xfrm>
            <a:off x="3408363" y="3767138"/>
            <a:ext cx="562133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zh-CN" sz="2800" b="1" i="0">
                <a:solidFill>
                  <a:schemeClr val="bg1"/>
                </a:solidFill>
              </a:rPr>
              <a:t> </a:t>
            </a:r>
            <a:r>
              <a:rPr lang="en-US" altLang="zh-CN" sz="2800" b="1">
                <a:solidFill>
                  <a:schemeClr val="bg1"/>
                </a:solidFill>
              </a:rPr>
              <a:t>E</a:t>
            </a:r>
            <a:r>
              <a:rPr lang="en-US" altLang="zh-CN" sz="2800" b="1" baseline="-25000">
                <a:solidFill>
                  <a:schemeClr val="bg1"/>
                </a:solidFill>
              </a:rPr>
              <a:t>a</a:t>
            </a:r>
            <a:r>
              <a:rPr lang="en-US" altLang="zh-CN" sz="2800" b="1">
                <a:solidFill>
                  <a:schemeClr val="bg1"/>
                </a:solidFill>
              </a:rPr>
              <a:t>-E</a:t>
            </a:r>
            <a:r>
              <a:rPr lang="en-US" altLang="zh-CN" sz="2800" b="1" baseline="-25000">
                <a:solidFill>
                  <a:schemeClr val="bg1"/>
                </a:solidFill>
              </a:rPr>
              <a:t>p </a:t>
            </a:r>
            <a:r>
              <a:rPr lang="en-US" altLang="zh-CN" sz="2800" b="1">
                <a:solidFill>
                  <a:schemeClr val="bg1"/>
                </a:solidFill>
              </a:rPr>
              <a:t>+A</a:t>
            </a:r>
            <a:r>
              <a:rPr lang="en-US" altLang="zh-CN" sz="2800" b="1" baseline="-25000">
                <a:solidFill>
                  <a:schemeClr val="bg1"/>
                </a:solidFill>
              </a:rPr>
              <a:t>pa </a:t>
            </a:r>
            <a:r>
              <a:rPr lang="en-US" altLang="zh-CN" sz="2800" b="1">
                <a:solidFill>
                  <a:schemeClr val="bg1"/>
                </a:solidFill>
              </a:rPr>
              <a:t>&gt;E</a:t>
            </a:r>
            <a:r>
              <a:rPr lang="en-US" altLang="zh-CN" sz="2800" b="1" baseline="-25000">
                <a:solidFill>
                  <a:schemeClr val="bg1"/>
                </a:solidFill>
              </a:rPr>
              <a:t>b</a:t>
            </a:r>
            <a:r>
              <a:rPr lang="en-US" altLang="zh-CN" sz="2800" b="1">
                <a:solidFill>
                  <a:schemeClr val="bg1"/>
                </a:solidFill>
              </a:rPr>
              <a:t>-E</a:t>
            </a:r>
            <a:r>
              <a:rPr lang="en-US" altLang="zh-CN" sz="2800" b="1" baseline="-25000">
                <a:solidFill>
                  <a:schemeClr val="bg1"/>
                </a:solidFill>
              </a:rPr>
              <a:t>p </a:t>
            </a:r>
            <a:r>
              <a:rPr lang="en-US" altLang="zh-CN" sz="2800" b="1">
                <a:solidFill>
                  <a:schemeClr val="bg1"/>
                </a:solidFill>
              </a:rPr>
              <a:t>+A</a:t>
            </a:r>
            <a:r>
              <a:rPr lang="en-US" altLang="zh-CN" sz="2800" b="1" baseline="-25000">
                <a:solidFill>
                  <a:schemeClr val="bg1"/>
                </a:solidFill>
              </a:rPr>
              <a:t>pb </a:t>
            </a:r>
            <a:r>
              <a:rPr lang="en-US" altLang="zh-CN" sz="2800" b="1">
                <a:solidFill>
                  <a:schemeClr val="bg1"/>
                </a:solidFill>
              </a:rPr>
              <a:t>&gt;E</a:t>
            </a:r>
            <a:r>
              <a:rPr lang="en-US" altLang="zh-CN" sz="2800" b="1" baseline="-25000">
                <a:solidFill>
                  <a:schemeClr val="bg1"/>
                </a:solidFill>
              </a:rPr>
              <a:t>c</a:t>
            </a:r>
            <a:r>
              <a:rPr lang="en-US" altLang="zh-CN" sz="2800" b="1">
                <a:solidFill>
                  <a:schemeClr val="bg1"/>
                </a:solidFill>
              </a:rPr>
              <a:t>-E</a:t>
            </a:r>
            <a:r>
              <a:rPr lang="en-US" altLang="zh-CN" sz="2800" b="1" baseline="-25000">
                <a:solidFill>
                  <a:schemeClr val="bg1"/>
                </a:solidFill>
              </a:rPr>
              <a:t>p </a:t>
            </a:r>
            <a:r>
              <a:rPr lang="en-US" altLang="zh-CN" sz="2800" b="1">
                <a:solidFill>
                  <a:schemeClr val="bg1"/>
                </a:solidFill>
              </a:rPr>
              <a:t>+A</a:t>
            </a:r>
            <a:r>
              <a:rPr lang="en-US" altLang="zh-CN" sz="2800" b="1" baseline="-25000">
                <a:solidFill>
                  <a:schemeClr val="bg1"/>
                </a:solidFill>
              </a:rPr>
              <a:t>pc </a:t>
            </a:r>
          </a:p>
        </p:txBody>
      </p:sp>
      <p:grpSp>
        <p:nvGrpSpPr>
          <p:cNvPr id="3" name="Group 45"/>
          <p:cNvGrpSpPr>
            <a:grpSpLocks/>
          </p:cNvGrpSpPr>
          <p:nvPr/>
        </p:nvGrpSpPr>
        <p:grpSpPr bwMode="auto">
          <a:xfrm>
            <a:off x="5451475" y="4322763"/>
            <a:ext cx="1570038" cy="519112"/>
            <a:chOff x="3434" y="2723"/>
            <a:chExt cx="989" cy="327"/>
          </a:xfrm>
        </p:grpSpPr>
        <p:sp>
          <p:nvSpPr>
            <p:cNvPr id="24614" name="Line 43"/>
            <p:cNvSpPr>
              <a:spLocks noChangeShapeType="1"/>
            </p:cNvSpPr>
            <p:nvPr/>
          </p:nvSpPr>
          <p:spPr bwMode="auto">
            <a:xfrm>
              <a:off x="3434" y="2755"/>
              <a:ext cx="989" cy="0"/>
            </a:xfrm>
            <a:prstGeom prst="line">
              <a:avLst/>
            </a:prstGeom>
            <a:noFill/>
            <a:ln w="57150">
              <a:solidFill>
                <a:srgbClr val="00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15" name="Text Box 44"/>
            <p:cNvSpPr txBox="1">
              <a:spLocks noChangeArrowheads="1"/>
            </p:cNvSpPr>
            <p:nvPr/>
          </p:nvSpPr>
          <p:spPr bwMode="auto">
            <a:xfrm>
              <a:off x="3745" y="2723"/>
              <a:ext cx="51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800" b="1" i="0">
                  <a:solidFill>
                    <a:schemeClr val="bg1"/>
                  </a:solidFill>
                </a:rPr>
                <a:t>=0</a:t>
              </a:r>
            </a:p>
          </p:txBody>
        </p:sp>
      </p:grpSp>
      <p:sp>
        <p:nvSpPr>
          <p:cNvPr id="737326" name="Text Box 46"/>
          <p:cNvSpPr txBox="1">
            <a:spLocks noChangeArrowheads="1"/>
          </p:cNvSpPr>
          <p:nvPr/>
        </p:nvSpPr>
        <p:spPr bwMode="auto">
          <a:xfrm>
            <a:off x="3968750" y="5359400"/>
            <a:ext cx="441007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 i="0">
                <a:solidFill>
                  <a:schemeClr val="bg1"/>
                </a:solidFill>
              </a:rPr>
              <a:t>       </a:t>
            </a:r>
            <a:r>
              <a:rPr lang="zh-CN" altLang="en-US" sz="2800" b="1" i="0">
                <a:solidFill>
                  <a:schemeClr val="bg1"/>
                </a:solidFill>
              </a:rPr>
              <a:t>所以 </a:t>
            </a:r>
            <a:r>
              <a:rPr lang="en-US" altLang="zh-CN" sz="2800" b="1">
                <a:solidFill>
                  <a:schemeClr val="bg1"/>
                </a:solidFill>
              </a:rPr>
              <a:t>pa</a:t>
            </a:r>
            <a:r>
              <a:rPr lang="zh-CN" altLang="en-US" sz="2800" b="1" i="0">
                <a:solidFill>
                  <a:schemeClr val="bg1"/>
                </a:solidFill>
              </a:rPr>
              <a:t>是吸热</a:t>
            </a:r>
            <a:r>
              <a:rPr lang="en-US" altLang="zh-CN" sz="2800" b="1" i="0">
                <a:solidFill>
                  <a:schemeClr val="bg1"/>
                </a:solidFill>
              </a:rPr>
              <a:t>, </a:t>
            </a:r>
            <a:r>
              <a:rPr lang="en-US" altLang="zh-CN" sz="2800" b="1">
                <a:solidFill>
                  <a:schemeClr val="bg1"/>
                </a:solidFill>
              </a:rPr>
              <a:t>pc</a:t>
            </a:r>
            <a:r>
              <a:rPr lang="zh-CN" altLang="en-US" sz="2800" b="1" i="0">
                <a:solidFill>
                  <a:schemeClr val="bg1"/>
                </a:solidFill>
              </a:rPr>
              <a:t>是放热过程。</a:t>
            </a:r>
            <a:endParaRPr lang="zh-CN" altLang="en-US" sz="2800" b="1" baseline="-25000">
              <a:solidFill>
                <a:schemeClr val="bg1"/>
              </a:solidFill>
            </a:endParaRPr>
          </a:p>
        </p:txBody>
      </p:sp>
      <p:grpSp>
        <p:nvGrpSpPr>
          <p:cNvPr id="24589" name="Group 55"/>
          <p:cNvGrpSpPr>
            <a:grpSpLocks/>
          </p:cNvGrpSpPr>
          <p:nvPr/>
        </p:nvGrpSpPr>
        <p:grpSpPr bwMode="auto">
          <a:xfrm>
            <a:off x="146050" y="1430338"/>
            <a:ext cx="3751263" cy="4165600"/>
            <a:chOff x="92" y="901"/>
            <a:chExt cx="2363" cy="2624"/>
          </a:xfrm>
        </p:grpSpPr>
        <p:grpSp>
          <p:nvGrpSpPr>
            <p:cNvPr id="24590" name="Group 32"/>
            <p:cNvGrpSpPr>
              <a:grpSpLocks/>
            </p:cNvGrpSpPr>
            <p:nvPr/>
          </p:nvGrpSpPr>
          <p:grpSpPr bwMode="auto">
            <a:xfrm>
              <a:off x="92" y="901"/>
              <a:ext cx="2363" cy="2624"/>
              <a:chOff x="235" y="769"/>
              <a:chExt cx="2363" cy="2624"/>
            </a:xfrm>
          </p:grpSpPr>
          <p:grpSp>
            <p:nvGrpSpPr>
              <p:cNvPr id="24608" name="Group 4"/>
              <p:cNvGrpSpPr>
                <a:grpSpLocks/>
              </p:cNvGrpSpPr>
              <p:nvPr/>
            </p:nvGrpSpPr>
            <p:grpSpPr bwMode="auto">
              <a:xfrm>
                <a:off x="446" y="880"/>
                <a:ext cx="2112" cy="2188"/>
                <a:chOff x="500" y="1478"/>
                <a:chExt cx="1567" cy="1511"/>
              </a:xfrm>
            </p:grpSpPr>
            <p:sp>
              <p:nvSpPr>
                <p:cNvPr id="24612" name="Line 5"/>
                <p:cNvSpPr>
                  <a:spLocks noChangeShapeType="1"/>
                </p:cNvSpPr>
                <p:nvPr/>
              </p:nvSpPr>
              <p:spPr bwMode="auto">
                <a:xfrm>
                  <a:off x="500" y="2989"/>
                  <a:ext cx="1567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613" name="Line 6"/>
                <p:cNvSpPr>
                  <a:spLocks noChangeShapeType="1"/>
                </p:cNvSpPr>
                <p:nvPr/>
              </p:nvSpPr>
              <p:spPr bwMode="auto">
                <a:xfrm flipV="1">
                  <a:off x="500" y="1478"/>
                  <a:ext cx="0" cy="1511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24609" name="Text Box 7"/>
              <p:cNvSpPr txBox="1">
                <a:spLocks noChangeArrowheads="1"/>
              </p:cNvSpPr>
              <p:nvPr/>
            </p:nvSpPr>
            <p:spPr bwMode="auto">
              <a:xfrm>
                <a:off x="235" y="769"/>
                <a:ext cx="27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2800">
                    <a:solidFill>
                      <a:schemeClr val="bg1"/>
                    </a:solidFill>
                  </a:rPr>
                  <a:t>p</a:t>
                </a:r>
                <a:endParaRPr lang="en-US" altLang="zh-CN"/>
              </a:p>
            </p:txBody>
          </p:sp>
          <p:sp>
            <p:nvSpPr>
              <p:cNvPr id="24610" name="Text Box 8"/>
              <p:cNvSpPr txBox="1">
                <a:spLocks noChangeArrowheads="1"/>
              </p:cNvSpPr>
              <p:nvPr/>
            </p:nvSpPr>
            <p:spPr bwMode="auto">
              <a:xfrm>
                <a:off x="2320" y="3052"/>
                <a:ext cx="27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2800">
                    <a:solidFill>
                      <a:schemeClr val="bg1"/>
                    </a:solidFill>
                  </a:rPr>
                  <a:t>V</a:t>
                </a:r>
                <a:endParaRPr lang="en-US" altLang="zh-CN"/>
              </a:p>
            </p:txBody>
          </p:sp>
          <p:sp>
            <p:nvSpPr>
              <p:cNvPr id="24611" name="Text Box 9"/>
              <p:cNvSpPr txBox="1">
                <a:spLocks noChangeArrowheads="1"/>
              </p:cNvSpPr>
              <p:nvPr/>
            </p:nvSpPr>
            <p:spPr bwMode="auto">
              <a:xfrm>
                <a:off x="979" y="3105"/>
                <a:ext cx="889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zh-CN" altLang="en-US" i="0">
                    <a:solidFill>
                      <a:schemeClr val="bg1"/>
                    </a:solidFill>
                  </a:rPr>
                  <a:t>图</a:t>
                </a:r>
                <a:r>
                  <a:rPr lang="en-US" altLang="zh-CN" i="0">
                    <a:solidFill>
                      <a:schemeClr val="bg1"/>
                    </a:solidFill>
                  </a:rPr>
                  <a:t>16</a:t>
                </a:r>
              </a:p>
            </p:txBody>
          </p:sp>
        </p:grpSp>
        <p:sp>
          <p:nvSpPr>
            <p:cNvPr id="24591" name="Text Box 18"/>
            <p:cNvSpPr txBox="1">
              <a:spLocks noChangeArrowheads="1"/>
            </p:cNvSpPr>
            <p:nvPr/>
          </p:nvSpPr>
          <p:spPr bwMode="auto">
            <a:xfrm>
              <a:off x="456" y="1137"/>
              <a:ext cx="3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b="1">
                  <a:solidFill>
                    <a:schemeClr val="bg1"/>
                  </a:solidFill>
                </a:rPr>
                <a:t>p</a:t>
              </a:r>
            </a:p>
          </p:txBody>
        </p:sp>
        <p:sp>
          <p:nvSpPr>
            <p:cNvPr id="24592" name="Text Box 19"/>
            <p:cNvSpPr txBox="1">
              <a:spLocks noChangeArrowheads="1"/>
            </p:cNvSpPr>
            <p:nvPr/>
          </p:nvSpPr>
          <p:spPr bwMode="auto">
            <a:xfrm>
              <a:off x="1863" y="2001"/>
              <a:ext cx="28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b="1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24593" name="Text Box 20"/>
            <p:cNvSpPr txBox="1">
              <a:spLocks noChangeArrowheads="1"/>
            </p:cNvSpPr>
            <p:nvPr/>
          </p:nvSpPr>
          <p:spPr bwMode="auto">
            <a:xfrm>
              <a:off x="1861" y="2440"/>
              <a:ext cx="3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b="1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24594" name="Text Box 21"/>
            <p:cNvSpPr txBox="1">
              <a:spLocks noChangeArrowheads="1"/>
            </p:cNvSpPr>
            <p:nvPr/>
          </p:nvSpPr>
          <p:spPr bwMode="auto">
            <a:xfrm>
              <a:off x="1877" y="2858"/>
              <a:ext cx="3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b="1">
                  <a:solidFill>
                    <a:schemeClr val="bg1"/>
                  </a:solidFill>
                </a:rPr>
                <a:t>c</a:t>
              </a:r>
            </a:p>
          </p:txBody>
        </p:sp>
        <p:grpSp>
          <p:nvGrpSpPr>
            <p:cNvPr id="24595" name="Group 54"/>
            <p:cNvGrpSpPr>
              <a:grpSpLocks/>
            </p:cNvGrpSpPr>
            <p:nvPr/>
          </p:nvGrpSpPr>
          <p:grpSpPr bwMode="auto">
            <a:xfrm>
              <a:off x="533" y="1242"/>
              <a:ext cx="1342" cy="1961"/>
              <a:chOff x="533" y="1242"/>
              <a:chExt cx="1342" cy="1961"/>
            </a:xfrm>
          </p:grpSpPr>
          <p:sp>
            <p:nvSpPr>
              <p:cNvPr id="24596" name="Line 10"/>
              <p:cNvSpPr>
                <a:spLocks noChangeShapeType="1"/>
              </p:cNvSpPr>
              <p:nvPr/>
            </p:nvSpPr>
            <p:spPr bwMode="auto">
              <a:xfrm>
                <a:off x="1868" y="2180"/>
                <a:ext cx="0" cy="1023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597" name="Line 14"/>
              <p:cNvSpPr>
                <a:spLocks noChangeShapeType="1"/>
              </p:cNvSpPr>
              <p:nvPr/>
            </p:nvSpPr>
            <p:spPr bwMode="auto">
              <a:xfrm flipH="1">
                <a:off x="613" y="1376"/>
                <a:ext cx="1" cy="1821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598" name="Text Box 27"/>
              <p:cNvSpPr txBox="1">
                <a:spLocks noChangeArrowheads="1"/>
              </p:cNvSpPr>
              <p:nvPr/>
            </p:nvSpPr>
            <p:spPr bwMode="auto">
              <a:xfrm>
                <a:off x="533" y="1242"/>
                <a:ext cx="31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>
                    <a:solidFill>
                      <a:schemeClr val="bg1"/>
                    </a:solidFill>
                  </a:rPr>
                  <a:t>•</a:t>
                </a:r>
              </a:p>
            </p:txBody>
          </p:sp>
          <p:grpSp>
            <p:nvGrpSpPr>
              <p:cNvPr id="24599" name="Group 52"/>
              <p:cNvGrpSpPr>
                <a:grpSpLocks/>
              </p:cNvGrpSpPr>
              <p:nvPr/>
            </p:nvGrpSpPr>
            <p:grpSpPr bwMode="auto">
              <a:xfrm>
                <a:off x="625" y="1393"/>
                <a:ext cx="1250" cy="787"/>
                <a:chOff x="625" y="1393"/>
                <a:chExt cx="1239" cy="787"/>
              </a:xfrm>
            </p:grpSpPr>
            <p:sp>
              <p:nvSpPr>
                <p:cNvPr id="24606" name="Freeform 11"/>
                <p:cNvSpPr>
                  <a:spLocks/>
                </p:cNvSpPr>
                <p:nvPr/>
              </p:nvSpPr>
              <p:spPr bwMode="auto">
                <a:xfrm>
                  <a:off x="625" y="1393"/>
                  <a:ext cx="1239" cy="787"/>
                </a:xfrm>
                <a:custGeom>
                  <a:avLst/>
                  <a:gdLst>
                    <a:gd name="T0" fmla="*/ 0 w 967"/>
                    <a:gd name="T1" fmla="*/ 0 h 445"/>
                    <a:gd name="T2" fmla="*/ 199 w 967"/>
                    <a:gd name="T3" fmla="*/ 354 h 445"/>
                    <a:gd name="T4" fmla="*/ 597 w 967"/>
                    <a:gd name="T5" fmla="*/ 630 h 445"/>
                    <a:gd name="T6" fmla="*/ 1239 w 967"/>
                    <a:gd name="T7" fmla="*/ 787 h 445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967"/>
                    <a:gd name="T13" fmla="*/ 0 h 445"/>
                    <a:gd name="T14" fmla="*/ 967 w 967"/>
                    <a:gd name="T15" fmla="*/ 445 h 445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967" h="445">
                      <a:moveTo>
                        <a:pt x="0" y="0"/>
                      </a:moveTo>
                      <a:cubicBezTo>
                        <a:pt x="38" y="70"/>
                        <a:pt x="77" y="141"/>
                        <a:pt x="155" y="200"/>
                      </a:cubicBezTo>
                      <a:cubicBezTo>
                        <a:pt x="233" y="259"/>
                        <a:pt x="331" y="315"/>
                        <a:pt x="466" y="356"/>
                      </a:cubicBezTo>
                      <a:cubicBezTo>
                        <a:pt x="601" y="397"/>
                        <a:pt x="784" y="421"/>
                        <a:pt x="967" y="445"/>
                      </a:cubicBezTo>
                    </a:path>
                  </a:pathLst>
                </a:custGeom>
                <a:noFill/>
                <a:ln w="38100" cmpd="sng">
                  <a:solidFill>
                    <a:srgbClr val="00FF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607" name="Freeform 47"/>
                <p:cNvSpPr>
                  <a:spLocks/>
                </p:cNvSpPr>
                <p:nvPr/>
              </p:nvSpPr>
              <p:spPr bwMode="auto">
                <a:xfrm>
                  <a:off x="989" y="1893"/>
                  <a:ext cx="233" cy="134"/>
                </a:xfrm>
                <a:custGeom>
                  <a:avLst/>
                  <a:gdLst>
                    <a:gd name="T0" fmla="*/ 0 w 222"/>
                    <a:gd name="T1" fmla="*/ 0 h 156"/>
                    <a:gd name="T2" fmla="*/ 140 w 222"/>
                    <a:gd name="T3" fmla="*/ 86 h 156"/>
                    <a:gd name="T4" fmla="*/ 233 w 222"/>
                    <a:gd name="T5" fmla="*/ 134 h 156"/>
                    <a:gd name="T6" fmla="*/ 0 60000 65536"/>
                    <a:gd name="T7" fmla="*/ 0 60000 65536"/>
                    <a:gd name="T8" fmla="*/ 0 60000 65536"/>
                    <a:gd name="T9" fmla="*/ 0 w 222"/>
                    <a:gd name="T10" fmla="*/ 0 h 156"/>
                    <a:gd name="T11" fmla="*/ 222 w 222"/>
                    <a:gd name="T12" fmla="*/ 156 h 15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22" h="156">
                      <a:moveTo>
                        <a:pt x="0" y="0"/>
                      </a:moveTo>
                      <a:cubicBezTo>
                        <a:pt x="48" y="37"/>
                        <a:pt x="96" y="74"/>
                        <a:pt x="133" y="100"/>
                      </a:cubicBezTo>
                      <a:cubicBezTo>
                        <a:pt x="170" y="126"/>
                        <a:pt x="205" y="147"/>
                        <a:pt x="222" y="156"/>
                      </a:cubicBezTo>
                    </a:path>
                  </a:pathLst>
                </a:custGeom>
                <a:noFill/>
                <a:ln w="19050" cmpd="sng">
                  <a:solidFill>
                    <a:srgbClr val="00FF00"/>
                  </a:solidFill>
                  <a:round/>
                  <a:headEnd type="none" w="med" len="med"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4600" name="Group 51"/>
              <p:cNvGrpSpPr>
                <a:grpSpLocks/>
              </p:cNvGrpSpPr>
              <p:nvPr/>
            </p:nvGrpSpPr>
            <p:grpSpPr bwMode="auto">
              <a:xfrm>
                <a:off x="625" y="1412"/>
                <a:ext cx="1239" cy="1161"/>
                <a:chOff x="625" y="1412"/>
                <a:chExt cx="1228" cy="1161"/>
              </a:xfrm>
            </p:grpSpPr>
            <p:sp>
              <p:nvSpPr>
                <p:cNvPr id="24604" name="Freeform 12"/>
                <p:cNvSpPr>
                  <a:spLocks/>
                </p:cNvSpPr>
                <p:nvPr/>
              </p:nvSpPr>
              <p:spPr bwMode="auto">
                <a:xfrm>
                  <a:off x="625" y="1412"/>
                  <a:ext cx="1228" cy="1161"/>
                </a:xfrm>
                <a:custGeom>
                  <a:avLst/>
                  <a:gdLst>
                    <a:gd name="T0" fmla="*/ 0 w 967"/>
                    <a:gd name="T1" fmla="*/ 0 h 656"/>
                    <a:gd name="T2" fmla="*/ 197 w 967"/>
                    <a:gd name="T3" fmla="*/ 492 h 656"/>
                    <a:gd name="T4" fmla="*/ 578 w 967"/>
                    <a:gd name="T5" fmla="*/ 846 h 656"/>
                    <a:gd name="T6" fmla="*/ 1228 w 967"/>
                    <a:gd name="T7" fmla="*/ 1161 h 65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967"/>
                    <a:gd name="T13" fmla="*/ 0 h 656"/>
                    <a:gd name="T14" fmla="*/ 967 w 967"/>
                    <a:gd name="T15" fmla="*/ 656 h 65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967" h="656">
                      <a:moveTo>
                        <a:pt x="0" y="0"/>
                      </a:moveTo>
                      <a:cubicBezTo>
                        <a:pt x="39" y="99"/>
                        <a:pt x="79" y="198"/>
                        <a:pt x="155" y="278"/>
                      </a:cubicBezTo>
                      <a:cubicBezTo>
                        <a:pt x="231" y="358"/>
                        <a:pt x="320" y="415"/>
                        <a:pt x="455" y="478"/>
                      </a:cubicBezTo>
                      <a:cubicBezTo>
                        <a:pt x="590" y="541"/>
                        <a:pt x="778" y="598"/>
                        <a:pt x="967" y="656"/>
                      </a:cubicBezTo>
                    </a:path>
                  </a:pathLst>
                </a:custGeom>
                <a:noFill/>
                <a:ln w="38100" cmpd="sng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605" name="Freeform 48"/>
                <p:cNvSpPr>
                  <a:spLocks/>
                </p:cNvSpPr>
                <p:nvPr/>
              </p:nvSpPr>
              <p:spPr bwMode="auto">
                <a:xfrm>
                  <a:off x="1022" y="2138"/>
                  <a:ext cx="234" cy="144"/>
                </a:xfrm>
                <a:custGeom>
                  <a:avLst/>
                  <a:gdLst>
                    <a:gd name="T0" fmla="*/ 0 w 211"/>
                    <a:gd name="T1" fmla="*/ 0 h 144"/>
                    <a:gd name="T2" fmla="*/ 136 w 211"/>
                    <a:gd name="T3" fmla="*/ 100 h 144"/>
                    <a:gd name="T4" fmla="*/ 234 w 211"/>
                    <a:gd name="T5" fmla="*/ 144 h 144"/>
                    <a:gd name="T6" fmla="*/ 0 60000 65536"/>
                    <a:gd name="T7" fmla="*/ 0 60000 65536"/>
                    <a:gd name="T8" fmla="*/ 0 60000 65536"/>
                    <a:gd name="T9" fmla="*/ 0 w 211"/>
                    <a:gd name="T10" fmla="*/ 0 h 144"/>
                    <a:gd name="T11" fmla="*/ 211 w 211"/>
                    <a:gd name="T12" fmla="*/ 144 h 14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1" h="144">
                      <a:moveTo>
                        <a:pt x="0" y="0"/>
                      </a:moveTo>
                      <a:cubicBezTo>
                        <a:pt x="44" y="38"/>
                        <a:pt x="88" y="76"/>
                        <a:pt x="123" y="100"/>
                      </a:cubicBezTo>
                      <a:cubicBezTo>
                        <a:pt x="158" y="124"/>
                        <a:pt x="184" y="134"/>
                        <a:pt x="211" y="144"/>
                      </a:cubicBezTo>
                    </a:path>
                  </a:pathLst>
                </a:custGeom>
                <a:noFill/>
                <a:ln w="19050" cmpd="sng">
                  <a:solidFill>
                    <a:schemeClr val="bg1"/>
                  </a:solidFill>
                  <a:round/>
                  <a:headEnd type="none" w="med" len="med"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4601" name="Group 53"/>
              <p:cNvGrpSpPr>
                <a:grpSpLocks/>
              </p:cNvGrpSpPr>
              <p:nvPr/>
            </p:nvGrpSpPr>
            <p:grpSpPr bwMode="auto">
              <a:xfrm>
                <a:off x="619" y="1432"/>
                <a:ext cx="1248" cy="1572"/>
                <a:chOff x="619" y="1432"/>
                <a:chExt cx="1248" cy="1572"/>
              </a:xfrm>
            </p:grpSpPr>
            <p:sp>
              <p:nvSpPr>
                <p:cNvPr id="24602" name="Freeform 13"/>
                <p:cNvSpPr>
                  <a:spLocks/>
                </p:cNvSpPr>
                <p:nvPr/>
              </p:nvSpPr>
              <p:spPr bwMode="auto">
                <a:xfrm>
                  <a:off x="619" y="1432"/>
                  <a:ext cx="1248" cy="1572"/>
                </a:xfrm>
                <a:custGeom>
                  <a:avLst/>
                  <a:gdLst>
                    <a:gd name="T0" fmla="*/ 7 w 960"/>
                    <a:gd name="T1" fmla="*/ 0 h 889"/>
                    <a:gd name="T2" fmla="*/ 108 w 960"/>
                    <a:gd name="T3" fmla="*/ 492 h 889"/>
                    <a:gd name="T4" fmla="*/ 656 w 960"/>
                    <a:gd name="T5" fmla="*/ 1278 h 889"/>
                    <a:gd name="T6" fmla="*/ 1248 w 960"/>
                    <a:gd name="T7" fmla="*/ 1572 h 88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960"/>
                    <a:gd name="T13" fmla="*/ 0 h 889"/>
                    <a:gd name="T14" fmla="*/ 960 w 960"/>
                    <a:gd name="T15" fmla="*/ 889 h 88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960" h="889">
                      <a:moveTo>
                        <a:pt x="5" y="0"/>
                      </a:moveTo>
                      <a:cubicBezTo>
                        <a:pt x="2" y="79"/>
                        <a:pt x="0" y="158"/>
                        <a:pt x="83" y="278"/>
                      </a:cubicBezTo>
                      <a:cubicBezTo>
                        <a:pt x="166" y="398"/>
                        <a:pt x="359" y="621"/>
                        <a:pt x="505" y="723"/>
                      </a:cubicBezTo>
                      <a:cubicBezTo>
                        <a:pt x="651" y="825"/>
                        <a:pt x="805" y="857"/>
                        <a:pt x="960" y="889"/>
                      </a:cubicBezTo>
                    </a:path>
                  </a:pathLst>
                </a:custGeom>
                <a:noFill/>
                <a:ln w="38100" cmpd="sng">
                  <a:solidFill>
                    <a:srgbClr val="00FF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603" name="Freeform 49"/>
                <p:cNvSpPr>
                  <a:spLocks/>
                </p:cNvSpPr>
                <p:nvPr/>
              </p:nvSpPr>
              <p:spPr bwMode="auto">
                <a:xfrm>
                  <a:off x="900" y="2238"/>
                  <a:ext cx="145" cy="189"/>
                </a:xfrm>
                <a:custGeom>
                  <a:avLst/>
                  <a:gdLst>
                    <a:gd name="T0" fmla="*/ 0 w 145"/>
                    <a:gd name="T1" fmla="*/ 0 h 189"/>
                    <a:gd name="T2" fmla="*/ 78 w 145"/>
                    <a:gd name="T3" fmla="*/ 89 h 189"/>
                    <a:gd name="T4" fmla="*/ 145 w 145"/>
                    <a:gd name="T5" fmla="*/ 189 h 189"/>
                    <a:gd name="T6" fmla="*/ 0 60000 65536"/>
                    <a:gd name="T7" fmla="*/ 0 60000 65536"/>
                    <a:gd name="T8" fmla="*/ 0 60000 65536"/>
                    <a:gd name="T9" fmla="*/ 0 w 145"/>
                    <a:gd name="T10" fmla="*/ 0 h 189"/>
                    <a:gd name="T11" fmla="*/ 145 w 145"/>
                    <a:gd name="T12" fmla="*/ 189 h 18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45" h="189">
                      <a:moveTo>
                        <a:pt x="0" y="0"/>
                      </a:moveTo>
                      <a:cubicBezTo>
                        <a:pt x="27" y="29"/>
                        <a:pt x="54" y="58"/>
                        <a:pt x="78" y="89"/>
                      </a:cubicBezTo>
                      <a:cubicBezTo>
                        <a:pt x="102" y="120"/>
                        <a:pt x="123" y="154"/>
                        <a:pt x="145" y="189"/>
                      </a:cubicBezTo>
                    </a:path>
                  </a:pathLst>
                </a:custGeom>
                <a:noFill/>
                <a:ln w="19050" cmpd="sng">
                  <a:solidFill>
                    <a:srgbClr val="00FF00"/>
                  </a:solidFill>
                  <a:round/>
                  <a:headEnd type="none" w="med" len="med"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</p:grp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737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37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37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37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37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737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15" grpId="0" autoUpdateAnimBg="0"/>
      <p:bldP spid="737316" grpId="0" autoUpdateAnimBg="0"/>
      <p:bldP spid="737320" grpId="0" autoUpdateAnimBg="0"/>
      <p:bldP spid="737321" grpId="0" autoUpdateAnimBg="0"/>
      <p:bldP spid="737322" grpId="0" autoUpdateAnimBg="0"/>
      <p:bldP spid="737326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D56A612-8D06-4AF4-AF30-2D824F341A51}" type="slidenum">
              <a:rPr lang="en-US" altLang="zh-CN" smtClean="0"/>
              <a:pPr/>
              <a:t>28</a:t>
            </a:fld>
            <a:endParaRPr lang="en-US" altLang="zh-CN"/>
          </a:p>
        </p:txBody>
      </p:sp>
      <p:sp>
        <p:nvSpPr>
          <p:cNvPr id="33795" name="Text Box 4"/>
          <p:cNvSpPr txBox="1">
            <a:spLocks noChangeArrowheads="1"/>
          </p:cNvSpPr>
          <p:nvPr/>
        </p:nvSpPr>
        <p:spPr bwMode="auto">
          <a:xfrm>
            <a:off x="319088" y="292100"/>
            <a:ext cx="841375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        </a:t>
            </a:r>
            <a:r>
              <a:rPr lang="zh-CN" altLang="en-US" sz="2800" b="1" i="0">
                <a:solidFill>
                  <a:srgbClr val="00FF00"/>
                </a:solidFill>
              </a:rPr>
              <a:t>例题 </a:t>
            </a:r>
            <a:r>
              <a:rPr lang="en-US" altLang="zh-CN" sz="2800" b="1" i="0">
                <a:solidFill>
                  <a:srgbClr val="00FF00"/>
                </a:solidFill>
              </a:rPr>
              <a:t>13-8</a:t>
            </a:r>
            <a:r>
              <a:rPr lang="en-US" altLang="zh-CN" sz="2800" b="1" i="0">
                <a:solidFill>
                  <a:schemeClr val="bg1"/>
                </a:solidFill>
              </a:rPr>
              <a:t>  </a:t>
            </a:r>
            <a:r>
              <a:rPr lang="zh-CN" altLang="en-US" sz="2800" b="1" i="0">
                <a:solidFill>
                  <a:schemeClr val="bg1"/>
                </a:solidFill>
              </a:rPr>
              <a:t>图</a:t>
            </a:r>
            <a:r>
              <a:rPr lang="en-US" altLang="zh-CN" sz="2800" b="1" i="0">
                <a:solidFill>
                  <a:schemeClr val="bg1"/>
                </a:solidFill>
              </a:rPr>
              <a:t>17</a:t>
            </a:r>
            <a:r>
              <a:rPr lang="zh-CN" altLang="en-US" sz="2800" b="1" i="0">
                <a:solidFill>
                  <a:schemeClr val="bg1"/>
                </a:solidFill>
              </a:rPr>
              <a:t>中</a:t>
            </a:r>
            <a:r>
              <a:rPr lang="en-US" altLang="zh-CN" sz="2800" b="1">
                <a:solidFill>
                  <a:schemeClr val="bg1"/>
                </a:solidFill>
              </a:rPr>
              <a:t>pb</a:t>
            </a:r>
            <a:r>
              <a:rPr lang="zh-CN" altLang="zh-CN" sz="2800" b="1" i="0">
                <a:solidFill>
                  <a:schemeClr val="bg1"/>
                </a:solidFill>
              </a:rPr>
              <a:t>是绝热过程, </a:t>
            </a:r>
            <a:r>
              <a:rPr lang="zh-CN" altLang="en-US" sz="2800" b="1" i="0">
                <a:solidFill>
                  <a:schemeClr val="bg1"/>
                </a:solidFill>
              </a:rPr>
              <a:t>判断</a:t>
            </a:r>
            <a:r>
              <a:rPr lang="zh-CN" altLang="zh-CN" sz="2800" b="1" i="0">
                <a:solidFill>
                  <a:schemeClr val="bg1"/>
                </a:solidFill>
              </a:rPr>
              <a:t> </a:t>
            </a:r>
            <a:r>
              <a:rPr lang="en-US" altLang="zh-CN" sz="2800" b="1">
                <a:solidFill>
                  <a:schemeClr val="bg1"/>
                </a:solidFill>
              </a:rPr>
              <a:t>pa</a:t>
            </a:r>
            <a:r>
              <a:rPr lang="zh-CN" altLang="zh-CN" sz="2800" b="1" i="0">
                <a:solidFill>
                  <a:schemeClr val="bg1"/>
                </a:solidFill>
              </a:rPr>
              <a:t>和</a:t>
            </a:r>
            <a:r>
              <a:rPr lang="en-US" altLang="zh-CN" sz="2800" b="1">
                <a:solidFill>
                  <a:schemeClr val="bg1"/>
                </a:solidFill>
              </a:rPr>
              <a:t>pc</a:t>
            </a:r>
            <a:r>
              <a:rPr lang="zh-CN" altLang="zh-CN" sz="2800" b="1" i="0">
                <a:solidFill>
                  <a:schemeClr val="bg1"/>
                </a:solidFill>
              </a:rPr>
              <a:t>过程</a:t>
            </a:r>
            <a:r>
              <a:rPr lang="zh-CN" altLang="en-US" sz="2800" b="1" i="0">
                <a:solidFill>
                  <a:schemeClr val="bg1"/>
                </a:solidFill>
              </a:rPr>
              <a:t>比热的正负。</a:t>
            </a:r>
          </a:p>
        </p:txBody>
      </p:sp>
      <p:sp>
        <p:nvSpPr>
          <p:cNvPr id="797701" name="Text Box 5"/>
          <p:cNvSpPr txBox="1">
            <a:spLocks noChangeArrowheads="1"/>
          </p:cNvSpPr>
          <p:nvPr/>
        </p:nvSpPr>
        <p:spPr bwMode="auto">
          <a:xfrm>
            <a:off x="1074738" y="5881688"/>
            <a:ext cx="671353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 i="0">
                <a:solidFill>
                  <a:schemeClr val="bg1"/>
                </a:solidFill>
              </a:rPr>
              <a:t>       </a:t>
            </a:r>
            <a:r>
              <a:rPr lang="zh-CN" altLang="en-US" sz="2800" b="1" i="0">
                <a:solidFill>
                  <a:schemeClr val="bg1"/>
                </a:solidFill>
              </a:rPr>
              <a:t>所以 过程</a:t>
            </a:r>
            <a:r>
              <a:rPr lang="en-US" altLang="zh-CN" sz="2800" b="1">
                <a:solidFill>
                  <a:schemeClr val="bg1"/>
                </a:solidFill>
              </a:rPr>
              <a:t>pa</a:t>
            </a:r>
            <a:r>
              <a:rPr lang="zh-CN" altLang="en-US" sz="2800" b="1" i="0">
                <a:solidFill>
                  <a:schemeClr val="bg1"/>
                </a:solidFill>
              </a:rPr>
              <a:t>的比热为正</a:t>
            </a:r>
            <a:r>
              <a:rPr lang="en-US" altLang="zh-CN" sz="2800" b="1" i="0">
                <a:solidFill>
                  <a:schemeClr val="bg1"/>
                </a:solidFill>
              </a:rPr>
              <a:t>, </a:t>
            </a:r>
            <a:r>
              <a:rPr lang="en-US" altLang="zh-CN" sz="2800" b="1">
                <a:solidFill>
                  <a:schemeClr val="bg1"/>
                </a:solidFill>
              </a:rPr>
              <a:t>pc</a:t>
            </a:r>
            <a:r>
              <a:rPr lang="zh-CN" altLang="en-US" sz="2800" b="1" i="0">
                <a:solidFill>
                  <a:schemeClr val="bg1"/>
                </a:solidFill>
              </a:rPr>
              <a:t>的为负。</a:t>
            </a:r>
            <a:endParaRPr lang="zh-CN" altLang="en-US" sz="2800" b="1" baseline="-25000">
              <a:solidFill>
                <a:schemeClr val="bg1"/>
              </a:solidFill>
            </a:endParaRPr>
          </a:p>
        </p:txBody>
      </p:sp>
      <p:sp>
        <p:nvSpPr>
          <p:cNvPr id="797702" name="Line 6"/>
          <p:cNvSpPr>
            <a:spLocks noChangeShapeType="1"/>
          </p:cNvSpPr>
          <p:nvPr/>
        </p:nvSpPr>
        <p:spPr bwMode="auto">
          <a:xfrm>
            <a:off x="3683000" y="2546350"/>
            <a:ext cx="33338" cy="2346325"/>
          </a:xfrm>
          <a:prstGeom prst="line">
            <a:avLst/>
          </a:prstGeom>
          <a:noFill/>
          <a:ln w="9525">
            <a:solidFill>
              <a:schemeClr val="bg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246188" y="1244600"/>
            <a:ext cx="6726237" cy="4327525"/>
            <a:chOff x="1266" y="791"/>
            <a:chExt cx="4237" cy="2726"/>
          </a:xfrm>
        </p:grpSpPr>
        <p:sp>
          <p:nvSpPr>
            <p:cNvPr id="33802" name="Line 8"/>
            <p:cNvSpPr>
              <a:spLocks noChangeShapeType="1"/>
            </p:cNvSpPr>
            <p:nvPr/>
          </p:nvSpPr>
          <p:spPr bwMode="auto">
            <a:xfrm>
              <a:off x="1477" y="3090"/>
              <a:ext cx="368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03" name="Line 9"/>
            <p:cNvSpPr>
              <a:spLocks noChangeShapeType="1"/>
            </p:cNvSpPr>
            <p:nvPr/>
          </p:nvSpPr>
          <p:spPr bwMode="auto">
            <a:xfrm flipV="1">
              <a:off x="1477" y="902"/>
              <a:ext cx="0" cy="218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04" name="Text Box 10"/>
            <p:cNvSpPr txBox="1">
              <a:spLocks noChangeArrowheads="1"/>
            </p:cNvSpPr>
            <p:nvPr/>
          </p:nvSpPr>
          <p:spPr bwMode="auto">
            <a:xfrm>
              <a:off x="1266" y="791"/>
              <a:ext cx="27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800">
                  <a:solidFill>
                    <a:schemeClr val="bg1"/>
                  </a:solidFill>
                </a:rPr>
                <a:t>p</a:t>
              </a:r>
              <a:endParaRPr lang="en-US" altLang="zh-CN"/>
            </a:p>
          </p:txBody>
        </p:sp>
        <p:sp>
          <p:nvSpPr>
            <p:cNvPr id="33805" name="Text Box 11"/>
            <p:cNvSpPr txBox="1">
              <a:spLocks noChangeArrowheads="1"/>
            </p:cNvSpPr>
            <p:nvPr/>
          </p:nvSpPr>
          <p:spPr bwMode="auto">
            <a:xfrm>
              <a:off x="5225" y="2964"/>
              <a:ext cx="27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800">
                  <a:solidFill>
                    <a:schemeClr val="bg1"/>
                  </a:solidFill>
                </a:rPr>
                <a:t>V</a:t>
              </a:r>
              <a:endParaRPr lang="en-US" altLang="zh-CN"/>
            </a:p>
          </p:txBody>
        </p:sp>
        <p:sp>
          <p:nvSpPr>
            <p:cNvPr id="33806" name="Text Box 12"/>
            <p:cNvSpPr txBox="1">
              <a:spLocks noChangeArrowheads="1"/>
            </p:cNvSpPr>
            <p:nvPr/>
          </p:nvSpPr>
          <p:spPr bwMode="auto">
            <a:xfrm>
              <a:off x="2972" y="3229"/>
              <a:ext cx="88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i="0">
                  <a:solidFill>
                    <a:schemeClr val="bg1"/>
                  </a:solidFill>
                </a:rPr>
                <a:t>图</a:t>
              </a:r>
              <a:r>
                <a:rPr lang="en-US" altLang="zh-CN" i="0">
                  <a:solidFill>
                    <a:schemeClr val="bg1"/>
                  </a:solidFill>
                </a:rPr>
                <a:t>17</a:t>
              </a:r>
            </a:p>
          </p:txBody>
        </p:sp>
        <p:sp>
          <p:nvSpPr>
            <p:cNvPr id="33807" name="Text Box 13"/>
            <p:cNvSpPr txBox="1">
              <a:spLocks noChangeArrowheads="1"/>
            </p:cNvSpPr>
            <p:nvPr/>
          </p:nvSpPr>
          <p:spPr bwMode="auto">
            <a:xfrm>
              <a:off x="2723" y="1195"/>
              <a:ext cx="3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b="1">
                  <a:solidFill>
                    <a:schemeClr val="bg1"/>
                  </a:solidFill>
                </a:rPr>
                <a:t>p</a:t>
              </a:r>
            </a:p>
          </p:txBody>
        </p:sp>
        <p:sp>
          <p:nvSpPr>
            <p:cNvPr id="33808" name="Text Box 14"/>
            <p:cNvSpPr txBox="1">
              <a:spLocks noChangeArrowheads="1"/>
            </p:cNvSpPr>
            <p:nvPr/>
          </p:nvSpPr>
          <p:spPr bwMode="auto">
            <a:xfrm>
              <a:off x="2811" y="2502"/>
              <a:ext cx="28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b="1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33809" name="Text Box 15"/>
            <p:cNvSpPr txBox="1">
              <a:spLocks noChangeArrowheads="1"/>
            </p:cNvSpPr>
            <p:nvPr/>
          </p:nvSpPr>
          <p:spPr bwMode="auto">
            <a:xfrm>
              <a:off x="3552" y="2628"/>
              <a:ext cx="3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b="1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33810" name="Text Box 16"/>
            <p:cNvSpPr txBox="1">
              <a:spLocks noChangeArrowheads="1"/>
            </p:cNvSpPr>
            <p:nvPr/>
          </p:nvSpPr>
          <p:spPr bwMode="auto">
            <a:xfrm>
              <a:off x="4363" y="2783"/>
              <a:ext cx="3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b="1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33811" name="Text Box 17"/>
            <p:cNvSpPr txBox="1">
              <a:spLocks noChangeArrowheads="1"/>
            </p:cNvSpPr>
            <p:nvPr/>
          </p:nvSpPr>
          <p:spPr bwMode="auto">
            <a:xfrm>
              <a:off x="2203" y="1147"/>
              <a:ext cx="31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zh-CN">
                <a:solidFill>
                  <a:schemeClr val="bg1"/>
                </a:solidFill>
              </a:endParaRPr>
            </a:p>
          </p:txBody>
        </p:sp>
        <p:grpSp>
          <p:nvGrpSpPr>
            <p:cNvPr id="33812" name="Group 18"/>
            <p:cNvGrpSpPr>
              <a:grpSpLocks/>
            </p:cNvGrpSpPr>
            <p:nvPr/>
          </p:nvGrpSpPr>
          <p:grpSpPr bwMode="auto">
            <a:xfrm>
              <a:off x="1908" y="1326"/>
              <a:ext cx="2839" cy="1531"/>
              <a:chOff x="625" y="1393"/>
              <a:chExt cx="1239" cy="787"/>
            </a:xfrm>
          </p:grpSpPr>
          <p:sp>
            <p:nvSpPr>
              <p:cNvPr id="33819" name="Freeform 19"/>
              <p:cNvSpPr>
                <a:spLocks/>
              </p:cNvSpPr>
              <p:nvPr/>
            </p:nvSpPr>
            <p:spPr bwMode="auto">
              <a:xfrm>
                <a:off x="625" y="1393"/>
                <a:ext cx="1239" cy="787"/>
              </a:xfrm>
              <a:custGeom>
                <a:avLst/>
                <a:gdLst>
                  <a:gd name="T0" fmla="*/ 0 w 967"/>
                  <a:gd name="T1" fmla="*/ 0 h 445"/>
                  <a:gd name="T2" fmla="*/ 199 w 967"/>
                  <a:gd name="T3" fmla="*/ 354 h 445"/>
                  <a:gd name="T4" fmla="*/ 597 w 967"/>
                  <a:gd name="T5" fmla="*/ 630 h 445"/>
                  <a:gd name="T6" fmla="*/ 1239 w 967"/>
                  <a:gd name="T7" fmla="*/ 787 h 44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67"/>
                  <a:gd name="T13" fmla="*/ 0 h 445"/>
                  <a:gd name="T14" fmla="*/ 967 w 967"/>
                  <a:gd name="T15" fmla="*/ 445 h 44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67" h="445">
                    <a:moveTo>
                      <a:pt x="0" y="0"/>
                    </a:moveTo>
                    <a:cubicBezTo>
                      <a:pt x="38" y="70"/>
                      <a:pt x="77" y="141"/>
                      <a:pt x="155" y="200"/>
                    </a:cubicBezTo>
                    <a:cubicBezTo>
                      <a:pt x="233" y="259"/>
                      <a:pt x="331" y="315"/>
                      <a:pt x="466" y="356"/>
                    </a:cubicBezTo>
                    <a:cubicBezTo>
                      <a:pt x="601" y="397"/>
                      <a:pt x="784" y="421"/>
                      <a:pt x="967" y="445"/>
                    </a:cubicBezTo>
                  </a:path>
                </a:pathLst>
              </a:custGeom>
              <a:noFill/>
              <a:ln w="38100" cap="flat" cmpd="sng">
                <a:solidFill>
                  <a:srgbClr val="00FF00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20" name="Freeform 20"/>
              <p:cNvSpPr>
                <a:spLocks/>
              </p:cNvSpPr>
              <p:nvPr/>
            </p:nvSpPr>
            <p:spPr bwMode="auto">
              <a:xfrm>
                <a:off x="989" y="1893"/>
                <a:ext cx="233" cy="134"/>
              </a:xfrm>
              <a:custGeom>
                <a:avLst/>
                <a:gdLst>
                  <a:gd name="T0" fmla="*/ 0 w 222"/>
                  <a:gd name="T1" fmla="*/ 0 h 156"/>
                  <a:gd name="T2" fmla="*/ 140 w 222"/>
                  <a:gd name="T3" fmla="*/ 86 h 156"/>
                  <a:gd name="T4" fmla="*/ 233 w 222"/>
                  <a:gd name="T5" fmla="*/ 134 h 156"/>
                  <a:gd name="T6" fmla="*/ 0 60000 65536"/>
                  <a:gd name="T7" fmla="*/ 0 60000 65536"/>
                  <a:gd name="T8" fmla="*/ 0 60000 65536"/>
                  <a:gd name="T9" fmla="*/ 0 w 222"/>
                  <a:gd name="T10" fmla="*/ 0 h 156"/>
                  <a:gd name="T11" fmla="*/ 222 w 222"/>
                  <a:gd name="T12" fmla="*/ 156 h 15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2" h="156">
                    <a:moveTo>
                      <a:pt x="0" y="0"/>
                    </a:moveTo>
                    <a:cubicBezTo>
                      <a:pt x="48" y="37"/>
                      <a:pt x="96" y="74"/>
                      <a:pt x="133" y="100"/>
                    </a:cubicBezTo>
                    <a:cubicBezTo>
                      <a:pt x="170" y="126"/>
                      <a:pt x="205" y="147"/>
                      <a:pt x="222" y="156"/>
                    </a:cubicBezTo>
                  </a:path>
                </a:pathLst>
              </a:custGeom>
              <a:noFill/>
              <a:ln w="19050" cap="flat" cmpd="sng">
                <a:solidFill>
                  <a:srgbClr val="00FF00"/>
                </a:solidFill>
                <a:prstDash val="dash"/>
                <a:round/>
                <a:headEnd type="none" w="med" len="med"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33813" name="Group 21"/>
            <p:cNvGrpSpPr>
              <a:grpSpLocks/>
            </p:cNvGrpSpPr>
            <p:nvPr/>
          </p:nvGrpSpPr>
          <p:grpSpPr bwMode="auto">
            <a:xfrm>
              <a:off x="2491" y="1054"/>
              <a:ext cx="2238" cy="1357"/>
              <a:chOff x="625" y="1412"/>
              <a:chExt cx="1228" cy="1161"/>
            </a:xfrm>
          </p:grpSpPr>
          <p:sp>
            <p:nvSpPr>
              <p:cNvPr id="33817" name="Freeform 22"/>
              <p:cNvSpPr>
                <a:spLocks/>
              </p:cNvSpPr>
              <p:nvPr/>
            </p:nvSpPr>
            <p:spPr bwMode="auto">
              <a:xfrm>
                <a:off x="625" y="1412"/>
                <a:ext cx="1228" cy="1161"/>
              </a:xfrm>
              <a:custGeom>
                <a:avLst/>
                <a:gdLst>
                  <a:gd name="T0" fmla="*/ 0 w 967"/>
                  <a:gd name="T1" fmla="*/ 0 h 656"/>
                  <a:gd name="T2" fmla="*/ 197 w 967"/>
                  <a:gd name="T3" fmla="*/ 492 h 656"/>
                  <a:gd name="T4" fmla="*/ 578 w 967"/>
                  <a:gd name="T5" fmla="*/ 846 h 656"/>
                  <a:gd name="T6" fmla="*/ 1228 w 967"/>
                  <a:gd name="T7" fmla="*/ 1161 h 65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67"/>
                  <a:gd name="T13" fmla="*/ 0 h 656"/>
                  <a:gd name="T14" fmla="*/ 967 w 967"/>
                  <a:gd name="T15" fmla="*/ 656 h 65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67" h="656">
                    <a:moveTo>
                      <a:pt x="0" y="0"/>
                    </a:moveTo>
                    <a:cubicBezTo>
                      <a:pt x="39" y="99"/>
                      <a:pt x="79" y="198"/>
                      <a:pt x="155" y="278"/>
                    </a:cubicBezTo>
                    <a:cubicBezTo>
                      <a:pt x="231" y="358"/>
                      <a:pt x="320" y="415"/>
                      <a:pt x="455" y="478"/>
                    </a:cubicBezTo>
                    <a:cubicBezTo>
                      <a:pt x="590" y="541"/>
                      <a:pt x="778" y="598"/>
                      <a:pt x="967" y="656"/>
                    </a:cubicBezTo>
                  </a:path>
                </a:pathLst>
              </a:custGeom>
              <a:noFill/>
              <a:ln w="38100" cap="flat" cmpd="sng">
                <a:solidFill>
                  <a:srgbClr val="00FF00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18" name="Freeform 23"/>
              <p:cNvSpPr>
                <a:spLocks/>
              </p:cNvSpPr>
              <p:nvPr/>
            </p:nvSpPr>
            <p:spPr bwMode="auto">
              <a:xfrm>
                <a:off x="1022" y="2138"/>
                <a:ext cx="234" cy="144"/>
              </a:xfrm>
              <a:custGeom>
                <a:avLst/>
                <a:gdLst>
                  <a:gd name="T0" fmla="*/ 0 w 211"/>
                  <a:gd name="T1" fmla="*/ 0 h 144"/>
                  <a:gd name="T2" fmla="*/ 136 w 211"/>
                  <a:gd name="T3" fmla="*/ 100 h 144"/>
                  <a:gd name="T4" fmla="*/ 234 w 211"/>
                  <a:gd name="T5" fmla="*/ 144 h 144"/>
                  <a:gd name="T6" fmla="*/ 0 60000 65536"/>
                  <a:gd name="T7" fmla="*/ 0 60000 65536"/>
                  <a:gd name="T8" fmla="*/ 0 60000 65536"/>
                  <a:gd name="T9" fmla="*/ 0 w 211"/>
                  <a:gd name="T10" fmla="*/ 0 h 144"/>
                  <a:gd name="T11" fmla="*/ 211 w 211"/>
                  <a:gd name="T12" fmla="*/ 144 h 14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1" h="144">
                    <a:moveTo>
                      <a:pt x="0" y="0"/>
                    </a:moveTo>
                    <a:cubicBezTo>
                      <a:pt x="44" y="38"/>
                      <a:pt x="88" y="76"/>
                      <a:pt x="123" y="100"/>
                    </a:cubicBezTo>
                    <a:cubicBezTo>
                      <a:pt x="158" y="124"/>
                      <a:pt x="184" y="134"/>
                      <a:pt x="211" y="144"/>
                    </a:cubicBezTo>
                  </a:path>
                </a:pathLst>
              </a:custGeom>
              <a:noFill/>
              <a:ln w="19050" cap="flat" cmpd="sng">
                <a:solidFill>
                  <a:srgbClr val="00FF00"/>
                </a:solidFill>
                <a:prstDash val="dash"/>
                <a:round/>
                <a:headEnd type="none" w="med" len="med"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3814" name="Freeform 24"/>
            <p:cNvSpPr>
              <a:spLocks/>
            </p:cNvSpPr>
            <p:nvPr/>
          </p:nvSpPr>
          <p:spPr bwMode="auto">
            <a:xfrm>
              <a:off x="2793" y="1560"/>
              <a:ext cx="758" cy="1079"/>
            </a:xfrm>
            <a:custGeom>
              <a:avLst/>
              <a:gdLst>
                <a:gd name="T0" fmla="*/ 0 w 758"/>
                <a:gd name="T1" fmla="*/ 0 h 1079"/>
                <a:gd name="T2" fmla="*/ 211 w 758"/>
                <a:gd name="T3" fmla="*/ 430 h 1079"/>
                <a:gd name="T4" fmla="*/ 466 w 758"/>
                <a:gd name="T5" fmla="*/ 788 h 1079"/>
                <a:gd name="T6" fmla="*/ 758 w 758"/>
                <a:gd name="T7" fmla="*/ 1079 h 107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8"/>
                <a:gd name="T13" fmla="*/ 0 h 1079"/>
                <a:gd name="T14" fmla="*/ 758 w 758"/>
                <a:gd name="T15" fmla="*/ 1079 h 107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8" h="1079">
                  <a:moveTo>
                    <a:pt x="0" y="0"/>
                  </a:moveTo>
                  <a:cubicBezTo>
                    <a:pt x="66" y="149"/>
                    <a:pt x="133" y="299"/>
                    <a:pt x="211" y="430"/>
                  </a:cubicBezTo>
                  <a:cubicBezTo>
                    <a:pt x="289" y="561"/>
                    <a:pt x="375" y="680"/>
                    <a:pt x="466" y="788"/>
                  </a:cubicBezTo>
                  <a:cubicBezTo>
                    <a:pt x="557" y="896"/>
                    <a:pt x="657" y="987"/>
                    <a:pt x="758" y="1079"/>
                  </a:cubicBezTo>
                </a:path>
              </a:pathLst>
            </a:custGeom>
            <a:noFill/>
            <a:ln w="34925" cap="flat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3815" name="Freeform 25"/>
            <p:cNvSpPr>
              <a:spLocks/>
            </p:cNvSpPr>
            <p:nvPr/>
          </p:nvSpPr>
          <p:spPr bwMode="auto">
            <a:xfrm>
              <a:off x="2802" y="1575"/>
              <a:ext cx="1553" cy="1211"/>
            </a:xfrm>
            <a:custGeom>
              <a:avLst/>
              <a:gdLst>
                <a:gd name="T0" fmla="*/ 0 w 758"/>
                <a:gd name="T1" fmla="*/ 0 h 1079"/>
                <a:gd name="T2" fmla="*/ 432 w 758"/>
                <a:gd name="T3" fmla="*/ 483 h 1079"/>
                <a:gd name="T4" fmla="*/ 955 w 758"/>
                <a:gd name="T5" fmla="*/ 884 h 1079"/>
                <a:gd name="T6" fmla="*/ 1553 w 758"/>
                <a:gd name="T7" fmla="*/ 1211 h 107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8"/>
                <a:gd name="T13" fmla="*/ 0 h 1079"/>
                <a:gd name="T14" fmla="*/ 758 w 758"/>
                <a:gd name="T15" fmla="*/ 1079 h 107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8" h="1079">
                  <a:moveTo>
                    <a:pt x="0" y="0"/>
                  </a:moveTo>
                  <a:cubicBezTo>
                    <a:pt x="66" y="149"/>
                    <a:pt x="133" y="299"/>
                    <a:pt x="211" y="430"/>
                  </a:cubicBezTo>
                  <a:cubicBezTo>
                    <a:pt x="289" y="561"/>
                    <a:pt x="375" y="680"/>
                    <a:pt x="466" y="788"/>
                  </a:cubicBezTo>
                  <a:cubicBezTo>
                    <a:pt x="557" y="896"/>
                    <a:pt x="657" y="987"/>
                    <a:pt x="758" y="1079"/>
                  </a:cubicBezTo>
                </a:path>
              </a:pathLst>
            </a:custGeom>
            <a:noFill/>
            <a:ln w="34925" cap="flat" cmpd="sng">
              <a:solidFill>
                <a:srgbClr val="FF00FF"/>
              </a:solidFill>
              <a:prstDash val="solid"/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3816" name="Freeform 26"/>
            <p:cNvSpPr>
              <a:spLocks/>
            </p:cNvSpPr>
            <p:nvPr/>
          </p:nvSpPr>
          <p:spPr bwMode="auto">
            <a:xfrm>
              <a:off x="2794" y="1582"/>
              <a:ext cx="356" cy="919"/>
            </a:xfrm>
            <a:custGeom>
              <a:avLst/>
              <a:gdLst>
                <a:gd name="T0" fmla="*/ 0 w 758"/>
                <a:gd name="T1" fmla="*/ 0 h 1079"/>
                <a:gd name="T2" fmla="*/ 99 w 758"/>
                <a:gd name="T3" fmla="*/ 366 h 1079"/>
                <a:gd name="T4" fmla="*/ 219 w 758"/>
                <a:gd name="T5" fmla="*/ 671 h 1079"/>
                <a:gd name="T6" fmla="*/ 356 w 758"/>
                <a:gd name="T7" fmla="*/ 919 h 107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8"/>
                <a:gd name="T13" fmla="*/ 0 h 1079"/>
                <a:gd name="T14" fmla="*/ 758 w 758"/>
                <a:gd name="T15" fmla="*/ 1079 h 107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8" h="1079">
                  <a:moveTo>
                    <a:pt x="0" y="0"/>
                  </a:moveTo>
                  <a:cubicBezTo>
                    <a:pt x="66" y="149"/>
                    <a:pt x="133" y="299"/>
                    <a:pt x="211" y="430"/>
                  </a:cubicBezTo>
                  <a:cubicBezTo>
                    <a:pt x="289" y="561"/>
                    <a:pt x="375" y="680"/>
                    <a:pt x="466" y="788"/>
                  </a:cubicBezTo>
                  <a:cubicBezTo>
                    <a:pt x="557" y="896"/>
                    <a:pt x="657" y="987"/>
                    <a:pt x="758" y="1079"/>
                  </a:cubicBezTo>
                </a:path>
              </a:pathLst>
            </a:custGeom>
            <a:noFill/>
            <a:ln w="34925" cap="flat" cmpd="sng">
              <a:solidFill>
                <a:srgbClr val="FF6600"/>
              </a:solidFill>
              <a:prstDash val="solid"/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797723" name="Line 27"/>
          <p:cNvSpPr>
            <a:spLocks noChangeShapeType="1"/>
          </p:cNvSpPr>
          <p:nvPr/>
        </p:nvSpPr>
        <p:spPr bwMode="auto">
          <a:xfrm flipH="1">
            <a:off x="4849813" y="4175125"/>
            <a:ext cx="1587" cy="736600"/>
          </a:xfrm>
          <a:prstGeom prst="line">
            <a:avLst/>
          </a:prstGeom>
          <a:noFill/>
          <a:ln w="9525">
            <a:solidFill>
              <a:schemeClr val="bg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7724" name="Text Box 28"/>
          <p:cNvSpPr txBox="1">
            <a:spLocks noChangeArrowheads="1"/>
          </p:cNvSpPr>
          <p:nvPr/>
        </p:nvSpPr>
        <p:spPr bwMode="auto">
          <a:xfrm>
            <a:off x="5630863" y="1727200"/>
            <a:ext cx="288448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chemeClr val="bg1"/>
                </a:solidFill>
              </a:rPr>
              <a:t>pa</a:t>
            </a:r>
            <a:r>
              <a:rPr lang="zh-CN" altLang="en-US" sz="2800" b="1" i="0">
                <a:solidFill>
                  <a:schemeClr val="bg1"/>
                </a:solidFill>
              </a:rPr>
              <a:t>为放热过程</a:t>
            </a:r>
          </a:p>
        </p:txBody>
      </p:sp>
      <p:sp>
        <p:nvSpPr>
          <p:cNvPr id="797725" name="Text Box 29"/>
          <p:cNvSpPr txBox="1">
            <a:spLocks noChangeArrowheads="1"/>
          </p:cNvSpPr>
          <p:nvPr/>
        </p:nvSpPr>
        <p:spPr bwMode="auto">
          <a:xfrm>
            <a:off x="5688013" y="2581275"/>
            <a:ext cx="28622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chemeClr val="bg1"/>
                </a:solidFill>
              </a:rPr>
              <a:t>pc</a:t>
            </a:r>
            <a:r>
              <a:rPr lang="zh-CN" altLang="en-US" sz="2800" b="1" i="0">
                <a:solidFill>
                  <a:schemeClr val="bg1"/>
                </a:solidFill>
              </a:rPr>
              <a:t>为吸热过程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7977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7977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7977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7977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797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797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797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7701" grpId="0" autoUpdateAnimBg="0"/>
      <p:bldP spid="797702" grpId="0" animBg="1"/>
      <p:bldP spid="797723" grpId="0" animBg="1"/>
      <p:bldP spid="797724" grpId="0" autoUpdateAnimBg="0"/>
      <p:bldP spid="797725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1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4DFBAF7-9009-4EA1-BDC2-2DB92A3A3D2E}" type="slidenum">
              <a:rPr lang="en-US" altLang="zh-CN" smtClean="0"/>
              <a:pPr/>
              <a:t>29</a:t>
            </a:fld>
            <a:endParaRPr lang="en-US" altLang="zh-CN"/>
          </a:p>
        </p:txBody>
      </p:sp>
      <p:sp>
        <p:nvSpPr>
          <p:cNvPr id="25619" name="Rectangle 43"/>
          <p:cNvSpPr>
            <a:spLocks noChangeArrowheads="1"/>
          </p:cNvSpPr>
          <p:nvPr/>
        </p:nvSpPr>
        <p:spPr bwMode="auto">
          <a:xfrm>
            <a:off x="338138" y="195263"/>
            <a:ext cx="8380412" cy="116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 sz="2800" b="1" i="0">
                <a:solidFill>
                  <a:srgbClr val="00FF00"/>
                </a:solidFill>
              </a:rPr>
              <a:t>例题 </a:t>
            </a:r>
            <a:r>
              <a:rPr lang="en-US" altLang="zh-CN" sz="2800" b="1" i="0">
                <a:solidFill>
                  <a:srgbClr val="00FF00"/>
                </a:solidFill>
              </a:rPr>
              <a:t>13-9</a:t>
            </a:r>
            <a:r>
              <a:rPr lang="en-US" altLang="zh-CN" sz="2800" b="1" i="0">
                <a:solidFill>
                  <a:schemeClr val="bg1"/>
                </a:solidFill>
              </a:rPr>
              <a:t>  Carnot</a:t>
            </a:r>
            <a:r>
              <a:rPr lang="zh-CN" altLang="en-US" sz="2800" b="1" i="0">
                <a:solidFill>
                  <a:schemeClr val="bg1"/>
                </a:solidFill>
              </a:rPr>
              <a:t>循环。这是由两个准静态等温过程</a:t>
            </a:r>
          </a:p>
          <a:p>
            <a:pPr eaLnBrk="0" hangingPunct="0"/>
            <a:r>
              <a:rPr lang="zh-CN" altLang="en-US" sz="2800" b="1" i="0">
                <a:solidFill>
                  <a:schemeClr val="bg1"/>
                </a:solidFill>
              </a:rPr>
              <a:t>                 和两个准静态绝热过程组成 </a:t>
            </a:r>
            <a:r>
              <a:rPr lang="en-US" altLang="zh-CN" sz="2800" b="1" i="0">
                <a:solidFill>
                  <a:schemeClr val="bg1"/>
                </a:solidFill>
              </a:rPr>
              <a:t>.</a:t>
            </a:r>
          </a:p>
        </p:txBody>
      </p:sp>
      <p:grpSp>
        <p:nvGrpSpPr>
          <p:cNvPr id="2" name="Group 44"/>
          <p:cNvGrpSpPr>
            <a:grpSpLocks/>
          </p:cNvGrpSpPr>
          <p:nvPr/>
        </p:nvGrpSpPr>
        <p:grpSpPr bwMode="auto">
          <a:xfrm>
            <a:off x="784225" y="2824163"/>
            <a:ext cx="3200400" cy="3048000"/>
            <a:chOff x="494" y="1779"/>
            <a:chExt cx="2016" cy="1920"/>
          </a:xfrm>
        </p:grpSpPr>
        <p:grpSp>
          <p:nvGrpSpPr>
            <p:cNvPr id="25649" name="Group 45"/>
            <p:cNvGrpSpPr>
              <a:grpSpLocks/>
            </p:cNvGrpSpPr>
            <p:nvPr/>
          </p:nvGrpSpPr>
          <p:grpSpPr bwMode="auto">
            <a:xfrm>
              <a:off x="494" y="1779"/>
              <a:ext cx="1440" cy="1920"/>
              <a:chOff x="3216" y="2112"/>
              <a:chExt cx="1440" cy="1920"/>
            </a:xfrm>
          </p:grpSpPr>
          <p:grpSp>
            <p:nvGrpSpPr>
              <p:cNvPr id="25654" name="Group 46"/>
              <p:cNvGrpSpPr>
                <a:grpSpLocks/>
              </p:cNvGrpSpPr>
              <p:nvPr/>
            </p:nvGrpSpPr>
            <p:grpSpPr bwMode="auto">
              <a:xfrm>
                <a:off x="3216" y="3692"/>
                <a:ext cx="1392" cy="340"/>
                <a:chOff x="3264" y="3168"/>
                <a:chExt cx="1392" cy="340"/>
              </a:xfrm>
            </p:grpSpPr>
            <p:sp>
              <p:nvSpPr>
                <p:cNvPr id="25661" name="Rectangle 47"/>
                <p:cNvSpPr>
                  <a:spLocks noChangeArrowheads="1"/>
                </p:cNvSpPr>
                <p:nvPr/>
              </p:nvSpPr>
              <p:spPr bwMode="auto">
                <a:xfrm>
                  <a:off x="3264" y="3168"/>
                  <a:ext cx="1392" cy="336"/>
                </a:xfrm>
                <a:prstGeom prst="rect">
                  <a:avLst/>
                </a:prstGeom>
                <a:solidFill>
                  <a:schemeClr val="accent2"/>
                </a:solidFill>
                <a:ln w="19050">
                  <a:solidFill>
                    <a:srgbClr val="0000FF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5662" name="Text Box 48"/>
                <p:cNvSpPr txBox="1">
                  <a:spLocks noChangeArrowheads="1"/>
                </p:cNvSpPr>
                <p:nvPr/>
              </p:nvSpPr>
              <p:spPr bwMode="auto">
                <a:xfrm>
                  <a:off x="3312" y="3168"/>
                  <a:ext cx="1248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/>
                  <a:r>
                    <a:rPr lang="zh-CN" altLang="en-US" sz="2800" b="1" i="0">
                      <a:solidFill>
                        <a:schemeClr val="bg1"/>
                      </a:solidFill>
                    </a:rPr>
                    <a:t>低温热源</a:t>
                  </a:r>
                </a:p>
              </p:txBody>
            </p:sp>
            <p:graphicFrame>
              <p:nvGraphicFramePr>
                <p:cNvPr id="25617" name="Object 49"/>
                <p:cNvGraphicFramePr>
                  <a:graphicFrameLocks noChangeAspect="1"/>
                </p:cNvGraphicFramePr>
                <p:nvPr/>
              </p:nvGraphicFramePr>
              <p:xfrm>
                <a:off x="4320" y="3168"/>
                <a:ext cx="306" cy="34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5666" name="Equation" r:id="rId3" imgW="253800" imgH="317160" progId="Equation.3">
                        <p:embed/>
                      </p:oleObj>
                    </mc:Choice>
                    <mc:Fallback>
                      <p:oleObj name="Equation" r:id="rId3" imgW="253800" imgH="317160" progId="Equation.3">
                        <p:embed/>
                        <p:pic>
                          <p:nvPicPr>
                            <p:cNvPr id="0" name="Object 49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320" y="3168"/>
                              <a:ext cx="306" cy="340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25655" name="Group 50"/>
              <p:cNvGrpSpPr>
                <a:grpSpLocks/>
              </p:cNvGrpSpPr>
              <p:nvPr/>
            </p:nvGrpSpPr>
            <p:grpSpPr bwMode="auto">
              <a:xfrm>
                <a:off x="3216" y="2112"/>
                <a:ext cx="1440" cy="340"/>
                <a:chOff x="3216" y="1632"/>
                <a:chExt cx="1440" cy="340"/>
              </a:xfrm>
            </p:grpSpPr>
            <p:sp>
              <p:nvSpPr>
                <p:cNvPr id="25659" name="Rectangle 51"/>
                <p:cNvSpPr>
                  <a:spLocks noChangeArrowheads="1"/>
                </p:cNvSpPr>
                <p:nvPr/>
              </p:nvSpPr>
              <p:spPr bwMode="auto">
                <a:xfrm>
                  <a:off x="3216" y="1632"/>
                  <a:ext cx="1440" cy="336"/>
                </a:xfrm>
                <a:prstGeom prst="rect">
                  <a:avLst/>
                </a:prstGeom>
                <a:solidFill>
                  <a:srgbClr val="FDE3F0"/>
                </a:solidFill>
                <a:ln w="19050">
                  <a:solidFill>
                    <a:srgbClr val="CC0099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5660" name="Text Box 52"/>
                <p:cNvSpPr txBox="1">
                  <a:spLocks noChangeArrowheads="1"/>
                </p:cNvSpPr>
                <p:nvPr/>
              </p:nvSpPr>
              <p:spPr bwMode="auto">
                <a:xfrm>
                  <a:off x="3264" y="1638"/>
                  <a:ext cx="1248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/>
                  <a:r>
                    <a:rPr lang="zh-CN" altLang="en-US" sz="2800" b="1" i="0">
                      <a:solidFill>
                        <a:srgbClr val="000000"/>
                      </a:solidFill>
                    </a:rPr>
                    <a:t>高温热源</a:t>
                  </a:r>
                  <a:endParaRPr lang="zh-CN" altLang="en-US" sz="2800" b="1" i="0">
                    <a:solidFill>
                      <a:srgbClr val="000000"/>
                    </a:solidFill>
                    <a:ea typeface="楷体_GB2312" pitchFamily="49" charset="-122"/>
                  </a:endParaRPr>
                </a:p>
              </p:txBody>
            </p:sp>
            <p:graphicFrame>
              <p:nvGraphicFramePr>
                <p:cNvPr id="25616" name="Object 53"/>
                <p:cNvGraphicFramePr>
                  <a:graphicFrameLocks noChangeAspect="1"/>
                </p:cNvGraphicFramePr>
                <p:nvPr/>
              </p:nvGraphicFramePr>
              <p:xfrm>
                <a:off x="4320" y="1632"/>
                <a:ext cx="260" cy="34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5667" name="Equation" r:id="rId5" imgW="215640" imgH="317160" progId="Equation.3">
                        <p:embed/>
                      </p:oleObj>
                    </mc:Choice>
                    <mc:Fallback>
                      <p:oleObj name="Equation" r:id="rId5" imgW="215640" imgH="317160" progId="Equation.3">
                        <p:embed/>
                        <p:pic>
                          <p:nvPicPr>
                            <p:cNvPr id="0" name="Object 53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320" y="1632"/>
                              <a:ext cx="260" cy="340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25656" name="Group 54"/>
              <p:cNvGrpSpPr>
                <a:grpSpLocks/>
              </p:cNvGrpSpPr>
              <p:nvPr/>
            </p:nvGrpSpPr>
            <p:grpSpPr bwMode="auto">
              <a:xfrm>
                <a:off x="3264" y="2832"/>
                <a:ext cx="1344" cy="528"/>
                <a:chOff x="672" y="2352"/>
                <a:chExt cx="1344" cy="528"/>
              </a:xfrm>
            </p:grpSpPr>
            <p:sp>
              <p:nvSpPr>
                <p:cNvPr id="25657" name="Oval 55"/>
                <p:cNvSpPr>
                  <a:spLocks noChangeArrowheads="1"/>
                </p:cNvSpPr>
                <p:nvPr/>
              </p:nvSpPr>
              <p:spPr bwMode="auto">
                <a:xfrm>
                  <a:off x="672" y="2352"/>
                  <a:ext cx="1296" cy="528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rgbClr val="CC66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5658" name="Text Box 56"/>
                <p:cNvSpPr txBox="1">
                  <a:spLocks noChangeArrowheads="1"/>
                </p:cNvSpPr>
                <p:nvPr/>
              </p:nvSpPr>
              <p:spPr bwMode="auto">
                <a:xfrm>
                  <a:off x="816" y="2468"/>
                  <a:ext cx="1200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/>
                  <a:r>
                    <a:rPr lang="zh-CN" altLang="en-US" sz="2800" b="1" i="0">
                      <a:solidFill>
                        <a:srgbClr val="000000"/>
                      </a:solidFill>
                    </a:rPr>
                    <a:t>卡诺热机</a:t>
                  </a:r>
                </a:p>
              </p:txBody>
            </p:sp>
          </p:grpSp>
        </p:grpSp>
        <p:sp>
          <p:nvSpPr>
            <p:cNvPr id="25650" name="AutoShape 57"/>
            <p:cNvSpPr>
              <a:spLocks noChangeArrowheads="1"/>
            </p:cNvSpPr>
            <p:nvPr/>
          </p:nvSpPr>
          <p:spPr bwMode="auto">
            <a:xfrm>
              <a:off x="1124" y="2085"/>
              <a:ext cx="140" cy="394"/>
            </a:xfrm>
            <a:prstGeom prst="downArrow">
              <a:avLst>
                <a:gd name="adj1" fmla="val 40000"/>
                <a:gd name="adj2" fmla="val 112767"/>
              </a:avLst>
            </a:prstGeom>
            <a:solidFill>
              <a:srgbClr val="FFCCCC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25651" name="AutoShape 58"/>
            <p:cNvSpPr>
              <a:spLocks noChangeArrowheads="1"/>
            </p:cNvSpPr>
            <p:nvPr/>
          </p:nvSpPr>
          <p:spPr bwMode="auto">
            <a:xfrm>
              <a:off x="1075" y="2931"/>
              <a:ext cx="187" cy="480"/>
            </a:xfrm>
            <a:prstGeom prst="downArrow">
              <a:avLst>
                <a:gd name="adj1" fmla="val 35417"/>
                <a:gd name="adj2" fmla="val 106952"/>
              </a:avLst>
            </a:prstGeom>
            <a:solidFill>
              <a:srgbClr val="CCECFF"/>
            </a:solidFill>
            <a:ln w="19050">
              <a:solidFill>
                <a:srgbClr val="0000FF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zh-CN" altLang="en-US"/>
            </a:p>
          </p:txBody>
        </p:sp>
        <p:grpSp>
          <p:nvGrpSpPr>
            <p:cNvPr id="25652" name="Group 59"/>
            <p:cNvGrpSpPr>
              <a:grpSpLocks/>
            </p:cNvGrpSpPr>
            <p:nvPr/>
          </p:nvGrpSpPr>
          <p:grpSpPr bwMode="auto">
            <a:xfrm>
              <a:off x="1646" y="2643"/>
              <a:ext cx="864" cy="261"/>
              <a:chOff x="1632" y="2544"/>
              <a:chExt cx="864" cy="261"/>
            </a:xfrm>
          </p:grpSpPr>
          <p:sp>
            <p:nvSpPr>
              <p:cNvPr id="25653" name="AutoShape 60"/>
              <p:cNvSpPr>
                <a:spLocks noChangeArrowheads="1"/>
              </p:cNvSpPr>
              <p:nvPr/>
            </p:nvSpPr>
            <p:spPr bwMode="auto">
              <a:xfrm>
                <a:off x="1632" y="2634"/>
                <a:ext cx="528" cy="102"/>
              </a:xfrm>
              <a:prstGeom prst="rightArrow">
                <a:avLst>
                  <a:gd name="adj1" fmla="val 58667"/>
                  <a:gd name="adj2" fmla="val 189205"/>
                </a:avLst>
              </a:prstGeom>
              <a:solidFill>
                <a:srgbClr val="FFCC66"/>
              </a:solidFill>
              <a:ln w="19050">
                <a:solidFill>
                  <a:srgbClr val="CC66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25615" name="Object 61"/>
              <p:cNvGraphicFramePr>
                <a:graphicFrameLocks noChangeAspect="1"/>
              </p:cNvGraphicFramePr>
              <p:nvPr/>
            </p:nvGraphicFramePr>
            <p:xfrm>
              <a:off x="2208" y="2544"/>
              <a:ext cx="288" cy="26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668" name="Equation" r:id="rId7" imgW="266400" imgH="241200" progId="Equation.3">
                      <p:embed/>
                    </p:oleObj>
                  </mc:Choice>
                  <mc:Fallback>
                    <p:oleObj name="Equation" r:id="rId7" imgW="266400" imgH="241200" progId="Equation.3">
                      <p:embed/>
                      <p:pic>
                        <p:nvPicPr>
                          <p:cNvPr id="0" name="Object 6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08" y="2544"/>
                            <a:ext cx="288" cy="261"/>
                          </a:xfrm>
                          <a:prstGeom prst="rect">
                            <a:avLst/>
                          </a:prstGeom>
                          <a:solidFill>
                            <a:schemeClr val="bg2"/>
                          </a:solidFill>
                          <a:ln w="9525">
                            <a:solidFill>
                              <a:srgbClr val="CC9900"/>
                            </a:solidFill>
                            <a:miter lim="800000"/>
                            <a:headEnd/>
                            <a:tailEnd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8" name="Group 72"/>
          <p:cNvGrpSpPr>
            <a:grpSpLocks/>
          </p:cNvGrpSpPr>
          <p:nvPr/>
        </p:nvGrpSpPr>
        <p:grpSpPr bwMode="auto">
          <a:xfrm>
            <a:off x="4567238" y="1976438"/>
            <a:ext cx="3981450" cy="4371975"/>
            <a:chOff x="2877" y="1245"/>
            <a:chExt cx="2508" cy="2754"/>
          </a:xfrm>
        </p:grpSpPr>
        <p:grpSp>
          <p:nvGrpSpPr>
            <p:cNvPr id="25622" name="Group 4"/>
            <p:cNvGrpSpPr>
              <a:grpSpLocks/>
            </p:cNvGrpSpPr>
            <p:nvPr/>
          </p:nvGrpSpPr>
          <p:grpSpPr bwMode="auto">
            <a:xfrm>
              <a:off x="2877" y="1245"/>
              <a:ext cx="2508" cy="2357"/>
              <a:chOff x="468" y="1632"/>
              <a:chExt cx="2508" cy="2357"/>
            </a:xfrm>
          </p:grpSpPr>
          <p:sp>
            <p:nvSpPr>
              <p:cNvPr id="25624" name="Rectangle 5"/>
              <p:cNvSpPr>
                <a:spLocks noChangeArrowheads="1"/>
              </p:cNvSpPr>
              <p:nvPr/>
            </p:nvSpPr>
            <p:spPr bwMode="auto">
              <a:xfrm>
                <a:off x="480" y="1632"/>
                <a:ext cx="2496" cy="235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25" name="Line 6"/>
              <p:cNvSpPr>
                <a:spLocks noChangeShapeType="1"/>
              </p:cNvSpPr>
              <p:nvPr/>
            </p:nvSpPr>
            <p:spPr bwMode="auto">
              <a:xfrm>
                <a:off x="768" y="3696"/>
                <a:ext cx="216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sm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26" name="Line 7"/>
              <p:cNvSpPr>
                <a:spLocks noChangeShapeType="1"/>
              </p:cNvSpPr>
              <p:nvPr/>
            </p:nvSpPr>
            <p:spPr bwMode="auto">
              <a:xfrm flipV="1">
                <a:off x="768" y="1730"/>
                <a:ext cx="1" cy="195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sm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25602" name="Object 8"/>
              <p:cNvGraphicFramePr>
                <a:graphicFrameLocks noChangeAspect="1"/>
              </p:cNvGraphicFramePr>
              <p:nvPr/>
            </p:nvGraphicFramePr>
            <p:xfrm>
              <a:off x="2737" y="3456"/>
              <a:ext cx="191" cy="21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669" name="Equation" r:id="rId9" imgW="215640" imgH="241200" progId="Equation.3">
                      <p:embed/>
                    </p:oleObj>
                  </mc:Choice>
                  <mc:Fallback>
                    <p:oleObj name="Equation" r:id="rId9" imgW="215640" imgH="241200" progId="Equation.3">
                      <p:embed/>
                      <p:pic>
                        <p:nvPicPr>
                          <p:cNvPr id="0" name="Object 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37" y="3456"/>
                            <a:ext cx="191" cy="21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5603" name="Object 9"/>
              <p:cNvGraphicFramePr>
                <a:graphicFrameLocks noChangeAspect="1"/>
              </p:cNvGraphicFramePr>
              <p:nvPr/>
            </p:nvGraphicFramePr>
            <p:xfrm>
              <a:off x="664" y="3690"/>
              <a:ext cx="168" cy="19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670" name="Equation" r:id="rId11" imgW="164880" imgH="190440" progId="Equation.3">
                      <p:embed/>
                    </p:oleObj>
                  </mc:Choice>
                  <mc:Fallback>
                    <p:oleObj name="Equation" r:id="rId11" imgW="164880" imgH="190440" progId="Equation.3">
                      <p:embed/>
                      <p:pic>
                        <p:nvPicPr>
                          <p:cNvPr id="0" name="Object 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64" y="3690"/>
                            <a:ext cx="168" cy="19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5604" name="Object 10"/>
              <p:cNvGraphicFramePr>
                <a:graphicFrameLocks noChangeAspect="1"/>
              </p:cNvGraphicFramePr>
              <p:nvPr/>
            </p:nvGraphicFramePr>
            <p:xfrm>
              <a:off x="505" y="1728"/>
              <a:ext cx="202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671" name="Equation" r:id="rId13" imgW="203040" imgH="241200" progId="Equation.3">
                      <p:embed/>
                    </p:oleObj>
                  </mc:Choice>
                  <mc:Fallback>
                    <p:oleObj name="Equation" r:id="rId13" imgW="203040" imgH="241200" progId="Equation.3">
                      <p:embed/>
                      <p:pic>
                        <p:nvPicPr>
                          <p:cNvPr id="0" name="Object 1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05" y="1728"/>
                            <a:ext cx="202" cy="24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5605" name="Object 11"/>
              <p:cNvGraphicFramePr>
                <a:graphicFrameLocks noChangeAspect="1"/>
              </p:cNvGraphicFramePr>
              <p:nvPr/>
            </p:nvGraphicFramePr>
            <p:xfrm>
              <a:off x="1968" y="3312"/>
              <a:ext cx="237" cy="29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672" name="Equation" r:id="rId15" imgW="253800" imgH="317160" progId="Equation.3">
                      <p:embed/>
                    </p:oleObj>
                  </mc:Choice>
                  <mc:Fallback>
                    <p:oleObj name="Equation" r:id="rId15" imgW="253800" imgH="317160" progId="Equation.3">
                      <p:embed/>
                      <p:pic>
                        <p:nvPicPr>
                          <p:cNvPr id="0" name="Object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68" y="3312"/>
                            <a:ext cx="237" cy="299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5627" name="Freeform 12" descr="浅色上对角线"/>
              <p:cNvSpPr>
                <a:spLocks/>
              </p:cNvSpPr>
              <p:nvPr/>
            </p:nvSpPr>
            <p:spPr bwMode="auto">
              <a:xfrm>
                <a:off x="1056" y="2130"/>
                <a:ext cx="1465" cy="1219"/>
              </a:xfrm>
              <a:custGeom>
                <a:avLst/>
                <a:gdLst>
                  <a:gd name="T0" fmla="*/ 23 w 1465"/>
                  <a:gd name="T1" fmla="*/ 54 h 1219"/>
                  <a:gd name="T2" fmla="*/ 53 w 1465"/>
                  <a:gd name="T3" fmla="*/ 246 h 1219"/>
                  <a:gd name="T4" fmla="*/ 106 w 1465"/>
                  <a:gd name="T5" fmla="*/ 408 h 1219"/>
                  <a:gd name="T6" fmla="*/ 177 w 1465"/>
                  <a:gd name="T7" fmla="*/ 624 h 1219"/>
                  <a:gd name="T8" fmla="*/ 248 w 1465"/>
                  <a:gd name="T9" fmla="*/ 763 h 1219"/>
                  <a:gd name="T10" fmla="*/ 349 w 1465"/>
                  <a:gd name="T11" fmla="*/ 901 h 1219"/>
                  <a:gd name="T12" fmla="*/ 496 w 1465"/>
                  <a:gd name="T13" fmla="*/ 967 h 1219"/>
                  <a:gd name="T14" fmla="*/ 692 w 1465"/>
                  <a:gd name="T15" fmla="*/ 1056 h 1219"/>
                  <a:gd name="T16" fmla="*/ 992 w 1465"/>
                  <a:gd name="T17" fmla="*/ 1135 h 1219"/>
                  <a:gd name="T18" fmla="*/ 1227 w 1465"/>
                  <a:gd name="T19" fmla="*/ 1182 h 1219"/>
                  <a:gd name="T20" fmla="*/ 1465 w 1465"/>
                  <a:gd name="T21" fmla="*/ 1219 h 1219"/>
                  <a:gd name="T22" fmla="*/ 1352 w 1465"/>
                  <a:gd name="T23" fmla="*/ 1117 h 1219"/>
                  <a:gd name="T24" fmla="*/ 1222 w 1465"/>
                  <a:gd name="T25" fmla="*/ 1027 h 1219"/>
                  <a:gd name="T26" fmla="*/ 1181 w 1465"/>
                  <a:gd name="T27" fmla="*/ 979 h 1219"/>
                  <a:gd name="T28" fmla="*/ 1122 w 1465"/>
                  <a:gd name="T29" fmla="*/ 906 h 1219"/>
                  <a:gd name="T30" fmla="*/ 1093 w 1465"/>
                  <a:gd name="T31" fmla="*/ 859 h 1219"/>
                  <a:gd name="T32" fmla="*/ 1021 w 1465"/>
                  <a:gd name="T33" fmla="*/ 715 h 1219"/>
                  <a:gd name="T34" fmla="*/ 933 w 1465"/>
                  <a:gd name="T35" fmla="*/ 661 h 1219"/>
                  <a:gd name="T36" fmla="*/ 1004 w 1465"/>
                  <a:gd name="T37" fmla="*/ 679 h 1219"/>
                  <a:gd name="T38" fmla="*/ 864 w 1465"/>
                  <a:gd name="T39" fmla="*/ 633 h 1219"/>
                  <a:gd name="T40" fmla="*/ 791 w 1465"/>
                  <a:gd name="T41" fmla="*/ 607 h 1219"/>
                  <a:gd name="T42" fmla="*/ 697 w 1465"/>
                  <a:gd name="T43" fmla="*/ 570 h 1219"/>
                  <a:gd name="T44" fmla="*/ 591 w 1465"/>
                  <a:gd name="T45" fmla="*/ 504 h 1219"/>
                  <a:gd name="T46" fmla="*/ 383 w 1465"/>
                  <a:gd name="T47" fmla="*/ 367 h 1219"/>
                  <a:gd name="T48" fmla="*/ 213 w 1465"/>
                  <a:gd name="T49" fmla="*/ 240 h 1219"/>
                  <a:gd name="T50" fmla="*/ 124 w 1465"/>
                  <a:gd name="T51" fmla="*/ 162 h 1219"/>
                  <a:gd name="T52" fmla="*/ 0 w 1465"/>
                  <a:gd name="T53" fmla="*/ 0 h 1219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1465"/>
                  <a:gd name="T82" fmla="*/ 0 h 1219"/>
                  <a:gd name="T83" fmla="*/ 1465 w 1465"/>
                  <a:gd name="T84" fmla="*/ 1219 h 1219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1465" h="1219">
                    <a:moveTo>
                      <a:pt x="23" y="54"/>
                    </a:moveTo>
                    <a:lnTo>
                      <a:pt x="53" y="246"/>
                    </a:lnTo>
                    <a:lnTo>
                      <a:pt x="106" y="408"/>
                    </a:lnTo>
                    <a:lnTo>
                      <a:pt x="177" y="624"/>
                    </a:lnTo>
                    <a:lnTo>
                      <a:pt x="248" y="763"/>
                    </a:lnTo>
                    <a:lnTo>
                      <a:pt x="349" y="901"/>
                    </a:lnTo>
                    <a:lnTo>
                      <a:pt x="496" y="967"/>
                    </a:lnTo>
                    <a:lnTo>
                      <a:pt x="692" y="1056"/>
                    </a:lnTo>
                    <a:lnTo>
                      <a:pt x="992" y="1135"/>
                    </a:lnTo>
                    <a:lnTo>
                      <a:pt x="1227" y="1182"/>
                    </a:lnTo>
                    <a:lnTo>
                      <a:pt x="1465" y="1219"/>
                    </a:lnTo>
                    <a:lnTo>
                      <a:pt x="1352" y="1117"/>
                    </a:lnTo>
                    <a:lnTo>
                      <a:pt x="1222" y="1027"/>
                    </a:lnTo>
                    <a:lnTo>
                      <a:pt x="1181" y="979"/>
                    </a:lnTo>
                    <a:lnTo>
                      <a:pt x="1122" y="906"/>
                    </a:lnTo>
                    <a:lnTo>
                      <a:pt x="1093" y="859"/>
                    </a:lnTo>
                    <a:lnTo>
                      <a:pt x="1021" y="715"/>
                    </a:lnTo>
                    <a:lnTo>
                      <a:pt x="933" y="661"/>
                    </a:lnTo>
                    <a:lnTo>
                      <a:pt x="1004" y="679"/>
                    </a:lnTo>
                    <a:lnTo>
                      <a:pt x="864" y="633"/>
                    </a:lnTo>
                    <a:lnTo>
                      <a:pt x="791" y="607"/>
                    </a:lnTo>
                    <a:lnTo>
                      <a:pt x="697" y="570"/>
                    </a:lnTo>
                    <a:lnTo>
                      <a:pt x="591" y="504"/>
                    </a:lnTo>
                    <a:lnTo>
                      <a:pt x="383" y="367"/>
                    </a:lnTo>
                    <a:lnTo>
                      <a:pt x="213" y="240"/>
                    </a:lnTo>
                    <a:lnTo>
                      <a:pt x="124" y="162"/>
                    </a:lnTo>
                    <a:lnTo>
                      <a:pt x="0" y="0"/>
                    </a:lnTo>
                  </a:path>
                </a:pathLst>
              </a:custGeom>
              <a:pattFill prst="ltUpDiag">
                <a:fgClr>
                  <a:srgbClr val="CC3399"/>
                </a:fgClr>
                <a:bgClr>
                  <a:schemeClr val="bg1"/>
                </a:bgClr>
              </a:patt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28" name="Text Box 13"/>
              <p:cNvSpPr txBox="1">
                <a:spLocks noChangeArrowheads="1"/>
              </p:cNvSpPr>
              <p:nvPr/>
            </p:nvSpPr>
            <p:spPr bwMode="auto">
              <a:xfrm flipH="1">
                <a:off x="1511" y="2719"/>
                <a:ext cx="372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US" altLang="zh-CN" sz="3200" b="1">
                    <a:solidFill>
                      <a:srgbClr val="CC0000"/>
                    </a:solidFill>
                  </a:rPr>
                  <a:t>W</a:t>
                </a:r>
                <a:endParaRPr lang="en-US" altLang="zh-CN" sz="3200" b="1">
                  <a:solidFill>
                    <a:srgbClr val="A50021"/>
                  </a:solidFill>
                </a:endParaRPr>
              </a:p>
            </p:txBody>
          </p:sp>
          <p:sp>
            <p:nvSpPr>
              <p:cNvPr id="25629" name="Line 14"/>
              <p:cNvSpPr>
                <a:spLocks noChangeShapeType="1"/>
              </p:cNvSpPr>
              <p:nvPr/>
            </p:nvSpPr>
            <p:spPr bwMode="auto">
              <a:xfrm flipH="1" flipV="1">
                <a:off x="1717" y="3181"/>
                <a:ext cx="124" cy="42"/>
              </a:xfrm>
              <a:prstGeom prst="line">
                <a:avLst/>
              </a:prstGeom>
              <a:noFill/>
              <a:ln w="57150">
                <a:solidFill>
                  <a:srgbClr val="0000FF"/>
                </a:solidFill>
                <a:round/>
                <a:headEnd/>
                <a:tailEnd type="triangle" w="sm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30" name="Line 15"/>
              <p:cNvSpPr>
                <a:spLocks noChangeShapeType="1"/>
              </p:cNvSpPr>
              <p:nvPr/>
            </p:nvSpPr>
            <p:spPr bwMode="auto">
              <a:xfrm>
                <a:off x="1538" y="2549"/>
                <a:ext cx="138" cy="85"/>
              </a:xfrm>
              <a:prstGeom prst="line">
                <a:avLst/>
              </a:prstGeom>
              <a:noFill/>
              <a:ln w="57150">
                <a:solidFill>
                  <a:srgbClr val="0000FF"/>
                </a:solidFill>
                <a:round/>
                <a:headEnd/>
                <a:tailEnd type="triangle" w="sm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31" name="Line 16"/>
              <p:cNvSpPr>
                <a:spLocks noChangeShapeType="1"/>
              </p:cNvSpPr>
              <p:nvPr/>
            </p:nvSpPr>
            <p:spPr bwMode="auto">
              <a:xfrm flipH="1" flipV="1">
                <a:off x="1139" y="2508"/>
                <a:ext cx="41" cy="126"/>
              </a:xfrm>
              <a:prstGeom prst="line">
                <a:avLst/>
              </a:prstGeom>
              <a:noFill/>
              <a:ln w="57150">
                <a:solidFill>
                  <a:srgbClr val="CC0099"/>
                </a:solidFill>
                <a:round/>
                <a:headEnd/>
                <a:tailEnd type="triangle" w="sm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25606" name="Object 17"/>
              <p:cNvGraphicFramePr>
                <a:graphicFrameLocks noChangeAspect="1"/>
              </p:cNvGraphicFramePr>
              <p:nvPr/>
            </p:nvGraphicFramePr>
            <p:xfrm>
              <a:off x="1728" y="2400"/>
              <a:ext cx="202" cy="29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673" name="Equation" r:id="rId17" imgW="215640" imgH="317160" progId="Equation.3">
                      <p:embed/>
                    </p:oleObj>
                  </mc:Choice>
                  <mc:Fallback>
                    <p:oleObj name="Equation" r:id="rId17" imgW="215640" imgH="317160" progId="Equation.3">
                      <p:embed/>
                      <p:pic>
                        <p:nvPicPr>
                          <p:cNvPr id="0" name="Object 1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28" y="2400"/>
                            <a:ext cx="202" cy="29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5632" name="Line 18"/>
              <p:cNvSpPr>
                <a:spLocks noChangeShapeType="1"/>
              </p:cNvSpPr>
              <p:nvPr/>
            </p:nvSpPr>
            <p:spPr bwMode="auto">
              <a:xfrm>
                <a:off x="2208" y="3024"/>
                <a:ext cx="88" cy="115"/>
              </a:xfrm>
              <a:prstGeom prst="line">
                <a:avLst/>
              </a:prstGeom>
              <a:noFill/>
              <a:ln w="57150">
                <a:solidFill>
                  <a:srgbClr val="CC0099"/>
                </a:solidFill>
                <a:round/>
                <a:headEnd/>
                <a:tailEnd type="triangle" w="sm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33" name="Freeform 19"/>
              <p:cNvSpPr>
                <a:spLocks/>
              </p:cNvSpPr>
              <p:nvPr/>
            </p:nvSpPr>
            <p:spPr bwMode="auto">
              <a:xfrm>
                <a:off x="1056" y="2130"/>
                <a:ext cx="1044" cy="680"/>
              </a:xfrm>
              <a:custGeom>
                <a:avLst/>
                <a:gdLst>
                  <a:gd name="T0" fmla="*/ 0 w 1044"/>
                  <a:gd name="T1" fmla="*/ 0 h 680"/>
                  <a:gd name="T2" fmla="*/ 242 w 1044"/>
                  <a:gd name="T3" fmla="*/ 246 h 680"/>
                  <a:gd name="T4" fmla="*/ 501 w 1044"/>
                  <a:gd name="T5" fmla="*/ 435 h 680"/>
                  <a:gd name="T6" fmla="*/ 734 w 1044"/>
                  <a:gd name="T7" fmla="*/ 565 h 680"/>
                  <a:gd name="T8" fmla="*/ 1001 w 1044"/>
                  <a:gd name="T9" fmla="*/ 665 h 680"/>
                  <a:gd name="T10" fmla="*/ 995 w 1044"/>
                  <a:gd name="T11" fmla="*/ 658 h 68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044"/>
                  <a:gd name="T19" fmla="*/ 0 h 680"/>
                  <a:gd name="T20" fmla="*/ 1044 w 1044"/>
                  <a:gd name="T21" fmla="*/ 680 h 68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044" h="680">
                    <a:moveTo>
                      <a:pt x="0" y="0"/>
                    </a:moveTo>
                    <a:cubicBezTo>
                      <a:pt x="40" y="41"/>
                      <a:pt x="159" y="174"/>
                      <a:pt x="242" y="246"/>
                    </a:cubicBezTo>
                    <a:cubicBezTo>
                      <a:pt x="325" y="318"/>
                      <a:pt x="419" y="382"/>
                      <a:pt x="501" y="435"/>
                    </a:cubicBezTo>
                    <a:cubicBezTo>
                      <a:pt x="583" y="488"/>
                      <a:pt x="651" y="527"/>
                      <a:pt x="734" y="565"/>
                    </a:cubicBezTo>
                    <a:cubicBezTo>
                      <a:pt x="817" y="603"/>
                      <a:pt x="958" y="650"/>
                      <a:pt x="1001" y="665"/>
                    </a:cubicBezTo>
                    <a:cubicBezTo>
                      <a:pt x="1044" y="680"/>
                      <a:pt x="996" y="658"/>
                      <a:pt x="995" y="658"/>
                    </a:cubicBezTo>
                  </a:path>
                </a:pathLst>
              </a:custGeom>
              <a:noFill/>
              <a:ln w="28575" cmpd="sng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5634" name="Freeform 20"/>
              <p:cNvSpPr>
                <a:spLocks/>
              </p:cNvSpPr>
              <p:nvPr/>
            </p:nvSpPr>
            <p:spPr bwMode="auto">
              <a:xfrm>
                <a:off x="1369" y="3019"/>
                <a:ext cx="1175" cy="330"/>
              </a:xfrm>
              <a:custGeom>
                <a:avLst/>
                <a:gdLst>
                  <a:gd name="T0" fmla="*/ 0 w 1175"/>
                  <a:gd name="T1" fmla="*/ 0 h 330"/>
                  <a:gd name="T2" fmla="*/ 181 w 1175"/>
                  <a:gd name="T3" fmla="*/ 87 h 330"/>
                  <a:gd name="T4" fmla="*/ 473 w 1175"/>
                  <a:gd name="T5" fmla="*/ 204 h 330"/>
                  <a:gd name="T6" fmla="*/ 866 w 1175"/>
                  <a:gd name="T7" fmla="*/ 293 h 330"/>
                  <a:gd name="T8" fmla="*/ 1175 w 1175"/>
                  <a:gd name="T9" fmla="*/ 330 h 33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5"/>
                  <a:gd name="T16" fmla="*/ 0 h 330"/>
                  <a:gd name="T17" fmla="*/ 1175 w 1175"/>
                  <a:gd name="T18" fmla="*/ 330 h 33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5" h="330">
                    <a:moveTo>
                      <a:pt x="0" y="0"/>
                    </a:moveTo>
                    <a:cubicBezTo>
                      <a:pt x="30" y="14"/>
                      <a:pt x="102" y="53"/>
                      <a:pt x="181" y="87"/>
                    </a:cubicBezTo>
                    <a:cubicBezTo>
                      <a:pt x="260" y="121"/>
                      <a:pt x="359" y="170"/>
                      <a:pt x="473" y="204"/>
                    </a:cubicBezTo>
                    <a:cubicBezTo>
                      <a:pt x="587" y="238"/>
                      <a:pt x="749" y="272"/>
                      <a:pt x="866" y="293"/>
                    </a:cubicBezTo>
                    <a:cubicBezTo>
                      <a:pt x="983" y="314"/>
                      <a:pt x="1111" y="322"/>
                      <a:pt x="1175" y="330"/>
                    </a:cubicBezTo>
                  </a:path>
                </a:pathLst>
              </a:custGeom>
              <a:noFill/>
              <a:ln w="28575" cmpd="sng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5635" name="Freeform 21"/>
              <p:cNvSpPr>
                <a:spLocks/>
              </p:cNvSpPr>
              <p:nvPr/>
            </p:nvSpPr>
            <p:spPr bwMode="auto">
              <a:xfrm>
                <a:off x="1056" y="2130"/>
                <a:ext cx="325" cy="895"/>
              </a:xfrm>
              <a:custGeom>
                <a:avLst/>
                <a:gdLst>
                  <a:gd name="T0" fmla="*/ 0 w 325"/>
                  <a:gd name="T1" fmla="*/ 0 h 895"/>
                  <a:gd name="T2" fmla="*/ 62 w 325"/>
                  <a:gd name="T3" fmla="*/ 297 h 895"/>
                  <a:gd name="T4" fmla="*/ 184 w 325"/>
                  <a:gd name="T5" fmla="*/ 654 h 895"/>
                  <a:gd name="T6" fmla="*/ 325 w 325"/>
                  <a:gd name="T7" fmla="*/ 895 h 89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25"/>
                  <a:gd name="T13" fmla="*/ 0 h 895"/>
                  <a:gd name="T14" fmla="*/ 325 w 325"/>
                  <a:gd name="T15" fmla="*/ 895 h 89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25" h="895">
                    <a:moveTo>
                      <a:pt x="0" y="0"/>
                    </a:moveTo>
                    <a:cubicBezTo>
                      <a:pt x="10" y="49"/>
                      <a:pt x="31" y="188"/>
                      <a:pt x="62" y="297"/>
                    </a:cubicBezTo>
                    <a:cubicBezTo>
                      <a:pt x="93" y="406"/>
                      <a:pt x="140" y="554"/>
                      <a:pt x="184" y="654"/>
                    </a:cubicBezTo>
                    <a:cubicBezTo>
                      <a:pt x="228" y="754"/>
                      <a:pt x="296" y="845"/>
                      <a:pt x="325" y="895"/>
                    </a:cubicBezTo>
                  </a:path>
                </a:pathLst>
              </a:custGeom>
              <a:noFill/>
              <a:ln w="28575" cmpd="sng">
                <a:solidFill>
                  <a:srgbClr val="CC00CC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5636" name="Freeform 22"/>
              <p:cNvSpPr>
                <a:spLocks/>
              </p:cNvSpPr>
              <p:nvPr/>
            </p:nvSpPr>
            <p:spPr bwMode="auto">
              <a:xfrm>
                <a:off x="2060" y="2797"/>
                <a:ext cx="484" cy="552"/>
              </a:xfrm>
              <a:custGeom>
                <a:avLst/>
                <a:gdLst>
                  <a:gd name="T0" fmla="*/ 0 w 484"/>
                  <a:gd name="T1" fmla="*/ 0 h 552"/>
                  <a:gd name="T2" fmla="*/ 210 w 484"/>
                  <a:gd name="T3" fmla="*/ 309 h 552"/>
                  <a:gd name="T4" fmla="*/ 484 w 484"/>
                  <a:gd name="T5" fmla="*/ 552 h 552"/>
                  <a:gd name="T6" fmla="*/ 0 60000 65536"/>
                  <a:gd name="T7" fmla="*/ 0 60000 65536"/>
                  <a:gd name="T8" fmla="*/ 0 60000 65536"/>
                  <a:gd name="T9" fmla="*/ 0 w 484"/>
                  <a:gd name="T10" fmla="*/ 0 h 552"/>
                  <a:gd name="T11" fmla="*/ 484 w 484"/>
                  <a:gd name="T12" fmla="*/ 552 h 55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84" h="552">
                    <a:moveTo>
                      <a:pt x="0" y="0"/>
                    </a:moveTo>
                    <a:cubicBezTo>
                      <a:pt x="35" y="51"/>
                      <a:pt x="129" y="217"/>
                      <a:pt x="210" y="309"/>
                    </a:cubicBezTo>
                    <a:cubicBezTo>
                      <a:pt x="291" y="401"/>
                      <a:pt x="427" y="501"/>
                      <a:pt x="484" y="552"/>
                    </a:cubicBezTo>
                  </a:path>
                </a:pathLst>
              </a:custGeom>
              <a:noFill/>
              <a:ln w="28575" cmpd="sng">
                <a:solidFill>
                  <a:srgbClr val="CC00CC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5637" name="Text Box 23"/>
              <p:cNvSpPr txBox="1">
                <a:spLocks noChangeArrowheads="1"/>
              </p:cNvSpPr>
              <p:nvPr/>
            </p:nvSpPr>
            <p:spPr bwMode="auto">
              <a:xfrm>
                <a:off x="960" y="1872"/>
                <a:ext cx="28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kumimoji="0" lang="en-US" altLang="zh-CN" b="1">
                    <a:solidFill>
                      <a:srgbClr val="1C1C1C"/>
                    </a:solidFill>
                  </a:rPr>
                  <a:t>A</a:t>
                </a:r>
              </a:p>
            </p:txBody>
          </p:sp>
          <p:sp>
            <p:nvSpPr>
              <p:cNvPr id="25638" name="Text Box 24"/>
              <p:cNvSpPr txBox="1">
                <a:spLocks noChangeArrowheads="1"/>
              </p:cNvSpPr>
              <p:nvPr/>
            </p:nvSpPr>
            <p:spPr bwMode="auto">
              <a:xfrm>
                <a:off x="2064" y="2544"/>
                <a:ext cx="33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kumimoji="0" lang="en-US" altLang="zh-CN" b="1">
                    <a:solidFill>
                      <a:srgbClr val="1C1C1C"/>
                    </a:solidFill>
                  </a:rPr>
                  <a:t>B</a:t>
                </a:r>
              </a:p>
            </p:txBody>
          </p:sp>
          <p:sp>
            <p:nvSpPr>
              <p:cNvPr id="25639" name="Text Box 25"/>
              <p:cNvSpPr txBox="1">
                <a:spLocks noChangeArrowheads="1"/>
              </p:cNvSpPr>
              <p:nvPr/>
            </p:nvSpPr>
            <p:spPr bwMode="auto">
              <a:xfrm>
                <a:off x="2544" y="3120"/>
                <a:ext cx="28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kumimoji="0" lang="en-US" altLang="zh-CN" b="1">
                    <a:solidFill>
                      <a:srgbClr val="1C1C1C"/>
                    </a:solidFill>
                  </a:rPr>
                  <a:t>C</a:t>
                </a:r>
              </a:p>
            </p:txBody>
          </p:sp>
          <p:sp>
            <p:nvSpPr>
              <p:cNvPr id="25640" name="Text Box 26"/>
              <p:cNvSpPr txBox="1">
                <a:spLocks noChangeArrowheads="1"/>
              </p:cNvSpPr>
              <p:nvPr/>
            </p:nvSpPr>
            <p:spPr bwMode="auto">
              <a:xfrm>
                <a:off x="1152" y="2976"/>
                <a:ext cx="33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kumimoji="0" lang="en-US" altLang="zh-CN" b="1">
                    <a:solidFill>
                      <a:srgbClr val="1C1C1C"/>
                    </a:solidFill>
                  </a:rPr>
                  <a:t>D</a:t>
                </a:r>
              </a:p>
            </p:txBody>
          </p:sp>
          <p:sp>
            <p:nvSpPr>
              <p:cNvPr id="25641" name="Line 27"/>
              <p:cNvSpPr>
                <a:spLocks noChangeShapeType="1"/>
              </p:cNvSpPr>
              <p:nvPr/>
            </p:nvSpPr>
            <p:spPr bwMode="auto">
              <a:xfrm flipH="1">
                <a:off x="768" y="2160"/>
                <a:ext cx="28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5642" name="Line 28"/>
              <p:cNvSpPr>
                <a:spLocks noChangeShapeType="1"/>
              </p:cNvSpPr>
              <p:nvPr/>
            </p:nvSpPr>
            <p:spPr bwMode="auto">
              <a:xfrm flipH="1">
                <a:off x="768" y="2784"/>
                <a:ext cx="129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5643" name="Line 29"/>
              <p:cNvSpPr>
                <a:spLocks noChangeShapeType="1"/>
              </p:cNvSpPr>
              <p:nvPr/>
            </p:nvSpPr>
            <p:spPr bwMode="auto">
              <a:xfrm flipH="1">
                <a:off x="768" y="3360"/>
                <a:ext cx="177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5644" name="Line 30"/>
              <p:cNvSpPr>
                <a:spLocks noChangeShapeType="1"/>
              </p:cNvSpPr>
              <p:nvPr/>
            </p:nvSpPr>
            <p:spPr bwMode="auto">
              <a:xfrm flipH="1">
                <a:off x="768" y="3024"/>
                <a:ext cx="62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5645" name="Line 31"/>
              <p:cNvSpPr>
                <a:spLocks noChangeShapeType="1"/>
              </p:cNvSpPr>
              <p:nvPr/>
            </p:nvSpPr>
            <p:spPr bwMode="auto">
              <a:xfrm flipH="1">
                <a:off x="1056" y="2160"/>
                <a:ext cx="0" cy="153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5646" name="Line 32"/>
              <p:cNvSpPr>
                <a:spLocks noChangeShapeType="1"/>
              </p:cNvSpPr>
              <p:nvPr/>
            </p:nvSpPr>
            <p:spPr bwMode="auto">
              <a:xfrm flipH="1">
                <a:off x="2064" y="2784"/>
                <a:ext cx="0" cy="91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5647" name="Line 33"/>
              <p:cNvSpPr>
                <a:spLocks noChangeShapeType="1"/>
              </p:cNvSpPr>
              <p:nvPr/>
            </p:nvSpPr>
            <p:spPr bwMode="auto">
              <a:xfrm flipH="1">
                <a:off x="1392" y="3024"/>
                <a:ext cx="0" cy="67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5648" name="Line 34"/>
              <p:cNvSpPr>
                <a:spLocks noChangeShapeType="1"/>
              </p:cNvSpPr>
              <p:nvPr/>
            </p:nvSpPr>
            <p:spPr bwMode="auto">
              <a:xfrm flipH="1">
                <a:off x="2544" y="3360"/>
                <a:ext cx="0" cy="33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graphicFrame>
            <p:nvGraphicFramePr>
              <p:cNvPr id="25607" name="Object 35"/>
              <p:cNvGraphicFramePr>
                <a:graphicFrameLocks noChangeAspect="1"/>
              </p:cNvGraphicFramePr>
              <p:nvPr/>
            </p:nvGraphicFramePr>
            <p:xfrm>
              <a:off x="497" y="1968"/>
              <a:ext cx="265" cy="31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674" name="Equation" r:id="rId19" imgW="266400" imgH="317160" progId="Equation.3">
                      <p:embed/>
                    </p:oleObj>
                  </mc:Choice>
                  <mc:Fallback>
                    <p:oleObj name="Equation" r:id="rId19" imgW="266400" imgH="317160" progId="Equation.3">
                      <p:embed/>
                      <p:pic>
                        <p:nvPicPr>
                          <p:cNvPr id="0" name="Object 3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7" y="1968"/>
                            <a:ext cx="265" cy="31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5608" name="Object 36"/>
              <p:cNvGraphicFramePr>
                <a:graphicFrameLocks noChangeAspect="1"/>
              </p:cNvGraphicFramePr>
              <p:nvPr/>
            </p:nvGraphicFramePr>
            <p:xfrm>
              <a:off x="468" y="2544"/>
              <a:ext cx="290" cy="31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675" name="Equation" r:id="rId21" imgW="291960" imgH="317160" progId="Equation.3">
                      <p:embed/>
                    </p:oleObj>
                  </mc:Choice>
                  <mc:Fallback>
                    <p:oleObj name="Equation" r:id="rId21" imgW="291960" imgH="317160" progId="Equation.3">
                      <p:embed/>
                      <p:pic>
                        <p:nvPicPr>
                          <p:cNvPr id="0" name="Object 3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8" y="2544"/>
                            <a:ext cx="290" cy="31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5609" name="Object 37"/>
              <p:cNvGraphicFramePr>
                <a:graphicFrameLocks noChangeAspect="1"/>
              </p:cNvGraphicFramePr>
              <p:nvPr/>
            </p:nvGraphicFramePr>
            <p:xfrm>
              <a:off x="468" y="2832"/>
              <a:ext cx="290" cy="31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676" name="Equation" r:id="rId23" imgW="291960" imgH="317160" progId="Equation.3">
                      <p:embed/>
                    </p:oleObj>
                  </mc:Choice>
                  <mc:Fallback>
                    <p:oleObj name="Equation" r:id="rId23" imgW="291960" imgH="317160" progId="Equation.3">
                      <p:embed/>
                      <p:pic>
                        <p:nvPicPr>
                          <p:cNvPr id="0" name="Object 3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8" y="2832"/>
                            <a:ext cx="290" cy="31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5610" name="Object 38"/>
              <p:cNvGraphicFramePr>
                <a:graphicFrameLocks noChangeAspect="1"/>
              </p:cNvGraphicFramePr>
              <p:nvPr/>
            </p:nvGraphicFramePr>
            <p:xfrm>
              <a:off x="474" y="3168"/>
              <a:ext cx="277" cy="34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677" name="Equation" r:id="rId25" imgW="279360" imgH="330120" progId="Equation.3">
                      <p:embed/>
                    </p:oleObj>
                  </mc:Choice>
                  <mc:Fallback>
                    <p:oleObj name="Equation" r:id="rId25" imgW="279360" imgH="330120" progId="Equation.3">
                      <p:embed/>
                      <p:pic>
                        <p:nvPicPr>
                          <p:cNvPr id="0" name="Object 3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4" y="3168"/>
                            <a:ext cx="277" cy="349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5611" name="Object 39"/>
              <p:cNvGraphicFramePr>
                <a:graphicFrameLocks noChangeAspect="1"/>
              </p:cNvGraphicFramePr>
              <p:nvPr/>
            </p:nvGraphicFramePr>
            <p:xfrm>
              <a:off x="954" y="3684"/>
              <a:ext cx="203" cy="2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678" name="Equation" r:id="rId27" imgW="228600" imgH="317160" progId="Equation.3">
                      <p:embed/>
                    </p:oleObj>
                  </mc:Choice>
                  <mc:Fallback>
                    <p:oleObj name="Equation" r:id="rId27" imgW="228600" imgH="317160" progId="Equation.3">
                      <p:embed/>
                      <p:pic>
                        <p:nvPicPr>
                          <p:cNvPr id="0" name="Object 3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54" y="3684"/>
                            <a:ext cx="203" cy="28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5612" name="Object 40"/>
              <p:cNvGraphicFramePr>
                <a:graphicFrameLocks noChangeAspect="1"/>
              </p:cNvGraphicFramePr>
              <p:nvPr/>
            </p:nvGraphicFramePr>
            <p:xfrm>
              <a:off x="1285" y="3696"/>
              <a:ext cx="226" cy="2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679" name="Equation" r:id="rId29" imgW="253800" imgH="317160" progId="Equation.3">
                      <p:embed/>
                    </p:oleObj>
                  </mc:Choice>
                  <mc:Fallback>
                    <p:oleObj name="Equation" r:id="rId29" imgW="253800" imgH="317160" progId="Equation.3">
                      <p:embed/>
                      <p:pic>
                        <p:nvPicPr>
                          <p:cNvPr id="0" name="Object 4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85" y="3696"/>
                            <a:ext cx="226" cy="28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5613" name="Object 41"/>
              <p:cNvGraphicFramePr>
                <a:graphicFrameLocks noChangeAspect="1"/>
              </p:cNvGraphicFramePr>
              <p:nvPr/>
            </p:nvGraphicFramePr>
            <p:xfrm>
              <a:off x="1957" y="3696"/>
              <a:ext cx="225" cy="2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680" name="Equation" r:id="rId31" imgW="253800" imgH="317160" progId="Equation.3">
                      <p:embed/>
                    </p:oleObj>
                  </mc:Choice>
                  <mc:Fallback>
                    <p:oleObj name="Equation" r:id="rId31" imgW="253800" imgH="317160" progId="Equation.3">
                      <p:embed/>
                      <p:pic>
                        <p:nvPicPr>
                          <p:cNvPr id="0" name="Object 4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57" y="3696"/>
                            <a:ext cx="225" cy="28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5614" name="Object 42"/>
              <p:cNvGraphicFramePr>
                <a:graphicFrameLocks noChangeAspect="1"/>
              </p:cNvGraphicFramePr>
              <p:nvPr/>
            </p:nvGraphicFramePr>
            <p:xfrm>
              <a:off x="2463" y="3691"/>
              <a:ext cx="225" cy="29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681" name="Equation" r:id="rId33" imgW="253800" imgH="330120" progId="Equation.3">
                      <p:embed/>
                    </p:oleObj>
                  </mc:Choice>
                  <mc:Fallback>
                    <p:oleObj name="Equation" r:id="rId33" imgW="253800" imgH="330120" progId="Equation.3">
                      <p:embed/>
                      <p:pic>
                        <p:nvPicPr>
                          <p:cNvPr id="0" name="Object 4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63" y="3691"/>
                            <a:ext cx="225" cy="29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5623" name="Text Box 71"/>
            <p:cNvSpPr txBox="1">
              <a:spLocks noChangeArrowheads="1"/>
            </p:cNvSpPr>
            <p:nvPr/>
          </p:nvSpPr>
          <p:spPr bwMode="auto">
            <a:xfrm>
              <a:off x="3938" y="3711"/>
              <a:ext cx="689" cy="2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b="1" i="0">
                  <a:latin typeface="宋体" pitchFamily="2" charset="-122"/>
                </a:rPr>
                <a:t>图</a:t>
              </a:r>
              <a:r>
                <a:rPr lang="en-US" altLang="zh-CN" b="1" i="0">
                  <a:latin typeface="宋体" pitchFamily="2" charset="-122"/>
                </a:rPr>
                <a:t>18</a:t>
              </a:r>
            </a:p>
          </p:txBody>
        </p:sp>
      </p:grp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40A8BED-C1E7-461D-B131-9FBFAF6CBC5D}" type="slidenum">
              <a:rPr lang="en-US" altLang="zh-CN" smtClean="0"/>
              <a:pPr/>
              <a:t>3</a:t>
            </a:fld>
            <a:endParaRPr lang="en-US" altLang="zh-CN"/>
          </a:p>
        </p:txBody>
      </p:sp>
      <p:sp>
        <p:nvSpPr>
          <p:cNvPr id="715778" name="Text Box 2"/>
          <p:cNvSpPr txBox="1">
            <a:spLocks noChangeArrowheads="1"/>
          </p:cNvSpPr>
          <p:nvPr/>
        </p:nvSpPr>
        <p:spPr bwMode="auto">
          <a:xfrm>
            <a:off x="382588" y="1343025"/>
            <a:ext cx="47275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FFFF00"/>
                </a:solidFill>
              </a:rPr>
              <a:t>四</a:t>
            </a:r>
            <a:r>
              <a:rPr lang="en-US" altLang="zh-CN" sz="2800" b="1">
                <a:solidFill>
                  <a:srgbClr val="FFFF00"/>
                </a:solidFill>
              </a:rPr>
              <a:t>.</a:t>
            </a:r>
            <a:r>
              <a:rPr lang="zh-CN" altLang="en-US" sz="2800" b="1">
                <a:solidFill>
                  <a:srgbClr val="FFFF00"/>
                </a:solidFill>
              </a:rPr>
              <a:t>准静态过程中功的计算</a:t>
            </a:r>
          </a:p>
        </p:txBody>
      </p: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442913" y="2600325"/>
            <a:ext cx="3498850" cy="2238375"/>
            <a:chOff x="419" y="960"/>
            <a:chExt cx="2204" cy="1410"/>
          </a:xfrm>
        </p:grpSpPr>
        <p:sp>
          <p:nvSpPr>
            <p:cNvPr id="2069" name="Line 3"/>
            <p:cNvSpPr>
              <a:spLocks noChangeShapeType="1"/>
            </p:cNvSpPr>
            <p:nvPr/>
          </p:nvSpPr>
          <p:spPr bwMode="auto">
            <a:xfrm>
              <a:off x="423" y="1031"/>
              <a:ext cx="2200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70" name="Line 4"/>
            <p:cNvSpPr>
              <a:spLocks noChangeShapeType="1"/>
            </p:cNvSpPr>
            <p:nvPr/>
          </p:nvSpPr>
          <p:spPr bwMode="auto">
            <a:xfrm>
              <a:off x="423" y="1031"/>
              <a:ext cx="0" cy="944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71" name="Line 5"/>
            <p:cNvSpPr>
              <a:spLocks noChangeShapeType="1"/>
            </p:cNvSpPr>
            <p:nvPr/>
          </p:nvSpPr>
          <p:spPr bwMode="auto">
            <a:xfrm>
              <a:off x="419" y="1960"/>
              <a:ext cx="2200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72" name="Line 7"/>
            <p:cNvSpPr>
              <a:spLocks noChangeShapeType="1"/>
            </p:cNvSpPr>
            <p:nvPr/>
          </p:nvSpPr>
          <p:spPr bwMode="auto">
            <a:xfrm>
              <a:off x="1555" y="1042"/>
              <a:ext cx="0" cy="911"/>
            </a:xfrm>
            <a:prstGeom prst="line">
              <a:avLst/>
            </a:prstGeom>
            <a:noFill/>
            <a:ln w="76200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73" name="Line 8"/>
            <p:cNvSpPr>
              <a:spLocks noChangeShapeType="1"/>
            </p:cNvSpPr>
            <p:nvPr/>
          </p:nvSpPr>
          <p:spPr bwMode="auto">
            <a:xfrm>
              <a:off x="1568" y="1475"/>
              <a:ext cx="811" cy="0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074" name="Group 12"/>
            <p:cNvGrpSpPr>
              <a:grpSpLocks/>
            </p:cNvGrpSpPr>
            <p:nvPr/>
          </p:nvGrpSpPr>
          <p:grpSpPr bwMode="auto">
            <a:xfrm>
              <a:off x="546" y="960"/>
              <a:ext cx="805" cy="1138"/>
              <a:chOff x="634" y="718"/>
              <a:chExt cx="805" cy="1138"/>
            </a:xfrm>
          </p:grpSpPr>
          <p:sp>
            <p:nvSpPr>
              <p:cNvPr id="2078" name="Text Box 9"/>
              <p:cNvSpPr txBox="1">
                <a:spLocks noChangeArrowheads="1"/>
              </p:cNvSpPr>
              <p:nvPr/>
            </p:nvSpPr>
            <p:spPr bwMode="auto">
              <a:xfrm>
                <a:off x="634" y="722"/>
                <a:ext cx="178" cy="1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2800">
                    <a:solidFill>
                      <a:schemeClr val="bg1"/>
                    </a:solidFill>
                  </a:rPr>
                  <a:t>. . .</a:t>
                </a:r>
              </a:p>
            </p:txBody>
          </p:sp>
          <p:sp>
            <p:nvSpPr>
              <p:cNvPr id="2079" name="Text Box 10"/>
              <p:cNvSpPr txBox="1">
                <a:spLocks noChangeArrowheads="1"/>
              </p:cNvSpPr>
              <p:nvPr/>
            </p:nvSpPr>
            <p:spPr bwMode="auto">
              <a:xfrm>
                <a:off x="941" y="785"/>
                <a:ext cx="234" cy="5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2800">
                    <a:solidFill>
                      <a:schemeClr val="bg1"/>
                    </a:solidFill>
                  </a:rPr>
                  <a:t>. . .</a:t>
                </a:r>
              </a:p>
            </p:txBody>
          </p:sp>
          <p:sp>
            <p:nvSpPr>
              <p:cNvPr id="2080" name="Text Box 11"/>
              <p:cNvSpPr txBox="1">
                <a:spLocks noChangeArrowheads="1"/>
              </p:cNvSpPr>
              <p:nvPr/>
            </p:nvSpPr>
            <p:spPr bwMode="auto">
              <a:xfrm>
                <a:off x="1261" y="718"/>
                <a:ext cx="178" cy="1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2800">
                    <a:solidFill>
                      <a:schemeClr val="bg1"/>
                    </a:solidFill>
                  </a:rPr>
                  <a:t>. . .</a:t>
                </a:r>
              </a:p>
            </p:txBody>
          </p:sp>
        </p:grpSp>
        <p:sp>
          <p:nvSpPr>
            <p:cNvPr id="2075" name="Text Box 13"/>
            <p:cNvSpPr txBox="1">
              <a:spLocks noChangeArrowheads="1"/>
            </p:cNvSpPr>
            <p:nvPr/>
          </p:nvSpPr>
          <p:spPr bwMode="auto">
            <a:xfrm>
              <a:off x="956" y="1231"/>
              <a:ext cx="24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800" b="1">
                  <a:solidFill>
                    <a:schemeClr val="bg1"/>
                  </a:solidFill>
                </a:rPr>
                <a:t>p</a:t>
              </a:r>
              <a:endParaRPr lang="en-US" altLang="zh-CN"/>
            </a:p>
          </p:txBody>
        </p:sp>
        <p:sp>
          <p:nvSpPr>
            <p:cNvPr id="2076" name="Text Box 14"/>
            <p:cNvSpPr txBox="1">
              <a:spLocks noChangeArrowheads="1"/>
            </p:cNvSpPr>
            <p:nvPr/>
          </p:nvSpPr>
          <p:spPr bwMode="auto">
            <a:xfrm>
              <a:off x="1323" y="1053"/>
              <a:ext cx="27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800" b="1">
                  <a:solidFill>
                    <a:schemeClr val="bg1"/>
                  </a:solidFill>
                </a:rPr>
                <a:t>S</a:t>
              </a:r>
              <a:endParaRPr lang="en-US" altLang="zh-CN"/>
            </a:p>
          </p:txBody>
        </p:sp>
        <p:sp>
          <p:nvSpPr>
            <p:cNvPr id="2077" name="Text Box 15"/>
            <p:cNvSpPr txBox="1">
              <a:spLocks noChangeArrowheads="1"/>
            </p:cNvSpPr>
            <p:nvPr/>
          </p:nvSpPr>
          <p:spPr bwMode="auto">
            <a:xfrm>
              <a:off x="945" y="2043"/>
              <a:ext cx="88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800" i="0">
                  <a:solidFill>
                    <a:schemeClr val="bg1"/>
                  </a:solidFill>
                </a:rPr>
                <a:t>图</a:t>
              </a:r>
              <a:r>
                <a:rPr lang="en-US" altLang="zh-CN" sz="2800" i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4" name="Group 23"/>
          <p:cNvGrpSpPr>
            <a:grpSpLocks/>
          </p:cNvGrpSpPr>
          <p:nvPr/>
        </p:nvGrpSpPr>
        <p:grpSpPr bwMode="auto">
          <a:xfrm>
            <a:off x="1895475" y="2116138"/>
            <a:ext cx="1376363" cy="2073275"/>
            <a:chOff x="1422" y="633"/>
            <a:chExt cx="867" cy="1306"/>
          </a:xfrm>
        </p:grpSpPr>
        <p:sp>
          <p:nvSpPr>
            <p:cNvPr id="2063" name="Line 16"/>
            <p:cNvSpPr>
              <a:spLocks noChangeShapeType="1"/>
            </p:cNvSpPr>
            <p:nvPr/>
          </p:nvSpPr>
          <p:spPr bwMode="auto">
            <a:xfrm>
              <a:off x="2128" y="1028"/>
              <a:ext cx="0" cy="911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4" name="Line 18"/>
            <p:cNvSpPr>
              <a:spLocks noChangeShapeType="1"/>
            </p:cNvSpPr>
            <p:nvPr/>
          </p:nvSpPr>
          <p:spPr bwMode="auto">
            <a:xfrm>
              <a:off x="1645" y="699"/>
              <a:ext cx="0" cy="311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5" name="Line 19"/>
            <p:cNvSpPr>
              <a:spLocks noChangeShapeType="1"/>
            </p:cNvSpPr>
            <p:nvPr/>
          </p:nvSpPr>
          <p:spPr bwMode="auto">
            <a:xfrm>
              <a:off x="2096" y="695"/>
              <a:ext cx="0" cy="311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6" name="Text Box 20"/>
            <p:cNvSpPr txBox="1">
              <a:spLocks noChangeArrowheads="1"/>
            </p:cNvSpPr>
            <p:nvPr/>
          </p:nvSpPr>
          <p:spPr bwMode="auto">
            <a:xfrm>
              <a:off x="1712" y="633"/>
              <a:ext cx="37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800" b="1">
                  <a:solidFill>
                    <a:schemeClr val="bg1"/>
                  </a:solidFill>
                </a:rPr>
                <a:t>dx</a:t>
              </a:r>
            </a:p>
          </p:txBody>
        </p:sp>
        <p:sp>
          <p:nvSpPr>
            <p:cNvPr id="2067" name="Line 21"/>
            <p:cNvSpPr>
              <a:spLocks noChangeShapeType="1"/>
            </p:cNvSpPr>
            <p:nvPr/>
          </p:nvSpPr>
          <p:spPr bwMode="auto">
            <a:xfrm flipH="1">
              <a:off x="2100" y="833"/>
              <a:ext cx="189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8" name="Line 22"/>
            <p:cNvSpPr>
              <a:spLocks noChangeShapeType="1"/>
            </p:cNvSpPr>
            <p:nvPr/>
          </p:nvSpPr>
          <p:spPr bwMode="auto">
            <a:xfrm>
              <a:off x="1422" y="822"/>
              <a:ext cx="223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15800" name="Text Box 24"/>
          <p:cNvSpPr txBox="1">
            <a:spLocks noChangeArrowheads="1"/>
          </p:cNvSpPr>
          <p:nvPr/>
        </p:nvSpPr>
        <p:spPr bwMode="auto">
          <a:xfrm>
            <a:off x="4348163" y="1836738"/>
            <a:ext cx="4179887" cy="137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zh-CN" sz="2800" b="1" i="0">
                <a:solidFill>
                  <a:schemeClr val="bg1"/>
                </a:solidFill>
              </a:rPr>
              <a:t>        微小过程</a:t>
            </a:r>
            <a:r>
              <a:rPr lang="zh-CN" altLang="zh-CN" sz="2800" b="1" i="0">
                <a:solidFill>
                  <a:srgbClr val="00FF00"/>
                </a:solidFill>
              </a:rPr>
              <a:t>气体</a:t>
            </a:r>
            <a:r>
              <a:rPr lang="zh-CN" altLang="zh-CN" sz="2800" b="1" i="0">
                <a:solidFill>
                  <a:schemeClr val="bg1"/>
                </a:solidFill>
              </a:rPr>
              <a:t>对外</a:t>
            </a:r>
            <a:r>
              <a:rPr lang="zh-CN" altLang="zh-CN" sz="2800" b="1" i="0">
                <a:solidFill>
                  <a:srgbClr val="00FF00"/>
                </a:solidFill>
              </a:rPr>
              <a:t>作的元功</a:t>
            </a:r>
            <a:r>
              <a:rPr lang="zh-CN" altLang="zh-CN" sz="2800" b="1" i="0">
                <a:solidFill>
                  <a:schemeClr val="bg1"/>
                </a:solidFill>
              </a:rPr>
              <a:t>：</a:t>
            </a:r>
          </a:p>
          <a:p>
            <a:pPr>
              <a:spcBef>
                <a:spcPct val="0"/>
              </a:spcBef>
            </a:pPr>
            <a:r>
              <a:rPr lang="zh-CN" altLang="zh-CN" sz="2800" b="1" i="0">
                <a:solidFill>
                  <a:schemeClr val="bg1"/>
                </a:solidFill>
              </a:rPr>
              <a:t>     </a:t>
            </a:r>
            <a:r>
              <a:rPr lang="en-US" altLang="zh-CN" sz="2800" b="1">
                <a:solidFill>
                  <a:schemeClr val="bg1"/>
                </a:solidFill>
              </a:rPr>
              <a:t>dA=pS.dx</a:t>
            </a:r>
            <a:endParaRPr lang="en-US" altLang="zh-CN" sz="2800" b="1" i="0">
              <a:solidFill>
                <a:srgbClr val="00FF00"/>
              </a:solidFill>
            </a:endParaRPr>
          </a:p>
        </p:txBody>
      </p:sp>
      <p:sp>
        <p:nvSpPr>
          <p:cNvPr id="715801" name="Text Box 25"/>
          <p:cNvSpPr txBox="1">
            <a:spLocks noChangeArrowheads="1"/>
          </p:cNvSpPr>
          <p:nvPr/>
        </p:nvSpPr>
        <p:spPr bwMode="auto">
          <a:xfrm>
            <a:off x="2335213" y="3508375"/>
            <a:ext cx="615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chemeClr val="bg1"/>
                </a:solidFill>
              </a:rPr>
              <a:t>dV</a:t>
            </a:r>
            <a:endParaRPr lang="en-US" altLang="zh-CN"/>
          </a:p>
        </p:txBody>
      </p:sp>
      <p:grpSp>
        <p:nvGrpSpPr>
          <p:cNvPr id="5" name="Group 28"/>
          <p:cNvGrpSpPr>
            <a:grpSpLocks/>
          </p:cNvGrpSpPr>
          <p:nvPr/>
        </p:nvGrpSpPr>
        <p:grpSpPr bwMode="auto">
          <a:xfrm>
            <a:off x="4765675" y="4886325"/>
            <a:ext cx="3544888" cy="1000125"/>
            <a:chOff x="3258" y="1482"/>
            <a:chExt cx="2221" cy="607"/>
          </a:xfrm>
        </p:grpSpPr>
        <p:graphicFrame>
          <p:nvGraphicFramePr>
            <p:cNvPr id="2050" name="Object 26"/>
            <p:cNvGraphicFramePr>
              <a:graphicFrameLocks noChangeAspect="1"/>
            </p:cNvGraphicFramePr>
            <p:nvPr/>
          </p:nvGraphicFramePr>
          <p:xfrm>
            <a:off x="3258" y="1482"/>
            <a:ext cx="1306" cy="6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4" name="公式" r:id="rId3" imgW="761760" imgH="355320" progId="Equation.3">
                    <p:embed/>
                  </p:oleObj>
                </mc:Choice>
                <mc:Fallback>
                  <p:oleObj name="公式" r:id="rId3" imgW="761760" imgH="355320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58" y="1482"/>
                          <a:ext cx="1306" cy="607"/>
                        </a:xfrm>
                        <a:prstGeom prst="rect">
                          <a:avLst/>
                        </a:prstGeom>
                        <a:noFill/>
                        <a:ln w="28575">
                          <a:solidFill>
                            <a:srgbClr val="FF0000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62" name="Text Box 27"/>
            <p:cNvSpPr txBox="1">
              <a:spLocks noChangeArrowheads="1"/>
            </p:cNvSpPr>
            <p:nvPr/>
          </p:nvSpPr>
          <p:spPr bwMode="auto">
            <a:xfrm>
              <a:off x="4757" y="1612"/>
              <a:ext cx="722" cy="2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zh-CN"/>
            </a:p>
          </p:txBody>
        </p:sp>
      </p:grpSp>
      <p:sp>
        <p:nvSpPr>
          <p:cNvPr id="715806" name="Text Box 30"/>
          <p:cNvSpPr txBox="1">
            <a:spLocks noChangeArrowheads="1"/>
          </p:cNvSpPr>
          <p:nvPr/>
        </p:nvSpPr>
        <p:spPr bwMode="auto">
          <a:xfrm>
            <a:off x="4321175" y="3684588"/>
            <a:ext cx="42862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 b="1" i="0">
                <a:solidFill>
                  <a:schemeClr val="bg1"/>
                </a:solidFill>
              </a:rPr>
              <a:t>        </a:t>
            </a:r>
            <a:r>
              <a:rPr lang="zh-CN" altLang="en-US" sz="2800" b="1" i="0">
                <a:solidFill>
                  <a:schemeClr val="bg1"/>
                </a:solidFill>
              </a:rPr>
              <a:t>对有限过程，</a:t>
            </a:r>
            <a:endParaRPr lang="zh-CN" altLang="en-US"/>
          </a:p>
        </p:txBody>
      </p:sp>
      <p:sp>
        <p:nvSpPr>
          <p:cNvPr id="715807" name="Text Box 31"/>
          <p:cNvSpPr txBox="1">
            <a:spLocks noChangeArrowheads="1"/>
          </p:cNvSpPr>
          <p:nvPr/>
        </p:nvSpPr>
        <p:spPr bwMode="auto">
          <a:xfrm>
            <a:off x="6269038" y="2717800"/>
            <a:ext cx="12001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 b="1">
                <a:solidFill>
                  <a:schemeClr val="bg1"/>
                </a:solidFill>
              </a:rPr>
              <a:t>=pdV</a:t>
            </a:r>
            <a:endParaRPr lang="en-US" altLang="zh-CN"/>
          </a:p>
        </p:txBody>
      </p:sp>
      <p:sp>
        <p:nvSpPr>
          <p:cNvPr id="715809" name="Text Box 33"/>
          <p:cNvSpPr txBox="1">
            <a:spLocks noChangeArrowheads="1"/>
          </p:cNvSpPr>
          <p:nvPr/>
        </p:nvSpPr>
        <p:spPr bwMode="auto">
          <a:xfrm>
            <a:off x="271463" y="593725"/>
            <a:ext cx="85010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 i="0">
                <a:solidFill>
                  <a:schemeClr val="bg1"/>
                </a:solidFill>
              </a:rPr>
              <a:t>   </a:t>
            </a:r>
            <a:r>
              <a:rPr lang="zh-CN" altLang="en-US" sz="2800" b="1" i="0">
                <a:solidFill>
                  <a:srgbClr val="FFFF00"/>
                </a:solidFill>
              </a:rPr>
              <a:t>无限缓慢的无耗散</a:t>
            </a:r>
            <a:r>
              <a:rPr lang="zh-CN" altLang="en-US" sz="2800" b="1" i="0">
                <a:solidFill>
                  <a:schemeClr val="bg1"/>
                </a:solidFill>
              </a:rPr>
              <a:t>过程，才是准静态过程。</a:t>
            </a:r>
          </a:p>
        </p:txBody>
      </p:sp>
      <p:sp>
        <p:nvSpPr>
          <p:cNvPr id="715810" name="Text Box 34"/>
          <p:cNvSpPr txBox="1">
            <a:spLocks noChangeArrowheads="1"/>
          </p:cNvSpPr>
          <p:nvPr/>
        </p:nvSpPr>
        <p:spPr bwMode="auto">
          <a:xfrm>
            <a:off x="469900" y="0"/>
            <a:ext cx="28225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 sz="2800" b="1">
                <a:solidFill>
                  <a:srgbClr val="FFFF00"/>
                </a:solidFill>
              </a:rPr>
              <a:t>三</a:t>
            </a:r>
            <a:r>
              <a:rPr lang="en-US" altLang="zh-CN" sz="2800" b="1">
                <a:solidFill>
                  <a:srgbClr val="FFFF00"/>
                </a:solidFill>
              </a:rPr>
              <a:t>.</a:t>
            </a:r>
            <a:r>
              <a:rPr lang="zh-CN" altLang="en-US" sz="2800" b="1">
                <a:solidFill>
                  <a:srgbClr val="FFFF00"/>
                </a:solidFill>
              </a:rPr>
              <a:t>准静态过程</a:t>
            </a:r>
            <a:endParaRPr lang="zh-CN" altLang="en-US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5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15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15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15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15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15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15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5778" grpId="0" autoUpdateAnimBg="0"/>
      <p:bldP spid="715800" grpId="0" autoUpdateAnimBg="0"/>
      <p:bldP spid="715801" grpId="0" autoUpdateAnimBg="0"/>
      <p:bldP spid="715806" grpId="0" autoUpdateAnimBg="0"/>
      <p:bldP spid="715807" grpId="0" autoUpdateAnimBg="0"/>
      <p:bldP spid="715809" grpId="0" autoUpdateAnimBg="0"/>
      <p:bldP spid="715810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3ED111F-031D-48C8-949E-8558DD153715}" type="slidenum">
              <a:rPr lang="en-US" altLang="zh-CN" smtClean="0"/>
              <a:pPr/>
              <a:t>30</a:t>
            </a:fld>
            <a:endParaRPr lang="en-US" altLang="zh-CN"/>
          </a:p>
        </p:txBody>
      </p:sp>
      <p:sp>
        <p:nvSpPr>
          <p:cNvPr id="805890" name="Text Box 2"/>
          <p:cNvSpPr txBox="1">
            <a:spLocks noChangeArrowheads="1"/>
          </p:cNvSpPr>
          <p:nvPr/>
        </p:nvSpPr>
        <p:spPr bwMode="auto">
          <a:xfrm>
            <a:off x="1676400" y="1812925"/>
            <a:ext cx="54864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4000" i="0">
                <a:solidFill>
                  <a:schemeClr val="bg1"/>
                </a:solidFill>
              </a:rPr>
              <a:t>互动题</a:t>
            </a:r>
            <a:r>
              <a:rPr lang="en-US" altLang="zh-CN" sz="4000" i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805891" name="Text Box 3"/>
          <p:cNvSpPr txBox="1">
            <a:spLocks noChangeArrowheads="1"/>
          </p:cNvSpPr>
          <p:nvPr/>
        </p:nvSpPr>
        <p:spPr bwMode="auto">
          <a:xfrm>
            <a:off x="200025" y="3155950"/>
            <a:ext cx="874871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0" lang="zh-CN" altLang="en-US" sz="3600" i="0">
                <a:solidFill>
                  <a:schemeClr val="bg1"/>
                </a:solidFill>
              </a:rPr>
              <a:t>多方过程及其应用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8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058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05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5890" grpId="0" build="p" autoUpdateAnimBg="0"/>
      <p:bldP spid="805891" grpId="0" build="p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A60054D-958D-43CC-8A13-044A439D5FA9}" type="slidenum">
              <a:rPr lang="en-US" altLang="zh-CN" smtClean="0"/>
              <a:pPr/>
              <a:t>31</a:t>
            </a:fld>
            <a:endParaRPr lang="en-US" altLang="zh-CN"/>
          </a:p>
        </p:txBody>
      </p:sp>
      <p:sp>
        <p:nvSpPr>
          <p:cNvPr id="35843" name="Text Box 2"/>
          <p:cNvSpPr txBox="1">
            <a:spLocks noChangeArrowheads="1"/>
          </p:cNvSpPr>
          <p:nvPr/>
        </p:nvSpPr>
        <p:spPr bwMode="auto">
          <a:xfrm>
            <a:off x="835025" y="136525"/>
            <a:ext cx="6335713" cy="547688"/>
          </a:xfrm>
          <a:prstGeom prst="rect">
            <a:avLst/>
          </a:prstGeom>
          <a:solidFill>
            <a:srgbClr val="FF0000"/>
          </a:solidFill>
          <a:ln w="28575">
            <a:solidFill>
              <a:srgbClr val="00FF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chemeClr val="bg1"/>
                </a:solidFill>
              </a:rPr>
              <a:t>§3  </a:t>
            </a:r>
            <a:r>
              <a:rPr lang="zh-CN" altLang="en-US" sz="2800" b="1">
                <a:solidFill>
                  <a:schemeClr val="bg1"/>
                </a:solidFill>
              </a:rPr>
              <a:t>热力学第二定律及熵增加原理</a:t>
            </a:r>
          </a:p>
        </p:txBody>
      </p:sp>
      <p:sp>
        <p:nvSpPr>
          <p:cNvPr id="752643" name="Text Box 3"/>
          <p:cNvSpPr txBox="1">
            <a:spLocks noChangeArrowheads="1"/>
          </p:cNvSpPr>
          <p:nvPr/>
        </p:nvSpPr>
        <p:spPr bwMode="auto">
          <a:xfrm>
            <a:off x="352425" y="1905000"/>
            <a:ext cx="8450263" cy="4789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 i="0">
                <a:solidFill>
                  <a:schemeClr val="bg1"/>
                </a:solidFill>
              </a:rPr>
              <a:t>        </a:t>
            </a:r>
            <a:r>
              <a:rPr lang="zh-CN" altLang="en-US" sz="2800" b="1" i="0">
                <a:solidFill>
                  <a:schemeClr val="bg1"/>
                </a:solidFill>
              </a:rPr>
              <a:t>热力学第一定律表明，任何过程都必须遵守能量守恒，即效率大于</a:t>
            </a:r>
            <a:r>
              <a:rPr lang="en-US" altLang="zh-CN" sz="2800" b="1" i="0">
                <a:solidFill>
                  <a:schemeClr val="bg1"/>
                </a:solidFill>
              </a:rPr>
              <a:t>100%</a:t>
            </a:r>
            <a:r>
              <a:rPr lang="zh-CN" altLang="en-US" sz="2800" b="1" i="0">
                <a:solidFill>
                  <a:schemeClr val="bg1"/>
                </a:solidFill>
              </a:rPr>
              <a:t>的热机是不可能造成的。</a:t>
            </a:r>
          </a:p>
          <a:p>
            <a:pPr>
              <a:spcBef>
                <a:spcPct val="0"/>
              </a:spcBef>
            </a:pPr>
            <a:r>
              <a:rPr lang="zh-CN" altLang="en-US" sz="2800" b="1" i="0">
                <a:solidFill>
                  <a:schemeClr val="bg1"/>
                </a:solidFill>
              </a:rPr>
              <a:t>        那么是否满足能量守恒的过程都能实现呢？</a:t>
            </a:r>
          </a:p>
          <a:p>
            <a:pPr>
              <a:spcBef>
                <a:spcPct val="0"/>
              </a:spcBef>
            </a:pPr>
            <a:r>
              <a:rPr lang="zh-CN" altLang="en-US" sz="2800" b="1" i="0">
                <a:solidFill>
                  <a:schemeClr val="bg1"/>
                </a:solidFill>
              </a:rPr>
              <a:t>        不是的。过程的进行是有方向、有条件的。这反映在热力学第二定律中。</a:t>
            </a:r>
          </a:p>
          <a:p>
            <a:pPr algn="just">
              <a:spcBef>
                <a:spcPct val="0"/>
              </a:spcBef>
            </a:pPr>
            <a:r>
              <a:rPr lang="zh-CN" altLang="en-US" sz="2800" b="1" i="0">
                <a:solidFill>
                  <a:schemeClr val="bg1"/>
                </a:solidFill>
              </a:rPr>
              <a:t>         </a:t>
            </a:r>
            <a:r>
              <a:rPr lang="en-US" altLang="zh-CN" sz="2800" b="1">
                <a:solidFill>
                  <a:srgbClr val="FFFF00"/>
                </a:solidFill>
              </a:rPr>
              <a:t>1.</a:t>
            </a:r>
            <a:r>
              <a:rPr lang="zh-CN" altLang="en-US" sz="2800" b="1">
                <a:solidFill>
                  <a:srgbClr val="FFFF00"/>
                </a:solidFill>
              </a:rPr>
              <a:t>开尔文表述</a:t>
            </a:r>
          </a:p>
          <a:p>
            <a:pPr algn="just">
              <a:spcBef>
                <a:spcPct val="0"/>
              </a:spcBef>
            </a:pPr>
            <a:r>
              <a:rPr lang="zh-CN" altLang="en-US" sz="2800" b="1" i="0">
                <a:solidFill>
                  <a:schemeClr val="bg1"/>
                </a:solidFill>
              </a:rPr>
              <a:t>      </a:t>
            </a:r>
            <a:r>
              <a:rPr lang="en-US" altLang="zh-CN" sz="2800" b="1" i="0">
                <a:solidFill>
                  <a:schemeClr val="bg1"/>
                </a:solidFill>
              </a:rPr>
              <a:t>1851</a:t>
            </a:r>
            <a:r>
              <a:rPr lang="zh-CN" altLang="en-US" sz="2800" b="1" i="0">
                <a:solidFill>
                  <a:schemeClr val="bg1"/>
                </a:solidFill>
              </a:rPr>
              <a:t>年开尔文</a:t>
            </a:r>
            <a:r>
              <a:rPr lang="en-US" altLang="zh-CN" sz="2800" b="1" i="0">
                <a:solidFill>
                  <a:schemeClr val="bg1"/>
                </a:solidFill>
              </a:rPr>
              <a:t>(Kelvin)</a:t>
            </a:r>
            <a:r>
              <a:rPr lang="zh-CN" altLang="en-US" sz="2800" b="1" i="0">
                <a:solidFill>
                  <a:schemeClr val="bg1"/>
                </a:solidFill>
              </a:rPr>
              <a:t>提出</a:t>
            </a:r>
            <a:r>
              <a:rPr lang="en-US" altLang="zh-CN" sz="2800" b="1" i="0">
                <a:solidFill>
                  <a:schemeClr val="bg1"/>
                </a:solidFill>
              </a:rPr>
              <a:t>:</a:t>
            </a:r>
            <a:r>
              <a:rPr lang="zh-CN" altLang="en-US" sz="2800" b="1" i="0">
                <a:solidFill>
                  <a:schemeClr val="bg1"/>
                </a:solidFill>
              </a:rPr>
              <a:t>不可能制成一种</a:t>
            </a:r>
            <a:r>
              <a:rPr lang="zh-CN" altLang="en-US" sz="2800" b="1" i="0">
                <a:solidFill>
                  <a:srgbClr val="00FF00"/>
                </a:solidFill>
              </a:rPr>
              <a:t>循环动作</a:t>
            </a:r>
            <a:r>
              <a:rPr lang="zh-CN" altLang="en-US" sz="2800" b="1" i="0">
                <a:solidFill>
                  <a:schemeClr val="bg1"/>
                </a:solidFill>
              </a:rPr>
              <a:t>的热机，只从</a:t>
            </a:r>
            <a:r>
              <a:rPr lang="zh-CN" altLang="en-US" sz="2800" b="1" i="0">
                <a:solidFill>
                  <a:srgbClr val="00FF00"/>
                </a:solidFill>
              </a:rPr>
              <a:t>单一热源</a:t>
            </a:r>
            <a:r>
              <a:rPr lang="zh-CN" altLang="en-US" sz="2800" b="1" i="0">
                <a:solidFill>
                  <a:schemeClr val="bg1"/>
                </a:solidFill>
              </a:rPr>
              <a:t>吸收热量</a:t>
            </a:r>
            <a:r>
              <a:rPr lang="en-US" altLang="zh-CN" sz="2800" b="1" i="0">
                <a:solidFill>
                  <a:schemeClr val="bg1"/>
                </a:solidFill>
              </a:rPr>
              <a:t>,</a:t>
            </a:r>
            <a:r>
              <a:rPr lang="zh-CN" altLang="en-US" sz="2800" b="1" i="0">
                <a:solidFill>
                  <a:schemeClr val="bg1"/>
                </a:solidFill>
              </a:rPr>
              <a:t>使之完全变成有用的功</a:t>
            </a:r>
            <a:r>
              <a:rPr lang="en-US" altLang="zh-CN" sz="2800" b="1" i="0">
                <a:solidFill>
                  <a:schemeClr val="bg1"/>
                </a:solidFill>
              </a:rPr>
              <a:t>,</a:t>
            </a:r>
            <a:r>
              <a:rPr lang="zh-CN" altLang="en-US" sz="2800" b="1" i="0">
                <a:solidFill>
                  <a:schemeClr val="bg1"/>
                </a:solidFill>
              </a:rPr>
              <a:t>而不产生其他影响。</a:t>
            </a:r>
            <a:endParaRPr lang="zh-CN" altLang="en-US" sz="2800" b="1" i="0">
              <a:solidFill>
                <a:srgbClr val="00FF00"/>
              </a:solidFill>
            </a:endParaRPr>
          </a:p>
          <a:p>
            <a:pPr algn="just">
              <a:spcBef>
                <a:spcPct val="0"/>
              </a:spcBef>
            </a:pPr>
            <a:r>
              <a:rPr lang="zh-CN" altLang="en-US" sz="2800" b="1" i="0">
                <a:solidFill>
                  <a:srgbClr val="00FF00"/>
                </a:solidFill>
              </a:rPr>
              <a:t>        </a:t>
            </a:r>
            <a:r>
              <a:rPr lang="zh-CN" altLang="en-US" sz="2800" b="1" i="0">
                <a:solidFill>
                  <a:schemeClr val="bg1"/>
                </a:solidFill>
              </a:rPr>
              <a:t>单一热源</a:t>
            </a:r>
            <a:r>
              <a:rPr lang="en-US" altLang="zh-CN" sz="2800" b="1" i="0">
                <a:solidFill>
                  <a:srgbClr val="FFFF00"/>
                </a:solidFill>
              </a:rPr>
              <a:t>—</a:t>
            </a:r>
            <a:r>
              <a:rPr lang="zh-CN" altLang="en-US" sz="2800" b="1" i="0">
                <a:solidFill>
                  <a:schemeClr val="bg1"/>
                </a:solidFill>
              </a:rPr>
              <a:t>各处温度均匀且恒定不变的热源。</a:t>
            </a:r>
          </a:p>
          <a:p>
            <a:pPr algn="just">
              <a:spcBef>
                <a:spcPct val="0"/>
              </a:spcBef>
            </a:pPr>
            <a:r>
              <a:rPr lang="zh-CN" altLang="en-US" sz="2800" b="1" i="0">
                <a:solidFill>
                  <a:schemeClr val="bg1"/>
                </a:solidFill>
              </a:rPr>
              <a:t>        其他影响</a:t>
            </a:r>
            <a:r>
              <a:rPr lang="en-US" altLang="zh-CN" sz="2800" b="1" i="0">
                <a:solidFill>
                  <a:srgbClr val="FFFF00"/>
                </a:solidFill>
              </a:rPr>
              <a:t>—</a:t>
            </a:r>
            <a:r>
              <a:rPr lang="zh-CN" altLang="en-US" sz="2800" b="1" i="0">
                <a:solidFill>
                  <a:schemeClr val="bg1"/>
                </a:solidFill>
              </a:rPr>
              <a:t>除吸热、作功以外的影响。</a:t>
            </a:r>
          </a:p>
        </p:txBody>
      </p:sp>
      <p:sp>
        <p:nvSpPr>
          <p:cNvPr id="35845" name="Text Box 4"/>
          <p:cNvSpPr txBox="1">
            <a:spLocks noChangeArrowheads="1"/>
          </p:cNvSpPr>
          <p:nvPr/>
        </p:nvSpPr>
        <p:spPr bwMode="auto">
          <a:xfrm>
            <a:off x="808038" y="1041400"/>
            <a:ext cx="6335712" cy="547688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chemeClr val="bg1"/>
                </a:solidFill>
              </a:rPr>
              <a:t>一、热力学第二定律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52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52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52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52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52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52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52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2643" grpId="0" build="p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55A87B6-43C0-477C-A875-5FBE139FCD4E}" type="slidenum">
              <a:rPr lang="en-US" altLang="zh-CN" smtClean="0"/>
              <a:pPr/>
              <a:t>32</a:t>
            </a:fld>
            <a:endParaRPr lang="en-US" altLang="zh-CN"/>
          </a:p>
        </p:txBody>
      </p:sp>
      <p:sp>
        <p:nvSpPr>
          <p:cNvPr id="753666" name="Text Box 2"/>
          <p:cNvSpPr txBox="1">
            <a:spLocks noChangeArrowheads="1"/>
          </p:cNvSpPr>
          <p:nvPr/>
        </p:nvSpPr>
        <p:spPr bwMode="auto">
          <a:xfrm>
            <a:off x="441325" y="862013"/>
            <a:ext cx="8343900" cy="4960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 b="1" i="0">
                <a:solidFill>
                  <a:schemeClr val="bg1"/>
                </a:solidFill>
              </a:rPr>
              <a:t>         </a:t>
            </a:r>
            <a:r>
              <a:rPr lang="zh-CN" altLang="en-US" sz="2800" b="1" i="0">
                <a:solidFill>
                  <a:schemeClr val="bg1"/>
                </a:solidFill>
              </a:rPr>
              <a:t>若不是循环过程则是可能的。如等温膨胀过程</a:t>
            </a:r>
            <a:r>
              <a:rPr lang="en-US" altLang="zh-CN" sz="2800" b="1" i="0">
                <a:solidFill>
                  <a:schemeClr val="bg1"/>
                </a:solidFill>
              </a:rPr>
              <a:t>,</a:t>
            </a:r>
            <a:r>
              <a:rPr lang="zh-CN" altLang="en-US" sz="2800" b="1" i="0">
                <a:solidFill>
                  <a:schemeClr val="bg1"/>
                </a:solidFill>
              </a:rPr>
              <a:t>就只从单一热源吸热使之完全变成有用功，但产生了其他的影响</a:t>
            </a:r>
            <a:r>
              <a:rPr lang="en-US" altLang="zh-CN" sz="2800" b="1" i="0">
                <a:solidFill>
                  <a:schemeClr val="bg1"/>
                </a:solidFill>
              </a:rPr>
              <a:t>—</a:t>
            </a:r>
            <a:r>
              <a:rPr lang="zh-CN" altLang="en-US" sz="2800" b="1" i="0">
                <a:solidFill>
                  <a:schemeClr val="bg1"/>
                </a:solidFill>
              </a:rPr>
              <a:t>气体的体积膨胀了。而且只有等温过程也不能组成循环动作的热机。</a:t>
            </a:r>
          </a:p>
          <a:p>
            <a:pPr>
              <a:spcBef>
                <a:spcPct val="0"/>
              </a:spcBef>
            </a:pPr>
            <a:r>
              <a:rPr lang="zh-CN" altLang="en-US" sz="2800" b="1" i="0">
                <a:solidFill>
                  <a:schemeClr val="bg1"/>
                </a:solidFill>
              </a:rPr>
              <a:t>         </a:t>
            </a:r>
            <a:r>
              <a:rPr lang="en-US" altLang="zh-CN" sz="2800" b="1" i="0">
                <a:solidFill>
                  <a:schemeClr val="bg1"/>
                </a:solidFill>
              </a:rPr>
              <a:t>(2)</a:t>
            </a:r>
            <a:r>
              <a:rPr lang="zh-CN" altLang="en-US" sz="2800" b="1" i="0">
                <a:solidFill>
                  <a:schemeClr val="bg1"/>
                </a:solidFill>
              </a:rPr>
              <a:t>循环动作的热机至少要有两个热源：一个高温热源，一个低温热源。从高温热源吸热，一部分用来对外作功，同时还必须向低温热源放出一部分热量，工作物质才能回到初始状态，即热机的效率总是小于</a:t>
            </a:r>
            <a:r>
              <a:rPr lang="en-US" altLang="zh-CN" sz="2800" b="1" i="0">
                <a:solidFill>
                  <a:schemeClr val="bg1"/>
                </a:solidFill>
              </a:rPr>
              <a:t>100%</a:t>
            </a:r>
            <a:r>
              <a:rPr lang="zh-CN" altLang="en-US" sz="2800" b="1" i="0">
                <a:solidFill>
                  <a:schemeClr val="bg1"/>
                </a:solidFill>
              </a:rPr>
              <a:t>。</a:t>
            </a:r>
          </a:p>
          <a:p>
            <a:pPr>
              <a:spcBef>
                <a:spcPct val="30000"/>
              </a:spcBef>
            </a:pPr>
            <a:r>
              <a:rPr lang="zh-CN" altLang="en-US" sz="2800" b="1">
                <a:solidFill>
                  <a:schemeClr val="bg1"/>
                </a:solidFill>
              </a:rPr>
              <a:t>        </a:t>
            </a:r>
            <a:r>
              <a:rPr lang="en-US" altLang="zh-CN" sz="2800" b="1">
                <a:solidFill>
                  <a:srgbClr val="FFFF00"/>
                </a:solidFill>
              </a:rPr>
              <a:t>2.</a:t>
            </a:r>
            <a:r>
              <a:rPr lang="zh-CN" altLang="en-US" sz="2800" b="1">
                <a:solidFill>
                  <a:srgbClr val="FFFF00"/>
                </a:solidFill>
              </a:rPr>
              <a:t>克劳修斯表述</a:t>
            </a:r>
          </a:p>
          <a:p>
            <a:pPr>
              <a:spcBef>
                <a:spcPct val="10000"/>
              </a:spcBef>
            </a:pPr>
            <a:r>
              <a:rPr lang="zh-CN" altLang="en-US" sz="2800" b="1" i="0">
                <a:solidFill>
                  <a:schemeClr val="bg1"/>
                </a:solidFill>
              </a:rPr>
              <a:t>        热量不能</a:t>
            </a:r>
            <a:r>
              <a:rPr lang="zh-CN" altLang="en-US" sz="2800" b="1" i="0">
                <a:solidFill>
                  <a:srgbClr val="00FF00"/>
                </a:solidFill>
              </a:rPr>
              <a:t>自动</a:t>
            </a:r>
            <a:r>
              <a:rPr lang="zh-CN" altLang="en-US" sz="2800" b="1" i="0">
                <a:solidFill>
                  <a:schemeClr val="bg1"/>
                </a:solidFill>
              </a:rPr>
              <a:t>地从低温物体传向高温物体。</a:t>
            </a:r>
          </a:p>
        </p:txBody>
      </p:sp>
      <p:sp>
        <p:nvSpPr>
          <p:cNvPr id="36868" name="Text Box 3"/>
          <p:cNvSpPr txBox="1">
            <a:spLocks noChangeArrowheads="1"/>
          </p:cNvSpPr>
          <p:nvPr/>
        </p:nvSpPr>
        <p:spPr bwMode="auto">
          <a:xfrm>
            <a:off x="1250950" y="309563"/>
            <a:ext cx="22939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 b="1" i="0">
                <a:solidFill>
                  <a:schemeClr val="bg1"/>
                </a:solidFill>
              </a:rPr>
              <a:t>(1)</a:t>
            </a:r>
            <a:r>
              <a:rPr lang="zh-CN" altLang="en-US" sz="2800" b="1" i="0" u="sng">
                <a:solidFill>
                  <a:srgbClr val="00FF00"/>
                </a:solidFill>
              </a:rPr>
              <a:t>循环动作</a:t>
            </a:r>
            <a:endParaRPr lang="zh-CN" altLang="en-US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536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536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536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536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3666" grpId="0" build="p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A41E412-19CF-4305-9062-551799937D6A}" type="slidenum">
              <a:rPr lang="en-US" altLang="zh-CN" smtClean="0"/>
              <a:pPr/>
              <a:t>33</a:t>
            </a:fld>
            <a:endParaRPr lang="en-US" altLang="zh-CN"/>
          </a:p>
        </p:txBody>
      </p:sp>
      <p:sp>
        <p:nvSpPr>
          <p:cNvPr id="754690" name="Text Box 2"/>
          <p:cNvSpPr txBox="1">
            <a:spLocks noChangeArrowheads="1"/>
          </p:cNvSpPr>
          <p:nvPr/>
        </p:nvSpPr>
        <p:spPr bwMode="auto">
          <a:xfrm>
            <a:off x="336550" y="1042988"/>
            <a:ext cx="8501063" cy="4789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 b="1" i="0">
                <a:solidFill>
                  <a:schemeClr val="bg1"/>
                </a:solidFill>
              </a:rPr>
              <a:t>         (2)</a:t>
            </a:r>
            <a:r>
              <a:rPr lang="zh-CN" altLang="en-US" sz="2800" b="1" i="0">
                <a:solidFill>
                  <a:schemeClr val="bg1"/>
                </a:solidFill>
              </a:rPr>
              <a:t>热力学第一定律和热力学第二定律是独立的。</a:t>
            </a:r>
          </a:p>
          <a:p>
            <a:pPr>
              <a:spcBef>
                <a:spcPct val="0"/>
              </a:spcBef>
            </a:pPr>
            <a:r>
              <a:rPr lang="zh-CN" altLang="en-US" sz="2800" b="1" i="0">
                <a:solidFill>
                  <a:schemeClr val="bg1"/>
                </a:solidFill>
              </a:rPr>
              <a:t>        热力学第一定律表明，任何过程都必须遵守能量守恒。</a:t>
            </a:r>
          </a:p>
          <a:p>
            <a:pPr>
              <a:spcBef>
                <a:spcPct val="0"/>
              </a:spcBef>
            </a:pPr>
            <a:r>
              <a:rPr lang="zh-CN" altLang="en-US" sz="2800" b="1" i="0">
                <a:solidFill>
                  <a:schemeClr val="bg1"/>
                </a:solidFill>
              </a:rPr>
              <a:t>        热力学第二定律说明，遵守能量守恒的过程未必都能实现，过程的进行是有方向、有条件的：</a:t>
            </a:r>
          </a:p>
          <a:p>
            <a:pPr>
              <a:spcBef>
                <a:spcPct val="0"/>
              </a:spcBef>
            </a:pPr>
            <a:r>
              <a:rPr lang="zh-CN" altLang="en-US" sz="2800" b="1" i="0">
                <a:solidFill>
                  <a:schemeClr val="bg1"/>
                </a:solidFill>
              </a:rPr>
              <a:t>        功可以完全变为热，但热就不能完全变为功。</a:t>
            </a:r>
          </a:p>
          <a:p>
            <a:pPr>
              <a:spcBef>
                <a:spcPct val="0"/>
              </a:spcBef>
            </a:pPr>
            <a:r>
              <a:rPr lang="zh-CN" altLang="en-US" sz="2800" b="1" i="0">
                <a:solidFill>
                  <a:schemeClr val="bg1"/>
                </a:solidFill>
              </a:rPr>
              <a:t>        热量能</a:t>
            </a:r>
            <a:r>
              <a:rPr lang="zh-CN" altLang="en-US" sz="2800" b="1" i="0">
                <a:solidFill>
                  <a:srgbClr val="00FF00"/>
                </a:solidFill>
              </a:rPr>
              <a:t>自动</a:t>
            </a:r>
            <a:r>
              <a:rPr lang="zh-CN" altLang="en-US" sz="2800" b="1" i="0">
                <a:solidFill>
                  <a:schemeClr val="bg1"/>
                </a:solidFill>
              </a:rPr>
              <a:t>地从高温物体传向低高温物体，但不能</a:t>
            </a:r>
            <a:r>
              <a:rPr lang="zh-CN" altLang="en-US" sz="2800" b="1" i="0">
                <a:solidFill>
                  <a:srgbClr val="00FF00"/>
                </a:solidFill>
              </a:rPr>
              <a:t>自动</a:t>
            </a:r>
            <a:r>
              <a:rPr lang="zh-CN" altLang="en-US" sz="2800" b="1" i="0">
                <a:solidFill>
                  <a:schemeClr val="bg1"/>
                </a:solidFill>
              </a:rPr>
              <a:t>地从低温物体传向高温物体。</a:t>
            </a:r>
          </a:p>
          <a:p>
            <a:pPr>
              <a:spcBef>
                <a:spcPct val="0"/>
              </a:spcBef>
            </a:pPr>
            <a:r>
              <a:rPr lang="zh-CN" altLang="en-US" sz="2800" b="1" i="0">
                <a:solidFill>
                  <a:schemeClr val="bg1"/>
                </a:solidFill>
              </a:rPr>
              <a:t>         扩散现象是有方向的。</a:t>
            </a:r>
          </a:p>
          <a:p>
            <a:pPr>
              <a:spcBef>
                <a:spcPct val="0"/>
              </a:spcBef>
            </a:pPr>
            <a:r>
              <a:rPr lang="zh-CN" altLang="en-US" sz="2800" b="1" i="0">
                <a:solidFill>
                  <a:schemeClr val="bg1"/>
                </a:solidFill>
              </a:rPr>
              <a:t>         气体的自由膨胀是有方向性的。</a:t>
            </a:r>
          </a:p>
          <a:p>
            <a:pPr>
              <a:spcBef>
                <a:spcPct val="0"/>
              </a:spcBef>
            </a:pPr>
            <a:r>
              <a:rPr lang="zh-CN" altLang="en-US" sz="2800" b="1" i="0">
                <a:solidFill>
                  <a:schemeClr val="bg1"/>
                </a:solidFill>
              </a:rPr>
              <a:t>         </a:t>
            </a:r>
            <a:r>
              <a:rPr lang="en-US" altLang="zh-CN" sz="2800" b="1" i="0">
                <a:solidFill>
                  <a:schemeClr val="bg1"/>
                </a:solidFill>
              </a:rPr>
              <a:t>…...           </a:t>
            </a:r>
          </a:p>
        </p:txBody>
      </p:sp>
      <p:sp>
        <p:nvSpPr>
          <p:cNvPr id="37892" name="Text Box 5"/>
          <p:cNvSpPr txBox="1">
            <a:spLocks noChangeArrowheads="1"/>
          </p:cNvSpPr>
          <p:nvPr/>
        </p:nvSpPr>
        <p:spPr bwMode="auto">
          <a:xfrm>
            <a:off x="1163638" y="457200"/>
            <a:ext cx="39862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 i="0">
                <a:solidFill>
                  <a:schemeClr val="bg1"/>
                </a:solidFill>
              </a:rPr>
              <a:t>(1)</a:t>
            </a:r>
            <a:r>
              <a:rPr lang="zh-CN" altLang="en-US" sz="2800" b="1" i="0">
                <a:solidFill>
                  <a:schemeClr val="bg1"/>
                </a:solidFill>
              </a:rPr>
              <a:t>两种表述是等价的。</a:t>
            </a:r>
            <a:endParaRPr lang="zh-CN" altLang="en-US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6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546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6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546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6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546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6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546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6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546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6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546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6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546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6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546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4690" grpId="0" build="p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1A21794-FCA1-4654-9370-61B36EC7CDCA}" type="slidenum">
              <a:rPr lang="en-US" altLang="zh-CN" smtClean="0"/>
              <a:pPr/>
              <a:t>34</a:t>
            </a:fld>
            <a:endParaRPr lang="en-US" altLang="zh-CN"/>
          </a:p>
        </p:txBody>
      </p:sp>
      <p:sp>
        <p:nvSpPr>
          <p:cNvPr id="755715" name="Text Box 3"/>
          <p:cNvSpPr txBox="1">
            <a:spLocks noChangeArrowheads="1"/>
          </p:cNvSpPr>
          <p:nvPr/>
        </p:nvSpPr>
        <p:spPr bwMode="auto">
          <a:xfrm>
            <a:off x="419100" y="569913"/>
            <a:ext cx="8415338" cy="274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</a:rPr>
              <a:t>        </a:t>
            </a:r>
            <a:r>
              <a:rPr lang="zh-CN" altLang="en-US" sz="2800" b="1">
                <a:solidFill>
                  <a:srgbClr val="FFFF00"/>
                </a:solidFill>
              </a:rPr>
              <a:t>二、可逆过程和不可逆过程</a:t>
            </a:r>
          </a:p>
          <a:p>
            <a:pPr>
              <a:spcBef>
                <a:spcPct val="20000"/>
              </a:spcBef>
            </a:pPr>
            <a:r>
              <a:rPr lang="zh-CN" altLang="en-US" sz="2800" b="1" i="0">
                <a:solidFill>
                  <a:schemeClr val="bg1"/>
                </a:solidFill>
              </a:rPr>
              <a:t>        一个系统</a:t>
            </a:r>
            <a:r>
              <a:rPr lang="en-US" altLang="zh-CN" sz="2800" b="1" i="0">
                <a:solidFill>
                  <a:schemeClr val="bg1"/>
                </a:solidFill>
              </a:rPr>
              <a:t>,</a:t>
            </a:r>
            <a:r>
              <a:rPr lang="zh-CN" altLang="en-US" sz="2800" b="1" i="0">
                <a:solidFill>
                  <a:schemeClr val="bg1"/>
                </a:solidFill>
              </a:rPr>
              <a:t>由某一状态出发</a:t>
            </a:r>
            <a:r>
              <a:rPr lang="en-US" altLang="zh-CN" sz="2800" b="1" i="0">
                <a:solidFill>
                  <a:schemeClr val="bg1"/>
                </a:solidFill>
              </a:rPr>
              <a:t>,</a:t>
            </a:r>
            <a:r>
              <a:rPr lang="zh-CN" altLang="en-US" sz="2800" b="1" i="0">
                <a:solidFill>
                  <a:schemeClr val="bg1"/>
                </a:solidFill>
              </a:rPr>
              <a:t>经过某一过程</a:t>
            </a:r>
            <a:r>
              <a:rPr lang="en-US" altLang="zh-CN" sz="2800" b="1" i="0">
                <a:solidFill>
                  <a:schemeClr val="bg1"/>
                </a:solidFill>
              </a:rPr>
              <a:t>P</a:t>
            </a:r>
            <a:r>
              <a:rPr lang="zh-CN" altLang="en-US" sz="2800" b="1" i="0">
                <a:solidFill>
                  <a:schemeClr val="bg1"/>
                </a:solidFill>
              </a:rPr>
              <a:t>到达另一状态</a:t>
            </a:r>
            <a:r>
              <a:rPr lang="en-US" altLang="zh-CN" sz="2800" b="1" i="0">
                <a:solidFill>
                  <a:schemeClr val="bg1"/>
                </a:solidFill>
              </a:rPr>
              <a:t>, </a:t>
            </a:r>
            <a:r>
              <a:rPr lang="zh-CN" altLang="en-US" sz="2800" b="1" i="0">
                <a:solidFill>
                  <a:schemeClr val="bg1"/>
                </a:solidFill>
              </a:rPr>
              <a:t>如果能找到某种方法使系统和外界完全复原</a:t>
            </a:r>
            <a:r>
              <a:rPr lang="en-US" altLang="zh-CN" sz="2800" b="1" i="0">
                <a:solidFill>
                  <a:schemeClr val="bg1"/>
                </a:solidFill>
              </a:rPr>
              <a:t>, </a:t>
            </a:r>
            <a:r>
              <a:rPr lang="zh-CN" altLang="en-US" sz="2800" b="1" i="0">
                <a:solidFill>
                  <a:schemeClr val="bg1"/>
                </a:solidFill>
              </a:rPr>
              <a:t>则这一过程</a:t>
            </a:r>
            <a:r>
              <a:rPr lang="en-US" altLang="zh-CN" sz="2800" b="1" i="0">
                <a:solidFill>
                  <a:schemeClr val="bg1"/>
                </a:solidFill>
              </a:rPr>
              <a:t>P</a:t>
            </a:r>
            <a:r>
              <a:rPr lang="zh-CN" altLang="en-US" sz="2800" b="1" i="0">
                <a:solidFill>
                  <a:schemeClr val="bg1"/>
                </a:solidFill>
              </a:rPr>
              <a:t>称为</a:t>
            </a:r>
            <a:r>
              <a:rPr lang="zh-CN" altLang="en-US" sz="2800" b="1" i="0">
                <a:solidFill>
                  <a:srgbClr val="FFFF00"/>
                </a:solidFill>
              </a:rPr>
              <a:t>可逆过程</a:t>
            </a:r>
            <a:r>
              <a:rPr lang="zh-CN" altLang="en-US" sz="2800" b="1" i="0">
                <a:solidFill>
                  <a:schemeClr val="bg1"/>
                </a:solidFill>
              </a:rPr>
              <a:t>。</a:t>
            </a:r>
          </a:p>
          <a:p>
            <a:pPr>
              <a:spcBef>
                <a:spcPct val="0"/>
              </a:spcBef>
            </a:pPr>
            <a:r>
              <a:rPr lang="zh-CN" altLang="en-US" sz="2800" b="1" i="0">
                <a:solidFill>
                  <a:schemeClr val="bg1"/>
                </a:solidFill>
              </a:rPr>
              <a:t>        如果不能找到某种方法使系统和外界完全复原</a:t>
            </a:r>
            <a:r>
              <a:rPr lang="en-US" altLang="zh-CN" sz="2800" b="1" i="0">
                <a:solidFill>
                  <a:schemeClr val="bg1"/>
                </a:solidFill>
              </a:rPr>
              <a:t>, </a:t>
            </a:r>
            <a:r>
              <a:rPr lang="zh-CN" altLang="en-US" sz="2800" b="1" i="0">
                <a:solidFill>
                  <a:schemeClr val="bg1"/>
                </a:solidFill>
              </a:rPr>
              <a:t>则这一过程</a:t>
            </a:r>
            <a:r>
              <a:rPr lang="en-US" altLang="zh-CN" sz="2800" b="1" i="0">
                <a:solidFill>
                  <a:schemeClr val="bg1"/>
                </a:solidFill>
              </a:rPr>
              <a:t>P</a:t>
            </a:r>
            <a:r>
              <a:rPr lang="zh-CN" altLang="en-US" sz="2800" b="1" i="0">
                <a:solidFill>
                  <a:schemeClr val="bg1"/>
                </a:solidFill>
              </a:rPr>
              <a:t>称为</a:t>
            </a:r>
            <a:r>
              <a:rPr lang="zh-CN" altLang="en-US" sz="2800" b="1" i="0">
                <a:solidFill>
                  <a:srgbClr val="FFFF00"/>
                </a:solidFill>
              </a:rPr>
              <a:t>不可逆过程</a:t>
            </a:r>
            <a:r>
              <a:rPr lang="zh-CN" altLang="en-US" sz="2800" b="1" i="0">
                <a:solidFill>
                  <a:schemeClr val="bg1"/>
                </a:solidFill>
              </a:rPr>
              <a:t>。        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940425" y="3548063"/>
            <a:ext cx="2770188" cy="2662237"/>
            <a:chOff x="3734" y="2311"/>
            <a:chExt cx="1745" cy="1677"/>
          </a:xfrm>
        </p:grpSpPr>
        <p:grpSp>
          <p:nvGrpSpPr>
            <p:cNvPr id="38918" name="Group 5"/>
            <p:cNvGrpSpPr>
              <a:grpSpLocks/>
            </p:cNvGrpSpPr>
            <p:nvPr/>
          </p:nvGrpSpPr>
          <p:grpSpPr bwMode="auto">
            <a:xfrm>
              <a:off x="4095" y="2486"/>
              <a:ext cx="1216" cy="1214"/>
              <a:chOff x="4117" y="2486"/>
              <a:chExt cx="1216" cy="1214"/>
            </a:xfrm>
          </p:grpSpPr>
          <p:sp>
            <p:nvSpPr>
              <p:cNvPr id="38929" name="Line 6"/>
              <p:cNvSpPr>
                <a:spLocks noChangeShapeType="1"/>
              </p:cNvSpPr>
              <p:nvPr/>
            </p:nvSpPr>
            <p:spPr bwMode="auto">
              <a:xfrm>
                <a:off x="5100" y="3466"/>
                <a:ext cx="0" cy="234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38930" name="Group 7"/>
              <p:cNvGrpSpPr>
                <a:grpSpLocks/>
              </p:cNvGrpSpPr>
              <p:nvPr/>
            </p:nvGrpSpPr>
            <p:grpSpPr bwMode="auto">
              <a:xfrm>
                <a:off x="4117" y="2486"/>
                <a:ext cx="1216" cy="1118"/>
                <a:chOff x="4117" y="2486"/>
                <a:chExt cx="1216" cy="1118"/>
              </a:xfrm>
            </p:grpSpPr>
            <p:grpSp>
              <p:nvGrpSpPr>
                <p:cNvPr id="38931" name="Group 8"/>
                <p:cNvGrpSpPr>
                  <a:grpSpLocks/>
                </p:cNvGrpSpPr>
                <p:nvPr/>
              </p:nvGrpSpPr>
              <p:grpSpPr bwMode="auto">
                <a:xfrm>
                  <a:off x="4255" y="2789"/>
                  <a:ext cx="856" cy="687"/>
                  <a:chOff x="666" y="2778"/>
                  <a:chExt cx="856" cy="687"/>
                </a:xfrm>
              </p:grpSpPr>
              <p:sp>
                <p:nvSpPr>
                  <p:cNvPr id="38934" name="Freeform 9"/>
                  <p:cNvSpPr>
                    <a:spLocks/>
                  </p:cNvSpPr>
                  <p:nvPr/>
                </p:nvSpPr>
                <p:spPr bwMode="auto">
                  <a:xfrm>
                    <a:off x="666" y="2778"/>
                    <a:ext cx="856" cy="687"/>
                  </a:xfrm>
                  <a:custGeom>
                    <a:avLst/>
                    <a:gdLst>
                      <a:gd name="T0" fmla="*/ 0 w 878"/>
                      <a:gd name="T1" fmla="*/ 0 h 699"/>
                      <a:gd name="T2" fmla="*/ 108 w 878"/>
                      <a:gd name="T3" fmla="*/ 251 h 699"/>
                      <a:gd name="T4" fmla="*/ 250 w 878"/>
                      <a:gd name="T5" fmla="*/ 436 h 699"/>
                      <a:gd name="T6" fmla="*/ 412 w 878"/>
                      <a:gd name="T7" fmla="*/ 556 h 699"/>
                      <a:gd name="T8" fmla="*/ 607 w 878"/>
                      <a:gd name="T9" fmla="*/ 655 h 699"/>
                      <a:gd name="T10" fmla="*/ 856 w 878"/>
                      <a:gd name="T11" fmla="*/ 687 h 699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878"/>
                      <a:gd name="T19" fmla="*/ 0 h 699"/>
                      <a:gd name="T20" fmla="*/ 878 w 878"/>
                      <a:gd name="T21" fmla="*/ 699 h 699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878" h="699">
                        <a:moveTo>
                          <a:pt x="0" y="0"/>
                        </a:moveTo>
                        <a:cubicBezTo>
                          <a:pt x="34" y="90"/>
                          <a:pt x="68" y="181"/>
                          <a:pt x="111" y="255"/>
                        </a:cubicBezTo>
                        <a:cubicBezTo>
                          <a:pt x="154" y="329"/>
                          <a:pt x="204" y="392"/>
                          <a:pt x="256" y="444"/>
                        </a:cubicBezTo>
                        <a:cubicBezTo>
                          <a:pt x="308" y="496"/>
                          <a:pt x="362" y="529"/>
                          <a:pt x="423" y="566"/>
                        </a:cubicBezTo>
                        <a:cubicBezTo>
                          <a:pt x="484" y="603"/>
                          <a:pt x="547" y="644"/>
                          <a:pt x="623" y="666"/>
                        </a:cubicBezTo>
                        <a:cubicBezTo>
                          <a:pt x="699" y="688"/>
                          <a:pt x="826" y="692"/>
                          <a:pt x="878" y="699"/>
                        </a:cubicBezTo>
                      </a:path>
                    </a:pathLst>
                  </a:custGeom>
                  <a:noFill/>
                  <a:ln w="38100" cmpd="sng">
                    <a:solidFill>
                      <a:schemeClr val="bg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8935" name="Freeform 10"/>
                  <p:cNvSpPr>
                    <a:spLocks/>
                  </p:cNvSpPr>
                  <p:nvPr/>
                </p:nvSpPr>
                <p:spPr bwMode="auto">
                  <a:xfrm>
                    <a:off x="867" y="3178"/>
                    <a:ext cx="211" cy="144"/>
                  </a:xfrm>
                  <a:custGeom>
                    <a:avLst/>
                    <a:gdLst>
                      <a:gd name="T0" fmla="*/ 0 w 200"/>
                      <a:gd name="T1" fmla="*/ 0 h 155"/>
                      <a:gd name="T2" fmla="*/ 105 w 200"/>
                      <a:gd name="T3" fmla="*/ 82 h 155"/>
                      <a:gd name="T4" fmla="*/ 211 w 200"/>
                      <a:gd name="T5" fmla="*/ 144 h 155"/>
                      <a:gd name="T6" fmla="*/ 0 60000 65536"/>
                      <a:gd name="T7" fmla="*/ 0 60000 65536"/>
                      <a:gd name="T8" fmla="*/ 0 60000 65536"/>
                      <a:gd name="T9" fmla="*/ 0 w 200"/>
                      <a:gd name="T10" fmla="*/ 0 h 155"/>
                      <a:gd name="T11" fmla="*/ 200 w 200"/>
                      <a:gd name="T12" fmla="*/ 155 h 155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00" h="155">
                        <a:moveTo>
                          <a:pt x="0" y="0"/>
                        </a:moveTo>
                        <a:cubicBezTo>
                          <a:pt x="33" y="31"/>
                          <a:pt x="67" y="62"/>
                          <a:pt x="100" y="88"/>
                        </a:cubicBezTo>
                        <a:cubicBezTo>
                          <a:pt x="133" y="114"/>
                          <a:pt x="166" y="134"/>
                          <a:pt x="200" y="155"/>
                        </a:cubicBezTo>
                      </a:path>
                    </a:pathLst>
                  </a:custGeom>
                  <a:noFill/>
                  <a:ln w="19050" cmpd="sng">
                    <a:solidFill>
                      <a:schemeClr val="bg1"/>
                    </a:solidFill>
                    <a:round/>
                    <a:headEnd type="none" w="med" len="med"/>
                    <a:tailEnd type="triangle" w="med" len="med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38932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5077" y="3277"/>
                  <a:ext cx="256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en-US" altLang="zh-CN" sz="2800" b="1" i="0">
                      <a:solidFill>
                        <a:schemeClr val="bg1"/>
                      </a:solidFill>
                    </a:rPr>
                    <a:t>2</a:t>
                  </a:r>
                  <a:endParaRPr lang="en-US" altLang="zh-CN"/>
                </a:p>
              </p:txBody>
            </p:sp>
            <p:sp>
              <p:nvSpPr>
                <p:cNvPr id="38933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4117" y="2486"/>
                  <a:ext cx="278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en-US" altLang="zh-CN" sz="2800" b="1" i="0">
                      <a:solidFill>
                        <a:schemeClr val="bg1"/>
                      </a:solidFill>
                    </a:rPr>
                    <a:t>1</a:t>
                  </a:r>
                  <a:endParaRPr lang="en-US" altLang="zh-CN"/>
                </a:p>
              </p:txBody>
            </p:sp>
          </p:grpSp>
        </p:grpSp>
        <p:grpSp>
          <p:nvGrpSpPr>
            <p:cNvPr id="38919" name="Group 13"/>
            <p:cNvGrpSpPr>
              <a:grpSpLocks/>
            </p:cNvGrpSpPr>
            <p:nvPr/>
          </p:nvGrpSpPr>
          <p:grpSpPr bwMode="auto">
            <a:xfrm>
              <a:off x="3956" y="2800"/>
              <a:ext cx="278" cy="900"/>
              <a:chOff x="3967" y="2800"/>
              <a:chExt cx="278" cy="900"/>
            </a:xfrm>
          </p:grpSpPr>
          <p:sp>
            <p:nvSpPr>
              <p:cNvPr id="38927" name="Line 14"/>
              <p:cNvSpPr>
                <a:spLocks noChangeShapeType="1"/>
              </p:cNvSpPr>
              <p:nvPr/>
            </p:nvSpPr>
            <p:spPr bwMode="auto">
              <a:xfrm>
                <a:off x="4245" y="2800"/>
                <a:ext cx="0" cy="90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928" name="Line 15"/>
              <p:cNvSpPr>
                <a:spLocks noChangeShapeType="1"/>
              </p:cNvSpPr>
              <p:nvPr/>
            </p:nvSpPr>
            <p:spPr bwMode="auto">
              <a:xfrm flipV="1">
                <a:off x="3967" y="2800"/>
                <a:ext cx="278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38920" name="Group 16"/>
            <p:cNvGrpSpPr>
              <a:grpSpLocks/>
            </p:cNvGrpSpPr>
            <p:nvPr/>
          </p:nvGrpSpPr>
          <p:grpSpPr bwMode="auto">
            <a:xfrm>
              <a:off x="3734" y="2311"/>
              <a:ext cx="1745" cy="1677"/>
              <a:chOff x="3734" y="2311"/>
              <a:chExt cx="1745" cy="1677"/>
            </a:xfrm>
          </p:grpSpPr>
          <p:sp>
            <p:nvSpPr>
              <p:cNvPr id="38921" name="Line 17"/>
              <p:cNvSpPr>
                <a:spLocks noChangeShapeType="1"/>
              </p:cNvSpPr>
              <p:nvPr/>
            </p:nvSpPr>
            <p:spPr bwMode="auto">
              <a:xfrm>
                <a:off x="3956" y="3700"/>
                <a:ext cx="1490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922" name="Line 18"/>
              <p:cNvSpPr>
                <a:spLocks noChangeShapeType="1"/>
              </p:cNvSpPr>
              <p:nvPr/>
            </p:nvSpPr>
            <p:spPr bwMode="auto">
              <a:xfrm flipV="1">
                <a:off x="3956" y="2455"/>
                <a:ext cx="0" cy="1245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923" name="Text Box 19"/>
              <p:cNvSpPr txBox="1">
                <a:spLocks noChangeArrowheads="1"/>
              </p:cNvSpPr>
              <p:nvPr/>
            </p:nvSpPr>
            <p:spPr bwMode="auto">
              <a:xfrm>
                <a:off x="3734" y="2311"/>
                <a:ext cx="356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2800" b="1" i="0">
                    <a:solidFill>
                      <a:schemeClr val="bg1"/>
                    </a:solidFill>
                  </a:rPr>
                  <a:t>p</a:t>
                </a:r>
              </a:p>
            </p:txBody>
          </p:sp>
          <p:sp>
            <p:nvSpPr>
              <p:cNvPr id="38924" name="Text Box 20"/>
              <p:cNvSpPr txBox="1">
                <a:spLocks noChangeArrowheads="1"/>
              </p:cNvSpPr>
              <p:nvPr/>
            </p:nvSpPr>
            <p:spPr bwMode="auto">
              <a:xfrm>
                <a:off x="5157" y="3689"/>
                <a:ext cx="32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b="1">
                    <a:solidFill>
                      <a:schemeClr val="bg1"/>
                    </a:solidFill>
                  </a:rPr>
                  <a:t>V</a:t>
                </a:r>
                <a:endParaRPr lang="en-US" altLang="zh-CN"/>
              </a:p>
            </p:txBody>
          </p:sp>
          <p:sp>
            <p:nvSpPr>
              <p:cNvPr id="38925" name="Text Box 21"/>
              <p:cNvSpPr txBox="1">
                <a:spLocks noChangeArrowheads="1"/>
              </p:cNvSpPr>
              <p:nvPr/>
            </p:nvSpPr>
            <p:spPr bwMode="auto">
              <a:xfrm>
                <a:off x="4222" y="3700"/>
                <a:ext cx="789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zh-CN" altLang="en-US" i="0">
                    <a:solidFill>
                      <a:schemeClr val="bg1"/>
                    </a:solidFill>
                  </a:rPr>
                  <a:t>图</a:t>
                </a:r>
                <a:r>
                  <a:rPr lang="en-US" altLang="zh-CN" i="0">
                    <a:solidFill>
                      <a:schemeClr val="bg1"/>
                    </a:solidFill>
                  </a:rPr>
                  <a:t>19</a:t>
                </a:r>
                <a:endParaRPr lang="en-US" altLang="zh-CN" sz="2800" i="0">
                  <a:solidFill>
                    <a:schemeClr val="bg1"/>
                  </a:solidFill>
                </a:endParaRPr>
              </a:p>
            </p:txBody>
          </p:sp>
          <p:sp>
            <p:nvSpPr>
              <p:cNvPr id="38926" name="Text Box 22"/>
              <p:cNvSpPr txBox="1">
                <a:spLocks noChangeArrowheads="1"/>
              </p:cNvSpPr>
              <p:nvPr/>
            </p:nvSpPr>
            <p:spPr bwMode="auto">
              <a:xfrm>
                <a:off x="4145" y="2688"/>
                <a:ext cx="221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1800" i="0">
                    <a:solidFill>
                      <a:schemeClr val="bg1"/>
                    </a:solidFill>
                    <a:sym typeface="Symbol" pitchFamily="18" charset="2"/>
                  </a:rPr>
                  <a:t></a:t>
                </a:r>
                <a:endParaRPr lang="en-US" altLang="zh-CN" sz="2000" i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755735" name="Text Box 23"/>
          <p:cNvSpPr txBox="1">
            <a:spLocks noChangeArrowheads="1"/>
          </p:cNvSpPr>
          <p:nvPr/>
        </p:nvSpPr>
        <p:spPr bwMode="auto">
          <a:xfrm>
            <a:off x="376238" y="3835400"/>
            <a:ext cx="5221287" cy="265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altLang="zh-CN" sz="2800" b="1" i="0">
                <a:solidFill>
                  <a:schemeClr val="bg1"/>
                </a:solidFill>
              </a:rPr>
              <a:t>        </a:t>
            </a:r>
            <a:r>
              <a:rPr lang="zh-CN" altLang="en-US" sz="2800" b="1" i="0">
                <a:solidFill>
                  <a:schemeClr val="bg1"/>
                </a:solidFill>
              </a:rPr>
              <a:t>可逆过程是实际过程的一种抽象，一个理想。理论上讲，</a:t>
            </a:r>
            <a:r>
              <a:rPr lang="zh-CN" altLang="en-US" sz="2800" b="1" i="0">
                <a:solidFill>
                  <a:srgbClr val="FFFF00"/>
                </a:solidFill>
              </a:rPr>
              <a:t>只有无摩擦的准静态过程才是可逆的</a:t>
            </a:r>
            <a:r>
              <a:rPr lang="zh-CN" altLang="en-US" sz="2800" b="1" i="0">
                <a:solidFill>
                  <a:schemeClr val="bg1"/>
                </a:solidFill>
              </a:rPr>
              <a:t>。而要做到完全没有摩擦是不可能的。因而实际宏观过程都是不可逆的。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55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5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5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755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5715" grpId="0" build="p" autoUpdateAnimBg="0"/>
      <p:bldP spid="755735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D0CB25D-F969-4DC8-ADC6-4798BBD8FE82}" type="slidenum">
              <a:rPr lang="en-US" altLang="zh-CN" smtClean="0"/>
              <a:pPr/>
              <a:t>35</a:t>
            </a:fld>
            <a:endParaRPr lang="en-US" altLang="zh-CN"/>
          </a:p>
        </p:txBody>
      </p:sp>
      <p:sp>
        <p:nvSpPr>
          <p:cNvPr id="756738" name="Text Box 2"/>
          <p:cNvSpPr txBox="1">
            <a:spLocks noChangeArrowheads="1"/>
          </p:cNvSpPr>
          <p:nvPr/>
        </p:nvSpPr>
        <p:spPr bwMode="auto">
          <a:xfrm>
            <a:off x="423863" y="1082675"/>
            <a:ext cx="8324850" cy="4789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 i="0">
                <a:solidFill>
                  <a:schemeClr val="bg1"/>
                </a:solidFill>
              </a:rPr>
              <a:t>        </a:t>
            </a:r>
            <a:r>
              <a:rPr lang="zh-CN" altLang="en-US" sz="2800" b="1" i="0">
                <a:solidFill>
                  <a:srgbClr val="00FF00"/>
                </a:solidFill>
              </a:rPr>
              <a:t>自然界中一切与热现象有关的实际宏观过程</a:t>
            </a:r>
            <a:r>
              <a:rPr lang="en-US" altLang="zh-CN" sz="2800" b="1" i="0">
                <a:solidFill>
                  <a:schemeClr val="bg1"/>
                </a:solidFill>
              </a:rPr>
              <a:t>(</a:t>
            </a:r>
            <a:r>
              <a:rPr lang="zh-CN" altLang="en-US" sz="2800" b="1" i="0">
                <a:solidFill>
                  <a:schemeClr val="bg1"/>
                </a:solidFill>
              </a:rPr>
              <a:t>自发过程</a:t>
            </a:r>
            <a:r>
              <a:rPr lang="en-US" altLang="zh-CN" sz="2800" b="1" i="0">
                <a:solidFill>
                  <a:schemeClr val="bg1"/>
                </a:solidFill>
              </a:rPr>
              <a:t>)</a:t>
            </a:r>
            <a:r>
              <a:rPr lang="zh-CN" altLang="en-US" sz="2800" b="1" i="0">
                <a:solidFill>
                  <a:srgbClr val="00FF00"/>
                </a:solidFill>
              </a:rPr>
              <a:t>都是不可逆的。</a:t>
            </a:r>
            <a:endParaRPr lang="zh-CN" altLang="en-US">
              <a:solidFill>
                <a:srgbClr val="FF33CC"/>
              </a:solidFill>
            </a:endParaRPr>
          </a:p>
          <a:p>
            <a:pPr>
              <a:spcBef>
                <a:spcPct val="0"/>
              </a:spcBef>
            </a:pPr>
            <a:r>
              <a:rPr lang="zh-CN" altLang="en-US" sz="2800" b="1" i="0">
                <a:solidFill>
                  <a:schemeClr val="bg1"/>
                </a:solidFill>
              </a:rPr>
              <a:t>        这就是热力学第二定律的</a:t>
            </a:r>
            <a:r>
              <a:rPr lang="zh-CN" altLang="en-US" sz="2800" b="1" i="0">
                <a:solidFill>
                  <a:srgbClr val="FFFF00"/>
                </a:solidFill>
              </a:rPr>
              <a:t>实质</a:t>
            </a:r>
            <a:r>
              <a:rPr lang="zh-CN" altLang="en-US" sz="2800" b="1" i="0">
                <a:solidFill>
                  <a:schemeClr val="bg1"/>
                </a:solidFill>
              </a:rPr>
              <a:t>。</a:t>
            </a:r>
          </a:p>
          <a:p>
            <a:pPr>
              <a:spcBef>
                <a:spcPct val="0"/>
              </a:spcBef>
            </a:pPr>
            <a:r>
              <a:rPr lang="zh-CN" altLang="en-US" sz="2800" b="1" i="0">
                <a:solidFill>
                  <a:schemeClr val="bg1"/>
                </a:solidFill>
              </a:rPr>
              <a:t>        热功的转换是不可逆的：功可以完全变为热，但热就不能完全变为功。</a:t>
            </a:r>
          </a:p>
          <a:p>
            <a:pPr>
              <a:spcBef>
                <a:spcPct val="0"/>
              </a:spcBef>
            </a:pPr>
            <a:r>
              <a:rPr lang="zh-CN" altLang="en-US" sz="2800" b="1" i="0">
                <a:solidFill>
                  <a:schemeClr val="bg1"/>
                </a:solidFill>
              </a:rPr>
              <a:t>        热传递是不可逆的：热量能</a:t>
            </a:r>
            <a:r>
              <a:rPr lang="zh-CN" altLang="en-US" sz="2800" b="1" i="0">
                <a:solidFill>
                  <a:srgbClr val="FFFF00"/>
                </a:solidFill>
              </a:rPr>
              <a:t>自动</a:t>
            </a:r>
            <a:r>
              <a:rPr lang="zh-CN" altLang="en-US" sz="2800" b="1" i="0">
                <a:solidFill>
                  <a:schemeClr val="bg1"/>
                </a:solidFill>
              </a:rPr>
              <a:t>地从高温物体传向低高温物体，但不能</a:t>
            </a:r>
            <a:r>
              <a:rPr lang="zh-CN" altLang="en-US" sz="2800" b="1" i="0">
                <a:solidFill>
                  <a:srgbClr val="FFFF00"/>
                </a:solidFill>
              </a:rPr>
              <a:t>自动</a:t>
            </a:r>
            <a:r>
              <a:rPr lang="zh-CN" altLang="en-US" sz="2800" b="1" i="0">
                <a:solidFill>
                  <a:schemeClr val="bg1"/>
                </a:solidFill>
              </a:rPr>
              <a:t>地从低温物体传向高温物体。</a:t>
            </a:r>
          </a:p>
          <a:p>
            <a:pPr>
              <a:spcBef>
                <a:spcPct val="0"/>
              </a:spcBef>
            </a:pPr>
            <a:r>
              <a:rPr lang="zh-CN" altLang="en-US" sz="2800" b="1" i="0">
                <a:solidFill>
                  <a:schemeClr val="bg1"/>
                </a:solidFill>
              </a:rPr>
              <a:t>         扩散现象是不可逆的。</a:t>
            </a:r>
          </a:p>
          <a:p>
            <a:pPr>
              <a:spcBef>
                <a:spcPct val="0"/>
              </a:spcBef>
            </a:pPr>
            <a:r>
              <a:rPr lang="zh-CN" altLang="en-US" sz="2800" b="1" i="0">
                <a:solidFill>
                  <a:schemeClr val="bg1"/>
                </a:solidFill>
              </a:rPr>
              <a:t>         气体的自由膨胀是不可逆的。</a:t>
            </a:r>
          </a:p>
          <a:p>
            <a:pPr>
              <a:spcBef>
                <a:spcPct val="0"/>
              </a:spcBef>
            </a:pPr>
            <a:r>
              <a:rPr lang="zh-CN" altLang="en-US" sz="2800" b="1" i="0">
                <a:solidFill>
                  <a:schemeClr val="bg1"/>
                </a:solidFill>
              </a:rPr>
              <a:t>         </a:t>
            </a:r>
            <a:r>
              <a:rPr lang="en-US" altLang="zh-CN" sz="2800" b="1" i="0">
                <a:solidFill>
                  <a:schemeClr val="bg1"/>
                </a:solidFill>
              </a:rPr>
              <a:t>…...</a:t>
            </a:r>
          </a:p>
        </p:txBody>
      </p:sp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1165225" y="525463"/>
            <a:ext cx="466566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FFFF00"/>
                </a:solidFill>
              </a:rPr>
              <a:t>三、热力学第二定律的实质</a:t>
            </a:r>
            <a:endParaRPr lang="zh-CN" altLang="en-US" sz="2800" b="1">
              <a:solidFill>
                <a:srgbClr val="00FF00"/>
              </a:solidFill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567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567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567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567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567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567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567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6738" grpId="0" build="p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3E98F2B-B6FE-4AEC-B4A5-BEE0FD46A894}" type="slidenum">
              <a:rPr lang="en-US" altLang="zh-CN" smtClean="0"/>
              <a:pPr/>
              <a:t>36</a:t>
            </a:fld>
            <a:endParaRPr lang="en-US" altLang="zh-CN"/>
          </a:p>
        </p:txBody>
      </p:sp>
      <p:sp>
        <p:nvSpPr>
          <p:cNvPr id="26628" name="Text Box 2"/>
          <p:cNvSpPr txBox="1">
            <a:spLocks noChangeArrowheads="1"/>
          </p:cNvSpPr>
          <p:nvPr/>
        </p:nvSpPr>
        <p:spPr bwMode="auto">
          <a:xfrm>
            <a:off x="1165225" y="336550"/>
            <a:ext cx="54625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FFFF00"/>
                </a:solidFill>
              </a:rPr>
              <a:t>四、热力学第二定律的统计意义</a:t>
            </a:r>
            <a:endParaRPr lang="zh-CN" altLang="en-US" sz="2800" b="1">
              <a:solidFill>
                <a:srgbClr val="00FF00"/>
              </a:solidFill>
            </a:endParaRPr>
          </a:p>
        </p:txBody>
      </p:sp>
      <p:sp>
        <p:nvSpPr>
          <p:cNvPr id="766994" name="Text Box 18"/>
          <p:cNvSpPr txBox="1">
            <a:spLocks noChangeArrowheads="1"/>
          </p:cNvSpPr>
          <p:nvPr/>
        </p:nvSpPr>
        <p:spPr bwMode="auto">
          <a:xfrm>
            <a:off x="4144963" y="881063"/>
            <a:ext cx="4691062" cy="265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 i="0">
                <a:solidFill>
                  <a:schemeClr val="bg1"/>
                </a:solidFill>
              </a:rPr>
              <a:t>        </a:t>
            </a:r>
            <a:r>
              <a:rPr lang="zh-CN" altLang="en-US" sz="2800" b="1" i="0">
                <a:solidFill>
                  <a:schemeClr val="bg1"/>
                </a:solidFill>
              </a:rPr>
              <a:t>抽去隔板，气体将自由膨胀充满整个容器，这个宏观过程是不可逆的。</a:t>
            </a:r>
          </a:p>
          <a:p>
            <a:pPr>
              <a:spcBef>
                <a:spcPct val="0"/>
              </a:spcBef>
            </a:pPr>
            <a:r>
              <a:rPr lang="zh-CN" altLang="en-US" sz="2800" b="1" i="0">
                <a:solidFill>
                  <a:schemeClr val="bg1"/>
                </a:solidFill>
              </a:rPr>
              <a:t>        但从微观上看</a:t>
            </a:r>
            <a:r>
              <a:rPr lang="en-US" altLang="zh-CN" sz="2800" b="1" i="0">
                <a:solidFill>
                  <a:schemeClr val="bg1"/>
                </a:solidFill>
              </a:rPr>
              <a:t>, </a:t>
            </a:r>
            <a:r>
              <a:rPr lang="zh-CN" altLang="en-US" sz="2800" b="1" i="0">
                <a:solidFill>
                  <a:schemeClr val="bg1"/>
                </a:solidFill>
              </a:rPr>
              <a:t>一个分子回到</a:t>
            </a:r>
            <a:r>
              <a:rPr lang="en-US" altLang="zh-CN" sz="2800" b="1" i="0">
                <a:solidFill>
                  <a:schemeClr val="bg1"/>
                </a:solidFill>
              </a:rPr>
              <a:t>A</a:t>
            </a:r>
            <a:r>
              <a:rPr lang="zh-CN" altLang="en-US" sz="2800" b="1" i="0">
                <a:solidFill>
                  <a:schemeClr val="bg1"/>
                </a:solidFill>
              </a:rPr>
              <a:t>的概率是</a:t>
            </a:r>
            <a:r>
              <a:rPr lang="en-US" altLang="zh-CN" sz="2800" b="1" i="0">
                <a:solidFill>
                  <a:schemeClr val="bg1"/>
                </a:solidFill>
              </a:rPr>
              <a:t>1/2, N</a:t>
            </a:r>
            <a:r>
              <a:rPr lang="zh-CN" altLang="en-US" sz="2800" b="1" i="0">
                <a:solidFill>
                  <a:schemeClr val="bg1"/>
                </a:solidFill>
              </a:rPr>
              <a:t>个分子同时回到</a:t>
            </a:r>
            <a:r>
              <a:rPr lang="en-US" altLang="zh-CN" sz="2800" b="1" i="0">
                <a:solidFill>
                  <a:schemeClr val="bg1"/>
                </a:solidFill>
              </a:rPr>
              <a:t>A</a:t>
            </a:r>
            <a:r>
              <a:rPr lang="zh-CN" altLang="en-US" sz="2800" b="1" i="0">
                <a:solidFill>
                  <a:schemeClr val="bg1"/>
                </a:solidFill>
              </a:rPr>
              <a:t>的概率是</a:t>
            </a:r>
            <a:r>
              <a:rPr lang="en-US" altLang="zh-CN" sz="2800" b="1" i="0">
                <a:solidFill>
                  <a:schemeClr val="bg1"/>
                </a:solidFill>
              </a:rPr>
              <a:t>1/2</a:t>
            </a:r>
            <a:r>
              <a:rPr lang="en-US" altLang="zh-CN" sz="2800" b="1" i="0" baseline="30000">
                <a:solidFill>
                  <a:schemeClr val="bg1"/>
                </a:solidFill>
              </a:rPr>
              <a:t>N</a:t>
            </a:r>
            <a:r>
              <a:rPr lang="en-US" altLang="zh-CN" sz="2800" b="1" i="0">
                <a:solidFill>
                  <a:schemeClr val="bg1"/>
                </a:solidFill>
              </a:rPr>
              <a:t>  </a:t>
            </a:r>
            <a:r>
              <a:rPr lang="zh-CN" altLang="en-US" sz="2800" b="1" i="0">
                <a:solidFill>
                  <a:schemeClr val="bg1"/>
                </a:solidFill>
              </a:rPr>
              <a:t>。</a:t>
            </a:r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571500" y="1233488"/>
            <a:ext cx="3243263" cy="2309812"/>
            <a:chOff x="360" y="689"/>
            <a:chExt cx="2043" cy="1455"/>
          </a:xfrm>
        </p:grpSpPr>
        <p:grpSp>
          <p:nvGrpSpPr>
            <p:cNvPr id="26634" name="Group 17"/>
            <p:cNvGrpSpPr>
              <a:grpSpLocks/>
            </p:cNvGrpSpPr>
            <p:nvPr/>
          </p:nvGrpSpPr>
          <p:grpSpPr bwMode="auto">
            <a:xfrm>
              <a:off x="360" y="689"/>
              <a:ext cx="2043" cy="1455"/>
              <a:chOff x="360" y="689"/>
              <a:chExt cx="2043" cy="1455"/>
            </a:xfrm>
          </p:grpSpPr>
          <p:grpSp>
            <p:nvGrpSpPr>
              <p:cNvPr id="26637" name="Group 15"/>
              <p:cNvGrpSpPr>
                <a:grpSpLocks/>
              </p:cNvGrpSpPr>
              <p:nvPr/>
            </p:nvGrpSpPr>
            <p:grpSpPr bwMode="auto">
              <a:xfrm>
                <a:off x="360" y="689"/>
                <a:ext cx="2043" cy="1167"/>
                <a:chOff x="360" y="722"/>
                <a:chExt cx="1832" cy="956"/>
              </a:xfrm>
            </p:grpSpPr>
            <p:sp>
              <p:nvSpPr>
                <p:cNvPr id="26639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533" y="788"/>
                  <a:ext cx="300" cy="2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en-US" altLang="zh-CN" b="1">
                      <a:solidFill>
                        <a:schemeClr val="bg1"/>
                      </a:solidFill>
                    </a:rPr>
                    <a:t>.</a:t>
                  </a:r>
                </a:p>
              </p:txBody>
            </p:sp>
            <p:grpSp>
              <p:nvGrpSpPr>
                <p:cNvPr id="26640" name="Group 14"/>
                <p:cNvGrpSpPr>
                  <a:grpSpLocks/>
                </p:cNvGrpSpPr>
                <p:nvPr/>
              </p:nvGrpSpPr>
              <p:grpSpPr bwMode="auto">
                <a:xfrm>
                  <a:off x="360" y="722"/>
                  <a:ext cx="1832" cy="956"/>
                  <a:chOff x="360" y="722"/>
                  <a:chExt cx="1832" cy="956"/>
                </a:xfrm>
              </p:grpSpPr>
              <p:sp>
                <p:nvSpPr>
                  <p:cNvPr id="26641" name="Text Box 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56" y="1002"/>
                    <a:ext cx="300" cy="23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r>
                      <a:rPr lang="en-US" altLang="zh-CN" b="1">
                        <a:solidFill>
                          <a:schemeClr val="bg1"/>
                        </a:solidFill>
                      </a:rPr>
                      <a:t>.</a:t>
                    </a:r>
                  </a:p>
                </p:txBody>
              </p:sp>
              <p:grpSp>
                <p:nvGrpSpPr>
                  <p:cNvPr id="26642" name="Group 13"/>
                  <p:cNvGrpSpPr>
                    <a:grpSpLocks/>
                  </p:cNvGrpSpPr>
                  <p:nvPr/>
                </p:nvGrpSpPr>
                <p:grpSpPr bwMode="auto">
                  <a:xfrm>
                    <a:off x="360" y="722"/>
                    <a:ext cx="1832" cy="956"/>
                    <a:chOff x="360" y="722"/>
                    <a:chExt cx="1832" cy="956"/>
                  </a:xfrm>
                </p:grpSpPr>
                <p:sp>
                  <p:nvSpPr>
                    <p:cNvPr id="26643" name="Text Box 9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21" y="1098"/>
                      <a:ext cx="300" cy="236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r>
                        <a:rPr lang="en-US" altLang="zh-CN" b="1">
                          <a:solidFill>
                            <a:schemeClr val="bg1"/>
                          </a:solidFill>
                        </a:rPr>
                        <a:t>.</a:t>
                      </a:r>
                    </a:p>
                  </p:txBody>
                </p:sp>
                <p:grpSp>
                  <p:nvGrpSpPr>
                    <p:cNvPr id="26644" name="Group 1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60" y="722"/>
                      <a:ext cx="1832" cy="956"/>
                      <a:chOff x="360" y="722"/>
                      <a:chExt cx="1832" cy="956"/>
                    </a:xfrm>
                  </p:grpSpPr>
                  <p:sp>
                    <p:nvSpPr>
                      <p:cNvPr id="26645" name="Rectangle 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60" y="725"/>
                        <a:ext cx="1832" cy="953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26646" name="Line 4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278" y="722"/>
                        <a:ext cx="0" cy="945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bg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26647" name="Text Box 6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629" y="906"/>
                        <a:ext cx="300" cy="236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>
                        <a:spAutoFit/>
                      </a:bodyPr>
                      <a:lstStyle/>
                      <a:p>
                        <a:r>
                          <a:rPr lang="en-US" altLang="zh-CN" b="1">
                            <a:solidFill>
                              <a:schemeClr val="bg1"/>
                            </a:solidFill>
                          </a:rPr>
                          <a:t>.</a:t>
                        </a:r>
                      </a:p>
                    </p:txBody>
                  </p:sp>
                  <p:sp>
                    <p:nvSpPr>
                      <p:cNvPr id="26648" name="Text Box 8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44" y="755"/>
                        <a:ext cx="300" cy="236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>
                        <a:spAutoFit/>
                      </a:bodyPr>
                      <a:lstStyle/>
                      <a:p>
                        <a:r>
                          <a:rPr lang="en-US" altLang="zh-CN" b="1">
                            <a:solidFill>
                              <a:schemeClr val="bg1"/>
                            </a:solidFill>
                          </a:rPr>
                          <a:t>.</a:t>
                        </a:r>
                      </a:p>
                    </p:txBody>
                  </p:sp>
                  <p:sp>
                    <p:nvSpPr>
                      <p:cNvPr id="26649" name="Text Box 10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495" y="1250"/>
                        <a:ext cx="300" cy="236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>
                        <a:spAutoFit/>
                      </a:bodyPr>
                      <a:lstStyle/>
                      <a:p>
                        <a:r>
                          <a:rPr lang="en-US" altLang="zh-CN" b="1">
                            <a:solidFill>
                              <a:schemeClr val="bg1"/>
                            </a:solidFill>
                          </a:rPr>
                          <a:t>.</a:t>
                        </a:r>
                      </a:p>
                    </p:txBody>
                  </p:sp>
                  <p:sp>
                    <p:nvSpPr>
                      <p:cNvPr id="26650" name="Text Box 11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950" y="1271"/>
                        <a:ext cx="300" cy="236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>
                        <a:spAutoFit/>
                      </a:bodyPr>
                      <a:lstStyle/>
                      <a:p>
                        <a:r>
                          <a:rPr lang="en-US" altLang="zh-CN" b="1">
                            <a:solidFill>
                              <a:schemeClr val="bg1"/>
                            </a:solidFill>
                          </a:rPr>
                          <a:t>.</a:t>
                        </a:r>
                      </a:p>
                    </p:txBody>
                  </p:sp>
                </p:grpSp>
              </p:grpSp>
            </p:grpSp>
          </p:grpSp>
          <p:sp>
            <p:nvSpPr>
              <p:cNvPr id="26638" name="Text Box 16"/>
              <p:cNvSpPr txBox="1">
                <a:spLocks noChangeArrowheads="1"/>
              </p:cNvSpPr>
              <p:nvPr/>
            </p:nvSpPr>
            <p:spPr bwMode="auto">
              <a:xfrm>
                <a:off x="909" y="1856"/>
                <a:ext cx="95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zh-CN" altLang="en-US" i="0">
                    <a:solidFill>
                      <a:schemeClr val="bg1"/>
                    </a:solidFill>
                  </a:rPr>
                  <a:t>图</a:t>
                </a:r>
                <a:r>
                  <a:rPr lang="en-US" altLang="zh-CN" i="0">
                    <a:solidFill>
                      <a:schemeClr val="bg1"/>
                    </a:solidFill>
                  </a:rPr>
                  <a:t>20</a:t>
                </a:r>
                <a:endParaRPr lang="en-US" altLang="zh-CN"/>
              </a:p>
            </p:txBody>
          </p:sp>
        </p:grpSp>
        <p:sp>
          <p:nvSpPr>
            <p:cNvPr id="26635" name="Text Box 19"/>
            <p:cNvSpPr txBox="1">
              <a:spLocks noChangeArrowheads="1"/>
            </p:cNvSpPr>
            <p:nvPr/>
          </p:nvSpPr>
          <p:spPr bwMode="auto">
            <a:xfrm>
              <a:off x="711" y="744"/>
              <a:ext cx="34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800" b="1">
                  <a:solidFill>
                    <a:schemeClr val="bg1"/>
                  </a:solidFill>
                </a:rPr>
                <a:t>A</a:t>
              </a:r>
              <a:endParaRPr lang="en-US" altLang="zh-CN"/>
            </a:p>
          </p:txBody>
        </p:sp>
        <p:sp>
          <p:nvSpPr>
            <p:cNvPr id="26636" name="Text Box 20"/>
            <p:cNvSpPr txBox="1">
              <a:spLocks noChangeArrowheads="1"/>
            </p:cNvSpPr>
            <p:nvPr/>
          </p:nvSpPr>
          <p:spPr bwMode="auto">
            <a:xfrm>
              <a:off x="1718" y="752"/>
              <a:ext cx="34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800" b="1">
                  <a:solidFill>
                    <a:schemeClr val="bg1"/>
                  </a:solidFill>
                </a:rPr>
                <a:t>B</a:t>
              </a:r>
              <a:endParaRPr lang="en-US" altLang="zh-CN"/>
            </a:p>
          </p:txBody>
        </p:sp>
      </p:grpSp>
      <p:grpSp>
        <p:nvGrpSpPr>
          <p:cNvPr id="8" name="Group 27"/>
          <p:cNvGrpSpPr>
            <a:grpSpLocks/>
          </p:cNvGrpSpPr>
          <p:nvPr/>
        </p:nvGrpSpPr>
        <p:grpSpPr bwMode="auto">
          <a:xfrm>
            <a:off x="458788" y="3530600"/>
            <a:ext cx="8412162" cy="1112838"/>
            <a:chOff x="256" y="2119"/>
            <a:chExt cx="5235" cy="689"/>
          </a:xfrm>
        </p:grpSpPr>
        <p:sp>
          <p:nvSpPr>
            <p:cNvPr id="26633" name="Text Box 22"/>
            <p:cNvSpPr txBox="1">
              <a:spLocks noChangeArrowheads="1"/>
            </p:cNvSpPr>
            <p:nvPr/>
          </p:nvSpPr>
          <p:spPr bwMode="auto">
            <a:xfrm>
              <a:off x="256" y="2300"/>
              <a:ext cx="5235" cy="3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800" b="1" i="0">
                  <a:solidFill>
                    <a:schemeClr val="bg1"/>
                  </a:solidFill>
                </a:rPr>
                <a:t>       </a:t>
              </a:r>
              <a:r>
                <a:rPr lang="zh-CN" altLang="en-US" sz="2800" b="1" i="0">
                  <a:solidFill>
                    <a:schemeClr val="bg1"/>
                  </a:solidFill>
                </a:rPr>
                <a:t>对</a:t>
              </a:r>
              <a:r>
                <a:rPr lang="en-US" altLang="zh-CN" sz="2800" b="1" i="0">
                  <a:solidFill>
                    <a:schemeClr val="bg1"/>
                  </a:solidFill>
                </a:rPr>
                <a:t>1mol</a:t>
              </a:r>
              <a:r>
                <a:rPr lang="zh-CN" altLang="zh-CN" sz="2800" b="1" i="0">
                  <a:solidFill>
                    <a:schemeClr val="bg1"/>
                  </a:solidFill>
                </a:rPr>
                <a:t>气体，这个</a:t>
              </a:r>
              <a:r>
                <a:rPr lang="zh-CN" altLang="en-US" sz="2800" b="1" i="0">
                  <a:solidFill>
                    <a:schemeClr val="bg1"/>
                  </a:solidFill>
                </a:rPr>
                <a:t>概率是                    几乎是零。</a:t>
              </a:r>
            </a:p>
          </p:txBody>
        </p:sp>
        <p:graphicFrame>
          <p:nvGraphicFramePr>
            <p:cNvPr id="26626" name="Object 23"/>
            <p:cNvGraphicFramePr>
              <a:graphicFrameLocks noChangeAspect="1"/>
            </p:cNvGraphicFramePr>
            <p:nvPr/>
          </p:nvGraphicFramePr>
          <p:xfrm>
            <a:off x="3216" y="2119"/>
            <a:ext cx="1090" cy="6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30" name="公式" r:id="rId3" imgW="622080" imgH="393480" progId="Equation.3">
                    <p:embed/>
                  </p:oleObj>
                </mc:Choice>
                <mc:Fallback>
                  <p:oleObj name="公式" r:id="rId3" imgW="622080" imgH="393480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6" y="2119"/>
                          <a:ext cx="1090" cy="68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67002" name="Text Box 26"/>
          <p:cNvSpPr txBox="1">
            <a:spLocks noChangeArrowheads="1"/>
          </p:cNvSpPr>
          <p:nvPr/>
        </p:nvSpPr>
        <p:spPr bwMode="auto">
          <a:xfrm>
            <a:off x="352425" y="4818063"/>
            <a:ext cx="8537575" cy="137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 i="0">
                <a:solidFill>
                  <a:schemeClr val="bg1"/>
                </a:solidFill>
              </a:rPr>
              <a:t>        </a:t>
            </a:r>
            <a:r>
              <a:rPr lang="zh-CN" altLang="en-US" sz="2800" b="1" i="0">
                <a:solidFill>
                  <a:schemeClr val="bg1"/>
                </a:solidFill>
              </a:rPr>
              <a:t>这就是说，气体分子全部自动退回到</a:t>
            </a:r>
            <a:r>
              <a:rPr lang="en-US" altLang="zh-CN" sz="2800" b="1" i="0">
                <a:solidFill>
                  <a:schemeClr val="bg1"/>
                </a:solidFill>
              </a:rPr>
              <a:t>A</a:t>
            </a:r>
            <a:r>
              <a:rPr lang="zh-CN" altLang="en-US" sz="2800" b="1" i="0">
                <a:solidFill>
                  <a:schemeClr val="bg1"/>
                </a:solidFill>
              </a:rPr>
              <a:t>的情况是不可能发生的。而气体分子在整个容器中均匀分布的概率最大。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669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669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0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670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6994" grpId="0" build="p" autoUpdateAnimBg="0"/>
      <p:bldP spid="767002" grpId="0" build="p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4F07334-F40A-4C88-A053-B17AA5F46AB1}" type="slidenum">
              <a:rPr lang="en-US" altLang="zh-CN" smtClean="0"/>
              <a:pPr/>
              <a:t>37</a:t>
            </a:fld>
            <a:endParaRPr lang="en-US" altLang="zh-CN"/>
          </a:p>
        </p:txBody>
      </p:sp>
      <p:sp>
        <p:nvSpPr>
          <p:cNvPr id="40963" name="Text Box 2"/>
          <p:cNvSpPr txBox="1">
            <a:spLocks noChangeArrowheads="1"/>
          </p:cNvSpPr>
          <p:nvPr/>
        </p:nvSpPr>
        <p:spPr bwMode="auto">
          <a:xfrm>
            <a:off x="387350" y="225425"/>
            <a:ext cx="8362950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 i="0">
                <a:solidFill>
                  <a:schemeClr val="bg1"/>
                </a:solidFill>
              </a:rPr>
              <a:t>        </a:t>
            </a:r>
            <a:r>
              <a:rPr lang="zh-CN" altLang="en-US" sz="2800" b="1" i="0">
                <a:solidFill>
                  <a:srgbClr val="00FF00"/>
                </a:solidFill>
              </a:rPr>
              <a:t>在孤立系统内所发生的一切实际宏观过程</a:t>
            </a:r>
            <a:r>
              <a:rPr lang="en-US" altLang="zh-CN" sz="2800" b="1" i="0">
                <a:solidFill>
                  <a:schemeClr val="bg1"/>
                </a:solidFill>
              </a:rPr>
              <a:t>(</a:t>
            </a:r>
            <a:r>
              <a:rPr lang="zh-CN" altLang="en-US" sz="2800" b="1" i="0">
                <a:solidFill>
                  <a:schemeClr val="bg1"/>
                </a:solidFill>
              </a:rPr>
              <a:t>自发过程</a:t>
            </a:r>
            <a:r>
              <a:rPr lang="en-US" altLang="zh-CN" sz="2800" b="1" i="0">
                <a:solidFill>
                  <a:schemeClr val="bg1"/>
                </a:solidFill>
              </a:rPr>
              <a:t>)</a:t>
            </a:r>
            <a:r>
              <a:rPr lang="en-US" altLang="zh-CN" sz="2800" b="1" i="0">
                <a:solidFill>
                  <a:srgbClr val="00FF00"/>
                </a:solidFill>
              </a:rPr>
              <a:t> </a:t>
            </a:r>
            <a:r>
              <a:rPr lang="zh-CN" altLang="en-US" sz="2800" b="1" i="0">
                <a:solidFill>
                  <a:srgbClr val="00FF00"/>
                </a:solidFill>
              </a:rPr>
              <a:t>，总是由热力学概率小的宏观态向着热力学概率大的宏观态方向进行。</a:t>
            </a:r>
          </a:p>
        </p:txBody>
      </p:sp>
      <p:sp>
        <p:nvSpPr>
          <p:cNvPr id="768003" name="Text Box 3"/>
          <p:cNvSpPr txBox="1">
            <a:spLocks noChangeArrowheads="1"/>
          </p:cNvSpPr>
          <p:nvPr/>
        </p:nvSpPr>
        <p:spPr bwMode="auto">
          <a:xfrm>
            <a:off x="407988" y="1589088"/>
            <a:ext cx="8308975" cy="4789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 i="0">
                <a:solidFill>
                  <a:schemeClr val="bg1"/>
                </a:solidFill>
              </a:rPr>
              <a:t>        </a:t>
            </a:r>
            <a:r>
              <a:rPr lang="zh-CN" altLang="en-US" sz="2800" b="1" i="0">
                <a:solidFill>
                  <a:schemeClr val="bg1"/>
                </a:solidFill>
              </a:rPr>
              <a:t>这就是热力学第二定律的统计意义。</a:t>
            </a:r>
          </a:p>
          <a:p>
            <a:pPr>
              <a:spcBef>
                <a:spcPct val="0"/>
              </a:spcBef>
            </a:pPr>
            <a:r>
              <a:rPr lang="zh-CN" altLang="en-US"/>
              <a:t>         </a:t>
            </a:r>
            <a:r>
              <a:rPr lang="zh-CN" altLang="en-US" sz="2800" b="1" i="0">
                <a:solidFill>
                  <a:schemeClr val="bg1"/>
                </a:solidFill>
              </a:rPr>
              <a:t>热力学系统是由大量作无序运动的分子组成的，因此任何热力学过程都伴随着分子的无序运动的变化。实际上，热力学概率是与分子运动的无序性相联系的。一个宏观状态的热力学概率大，它所包含的微观状态就多，则分子运动就更加变化多端，也就是分子运动的无序性就大。因此，热力学概率是分子运动无序性的一种量度。从这个意义上讲，热力学第二定律的微观实质还可以理解为：</a:t>
            </a:r>
            <a:r>
              <a:rPr lang="zh-CN" altLang="en-US" sz="2800" b="1" i="0">
                <a:solidFill>
                  <a:srgbClr val="FFFF00"/>
                </a:solidFill>
              </a:rPr>
              <a:t>在孤立系统内所发生的一切实际宏观过程，总是沿着无序性增大的方向进行。</a:t>
            </a:r>
            <a:endParaRPr lang="zh-CN" altLang="en-US" sz="2800" b="1" i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68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68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03" grpId="0" build="p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7D7CA22-C2B2-41F8-9124-DF212A9D7C48}" type="slidenum">
              <a:rPr lang="en-US" altLang="zh-CN" smtClean="0"/>
              <a:pPr/>
              <a:t>38</a:t>
            </a:fld>
            <a:endParaRPr lang="en-US" altLang="zh-CN"/>
          </a:p>
        </p:txBody>
      </p:sp>
      <p:sp>
        <p:nvSpPr>
          <p:cNvPr id="41987" name="Text Box 2"/>
          <p:cNvSpPr txBox="1">
            <a:spLocks noChangeArrowheads="1"/>
          </p:cNvSpPr>
          <p:nvPr/>
        </p:nvSpPr>
        <p:spPr bwMode="auto">
          <a:xfrm>
            <a:off x="939800" y="457200"/>
            <a:ext cx="3898900" cy="547688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chemeClr val="bg1"/>
                </a:solidFill>
              </a:rPr>
              <a:t>五、  熵  熵增加原理</a:t>
            </a:r>
          </a:p>
        </p:txBody>
      </p:sp>
      <p:sp>
        <p:nvSpPr>
          <p:cNvPr id="798723" name="Text Box 3"/>
          <p:cNvSpPr txBox="1">
            <a:spLocks noChangeArrowheads="1"/>
          </p:cNvSpPr>
          <p:nvPr/>
        </p:nvSpPr>
        <p:spPr bwMode="auto">
          <a:xfrm>
            <a:off x="441325" y="1144588"/>
            <a:ext cx="8326438" cy="4789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0"/>
              </a:spcBef>
            </a:pPr>
            <a:r>
              <a:rPr lang="en-US" altLang="zh-CN" i="0">
                <a:solidFill>
                  <a:schemeClr val="bg1"/>
                </a:solidFill>
              </a:rPr>
              <a:t>        </a:t>
            </a:r>
            <a:r>
              <a:rPr lang="en-US" altLang="zh-CN" sz="2800" b="1">
                <a:solidFill>
                  <a:srgbClr val="FFFF00"/>
                </a:solidFill>
              </a:rPr>
              <a:t>1.</a:t>
            </a:r>
            <a:r>
              <a:rPr lang="zh-CN" altLang="en-US" sz="2800" b="1">
                <a:solidFill>
                  <a:srgbClr val="FFFF00"/>
                </a:solidFill>
              </a:rPr>
              <a:t>态函数</a:t>
            </a:r>
            <a:r>
              <a:rPr lang="en-US" altLang="zh-CN" sz="2800" b="1">
                <a:solidFill>
                  <a:srgbClr val="FFFF00"/>
                </a:solidFill>
              </a:rPr>
              <a:t>——</a:t>
            </a:r>
            <a:r>
              <a:rPr lang="zh-CN" altLang="en-US" sz="2800" b="1">
                <a:solidFill>
                  <a:srgbClr val="FFFF00"/>
                </a:solidFill>
              </a:rPr>
              <a:t>熵</a:t>
            </a:r>
          </a:p>
          <a:p>
            <a:pPr algn="just">
              <a:spcBef>
                <a:spcPct val="0"/>
              </a:spcBef>
            </a:pPr>
            <a:r>
              <a:rPr lang="zh-CN" altLang="en-US" sz="2800" b="1" i="0">
                <a:solidFill>
                  <a:schemeClr val="bg1"/>
                </a:solidFill>
              </a:rPr>
              <a:t>      前面讲到，一切与热现象有关的实际宏观过程</a:t>
            </a:r>
            <a:r>
              <a:rPr lang="en-US" altLang="zh-CN" sz="2800" b="1" i="0">
                <a:solidFill>
                  <a:schemeClr val="bg1"/>
                </a:solidFill>
              </a:rPr>
              <a:t>(</a:t>
            </a:r>
            <a:r>
              <a:rPr lang="zh-CN" altLang="en-US" sz="2800" b="1" i="0">
                <a:solidFill>
                  <a:schemeClr val="bg1"/>
                </a:solidFill>
              </a:rPr>
              <a:t>自发过程</a:t>
            </a:r>
            <a:r>
              <a:rPr lang="en-US" altLang="zh-CN" sz="2800" b="1" i="0">
                <a:solidFill>
                  <a:schemeClr val="bg1"/>
                </a:solidFill>
              </a:rPr>
              <a:t>)</a:t>
            </a:r>
            <a:r>
              <a:rPr lang="zh-CN" altLang="en-US" sz="2800" b="1" i="0">
                <a:solidFill>
                  <a:schemeClr val="bg1"/>
                </a:solidFill>
              </a:rPr>
              <a:t>都是不可逆的：</a:t>
            </a:r>
          </a:p>
          <a:p>
            <a:pPr>
              <a:spcBef>
                <a:spcPct val="0"/>
              </a:spcBef>
            </a:pPr>
            <a:r>
              <a:rPr lang="zh-CN" altLang="en-US" sz="2800" b="1" i="0">
                <a:solidFill>
                  <a:schemeClr val="bg1"/>
                </a:solidFill>
              </a:rPr>
              <a:t>       热功的转换是不可逆的：功可以完全变为热，但热就不能完全变为功。</a:t>
            </a:r>
          </a:p>
          <a:p>
            <a:pPr>
              <a:spcBef>
                <a:spcPct val="0"/>
              </a:spcBef>
            </a:pPr>
            <a:r>
              <a:rPr lang="zh-CN" altLang="en-US" sz="2800" b="1" i="0">
                <a:solidFill>
                  <a:schemeClr val="bg1"/>
                </a:solidFill>
              </a:rPr>
              <a:t>        热传递是不可逆的：热量能</a:t>
            </a:r>
            <a:r>
              <a:rPr lang="zh-CN" altLang="en-US" sz="2800" b="1" i="0">
                <a:solidFill>
                  <a:srgbClr val="FFFF00"/>
                </a:solidFill>
              </a:rPr>
              <a:t>自动</a:t>
            </a:r>
            <a:r>
              <a:rPr lang="zh-CN" altLang="en-US" sz="2800" b="1" i="0">
                <a:solidFill>
                  <a:schemeClr val="bg1"/>
                </a:solidFill>
              </a:rPr>
              <a:t>地从高温物体传向低高温物体，但不能</a:t>
            </a:r>
            <a:r>
              <a:rPr lang="zh-CN" altLang="en-US" sz="2800" b="1" i="0">
                <a:solidFill>
                  <a:srgbClr val="FFFF00"/>
                </a:solidFill>
              </a:rPr>
              <a:t>自动</a:t>
            </a:r>
            <a:r>
              <a:rPr lang="zh-CN" altLang="en-US" sz="2800" b="1" i="0">
                <a:solidFill>
                  <a:schemeClr val="bg1"/>
                </a:solidFill>
              </a:rPr>
              <a:t>地从低温物体传向高温物体。</a:t>
            </a:r>
          </a:p>
          <a:p>
            <a:pPr>
              <a:spcBef>
                <a:spcPct val="0"/>
              </a:spcBef>
            </a:pPr>
            <a:r>
              <a:rPr lang="zh-CN" altLang="en-US" sz="2800" b="1" i="0">
                <a:solidFill>
                  <a:schemeClr val="bg1"/>
                </a:solidFill>
              </a:rPr>
              <a:t>         扩散现象是不可逆的。</a:t>
            </a:r>
          </a:p>
          <a:p>
            <a:pPr>
              <a:spcBef>
                <a:spcPct val="0"/>
              </a:spcBef>
            </a:pPr>
            <a:r>
              <a:rPr lang="zh-CN" altLang="en-US" sz="2800" b="1" i="0">
                <a:solidFill>
                  <a:schemeClr val="bg1"/>
                </a:solidFill>
              </a:rPr>
              <a:t>         气体的自由膨胀是不可逆的。</a:t>
            </a:r>
          </a:p>
          <a:p>
            <a:pPr>
              <a:spcBef>
                <a:spcPct val="0"/>
              </a:spcBef>
            </a:pPr>
            <a:r>
              <a:rPr lang="zh-CN" altLang="en-US" sz="2800" b="1" i="0">
                <a:solidFill>
                  <a:schemeClr val="bg1"/>
                </a:solidFill>
              </a:rPr>
              <a:t>         </a:t>
            </a:r>
            <a:r>
              <a:rPr lang="en-US" altLang="zh-CN" sz="2800" b="1" i="0">
                <a:solidFill>
                  <a:schemeClr val="bg1"/>
                </a:solidFill>
              </a:rPr>
              <a:t>…...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8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98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98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98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98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98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98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23" grpId="0" build="p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F1FE301-AD76-40FE-9442-A747EC6F84BB}" type="slidenum">
              <a:rPr lang="en-US" altLang="zh-CN" smtClean="0"/>
              <a:pPr/>
              <a:t>39</a:t>
            </a:fld>
            <a:endParaRPr lang="en-US" altLang="zh-CN"/>
          </a:p>
        </p:txBody>
      </p:sp>
      <p:sp>
        <p:nvSpPr>
          <p:cNvPr id="799746" name="Text Box 2"/>
          <p:cNvSpPr txBox="1">
            <a:spLocks noChangeArrowheads="1"/>
          </p:cNvSpPr>
          <p:nvPr/>
        </p:nvSpPr>
        <p:spPr bwMode="auto">
          <a:xfrm>
            <a:off x="422275" y="2276475"/>
            <a:ext cx="8220075" cy="393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 b="1" i="0">
                <a:solidFill>
                  <a:schemeClr val="bg1"/>
                </a:solidFill>
              </a:rPr>
              <a:t>        </a:t>
            </a:r>
            <a:r>
              <a:rPr lang="zh-CN" altLang="en-US" sz="2800" b="1" i="0">
                <a:solidFill>
                  <a:schemeClr val="bg1"/>
                </a:solidFill>
              </a:rPr>
              <a:t>我们能否用一个物理量</a:t>
            </a:r>
            <a:r>
              <a:rPr lang="en-US" altLang="zh-CN" sz="2800" b="1" i="0">
                <a:solidFill>
                  <a:schemeClr val="bg1"/>
                </a:solidFill>
              </a:rPr>
              <a:t>(</a:t>
            </a:r>
            <a:r>
              <a:rPr lang="zh-CN" altLang="en-US" sz="2800" b="1" i="0">
                <a:solidFill>
                  <a:schemeClr val="bg1"/>
                </a:solidFill>
              </a:rPr>
              <a:t>一个函数 </a:t>
            </a:r>
            <a:r>
              <a:rPr lang="en-US" altLang="zh-CN" sz="2800" b="1" i="0">
                <a:solidFill>
                  <a:schemeClr val="bg1"/>
                </a:solidFill>
              </a:rPr>
              <a:t>)</a:t>
            </a:r>
            <a:r>
              <a:rPr lang="zh-CN" altLang="en-US" sz="2800" b="1" i="0">
                <a:solidFill>
                  <a:schemeClr val="bg1"/>
                </a:solidFill>
              </a:rPr>
              <a:t>的量值变化来确切地说明自发过程的方向性呢？这个函数应具有如下性质：</a:t>
            </a:r>
          </a:p>
          <a:p>
            <a:pPr>
              <a:spcBef>
                <a:spcPct val="0"/>
              </a:spcBef>
            </a:pPr>
            <a:r>
              <a:rPr lang="zh-CN" altLang="en-US" sz="2800" b="1" i="0">
                <a:solidFill>
                  <a:schemeClr val="bg1"/>
                </a:solidFill>
              </a:rPr>
              <a:t>         对系统的一个确定状态</a:t>
            </a:r>
            <a:r>
              <a:rPr lang="en-US" altLang="zh-CN" sz="2800" b="1" i="0">
                <a:solidFill>
                  <a:schemeClr val="bg1"/>
                </a:solidFill>
              </a:rPr>
              <a:t>,</a:t>
            </a:r>
            <a:r>
              <a:rPr lang="zh-CN" altLang="en-US" sz="2800" b="1" i="0">
                <a:solidFill>
                  <a:schemeClr val="bg1"/>
                </a:solidFill>
              </a:rPr>
              <a:t>这个函数有一个确定的值</a:t>
            </a:r>
            <a:r>
              <a:rPr lang="en-US" altLang="zh-CN" sz="2800" b="1" i="0">
                <a:solidFill>
                  <a:schemeClr val="bg1"/>
                </a:solidFill>
              </a:rPr>
              <a:t>,</a:t>
            </a:r>
            <a:r>
              <a:rPr lang="zh-CN" altLang="en-US" sz="2800" b="1" i="0">
                <a:solidFill>
                  <a:schemeClr val="bg1"/>
                </a:solidFill>
              </a:rPr>
              <a:t>当系统自发地从初态向末态过渡时</a:t>
            </a:r>
            <a:r>
              <a:rPr lang="en-US" altLang="zh-CN" sz="2800" b="1" i="0">
                <a:solidFill>
                  <a:schemeClr val="bg1"/>
                </a:solidFill>
              </a:rPr>
              <a:t>,</a:t>
            </a:r>
            <a:r>
              <a:rPr lang="zh-CN" altLang="en-US" sz="2800" b="1" i="0">
                <a:solidFill>
                  <a:schemeClr val="bg1"/>
                </a:solidFill>
              </a:rPr>
              <a:t>此函数值也单值地向着一个方向变化</a:t>
            </a:r>
            <a:r>
              <a:rPr lang="en-US" altLang="zh-CN" sz="2800" b="1" i="0">
                <a:solidFill>
                  <a:schemeClr val="bg1"/>
                </a:solidFill>
              </a:rPr>
              <a:t>,</a:t>
            </a:r>
            <a:r>
              <a:rPr lang="zh-CN" altLang="en-US" sz="2800" b="1" i="0">
                <a:solidFill>
                  <a:schemeClr val="bg1"/>
                </a:solidFill>
              </a:rPr>
              <a:t>由初态值变到终态值。这样</a:t>
            </a:r>
            <a:r>
              <a:rPr lang="en-US" altLang="zh-CN" sz="2800" b="1" i="0">
                <a:solidFill>
                  <a:schemeClr val="bg1"/>
                </a:solidFill>
              </a:rPr>
              <a:t>,</a:t>
            </a:r>
            <a:r>
              <a:rPr lang="zh-CN" altLang="en-US" sz="2800" b="1" i="0">
                <a:solidFill>
                  <a:schemeClr val="bg1"/>
                </a:solidFill>
              </a:rPr>
              <a:t>就可根据这个态函数单向变化的性质来判断实际过程进行的方向。</a:t>
            </a:r>
          </a:p>
          <a:p>
            <a:pPr>
              <a:spcBef>
                <a:spcPct val="0"/>
              </a:spcBef>
            </a:pPr>
            <a:r>
              <a:rPr lang="zh-CN" altLang="en-US" sz="2800" b="1" i="0">
                <a:solidFill>
                  <a:schemeClr val="bg1"/>
                </a:solidFill>
              </a:rPr>
              <a:t>      这样一个新的态函数就是</a:t>
            </a:r>
            <a:r>
              <a:rPr lang="zh-CN" altLang="en-US" sz="2800" b="1" i="0">
                <a:solidFill>
                  <a:srgbClr val="FFFF00"/>
                </a:solidFill>
              </a:rPr>
              <a:t>熵</a:t>
            </a:r>
            <a:r>
              <a:rPr lang="zh-CN" altLang="en-US" sz="2800" b="1" i="0">
                <a:solidFill>
                  <a:schemeClr val="bg1"/>
                </a:solidFill>
              </a:rPr>
              <a:t>。      </a:t>
            </a:r>
          </a:p>
        </p:txBody>
      </p:sp>
      <p:sp>
        <p:nvSpPr>
          <p:cNvPr id="43012" name="Text Box 3"/>
          <p:cNvSpPr txBox="1">
            <a:spLocks noChangeArrowheads="1"/>
          </p:cNvSpPr>
          <p:nvPr/>
        </p:nvSpPr>
        <p:spPr bwMode="auto">
          <a:xfrm>
            <a:off x="369888" y="406400"/>
            <a:ext cx="8328025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 i="0">
                <a:solidFill>
                  <a:schemeClr val="bg1"/>
                </a:solidFill>
              </a:rPr>
              <a:t>         </a:t>
            </a:r>
            <a:r>
              <a:rPr lang="zh-CN" altLang="en-US" sz="2800" b="1" i="0">
                <a:solidFill>
                  <a:schemeClr val="bg1"/>
                </a:solidFill>
              </a:rPr>
              <a:t>这些过程的共同特点是</a:t>
            </a:r>
            <a:r>
              <a:rPr lang="en-US" altLang="zh-CN" sz="2800" b="1" i="0">
                <a:solidFill>
                  <a:schemeClr val="bg1"/>
                </a:solidFill>
              </a:rPr>
              <a:t>:</a:t>
            </a:r>
            <a:r>
              <a:rPr lang="zh-CN" altLang="en-US" sz="2800" b="1" i="0">
                <a:solidFill>
                  <a:schemeClr val="bg1"/>
                </a:solidFill>
              </a:rPr>
              <a:t>当系统处于初态时</a:t>
            </a:r>
            <a:r>
              <a:rPr lang="en-US" altLang="zh-CN" sz="2800" b="1" i="0">
                <a:solidFill>
                  <a:schemeClr val="bg1"/>
                </a:solidFill>
              </a:rPr>
              <a:t>,</a:t>
            </a:r>
            <a:r>
              <a:rPr lang="zh-CN" altLang="en-US" sz="2800" b="1" i="0">
                <a:solidFill>
                  <a:schemeClr val="bg1"/>
                </a:solidFill>
              </a:rPr>
              <a:t>系统总要自发地向末态过渡。这种自发过程的不可逆性</a:t>
            </a:r>
            <a:r>
              <a:rPr lang="en-US" altLang="zh-CN" sz="2800" b="1" i="0">
                <a:solidFill>
                  <a:schemeClr val="bg1"/>
                </a:solidFill>
              </a:rPr>
              <a:t>,</a:t>
            </a:r>
            <a:r>
              <a:rPr lang="zh-CN" altLang="en-US" sz="2800" b="1" i="0">
                <a:solidFill>
                  <a:schemeClr val="bg1"/>
                </a:solidFill>
              </a:rPr>
              <a:t>说明系统的初态和末态之间存在着某种本质上的差异。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9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7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997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7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997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9746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BB4F714-4B73-43FD-942C-1ABE4421BB62}" type="slidenum">
              <a:rPr lang="en-US" altLang="zh-CN" smtClean="0"/>
              <a:pPr/>
              <a:t>4</a:t>
            </a:fld>
            <a:endParaRPr lang="en-US" altLang="zh-CN"/>
          </a:p>
        </p:txBody>
      </p:sp>
      <p:sp>
        <p:nvSpPr>
          <p:cNvPr id="716802" name="Text Box 2"/>
          <p:cNvSpPr txBox="1">
            <a:spLocks noChangeArrowheads="1"/>
          </p:cNvSpPr>
          <p:nvPr/>
        </p:nvSpPr>
        <p:spPr bwMode="auto">
          <a:xfrm>
            <a:off x="4373563" y="5851525"/>
            <a:ext cx="41941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 i="0">
                <a:solidFill>
                  <a:srgbClr val="FFFF00"/>
                </a:solidFill>
              </a:rPr>
              <a:t>功是曲线下的面积。</a:t>
            </a:r>
            <a:endParaRPr lang="zh-CN" altLang="en-US" sz="2800" b="1" i="0">
              <a:solidFill>
                <a:schemeClr val="bg1"/>
              </a:solidFill>
            </a:endParaRPr>
          </a:p>
        </p:txBody>
      </p:sp>
      <p:sp>
        <p:nvSpPr>
          <p:cNvPr id="716831" name="Text Box 31"/>
          <p:cNvSpPr txBox="1">
            <a:spLocks noChangeArrowheads="1"/>
          </p:cNvSpPr>
          <p:nvPr/>
        </p:nvSpPr>
        <p:spPr bwMode="auto">
          <a:xfrm>
            <a:off x="4286250" y="3770313"/>
            <a:ext cx="26289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 i="0">
                <a:solidFill>
                  <a:schemeClr val="bg1"/>
                </a:solidFill>
              </a:rPr>
              <a:t>曲线下的面积</a:t>
            </a:r>
            <a:r>
              <a:rPr lang="en-US" altLang="zh-CN" sz="2800" b="1" i="0">
                <a:solidFill>
                  <a:schemeClr val="bg1"/>
                </a:solidFill>
              </a:rPr>
              <a:t>=</a:t>
            </a:r>
          </a:p>
        </p:txBody>
      </p:sp>
      <p:graphicFrame>
        <p:nvGraphicFramePr>
          <p:cNvPr id="716833" name="Object 33"/>
          <p:cNvGraphicFramePr>
            <a:graphicFrameLocks noChangeAspect="1"/>
          </p:cNvGraphicFramePr>
          <p:nvPr/>
        </p:nvGraphicFramePr>
        <p:xfrm>
          <a:off x="7156450" y="3725863"/>
          <a:ext cx="796925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公式" r:id="rId3" imgW="317160" imgH="190440" progId="Equation.3">
                  <p:embed/>
                </p:oleObj>
              </mc:Choice>
              <mc:Fallback>
                <p:oleObj name="公式" r:id="rId3" imgW="317160" imgH="19044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6450" y="3725863"/>
                        <a:ext cx="796925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835" name="Text Box 35"/>
          <p:cNvSpPr txBox="1">
            <a:spLocks noChangeArrowheads="1"/>
          </p:cNvSpPr>
          <p:nvPr/>
        </p:nvSpPr>
        <p:spPr bwMode="auto">
          <a:xfrm>
            <a:off x="5254625" y="4845050"/>
            <a:ext cx="7397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chemeClr val="bg1"/>
                </a:solidFill>
              </a:rPr>
              <a:t>=A</a:t>
            </a:r>
          </a:p>
        </p:txBody>
      </p:sp>
      <p:grpSp>
        <p:nvGrpSpPr>
          <p:cNvPr id="2" name="Group 46"/>
          <p:cNvGrpSpPr>
            <a:grpSpLocks/>
          </p:cNvGrpSpPr>
          <p:nvPr/>
        </p:nvGrpSpPr>
        <p:grpSpPr bwMode="auto">
          <a:xfrm>
            <a:off x="1146175" y="3455988"/>
            <a:ext cx="2328863" cy="1350962"/>
            <a:chOff x="800" y="1829"/>
            <a:chExt cx="1467" cy="851"/>
          </a:xfrm>
        </p:grpSpPr>
        <p:sp>
          <p:nvSpPr>
            <p:cNvPr id="3120" name="Freeform 43"/>
            <p:cNvSpPr>
              <a:spLocks/>
            </p:cNvSpPr>
            <p:nvPr/>
          </p:nvSpPr>
          <p:spPr bwMode="auto">
            <a:xfrm>
              <a:off x="800" y="1829"/>
              <a:ext cx="1467" cy="851"/>
            </a:xfrm>
            <a:custGeom>
              <a:avLst/>
              <a:gdLst>
                <a:gd name="T0" fmla="*/ 0 w 1445"/>
                <a:gd name="T1" fmla="*/ 20 h 774"/>
                <a:gd name="T2" fmla="*/ 203 w 1445"/>
                <a:gd name="T3" fmla="*/ 20 h 774"/>
                <a:gd name="T4" fmla="*/ 496 w 1445"/>
                <a:gd name="T5" fmla="*/ 142 h 774"/>
                <a:gd name="T6" fmla="*/ 903 w 1445"/>
                <a:gd name="T7" fmla="*/ 301 h 774"/>
                <a:gd name="T8" fmla="*/ 823 w 1445"/>
                <a:gd name="T9" fmla="*/ 423 h 774"/>
                <a:gd name="T10" fmla="*/ 1061 w 1445"/>
                <a:gd name="T11" fmla="*/ 460 h 774"/>
                <a:gd name="T12" fmla="*/ 1253 w 1445"/>
                <a:gd name="T13" fmla="*/ 484 h 774"/>
                <a:gd name="T14" fmla="*/ 1331 w 1445"/>
                <a:gd name="T15" fmla="*/ 545 h 774"/>
                <a:gd name="T16" fmla="*/ 1410 w 1445"/>
                <a:gd name="T17" fmla="*/ 655 h 774"/>
                <a:gd name="T18" fmla="*/ 1445 w 1445"/>
                <a:gd name="T19" fmla="*/ 777 h 774"/>
                <a:gd name="T20" fmla="*/ 1467 w 1445"/>
                <a:gd name="T21" fmla="*/ 851 h 77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445"/>
                <a:gd name="T34" fmla="*/ 0 h 774"/>
                <a:gd name="T35" fmla="*/ 1445 w 1445"/>
                <a:gd name="T36" fmla="*/ 774 h 77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445" h="774">
                  <a:moveTo>
                    <a:pt x="0" y="18"/>
                  </a:moveTo>
                  <a:cubicBezTo>
                    <a:pt x="59" y="9"/>
                    <a:pt x="119" y="0"/>
                    <a:pt x="200" y="18"/>
                  </a:cubicBezTo>
                  <a:cubicBezTo>
                    <a:pt x="281" y="36"/>
                    <a:pt x="374" y="86"/>
                    <a:pt x="489" y="129"/>
                  </a:cubicBezTo>
                  <a:cubicBezTo>
                    <a:pt x="604" y="172"/>
                    <a:pt x="835" y="231"/>
                    <a:pt x="889" y="274"/>
                  </a:cubicBezTo>
                  <a:cubicBezTo>
                    <a:pt x="943" y="317"/>
                    <a:pt x="785" y="361"/>
                    <a:pt x="811" y="385"/>
                  </a:cubicBezTo>
                  <a:cubicBezTo>
                    <a:pt x="837" y="409"/>
                    <a:pt x="975" y="409"/>
                    <a:pt x="1045" y="418"/>
                  </a:cubicBezTo>
                  <a:cubicBezTo>
                    <a:pt x="1115" y="427"/>
                    <a:pt x="1190" y="427"/>
                    <a:pt x="1234" y="440"/>
                  </a:cubicBezTo>
                  <a:cubicBezTo>
                    <a:pt x="1278" y="453"/>
                    <a:pt x="1285" y="470"/>
                    <a:pt x="1311" y="496"/>
                  </a:cubicBezTo>
                  <a:cubicBezTo>
                    <a:pt x="1337" y="522"/>
                    <a:pt x="1370" y="561"/>
                    <a:pt x="1389" y="596"/>
                  </a:cubicBezTo>
                  <a:cubicBezTo>
                    <a:pt x="1408" y="631"/>
                    <a:pt x="1414" y="678"/>
                    <a:pt x="1423" y="707"/>
                  </a:cubicBezTo>
                  <a:cubicBezTo>
                    <a:pt x="1432" y="736"/>
                    <a:pt x="1440" y="756"/>
                    <a:pt x="1445" y="774"/>
                  </a:cubicBezTo>
                </a:path>
              </a:pathLst>
            </a:custGeom>
            <a:noFill/>
            <a:ln w="38100" cmpd="sng">
              <a:solidFill>
                <a:srgbClr val="00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21" name="Freeform 45"/>
            <p:cNvSpPr>
              <a:spLocks/>
            </p:cNvSpPr>
            <p:nvPr/>
          </p:nvSpPr>
          <p:spPr bwMode="auto">
            <a:xfrm>
              <a:off x="1311" y="1978"/>
              <a:ext cx="211" cy="77"/>
            </a:xfrm>
            <a:custGeom>
              <a:avLst/>
              <a:gdLst>
                <a:gd name="T0" fmla="*/ 0 w 211"/>
                <a:gd name="T1" fmla="*/ 0 h 77"/>
                <a:gd name="T2" fmla="*/ 134 w 211"/>
                <a:gd name="T3" fmla="*/ 44 h 77"/>
                <a:gd name="T4" fmla="*/ 211 w 211"/>
                <a:gd name="T5" fmla="*/ 77 h 77"/>
                <a:gd name="T6" fmla="*/ 0 60000 65536"/>
                <a:gd name="T7" fmla="*/ 0 60000 65536"/>
                <a:gd name="T8" fmla="*/ 0 60000 65536"/>
                <a:gd name="T9" fmla="*/ 0 w 211"/>
                <a:gd name="T10" fmla="*/ 0 h 77"/>
                <a:gd name="T11" fmla="*/ 211 w 211"/>
                <a:gd name="T12" fmla="*/ 77 h 7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1" h="77">
                  <a:moveTo>
                    <a:pt x="0" y="0"/>
                  </a:moveTo>
                  <a:cubicBezTo>
                    <a:pt x="49" y="15"/>
                    <a:pt x="99" y="31"/>
                    <a:pt x="134" y="44"/>
                  </a:cubicBezTo>
                  <a:cubicBezTo>
                    <a:pt x="169" y="57"/>
                    <a:pt x="190" y="67"/>
                    <a:pt x="211" y="77"/>
                  </a:cubicBezTo>
                </a:path>
              </a:pathLst>
            </a:custGeom>
            <a:noFill/>
            <a:ln w="19050" cmpd="sng">
              <a:solidFill>
                <a:srgbClr val="00FF00"/>
              </a:solidFill>
              <a:round/>
              <a:headEnd type="non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716847" name="Object 47"/>
          <p:cNvGraphicFramePr>
            <a:graphicFrameLocks noChangeAspect="1"/>
          </p:cNvGraphicFramePr>
          <p:nvPr/>
        </p:nvGraphicFramePr>
        <p:xfrm>
          <a:off x="6735763" y="3467100"/>
          <a:ext cx="939800" cy="1174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公式" r:id="rId5" imgW="304560" imgH="355320" progId="Equation.3">
                  <p:embed/>
                </p:oleObj>
              </mc:Choice>
              <mc:Fallback>
                <p:oleObj name="公式" r:id="rId5" imgW="304560" imgH="355320" progId="Equation.3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5763" y="3467100"/>
                        <a:ext cx="939800" cy="1174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848" name="Text Box 48"/>
          <p:cNvSpPr txBox="1">
            <a:spLocks noChangeArrowheads="1"/>
          </p:cNvSpPr>
          <p:nvPr/>
        </p:nvSpPr>
        <p:spPr bwMode="auto">
          <a:xfrm>
            <a:off x="5751513" y="4845050"/>
            <a:ext cx="31210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 i="0">
                <a:solidFill>
                  <a:schemeClr val="bg1"/>
                </a:solidFill>
              </a:rPr>
              <a:t>(</a:t>
            </a:r>
            <a:r>
              <a:rPr lang="zh-CN" altLang="en-US" sz="2800" b="1" i="0">
                <a:solidFill>
                  <a:schemeClr val="bg1"/>
                </a:solidFill>
              </a:rPr>
              <a:t>气体对外作的功</a:t>
            </a:r>
            <a:r>
              <a:rPr lang="en-US" altLang="zh-CN" sz="2800" b="1" i="0">
                <a:solidFill>
                  <a:schemeClr val="bg1"/>
                </a:solidFill>
              </a:rPr>
              <a:t>)</a:t>
            </a:r>
          </a:p>
        </p:txBody>
      </p:sp>
      <p:grpSp>
        <p:nvGrpSpPr>
          <p:cNvPr id="3" name="Group 51"/>
          <p:cNvGrpSpPr>
            <a:grpSpLocks/>
          </p:cNvGrpSpPr>
          <p:nvPr/>
        </p:nvGrpSpPr>
        <p:grpSpPr bwMode="auto">
          <a:xfrm>
            <a:off x="392113" y="2419350"/>
            <a:ext cx="3808412" cy="4049713"/>
            <a:chOff x="325" y="956"/>
            <a:chExt cx="2399" cy="2551"/>
          </a:xfrm>
        </p:grpSpPr>
        <p:grpSp>
          <p:nvGrpSpPr>
            <p:cNvPr id="3101" name="Group 41"/>
            <p:cNvGrpSpPr>
              <a:grpSpLocks/>
            </p:cNvGrpSpPr>
            <p:nvPr/>
          </p:nvGrpSpPr>
          <p:grpSpPr bwMode="auto">
            <a:xfrm>
              <a:off x="325" y="956"/>
              <a:ext cx="2399" cy="2551"/>
              <a:chOff x="1711" y="1121"/>
              <a:chExt cx="2399" cy="2551"/>
            </a:xfrm>
          </p:grpSpPr>
          <p:sp>
            <p:nvSpPr>
              <p:cNvPr id="3104" name="Text Box 19"/>
              <p:cNvSpPr txBox="1">
                <a:spLocks noChangeArrowheads="1"/>
              </p:cNvSpPr>
              <p:nvPr/>
            </p:nvSpPr>
            <p:spPr bwMode="auto">
              <a:xfrm>
                <a:off x="1711" y="1121"/>
                <a:ext cx="356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2800" b="1" i="0">
                    <a:solidFill>
                      <a:schemeClr val="bg1"/>
                    </a:solidFill>
                  </a:rPr>
                  <a:t>p</a:t>
                </a:r>
              </a:p>
            </p:txBody>
          </p:sp>
          <p:sp>
            <p:nvSpPr>
              <p:cNvPr id="3105" name="Text Box 20"/>
              <p:cNvSpPr txBox="1">
                <a:spLocks noChangeArrowheads="1"/>
              </p:cNvSpPr>
              <p:nvPr/>
            </p:nvSpPr>
            <p:spPr bwMode="auto">
              <a:xfrm>
                <a:off x="3788" y="3065"/>
                <a:ext cx="32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b="1">
                    <a:solidFill>
                      <a:schemeClr val="bg1"/>
                    </a:solidFill>
                  </a:rPr>
                  <a:t>V</a:t>
                </a:r>
                <a:endParaRPr lang="en-US" altLang="zh-CN"/>
              </a:p>
            </p:txBody>
          </p:sp>
          <p:grpSp>
            <p:nvGrpSpPr>
              <p:cNvPr id="3106" name="Group 40"/>
              <p:cNvGrpSpPr>
                <a:grpSpLocks/>
              </p:cNvGrpSpPr>
              <p:nvPr/>
            </p:nvGrpSpPr>
            <p:grpSpPr bwMode="auto">
              <a:xfrm>
                <a:off x="1944" y="1243"/>
                <a:ext cx="2111" cy="2429"/>
                <a:chOff x="1944" y="1243"/>
                <a:chExt cx="2111" cy="2429"/>
              </a:xfrm>
            </p:grpSpPr>
            <p:grpSp>
              <p:nvGrpSpPr>
                <p:cNvPr id="3107" name="Group 38"/>
                <p:cNvGrpSpPr>
                  <a:grpSpLocks/>
                </p:cNvGrpSpPr>
                <p:nvPr/>
              </p:nvGrpSpPr>
              <p:grpSpPr bwMode="auto">
                <a:xfrm>
                  <a:off x="1944" y="1243"/>
                  <a:ext cx="2111" cy="1833"/>
                  <a:chOff x="1944" y="1243"/>
                  <a:chExt cx="2111" cy="1833"/>
                </a:xfrm>
              </p:grpSpPr>
              <p:sp>
                <p:nvSpPr>
                  <p:cNvPr id="3109" name="Text Box 1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621" y="2397"/>
                    <a:ext cx="434" cy="32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r>
                      <a:rPr lang="en-US" altLang="zh-CN" sz="2800" b="1" i="0">
                        <a:solidFill>
                          <a:schemeClr val="bg1"/>
                        </a:solidFill>
                      </a:rPr>
                      <a:t>2</a:t>
                    </a:r>
                    <a:endParaRPr lang="en-US" altLang="zh-CN"/>
                  </a:p>
                </p:txBody>
              </p:sp>
              <p:sp>
                <p:nvSpPr>
                  <p:cNvPr id="3110" name="Text Box 1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61" y="1500"/>
                    <a:ext cx="471" cy="32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r>
                      <a:rPr lang="en-US" altLang="zh-CN" sz="2800" b="1" i="0">
                        <a:solidFill>
                          <a:schemeClr val="bg1"/>
                        </a:solidFill>
                      </a:rPr>
                      <a:t>1</a:t>
                    </a:r>
                    <a:endParaRPr lang="en-US" altLang="zh-CN"/>
                  </a:p>
                </p:txBody>
              </p:sp>
              <p:grpSp>
                <p:nvGrpSpPr>
                  <p:cNvPr id="3111" name="Group 37"/>
                  <p:cNvGrpSpPr>
                    <a:grpSpLocks/>
                  </p:cNvGrpSpPr>
                  <p:nvPr/>
                </p:nvGrpSpPr>
                <p:grpSpPr bwMode="auto">
                  <a:xfrm>
                    <a:off x="1944" y="1243"/>
                    <a:ext cx="2091" cy="1833"/>
                    <a:chOff x="1944" y="1243"/>
                    <a:chExt cx="2091" cy="1833"/>
                  </a:xfrm>
                </p:grpSpPr>
                <p:sp>
                  <p:nvSpPr>
                    <p:cNvPr id="3112" name="Line 6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637" y="2615"/>
                      <a:ext cx="0" cy="416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bg1"/>
                      </a:solidFill>
                      <a:prstDash val="dash"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grpSp>
                  <p:nvGrpSpPr>
                    <p:cNvPr id="3113" name="Group 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194" y="1788"/>
                      <a:ext cx="1451" cy="829"/>
                      <a:chOff x="666" y="2778"/>
                      <a:chExt cx="856" cy="687"/>
                    </a:xfrm>
                  </p:grpSpPr>
                  <p:sp>
                    <p:nvSpPr>
                      <p:cNvPr id="3118" name="Freeform 9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666" y="2778"/>
                        <a:ext cx="856" cy="687"/>
                      </a:xfrm>
                      <a:custGeom>
                        <a:avLst/>
                        <a:gdLst>
                          <a:gd name="T0" fmla="*/ 0 w 878"/>
                          <a:gd name="T1" fmla="*/ 0 h 699"/>
                          <a:gd name="T2" fmla="*/ 108 w 878"/>
                          <a:gd name="T3" fmla="*/ 251 h 699"/>
                          <a:gd name="T4" fmla="*/ 250 w 878"/>
                          <a:gd name="T5" fmla="*/ 436 h 699"/>
                          <a:gd name="T6" fmla="*/ 412 w 878"/>
                          <a:gd name="T7" fmla="*/ 556 h 699"/>
                          <a:gd name="T8" fmla="*/ 607 w 878"/>
                          <a:gd name="T9" fmla="*/ 655 h 699"/>
                          <a:gd name="T10" fmla="*/ 856 w 878"/>
                          <a:gd name="T11" fmla="*/ 687 h 699"/>
                          <a:gd name="T12" fmla="*/ 0 60000 65536"/>
                          <a:gd name="T13" fmla="*/ 0 60000 65536"/>
                          <a:gd name="T14" fmla="*/ 0 60000 65536"/>
                          <a:gd name="T15" fmla="*/ 0 60000 65536"/>
                          <a:gd name="T16" fmla="*/ 0 60000 65536"/>
                          <a:gd name="T17" fmla="*/ 0 60000 65536"/>
                          <a:gd name="T18" fmla="*/ 0 w 878"/>
                          <a:gd name="T19" fmla="*/ 0 h 699"/>
                          <a:gd name="T20" fmla="*/ 878 w 878"/>
                          <a:gd name="T21" fmla="*/ 699 h 699"/>
                        </a:gdLst>
                        <a:ahLst/>
                        <a:cxnLst>
                          <a:cxn ang="T12">
                            <a:pos x="T0" y="T1"/>
                          </a:cxn>
                          <a:cxn ang="T13">
                            <a:pos x="T2" y="T3"/>
                          </a:cxn>
                          <a:cxn ang="T14">
                            <a:pos x="T4" y="T5"/>
                          </a:cxn>
                          <a:cxn ang="T15">
                            <a:pos x="T6" y="T7"/>
                          </a:cxn>
                          <a:cxn ang="T16">
                            <a:pos x="T8" y="T9"/>
                          </a:cxn>
                          <a:cxn ang="T17">
                            <a:pos x="T10" y="T11"/>
                          </a:cxn>
                        </a:cxnLst>
                        <a:rect l="T18" t="T19" r="T20" b="T21"/>
                        <a:pathLst>
                          <a:path w="878" h="699">
                            <a:moveTo>
                              <a:pt x="0" y="0"/>
                            </a:moveTo>
                            <a:cubicBezTo>
                              <a:pt x="34" y="90"/>
                              <a:pt x="68" y="181"/>
                              <a:pt x="111" y="255"/>
                            </a:cubicBezTo>
                            <a:cubicBezTo>
                              <a:pt x="154" y="329"/>
                              <a:pt x="204" y="392"/>
                              <a:pt x="256" y="444"/>
                            </a:cubicBezTo>
                            <a:cubicBezTo>
                              <a:pt x="308" y="496"/>
                              <a:pt x="362" y="529"/>
                              <a:pt x="423" y="566"/>
                            </a:cubicBezTo>
                            <a:cubicBezTo>
                              <a:pt x="484" y="603"/>
                              <a:pt x="547" y="644"/>
                              <a:pt x="623" y="666"/>
                            </a:cubicBezTo>
                            <a:cubicBezTo>
                              <a:pt x="699" y="688"/>
                              <a:pt x="826" y="692"/>
                              <a:pt x="878" y="699"/>
                            </a:cubicBezTo>
                          </a:path>
                        </a:pathLst>
                      </a:custGeom>
                      <a:noFill/>
                      <a:ln w="38100" cmpd="sng">
                        <a:solidFill>
                          <a:schemeClr val="bg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119" name="Freeform 10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867" y="3178"/>
                        <a:ext cx="211" cy="144"/>
                      </a:xfrm>
                      <a:custGeom>
                        <a:avLst/>
                        <a:gdLst>
                          <a:gd name="T0" fmla="*/ 0 w 200"/>
                          <a:gd name="T1" fmla="*/ 0 h 155"/>
                          <a:gd name="T2" fmla="*/ 105 w 200"/>
                          <a:gd name="T3" fmla="*/ 82 h 155"/>
                          <a:gd name="T4" fmla="*/ 211 w 200"/>
                          <a:gd name="T5" fmla="*/ 144 h 155"/>
                          <a:gd name="T6" fmla="*/ 0 60000 65536"/>
                          <a:gd name="T7" fmla="*/ 0 60000 65536"/>
                          <a:gd name="T8" fmla="*/ 0 60000 65536"/>
                          <a:gd name="T9" fmla="*/ 0 w 200"/>
                          <a:gd name="T10" fmla="*/ 0 h 155"/>
                          <a:gd name="T11" fmla="*/ 200 w 200"/>
                          <a:gd name="T12" fmla="*/ 155 h 155"/>
                        </a:gdLst>
                        <a:ahLst/>
                        <a:cxnLst>
                          <a:cxn ang="T6">
                            <a:pos x="T0" y="T1"/>
                          </a:cxn>
                          <a:cxn ang="T7">
                            <a:pos x="T2" y="T3"/>
                          </a:cxn>
                          <a:cxn ang="T8">
                            <a:pos x="T4" y="T5"/>
                          </a:cxn>
                        </a:cxnLst>
                        <a:rect l="T9" t="T10" r="T11" b="T12"/>
                        <a:pathLst>
                          <a:path w="200" h="155">
                            <a:moveTo>
                              <a:pt x="0" y="0"/>
                            </a:moveTo>
                            <a:cubicBezTo>
                              <a:pt x="33" y="31"/>
                              <a:pt x="67" y="62"/>
                              <a:pt x="100" y="88"/>
                            </a:cubicBezTo>
                            <a:cubicBezTo>
                              <a:pt x="133" y="114"/>
                              <a:pt x="166" y="134"/>
                              <a:pt x="200" y="155"/>
                            </a:cubicBezTo>
                          </a:path>
                        </a:pathLst>
                      </a:custGeom>
                      <a:noFill/>
                      <a:ln w="19050" cmpd="sng">
                        <a:solidFill>
                          <a:schemeClr val="bg1"/>
                        </a:solidFill>
                        <a:round/>
                        <a:headEnd type="none" w="med" len="med"/>
                        <a:tailEnd type="triangle" w="med" len="med"/>
                      </a:ln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</p:grpSp>
                <p:sp>
                  <p:nvSpPr>
                    <p:cNvPr id="3114" name="Line 1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188" y="1792"/>
                      <a:ext cx="0" cy="1284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bg1"/>
                      </a:solidFill>
                      <a:prstDash val="dash"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grpSp>
                  <p:nvGrpSpPr>
                    <p:cNvPr id="3115" name="Group 3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944" y="1243"/>
                      <a:ext cx="2091" cy="1822"/>
                      <a:chOff x="1744" y="1576"/>
                      <a:chExt cx="1613" cy="1378"/>
                    </a:xfrm>
                  </p:grpSpPr>
                  <p:sp>
                    <p:nvSpPr>
                      <p:cNvPr id="3116" name="Line 17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744" y="2954"/>
                        <a:ext cx="1613" cy="0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bg1"/>
                        </a:solidFill>
                        <a:round/>
                        <a:headEnd/>
                        <a:tailEnd type="triangle" w="med" len="med"/>
                      </a:ln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117" name="Line 18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1744" y="1576"/>
                        <a:ext cx="0" cy="1378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bg1"/>
                        </a:solidFill>
                        <a:round/>
                        <a:headEnd/>
                        <a:tailEnd type="triangle" w="med" len="med"/>
                      </a:ln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</p:grpSp>
            <p:sp>
              <p:nvSpPr>
                <p:cNvPr id="3108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2556" y="3345"/>
                  <a:ext cx="789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zh-CN" altLang="en-US" sz="2800" i="0">
                      <a:solidFill>
                        <a:schemeClr val="bg1"/>
                      </a:solidFill>
                    </a:rPr>
                    <a:t>图</a:t>
                  </a:r>
                  <a:r>
                    <a:rPr lang="en-US" altLang="zh-CN" sz="2800" i="0">
                      <a:solidFill>
                        <a:schemeClr val="bg1"/>
                      </a:solidFill>
                    </a:rPr>
                    <a:t>3</a:t>
                  </a:r>
                </a:p>
              </p:txBody>
            </p:sp>
          </p:grpSp>
        </p:grpSp>
        <p:sp>
          <p:nvSpPr>
            <p:cNvPr id="3102" name="Text Box 49"/>
            <p:cNvSpPr txBox="1">
              <a:spLocks noChangeArrowheads="1"/>
            </p:cNvSpPr>
            <p:nvPr/>
          </p:nvSpPr>
          <p:spPr bwMode="auto">
            <a:xfrm>
              <a:off x="666" y="2877"/>
              <a:ext cx="3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b="1">
                  <a:solidFill>
                    <a:schemeClr val="bg1"/>
                  </a:solidFill>
                </a:rPr>
                <a:t>V</a:t>
              </a:r>
              <a:r>
                <a:rPr lang="en-US" altLang="zh-CN" b="1" baseline="-25000">
                  <a:solidFill>
                    <a:schemeClr val="bg1"/>
                  </a:solidFill>
                </a:rPr>
                <a:t>1</a:t>
              </a:r>
              <a:endParaRPr lang="en-US" altLang="zh-CN" b="1">
                <a:solidFill>
                  <a:schemeClr val="bg1"/>
                </a:solidFill>
              </a:endParaRPr>
            </a:p>
          </p:txBody>
        </p:sp>
        <p:sp>
          <p:nvSpPr>
            <p:cNvPr id="3103" name="Text Box 50"/>
            <p:cNvSpPr txBox="1">
              <a:spLocks noChangeArrowheads="1"/>
            </p:cNvSpPr>
            <p:nvPr/>
          </p:nvSpPr>
          <p:spPr bwMode="auto">
            <a:xfrm>
              <a:off x="2095" y="2884"/>
              <a:ext cx="3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b="1">
                  <a:solidFill>
                    <a:schemeClr val="bg1"/>
                  </a:solidFill>
                </a:rPr>
                <a:t>V</a:t>
              </a:r>
              <a:r>
                <a:rPr lang="en-US" altLang="zh-CN" b="1" baseline="-25000">
                  <a:solidFill>
                    <a:schemeClr val="bg1"/>
                  </a:solidFill>
                </a:rPr>
                <a:t>2</a:t>
              </a:r>
              <a:endParaRPr lang="en-US" altLang="zh-CN" b="1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Group 66"/>
          <p:cNvGrpSpPr>
            <a:grpSpLocks/>
          </p:cNvGrpSpPr>
          <p:nvPr/>
        </p:nvGrpSpPr>
        <p:grpSpPr bwMode="auto">
          <a:xfrm>
            <a:off x="1158875" y="3887788"/>
            <a:ext cx="2289175" cy="1612900"/>
            <a:chOff x="808" y="1881"/>
            <a:chExt cx="1442" cy="1016"/>
          </a:xfrm>
        </p:grpSpPr>
        <p:sp>
          <p:nvSpPr>
            <p:cNvPr id="3094" name="Line 59"/>
            <p:cNvSpPr>
              <a:spLocks noChangeShapeType="1"/>
            </p:cNvSpPr>
            <p:nvPr/>
          </p:nvSpPr>
          <p:spPr bwMode="auto">
            <a:xfrm flipV="1">
              <a:off x="808" y="1881"/>
              <a:ext cx="150" cy="15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95" name="Line 60"/>
            <p:cNvSpPr>
              <a:spLocks noChangeShapeType="1"/>
            </p:cNvSpPr>
            <p:nvPr/>
          </p:nvSpPr>
          <p:spPr bwMode="auto">
            <a:xfrm flipV="1">
              <a:off x="819" y="2066"/>
              <a:ext cx="277" cy="277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96" name="Line 61"/>
            <p:cNvSpPr>
              <a:spLocks noChangeShapeType="1"/>
            </p:cNvSpPr>
            <p:nvPr/>
          </p:nvSpPr>
          <p:spPr bwMode="auto">
            <a:xfrm flipV="1">
              <a:off x="831" y="2216"/>
              <a:ext cx="450" cy="45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97" name="Line 62"/>
            <p:cNvSpPr>
              <a:spLocks noChangeShapeType="1"/>
            </p:cNvSpPr>
            <p:nvPr/>
          </p:nvSpPr>
          <p:spPr bwMode="auto">
            <a:xfrm flipV="1">
              <a:off x="936" y="2297"/>
              <a:ext cx="588" cy="58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98" name="Line 63"/>
            <p:cNvSpPr>
              <a:spLocks noChangeShapeType="1"/>
            </p:cNvSpPr>
            <p:nvPr/>
          </p:nvSpPr>
          <p:spPr bwMode="auto">
            <a:xfrm flipV="1">
              <a:off x="1281" y="2402"/>
              <a:ext cx="485" cy="48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99" name="Line 64"/>
            <p:cNvSpPr>
              <a:spLocks noChangeShapeType="1"/>
            </p:cNvSpPr>
            <p:nvPr/>
          </p:nvSpPr>
          <p:spPr bwMode="auto">
            <a:xfrm flipV="1">
              <a:off x="1650" y="2447"/>
              <a:ext cx="450" cy="45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00" name="Line 65"/>
            <p:cNvSpPr>
              <a:spLocks noChangeShapeType="1"/>
            </p:cNvSpPr>
            <p:nvPr/>
          </p:nvSpPr>
          <p:spPr bwMode="auto">
            <a:xfrm flipV="1">
              <a:off x="2077" y="2712"/>
              <a:ext cx="173" cy="173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1" name="Group 67"/>
          <p:cNvGrpSpPr>
            <a:grpSpLocks/>
          </p:cNvGrpSpPr>
          <p:nvPr/>
        </p:nvGrpSpPr>
        <p:grpSpPr bwMode="auto">
          <a:xfrm>
            <a:off x="474663" y="4217988"/>
            <a:ext cx="2074862" cy="1695450"/>
            <a:chOff x="377" y="2089"/>
            <a:chExt cx="1307" cy="1068"/>
          </a:xfrm>
        </p:grpSpPr>
        <p:grpSp>
          <p:nvGrpSpPr>
            <p:cNvPr id="3089" name="Group 68"/>
            <p:cNvGrpSpPr>
              <a:grpSpLocks/>
            </p:cNvGrpSpPr>
            <p:nvPr/>
          </p:nvGrpSpPr>
          <p:grpSpPr bwMode="auto">
            <a:xfrm>
              <a:off x="1249" y="2248"/>
              <a:ext cx="435" cy="909"/>
              <a:chOff x="2635" y="2402"/>
              <a:chExt cx="435" cy="909"/>
            </a:xfrm>
          </p:grpSpPr>
          <p:sp>
            <p:nvSpPr>
              <p:cNvPr id="3092" name="Rectangle 69"/>
              <p:cNvSpPr>
                <a:spLocks noChangeArrowheads="1"/>
              </p:cNvSpPr>
              <p:nvPr/>
            </p:nvSpPr>
            <p:spPr bwMode="auto">
              <a:xfrm>
                <a:off x="2723" y="2402"/>
                <a:ext cx="154" cy="642"/>
              </a:xfrm>
              <a:prstGeom prst="rect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93" name="Text Box 70"/>
              <p:cNvSpPr txBox="1">
                <a:spLocks noChangeArrowheads="1"/>
              </p:cNvSpPr>
              <p:nvPr/>
            </p:nvSpPr>
            <p:spPr bwMode="auto">
              <a:xfrm>
                <a:off x="2635" y="3023"/>
                <a:ext cx="43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b="1">
                    <a:solidFill>
                      <a:schemeClr val="bg1"/>
                    </a:solidFill>
                  </a:rPr>
                  <a:t>dV</a:t>
                </a:r>
              </a:p>
            </p:txBody>
          </p:sp>
        </p:grpSp>
        <p:sp>
          <p:nvSpPr>
            <p:cNvPr id="3090" name="Line 71"/>
            <p:cNvSpPr>
              <a:spLocks noChangeShapeType="1"/>
            </p:cNvSpPr>
            <p:nvPr/>
          </p:nvSpPr>
          <p:spPr bwMode="auto">
            <a:xfrm>
              <a:off x="556" y="2255"/>
              <a:ext cx="789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91" name="Text Box 72"/>
            <p:cNvSpPr txBox="1">
              <a:spLocks noChangeArrowheads="1"/>
            </p:cNvSpPr>
            <p:nvPr/>
          </p:nvSpPr>
          <p:spPr bwMode="auto">
            <a:xfrm>
              <a:off x="377" y="2089"/>
              <a:ext cx="26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b="1">
                  <a:solidFill>
                    <a:schemeClr val="bg1"/>
                  </a:solidFill>
                </a:rPr>
                <a:t>p</a:t>
              </a:r>
            </a:p>
          </p:txBody>
        </p:sp>
      </p:grpSp>
      <p:sp>
        <p:nvSpPr>
          <p:cNvPr id="716873" name="Text Box 73"/>
          <p:cNvSpPr txBox="1">
            <a:spLocks noChangeArrowheads="1"/>
          </p:cNvSpPr>
          <p:nvPr/>
        </p:nvSpPr>
        <p:spPr bwMode="auto">
          <a:xfrm>
            <a:off x="1466850" y="1341438"/>
            <a:ext cx="6530975" cy="145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 i="0">
                <a:solidFill>
                  <a:schemeClr val="bg1"/>
                </a:solidFill>
              </a:rPr>
              <a:t>   </a:t>
            </a:r>
            <a:r>
              <a:rPr lang="zh-CN" altLang="en-US" sz="2800" b="1" i="0">
                <a:solidFill>
                  <a:schemeClr val="bg1"/>
                </a:solidFill>
              </a:rPr>
              <a:t>体积</a:t>
            </a:r>
            <a:r>
              <a:rPr lang="zh-CN" altLang="en-US" sz="2800" b="1" i="0">
                <a:solidFill>
                  <a:srgbClr val="00FF00"/>
                </a:solidFill>
              </a:rPr>
              <a:t>膨胀</a:t>
            </a:r>
            <a:r>
              <a:rPr lang="zh-CN" altLang="en-US" sz="2800" b="1" i="0">
                <a:solidFill>
                  <a:schemeClr val="bg1"/>
                </a:solidFill>
              </a:rPr>
              <a:t>过程</a:t>
            </a:r>
            <a:r>
              <a:rPr lang="en-US" altLang="zh-CN" sz="2800" b="1" i="0">
                <a:solidFill>
                  <a:schemeClr val="bg1"/>
                </a:solidFill>
              </a:rPr>
              <a:t>,</a:t>
            </a:r>
            <a:r>
              <a:rPr lang="en-US" altLang="zh-CN" sz="2800" b="1" i="0">
                <a:solidFill>
                  <a:srgbClr val="00FF00"/>
                </a:solidFill>
              </a:rPr>
              <a:t> </a:t>
            </a:r>
            <a:r>
              <a:rPr lang="zh-CN" altLang="zh-CN" sz="2800" b="1" i="0">
                <a:solidFill>
                  <a:srgbClr val="00FF00"/>
                </a:solidFill>
              </a:rPr>
              <a:t>气体对外作正功；</a:t>
            </a:r>
            <a:endParaRPr lang="zh-CN" altLang="zh-CN" sz="2800" b="1" i="0">
              <a:solidFill>
                <a:schemeClr val="bg1"/>
              </a:solidFill>
            </a:endParaRPr>
          </a:p>
          <a:p>
            <a:pPr>
              <a:spcBef>
                <a:spcPct val="10000"/>
              </a:spcBef>
            </a:pPr>
            <a:r>
              <a:rPr lang="zh-CN" altLang="en-US" sz="2800" b="1" i="0">
                <a:solidFill>
                  <a:schemeClr val="bg1"/>
                </a:solidFill>
              </a:rPr>
              <a:t>    体积</a:t>
            </a:r>
            <a:r>
              <a:rPr lang="zh-CN" altLang="en-US" sz="2800" b="1" i="0">
                <a:solidFill>
                  <a:srgbClr val="00FF00"/>
                </a:solidFill>
              </a:rPr>
              <a:t>压缩</a:t>
            </a:r>
            <a:r>
              <a:rPr lang="zh-CN" altLang="en-US" sz="2800" b="1" i="0">
                <a:solidFill>
                  <a:schemeClr val="bg1"/>
                </a:solidFill>
              </a:rPr>
              <a:t>过程</a:t>
            </a:r>
            <a:r>
              <a:rPr lang="en-US" altLang="zh-CN" sz="2800" b="1" i="0">
                <a:solidFill>
                  <a:schemeClr val="bg1"/>
                </a:solidFill>
              </a:rPr>
              <a:t>, </a:t>
            </a:r>
            <a:r>
              <a:rPr lang="zh-CN" altLang="zh-CN" sz="2800" b="1" i="0">
                <a:solidFill>
                  <a:srgbClr val="00FF00"/>
                </a:solidFill>
              </a:rPr>
              <a:t>气体对外作负功</a:t>
            </a:r>
            <a:endParaRPr lang="zh-CN" altLang="en-US" sz="2800" b="1" i="0">
              <a:solidFill>
                <a:srgbClr val="00FF00"/>
              </a:solidFill>
            </a:endParaRPr>
          </a:p>
          <a:p>
            <a:pPr>
              <a:spcBef>
                <a:spcPct val="10000"/>
              </a:spcBef>
            </a:pPr>
            <a:r>
              <a:rPr lang="zh-CN" altLang="en-US" sz="2800" b="1" i="0">
                <a:solidFill>
                  <a:srgbClr val="00FF00"/>
                </a:solidFill>
              </a:rPr>
              <a:t>   （即</a:t>
            </a:r>
            <a:r>
              <a:rPr lang="zh-CN" altLang="zh-CN" sz="2800" b="1" i="0">
                <a:solidFill>
                  <a:schemeClr val="bg1"/>
                </a:solidFill>
              </a:rPr>
              <a:t>外界在对气体作功）。</a:t>
            </a:r>
            <a:endParaRPr lang="zh-CN" altLang="en-US" sz="2800" b="1" i="0">
              <a:solidFill>
                <a:schemeClr val="bg1"/>
              </a:solidFill>
            </a:endParaRPr>
          </a:p>
        </p:txBody>
      </p:sp>
      <p:grpSp>
        <p:nvGrpSpPr>
          <p:cNvPr id="13" name="Group 74"/>
          <p:cNvGrpSpPr>
            <a:grpSpLocks/>
          </p:cNvGrpSpPr>
          <p:nvPr/>
        </p:nvGrpSpPr>
        <p:grpSpPr bwMode="auto">
          <a:xfrm>
            <a:off x="2133600" y="203200"/>
            <a:ext cx="3544888" cy="1000125"/>
            <a:chOff x="3258" y="1482"/>
            <a:chExt cx="2221" cy="607"/>
          </a:xfrm>
        </p:grpSpPr>
        <p:graphicFrame>
          <p:nvGraphicFramePr>
            <p:cNvPr id="3076" name="Object 75"/>
            <p:cNvGraphicFramePr>
              <a:graphicFrameLocks noChangeAspect="1"/>
            </p:cNvGraphicFramePr>
            <p:nvPr/>
          </p:nvGraphicFramePr>
          <p:xfrm>
            <a:off x="3258" y="1482"/>
            <a:ext cx="1306" cy="6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8" name="公式" r:id="rId7" imgW="761760" imgH="355320" progId="Equation.3">
                    <p:embed/>
                  </p:oleObj>
                </mc:Choice>
                <mc:Fallback>
                  <p:oleObj name="公式" r:id="rId7" imgW="761760" imgH="355320" progId="Equation.3">
                    <p:embed/>
                    <p:pic>
                      <p:nvPicPr>
                        <p:cNvPr id="0" name="Object 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58" y="1482"/>
                          <a:ext cx="1306" cy="607"/>
                        </a:xfrm>
                        <a:prstGeom prst="rect">
                          <a:avLst/>
                        </a:prstGeom>
                        <a:noFill/>
                        <a:ln w="28575">
                          <a:solidFill>
                            <a:srgbClr val="FF0000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88" name="Text Box 76"/>
            <p:cNvSpPr txBox="1">
              <a:spLocks noChangeArrowheads="1"/>
            </p:cNvSpPr>
            <p:nvPr/>
          </p:nvSpPr>
          <p:spPr bwMode="auto">
            <a:xfrm>
              <a:off x="4757" y="1612"/>
              <a:ext cx="722" cy="2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zh-CN"/>
            </a:p>
          </p:txBody>
        </p:sp>
      </p:grp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16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16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16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716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716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16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716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02" grpId="0" autoUpdateAnimBg="0"/>
      <p:bldP spid="716831" grpId="0" autoUpdateAnimBg="0"/>
      <p:bldP spid="716835" grpId="0" autoUpdateAnimBg="0"/>
      <p:bldP spid="716848" grpId="0" autoUpdateAnimBg="0"/>
      <p:bldP spid="716873" grpId="0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8587412-599E-4D8B-B676-C89EF320B26A}" type="slidenum">
              <a:rPr lang="en-US" altLang="zh-CN" smtClean="0"/>
              <a:pPr/>
              <a:t>40</a:t>
            </a:fld>
            <a:endParaRPr lang="en-US" altLang="zh-CN"/>
          </a:p>
        </p:txBody>
      </p:sp>
      <p:sp>
        <p:nvSpPr>
          <p:cNvPr id="800770" name="Text Box 2"/>
          <p:cNvSpPr txBox="1">
            <a:spLocks noChangeArrowheads="1"/>
          </p:cNvSpPr>
          <p:nvPr/>
        </p:nvSpPr>
        <p:spPr bwMode="auto">
          <a:xfrm>
            <a:off x="350838" y="3659188"/>
            <a:ext cx="8469312" cy="282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 i="0">
                <a:solidFill>
                  <a:schemeClr val="bg1"/>
                </a:solidFill>
              </a:rPr>
              <a:t>         </a:t>
            </a:r>
            <a:r>
              <a:rPr lang="zh-CN" altLang="en-US" sz="2800" b="1" i="0">
                <a:solidFill>
                  <a:schemeClr val="bg1"/>
                </a:solidFill>
              </a:rPr>
              <a:t>对孤立系统</a:t>
            </a:r>
            <a:r>
              <a:rPr lang="en-US" altLang="zh-CN" sz="2800" b="1" i="0">
                <a:solidFill>
                  <a:schemeClr val="bg1"/>
                </a:solidFill>
              </a:rPr>
              <a:t>(</a:t>
            </a:r>
            <a:r>
              <a:rPr lang="zh-CN" altLang="en-US" sz="2800" b="1" i="0">
                <a:solidFill>
                  <a:schemeClr val="bg1"/>
                </a:solidFill>
              </a:rPr>
              <a:t>与外界无能量交换的系统</a:t>
            </a:r>
            <a:r>
              <a:rPr lang="en-US" altLang="zh-CN" sz="2800" b="1" i="0">
                <a:solidFill>
                  <a:schemeClr val="bg1"/>
                </a:solidFill>
              </a:rPr>
              <a:t>):</a:t>
            </a:r>
          </a:p>
          <a:p>
            <a:pPr>
              <a:spcBef>
                <a:spcPct val="10000"/>
              </a:spcBef>
            </a:pPr>
            <a:r>
              <a:rPr lang="en-US" altLang="zh-CN" sz="2800" b="1" i="0">
                <a:solidFill>
                  <a:schemeClr val="bg1"/>
                </a:solidFill>
              </a:rPr>
              <a:t>                          </a:t>
            </a:r>
            <a:r>
              <a:rPr lang="en-US" altLang="zh-CN" sz="2800" b="1">
                <a:solidFill>
                  <a:schemeClr val="bg1"/>
                </a:solidFill>
              </a:rPr>
              <a:t>S</a:t>
            </a:r>
            <a:r>
              <a:rPr lang="en-US" altLang="zh-CN" sz="2800" b="1" i="0" baseline="-25000">
                <a:solidFill>
                  <a:schemeClr val="bg1"/>
                </a:solidFill>
              </a:rPr>
              <a:t>2</a:t>
            </a:r>
            <a:r>
              <a:rPr lang="en-US" altLang="zh-CN" sz="2800" b="1" i="0">
                <a:solidFill>
                  <a:schemeClr val="bg1"/>
                </a:solidFill>
              </a:rPr>
              <a:t>=</a:t>
            </a:r>
            <a:r>
              <a:rPr lang="en-US" altLang="zh-CN" sz="2800" b="1">
                <a:solidFill>
                  <a:schemeClr val="bg1"/>
                </a:solidFill>
              </a:rPr>
              <a:t>S</a:t>
            </a:r>
            <a:r>
              <a:rPr lang="en-US" altLang="zh-CN" sz="2800" b="1" i="0" baseline="-25000">
                <a:solidFill>
                  <a:schemeClr val="bg1"/>
                </a:solidFill>
              </a:rPr>
              <a:t>1      </a:t>
            </a:r>
            <a:r>
              <a:rPr lang="en-US" altLang="zh-CN" sz="2800" b="1" i="0">
                <a:solidFill>
                  <a:schemeClr val="bg1"/>
                </a:solidFill>
              </a:rPr>
              <a:t>(</a:t>
            </a:r>
            <a:r>
              <a:rPr lang="zh-CN" altLang="en-US" sz="2800" b="1" i="0">
                <a:solidFill>
                  <a:schemeClr val="bg1"/>
                </a:solidFill>
              </a:rPr>
              <a:t>可逆过程</a:t>
            </a:r>
            <a:r>
              <a:rPr lang="en-US" altLang="zh-CN" sz="2800" b="1" i="0">
                <a:solidFill>
                  <a:schemeClr val="bg1"/>
                </a:solidFill>
              </a:rPr>
              <a:t>)</a:t>
            </a:r>
            <a:endParaRPr lang="en-US" altLang="zh-CN" sz="2800" b="1" i="0" baseline="-25000">
              <a:solidFill>
                <a:schemeClr val="bg1"/>
              </a:solidFill>
            </a:endParaRPr>
          </a:p>
          <a:p>
            <a:pPr>
              <a:spcBef>
                <a:spcPct val="10000"/>
              </a:spcBef>
            </a:pPr>
            <a:r>
              <a:rPr lang="en-US" altLang="zh-CN" sz="2800" b="1" i="0">
                <a:solidFill>
                  <a:schemeClr val="bg1"/>
                </a:solidFill>
              </a:rPr>
              <a:t>                          </a:t>
            </a:r>
            <a:r>
              <a:rPr lang="en-US" altLang="zh-CN" sz="2800" b="1">
                <a:solidFill>
                  <a:schemeClr val="bg1"/>
                </a:solidFill>
              </a:rPr>
              <a:t>S</a:t>
            </a:r>
            <a:r>
              <a:rPr lang="en-US" altLang="zh-CN" sz="2800" b="1" i="0" baseline="-25000">
                <a:solidFill>
                  <a:schemeClr val="bg1"/>
                </a:solidFill>
              </a:rPr>
              <a:t>2</a:t>
            </a:r>
            <a:r>
              <a:rPr lang="en-US" altLang="zh-CN" sz="2800" b="1" i="0">
                <a:solidFill>
                  <a:schemeClr val="bg1"/>
                </a:solidFill>
              </a:rPr>
              <a:t>&gt;</a:t>
            </a:r>
            <a:r>
              <a:rPr lang="en-US" altLang="zh-CN" sz="2800" b="1">
                <a:solidFill>
                  <a:schemeClr val="bg1"/>
                </a:solidFill>
              </a:rPr>
              <a:t>S</a:t>
            </a:r>
            <a:r>
              <a:rPr lang="en-US" altLang="zh-CN" sz="2800" b="1" i="0" baseline="-25000">
                <a:solidFill>
                  <a:schemeClr val="bg1"/>
                </a:solidFill>
              </a:rPr>
              <a:t>1      </a:t>
            </a:r>
            <a:r>
              <a:rPr lang="en-US" altLang="zh-CN" sz="2800" b="1" i="0">
                <a:solidFill>
                  <a:schemeClr val="bg1"/>
                </a:solidFill>
              </a:rPr>
              <a:t>(</a:t>
            </a:r>
            <a:r>
              <a:rPr lang="zh-CN" altLang="en-US" sz="2800" b="1" i="0">
                <a:solidFill>
                  <a:schemeClr val="bg1"/>
                </a:solidFill>
              </a:rPr>
              <a:t>不可逆过程</a:t>
            </a:r>
            <a:r>
              <a:rPr lang="en-US" altLang="zh-CN" sz="2800" b="1" i="0">
                <a:solidFill>
                  <a:schemeClr val="bg1"/>
                </a:solidFill>
              </a:rPr>
              <a:t>)</a:t>
            </a:r>
            <a:endParaRPr lang="en-US" altLang="zh-CN" sz="2800" b="1">
              <a:solidFill>
                <a:srgbClr val="00FF00"/>
              </a:solidFill>
            </a:endParaRPr>
          </a:p>
          <a:p>
            <a:pPr>
              <a:spcBef>
                <a:spcPct val="10000"/>
              </a:spcBef>
            </a:pPr>
            <a:r>
              <a:rPr lang="en-US" altLang="zh-CN" sz="2800" b="1" i="0">
                <a:solidFill>
                  <a:schemeClr val="bg1"/>
                </a:solidFill>
              </a:rPr>
              <a:t>        </a:t>
            </a:r>
            <a:r>
              <a:rPr lang="zh-CN" altLang="en-US" sz="2800" b="1" i="0">
                <a:solidFill>
                  <a:schemeClr val="bg1"/>
                </a:solidFill>
              </a:rPr>
              <a:t>即</a:t>
            </a:r>
            <a:r>
              <a:rPr lang="en-US" altLang="zh-CN" sz="2800" b="1" i="0">
                <a:solidFill>
                  <a:schemeClr val="bg1"/>
                </a:solidFill>
              </a:rPr>
              <a:t>:</a:t>
            </a:r>
            <a:r>
              <a:rPr lang="zh-CN" altLang="en-US" sz="2800" b="1" i="0">
                <a:solidFill>
                  <a:schemeClr val="bg1"/>
                </a:solidFill>
              </a:rPr>
              <a:t>在孤立系统中发生的任何</a:t>
            </a:r>
            <a:r>
              <a:rPr lang="zh-CN" altLang="en-US" sz="2800" b="1" i="0">
                <a:solidFill>
                  <a:srgbClr val="00FF00"/>
                </a:solidFill>
              </a:rPr>
              <a:t>不可逆过程</a:t>
            </a:r>
            <a:r>
              <a:rPr lang="en-US" altLang="zh-CN" sz="2800" b="1" i="0">
                <a:solidFill>
                  <a:srgbClr val="00FF00"/>
                </a:solidFill>
              </a:rPr>
              <a:t>,</a:t>
            </a:r>
            <a:r>
              <a:rPr lang="zh-CN" altLang="en-US" sz="2800" b="1" i="0">
                <a:solidFill>
                  <a:schemeClr val="bg1"/>
                </a:solidFill>
              </a:rPr>
              <a:t>总是向着</a:t>
            </a:r>
            <a:r>
              <a:rPr lang="zh-CN" altLang="en-US" sz="2800" b="1" i="0">
                <a:solidFill>
                  <a:srgbClr val="00FF00"/>
                </a:solidFill>
              </a:rPr>
              <a:t>熵增加</a:t>
            </a:r>
            <a:r>
              <a:rPr lang="zh-CN" altLang="en-US" sz="2800" b="1" i="0">
                <a:solidFill>
                  <a:schemeClr val="bg1"/>
                </a:solidFill>
              </a:rPr>
              <a:t>的方向进行</a:t>
            </a:r>
            <a:r>
              <a:rPr lang="en-US" altLang="zh-CN" sz="2800" b="1" i="0">
                <a:solidFill>
                  <a:schemeClr val="bg1"/>
                </a:solidFill>
              </a:rPr>
              <a:t>;</a:t>
            </a:r>
            <a:r>
              <a:rPr lang="zh-CN" altLang="en-US" sz="2800" b="1" i="0">
                <a:solidFill>
                  <a:schemeClr val="bg1"/>
                </a:solidFill>
              </a:rPr>
              <a:t>只有可逆过程熵才保持不变。</a:t>
            </a:r>
          </a:p>
          <a:p>
            <a:pPr>
              <a:spcBef>
                <a:spcPct val="10000"/>
              </a:spcBef>
            </a:pPr>
            <a:r>
              <a:rPr lang="zh-CN" altLang="en-US" sz="2800" b="1" i="0">
                <a:solidFill>
                  <a:schemeClr val="bg1"/>
                </a:solidFill>
              </a:rPr>
              <a:t>        这一结论叫</a:t>
            </a:r>
            <a:r>
              <a:rPr lang="zh-CN" altLang="en-US" sz="2800" b="1" i="0">
                <a:solidFill>
                  <a:srgbClr val="FFFF00"/>
                </a:solidFill>
              </a:rPr>
              <a:t>熵增加原理</a:t>
            </a:r>
            <a:r>
              <a:rPr lang="zh-CN" altLang="en-US" sz="2800" b="1" i="0">
                <a:solidFill>
                  <a:schemeClr val="bg1"/>
                </a:solidFill>
              </a:rPr>
              <a:t>。</a:t>
            </a:r>
          </a:p>
        </p:txBody>
      </p:sp>
      <p:sp>
        <p:nvSpPr>
          <p:cNvPr id="800771" name="Text Box 3"/>
          <p:cNvSpPr txBox="1">
            <a:spLocks noChangeArrowheads="1"/>
          </p:cNvSpPr>
          <p:nvPr/>
        </p:nvSpPr>
        <p:spPr bwMode="auto">
          <a:xfrm>
            <a:off x="1141413" y="3105150"/>
            <a:ext cx="28384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altLang="zh-CN" sz="2800" b="1">
                <a:solidFill>
                  <a:srgbClr val="FFFF00"/>
                </a:solidFill>
              </a:rPr>
              <a:t>2.</a:t>
            </a:r>
            <a:r>
              <a:rPr lang="zh-CN" altLang="en-US" sz="2800" b="1">
                <a:solidFill>
                  <a:srgbClr val="FFFF00"/>
                </a:solidFill>
              </a:rPr>
              <a:t>熵增加原理</a:t>
            </a:r>
            <a:endParaRPr lang="zh-CN" altLang="en-US"/>
          </a:p>
        </p:txBody>
      </p:sp>
      <p:sp>
        <p:nvSpPr>
          <p:cNvPr id="800772" name="Text Box 4"/>
          <p:cNvSpPr txBox="1">
            <a:spLocks noChangeArrowheads="1"/>
          </p:cNvSpPr>
          <p:nvPr/>
        </p:nvSpPr>
        <p:spPr bwMode="auto">
          <a:xfrm>
            <a:off x="311150" y="376238"/>
            <a:ext cx="83629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 b="1" i="0">
                <a:solidFill>
                  <a:schemeClr val="bg1"/>
                </a:solidFill>
              </a:rPr>
              <a:t>        </a:t>
            </a:r>
            <a:r>
              <a:rPr lang="zh-CN" altLang="en-US" sz="2800" b="1" i="0">
                <a:solidFill>
                  <a:schemeClr val="bg1"/>
                </a:solidFill>
              </a:rPr>
              <a:t>可以证明，熵与状态的概率</a:t>
            </a:r>
            <a:r>
              <a:rPr lang="zh-CN" altLang="en-US" sz="2800" b="1" i="0">
                <a:solidFill>
                  <a:schemeClr val="bg1"/>
                </a:solidFill>
                <a:sym typeface="Symbol" pitchFamily="18" charset="2"/>
              </a:rPr>
              <a:t></a:t>
            </a:r>
            <a:r>
              <a:rPr lang="zh-CN" altLang="en-US" sz="2800" b="1" i="0">
                <a:solidFill>
                  <a:schemeClr val="bg1"/>
                </a:solidFill>
              </a:rPr>
              <a:t>有下述关系：</a:t>
            </a:r>
          </a:p>
        </p:txBody>
      </p:sp>
      <p:sp>
        <p:nvSpPr>
          <p:cNvPr id="800773" name="Text Box 5"/>
          <p:cNvSpPr txBox="1">
            <a:spLocks noChangeArrowheads="1"/>
          </p:cNvSpPr>
          <p:nvPr/>
        </p:nvSpPr>
        <p:spPr bwMode="auto">
          <a:xfrm>
            <a:off x="309563" y="1462088"/>
            <a:ext cx="8561387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 i="0">
                <a:solidFill>
                  <a:schemeClr val="bg1"/>
                </a:solidFill>
              </a:rPr>
              <a:t>        </a:t>
            </a:r>
            <a:r>
              <a:rPr lang="zh-CN" altLang="en-US" sz="2800" b="1" i="0">
                <a:solidFill>
                  <a:schemeClr val="bg1"/>
                </a:solidFill>
              </a:rPr>
              <a:t>由于热力学概率</a:t>
            </a:r>
            <a:r>
              <a:rPr lang="zh-CN" altLang="en-US" sz="2800" b="1" i="0">
                <a:solidFill>
                  <a:schemeClr val="bg1"/>
                </a:solidFill>
                <a:sym typeface="Symbol" pitchFamily="18" charset="2"/>
              </a:rPr>
              <a:t>是分子无序性的一种量度</a:t>
            </a:r>
            <a:r>
              <a:rPr lang="en-US" altLang="zh-CN" sz="2800" b="1" i="0">
                <a:solidFill>
                  <a:schemeClr val="bg1"/>
                </a:solidFill>
                <a:sym typeface="Symbol" pitchFamily="18" charset="2"/>
              </a:rPr>
              <a:t>,</a:t>
            </a:r>
            <a:r>
              <a:rPr lang="zh-CN" altLang="en-US" sz="2800" b="1" i="0">
                <a:solidFill>
                  <a:schemeClr val="bg1"/>
                </a:solidFill>
              </a:rPr>
              <a:t>由此可见熵的微观意义为</a:t>
            </a:r>
            <a:r>
              <a:rPr lang="en-US" altLang="zh-CN" sz="2800" b="1" i="0">
                <a:solidFill>
                  <a:schemeClr val="bg1"/>
                </a:solidFill>
              </a:rPr>
              <a:t>:</a:t>
            </a:r>
            <a:r>
              <a:rPr lang="zh-CN" altLang="en-US" sz="2800" b="1" i="0">
                <a:solidFill>
                  <a:srgbClr val="FFFF00"/>
                </a:solidFill>
              </a:rPr>
              <a:t>熵是分子运动无序性的量度。</a:t>
            </a:r>
            <a:endParaRPr lang="zh-CN" altLang="en-US" sz="2800" b="1" i="0">
              <a:solidFill>
                <a:srgbClr val="FF33CC"/>
              </a:solidFill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2757488" y="838200"/>
            <a:ext cx="3489325" cy="542925"/>
            <a:chOff x="1786" y="788"/>
            <a:chExt cx="2159" cy="306"/>
          </a:xfrm>
        </p:grpSpPr>
        <p:graphicFrame>
          <p:nvGraphicFramePr>
            <p:cNvPr id="27650" name="Object 7"/>
            <p:cNvGraphicFramePr>
              <a:graphicFrameLocks noChangeAspect="1"/>
            </p:cNvGraphicFramePr>
            <p:nvPr/>
          </p:nvGraphicFramePr>
          <p:xfrm>
            <a:off x="1786" y="836"/>
            <a:ext cx="982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654" name="公式" r:id="rId3" imgW="622080" imgH="164880" progId="Equation.3">
                    <p:embed/>
                  </p:oleObj>
                </mc:Choice>
                <mc:Fallback>
                  <p:oleObj name="公式" r:id="rId3" imgW="622080" imgH="16488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86" y="836"/>
                          <a:ext cx="982" cy="25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658" name="Text Box 8"/>
            <p:cNvSpPr txBox="1">
              <a:spLocks noChangeArrowheads="1"/>
            </p:cNvSpPr>
            <p:nvPr/>
          </p:nvSpPr>
          <p:spPr bwMode="auto">
            <a:xfrm>
              <a:off x="3067" y="788"/>
              <a:ext cx="878" cy="2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zh-CN" sz="2800" i="0">
                <a:solidFill>
                  <a:schemeClr val="bg1"/>
                </a:solidFill>
              </a:endParaRPr>
            </a:p>
          </p:txBody>
        </p:sp>
      </p:grpSp>
      <p:sp>
        <p:nvSpPr>
          <p:cNvPr id="800777" name="Text Box 9"/>
          <p:cNvSpPr txBox="1">
            <a:spLocks noChangeArrowheads="1"/>
          </p:cNvSpPr>
          <p:nvPr/>
        </p:nvSpPr>
        <p:spPr bwMode="auto">
          <a:xfrm>
            <a:off x="390525" y="2479675"/>
            <a:ext cx="6096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 i="0">
                <a:solidFill>
                  <a:schemeClr val="bg1"/>
                </a:solidFill>
              </a:rPr>
              <a:t>        </a:t>
            </a:r>
            <a:r>
              <a:rPr lang="zh-CN" altLang="en-US" sz="2800" b="1" i="0">
                <a:solidFill>
                  <a:schemeClr val="bg1"/>
                </a:solidFill>
              </a:rPr>
              <a:t>例如理想气体的自由膨胀。</a:t>
            </a:r>
            <a:endParaRPr lang="zh-CN" altLang="en-US" sz="2800" b="1" i="0">
              <a:solidFill>
                <a:srgbClr val="FF33CC"/>
              </a:solidFill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00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7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007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7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007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007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007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7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007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7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8007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7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8007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7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8007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7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8007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0770" grpId="0" build="p" autoUpdateAnimBg="0"/>
      <p:bldP spid="800771" grpId="0" autoUpdateAnimBg="0"/>
      <p:bldP spid="800772" grpId="0" build="p" autoUpdateAnimBg="0"/>
      <p:bldP spid="800773" grpId="0" build="p" autoUpdateAnimBg="0"/>
      <p:bldP spid="800777" grpId="0" build="p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06A4F90-7587-4392-ACB3-A5E926A8787B}" type="slidenum">
              <a:rPr lang="en-US" altLang="zh-CN" smtClean="0"/>
              <a:pPr/>
              <a:t>41</a:t>
            </a:fld>
            <a:endParaRPr lang="en-US" altLang="zh-CN"/>
          </a:p>
        </p:txBody>
      </p:sp>
      <p:sp>
        <p:nvSpPr>
          <p:cNvPr id="801794" name="Text Box 2"/>
          <p:cNvSpPr txBox="1">
            <a:spLocks noChangeArrowheads="1"/>
          </p:cNvSpPr>
          <p:nvPr/>
        </p:nvSpPr>
        <p:spPr bwMode="auto">
          <a:xfrm>
            <a:off x="280988" y="1341438"/>
            <a:ext cx="8548687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 i="0">
                <a:solidFill>
                  <a:schemeClr val="bg1"/>
                </a:solidFill>
              </a:rPr>
              <a:t>        (1)</a:t>
            </a:r>
            <a:r>
              <a:rPr lang="zh-CN" altLang="en-US" sz="2800" b="1" i="0">
                <a:solidFill>
                  <a:schemeClr val="bg1"/>
                </a:solidFill>
              </a:rPr>
              <a:t>熵增加原理只对孤立系统成立。若不是孤立系统，则熵是可增可减的。        </a:t>
            </a:r>
          </a:p>
        </p:txBody>
      </p:sp>
      <p:sp>
        <p:nvSpPr>
          <p:cNvPr id="801795" name="Text Box 3"/>
          <p:cNvSpPr txBox="1">
            <a:spLocks noChangeArrowheads="1"/>
          </p:cNvSpPr>
          <p:nvPr/>
        </p:nvSpPr>
        <p:spPr bwMode="auto">
          <a:xfrm>
            <a:off x="1006475" y="4760913"/>
            <a:ext cx="36099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altLang="zh-CN" sz="2800" b="1" i="0">
                <a:solidFill>
                  <a:schemeClr val="bg1"/>
                </a:solidFill>
              </a:rPr>
              <a:t>(3)</a:t>
            </a:r>
            <a:r>
              <a:rPr lang="zh-CN" altLang="en-US" sz="2800" b="1" i="0">
                <a:solidFill>
                  <a:schemeClr val="bg1"/>
                </a:solidFill>
              </a:rPr>
              <a:t>熵的微观意义</a:t>
            </a:r>
          </a:p>
        </p:txBody>
      </p:sp>
      <p:sp>
        <p:nvSpPr>
          <p:cNvPr id="44037" name="Text Box 4"/>
          <p:cNvSpPr txBox="1">
            <a:spLocks noChangeArrowheads="1"/>
          </p:cNvSpPr>
          <p:nvPr/>
        </p:nvSpPr>
        <p:spPr bwMode="auto">
          <a:xfrm>
            <a:off x="1060450" y="384175"/>
            <a:ext cx="22717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 sz="2800" b="1" i="0">
                <a:solidFill>
                  <a:schemeClr val="bg1"/>
                </a:solidFill>
              </a:rPr>
              <a:t>几点说明</a:t>
            </a:r>
            <a:r>
              <a:rPr lang="en-US" altLang="zh-CN" sz="2800" b="1" i="0">
                <a:solidFill>
                  <a:schemeClr val="bg1"/>
                </a:solidFill>
              </a:rPr>
              <a:t>:</a:t>
            </a:r>
          </a:p>
        </p:txBody>
      </p:sp>
      <p:sp>
        <p:nvSpPr>
          <p:cNvPr id="801797" name="Text Box 5"/>
          <p:cNvSpPr txBox="1">
            <a:spLocks noChangeArrowheads="1"/>
          </p:cNvSpPr>
          <p:nvPr/>
        </p:nvSpPr>
        <p:spPr bwMode="auto">
          <a:xfrm>
            <a:off x="328613" y="3330575"/>
            <a:ext cx="854868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 i="0">
                <a:solidFill>
                  <a:schemeClr val="bg1"/>
                </a:solidFill>
              </a:rPr>
              <a:t>        (2)</a:t>
            </a:r>
            <a:r>
              <a:rPr lang="zh-CN" altLang="en-US" sz="2800" b="1" i="0">
                <a:solidFill>
                  <a:schemeClr val="bg1"/>
                </a:solidFill>
              </a:rPr>
              <a:t>熵和内能一样是状态的函数，与过程无关。 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01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7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017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01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1794" grpId="0" build="p" autoUpdateAnimBg="0"/>
      <p:bldP spid="801795" grpId="0" autoUpdateAnimBg="0"/>
      <p:bldP spid="801797" grpId="0" build="p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1BDCC60-3200-4A62-81E1-00406DD2D1CE}" type="slidenum">
              <a:rPr lang="en-US" altLang="zh-CN" smtClean="0"/>
              <a:pPr/>
              <a:t>42</a:t>
            </a:fld>
            <a:endParaRPr lang="en-US" altLang="zh-CN"/>
          </a:p>
        </p:txBody>
      </p:sp>
      <p:sp>
        <p:nvSpPr>
          <p:cNvPr id="790530" name="Rectangle 2"/>
          <p:cNvSpPr>
            <a:spLocks noChangeArrowheads="1"/>
          </p:cNvSpPr>
          <p:nvPr/>
        </p:nvSpPr>
        <p:spPr bwMode="auto">
          <a:xfrm>
            <a:off x="1257300" y="290513"/>
            <a:ext cx="273208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3200" b="1" i="0">
                <a:solidFill>
                  <a:schemeClr val="bg1"/>
                </a:solidFill>
              </a:rPr>
              <a:t>§4   </a:t>
            </a:r>
            <a:r>
              <a:rPr lang="zh-CN" altLang="en-US" sz="3200" b="1" i="0">
                <a:solidFill>
                  <a:schemeClr val="bg1"/>
                </a:solidFill>
              </a:rPr>
              <a:t>实际气体</a:t>
            </a:r>
          </a:p>
        </p:txBody>
      </p:sp>
      <p:sp>
        <p:nvSpPr>
          <p:cNvPr id="790531" name="Text Box 3"/>
          <p:cNvSpPr txBox="1">
            <a:spLocks noChangeArrowheads="1"/>
          </p:cNvSpPr>
          <p:nvPr/>
        </p:nvSpPr>
        <p:spPr bwMode="auto">
          <a:xfrm>
            <a:off x="441325" y="1143000"/>
            <a:ext cx="8150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b="1" i="0">
                <a:solidFill>
                  <a:schemeClr val="bg1"/>
                </a:solidFill>
              </a:rPr>
              <a:t>在非常温或非常压的情况下，气体就不能看成理想气体了。</a:t>
            </a:r>
          </a:p>
        </p:txBody>
      </p:sp>
      <p:sp>
        <p:nvSpPr>
          <p:cNvPr id="790532" name="Text Box 4"/>
          <p:cNvSpPr txBox="1">
            <a:spLocks noChangeArrowheads="1"/>
          </p:cNvSpPr>
          <p:nvPr/>
        </p:nvSpPr>
        <p:spPr bwMode="auto">
          <a:xfrm>
            <a:off x="6629400" y="5529263"/>
            <a:ext cx="1662113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b="1" i="0">
                <a:solidFill>
                  <a:schemeClr val="bg1"/>
                </a:solidFill>
              </a:rPr>
              <a:t>CO</a:t>
            </a:r>
            <a:r>
              <a:rPr lang="en-US" altLang="zh-CN" b="1" i="0" baseline="-25000">
                <a:solidFill>
                  <a:schemeClr val="bg1"/>
                </a:solidFill>
              </a:rPr>
              <a:t>2</a:t>
            </a:r>
            <a:r>
              <a:rPr lang="zh-CN" altLang="en-US" b="1" i="0">
                <a:solidFill>
                  <a:schemeClr val="bg1"/>
                </a:solidFill>
              </a:rPr>
              <a:t>等温线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95300" y="1806575"/>
            <a:ext cx="6149975" cy="4876800"/>
            <a:chOff x="398" y="1083"/>
            <a:chExt cx="3874" cy="3072"/>
          </a:xfrm>
        </p:grpSpPr>
        <p:sp>
          <p:nvSpPr>
            <p:cNvPr id="45069" name="Rectangle 6"/>
            <p:cNvSpPr>
              <a:spLocks noChangeArrowheads="1"/>
            </p:cNvSpPr>
            <p:nvPr/>
          </p:nvSpPr>
          <p:spPr bwMode="auto">
            <a:xfrm>
              <a:off x="960" y="1083"/>
              <a:ext cx="2976" cy="2688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70" name="Freeform 7"/>
            <p:cNvSpPr>
              <a:spLocks/>
            </p:cNvSpPr>
            <p:nvPr/>
          </p:nvSpPr>
          <p:spPr bwMode="auto">
            <a:xfrm>
              <a:off x="1548" y="2475"/>
              <a:ext cx="1680" cy="1284"/>
            </a:xfrm>
            <a:custGeom>
              <a:avLst/>
              <a:gdLst>
                <a:gd name="T0" fmla="*/ 0 w 1680"/>
                <a:gd name="T1" fmla="*/ 1284 h 1284"/>
                <a:gd name="T2" fmla="*/ 108 w 1680"/>
                <a:gd name="T3" fmla="*/ 792 h 1284"/>
                <a:gd name="T4" fmla="*/ 132 w 1680"/>
                <a:gd name="T5" fmla="*/ 744 h 1284"/>
                <a:gd name="T6" fmla="*/ 156 w 1680"/>
                <a:gd name="T7" fmla="*/ 672 h 1284"/>
                <a:gd name="T8" fmla="*/ 216 w 1680"/>
                <a:gd name="T9" fmla="*/ 468 h 1284"/>
                <a:gd name="T10" fmla="*/ 240 w 1680"/>
                <a:gd name="T11" fmla="*/ 432 h 1284"/>
                <a:gd name="T12" fmla="*/ 276 w 1680"/>
                <a:gd name="T13" fmla="*/ 324 h 1284"/>
                <a:gd name="T14" fmla="*/ 300 w 1680"/>
                <a:gd name="T15" fmla="*/ 288 h 1284"/>
                <a:gd name="T16" fmla="*/ 336 w 1680"/>
                <a:gd name="T17" fmla="*/ 168 h 1284"/>
                <a:gd name="T18" fmla="*/ 528 w 1680"/>
                <a:gd name="T19" fmla="*/ 0 h 1284"/>
                <a:gd name="T20" fmla="*/ 600 w 1680"/>
                <a:gd name="T21" fmla="*/ 12 h 1284"/>
                <a:gd name="T22" fmla="*/ 672 w 1680"/>
                <a:gd name="T23" fmla="*/ 36 h 1284"/>
                <a:gd name="T24" fmla="*/ 984 w 1680"/>
                <a:gd name="T25" fmla="*/ 552 h 1284"/>
                <a:gd name="T26" fmla="*/ 1356 w 1680"/>
                <a:gd name="T27" fmla="*/ 1032 h 1284"/>
                <a:gd name="T28" fmla="*/ 1380 w 1680"/>
                <a:gd name="T29" fmla="*/ 1068 h 1284"/>
                <a:gd name="T30" fmla="*/ 1452 w 1680"/>
                <a:gd name="T31" fmla="*/ 1116 h 1284"/>
                <a:gd name="T32" fmla="*/ 1488 w 1680"/>
                <a:gd name="T33" fmla="*/ 1152 h 1284"/>
                <a:gd name="T34" fmla="*/ 1596 w 1680"/>
                <a:gd name="T35" fmla="*/ 1224 h 1284"/>
                <a:gd name="T36" fmla="*/ 1680 w 1680"/>
                <a:gd name="T37" fmla="*/ 1272 h 128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680"/>
                <a:gd name="T58" fmla="*/ 0 h 1284"/>
                <a:gd name="T59" fmla="*/ 1680 w 1680"/>
                <a:gd name="T60" fmla="*/ 1284 h 1284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680" h="1284">
                  <a:moveTo>
                    <a:pt x="0" y="1284"/>
                  </a:moveTo>
                  <a:cubicBezTo>
                    <a:pt x="16" y="1119"/>
                    <a:pt x="49" y="948"/>
                    <a:pt x="108" y="792"/>
                  </a:cubicBezTo>
                  <a:cubicBezTo>
                    <a:pt x="114" y="775"/>
                    <a:pt x="125" y="761"/>
                    <a:pt x="132" y="744"/>
                  </a:cubicBezTo>
                  <a:cubicBezTo>
                    <a:pt x="141" y="721"/>
                    <a:pt x="148" y="696"/>
                    <a:pt x="156" y="672"/>
                  </a:cubicBezTo>
                  <a:cubicBezTo>
                    <a:pt x="178" y="606"/>
                    <a:pt x="189" y="531"/>
                    <a:pt x="216" y="468"/>
                  </a:cubicBezTo>
                  <a:cubicBezTo>
                    <a:pt x="222" y="455"/>
                    <a:pt x="234" y="445"/>
                    <a:pt x="240" y="432"/>
                  </a:cubicBezTo>
                  <a:cubicBezTo>
                    <a:pt x="240" y="432"/>
                    <a:pt x="270" y="342"/>
                    <a:pt x="276" y="324"/>
                  </a:cubicBezTo>
                  <a:cubicBezTo>
                    <a:pt x="281" y="310"/>
                    <a:pt x="294" y="301"/>
                    <a:pt x="300" y="288"/>
                  </a:cubicBezTo>
                  <a:cubicBezTo>
                    <a:pt x="319" y="251"/>
                    <a:pt x="316" y="205"/>
                    <a:pt x="336" y="168"/>
                  </a:cubicBezTo>
                  <a:cubicBezTo>
                    <a:pt x="380" y="89"/>
                    <a:pt x="441" y="29"/>
                    <a:pt x="528" y="0"/>
                  </a:cubicBezTo>
                  <a:cubicBezTo>
                    <a:pt x="552" y="4"/>
                    <a:pt x="576" y="6"/>
                    <a:pt x="600" y="12"/>
                  </a:cubicBezTo>
                  <a:cubicBezTo>
                    <a:pt x="625" y="18"/>
                    <a:pt x="672" y="36"/>
                    <a:pt x="672" y="36"/>
                  </a:cubicBezTo>
                  <a:cubicBezTo>
                    <a:pt x="813" y="177"/>
                    <a:pt x="897" y="378"/>
                    <a:pt x="984" y="552"/>
                  </a:cubicBezTo>
                  <a:cubicBezTo>
                    <a:pt x="1076" y="736"/>
                    <a:pt x="1212" y="888"/>
                    <a:pt x="1356" y="1032"/>
                  </a:cubicBezTo>
                  <a:cubicBezTo>
                    <a:pt x="1366" y="1042"/>
                    <a:pt x="1369" y="1059"/>
                    <a:pt x="1380" y="1068"/>
                  </a:cubicBezTo>
                  <a:cubicBezTo>
                    <a:pt x="1402" y="1087"/>
                    <a:pt x="1428" y="1100"/>
                    <a:pt x="1452" y="1116"/>
                  </a:cubicBezTo>
                  <a:cubicBezTo>
                    <a:pt x="1466" y="1125"/>
                    <a:pt x="1475" y="1142"/>
                    <a:pt x="1488" y="1152"/>
                  </a:cubicBezTo>
                  <a:cubicBezTo>
                    <a:pt x="1522" y="1179"/>
                    <a:pt x="1560" y="1200"/>
                    <a:pt x="1596" y="1224"/>
                  </a:cubicBezTo>
                  <a:cubicBezTo>
                    <a:pt x="1620" y="1240"/>
                    <a:pt x="1649" y="1272"/>
                    <a:pt x="1680" y="1272"/>
                  </a:cubicBezTo>
                </a:path>
              </a:pathLst>
            </a:custGeom>
            <a:noFill/>
            <a:ln w="38100" cap="flat" cmpd="sng">
              <a:solidFill>
                <a:schemeClr val="bg1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71" name="Line 8"/>
            <p:cNvSpPr>
              <a:spLocks noChangeShapeType="1"/>
            </p:cNvSpPr>
            <p:nvPr/>
          </p:nvSpPr>
          <p:spPr bwMode="auto">
            <a:xfrm>
              <a:off x="1584" y="3483"/>
              <a:ext cx="1296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72" name="Line 9"/>
            <p:cNvSpPr>
              <a:spLocks noChangeShapeType="1"/>
            </p:cNvSpPr>
            <p:nvPr/>
          </p:nvSpPr>
          <p:spPr bwMode="auto">
            <a:xfrm>
              <a:off x="2880" y="3483"/>
              <a:ext cx="672" cy="288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73" name="Line 10"/>
            <p:cNvSpPr>
              <a:spLocks noChangeShapeType="1"/>
            </p:cNvSpPr>
            <p:nvPr/>
          </p:nvSpPr>
          <p:spPr bwMode="auto">
            <a:xfrm>
              <a:off x="1536" y="1083"/>
              <a:ext cx="48" cy="240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74" name="Line 11"/>
            <p:cNvSpPr>
              <a:spLocks noChangeShapeType="1"/>
            </p:cNvSpPr>
            <p:nvPr/>
          </p:nvSpPr>
          <p:spPr bwMode="auto">
            <a:xfrm>
              <a:off x="1728" y="3003"/>
              <a:ext cx="816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75" name="Line 12"/>
            <p:cNvSpPr>
              <a:spLocks noChangeShapeType="1"/>
            </p:cNvSpPr>
            <p:nvPr/>
          </p:nvSpPr>
          <p:spPr bwMode="auto">
            <a:xfrm>
              <a:off x="1632" y="1083"/>
              <a:ext cx="96" cy="192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76" name="Line 13"/>
            <p:cNvSpPr>
              <a:spLocks noChangeShapeType="1"/>
            </p:cNvSpPr>
            <p:nvPr/>
          </p:nvSpPr>
          <p:spPr bwMode="auto">
            <a:xfrm>
              <a:off x="1872" y="2715"/>
              <a:ext cx="480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77" name="Line 14"/>
            <p:cNvSpPr>
              <a:spLocks noChangeShapeType="1"/>
            </p:cNvSpPr>
            <p:nvPr/>
          </p:nvSpPr>
          <p:spPr bwMode="auto">
            <a:xfrm>
              <a:off x="1680" y="1083"/>
              <a:ext cx="96" cy="1392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78" name="Freeform 15"/>
            <p:cNvSpPr>
              <a:spLocks/>
            </p:cNvSpPr>
            <p:nvPr/>
          </p:nvSpPr>
          <p:spPr bwMode="auto">
            <a:xfrm>
              <a:off x="1764" y="2475"/>
              <a:ext cx="96" cy="240"/>
            </a:xfrm>
            <a:custGeom>
              <a:avLst/>
              <a:gdLst>
                <a:gd name="T0" fmla="*/ 0 w 96"/>
                <a:gd name="T1" fmla="*/ 0 h 240"/>
                <a:gd name="T2" fmla="*/ 36 w 96"/>
                <a:gd name="T3" fmla="*/ 192 h 240"/>
                <a:gd name="T4" fmla="*/ 96 w 96"/>
                <a:gd name="T5" fmla="*/ 240 h 240"/>
                <a:gd name="T6" fmla="*/ 0 60000 65536"/>
                <a:gd name="T7" fmla="*/ 0 60000 65536"/>
                <a:gd name="T8" fmla="*/ 0 60000 65536"/>
                <a:gd name="T9" fmla="*/ 0 w 96"/>
                <a:gd name="T10" fmla="*/ 0 h 240"/>
                <a:gd name="T11" fmla="*/ 96 w 96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240">
                  <a:moveTo>
                    <a:pt x="0" y="0"/>
                  </a:moveTo>
                  <a:cubicBezTo>
                    <a:pt x="7" y="44"/>
                    <a:pt x="10" y="159"/>
                    <a:pt x="36" y="192"/>
                  </a:cubicBezTo>
                  <a:cubicBezTo>
                    <a:pt x="52" y="212"/>
                    <a:pt x="78" y="222"/>
                    <a:pt x="96" y="240"/>
                  </a:cubicBezTo>
                </a:path>
              </a:pathLst>
            </a:custGeom>
            <a:noFill/>
            <a:ln w="381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79" name="Freeform 16"/>
            <p:cNvSpPr>
              <a:spLocks/>
            </p:cNvSpPr>
            <p:nvPr/>
          </p:nvSpPr>
          <p:spPr bwMode="auto">
            <a:xfrm>
              <a:off x="2532" y="3003"/>
              <a:ext cx="1392" cy="399"/>
            </a:xfrm>
            <a:custGeom>
              <a:avLst/>
              <a:gdLst>
                <a:gd name="T0" fmla="*/ 0 w 1392"/>
                <a:gd name="T1" fmla="*/ 0 h 399"/>
                <a:gd name="T2" fmla="*/ 252 w 1392"/>
                <a:gd name="T3" fmla="*/ 144 h 399"/>
                <a:gd name="T4" fmla="*/ 324 w 1392"/>
                <a:gd name="T5" fmla="*/ 168 h 399"/>
                <a:gd name="T6" fmla="*/ 396 w 1392"/>
                <a:gd name="T7" fmla="*/ 204 h 399"/>
                <a:gd name="T8" fmla="*/ 792 w 1392"/>
                <a:gd name="T9" fmla="*/ 312 h 399"/>
                <a:gd name="T10" fmla="*/ 1080 w 1392"/>
                <a:gd name="T11" fmla="*/ 372 h 399"/>
                <a:gd name="T12" fmla="*/ 1200 w 1392"/>
                <a:gd name="T13" fmla="*/ 396 h 399"/>
                <a:gd name="T14" fmla="*/ 1392 w 1392"/>
                <a:gd name="T15" fmla="*/ 396 h 39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392"/>
                <a:gd name="T25" fmla="*/ 0 h 399"/>
                <a:gd name="T26" fmla="*/ 1392 w 1392"/>
                <a:gd name="T27" fmla="*/ 399 h 39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392" h="399">
                  <a:moveTo>
                    <a:pt x="0" y="0"/>
                  </a:moveTo>
                  <a:cubicBezTo>
                    <a:pt x="92" y="31"/>
                    <a:pt x="172" y="90"/>
                    <a:pt x="252" y="144"/>
                  </a:cubicBezTo>
                  <a:cubicBezTo>
                    <a:pt x="273" y="158"/>
                    <a:pt x="300" y="160"/>
                    <a:pt x="324" y="168"/>
                  </a:cubicBezTo>
                  <a:cubicBezTo>
                    <a:pt x="455" y="212"/>
                    <a:pt x="256" y="142"/>
                    <a:pt x="396" y="204"/>
                  </a:cubicBezTo>
                  <a:cubicBezTo>
                    <a:pt x="523" y="260"/>
                    <a:pt x="659" y="279"/>
                    <a:pt x="792" y="312"/>
                  </a:cubicBezTo>
                  <a:cubicBezTo>
                    <a:pt x="887" y="336"/>
                    <a:pt x="985" y="348"/>
                    <a:pt x="1080" y="372"/>
                  </a:cubicBezTo>
                  <a:cubicBezTo>
                    <a:pt x="1116" y="381"/>
                    <a:pt x="1164" y="394"/>
                    <a:pt x="1200" y="396"/>
                  </a:cubicBezTo>
                  <a:cubicBezTo>
                    <a:pt x="1264" y="399"/>
                    <a:pt x="1328" y="396"/>
                    <a:pt x="1392" y="396"/>
                  </a:cubicBezTo>
                </a:path>
              </a:pathLst>
            </a:custGeom>
            <a:noFill/>
            <a:ln w="381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80" name="Line 17"/>
            <p:cNvSpPr>
              <a:spLocks noChangeShapeType="1"/>
            </p:cNvSpPr>
            <p:nvPr/>
          </p:nvSpPr>
          <p:spPr bwMode="auto">
            <a:xfrm>
              <a:off x="1728" y="1083"/>
              <a:ext cx="144" cy="1296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81" name="Freeform 18"/>
            <p:cNvSpPr>
              <a:spLocks/>
            </p:cNvSpPr>
            <p:nvPr/>
          </p:nvSpPr>
          <p:spPr bwMode="auto">
            <a:xfrm>
              <a:off x="2340" y="2727"/>
              <a:ext cx="1584" cy="552"/>
            </a:xfrm>
            <a:custGeom>
              <a:avLst/>
              <a:gdLst>
                <a:gd name="T0" fmla="*/ 0 w 1584"/>
                <a:gd name="T1" fmla="*/ 0 h 552"/>
                <a:gd name="T2" fmla="*/ 240 w 1584"/>
                <a:gd name="T3" fmla="*/ 48 h 552"/>
                <a:gd name="T4" fmla="*/ 648 w 1584"/>
                <a:gd name="T5" fmla="*/ 288 h 552"/>
                <a:gd name="T6" fmla="*/ 1236 w 1584"/>
                <a:gd name="T7" fmla="*/ 456 h 552"/>
                <a:gd name="T8" fmla="*/ 1584 w 1584"/>
                <a:gd name="T9" fmla="*/ 552 h 5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84"/>
                <a:gd name="T16" fmla="*/ 0 h 552"/>
                <a:gd name="T17" fmla="*/ 1584 w 1584"/>
                <a:gd name="T18" fmla="*/ 552 h 5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84" h="552">
                  <a:moveTo>
                    <a:pt x="0" y="0"/>
                  </a:moveTo>
                  <a:cubicBezTo>
                    <a:pt x="77" y="9"/>
                    <a:pt x="168" y="12"/>
                    <a:pt x="240" y="48"/>
                  </a:cubicBezTo>
                  <a:cubicBezTo>
                    <a:pt x="381" y="118"/>
                    <a:pt x="507" y="217"/>
                    <a:pt x="648" y="288"/>
                  </a:cubicBezTo>
                  <a:cubicBezTo>
                    <a:pt x="828" y="378"/>
                    <a:pt x="1041" y="414"/>
                    <a:pt x="1236" y="456"/>
                  </a:cubicBezTo>
                  <a:cubicBezTo>
                    <a:pt x="1342" y="479"/>
                    <a:pt x="1478" y="552"/>
                    <a:pt x="1584" y="552"/>
                  </a:cubicBezTo>
                </a:path>
              </a:pathLst>
            </a:custGeom>
            <a:noFill/>
            <a:ln w="381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82" name="Freeform 19"/>
            <p:cNvSpPr>
              <a:spLocks/>
            </p:cNvSpPr>
            <p:nvPr/>
          </p:nvSpPr>
          <p:spPr bwMode="auto">
            <a:xfrm>
              <a:off x="2100" y="2435"/>
              <a:ext cx="1824" cy="760"/>
            </a:xfrm>
            <a:custGeom>
              <a:avLst/>
              <a:gdLst>
                <a:gd name="T0" fmla="*/ 0 w 1824"/>
                <a:gd name="T1" fmla="*/ 64 h 760"/>
                <a:gd name="T2" fmla="*/ 648 w 1824"/>
                <a:gd name="T3" fmla="*/ 220 h 760"/>
                <a:gd name="T4" fmla="*/ 732 w 1824"/>
                <a:gd name="T5" fmla="*/ 256 h 760"/>
                <a:gd name="T6" fmla="*/ 876 w 1824"/>
                <a:gd name="T7" fmla="*/ 340 h 760"/>
                <a:gd name="T8" fmla="*/ 960 w 1824"/>
                <a:gd name="T9" fmla="*/ 400 h 760"/>
                <a:gd name="T10" fmla="*/ 996 w 1824"/>
                <a:gd name="T11" fmla="*/ 412 h 760"/>
                <a:gd name="T12" fmla="*/ 1068 w 1824"/>
                <a:gd name="T13" fmla="*/ 460 h 760"/>
                <a:gd name="T14" fmla="*/ 1104 w 1824"/>
                <a:gd name="T15" fmla="*/ 472 h 760"/>
                <a:gd name="T16" fmla="*/ 1176 w 1824"/>
                <a:gd name="T17" fmla="*/ 520 h 760"/>
                <a:gd name="T18" fmla="*/ 1284 w 1824"/>
                <a:gd name="T19" fmla="*/ 556 h 760"/>
                <a:gd name="T20" fmla="*/ 1320 w 1824"/>
                <a:gd name="T21" fmla="*/ 580 h 760"/>
                <a:gd name="T22" fmla="*/ 1428 w 1824"/>
                <a:gd name="T23" fmla="*/ 616 h 760"/>
                <a:gd name="T24" fmla="*/ 1572 w 1824"/>
                <a:gd name="T25" fmla="*/ 676 h 760"/>
                <a:gd name="T26" fmla="*/ 1608 w 1824"/>
                <a:gd name="T27" fmla="*/ 700 h 760"/>
                <a:gd name="T28" fmla="*/ 1824 w 1824"/>
                <a:gd name="T29" fmla="*/ 760 h 76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824"/>
                <a:gd name="T46" fmla="*/ 0 h 760"/>
                <a:gd name="T47" fmla="*/ 1824 w 1824"/>
                <a:gd name="T48" fmla="*/ 760 h 76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824" h="760">
                  <a:moveTo>
                    <a:pt x="0" y="64"/>
                  </a:moveTo>
                  <a:cubicBezTo>
                    <a:pt x="192" y="0"/>
                    <a:pt x="481" y="108"/>
                    <a:pt x="648" y="220"/>
                  </a:cubicBezTo>
                  <a:cubicBezTo>
                    <a:pt x="673" y="237"/>
                    <a:pt x="706" y="240"/>
                    <a:pt x="732" y="256"/>
                  </a:cubicBezTo>
                  <a:cubicBezTo>
                    <a:pt x="784" y="287"/>
                    <a:pt x="820" y="321"/>
                    <a:pt x="876" y="340"/>
                  </a:cubicBezTo>
                  <a:cubicBezTo>
                    <a:pt x="887" y="348"/>
                    <a:pt x="942" y="391"/>
                    <a:pt x="960" y="400"/>
                  </a:cubicBezTo>
                  <a:cubicBezTo>
                    <a:pt x="971" y="406"/>
                    <a:pt x="985" y="406"/>
                    <a:pt x="996" y="412"/>
                  </a:cubicBezTo>
                  <a:cubicBezTo>
                    <a:pt x="1021" y="426"/>
                    <a:pt x="1041" y="451"/>
                    <a:pt x="1068" y="460"/>
                  </a:cubicBezTo>
                  <a:cubicBezTo>
                    <a:pt x="1080" y="464"/>
                    <a:pt x="1093" y="466"/>
                    <a:pt x="1104" y="472"/>
                  </a:cubicBezTo>
                  <a:cubicBezTo>
                    <a:pt x="1129" y="486"/>
                    <a:pt x="1152" y="504"/>
                    <a:pt x="1176" y="520"/>
                  </a:cubicBezTo>
                  <a:cubicBezTo>
                    <a:pt x="1176" y="520"/>
                    <a:pt x="1266" y="550"/>
                    <a:pt x="1284" y="556"/>
                  </a:cubicBezTo>
                  <a:cubicBezTo>
                    <a:pt x="1298" y="561"/>
                    <a:pt x="1307" y="574"/>
                    <a:pt x="1320" y="580"/>
                  </a:cubicBezTo>
                  <a:cubicBezTo>
                    <a:pt x="1355" y="595"/>
                    <a:pt x="1396" y="595"/>
                    <a:pt x="1428" y="616"/>
                  </a:cubicBezTo>
                  <a:cubicBezTo>
                    <a:pt x="1473" y="646"/>
                    <a:pt x="1521" y="659"/>
                    <a:pt x="1572" y="676"/>
                  </a:cubicBezTo>
                  <a:cubicBezTo>
                    <a:pt x="1586" y="681"/>
                    <a:pt x="1595" y="694"/>
                    <a:pt x="1608" y="700"/>
                  </a:cubicBezTo>
                  <a:cubicBezTo>
                    <a:pt x="1655" y="721"/>
                    <a:pt x="1774" y="760"/>
                    <a:pt x="1824" y="760"/>
                  </a:cubicBezTo>
                </a:path>
              </a:pathLst>
            </a:custGeom>
            <a:noFill/>
            <a:ln w="381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83" name="Freeform 20"/>
            <p:cNvSpPr>
              <a:spLocks/>
            </p:cNvSpPr>
            <p:nvPr/>
          </p:nvSpPr>
          <p:spPr bwMode="auto">
            <a:xfrm>
              <a:off x="1872" y="2367"/>
              <a:ext cx="264" cy="120"/>
            </a:xfrm>
            <a:custGeom>
              <a:avLst/>
              <a:gdLst>
                <a:gd name="T0" fmla="*/ 0 w 264"/>
                <a:gd name="T1" fmla="*/ 0 h 120"/>
                <a:gd name="T2" fmla="*/ 264 w 264"/>
                <a:gd name="T3" fmla="*/ 120 h 120"/>
                <a:gd name="T4" fmla="*/ 0 60000 65536"/>
                <a:gd name="T5" fmla="*/ 0 60000 65536"/>
                <a:gd name="T6" fmla="*/ 0 w 264"/>
                <a:gd name="T7" fmla="*/ 0 h 120"/>
                <a:gd name="T8" fmla="*/ 264 w 264"/>
                <a:gd name="T9" fmla="*/ 120 h 12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64" h="120">
                  <a:moveTo>
                    <a:pt x="0" y="0"/>
                  </a:moveTo>
                  <a:cubicBezTo>
                    <a:pt x="33" y="98"/>
                    <a:pt x="173" y="120"/>
                    <a:pt x="264" y="120"/>
                  </a:cubicBezTo>
                </a:path>
              </a:pathLst>
            </a:custGeom>
            <a:noFill/>
            <a:ln w="381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84" name="Line 21"/>
            <p:cNvSpPr>
              <a:spLocks noChangeShapeType="1"/>
            </p:cNvSpPr>
            <p:nvPr/>
          </p:nvSpPr>
          <p:spPr bwMode="auto">
            <a:xfrm>
              <a:off x="1824" y="1083"/>
              <a:ext cx="192" cy="1008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85" name="Freeform 22"/>
            <p:cNvSpPr>
              <a:spLocks/>
            </p:cNvSpPr>
            <p:nvPr/>
          </p:nvSpPr>
          <p:spPr bwMode="auto">
            <a:xfrm>
              <a:off x="2028" y="2067"/>
              <a:ext cx="1908" cy="828"/>
            </a:xfrm>
            <a:custGeom>
              <a:avLst/>
              <a:gdLst>
                <a:gd name="T0" fmla="*/ 0 w 1908"/>
                <a:gd name="T1" fmla="*/ 0 h 828"/>
                <a:gd name="T2" fmla="*/ 72 w 1908"/>
                <a:gd name="T3" fmla="*/ 120 h 828"/>
                <a:gd name="T4" fmla="*/ 204 w 1908"/>
                <a:gd name="T5" fmla="*/ 192 h 828"/>
                <a:gd name="T6" fmla="*/ 600 w 1908"/>
                <a:gd name="T7" fmla="*/ 300 h 828"/>
                <a:gd name="T8" fmla="*/ 984 w 1908"/>
                <a:gd name="T9" fmla="*/ 408 h 828"/>
                <a:gd name="T10" fmla="*/ 1020 w 1908"/>
                <a:gd name="T11" fmla="*/ 432 h 828"/>
                <a:gd name="T12" fmla="*/ 1164 w 1908"/>
                <a:gd name="T13" fmla="*/ 492 h 828"/>
                <a:gd name="T14" fmla="*/ 1416 w 1908"/>
                <a:gd name="T15" fmla="*/ 660 h 828"/>
                <a:gd name="T16" fmla="*/ 1524 w 1908"/>
                <a:gd name="T17" fmla="*/ 708 h 828"/>
                <a:gd name="T18" fmla="*/ 1632 w 1908"/>
                <a:gd name="T19" fmla="*/ 768 h 828"/>
                <a:gd name="T20" fmla="*/ 1908 w 1908"/>
                <a:gd name="T21" fmla="*/ 828 h 82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908"/>
                <a:gd name="T34" fmla="*/ 0 h 828"/>
                <a:gd name="T35" fmla="*/ 1908 w 1908"/>
                <a:gd name="T36" fmla="*/ 828 h 82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908" h="828">
                  <a:moveTo>
                    <a:pt x="0" y="0"/>
                  </a:moveTo>
                  <a:cubicBezTo>
                    <a:pt x="13" y="64"/>
                    <a:pt x="18" y="84"/>
                    <a:pt x="72" y="120"/>
                  </a:cubicBezTo>
                  <a:cubicBezTo>
                    <a:pt x="109" y="176"/>
                    <a:pt x="144" y="172"/>
                    <a:pt x="204" y="192"/>
                  </a:cubicBezTo>
                  <a:cubicBezTo>
                    <a:pt x="335" y="236"/>
                    <a:pt x="465" y="270"/>
                    <a:pt x="600" y="300"/>
                  </a:cubicBezTo>
                  <a:cubicBezTo>
                    <a:pt x="731" y="329"/>
                    <a:pt x="857" y="366"/>
                    <a:pt x="984" y="408"/>
                  </a:cubicBezTo>
                  <a:cubicBezTo>
                    <a:pt x="998" y="413"/>
                    <a:pt x="1007" y="426"/>
                    <a:pt x="1020" y="432"/>
                  </a:cubicBezTo>
                  <a:cubicBezTo>
                    <a:pt x="1069" y="454"/>
                    <a:pt x="1117" y="466"/>
                    <a:pt x="1164" y="492"/>
                  </a:cubicBezTo>
                  <a:cubicBezTo>
                    <a:pt x="1251" y="540"/>
                    <a:pt x="1333" y="605"/>
                    <a:pt x="1416" y="660"/>
                  </a:cubicBezTo>
                  <a:cubicBezTo>
                    <a:pt x="1447" y="680"/>
                    <a:pt x="1491" y="691"/>
                    <a:pt x="1524" y="708"/>
                  </a:cubicBezTo>
                  <a:cubicBezTo>
                    <a:pt x="1561" y="726"/>
                    <a:pt x="1595" y="750"/>
                    <a:pt x="1632" y="768"/>
                  </a:cubicBezTo>
                  <a:cubicBezTo>
                    <a:pt x="1702" y="803"/>
                    <a:pt x="1838" y="828"/>
                    <a:pt x="1908" y="828"/>
                  </a:cubicBezTo>
                </a:path>
              </a:pathLst>
            </a:custGeom>
            <a:noFill/>
            <a:ln w="381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86" name="Freeform 23"/>
            <p:cNvSpPr>
              <a:spLocks/>
            </p:cNvSpPr>
            <p:nvPr/>
          </p:nvSpPr>
          <p:spPr bwMode="auto">
            <a:xfrm>
              <a:off x="2100" y="1107"/>
              <a:ext cx="1824" cy="1224"/>
            </a:xfrm>
            <a:custGeom>
              <a:avLst/>
              <a:gdLst>
                <a:gd name="T0" fmla="*/ 0 w 1824"/>
                <a:gd name="T1" fmla="*/ 0 h 1224"/>
                <a:gd name="T2" fmla="*/ 144 w 1824"/>
                <a:gd name="T3" fmla="*/ 228 h 1224"/>
                <a:gd name="T4" fmla="*/ 156 w 1824"/>
                <a:gd name="T5" fmla="*/ 264 h 1224"/>
                <a:gd name="T6" fmla="*/ 228 w 1824"/>
                <a:gd name="T7" fmla="*/ 312 h 1224"/>
                <a:gd name="T8" fmla="*/ 360 w 1824"/>
                <a:gd name="T9" fmla="*/ 420 h 1224"/>
                <a:gd name="T10" fmla="*/ 396 w 1824"/>
                <a:gd name="T11" fmla="*/ 456 h 1224"/>
                <a:gd name="T12" fmla="*/ 600 w 1824"/>
                <a:gd name="T13" fmla="*/ 600 h 1224"/>
                <a:gd name="T14" fmla="*/ 684 w 1824"/>
                <a:gd name="T15" fmla="*/ 672 h 1224"/>
                <a:gd name="T16" fmla="*/ 720 w 1824"/>
                <a:gd name="T17" fmla="*/ 684 h 1224"/>
                <a:gd name="T18" fmla="*/ 828 w 1824"/>
                <a:gd name="T19" fmla="*/ 756 h 1224"/>
                <a:gd name="T20" fmla="*/ 1056 w 1824"/>
                <a:gd name="T21" fmla="*/ 900 h 1224"/>
                <a:gd name="T22" fmla="*/ 1296 w 1824"/>
                <a:gd name="T23" fmla="*/ 1020 h 1224"/>
                <a:gd name="T24" fmla="*/ 1380 w 1824"/>
                <a:gd name="T25" fmla="*/ 1056 h 1224"/>
                <a:gd name="T26" fmla="*/ 1416 w 1824"/>
                <a:gd name="T27" fmla="*/ 1080 h 1224"/>
                <a:gd name="T28" fmla="*/ 1500 w 1824"/>
                <a:gd name="T29" fmla="*/ 1104 h 1224"/>
                <a:gd name="T30" fmla="*/ 1716 w 1824"/>
                <a:gd name="T31" fmla="*/ 1188 h 1224"/>
                <a:gd name="T32" fmla="*/ 1788 w 1824"/>
                <a:gd name="T33" fmla="*/ 1212 h 1224"/>
                <a:gd name="T34" fmla="*/ 1824 w 1824"/>
                <a:gd name="T35" fmla="*/ 1224 h 122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824"/>
                <a:gd name="T55" fmla="*/ 0 h 1224"/>
                <a:gd name="T56" fmla="*/ 1824 w 1824"/>
                <a:gd name="T57" fmla="*/ 1224 h 122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824" h="1224">
                  <a:moveTo>
                    <a:pt x="0" y="0"/>
                  </a:moveTo>
                  <a:cubicBezTo>
                    <a:pt x="17" y="85"/>
                    <a:pt x="70" y="179"/>
                    <a:pt x="144" y="228"/>
                  </a:cubicBezTo>
                  <a:cubicBezTo>
                    <a:pt x="148" y="240"/>
                    <a:pt x="147" y="255"/>
                    <a:pt x="156" y="264"/>
                  </a:cubicBezTo>
                  <a:cubicBezTo>
                    <a:pt x="176" y="284"/>
                    <a:pt x="208" y="292"/>
                    <a:pt x="228" y="312"/>
                  </a:cubicBezTo>
                  <a:cubicBezTo>
                    <a:pt x="292" y="376"/>
                    <a:pt x="250" y="338"/>
                    <a:pt x="360" y="420"/>
                  </a:cubicBezTo>
                  <a:cubicBezTo>
                    <a:pt x="374" y="430"/>
                    <a:pt x="383" y="446"/>
                    <a:pt x="396" y="456"/>
                  </a:cubicBezTo>
                  <a:cubicBezTo>
                    <a:pt x="460" y="506"/>
                    <a:pt x="535" y="551"/>
                    <a:pt x="600" y="600"/>
                  </a:cubicBezTo>
                  <a:cubicBezTo>
                    <a:pt x="630" y="622"/>
                    <a:pt x="653" y="652"/>
                    <a:pt x="684" y="672"/>
                  </a:cubicBezTo>
                  <a:cubicBezTo>
                    <a:pt x="695" y="679"/>
                    <a:pt x="709" y="678"/>
                    <a:pt x="720" y="684"/>
                  </a:cubicBezTo>
                  <a:cubicBezTo>
                    <a:pt x="763" y="706"/>
                    <a:pt x="781" y="740"/>
                    <a:pt x="828" y="756"/>
                  </a:cubicBezTo>
                  <a:cubicBezTo>
                    <a:pt x="890" y="818"/>
                    <a:pt x="970" y="878"/>
                    <a:pt x="1056" y="900"/>
                  </a:cubicBezTo>
                  <a:cubicBezTo>
                    <a:pt x="1122" y="950"/>
                    <a:pt x="1216" y="1000"/>
                    <a:pt x="1296" y="1020"/>
                  </a:cubicBezTo>
                  <a:cubicBezTo>
                    <a:pt x="1386" y="1080"/>
                    <a:pt x="1272" y="1010"/>
                    <a:pt x="1380" y="1056"/>
                  </a:cubicBezTo>
                  <a:cubicBezTo>
                    <a:pt x="1393" y="1062"/>
                    <a:pt x="1403" y="1074"/>
                    <a:pt x="1416" y="1080"/>
                  </a:cubicBezTo>
                  <a:cubicBezTo>
                    <a:pt x="1433" y="1089"/>
                    <a:pt x="1485" y="1100"/>
                    <a:pt x="1500" y="1104"/>
                  </a:cubicBezTo>
                  <a:cubicBezTo>
                    <a:pt x="1564" y="1147"/>
                    <a:pt x="1643" y="1164"/>
                    <a:pt x="1716" y="1188"/>
                  </a:cubicBezTo>
                  <a:cubicBezTo>
                    <a:pt x="1740" y="1196"/>
                    <a:pt x="1764" y="1204"/>
                    <a:pt x="1788" y="1212"/>
                  </a:cubicBezTo>
                  <a:cubicBezTo>
                    <a:pt x="1800" y="1216"/>
                    <a:pt x="1824" y="1224"/>
                    <a:pt x="1824" y="1224"/>
                  </a:cubicBezTo>
                </a:path>
              </a:pathLst>
            </a:custGeom>
            <a:noFill/>
            <a:ln w="381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87" name="Text Box 24"/>
            <p:cNvSpPr txBox="1">
              <a:spLocks noChangeArrowheads="1"/>
            </p:cNvSpPr>
            <p:nvPr/>
          </p:nvSpPr>
          <p:spPr bwMode="auto">
            <a:xfrm>
              <a:off x="2832" y="3867"/>
              <a:ext cx="1440" cy="28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b="1">
                  <a:solidFill>
                    <a:schemeClr val="bg1"/>
                  </a:solidFill>
                </a:rPr>
                <a:t>V</a:t>
              </a:r>
              <a:r>
                <a:rPr lang="zh-CN" altLang="en-US" b="1" i="0">
                  <a:solidFill>
                    <a:schemeClr val="bg1"/>
                  </a:solidFill>
                </a:rPr>
                <a:t>（</a:t>
              </a:r>
              <a:r>
                <a:rPr lang="en-US" altLang="zh-CN" b="1" i="0">
                  <a:solidFill>
                    <a:schemeClr val="bg1"/>
                  </a:solidFill>
                </a:rPr>
                <a:t>10</a:t>
              </a:r>
              <a:r>
                <a:rPr lang="en-US" altLang="zh-CN" b="1" i="0" baseline="30000">
                  <a:solidFill>
                    <a:schemeClr val="bg1"/>
                  </a:solidFill>
                </a:rPr>
                <a:t>-3</a:t>
              </a:r>
              <a:r>
                <a:rPr lang="en-US" altLang="zh-CN" b="1" i="0">
                  <a:solidFill>
                    <a:schemeClr val="bg1"/>
                  </a:solidFill>
                </a:rPr>
                <a:t> l /mol</a:t>
              </a:r>
              <a:r>
                <a:rPr lang="zh-CN" altLang="en-US" b="1" i="0">
                  <a:solidFill>
                    <a:schemeClr val="bg1"/>
                  </a:solidFill>
                </a:rPr>
                <a:t>）</a:t>
              </a:r>
            </a:p>
          </p:txBody>
        </p:sp>
        <p:sp>
          <p:nvSpPr>
            <p:cNvPr id="45088" name="Text Box 25"/>
            <p:cNvSpPr txBox="1">
              <a:spLocks noChangeArrowheads="1"/>
            </p:cNvSpPr>
            <p:nvPr/>
          </p:nvSpPr>
          <p:spPr bwMode="auto">
            <a:xfrm>
              <a:off x="1104" y="2043"/>
              <a:ext cx="309" cy="28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b="1" i="0">
                  <a:solidFill>
                    <a:schemeClr val="bg1"/>
                  </a:solidFill>
                </a:rPr>
                <a:t>液</a:t>
              </a:r>
            </a:p>
          </p:txBody>
        </p:sp>
        <p:sp>
          <p:nvSpPr>
            <p:cNvPr id="45089" name="Text Box 26"/>
            <p:cNvSpPr txBox="1">
              <a:spLocks noChangeArrowheads="1"/>
            </p:cNvSpPr>
            <p:nvPr/>
          </p:nvSpPr>
          <p:spPr bwMode="auto">
            <a:xfrm>
              <a:off x="1680" y="3147"/>
              <a:ext cx="888" cy="28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b="1" i="0">
                  <a:solidFill>
                    <a:schemeClr val="bg1"/>
                  </a:solidFill>
                </a:rPr>
                <a:t>汽液共存</a:t>
              </a:r>
            </a:p>
          </p:txBody>
        </p:sp>
        <p:sp>
          <p:nvSpPr>
            <p:cNvPr id="45090" name="Text Box 27"/>
            <p:cNvSpPr txBox="1">
              <a:spLocks noChangeArrowheads="1"/>
            </p:cNvSpPr>
            <p:nvPr/>
          </p:nvSpPr>
          <p:spPr bwMode="auto">
            <a:xfrm>
              <a:off x="2636" y="2859"/>
              <a:ext cx="309" cy="28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b="1" i="0">
                  <a:solidFill>
                    <a:schemeClr val="bg1"/>
                  </a:solidFill>
                </a:rPr>
                <a:t>汽</a:t>
              </a:r>
            </a:p>
          </p:txBody>
        </p:sp>
        <p:sp>
          <p:nvSpPr>
            <p:cNvPr id="45091" name="Text Box 28"/>
            <p:cNvSpPr txBox="1">
              <a:spLocks noChangeArrowheads="1"/>
            </p:cNvSpPr>
            <p:nvPr/>
          </p:nvSpPr>
          <p:spPr bwMode="auto">
            <a:xfrm>
              <a:off x="2390" y="1755"/>
              <a:ext cx="309" cy="28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b="1" i="0">
                  <a:solidFill>
                    <a:schemeClr val="bg1"/>
                  </a:solidFill>
                </a:rPr>
                <a:t>气</a:t>
              </a:r>
            </a:p>
          </p:txBody>
        </p:sp>
        <p:sp>
          <p:nvSpPr>
            <p:cNvPr id="45092" name="Text Box 29"/>
            <p:cNvSpPr txBox="1">
              <a:spLocks noChangeArrowheads="1"/>
            </p:cNvSpPr>
            <p:nvPr/>
          </p:nvSpPr>
          <p:spPr bwMode="auto">
            <a:xfrm rot="10800000">
              <a:off x="477" y="1088"/>
              <a:ext cx="346" cy="87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vert="eaVert"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b="1">
                  <a:solidFill>
                    <a:schemeClr val="bg1"/>
                  </a:solidFill>
                </a:rPr>
                <a:t>P</a:t>
              </a:r>
              <a:r>
                <a:rPr lang="zh-CN" altLang="en-US" b="1" i="0">
                  <a:solidFill>
                    <a:schemeClr val="bg1"/>
                  </a:solidFill>
                </a:rPr>
                <a:t>（</a:t>
              </a:r>
              <a:r>
                <a:rPr lang="en-US" altLang="zh-CN" b="1" i="0">
                  <a:solidFill>
                    <a:schemeClr val="bg1"/>
                  </a:solidFill>
                </a:rPr>
                <a:t>atm</a:t>
              </a:r>
              <a:r>
                <a:rPr lang="zh-CN" altLang="en-US" b="1" i="0">
                  <a:solidFill>
                    <a:schemeClr val="bg1"/>
                  </a:solidFill>
                </a:rPr>
                <a:t>）</a:t>
              </a:r>
            </a:p>
          </p:txBody>
        </p:sp>
        <p:sp>
          <p:nvSpPr>
            <p:cNvPr id="45093" name="Line 30"/>
            <p:cNvSpPr>
              <a:spLocks noChangeShapeType="1"/>
            </p:cNvSpPr>
            <p:nvPr/>
          </p:nvSpPr>
          <p:spPr bwMode="auto">
            <a:xfrm>
              <a:off x="2112" y="2475"/>
              <a:ext cx="0" cy="1296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94" name="Text Box 31"/>
            <p:cNvSpPr txBox="1">
              <a:spLocks noChangeArrowheads="1"/>
            </p:cNvSpPr>
            <p:nvPr/>
          </p:nvSpPr>
          <p:spPr bwMode="auto">
            <a:xfrm>
              <a:off x="1910" y="3867"/>
              <a:ext cx="452" cy="28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b="1" i="0">
                  <a:solidFill>
                    <a:schemeClr val="bg1"/>
                  </a:solidFill>
                </a:rPr>
                <a:t>95.5</a:t>
              </a:r>
            </a:p>
          </p:txBody>
        </p:sp>
        <p:sp>
          <p:nvSpPr>
            <p:cNvPr id="45095" name="Text Box 32"/>
            <p:cNvSpPr txBox="1">
              <a:spLocks noChangeArrowheads="1"/>
            </p:cNvSpPr>
            <p:nvPr/>
          </p:nvSpPr>
          <p:spPr bwMode="auto">
            <a:xfrm>
              <a:off x="806" y="3867"/>
              <a:ext cx="212" cy="28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b="1" i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45096" name="Text Box 33"/>
            <p:cNvSpPr txBox="1">
              <a:spLocks noChangeArrowheads="1"/>
            </p:cNvSpPr>
            <p:nvPr/>
          </p:nvSpPr>
          <p:spPr bwMode="auto">
            <a:xfrm>
              <a:off x="470" y="3627"/>
              <a:ext cx="308" cy="28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b="1" i="0">
                  <a:solidFill>
                    <a:schemeClr val="bg1"/>
                  </a:solidFill>
                </a:rPr>
                <a:t>45</a:t>
              </a:r>
            </a:p>
          </p:txBody>
        </p:sp>
        <p:sp>
          <p:nvSpPr>
            <p:cNvPr id="45097" name="Text Box 34"/>
            <p:cNvSpPr txBox="1">
              <a:spLocks noChangeArrowheads="1"/>
            </p:cNvSpPr>
            <p:nvPr/>
          </p:nvSpPr>
          <p:spPr bwMode="auto">
            <a:xfrm>
              <a:off x="480" y="3291"/>
              <a:ext cx="308" cy="28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b="1" i="0">
                  <a:solidFill>
                    <a:schemeClr val="bg1"/>
                  </a:solidFill>
                </a:rPr>
                <a:t>50</a:t>
              </a:r>
            </a:p>
          </p:txBody>
        </p:sp>
        <p:sp>
          <p:nvSpPr>
            <p:cNvPr id="45098" name="Line 35"/>
            <p:cNvSpPr>
              <a:spLocks noChangeShapeType="1"/>
            </p:cNvSpPr>
            <p:nvPr/>
          </p:nvSpPr>
          <p:spPr bwMode="auto">
            <a:xfrm>
              <a:off x="960" y="3435"/>
              <a:ext cx="624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99" name="Line 36"/>
            <p:cNvSpPr>
              <a:spLocks noChangeShapeType="1"/>
            </p:cNvSpPr>
            <p:nvPr/>
          </p:nvSpPr>
          <p:spPr bwMode="auto">
            <a:xfrm flipH="1">
              <a:off x="960" y="2475"/>
              <a:ext cx="1152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100" name="Text Box 37"/>
            <p:cNvSpPr txBox="1">
              <a:spLocks noChangeArrowheads="1"/>
            </p:cNvSpPr>
            <p:nvPr/>
          </p:nvSpPr>
          <p:spPr bwMode="auto">
            <a:xfrm>
              <a:off x="398" y="2379"/>
              <a:ext cx="452" cy="28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b="1" i="0">
                  <a:solidFill>
                    <a:schemeClr val="bg1"/>
                  </a:solidFill>
                </a:rPr>
                <a:t>72.3</a:t>
              </a:r>
            </a:p>
          </p:txBody>
        </p:sp>
        <p:sp>
          <p:nvSpPr>
            <p:cNvPr id="45101" name="Text Box 38"/>
            <p:cNvSpPr txBox="1">
              <a:spLocks noChangeArrowheads="1"/>
            </p:cNvSpPr>
            <p:nvPr/>
          </p:nvSpPr>
          <p:spPr bwMode="auto">
            <a:xfrm>
              <a:off x="1943" y="2187"/>
              <a:ext cx="265" cy="28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b="1" i="0">
                  <a:solidFill>
                    <a:schemeClr val="bg1"/>
                  </a:solidFill>
                </a:rPr>
                <a:t>K</a:t>
              </a:r>
            </a:p>
          </p:txBody>
        </p:sp>
        <p:sp>
          <p:nvSpPr>
            <p:cNvPr id="45102" name="Text Box 39"/>
            <p:cNvSpPr txBox="1">
              <a:spLocks noChangeArrowheads="1"/>
            </p:cNvSpPr>
            <p:nvPr/>
          </p:nvSpPr>
          <p:spPr bwMode="auto">
            <a:xfrm>
              <a:off x="3569" y="3531"/>
              <a:ext cx="255" cy="28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b="1" i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45103" name="Text Box 40"/>
            <p:cNvSpPr txBox="1">
              <a:spLocks noChangeArrowheads="1"/>
            </p:cNvSpPr>
            <p:nvPr/>
          </p:nvSpPr>
          <p:spPr bwMode="auto">
            <a:xfrm>
              <a:off x="2828" y="3243"/>
              <a:ext cx="244" cy="28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b="1" i="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45104" name="Text Box 41"/>
            <p:cNvSpPr txBox="1">
              <a:spLocks noChangeArrowheads="1"/>
            </p:cNvSpPr>
            <p:nvPr/>
          </p:nvSpPr>
          <p:spPr bwMode="auto">
            <a:xfrm>
              <a:off x="1281" y="3387"/>
              <a:ext cx="255" cy="28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b="1" i="0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45105" name="Text Box 42"/>
            <p:cNvSpPr txBox="1">
              <a:spLocks noChangeArrowheads="1"/>
            </p:cNvSpPr>
            <p:nvPr/>
          </p:nvSpPr>
          <p:spPr bwMode="auto">
            <a:xfrm>
              <a:off x="3110" y="1659"/>
              <a:ext cx="739" cy="28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b="1" i="0">
                  <a:solidFill>
                    <a:schemeClr val="bg1"/>
                  </a:solidFill>
                </a:rPr>
                <a:t>48.1 </a:t>
              </a:r>
              <a:r>
                <a:rPr lang="en-US" altLang="zh-CN" b="1" i="0" baseline="30000">
                  <a:solidFill>
                    <a:schemeClr val="bg1"/>
                  </a:solidFill>
                </a:rPr>
                <a:t>O</a:t>
              </a:r>
              <a:r>
                <a:rPr lang="en-US" altLang="zh-CN" b="1" i="0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45106" name="Text Box 43"/>
            <p:cNvSpPr txBox="1">
              <a:spLocks noChangeArrowheads="1"/>
            </p:cNvSpPr>
            <p:nvPr/>
          </p:nvSpPr>
          <p:spPr bwMode="auto">
            <a:xfrm>
              <a:off x="2941" y="2597"/>
              <a:ext cx="739" cy="28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b="1" i="0">
                  <a:solidFill>
                    <a:schemeClr val="bg1"/>
                  </a:solidFill>
                </a:rPr>
                <a:t>31.1 </a:t>
              </a:r>
              <a:r>
                <a:rPr lang="en-US" altLang="zh-CN" b="1" i="0" baseline="30000">
                  <a:solidFill>
                    <a:schemeClr val="bg1"/>
                  </a:solidFill>
                </a:rPr>
                <a:t>O</a:t>
              </a:r>
              <a:r>
                <a:rPr lang="en-US" altLang="zh-CN" b="1" i="0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45107" name="Text Box 44"/>
            <p:cNvSpPr txBox="1">
              <a:spLocks noChangeArrowheads="1"/>
            </p:cNvSpPr>
            <p:nvPr/>
          </p:nvSpPr>
          <p:spPr bwMode="auto">
            <a:xfrm>
              <a:off x="2974" y="3037"/>
              <a:ext cx="595" cy="28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b="1" i="0">
                  <a:solidFill>
                    <a:schemeClr val="bg1"/>
                  </a:solidFill>
                </a:rPr>
                <a:t>21 </a:t>
              </a:r>
              <a:r>
                <a:rPr lang="en-US" altLang="zh-CN" b="1" i="0" baseline="30000">
                  <a:solidFill>
                    <a:schemeClr val="bg1"/>
                  </a:solidFill>
                </a:rPr>
                <a:t>O</a:t>
              </a:r>
              <a:r>
                <a:rPr lang="en-US" altLang="zh-CN" b="1" i="0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45108" name="Text Box 45"/>
            <p:cNvSpPr txBox="1">
              <a:spLocks noChangeArrowheads="1"/>
            </p:cNvSpPr>
            <p:nvPr/>
          </p:nvSpPr>
          <p:spPr bwMode="auto">
            <a:xfrm>
              <a:off x="3070" y="3333"/>
              <a:ext cx="547" cy="28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b="1" i="0">
                  <a:solidFill>
                    <a:schemeClr val="bg1"/>
                  </a:solidFill>
                </a:rPr>
                <a:t>13</a:t>
              </a:r>
              <a:r>
                <a:rPr lang="en-US" altLang="zh-CN" b="1" i="0" baseline="30000">
                  <a:solidFill>
                    <a:schemeClr val="bg1"/>
                  </a:solidFill>
                </a:rPr>
                <a:t>O</a:t>
              </a:r>
              <a:r>
                <a:rPr lang="en-US" altLang="zh-CN" b="1" i="0">
                  <a:solidFill>
                    <a:schemeClr val="bg1"/>
                  </a:solidFill>
                </a:rPr>
                <a:t>C</a:t>
              </a:r>
            </a:p>
          </p:txBody>
        </p:sp>
      </p:grpSp>
      <p:grpSp>
        <p:nvGrpSpPr>
          <p:cNvPr id="3" name="Group 46"/>
          <p:cNvGrpSpPr>
            <a:grpSpLocks/>
          </p:cNvGrpSpPr>
          <p:nvPr/>
        </p:nvGrpSpPr>
        <p:grpSpPr bwMode="auto">
          <a:xfrm>
            <a:off x="6521450" y="2438400"/>
            <a:ext cx="2393950" cy="2514600"/>
            <a:chOff x="4108" y="1536"/>
            <a:chExt cx="1508" cy="1584"/>
          </a:xfrm>
        </p:grpSpPr>
        <p:sp>
          <p:nvSpPr>
            <p:cNvPr id="45064" name="Rectangle 47"/>
            <p:cNvSpPr>
              <a:spLocks noChangeArrowheads="1"/>
            </p:cNvSpPr>
            <p:nvPr/>
          </p:nvSpPr>
          <p:spPr bwMode="auto">
            <a:xfrm>
              <a:off x="4464" y="1536"/>
              <a:ext cx="1152" cy="1248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65" name="Freeform 48"/>
            <p:cNvSpPr>
              <a:spLocks/>
            </p:cNvSpPr>
            <p:nvPr/>
          </p:nvSpPr>
          <p:spPr bwMode="auto">
            <a:xfrm>
              <a:off x="4656" y="1692"/>
              <a:ext cx="780" cy="840"/>
            </a:xfrm>
            <a:custGeom>
              <a:avLst/>
              <a:gdLst>
                <a:gd name="T0" fmla="*/ 0 w 780"/>
                <a:gd name="T1" fmla="*/ 0 h 840"/>
                <a:gd name="T2" fmla="*/ 180 w 780"/>
                <a:gd name="T3" fmla="*/ 312 h 840"/>
                <a:gd name="T4" fmla="*/ 264 w 780"/>
                <a:gd name="T5" fmla="*/ 444 h 840"/>
                <a:gd name="T6" fmla="*/ 312 w 780"/>
                <a:gd name="T7" fmla="*/ 528 h 840"/>
                <a:gd name="T8" fmla="*/ 456 w 780"/>
                <a:gd name="T9" fmla="*/ 672 h 840"/>
                <a:gd name="T10" fmla="*/ 636 w 780"/>
                <a:gd name="T11" fmla="*/ 792 h 840"/>
                <a:gd name="T12" fmla="*/ 744 w 780"/>
                <a:gd name="T13" fmla="*/ 828 h 840"/>
                <a:gd name="T14" fmla="*/ 780 w 780"/>
                <a:gd name="T15" fmla="*/ 840 h 84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80"/>
                <a:gd name="T25" fmla="*/ 0 h 840"/>
                <a:gd name="T26" fmla="*/ 780 w 780"/>
                <a:gd name="T27" fmla="*/ 840 h 84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80" h="840">
                  <a:moveTo>
                    <a:pt x="0" y="0"/>
                  </a:moveTo>
                  <a:cubicBezTo>
                    <a:pt x="39" y="118"/>
                    <a:pt x="112" y="209"/>
                    <a:pt x="180" y="312"/>
                  </a:cubicBezTo>
                  <a:cubicBezTo>
                    <a:pt x="208" y="354"/>
                    <a:pt x="237" y="401"/>
                    <a:pt x="264" y="444"/>
                  </a:cubicBezTo>
                  <a:cubicBezTo>
                    <a:pt x="287" y="481"/>
                    <a:pt x="284" y="497"/>
                    <a:pt x="312" y="528"/>
                  </a:cubicBezTo>
                  <a:cubicBezTo>
                    <a:pt x="356" y="578"/>
                    <a:pt x="408" y="624"/>
                    <a:pt x="456" y="672"/>
                  </a:cubicBezTo>
                  <a:cubicBezTo>
                    <a:pt x="502" y="718"/>
                    <a:pt x="581" y="755"/>
                    <a:pt x="636" y="792"/>
                  </a:cubicBezTo>
                  <a:cubicBezTo>
                    <a:pt x="636" y="792"/>
                    <a:pt x="726" y="822"/>
                    <a:pt x="744" y="828"/>
                  </a:cubicBezTo>
                  <a:cubicBezTo>
                    <a:pt x="756" y="832"/>
                    <a:pt x="780" y="840"/>
                    <a:pt x="780" y="840"/>
                  </a:cubicBezTo>
                </a:path>
              </a:pathLst>
            </a:custGeom>
            <a:noFill/>
            <a:ln w="381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66" name="Text Box 49"/>
            <p:cNvSpPr txBox="1">
              <a:spLocks noChangeArrowheads="1"/>
            </p:cNvSpPr>
            <p:nvPr/>
          </p:nvSpPr>
          <p:spPr bwMode="auto">
            <a:xfrm>
              <a:off x="5302" y="2832"/>
              <a:ext cx="244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b="1">
                  <a:solidFill>
                    <a:schemeClr val="bg1"/>
                  </a:solidFill>
                </a:rPr>
                <a:t>V</a:t>
              </a:r>
              <a:endParaRPr lang="en-US" altLang="zh-CN" b="1" i="0">
                <a:solidFill>
                  <a:schemeClr val="bg1"/>
                </a:solidFill>
              </a:endParaRPr>
            </a:p>
          </p:txBody>
        </p:sp>
        <p:sp>
          <p:nvSpPr>
            <p:cNvPr id="45067" name="Text Box 50"/>
            <p:cNvSpPr txBox="1">
              <a:spLocks noChangeArrowheads="1"/>
            </p:cNvSpPr>
            <p:nvPr/>
          </p:nvSpPr>
          <p:spPr bwMode="auto">
            <a:xfrm>
              <a:off x="4108" y="1584"/>
              <a:ext cx="233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b="1">
                  <a:solidFill>
                    <a:schemeClr val="bg1"/>
                  </a:solidFill>
                </a:rPr>
                <a:t>P</a:t>
              </a:r>
              <a:endParaRPr lang="en-US" altLang="zh-CN" b="1" i="0">
                <a:solidFill>
                  <a:schemeClr val="bg1"/>
                </a:solidFill>
              </a:endParaRPr>
            </a:p>
          </p:txBody>
        </p:sp>
        <p:sp>
          <p:nvSpPr>
            <p:cNvPr id="45068" name="Text Box 51"/>
            <p:cNvSpPr txBox="1">
              <a:spLocks noChangeArrowheads="1"/>
            </p:cNvSpPr>
            <p:nvPr/>
          </p:nvSpPr>
          <p:spPr bwMode="auto">
            <a:xfrm>
              <a:off x="4466" y="2448"/>
              <a:ext cx="888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zh-CN" altLang="en-US" b="1" i="0">
                  <a:solidFill>
                    <a:schemeClr val="bg1"/>
                  </a:solidFill>
                </a:rPr>
                <a:t>理想气体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90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90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90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0530" grpId="0" autoUpdateAnimBg="0"/>
      <p:bldP spid="790531" grpId="0" autoUpdateAnimBg="0"/>
      <p:bldP spid="790532" grpId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71DDD50-F3A1-4F38-BF9E-1E851D8997D5}" type="slidenum">
              <a:rPr lang="en-US" altLang="zh-CN" smtClean="0"/>
              <a:pPr/>
              <a:t>43</a:t>
            </a:fld>
            <a:endParaRPr lang="en-US" altLang="zh-CN"/>
          </a:p>
        </p:txBody>
      </p:sp>
      <p:graphicFrame>
        <p:nvGraphicFramePr>
          <p:cNvPr id="28674" name="Object 7"/>
          <p:cNvGraphicFramePr>
            <a:graphicFrameLocks noGrp="1" noChangeAspect="1"/>
          </p:cNvGraphicFramePr>
          <p:nvPr>
            <p:ph/>
          </p:nvPr>
        </p:nvGraphicFramePr>
        <p:xfrm>
          <a:off x="882650" y="788988"/>
          <a:ext cx="7113588" cy="474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8" name="Mathcad" r:id="rId3" imgW="4086360" imgH="2324160" progId="Mathcad">
                  <p:embed/>
                </p:oleObj>
              </mc:Choice>
              <mc:Fallback>
                <p:oleObj name="Mathcad" r:id="rId3" imgW="4086360" imgH="2324160" progId="Mathcad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2650" y="788988"/>
                        <a:ext cx="7113588" cy="4745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wipe dir="r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A062EAC-368B-4B54-85F6-5D7AD53AF00C}" type="slidenum">
              <a:rPr lang="en-US" altLang="zh-CN" smtClean="0"/>
              <a:pPr/>
              <a:t>44</a:t>
            </a:fld>
            <a:endParaRPr lang="en-US" altLang="zh-CN"/>
          </a:p>
        </p:txBody>
      </p:sp>
      <p:sp>
        <p:nvSpPr>
          <p:cNvPr id="804866" name="Text Box 2"/>
          <p:cNvSpPr txBox="1">
            <a:spLocks noChangeArrowheads="1"/>
          </p:cNvSpPr>
          <p:nvPr/>
        </p:nvSpPr>
        <p:spPr bwMode="auto">
          <a:xfrm>
            <a:off x="1676400" y="1812925"/>
            <a:ext cx="54864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4000" i="0">
                <a:solidFill>
                  <a:schemeClr val="bg1"/>
                </a:solidFill>
              </a:rPr>
              <a:t>互动题</a:t>
            </a:r>
            <a:r>
              <a:rPr lang="en-US" altLang="zh-CN" sz="4000" i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804867" name="Text Box 3"/>
          <p:cNvSpPr txBox="1">
            <a:spLocks noChangeArrowheads="1"/>
          </p:cNvSpPr>
          <p:nvPr/>
        </p:nvSpPr>
        <p:spPr bwMode="auto">
          <a:xfrm>
            <a:off x="200025" y="3155950"/>
            <a:ext cx="874871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0" lang="zh-CN" altLang="en-US" sz="3600" i="0">
                <a:solidFill>
                  <a:schemeClr val="bg1"/>
                </a:solidFill>
              </a:rPr>
              <a:t>熵的统计意义及其应用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04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04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4866" grpId="0" build="p" autoUpdateAnimBg="0"/>
      <p:bldP spid="804867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FD5DAA9-AB80-4C4C-89A8-6038A89E3A5C}" type="slidenum">
              <a:rPr lang="en-US" altLang="zh-CN" smtClean="0"/>
              <a:pPr/>
              <a:t>5</a:t>
            </a:fld>
            <a:endParaRPr lang="en-US" altLang="zh-CN"/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2112963" y="1682750"/>
            <a:ext cx="4745037" cy="600075"/>
            <a:chOff x="1331" y="688"/>
            <a:chExt cx="2989" cy="378"/>
          </a:xfrm>
        </p:grpSpPr>
        <p:sp>
          <p:nvSpPr>
            <p:cNvPr id="4106" name="Rectangle 4"/>
            <p:cNvSpPr>
              <a:spLocks noChangeArrowheads="1"/>
            </p:cNvSpPr>
            <p:nvPr/>
          </p:nvSpPr>
          <p:spPr bwMode="auto">
            <a:xfrm>
              <a:off x="1331" y="688"/>
              <a:ext cx="1510" cy="378"/>
            </a:xfrm>
            <a:prstGeom prst="rect">
              <a:avLst/>
            </a:prstGeom>
            <a:noFill/>
            <a:ln w="28575">
              <a:solidFill>
                <a:srgbClr val="00FF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7" name="Text Box 5"/>
            <p:cNvSpPr txBox="1">
              <a:spLocks noChangeArrowheads="1"/>
            </p:cNvSpPr>
            <p:nvPr/>
          </p:nvSpPr>
          <p:spPr bwMode="auto">
            <a:xfrm>
              <a:off x="1433" y="695"/>
              <a:ext cx="288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800" b="1">
                  <a:solidFill>
                    <a:srgbClr val="FFFF00"/>
                  </a:solidFill>
                </a:rPr>
                <a:t>Q=E</a:t>
              </a:r>
              <a:r>
                <a:rPr lang="en-US" altLang="zh-CN" sz="2800" b="1" i="0" baseline="-25000">
                  <a:solidFill>
                    <a:srgbClr val="FFFF00"/>
                  </a:solidFill>
                </a:rPr>
                <a:t>2</a:t>
              </a:r>
              <a:r>
                <a:rPr lang="en-US" altLang="zh-CN" sz="2800" b="1" i="0">
                  <a:solidFill>
                    <a:srgbClr val="FFFF00"/>
                  </a:solidFill>
                </a:rPr>
                <a:t>-</a:t>
              </a:r>
              <a:r>
                <a:rPr lang="en-US" altLang="zh-CN" sz="2800" b="1">
                  <a:solidFill>
                    <a:srgbClr val="FFFF00"/>
                  </a:solidFill>
                </a:rPr>
                <a:t>E</a:t>
              </a:r>
              <a:r>
                <a:rPr lang="en-US" altLang="zh-CN" sz="2800" b="1" i="0" baseline="-25000">
                  <a:solidFill>
                    <a:srgbClr val="FFFF00"/>
                  </a:solidFill>
                </a:rPr>
                <a:t>1</a:t>
              </a:r>
              <a:r>
                <a:rPr lang="en-US" altLang="zh-CN" sz="2800" b="1">
                  <a:solidFill>
                    <a:srgbClr val="FFFF00"/>
                  </a:solidFill>
                </a:rPr>
                <a:t> + A</a:t>
              </a:r>
              <a:r>
                <a:rPr lang="en-US" altLang="zh-CN" sz="2800" b="1" i="0">
                  <a:solidFill>
                    <a:schemeClr val="bg1"/>
                  </a:solidFill>
                </a:rPr>
                <a:t>            </a:t>
              </a:r>
              <a:endParaRPr lang="en-US" altLang="zh-CN" i="0"/>
            </a:p>
          </p:txBody>
        </p:sp>
      </p:grpSp>
      <p:sp>
        <p:nvSpPr>
          <p:cNvPr id="717831" name="Text Box 7"/>
          <p:cNvSpPr txBox="1">
            <a:spLocks noChangeArrowheads="1"/>
          </p:cNvSpPr>
          <p:nvPr/>
        </p:nvSpPr>
        <p:spPr bwMode="auto">
          <a:xfrm>
            <a:off x="423863" y="2498725"/>
            <a:ext cx="8194675" cy="250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chemeClr val="bg1"/>
                </a:solidFill>
              </a:rPr>
              <a:t>         </a:t>
            </a:r>
            <a:r>
              <a:rPr lang="en-US" altLang="zh-CN" sz="2800" b="1">
                <a:solidFill>
                  <a:srgbClr val="FFFF00"/>
                </a:solidFill>
              </a:rPr>
              <a:t>Q</a:t>
            </a:r>
            <a:r>
              <a:rPr lang="en-US" altLang="zh-CN" sz="2800" b="1">
                <a:solidFill>
                  <a:schemeClr val="bg1"/>
                </a:solidFill>
              </a:rPr>
              <a:t> </a:t>
            </a:r>
            <a:r>
              <a:rPr lang="en-US" altLang="zh-CN" sz="2800" b="1" i="0">
                <a:solidFill>
                  <a:srgbClr val="00FF00"/>
                </a:solidFill>
              </a:rPr>
              <a:t>——</a:t>
            </a:r>
            <a:r>
              <a:rPr lang="zh-CN" altLang="en-US" sz="2800" b="1" i="0">
                <a:solidFill>
                  <a:srgbClr val="00FF00"/>
                </a:solidFill>
              </a:rPr>
              <a:t>系统</a:t>
            </a:r>
            <a:r>
              <a:rPr lang="zh-CN" altLang="en-US" sz="2800" b="1" i="0">
                <a:solidFill>
                  <a:schemeClr val="bg1"/>
                </a:solidFill>
              </a:rPr>
              <a:t>从外界吸收的热量</a:t>
            </a:r>
          </a:p>
          <a:p>
            <a:pPr>
              <a:spcBef>
                <a:spcPct val="0"/>
              </a:spcBef>
            </a:pPr>
            <a:r>
              <a:rPr lang="zh-CN" altLang="en-US" sz="2800" b="1">
                <a:solidFill>
                  <a:schemeClr val="bg1"/>
                </a:solidFill>
                <a:sym typeface="Symbol" pitchFamily="18" charset="2"/>
              </a:rPr>
              <a:t>        </a:t>
            </a:r>
            <a:r>
              <a:rPr lang="en-US" altLang="zh-CN" sz="2800" b="1">
                <a:solidFill>
                  <a:srgbClr val="FFFF00"/>
                </a:solidFill>
              </a:rPr>
              <a:t>E</a:t>
            </a:r>
            <a:r>
              <a:rPr lang="en-US" altLang="zh-CN" sz="2800" b="1" i="0" baseline="-25000">
                <a:solidFill>
                  <a:srgbClr val="FFFF00"/>
                </a:solidFill>
              </a:rPr>
              <a:t>2</a:t>
            </a:r>
            <a:r>
              <a:rPr lang="en-US" altLang="zh-CN" sz="2800" b="1" i="0">
                <a:solidFill>
                  <a:srgbClr val="FFFF00"/>
                </a:solidFill>
              </a:rPr>
              <a:t>-</a:t>
            </a:r>
            <a:r>
              <a:rPr lang="en-US" altLang="zh-CN" sz="2800" b="1">
                <a:solidFill>
                  <a:srgbClr val="FFFF00"/>
                </a:solidFill>
              </a:rPr>
              <a:t>E</a:t>
            </a:r>
            <a:r>
              <a:rPr lang="en-US" altLang="zh-CN" sz="2800" b="1" i="0" baseline="-25000">
                <a:solidFill>
                  <a:srgbClr val="FFFF00"/>
                </a:solidFill>
              </a:rPr>
              <a:t>1</a:t>
            </a:r>
            <a:r>
              <a:rPr lang="en-US" altLang="zh-CN" sz="2800" b="1" i="0">
                <a:solidFill>
                  <a:srgbClr val="00FF00"/>
                </a:solidFill>
              </a:rPr>
              <a:t>—</a:t>
            </a:r>
            <a:r>
              <a:rPr lang="zh-CN" altLang="en-US" sz="2800" b="1" i="0">
                <a:solidFill>
                  <a:srgbClr val="00FF00"/>
                </a:solidFill>
              </a:rPr>
              <a:t>系统</a:t>
            </a:r>
            <a:r>
              <a:rPr lang="zh-CN" altLang="en-US" sz="2800" b="1" i="0">
                <a:solidFill>
                  <a:schemeClr val="bg1"/>
                </a:solidFill>
              </a:rPr>
              <a:t>内能的增量</a:t>
            </a:r>
          </a:p>
          <a:p>
            <a:pPr>
              <a:spcBef>
                <a:spcPct val="0"/>
              </a:spcBef>
            </a:pPr>
            <a:r>
              <a:rPr lang="zh-CN" altLang="en-US" sz="2800" b="1">
                <a:solidFill>
                  <a:schemeClr val="bg1"/>
                </a:solidFill>
              </a:rPr>
              <a:t>         </a:t>
            </a:r>
            <a:r>
              <a:rPr lang="en-US" altLang="zh-CN" sz="2800" b="1">
                <a:solidFill>
                  <a:srgbClr val="FFFF00"/>
                </a:solidFill>
              </a:rPr>
              <a:t>A</a:t>
            </a:r>
            <a:r>
              <a:rPr lang="en-US" altLang="zh-CN" sz="2800" b="1">
                <a:solidFill>
                  <a:schemeClr val="bg1"/>
                </a:solidFill>
              </a:rPr>
              <a:t>  </a:t>
            </a:r>
            <a:r>
              <a:rPr lang="en-US" altLang="zh-CN" sz="2800" b="1" i="0">
                <a:solidFill>
                  <a:srgbClr val="00FF00"/>
                </a:solidFill>
              </a:rPr>
              <a:t>——</a:t>
            </a:r>
            <a:r>
              <a:rPr lang="zh-CN" altLang="en-US" sz="2800" b="1" i="0">
                <a:solidFill>
                  <a:srgbClr val="00FF00"/>
                </a:solidFill>
              </a:rPr>
              <a:t>系统</a:t>
            </a:r>
            <a:r>
              <a:rPr lang="zh-CN" altLang="en-US" sz="2800" b="1" i="0">
                <a:solidFill>
                  <a:schemeClr val="bg1"/>
                </a:solidFill>
              </a:rPr>
              <a:t>对外作的功</a:t>
            </a:r>
          </a:p>
          <a:p>
            <a:pPr>
              <a:spcBef>
                <a:spcPct val="30000"/>
              </a:spcBef>
            </a:pPr>
            <a:r>
              <a:rPr lang="zh-CN" altLang="en-US" sz="2800" b="1" i="0">
                <a:solidFill>
                  <a:schemeClr val="bg1"/>
                </a:solidFill>
              </a:rPr>
              <a:t>       对微小过程： </a:t>
            </a:r>
            <a:r>
              <a:rPr lang="en-US" altLang="zh-CN" sz="2800" b="1">
                <a:solidFill>
                  <a:srgbClr val="FFFF00"/>
                </a:solidFill>
              </a:rPr>
              <a:t>dQ=</a:t>
            </a:r>
            <a:r>
              <a:rPr lang="en-US" altLang="zh-CN" sz="2800" b="1">
                <a:solidFill>
                  <a:srgbClr val="FFFF00"/>
                </a:solidFill>
                <a:sym typeface="Symbol" pitchFamily="18" charset="2"/>
              </a:rPr>
              <a:t>d</a:t>
            </a:r>
            <a:r>
              <a:rPr lang="en-US" altLang="zh-CN" sz="2800" b="1">
                <a:solidFill>
                  <a:srgbClr val="FFFF00"/>
                </a:solidFill>
              </a:rPr>
              <a:t>E + dA</a:t>
            </a:r>
            <a:r>
              <a:rPr lang="en-US" altLang="zh-CN" sz="2800" b="1" i="0">
                <a:solidFill>
                  <a:schemeClr val="bg1"/>
                </a:solidFill>
              </a:rPr>
              <a:t> </a:t>
            </a:r>
          </a:p>
          <a:p>
            <a:pPr>
              <a:spcBef>
                <a:spcPct val="35000"/>
              </a:spcBef>
            </a:pPr>
            <a:r>
              <a:rPr lang="en-US" altLang="zh-CN" b="1" i="0">
                <a:solidFill>
                  <a:schemeClr val="bg1"/>
                </a:solidFill>
              </a:rPr>
              <a:t>        </a:t>
            </a:r>
            <a:r>
              <a:rPr lang="zh-CN" altLang="en-US" sz="2800" b="1" i="0">
                <a:solidFill>
                  <a:schemeClr val="bg1"/>
                </a:solidFill>
              </a:rPr>
              <a:t>对理想气体的准静态过程</a:t>
            </a:r>
            <a:r>
              <a:rPr lang="en-US" altLang="zh-CN" sz="2800" b="1" i="0">
                <a:solidFill>
                  <a:schemeClr val="bg1"/>
                </a:solidFill>
              </a:rPr>
              <a:t>:</a:t>
            </a:r>
          </a:p>
        </p:txBody>
      </p:sp>
      <p:sp>
        <p:nvSpPr>
          <p:cNvPr id="4103" name="Text Box 11"/>
          <p:cNvSpPr txBox="1">
            <a:spLocks noChangeArrowheads="1"/>
          </p:cNvSpPr>
          <p:nvPr/>
        </p:nvSpPr>
        <p:spPr bwMode="auto">
          <a:xfrm>
            <a:off x="1038225" y="396875"/>
            <a:ext cx="6434138" cy="547688"/>
          </a:xfrm>
          <a:prstGeom prst="rect">
            <a:avLst/>
          </a:prstGeom>
          <a:solidFill>
            <a:srgbClr val="FF0000"/>
          </a:solidFill>
          <a:ln w="28575">
            <a:solidFill>
              <a:srgbClr val="00FF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chemeClr val="bg1"/>
                </a:solidFill>
              </a:rPr>
              <a:t>§2 </a:t>
            </a:r>
            <a:r>
              <a:rPr lang="en-US" altLang="zh-CN" b="1">
                <a:solidFill>
                  <a:schemeClr val="bg1"/>
                </a:solidFill>
              </a:rPr>
              <a:t>  </a:t>
            </a:r>
            <a:r>
              <a:rPr lang="zh-CN" altLang="en-US" sz="2800" b="1">
                <a:solidFill>
                  <a:schemeClr val="bg1"/>
                </a:solidFill>
              </a:rPr>
              <a:t>热力学第一定律及其应用</a:t>
            </a:r>
          </a:p>
        </p:txBody>
      </p:sp>
      <p:sp>
        <p:nvSpPr>
          <p:cNvPr id="717838" name="Text Box 14"/>
          <p:cNvSpPr txBox="1">
            <a:spLocks noChangeArrowheads="1"/>
          </p:cNvSpPr>
          <p:nvPr/>
        </p:nvSpPr>
        <p:spPr bwMode="auto">
          <a:xfrm>
            <a:off x="1057275" y="1047750"/>
            <a:ext cx="37004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 sz="2800" b="1">
                <a:solidFill>
                  <a:srgbClr val="FFFF00"/>
                </a:solidFill>
              </a:rPr>
              <a:t>一</a:t>
            </a:r>
            <a:r>
              <a:rPr lang="en-US" altLang="zh-CN" sz="2800" b="1">
                <a:solidFill>
                  <a:srgbClr val="FFFF00"/>
                </a:solidFill>
              </a:rPr>
              <a:t>.</a:t>
            </a:r>
            <a:r>
              <a:rPr lang="zh-CN" altLang="en-US" sz="2800" b="1">
                <a:solidFill>
                  <a:srgbClr val="FFFF00"/>
                </a:solidFill>
              </a:rPr>
              <a:t>热力学第一定律</a:t>
            </a:r>
            <a:endParaRPr lang="zh-CN" altLang="en-US" sz="2800" b="1">
              <a:solidFill>
                <a:schemeClr val="bg1"/>
              </a:solidFill>
            </a:endParaRPr>
          </a:p>
        </p:txBody>
      </p:sp>
      <p:graphicFrame>
        <p:nvGraphicFramePr>
          <p:cNvPr id="717839" name="Object 15"/>
          <p:cNvGraphicFramePr>
            <a:graphicFrameLocks noChangeAspect="1"/>
          </p:cNvGraphicFramePr>
          <p:nvPr/>
        </p:nvGraphicFramePr>
        <p:xfrm>
          <a:off x="2222500" y="5073650"/>
          <a:ext cx="3746500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" name="公式" r:id="rId3" imgW="1511280" imgH="406080" progId="Equation.3">
                  <p:embed/>
                </p:oleObj>
              </mc:Choice>
              <mc:Fallback>
                <p:oleObj name="公式" r:id="rId3" imgW="1511280" imgH="40608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2500" y="5073650"/>
                        <a:ext cx="3746500" cy="1057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840" name="Text Box 16"/>
          <p:cNvSpPr txBox="1">
            <a:spLocks noChangeArrowheads="1"/>
          </p:cNvSpPr>
          <p:nvPr/>
        </p:nvSpPr>
        <p:spPr bwMode="auto">
          <a:xfrm>
            <a:off x="7031038" y="5494338"/>
            <a:ext cx="170338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 b="1">
                <a:solidFill>
                  <a:schemeClr val="bg1"/>
                </a:solidFill>
              </a:rPr>
              <a:t>dA=pdV</a:t>
            </a:r>
            <a:endParaRPr lang="en-US" altLang="zh-CN"/>
          </a:p>
        </p:txBody>
      </p:sp>
      <p:graphicFrame>
        <p:nvGraphicFramePr>
          <p:cNvPr id="717845" name="Object 21"/>
          <p:cNvGraphicFramePr>
            <a:graphicFrameLocks noChangeAspect="1"/>
          </p:cNvGraphicFramePr>
          <p:nvPr/>
        </p:nvGraphicFramePr>
        <p:xfrm>
          <a:off x="6403975" y="4343400"/>
          <a:ext cx="2460625" cy="1039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" name="公式" r:id="rId5" imgW="965160" imgH="406080" progId="Equation.3">
                  <p:embed/>
                </p:oleObj>
              </mc:Choice>
              <mc:Fallback>
                <p:oleObj name="公式" r:id="rId5" imgW="965160" imgH="40608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3975" y="4343400"/>
                        <a:ext cx="2460625" cy="1039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7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178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178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178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178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178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178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178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178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178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178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178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831" grpId="0" build="p" autoUpdateAnimBg="0"/>
      <p:bldP spid="717838" grpId="0" autoUpdateAnimBg="0"/>
      <p:bldP spid="717840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EDFF298-149B-4910-A2A6-6BB3EE7CA39A}" type="slidenum">
              <a:rPr lang="en-US" altLang="zh-CN" smtClean="0"/>
              <a:pPr/>
              <a:t>6</a:t>
            </a:fld>
            <a:endParaRPr lang="en-US" altLang="zh-CN"/>
          </a:p>
        </p:txBody>
      </p:sp>
      <p:sp>
        <p:nvSpPr>
          <p:cNvPr id="31747" name="Text Box 2"/>
          <p:cNvSpPr txBox="1">
            <a:spLocks noChangeArrowheads="1"/>
          </p:cNvSpPr>
          <p:nvPr/>
        </p:nvSpPr>
        <p:spPr bwMode="auto">
          <a:xfrm>
            <a:off x="319088" y="292100"/>
            <a:ext cx="8413750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        </a:t>
            </a:r>
            <a:r>
              <a:rPr lang="zh-CN" altLang="en-US" sz="2800" b="1" i="0">
                <a:solidFill>
                  <a:srgbClr val="00FF00"/>
                </a:solidFill>
              </a:rPr>
              <a:t>例题 </a:t>
            </a:r>
            <a:r>
              <a:rPr lang="en-US" altLang="zh-CN" sz="2800" b="1" i="0">
                <a:solidFill>
                  <a:srgbClr val="00FF00"/>
                </a:solidFill>
              </a:rPr>
              <a:t>13-1</a:t>
            </a:r>
            <a:r>
              <a:rPr lang="en-US" altLang="zh-CN" sz="2800" b="1" i="0">
                <a:solidFill>
                  <a:schemeClr val="bg1"/>
                </a:solidFill>
              </a:rPr>
              <a:t>  </a:t>
            </a:r>
            <a:r>
              <a:rPr lang="zh-CN" altLang="en-US" sz="2800" b="1" i="0">
                <a:solidFill>
                  <a:schemeClr val="bg1"/>
                </a:solidFill>
              </a:rPr>
              <a:t>一定量气体经过程</a:t>
            </a:r>
            <a:r>
              <a:rPr lang="en-US" altLang="zh-CN" sz="2800" b="1">
                <a:solidFill>
                  <a:schemeClr val="bg1"/>
                </a:solidFill>
              </a:rPr>
              <a:t>abc </a:t>
            </a:r>
            <a:r>
              <a:rPr lang="en-US" altLang="zh-CN" sz="2800" b="1" i="0">
                <a:solidFill>
                  <a:schemeClr val="bg1"/>
                </a:solidFill>
              </a:rPr>
              <a:t>: </a:t>
            </a:r>
            <a:r>
              <a:rPr lang="zh-CN" altLang="en-US" sz="2800" b="1" i="0">
                <a:solidFill>
                  <a:schemeClr val="bg1"/>
                </a:solidFill>
              </a:rPr>
              <a:t>吸热</a:t>
            </a:r>
            <a:r>
              <a:rPr lang="en-US" altLang="zh-CN" sz="2800" b="1" i="0">
                <a:solidFill>
                  <a:schemeClr val="bg1"/>
                </a:solidFill>
              </a:rPr>
              <a:t>800J,</a:t>
            </a:r>
            <a:r>
              <a:rPr lang="zh-CN" altLang="zh-CN" sz="2800" b="1" i="0">
                <a:solidFill>
                  <a:schemeClr val="bg1"/>
                </a:solidFill>
              </a:rPr>
              <a:t>对外作功</a:t>
            </a:r>
            <a:r>
              <a:rPr lang="en-US" altLang="zh-CN" sz="2800" b="1" i="0">
                <a:solidFill>
                  <a:schemeClr val="bg1"/>
                </a:solidFill>
              </a:rPr>
              <a:t>500J </a:t>
            </a:r>
            <a:r>
              <a:rPr lang="zh-CN" altLang="en-US" sz="2800" b="1" i="0">
                <a:solidFill>
                  <a:schemeClr val="bg1"/>
                </a:solidFill>
              </a:rPr>
              <a:t>；经过程</a:t>
            </a:r>
            <a:r>
              <a:rPr lang="en-US" altLang="zh-CN" sz="2800" b="1">
                <a:solidFill>
                  <a:schemeClr val="bg1"/>
                </a:solidFill>
              </a:rPr>
              <a:t>cda</a:t>
            </a:r>
            <a:r>
              <a:rPr lang="en-US" altLang="zh-CN" sz="2800" b="1" i="0">
                <a:solidFill>
                  <a:schemeClr val="bg1"/>
                </a:solidFill>
              </a:rPr>
              <a:t>: </a:t>
            </a:r>
            <a:r>
              <a:rPr lang="zh-CN" altLang="zh-CN" sz="2800" b="1" i="0">
                <a:solidFill>
                  <a:schemeClr val="bg1"/>
                </a:solidFill>
              </a:rPr>
              <a:t>外界对气体作功300</a:t>
            </a:r>
            <a:r>
              <a:rPr lang="en-US" altLang="zh-CN" sz="2800" b="1" i="0">
                <a:solidFill>
                  <a:schemeClr val="bg1"/>
                </a:solidFill>
              </a:rPr>
              <a:t>J</a:t>
            </a:r>
            <a:r>
              <a:rPr lang="zh-CN" altLang="en-US" sz="2800" b="1" i="0">
                <a:solidFill>
                  <a:schemeClr val="bg1"/>
                </a:solidFill>
              </a:rPr>
              <a:t>。</a:t>
            </a:r>
            <a:r>
              <a:rPr lang="zh-CN" altLang="zh-CN" sz="2800" b="1" i="0">
                <a:solidFill>
                  <a:schemeClr val="bg1"/>
                </a:solidFill>
              </a:rPr>
              <a:t>问：</a:t>
            </a:r>
            <a:r>
              <a:rPr lang="en-US" altLang="zh-CN" sz="2800" b="1">
                <a:solidFill>
                  <a:schemeClr val="bg1"/>
                </a:solidFill>
              </a:rPr>
              <a:t>cda</a:t>
            </a:r>
            <a:r>
              <a:rPr lang="zh-CN" altLang="en-US" sz="2800" b="1" i="0">
                <a:solidFill>
                  <a:schemeClr val="bg1"/>
                </a:solidFill>
              </a:rPr>
              <a:t>是吸热还是放热过程？</a:t>
            </a:r>
          </a:p>
        </p:txBody>
      </p:sp>
      <p:sp>
        <p:nvSpPr>
          <p:cNvPr id="718851" name="Text Box 3"/>
          <p:cNvSpPr txBox="1">
            <a:spLocks noChangeArrowheads="1"/>
          </p:cNvSpPr>
          <p:nvPr/>
        </p:nvSpPr>
        <p:spPr bwMode="auto">
          <a:xfrm>
            <a:off x="387350" y="1635125"/>
            <a:ext cx="7745413" cy="1458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 i="0">
                <a:solidFill>
                  <a:schemeClr val="bg1"/>
                </a:solidFill>
              </a:rPr>
              <a:t>      </a:t>
            </a:r>
            <a:r>
              <a:rPr lang="zh-CN" altLang="en-US" sz="2800" b="1" i="0">
                <a:solidFill>
                  <a:srgbClr val="00FF00"/>
                </a:solidFill>
              </a:rPr>
              <a:t>解</a:t>
            </a:r>
            <a:r>
              <a:rPr lang="zh-CN" altLang="en-US" sz="2800" b="1" i="0">
                <a:solidFill>
                  <a:schemeClr val="bg1"/>
                </a:solidFill>
              </a:rPr>
              <a:t>   </a:t>
            </a:r>
            <a:r>
              <a:rPr lang="en-US" altLang="zh-CN" sz="2800" b="1">
                <a:solidFill>
                  <a:schemeClr val="bg1"/>
                </a:solidFill>
              </a:rPr>
              <a:t>Q= E</a:t>
            </a:r>
            <a:r>
              <a:rPr lang="en-US" altLang="zh-CN" sz="2800" b="1" i="0" baseline="-25000">
                <a:solidFill>
                  <a:schemeClr val="bg1"/>
                </a:solidFill>
              </a:rPr>
              <a:t>2</a:t>
            </a:r>
            <a:r>
              <a:rPr lang="en-US" altLang="zh-CN" sz="2800" b="1" i="0">
                <a:solidFill>
                  <a:schemeClr val="bg1"/>
                </a:solidFill>
              </a:rPr>
              <a:t>-</a:t>
            </a:r>
            <a:r>
              <a:rPr lang="en-US" altLang="zh-CN" sz="2800" b="1">
                <a:solidFill>
                  <a:schemeClr val="bg1"/>
                </a:solidFill>
              </a:rPr>
              <a:t>E</a:t>
            </a:r>
            <a:r>
              <a:rPr lang="en-US" altLang="zh-CN" sz="2800" b="1" i="0" baseline="-25000">
                <a:solidFill>
                  <a:schemeClr val="bg1"/>
                </a:solidFill>
              </a:rPr>
              <a:t>1</a:t>
            </a:r>
            <a:r>
              <a:rPr lang="en-US" altLang="zh-CN" sz="2800" b="1">
                <a:solidFill>
                  <a:srgbClr val="FFFF00"/>
                </a:solidFill>
              </a:rPr>
              <a:t> </a:t>
            </a:r>
            <a:r>
              <a:rPr lang="en-US" altLang="zh-CN" sz="2800" b="1">
                <a:solidFill>
                  <a:schemeClr val="bg1"/>
                </a:solidFill>
              </a:rPr>
              <a:t>+ A</a:t>
            </a:r>
          </a:p>
          <a:p>
            <a:pPr>
              <a:spcBef>
                <a:spcPct val="10000"/>
              </a:spcBef>
            </a:pPr>
            <a:r>
              <a:rPr lang="en-US" altLang="zh-CN" sz="2800" b="1" i="0">
                <a:solidFill>
                  <a:schemeClr val="bg1"/>
                </a:solidFill>
              </a:rPr>
              <a:t>      </a:t>
            </a:r>
            <a:r>
              <a:rPr lang="zh-CN" altLang="en-US" sz="2800" b="1" i="0">
                <a:solidFill>
                  <a:schemeClr val="bg1"/>
                </a:solidFill>
              </a:rPr>
              <a:t>过程</a:t>
            </a:r>
            <a:r>
              <a:rPr lang="en-US" altLang="zh-CN" sz="2800" b="1">
                <a:solidFill>
                  <a:schemeClr val="bg1"/>
                </a:solidFill>
              </a:rPr>
              <a:t>abc </a:t>
            </a:r>
            <a:r>
              <a:rPr lang="en-US" altLang="zh-CN" sz="2800" b="1" i="0">
                <a:solidFill>
                  <a:schemeClr val="bg1"/>
                </a:solidFill>
              </a:rPr>
              <a:t>:  800= </a:t>
            </a:r>
            <a:r>
              <a:rPr lang="en-US" altLang="zh-CN" sz="2800" b="1">
                <a:solidFill>
                  <a:schemeClr val="bg1"/>
                </a:solidFill>
              </a:rPr>
              <a:t>E</a:t>
            </a:r>
            <a:r>
              <a:rPr lang="en-US" altLang="zh-CN" sz="2800" b="1" i="0" baseline="-25000">
                <a:solidFill>
                  <a:schemeClr val="bg1"/>
                </a:solidFill>
              </a:rPr>
              <a:t>2</a:t>
            </a:r>
            <a:r>
              <a:rPr lang="en-US" altLang="zh-CN" sz="2800" b="1" i="0">
                <a:solidFill>
                  <a:schemeClr val="bg1"/>
                </a:solidFill>
              </a:rPr>
              <a:t>-</a:t>
            </a:r>
            <a:r>
              <a:rPr lang="en-US" altLang="zh-CN" sz="2800" b="1">
                <a:solidFill>
                  <a:schemeClr val="bg1"/>
                </a:solidFill>
              </a:rPr>
              <a:t>E</a:t>
            </a:r>
            <a:r>
              <a:rPr lang="en-US" altLang="zh-CN" sz="2800" b="1" i="0" baseline="-25000">
                <a:solidFill>
                  <a:schemeClr val="bg1"/>
                </a:solidFill>
              </a:rPr>
              <a:t>1</a:t>
            </a:r>
            <a:r>
              <a:rPr lang="en-US" altLang="zh-CN" sz="2800" b="1">
                <a:solidFill>
                  <a:srgbClr val="FFFF00"/>
                </a:solidFill>
              </a:rPr>
              <a:t> </a:t>
            </a:r>
            <a:r>
              <a:rPr lang="en-US" altLang="zh-CN" sz="2800" b="1">
                <a:solidFill>
                  <a:schemeClr val="bg1"/>
                </a:solidFill>
              </a:rPr>
              <a:t>+</a:t>
            </a:r>
            <a:r>
              <a:rPr lang="en-US" altLang="zh-CN" sz="2800" b="1" i="0">
                <a:solidFill>
                  <a:schemeClr val="bg1"/>
                </a:solidFill>
              </a:rPr>
              <a:t> 500</a:t>
            </a:r>
          </a:p>
          <a:p>
            <a:pPr>
              <a:spcBef>
                <a:spcPct val="10000"/>
              </a:spcBef>
            </a:pPr>
            <a:r>
              <a:rPr lang="en-US" altLang="zh-CN" sz="2800" b="1" i="0">
                <a:solidFill>
                  <a:schemeClr val="bg1"/>
                </a:solidFill>
              </a:rPr>
              <a:t>      </a:t>
            </a:r>
            <a:r>
              <a:rPr lang="zh-CN" altLang="en-US" sz="2800" b="1" i="0">
                <a:solidFill>
                  <a:schemeClr val="bg1"/>
                </a:solidFill>
              </a:rPr>
              <a:t>过程</a:t>
            </a:r>
            <a:r>
              <a:rPr lang="en-US" altLang="zh-CN" sz="2800" b="1">
                <a:solidFill>
                  <a:schemeClr val="bg1"/>
                </a:solidFill>
              </a:rPr>
              <a:t>cda</a:t>
            </a:r>
            <a:r>
              <a:rPr lang="en-US" altLang="zh-CN" sz="2800" b="1" i="0">
                <a:solidFill>
                  <a:schemeClr val="bg1"/>
                </a:solidFill>
              </a:rPr>
              <a:t>:      </a:t>
            </a:r>
            <a:r>
              <a:rPr lang="en-US" altLang="zh-CN" sz="2800" b="1">
                <a:solidFill>
                  <a:schemeClr val="bg1"/>
                </a:solidFill>
              </a:rPr>
              <a:t>Q= E</a:t>
            </a:r>
            <a:r>
              <a:rPr lang="en-US" altLang="zh-CN" sz="2800" b="1" i="0" baseline="-25000">
                <a:solidFill>
                  <a:schemeClr val="bg1"/>
                </a:solidFill>
              </a:rPr>
              <a:t>2</a:t>
            </a:r>
            <a:r>
              <a:rPr lang="en-US" altLang="zh-CN" sz="2800" b="1" i="0">
                <a:solidFill>
                  <a:schemeClr val="bg1"/>
                </a:solidFill>
              </a:rPr>
              <a:t>-</a:t>
            </a:r>
            <a:r>
              <a:rPr lang="en-US" altLang="zh-CN" sz="2800" b="1">
                <a:solidFill>
                  <a:schemeClr val="bg1"/>
                </a:solidFill>
              </a:rPr>
              <a:t>E</a:t>
            </a:r>
            <a:r>
              <a:rPr lang="en-US" altLang="zh-CN" sz="2800" b="1" i="0" baseline="-25000">
                <a:solidFill>
                  <a:schemeClr val="bg1"/>
                </a:solidFill>
              </a:rPr>
              <a:t>1</a:t>
            </a:r>
            <a:r>
              <a:rPr lang="en-US" altLang="zh-CN" sz="2800" b="1">
                <a:solidFill>
                  <a:srgbClr val="FFFF00"/>
                </a:solidFill>
              </a:rPr>
              <a:t> </a:t>
            </a:r>
            <a:r>
              <a:rPr lang="en-US" altLang="zh-CN" sz="2800" b="1">
                <a:solidFill>
                  <a:schemeClr val="bg1"/>
                </a:solidFill>
              </a:rPr>
              <a:t>- </a:t>
            </a:r>
            <a:r>
              <a:rPr lang="en-US" altLang="zh-CN" sz="2800" b="1" i="0">
                <a:solidFill>
                  <a:schemeClr val="bg1"/>
                </a:solidFill>
              </a:rPr>
              <a:t>300=300 -300=0</a:t>
            </a:r>
          </a:p>
        </p:txBody>
      </p:sp>
      <p:grpSp>
        <p:nvGrpSpPr>
          <p:cNvPr id="31749" name="Group 27"/>
          <p:cNvGrpSpPr>
            <a:grpSpLocks/>
          </p:cNvGrpSpPr>
          <p:nvPr/>
        </p:nvGrpSpPr>
        <p:grpSpPr bwMode="auto">
          <a:xfrm>
            <a:off x="582613" y="3189288"/>
            <a:ext cx="2946400" cy="3008312"/>
            <a:chOff x="158" y="1932"/>
            <a:chExt cx="1856" cy="1895"/>
          </a:xfrm>
        </p:grpSpPr>
        <p:grpSp>
          <p:nvGrpSpPr>
            <p:cNvPr id="31754" name="Group 16"/>
            <p:cNvGrpSpPr>
              <a:grpSpLocks/>
            </p:cNvGrpSpPr>
            <p:nvPr/>
          </p:nvGrpSpPr>
          <p:grpSpPr bwMode="auto">
            <a:xfrm>
              <a:off x="158" y="1932"/>
              <a:ext cx="1856" cy="1895"/>
              <a:chOff x="411" y="1822"/>
              <a:chExt cx="1856" cy="1895"/>
            </a:xfrm>
          </p:grpSpPr>
          <p:grpSp>
            <p:nvGrpSpPr>
              <p:cNvPr id="31767" name="Group 12"/>
              <p:cNvGrpSpPr>
                <a:grpSpLocks/>
              </p:cNvGrpSpPr>
              <p:nvPr/>
            </p:nvGrpSpPr>
            <p:grpSpPr bwMode="auto">
              <a:xfrm>
                <a:off x="610" y="1900"/>
                <a:ext cx="1656" cy="1400"/>
                <a:chOff x="500" y="1977"/>
                <a:chExt cx="1656" cy="1400"/>
              </a:xfrm>
            </p:grpSpPr>
            <p:sp>
              <p:nvSpPr>
                <p:cNvPr id="31771" name="Line 4"/>
                <p:cNvSpPr>
                  <a:spLocks noChangeShapeType="1"/>
                </p:cNvSpPr>
                <p:nvPr/>
              </p:nvSpPr>
              <p:spPr bwMode="auto">
                <a:xfrm>
                  <a:off x="500" y="3377"/>
                  <a:ext cx="1656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772" name="Line 5"/>
                <p:cNvSpPr>
                  <a:spLocks noChangeShapeType="1"/>
                </p:cNvSpPr>
                <p:nvPr/>
              </p:nvSpPr>
              <p:spPr bwMode="auto">
                <a:xfrm flipV="1">
                  <a:off x="500" y="1977"/>
                  <a:ext cx="0" cy="140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31768" name="Text Box 13"/>
              <p:cNvSpPr txBox="1">
                <a:spLocks noChangeArrowheads="1"/>
              </p:cNvSpPr>
              <p:nvPr/>
            </p:nvSpPr>
            <p:spPr bwMode="auto">
              <a:xfrm>
                <a:off x="411" y="1822"/>
                <a:ext cx="30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b="1">
                    <a:solidFill>
                      <a:schemeClr val="bg1"/>
                    </a:solidFill>
                  </a:rPr>
                  <a:t>p</a:t>
                </a:r>
                <a:endParaRPr lang="en-US" altLang="zh-CN" b="1" i="0">
                  <a:solidFill>
                    <a:schemeClr val="bg1"/>
                  </a:solidFill>
                </a:endParaRPr>
              </a:p>
            </p:txBody>
          </p:sp>
          <p:sp>
            <p:nvSpPr>
              <p:cNvPr id="31769" name="Text Box 14"/>
              <p:cNvSpPr txBox="1">
                <a:spLocks noChangeArrowheads="1"/>
              </p:cNvSpPr>
              <p:nvPr/>
            </p:nvSpPr>
            <p:spPr bwMode="auto">
              <a:xfrm>
                <a:off x="2012" y="3288"/>
                <a:ext cx="25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b="1">
                    <a:solidFill>
                      <a:schemeClr val="bg1"/>
                    </a:solidFill>
                  </a:rPr>
                  <a:t>V</a:t>
                </a:r>
              </a:p>
            </p:txBody>
          </p:sp>
          <p:sp>
            <p:nvSpPr>
              <p:cNvPr id="31770" name="Text Box 15"/>
              <p:cNvSpPr txBox="1">
                <a:spLocks noChangeArrowheads="1"/>
              </p:cNvSpPr>
              <p:nvPr/>
            </p:nvSpPr>
            <p:spPr bwMode="auto">
              <a:xfrm>
                <a:off x="976" y="3390"/>
                <a:ext cx="801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zh-CN" altLang="en-US" sz="2800" i="0">
                    <a:solidFill>
                      <a:schemeClr val="bg1"/>
                    </a:solidFill>
                  </a:rPr>
                  <a:t>图</a:t>
                </a:r>
                <a:r>
                  <a:rPr lang="en-US" altLang="zh-CN" sz="2800" i="0">
                    <a:solidFill>
                      <a:schemeClr val="bg1"/>
                    </a:solidFill>
                  </a:rPr>
                  <a:t>4</a:t>
                </a:r>
              </a:p>
            </p:txBody>
          </p:sp>
        </p:grpSp>
        <p:grpSp>
          <p:nvGrpSpPr>
            <p:cNvPr id="31755" name="Group 21"/>
            <p:cNvGrpSpPr>
              <a:grpSpLocks/>
            </p:cNvGrpSpPr>
            <p:nvPr/>
          </p:nvGrpSpPr>
          <p:grpSpPr bwMode="auto">
            <a:xfrm>
              <a:off x="425" y="2043"/>
              <a:ext cx="1567" cy="1049"/>
              <a:chOff x="744" y="1911"/>
              <a:chExt cx="1567" cy="1049"/>
            </a:xfrm>
          </p:grpSpPr>
          <p:grpSp>
            <p:nvGrpSpPr>
              <p:cNvPr id="31761" name="Group 11"/>
              <p:cNvGrpSpPr>
                <a:grpSpLocks/>
              </p:cNvGrpSpPr>
              <p:nvPr/>
            </p:nvGrpSpPr>
            <p:grpSpPr bwMode="auto">
              <a:xfrm>
                <a:off x="941" y="2154"/>
                <a:ext cx="1093" cy="646"/>
                <a:chOff x="809" y="2220"/>
                <a:chExt cx="1093" cy="646"/>
              </a:xfrm>
            </p:grpSpPr>
            <p:sp>
              <p:nvSpPr>
                <p:cNvPr id="31765" name="Freeform 6"/>
                <p:cNvSpPr>
                  <a:spLocks/>
                </p:cNvSpPr>
                <p:nvPr/>
              </p:nvSpPr>
              <p:spPr bwMode="auto">
                <a:xfrm>
                  <a:off x="809" y="2220"/>
                  <a:ext cx="1093" cy="646"/>
                </a:xfrm>
                <a:custGeom>
                  <a:avLst/>
                  <a:gdLst>
                    <a:gd name="T0" fmla="*/ 13 w 1104"/>
                    <a:gd name="T1" fmla="*/ 646 h 524"/>
                    <a:gd name="T2" fmla="*/ 90 w 1104"/>
                    <a:gd name="T3" fmla="*/ 303 h 524"/>
                    <a:gd name="T4" fmla="*/ 552 w 1104"/>
                    <a:gd name="T5" fmla="*/ 16 h 524"/>
                    <a:gd name="T6" fmla="*/ 1003 w 1104"/>
                    <a:gd name="T7" fmla="*/ 207 h 524"/>
                    <a:gd name="T8" fmla="*/ 1091 w 1104"/>
                    <a:gd name="T9" fmla="*/ 330 h 5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104"/>
                    <a:gd name="T16" fmla="*/ 0 h 524"/>
                    <a:gd name="T17" fmla="*/ 1104 w 1104"/>
                    <a:gd name="T18" fmla="*/ 524 h 52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104" h="524">
                      <a:moveTo>
                        <a:pt x="13" y="524"/>
                      </a:moveTo>
                      <a:cubicBezTo>
                        <a:pt x="6" y="427"/>
                        <a:pt x="0" y="331"/>
                        <a:pt x="91" y="246"/>
                      </a:cubicBezTo>
                      <a:cubicBezTo>
                        <a:pt x="182" y="161"/>
                        <a:pt x="404" y="26"/>
                        <a:pt x="558" y="13"/>
                      </a:cubicBezTo>
                      <a:cubicBezTo>
                        <a:pt x="712" y="0"/>
                        <a:pt x="922" y="125"/>
                        <a:pt x="1013" y="168"/>
                      </a:cubicBezTo>
                      <a:cubicBezTo>
                        <a:pt x="1104" y="211"/>
                        <a:pt x="1087" y="251"/>
                        <a:pt x="1102" y="268"/>
                      </a:cubicBezTo>
                    </a:path>
                  </a:pathLst>
                </a:custGeom>
                <a:noFill/>
                <a:ln w="38100" cmpd="sng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766" name="Freeform 8"/>
                <p:cNvSpPr>
                  <a:spLocks/>
                </p:cNvSpPr>
                <p:nvPr/>
              </p:nvSpPr>
              <p:spPr bwMode="auto">
                <a:xfrm>
                  <a:off x="1011" y="2289"/>
                  <a:ext cx="222" cy="122"/>
                </a:xfrm>
                <a:custGeom>
                  <a:avLst/>
                  <a:gdLst>
                    <a:gd name="T0" fmla="*/ 0 w 222"/>
                    <a:gd name="T1" fmla="*/ 122 h 122"/>
                    <a:gd name="T2" fmla="*/ 89 w 222"/>
                    <a:gd name="T3" fmla="*/ 66 h 122"/>
                    <a:gd name="T4" fmla="*/ 222 w 222"/>
                    <a:gd name="T5" fmla="*/ 0 h 122"/>
                    <a:gd name="T6" fmla="*/ 0 60000 65536"/>
                    <a:gd name="T7" fmla="*/ 0 60000 65536"/>
                    <a:gd name="T8" fmla="*/ 0 60000 65536"/>
                    <a:gd name="T9" fmla="*/ 0 w 222"/>
                    <a:gd name="T10" fmla="*/ 0 h 122"/>
                    <a:gd name="T11" fmla="*/ 222 w 222"/>
                    <a:gd name="T12" fmla="*/ 122 h 12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22" h="122">
                      <a:moveTo>
                        <a:pt x="0" y="122"/>
                      </a:moveTo>
                      <a:cubicBezTo>
                        <a:pt x="26" y="104"/>
                        <a:pt x="52" y="86"/>
                        <a:pt x="89" y="66"/>
                      </a:cubicBezTo>
                      <a:cubicBezTo>
                        <a:pt x="126" y="46"/>
                        <a:pt x="200" y="13"/>
                        <a:pt x="222" y="0"/>
                      </a:cubicBezTo>
                    </a:path>
                  </a:pathLst>
                </a:custGeom>
                <a:noFill/>
                <a:ln w="19050" cmpd="sng">
                  <a:solidFill>
                    <a:schemeClr val="bg1"/>
                  </a:solidFill>
                  <a:round/>
                  <a:headEnd type="none" w="med" len="med"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31762" name="Text Box 17"/>
              <p:cNvSpPr txBox="1">
                <a:spLocks noChangeArrowheads="1"/>
              </p:cNvSpPr>
              <p:nvPr/>
            </p:nvSpPr>
            <p:spPr bwMode="auto">
              <a:xfrm>
                <a:off x="744" y="2633"/>
                <a:ext cx="312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2800" b="1">
                    <a:solidFill>
                      <a:schemeClr val="bg1"/>
                    </a:solidFill>
                  </a:rPr>
                  <a:t>a</a:t>
                </a:r>
              </a:p>
            </p:txBody>
          </p:sp>
          <p:sp>
            <p:nvSpPr>
              <p:cNvPr id="31763" name="Text Box 18"/>
              <p:cNvSpPr txBox="1">
                <a:spLocks noChangeArrowheads="1"/>
              </p:cNvSpPr>
              <p:nvPr/>
            </p:nvSpPr>
            <p:spPr bwMode="auto">
              <a:xfrm>
                <a:off x="1232" y="1911"/>
                <a:ext cx="223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2800" b="1">
                    <a:solidFill>
                      <a:schemeClr val="bg1"/>
                    </a:solidFill>
                  </a:rPr>
                  <a:t>b</a:t>
                </a:r>
              </a:p>
            </p:txBody>
          </p:sp>
          <p:sp>
            <p:nvSpPr>
              <p:cNvPr id="31764" name="Text Box 19"/>
              <p:cNvSpPr txBox="1">
                <a:spLocks noChangeArrowheads="1"/>
              </p:cNvSpPr>
              <p:nvPr/>
            </p:nvSpPr>
            <p:spPr bwMode="auto">
              <a:xfrm>
                <a:off x="1999" y="2256"/>
                <a:ext cx="312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2800" b="1">
                    <a:solidFill>
                      <a:schemeClr val="bg1"/>
                    </a:solidFill>
                  </a:rPr>
                  <a:t>c</a:t>
                </a:r>
              </a:p>
            </p:txBody>
          </p:sp>
        </p:grpSp>
        <p:grpSp>
          <p:nvGrpSpPr>
            <p:cNvPr id="31756" name="Group 22"/>
            <p:cNvGrpSpPr>
              <a:grpSpLocks/>
            </p:cNvGrpSpPr>
            <p:nvPr/>
          </p:nvGrpSpPr>
          <p:grpSpPr bwMode="auto">
            <a:xfrm>
              <a:off x="624" y="2622"/>
              <a:ext cx="1095" cy="803"/>
              <a:chOff x="943" y="2490"/>
              <a:chExt cx="1095" cy="803"/>
            </a:xfrm>
          </p:grpSpPr>
          <p:grpSp>
            <p:nvGrpSpPr>
              <p:cNvPr id="31757" name="Group 10"/>
              <p:cNvGrpSpPr>
                <a:grpSpLocks/>
              </p:cNvGrpSpPr>
              <p:nvPr/>
            </p:nvGrpSpPr>
            <p:grpSpPr bwMode="auto">
              <a:xfrm>
                <a:off x="943" y="2490"/>
                <a:ext cx="1095" cy="539"/>
                <a:chOff x="811" y="2556"/>
                <a:chExt cx="1095" cy="539"/>
              </a:xfrm>
            </p:grpSpPr>
            <p:sp>
              <p:nvSpPr>
                <p:cNvPr id="31759" name="Freeform 7"/>
                <p:cNvSpPr>
                  <a:spLocks/>
                </p:cNvSpPr>
                <p:nvPr/>
              </p:nvSpPr>
              <p:spPr bwMode="auto">
                <a:xfrm>
                  <a:off x="811" y="2556"/>
                  <a:ext cx="1095" cy="539"/>
                </a:xfrm>
                <a:custGeom>
                  <a:avLst/>
                  <a:gdLst>
                    <a:gd name="T0" fmla="*/ 0 w 1095"/>
                    <a:gd name="T1" fmla="*/ 303 h 495"/>
                    <a:gd name="T2" fmla="*/ 200 w 1095"/>
                    <a:gd name="T3" fmla="*/ 412 h 495"/>
                    <a:gd name="T4" fmla="*/ 611 w 1095"/>
                    <a:gd name="T5" fmla="*/ 532 h 495"/>
                    <a:gd name="T6" fmla="*/ 634 w 1095"/>
                    <a:gd name="T7" fmla="*/ 375 h 495"/>
                    <a:gd name="T8" fmla="*/ 889 w 1095"/>
                    <a:gd name="T9" fmla="*/ 460 h 495"/>
                    <a:gd name="T10" fmla="*/ 1067 w 1095"/>
                    <a:gd name="T11" fmla="*/ 387 h 495"/>
                    <a:gd name="T12" fmla="*/ 1056 w 1095"/>
                    <a:gd name="T13" fmla="*/ 206 h 495"/>
                    <a:gd name="T14" fmla="*/ 1089 w 1095"/>
                    <a:gd name="T15" fmla="*/ 121 h 495"/>
                    <a:gd name="T16" fmla="*/ 1089 w 1095"/>
                    <a:gd name="T17" fmla="*/ 0 h 49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095"/>
                    <a:gd name="T28" fmla="*/ 0 h 495"/>
                    <a:gd name="T29" fmla="*/ 1095 w 1095"/>
                    <a:gd name="T30" fmla="*/ 495 h 495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095" h="495">
                      <a:moveTo>
                        <a:pt x="0" y="278"/>
                      </a:moveTo>
                      <a:cubicBezTo>
                        <a:pt x="49" y="310"/>
                        <a:pt x="98" y="343"/>
                        <a:pt x="200" y="378"/>
                      </a:cubicBezTo>
                      <a:cubicBezTo>
                        <a:pt x="302" y="413"/>
                        <a:pt x="539" y="495"/>
                        <a:pt x="611" y="489"/>
                      </a:cubicBezTo>
                      <a:cubicBezTo>
                        <a:pt x="683" y="483"/>
                        <a:pt x="588" y="355"/>
                        <a:pt x="634" y="344"/>
                      </a:cubicBezTo>
                      <a:cubicBezTo>
                        <a:pt x="680" y="333"/>
                        <a:pt x="817" y="420"/>
                        <a:pt x="889" y="422"/>
                      </a:cubicBezTo>
                      <a:cubicBezTo>
                        <a:pt x="961" y="424"/>
                        <a:pt x="1039" y="394"/>
                        <a:pt x="1067" y="355"/>
                      </a:cubicBezTo>
                      <a:cubicBezTo>
                        <a:pt x="1095" y="316"/>
                        <a:pt x="1052" y="230"/>
                        <a:pt x="1056" y="189"/>
                      </a:cubicBezTo>
                      <a:cubicBezTo>
                        <a:pt x="1060" y="148"/>
                        <a:pt x="1084" y="142"/>
                        <a:pt x="1089" y="111"/>
                      </a:cubicBezTo>
                      <a:cubicBezTo>
                        <a:pt x="1094" y="80"/>
                        <a:pt x="1091" y="28"/>
                        <a:pt x="1089" y="0"/>
                      </a:cubicBezTo>
                    </a:path>
                  </a:pathLst>
                </a:custGeom>
                <a:noFill/>
                <a:ln w="38100" cmpd="sng">
                  <a:solidFill>
                    <a:srgbClr val="00FF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760" name="Freeform 9"/>
                <p:cNvSpPr>
                  <a:spLocks/>
                </p:cNvSpPr>
                <p:nvPr/>
              </p:nvSpPr>
              <p:spPr bwMode="auto">
                <a:xfrm>
                  <a:off x="1145" y="3022"/>
                  <a:ext cx="189" cy="56"/>
                </a:xfrm>
                <a:custGeom>
                  <a:avLst/>
                  <a:gdLst>
                    <a:gd name="T0" fmla="*/ 0 w 189"/>
                    <a:gd name="T1" fmla="*/ 0 h 56"/>
                    <a:gd name="T2" fmla="*/ 100 w 189"/>
                    <a:gd name="T3" fmla="*/ 22 h 56"/>
                    <a:gd name="T4" fmla="*/ 189 w 189"/>
                    <a:gd name="T5" fmla="*/ 56 h 56"/>
                    <a:gd name="T6" fmla="*/ 0 60000 65536"/>
                    <a:gd name="T7" fmla="*/ 0 60000 65536"/>
                    <a:gd name="T8" fmla="*/ 0 60000 65536"/>
                    <a:gd name="T9" fmla="*/ 0 w 189"/>
                    <a:gd name="T10" fmla="*/ 0 h 56"/>
                    <a:gd name="T11" fmla="*/ 189 w 189"/>
                    <a:gd name="T12" fmla="*/ 56 h 5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89" h="56">
                      <a:moveTo>
                        <a:pt x="0" y="0"/>
                      </a:moveTo>
                      <a:cubicBezTo>
                        <a:pt x="34" y="6"/>
                        <a:pt x="69" y="13"/>
                        <a:pt x="100" y="22"/>
                      </a:cubicBezTo>
                      <a:cubicBezTo>
                        <a:pt x="131" y="31"/>
                        <a:pt x="172" y="50"/>
                        <a:pt x="189" y="56"/>
                      </a:cubicBezTo>
                    </a:path>
                  </a:pathLst>
                </a:custGeom>
                <a:noFill/>
                <a:ln w="19050" cmpd="sng">
                  <a:solidFill>
                    <a:srgbClr val="00FF00"/>
                  </a:solidFill>
                  <a:round/>
                  <a:headEnd type="triangl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31758" name="Text Box 20"/>
              <p:cNvSpPr txBox="1">
                <a:spLocks noChangeArrowheads="1"/>
              </p:cNvSpPr>
              <p:nvPr/>
            </p:nvSpPr>
            <p:spPr bwMode="auto">
              <a:xfrm>
                <a:off x="1388" y="2966"/>
                <a:ext cx="312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2800" b="1">
                    <a:solidFill>
                      <a:schemeClr val="bg1"/>
                    </a:solidFill>
                  </a:rPr>
                  <a:t>d</a:t>
                </a:r>
              </a:p>
            </p:txBody>
          </p:sp>
        </p:grpSp>
      </p:grpSp>
      <p:grpSp>
        <p:nvGrpSpPr>
          <p:cNvPr id="9" name="Group 25"/>
          <p:cNvGrpSpPr>
            <a:grpSpLocks/>
          </p:cNvGrpSpPr>
          <p:nvPr/>
        </p:nvGrpSpPr>
        <p:grpSpPr bwMode="auto">
          <a:xfrm>
            <a:off x="7080250" y="2716213"/>
            <a:ext cx="280988" cy="265112"/>
            <a:chOff x="3890" y="2311"/>
            <a:chExt cx="177" cy="167"/>
          </a:xfrm>
        </p:grpSpPr>
        <p:sp>
          <p:nvSpPr>
            <p:cNvPr id="31752" name="Line 23"/>
            <p:cNvSpPr>
              <a:spLocks noChangeShapeType="1"/>
            </p:cNvSpPr>
            <p:nvPr/>
          </p:nvSpPr>
          <p:spPr bwMode="auto">
            <a:xfrm flipH="1">
              <a:off x="3890" y="2311"/>
              <a:ext cx="166" cy="166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53" name="Line 24"/>
            <p:cNvSpPr>
              <a:spLocks noChangeShapeType="1"/>
            </p:cNvSpPr>
            <p:nvPr/>
          </p:nvSpPr>
          <p:spPr bwMode="auto">
            <a:xfrm>
              <a:off x="3900" y="2311"/>
              <a:ext cx="167" cy="167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18874" name="Text Box 26"/>
          <p:cNvSpPr txBox="1">
            <a:spLocks noChangeArrowheads="1"/>
          </p:cNvSpPr>
          <p:nvPr/>
        </p:nvSpPr>
        <p:spPr bwMode="auto">
          <a:xfrm>
            <a:off x="4049713" y="3054350"/>
            <a:ext cx="4614862" cy="333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10000"/>
              </a:spcBef>
            </a:pPr>
            <a:r>
              <a:rPr lang="zh-CN" altLang="en-US" sz="2800" b="1" i="0">
                <a:solidFill>
                  <a:schemeClr val="bg1"/>
                </a:solidFill>
              </a:rPr>
              <a:t>正确的解法是：</a:t>
            </a:r>
          </a:p>
          <a:p>
            <a:pPr>
              <a:spcBef>
                <a:spcPct val="10000"/>
              </a:spcBef>
            </a:pPr>
            <a:r>
              <a:rPr lang="zh-CN" altLang="en-US" sz="2800" b="1" i="0">
                <a:solidFill>
                  <a:schemeClr val="bg1"/>
                </a:solidFill>
              </a:rPr>
              <a:t>     过程</a:t>
            </a:r>
            <a:r>
              <a:rPr lang="en-US" altLang="zh-CN" sz="2800" b="1">
                <a:solidFill>
                  <a:schemeClr val="bg1"/>
                </a:solidFill>
              </a:rPr>
              <a:t>abc </a:t>
            </a:r>
            <a:r>
              <a:rPr lang="en-US" altLang="zh-CN" sz="2800" b="1" i="0">
                <a:solidFill>
                  <a:schemeClr val="bg1"/>
                </a:solidFill>
              </a:rPr>
              <a:t>: </a:t>
            </a:r>
          </a:p>
          <a:p>
            <a:pPr>
              <a:spcBef>
                <a:spcPct val="10000"/>
              </a:spcBef>
            </a:pPr>
            <a:r>
              <a:rPr lang="en-US" altLang="zh-CN" sz="2800" b="1" i="0">
                <a:solidFill>
                  <a:schemeClr val="bg1"/>
                </a:solidFill>
              </a:rPr>
              <a:t>          800= </a:t>
            </a:r>
            <a:r>
              <a:rPr lang="en-US" altLang="zh-CN" sz="2800" b="1">
                <a:solidFill>
                  <a:schemeClr val="bg1"/>
                </a:solidFill>
              </a:rPr>
              <a:t>E</a:t>
            </a:r>
            <a:r>
              <a:rPr lang="en-US" altLang="zh-CN" sz="2800" b="1" baseline="-25000">
                <a:solidFill>
                  <a:schemeClr val="bg1"/>
                </a:solidFill>
              </a:rPr>
              <a:t>c</a:t>
            </a:r>
            <a:r>
              <a:rPr lang="en-US" altLang="zh-CN" sz="2800" b="1">
                <a:solidFill>
                  <a:schemeClr val="bg1"/>
                </a:solidFill>
              </a:rPr>
              <a:t>-E</a:t>
            </a:r>
            <a:r>
              <a:rPr lang="en-US" altLang="zh-CN" sz="2800" b="1" baseline="-25000">
                <a:solidFill>
                  <a:schemeClr val="bg1"/>
                </a:solidFill>
              </a:rPr>
              <a:t>a</a:t>
            </a:r>
            <a:r>
              <a:rPr lang="en-US" altLang="zh-CN" sz="2800" b="1">
                <a:solidFill>
                  <a:schemeClr val="bg1"/>
                </a:solidFill>
              </a:rPr>
              <a:t> +</a:t>
            </a:r>
            <a:r>
              <a:rPr lang="en-US" altLang="zh-CN" sz="2800" b="1" i="0">
                <a:solidFill>
                  <a:schemeClr val="bg1"/>
                </a:solidFill>
              </a:rPr>
              <a:t> 500</a:t>
            </a:r>
          </a:p>
          <a:p>
            <a:pPr>
              <a:spcBef>
                <a:spcPct val="10000"/>
              </a:spcBef>
            </a:pPr>
            <a:r>
              <a:rPr lang="en-US" altLang="zh-CN" sz="2800" b="1" i="0">
                <a:solidFill>
                  <a:schemeClr val="bg1"/>
                </a:solidFill>
              </a:rPr>
              <a:t>          </a:t>
            </a:r>
            <a:r>
              <a:rPr lang="en-US" altLang="zh-CN" sz="2800" b="1" i="0">
                <a:solidFill>
                  <a:schemeClr val="bg1"/>
                </a:solidFill>
                <a:sym typeface="Symbol" pitchFamily="18" charset="2"/>
              </a:rPr>
              <a:t></a:t>
            </a:r>
            <a:r>
              <a:rPr lang="en-US" altLang="zh-CN" sz="2800" b="1">
                <a:solidFill>
                  <a:schemeClr val="bg1"/>
                </a:solidFill>
              </a:rPr>
              <a:t>E</a:t>
            </a:r>
            <a:r>
              <a:rPr lang="en-US" altLang="zh-CN" sz="2800" b="1" baseline="-25000">
                <a:solidFill>
                  <a:schemeClr val="bg1"/>
                </a:solidFill>
              </a:rPr>
              <a:t>c</a:t>
            </a:r>
            <a:r>
              <a:rPr lang="en-US" altLang="zh-CN" sz="2800" b="1">
                <a:solidFill>
                  <a:schemeClr val="bg1"/>
                </a:solidFill>
              </a:rPr>
              <a:t>-E</a:t>
            </a:r>
            <a:r>
              <a:rPr lang="en-US" altLang="zh-CN" sz="2800" b="1" baseline="-25000">
                <a:solidFill>
                  <a:schemeClr val="bg1"/>
                </a:solidFill>
              </a:rPr>
              <a:t>a</a:t>
            </a:r>
            <a:r>
              <a:rPr lang="en-US" altLang="zh-CN" sz="2800" b="1">
                <a:solidFill>
                  <a:schemeClr val="bg1"/>
                </a:solidFill>
              </a:rPr>
              <a:t>=</a:t>
            </a:r>
            <a:r>
              <a:rPr lang="en-US" altLang="zh-CN" sz="2800" b="1" i="0">
                <a:solidFill>
                  <a:schemeClr val="bg1"/>
                </a:solidFill>
              </a:rPr>
              <a:t>300</a:t>
            </a:r>
          </a:p>
          <a:p>
            <a:pPr>
              <a:spcBef>
                <a:spcPct val="10000"/>
              </a:spcBef>
            </a:pPr>
            <a:r>
              <a:rPr lang="en-US" altLang="zh-CN" sz="2800" b="1" i="0">
                <a:solidFill>
                  <a:schemeClr val="bg1"/>
                </a:solidFill>
              </a:rPr>
              <a:t>     </a:t>
            </a:r>
            <a:r>
              <a:rPr lang="zh-CN" altLang="en-US" sz="2800" b="1" i="0">
                <a:solidFill>
                  <a:schemeClr val="bg1"/>
                </a:solidFill>
              </a:rPr>
              <a:t>过程</a:t>
            </a:r>
            <a:r>
              <a:rPr lang="en-US" altLang="zh-CN" sz="2800" b="1">
                <a:solidFill>
                  <a:schemeClr val="bg1"/>
                </a:solidFill>
              </a:rPr>
              <a:t>cda</a:t>
            </a:r>
            <a:r>
              <a:rPr lang="en-US" altLang="zh-CN" sz="2800" b="1" i="0">
                <a:solidFill>
                  <a:schemeClr val="bg1"/>
                </a:solidFill>
              </a:rPr>
              <a:t>: </a:t>
            </a:r>
          </a:p>
          <a:p>
            <a:pPr>
              <a:spcBef>
                <a:spcPct val="10000"/>
              </a:spcBef>
            </a:pPr>
            <a:r>
              <a:rPr lang="en-US" altLang="zh-CN" sz="2800" b="1" i="0">
                <a:solidFill>
                  <a:schemeClr val="bg1"/>
                </a:solidFill>
              </a:rPr>
              <a:t>          </a:t>
            </a:r>
            <a:r>
              <a:rPr lang="en-US" altLang="zh-CN" sz="2800" b="1">
                <a:solidFill>
                  <a:schemeClr val="bg1"/>
                </a:solidFill>
              </a:rPr>
              <a:t>Q= E</a:t>
            </a:r>
            <a:r>
              <a:rPr lang="en-US" altLang="zh-CN" sz="2800" b="1" baseline="-25000">
                <a:solidFill>
                  <a:schemeClr val="bg1"/>
                </a:solidFill>
              </a:rPr>
              <a:t>a</a:t>
            </a:r>
            <a:r>
              <a:rPr lang="en-US" altLang="zh-CN" sz="2800" b="1">
                <a:solidFill>
                  <a:schemeClr val="bg1"/>
                </a:solidFill>
              </a:rPr>
              <a:t>-E</a:t>
            </a:r>
            <a:r>
              <a:rPr lang="en-US" altLang="zh-CN" sz="2800" b="1" baseline="-25000">
                <a:solidFill>
                  <a:schemeClr val="bg1"/>
                </a:solidFill>
              </a:rPr>
              <a:t>c</a:t>
            </a:r>
            <a:r>
              <a:rPr lang="en-US" altLang="zh-CN" sz="2800" b="1">
                <a:solidFill>
                  <a:schemeClr val="bg1"/>
                </a:solidFill>
              </a:rPr>
              <a:t> - </a:t>
            </a:r>
            <a:r>
              <a:rPr lang="en-US" altLang="zh-CN" sz="2800" b="1" i="0">
                <a:solidFill>
                  <a:schemeClr val="bg1"/>
                </a:solidFill>
              </a:rPr>
              <a:t>300=-600</a:t>
            </a:r>
          </a:p>
          <a:p>
            <a:pPr>
              <a:spcBef>
                <a:spcPct val="10000"/>
              </a:spcBef>
            </a:pPr>
            <a:r>
              <a:rPr lang="zh-CN" altLang="en-US" sz="2800" b="1" i="0">
                <a:solidFill>
                  <a:schemeClr val="bg1"/>
                </a:solidFill>
              </a:rPr>
              <a:t>过程</a:t>
            </a:r>
            <a:r>
              <a:rPr lang="en-US" altLang="zh-CN" sz="2800" b="1">
                <a:solidFill>
                  <a:schemeClr val="bg1"/>
                </a:solidFill>
              </a:rPr>
              <a:t>cda</a:t>
            </a:r>
            <a:r>
              <a:rPr lang="zh-CN" altLang="zh-CN" sz="2800" b="1" i="0">
                <a:solidFill>
                  <a:schemeClr val="bg1"/>
                </a:solidFill>
              </a:rPr>
              <a:t>放热600</a:t>
            </a:r>
            <a:r>
              <a:rPr lang="en-US" altLang="zh-CN" sz="2800" b="1" i="0">
                <a:solidFill>
                  <a:schemeClr val="bg1"/>
                </a:solidFill>
              </a:rPr>
              <a:t>J</a:t>
            </a:r>
            <a:r>
              <a:rPr lang="zh-CN" altLang="en-US" sz="2800" b="1" i="0">
                <a:solidFill>
                  <a:schemeClr val="bg1"/>
                </a:solidFill>
              </a:rPr>
              <a:t>。</a:t>
            </a:r>
            <a:endParaRPr lang="zh-CN" altLang="en-US" sz="28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8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8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1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188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188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188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7188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188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7188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7188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8851" grpId="0" build="p" autoUpdateAnimBg="0"/>
      <p:bldP spid="718874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71C7C2C-FE47-4371-9768-E8AB40574793}" type="slidenum">
              <a:rPr lang="en-US" altLang="zh-CN" smtClean="0"/>
              <a:pPr/>
              <a:t>7</a:t>
            </a:fld>
            <a:endParaRPr lang="en-US" altLang="zh-CN"/>
          </a:p>
        </p:txBody>
      </p:sp>
      <p:sp>
        <p:nvSpPr>
          <p:cNvPr id="5127" name="Text Box 2"/>
          <p:cNvSpPr txBox="1">
            <a:spLocks noChangeArrowheads="1"/>
          </p:cNvSpPr>
          <p:nvPr/>
        </p:nvSpPr>
        <p:spPr bwMode="auto">
          <a:xfrm>
            <a:off x="319088" y="292100"/>
            <a:ext cx="841375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        </a:t>
            </a:r>
            <a:r>
              <a:rPr lang="zh-CN" altLang="en-US" sz="2800" b="1" i="0">
                <a:solidFill>
                  <a:srgbClr val="00FF00"/>
                </a:solidFill>
              </a:rPr>
              <a:t>例题 </a:t>
            </a:r>
            <a:r>
              <a:rPr lang="en-US" altLang="zh-CN" sz="2800" b="1" i="0">
                <a:solidFill>
                  <a:srgbClr val="00FF00"/>
                </a:solidFill>
              </a:rPr>
              <a:t>13-2</a:t>
            </a:r>
            <a:r>
              <a:rPr lang="en-US" altLang="zh-CN" sz="2800" b="1" i="0">
                <a:solidFill>
                  <a:schemeClr val="bg1"/>
                </a:solidFill>
              </a:rPr>
              <a:t>  </a:t>
            </a:r>
            <a:r>
              <a:rPr lang="zh-CN" altLang="en-US" sz="2800" b="1" i="0">
                <a:solidFill>
                  <a:schemeClr val="bg1"/>
                </a:solidFill>
              </a:rPr>
              <a:t>如图</a:t>
            </a:r>
            <a:r>
              <a:rPr lang="en-US" altLang="zh-CN" sz="2800" b="1" i="0">
                <a:solidFill>
                  <a:schemeClr val="bg1"/>
                </a:solidFill>
              </a:rPr>
              <a:t>5</a:t>
            </a:r>
            <a:r>
              <a:rPr lang="zh-CN" altLang="en-US" sz="2800" b="1" i="0">
                <a:solidFill>
                  <a:schemeClr val="bg1"/>
                </a:solidFill>
              </a:rPr>
              <a:t>所示，一定量气体经过程</a:t>
            </a:r>
            <a:r>
              <a:rPr lang="en-US" altLang="zh-CN" sz="2800" b="1">
                <a:solidFill>
                  <a:schemeClr val="bg1"/>
                </a:solidFill>
              </a:rPr>
              <a:t>abc</a:t>
            </a:r>
            <a:r>
              <a:rPr lang="zh-CN" altLang="en-US" sz="2800" b="1" i="0">
                <a:solidFill>
                  <a:schemeClr val="bg1"/>
                </a:solidFill>
              </a:rPr>
              <a:t>吸热</a:t>
            </a:r>
            <a:r>
              <a:rPr lang="en-US" altLang="zh-CN" sz="2800" b="1" i="0">
                <a:solidFill>
                  <a:schemeClr val="bg1"/>
                </a:solidFill>
              </a:rPr>
              <a:t>700J,</a:t>
            </a:r>
            <a:r>
              <a:rPr lang="zh-CN" altLang="zh-CN" sz="2800" b="1" i="0">
                <a:solidFill>
                  <a:schemeClr val="bg1"/>
                </a:solidFill>
              </a:rPr>
              <a:t>问：</a:t>
            </a:r>
            <a:r>
              <a:rPr lang="zh-CN" altLang="en-US" sz="2800" b="1" i="0">
                <a:solidFill>
                  <a:schemeClr val="bg1"/>
                </a:solidFill>
              </a:rPr>
              <a:t>经历过程</a:t>
            </a:r>
            <a:r>
              <a:rPr lang="en-US" altLang="zh-CN" sz="2800" b="1">
                <a:solidFill>
                  <a:schemeClr val="bg1"/>
                </a:solidFill>
              </a:rPr>
              <a:t>abcda</a:t>
            </a:r>
            <a:r>
              <a:rPr lang="zh-CN" altLang="en-US" sz="2800" b="1" i="0">
                <a:solidFill>
                  <a:schemeClr val="bg1"/>
                </a:solidFill>
              </a:rPr>
              <a:t>吸热是多少？  </a:t>
            </a:r>
          </a:p>
        </p:txBody>
      </p:sp>
      <p:sp>
        <p:nvSpPr>
          <p:cNvPr id="719875" name="Text Box 3"/>
          <p:cNvSpPr txBox="1">
            <a:spLocks noChangeArrowheads="1"/>
          </p:cNvSpPr>
          <p:nvPr/>
        </p:nvSpPr>
        <p:spPr bwMode="auto">
          <a:xfrm>
            <a:off x="387350" y="1198563"/>
            <a:ext cx="7745413" cy="989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 i="0">
                <a:solidFill>
                  <a:schemeClr val="bg1"/>
                </a:solidFill>
              </a:rPr>
              <a:t>      </a:t>
            </a:r>
            <a:r>
              <a:rPr lang="zh-CN" altLang="en-US" sz="2800" b="1" i="0">
                <a:solidFill>
                  <a:srgbClr val="00FF00"/>
                </a:solidFill>
              </a:rPr>
              <a:t>解</a:t>
            </a:r>
            <a:r>
              <a:rPr lang="zh-CN" altLang="en-US" sz="2800" b="1" i="0">
                <a:solidFill>
                  <a:schemeClr val="bg1"/>
                </a:solidFill>
              </a:rPr>
              <a:t>   </a:t>
            </a:r>
            <a:r>
              <a:rPr lang="en-US" altLang="zh-CN" sz="2800" b="1">
                <a:solidFill>
                  <a:schemeClr val="bg1"/>
                </a:solidFill>
              </a:rPr>
              <a:t>Q= E</a:t>
            </a:r>
            <a:r>
              <a:rPr lang="en-US" altLang="zh-CN" sz="2800" b="1" i="0" baseline="-25000">
                <a:solidFill>
                  <a:schemeClr val="bg1"/>
                </a:solidFill>
              </a:rPr>
              <a:t>2</a:t>
            </a:r>
            <a:r>
              <a:rPr lang="en-US" altLang="zh-CN" sz="2800" b="1" i="0">
                <a:solidFill>
                  <a:schemeClr val="bg1"/>
                </a:solidFill>
              </a:rPr>
              <a:t>-</a:t>
            </a:r>
            <a:r>
              <a:rPr lang="en-US" altLang="zh-CN" sz="2800" b="1">
                <a:solidFill>
                  <a:schemeClr val="bg1"/>
                </a:solidFill>
              </a:rPr>
              <a:t>E</a:t>
            </a:r>
            <a:r>
              <a:rPr lang="en-US" altLang="zh-CN" sz="2800" b="1" i="0" baseline="-25000">
                <a:solidFill>
                  <a:schemeClr val="bg1"/>
                </a:solidFill>
              </a:rPr>
              <a:t>1</a:t>
            </a:r>
            <a:r>
              <a:rPr lang="en-US" altLang="zh-CN" sz="2800" b="1">
                <a:solidFill>
                  <a:srgbClr val="FFFF00"/>
                </a:solidFill>
              </a:rPr>
              <a:t> </a:t>
            </a:r>
            <a:r>
              <a:rPr lang="en-US" altLang="zh-CN" sz="2800" b="1">
                <a:solidFill>
                  <a:schemeClr val="bg1"/>
                </a:solidFill>
              </a:rPr>
              <a:t>+ A</a:t>
            </a:r>
          </a:p>
          <a:p>
            <a:pPr>
              <a:spcBef>
                <a:spcPct val="10000"/>
              </a:spcBef>
            </a:pPr>
            <a:r>
              <a:rPr lang="en-US" altLang="zh-CN" sz="2800" b="1" i="0">
                <a:solidFill>
                  <a:schemeClr val="bg1"/>
                </a:solidFill>
              </a:rPr>
              <a:t>      </a:t>
            </a:r>
            <a:r>
              <a:rPr lang="zh-CN" altLang="en-US" sz="2800" b="1" i="0">
                <a:solidFill>
                  <a:schemeClr val="bg1"/>
                </a:solidFill>
              </a:rPr>
              <a:t>过程</a:t>
            </a:r>
            <a:r>
              <a:rPr lang="en-US" altLang="zh-CN" sz="2800" b="1">
                <a:solidFill>
                  <a:schemeClr val="bg1"/>
                </a:solidFill>
              </a:rPr>
              <a:t>abc </a:t>
            </a:r>
            <a:r>
              <a:rPr lang="en-US" altLang="zh-CN" sz="2800" b="1" i="0">
                <a:solidFill>
                  <a:schemeClr val="bg1"/>
                </a:solidFill>
              </a:rPr>
              <a:t>: 700= </a:t>
            </a:r>
            <a:r>
              <a:rPr lang="en-US" altLang="zh-CN" sz="2800" b="1">
                <a:solidFill>
                  <a:schemeClr val="bg1"/>
                </a:solidFill>
              </a:rPr>
              <a:t>E</a:t>
            </a:r>
            <a:r>
              <a:rPr lang="en-US" altLang="zh-CN" sz="2800" b="1" baseline="-25000">
                <a:solidFill>
                  <a:schemeClr val="bg1"/>
                </a:solidFill>
              </a:rPr>
              <a:t>c</a:t>
            </a:r>
            <a:r>
              <a:rPr lang="en-US" altLang="zh-CN" sz="2800" b="1">
                <a:solidFill>
                  <a:schemeClr val="bg1"/>
                </a:solidFill>
              </a:rPr>
              <a:t> -E</a:t>
            </a:r>
            <a:r>
              <a:rPr lang="en-US" altLang="zh-CN" sz="2800" b="1" baseline="-25000">
                <a:solidFill>
                  <a:schemeClr val="bg1"/>
                </a:solidFill>
              </a:rPr>
              <a:t>a</a:t>
            </a:r>
            <a:r>
              <a:rPr lang="en-US" altLang="zh-CN" sz="2800" b="1">
                <a:solidFill>
                  <a:schemeClr val="bg1"/>
                </a:solidFill>
              </a:rPr>
              <a:t>+</a:t>
            </a:r>
            <a:r>
              <a:rPr lang="en-US" altLang="zh-CN" sz="2800" b="1" i="0">
                <a:solidFill>
                  <a:schemeClr val="bg1"/>
                </a:solidFill>
              </a:rPr>
              <a:t> </a:t>
            </a:r>
            <a:r>
              <a:rPr lang="en-US" altLang="zh-CN" sz="2800" b="1">
                <a:solidFill>
                  <a:schemeClr val="bg1"/>
                </a:solidFill>
              </a:rPr>
              <a:t>A</a:t>
            </a:r>
            <a:r>
              <a:rPr lang="en-US" altLang="zh-CN" sz="2800" b="1" baseline="-25000">
                <a:solidFill>
                  <a:schemeClr val="bg1"/>
                </a:solidFill>
              </a:rPr>
              <a:t>abc</a:t>
            </a:r>
            <a:r>
              <a:rPr lang="en-US" altLang="zh-CN" sz="2800" b="1">
                <a:solidFill>
                  <a:schemeClr val="bg1"/>
                </a:solidFill>
              </a:rPr>
              <a:t>=</a:t>
            </a:r>
            <a:r>
              <a:rPr lang="en-US" altLang="zh-CN" sz="2800" b="1" i="0">
                <a:solidFill>
                  <a:schemeClr val="bg1"/>
                </a:solidFill>
              </a:rPr>
              <a:t>      </a:t>
            </a:r>
          </a:p>
        </p:txBody>
      </p:sp>
      <p:sp>
        <p:nvSpPr>
          <p:cNvPr id="719919" name="Text Box 47"/>
          <p:cNvSpPr txBox="1">
            <a:spLocks noChangeArrowheads="1"/>
          </p:cNvSpPr>
          <p:nvPr/>
        </p:nvSpPr>
        <p:spPr bwMode="auto">
          <a:xfrm>
            <a:off x="4273550" y="3084513"/>
            <a:ext cx="4529138" cy="192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10000"/>
              </a:spcBef>
            </a:pPr>
            <a:r>
              <a:rPr lang="zh-CN" altLang="en-US" sz="2800" b="1" i="0">
                <a:solidFill>
                  <a:schemeClr val="bg1"/>
                </a:solidFill>
              </a:rPr>
              <a:t>过程</a:t>
            </a:r>
            <a:r>
              <a:rPr lang="en-US" altLang="zh-CN" sz="2800" b="1">
                <a:solidFill>
                  <a:schemeClr val="bg1"/>
                </a:solidFill>
              </a:rPr>
              <a:t>abcda</a:t>
            </a:r>
            <a:r>
              <a:rPr lang="zh-CN" altLang="en-US" sz="2800" b="1" i="0">
                <a:solidFill>
                  <a:schemeClr val="bg1"/>
                </a:solidFill>
              </a:rPr>
              <a:t>吸热</a:t>
            </a:r>
            <a:r>
              <a:rPr lang="en-US" altLang="zh-CN" sz="2800" b="1" i="0">
                <a:solidFill>
                  <a:schemeClr val="bg1"/>
                </a:solidFill>
              </a:rPr>
              <a:t>:</a:t>
            </a:r>
          </a:p>
          <a:p>
            <a:pPr>
              <a:spcBef>
                <a:spcPct val="10000"/>
              </a:spcBef>
            </a:pPr>
            <a:r>
              <a:rPr lang="en-US" altLang="zh-CN" sz="2800" b="1" i="0">
                <a:solidFill>
                  <a:schemeClr val="bg1"/>
                </a:solidFill>
              </a:rPr>
              <a:t> </a:t>
            </a:r>
            <a:r>
              <a:rPr lang="en-US" altLang="zh-CN" sz="2800" b="1">
                <a:solidFill>
                  <a:schemeClr val="bg1"/>
                </a:solidFill>
              </a:rPr>
              <a:t>Q = E</a:t>
            </a:r>
            <a:r>
              <a:rPr lang="en-US" altLang="zh-CN" sz="2800" b="1" baseline="-25000">
                <a:solidFill>
                  <a:schemeClr val="bg1"/>
                </a:solidFill>
              </a:rPr>
              <a:t>a</a:t>
            </a:r>
            <a:r>
              <a:rPr lang="en-US" altLang="zh-CN" sz="2800" b="1">
                <a:solidFill>
                  <a:schemeClr val="bg1"/>
                </a:solidFill>
              </a:rPr>
              <a:t>-E</a:t>
            </a:r>
            <a:r>
              <a:rPr lang="en-US" altLang="zh-CN" sz="2800" b="1" baseline="-25000">
                <a:solidFill>
                  <a:schemeClr val="bg1"/>
                </a:solidFill>
              </a:rPr>
              <a:t>a</a:t>
            </a:r>
            <a:r>
              <a:rPr lang="en-US" altLang="zh-CN" sz="2800" b="1" i="0">
                <a:solidFill>
                  <a:schemeClr val="bg1"/>
                </a:solidFill>
              </a:rPr>
              <a:t>+</a:t>
            </a:r>
            <a:r>
              <a:rPr lang="en-US" altLang="zh-CN" sz="2800" b="1">
                <a:solidFill>
                  <a:schemeClr val="bg1"/>
                </a:solidFill>
              </a:rPr>
              <a:t>A</a:t>
            </a:r>
            <a:r>
              <a:rPr lang="en-US" altLang="zh-CN" sz="2800" b="1" baseline="-25000">
                <a:solidFill>
                  <a:schemeClr val="bg1"/>
                </a:solidFill>
              </a:rPr>
              <a:t>abcda</a:t>
            </a:r>
            <a:r>
              <a:rPr lang="en-US" altLang="zh-CN" sz="2800" b="1">
                <a:solidFill>
                  <a:schemeClr val="bg1"/>
                </a:solidFill>
              </a:rPr>
              <a:t> </a:t>
            </a:r>
          </a:p>
          <a:p>
            <a:pPr>
              <a:spcBef>
                <a:spcPct val="10000"/>
              </a:spcBef>
            </a:pPr>
            <a:r>
              <a:rPr lang="en-US" altLang="zh-CN" sz="2800" b="1">
                <a:solidFill>
                  <a:schemeClr val="bg1"/>
                </a:solidFill>
              </a:rPr>
              <a:t>     = A</a:t>
            </a:r>
            <a:r>
              <a:rPr lang="en-US" altLang="zh-CN" sz="2800" b="1" baseline="-25000">
                <a:solidFill>
                  <a:schemeClr val="bg1"/>
                </a:solidFill>
              </a:rPr>
              <a:t>abcda</a:t>
            </a:r>
            <a:r>
              <a:rPr lang="en-US" altLang="zh-CN" sz="2800" b="1">
                <a:solidFill>
                  <a:schemeClr val="bg1"/>
                </a:solidFill>
              </a:rPr>
              <a:t>=A</a:t>
            </a:r>
            <a:r>
              <a:rPr lang="en-US" altLang="zh-CN" sz="2800" b="1" baseline="-25000">
                <a:solidFill>
                  <a:schemeClr val="bg1"/>
                </a:solidFill>
              </a:rPr>
              <a:t>abc</a:t>
            </a:r>
            <a:r>
              <a:rPr lang="en-US" altLang="zh-CN" sz="2800" b="1">
                <a:solidFill>
                  <a:schemeClr val="bg1"/>
                </a:solidFill>
              </a:rPr>
              <a:t>+ A</a:t>
            </a:r>
            <a:r>
              <a:rPr lang="en-US" altLang="zh-CN" sz="2800" b="1" baseline="-25000">
                <a:solidFill>
                  <a:schemeClr val="bg1"/>
                </a:solidFill>
              </a:rPr>
              <a:t>da</a:t>
            </a:r>
          </a:p>
          <a:p>
            <a:pPr>
              <a:spcBef>
                <a:spcPct val="10000"/>
              </a:spcBef>
            </a:pPr>
            <a:r>
              <a:rPr lang="en-US" altLang="zh-CN" sz="2800" b="1">
                <a:solidFill>
                  <a:schemeClr val="bg1"/>
                </a:solidFill>
              </a:rPr>
              <a:t>     =700-3×4×10</a:t>
            </a:r>
            <a:r>
              <a:rPr lang="en-US" altLang="zh-CN" sz="2800" b="1" baseline="30000">
                <a:solidFill>
                  <a:schemeClr val="bg1"/>
                </a:solidFill>
              </a:rPr>
              <a:t>2</a:t>
            </a:r>
            <a:r>
              <a:rPr lang="en-US" altLang="zh-CN" sz="2800" b="1">
                <a:solidFill>
                  <a:schemeClr val="bg1"/>
                </a:solidFill>
              </a:rPr>
              <a:t>=-500J</a:t>
            </a:r>
          </a:p>
        </p:txBody>
      </p:sp>
      <p:graphicFrame>
        <p:nvGraphicFramePr>
          <p:cNvPr id="719920" name="Object 48"/>
          <p:cNvGraphicFramePr>
            <a:graphicFrameLocks noChangeAspect="1"/>
          </p:cNvGraphicFramePr>
          <p:nvPr/>
        </p:nvGraphicFramePr>
        <p:xfrm>
          <a:off x="5472113" y="5221288"/>
          <a:ext cx="1646237" cy="973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8" name="公式" r:id="rId3" imgW="622080" imgH="368280" progId="Equation.3">
                  <p:embed/>
                </p:oleObj>
              </mc:Choice>
              <mc:Fallback>
                <p:oleObj name="公式" r:id="rId3" imgW="622080" imgH="368280" progId="Equation.3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2113" y="5221288"/>
                        <a:ext cx="1646237" cy="973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3"/>
          <p:cNvGrpSpPr>
            <a:grpSpLocks/>
          </p:cNvGrpSpPr>
          <p:nvPr/>
        </p:nvGrpSpPr>
        <p:grpSpPr bwMode="auto">
          <a:xfrm>
            <a:off x="5389563" y="1454150"/>
            <a:ext cx="3016250" cy="952500"/>
            <a:chOff x="3395" y="929"/>
            <a:chExt cx="1874" cy="574"/>
          </a:xfrm>
        </p:grpSpPr>
        <p:graphicFrame>
          <p:nvGraphicFramePr>
            <p:cNvPr id="5124" name="Object 46"/>
            <p:cNvGraphicFramePr>
              <a:graphicFrameLocks noChangeAspect="1"/>
            </p:cNvGraphicFramePr>
            <p:nvPr/>
          </p:nvGraphicFramePr>
          <p:xfrm>
            <a:off x="4610" y="1051"/>
            <a:ext cx="659" cy="3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9" name="公式" r:id="rId5" imgW="393480" imgH="203040" progId="Equation.3">
                    <p:embed/>
                  </p:oleObj>
                </mc:Choice>
                <mc:Fallback>
                  <p:oleObj name="公式" r:id="rId5" imgW="393480" imgH="203040" progId="Equation.3">
                    <p:embed/>
                    <p:pic>
                      <p:nvPicPr>
                        <p:cNvPr id="0" name="Object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10" y="1051"/>
                          <a:ext cx="659" cy="34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5" name="Object 49"/>
            <p:cNvGraphicFramePr>
              <a:graphicFrameLocks noChangeAspect="1"/>
            </p:cNvGraphicFramePr>
            <p:nvPr/>
          </p:nvGraphicFramePr>
          <p:xfrm>
            <a:off x="3395" y="929"/>
            <a:ext cx="1233" cy="5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40" name="公式" r:id="rId7" imgW="990360" imgH="368280" progId="Equation.3">
                    <p:embed/>
                  </p:oleObj>
                </mc:Choice>
                <mc:Fallback>
                  <p:oleObj name="公式" r:id="rId7" imgW="990360" imgH="368280" progId="Equation.3">
                    <p:embed/>
                    <p:pic>
                      <p:nvPicPr>
                        <p:cNvPr id="0" name="Object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95" y="929"/>
                          <a:ext cx="1233" cy="57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19923" name="Object 51"/>
          <p:cNvGraphicFramePr>
            <a:graphicFrameLocks noChangeAspect="1"/>
          </p:cNvGraphicFramePr>
          <p:nvPr/>
        </p:nvGraphicFramePr>
        <p:xfrm>
          <a:off x="3008313" y="2297113"/>
          <a:ext cx="1046162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1" name="公式" r:id="rId9" imgW="393480" imgH="203040" progId="Equation.3">
                  <p:embed/>
                </p:oleObj>
              </mc:Choice>
              <mc:Fallback>
                <p:oleObj name="公式" r:id="rId9" imgW="393480" imgH="203040" progId="Equation.3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8313" y="2297113"/>
                        <a:ext cx="1046162" cy="54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9924" name="Text Box 52"/>
          <p:cNvSpPr txBox="1">
            <a:spLocks noChangeArrowheads="1"/>
          </p:cNvSpPr>
          <p:nvPr/>
        </p:nvSpPr>
        <p:spPr bwMode="auto">
          <a:xfrm>
            <a:off x="3951288" y="2309813"/>
            <a:ext cx="32639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zh-CN" sz="2800" b="1" i="0">
                <a:solidFill>
                  <a:schemeClr val="bg1"/>
                </a:solidFill>
              </a:rPr>
              <a:t>=曲线</a:t>
            </a:r>
            <a:r>
              <a:rPr lang="en-US" altLang="zh-CN" sz="2800" b="1">
                <a:solidFill>
                  <a:schemeClr val="bg1"/>
                </a:solidFill>
              </a:rPr>
              <a:t>abc</a:t>
            </a:r>
            <a:r>
              <a:rPr lang="zh-CN" altLang="en-US" sz="2800" b="1" i="0">
                <a:solidFill>
                  <a:schemeClr val="bg1"/>
                </a:solidFill>
              </a:rPr>
              <a:t>下的面积</a:t>
            </a:r>
          </a:p>
        </p:txBody>
      </p:sp>
      <p:grpSp>
        <p:nvGrpSpPr>
          <p:cNvPr id="5132" name="Group 55"/>
          <p:cNvGrpSpPr>
            <a:grpSpLocks/>
          </p:cNvGrpSpPr>
          <p:nvPr/>
        </p:nvGrpSpPr>
        <p:grpSpPr bwMode="auto">
          <a:xfrm>
            <a:off x="369888" y="2733675"/>
            <a:ext cx="4662487" cy="3254375"/>
            <a:chOff x="145" y="1755"/>
            <a:chExt cx="2937" cy="2050"/>
          </a:xfrm>
        </p:grpSpPr>
        <p:grpSp>
          <p:nvGrpSpPr>
            <p:cNvPr id="5139" name="Group 45"/>
            <p:cNvGrpSpPr>
              <a:grpSpLocks/>
            </p:cNvGrpSpPr>
            <p:nvPr/>
          </p:nvGrpSpPr>
          <p:grpSpPr bwMode="auto">
            <a:xfrm>
              <a:off x="145" y="1755"/>
              <a:ext cx="2937" cy="2050"/>
              <a:chOff x="145" y="2096"/>
              <a:chExt cx="2937" cy="2050"/>
            </a:xfrm>
          </p:grpSpPr>
          <p:grpSp>
            <p:nvGrpSpPr>
              <p:cNvPr id="5141" name="Group 40"/>
              <p:cNvGrpSpPr>
                <a:grpSpLocks/>
              </p:cNvGrpSpPr>
              <p:nvPr/>
            </p:nvGrpSpPr>
            <p:grpSpPr bwMode="auto">
              <a:xfrm>
                <a:off x="145" y="2096"/>
                <a:ext cx="2937" cy="2050"/>
                <a:chOff x="145" y="2096"/>
                <a:chExt cx="2937" cy="2050"/>
              </a:xfrm>
            </p:grpSpPr>
            <p:grpSp>
              <p:nvGrpSpPr>
                <p:cNvPr id="5146" name="Group 38"/>
                <p:cNvGrpSpPr>
                  <a:grpSpLocks/>
                </p:cNvGrpSpPr>
                <p:nvPr/>
              </p:nvGrpSpPr>
              <p:grpSpPr bwMode="auto">
                <a:xfrm>
                  <a:off x="145" y="2096"/>
                  <a:ext cx="2937" cy="2050"/>
                  <a:chOff x="178" y="1733"/>
                  <a:chExt cx="2937" cy="2050"/>
                </a:xfrm>
              </p:grpSpPr>
              <p:sp>
                <p:nvSpPr>
                  <p:cNvPr id="5148" name="Text Box 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47" y="1733"/>
                    <a:ext cx="1202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r>
                      <a:rPr lang="en-US" altLang="zh-CN" b="1">
                        <a:solidFill>
                          <a:schemeClr val="bg1"/>
                        </a:solidFill>
                      </a:rPr>
                      <a:t>P(×10</a:t>
                    </a:r>
                    <a:r>
                      <a:rPr lang="en-US" altLang="zh-CN" b="1" baseline="30000">
                        <a:solidFill>
                          <a:schemeClr val="bg1"/>
                        </a:solidFill>
                      </a:rPr>
                      <a:t>5</a:t>
                    </a:r>
                    <a:r>
                      <a:rPr lang="en-US" altLang="zh-CN" b="1">
                        <a:solidFill>
                          <a:schemeClr val="bg1"/>
                        </a:solidFill>
                      </a:rPr>
                      <a:t>pa)</a:t>
                    </a:r>
                    <a:endParaRPr lang="en-US" altLang="zh-CN" b="1" i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5149" name="Text Box 1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27" y="3365"/>
                    <a:ext cx="1488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r>
                      <a:rPr lang="en-US" altLang="zh-CN" b="1" i="0">
                        <a:solidFill>
                          <a:schemeClr val="bg1"/>
                        </a:solidFill>
                      </a:rPr>
                      <a:t>4   </a:t>
                    </a:r>
                    <a:r>
                      <a:rPr lang="en-US" altLang="zh-CN" b="1">
                        <a:solidFill>
                          <a:schemeClr val="bg1"/>
                        </a:solidFill>
                      </a:rPr>
                      <a:t>V(×10</a:t>
                    </a:r>
                    <a:r>
                      <a:rPr lang="en-US" altLang="zh-CN" b="1" baseline="30000">
                        <a:solidFill>
                          <a:schemeClr val="bg1"/>
                        </a:solidFill>
                      </a:rPr>
                      <a:t>-3</a:t>
                    </a:r>
                    <a:r>
                      <a:rPr lang="en-US" altLang="zh-CN" b="1">
                        <a:solidFill>
                          <a:schemeClr val="bg1"/>
                        </a:solidFill>
                      </a:rPr>
                      <a:t>m</a:t>
                    </a:r>
                    <a:r>
                      <a:rPr lang="en-US" altLang="zh-CN" b="1" baseline="30000">
                        <a:solidFill>
                          <a:schemeClr val="bg1"/>
                        </a:solidFill>
                      </a:rPr>
                      <a:t>3</a:t>
                    </a:r>
                    <a:r>
                      <a:rPr lang="en-US" altLang="zh-CN" b="1">
                        <a:solidFill>
                          <a:schemeClr val="bg1"/>
                        </a:solidFill>
                      </a:rPr>
                      <a:t>)</a:t>
                    </a:r>
                  </a:p>
                </p:txBody>
              </p:sp>
              <p:sp>
                <p:nvSpPr>
                  <p:cNvPr id="5150" name="Text Box 1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78" y="3456"/>
                    <a:ext cx="801" cy="32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r>
                      <a:rPr lang="zh-CN" altLang="en-US" sz="2800" i="0">
                        <a:solidFill>
                          <a:schemeClr val="bg1"/>
                        </a:solidFill>
                      </a:rPr>
                      <a:t>图</a:t>
                    </a:r>
                    <a:r>
                      <a:rPr lang="en-US" altLang="zh-CN" sz="2800" i="0">
                        <a:solidFill>
                          <a:schemeClr val="bg1"/>
                        </a:solidFill>
                      </a:rPr>
                      <a:t>5</a:t>
                    </a:r>
                  </a:p>
                </p:txBody>
              </p:sp>
              <p:grpSp>
                <p:nvGrpSpPr>
                  <p:cNvPr id="5151" name="Group 6"/>
                  <p:cNvGrpSpPr>
                    <a:grpSpLocks/>
                  </p:cNvGrpSpPr>
                  <p:nvPr/>
                </p:nvGrpSpPr>
                <p:grpSpPr bwMode="auto">
                  <a:xfrm>
                    <a:off x="368" y="1799"/>
                    <a:ext cx="1756" cy="1588"/>
                    <a:chOff x="500" y="1977"/>
                    <a:chExt cx="1656" cy="1400"/>
                  </a:xfrm>
                </p:grpSpPr>
                <p:sp>
                  <p:nvSpPr>
                    <p:cNvPr id="5164" name="Line 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00" y="3377"/>
                      <a:ext cx="1656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bg1"/>
                      </a:solidFill>
                      <a:round/>
                      <a:headEnd/>
                      <a:tailEnd type="triangle" w="med" len="med"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165" name="Line 8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500" y="1977"/>
                      <a:ext cx="0" cy="140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bg1"/>
                      </a:solidFill>
                      <a:round/>
                      <a:headEnd/>
                      <a:tailEnd type="triangle" w="med" len="med"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5152" name="Group 33"/>
                  <p:cNvGrpSpPr>
                    <a:grpSpLocks/>
                  </p:cNvGrpSpPr>
                  <p:nvPr/>
                </p:nvGrpSpPr>
                <p:grpSpPr bwMode="auto">
                  <a:xfrm>
                    <a:off x="363" y="2244"/>
                    <a:ext cx="1382" cy="1152"/>
                    <a:chOff x="363" y="2244"/>
                    <a:chExt cx="1382" cy="1152"/>
                  </a:xfrm>
                </p:grpSpPr>
                <p:grpSp>
                  <p:nvGrpSpPr>
                    <p:cNvPr id="5157" name="Group 2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578" y="2244"/>
                      <a:ext cx="1167" cy="888"/>
                      <a:chOff x="578" y="2244"/>
                      <a:chExt cx="1167" cy="888"/>
                    </a:xfrm>
                  </p:grpSpPr>
                  <p:sp>
                    <p:nvSpPr>
                      <p:cNvPr id="5162" name="Rectangle 2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579" y="2244"/>
                        <a:ext cx="1166" cy="888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00FF0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5163" name="Freeform 25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578" y="2244"/>
                        <a:ext cx="1166" cy="877"/>
                      </a:xfrm>
                      <a:custGeom>
                        <a:avLst/>
                        <a:gdLst>
                          <a:gd name="T0" fmla="*/ 0 w 1034"/>
                          <a:gd name="T1" fmla="*/ 0 h 800"/>
                          <a:gd name="T2" fmla="*/ 88 w 1034"/>
                          <a:gd name="T3" fmla="*/ 122 h 800"/>
                          <a:gd name="T4" fmla="*/ 150 w 1034"/>
                          <a:gd name="T5" fmla="*/ 207 h 800"/>
                          <a:gd name="T6" fmla="*/ 351 w 1034"/>
                          <a:gd name="T7" fmla="*/ 305 h 800"/>
                          <a:gd name="T8" fmla="*/ 514 w 1034"/>
                          <a:gd name="T9" fmla="*/ 475 h 800"/>
                          <a:gd name="T10" fmla="*/ 689 w 1034"/>
                          <a:gd name="T11" fmla="*/ 512 h 800"/>
                          <a:gd name="T12" fmla="*/ 802 w 1034"/>
                          <a:gd name="T13" fmla="*/ 584 h 800"/>
                          <a:gd name="T14" fmla="*/ 940 w 1034"/>
                          <a:gd name="T15" fmla="*/ 670 h 800"/>
                          <a:gd name="T16" fmla="*/ 1053 w 1034"/>
                          <a:gd name="T17" fmla="*/ 779 h 800"/>
                          <a:gd name="T18" fmla="*/ 1166 w 1034"/>
                          <a:gd name="T19" fmla="*/ 877 h 800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w 1034"/>
                          <a:gd name="T31" fmla="*/ 0 h 800"/>
                          <a:gd name="T32" fmla="*/ 1034 w 1034"/>
                          <a:gd name="T33" fmla="*/ 800 h 800"/>
                        </a:gdLst>
                        <a:ahLst/>
                        <a:cxnLst>
                          <a:cxn ang="T20">
                            <a:pos x="T0" y="T1"/>
                          </a:cxn>
                          <a:cxn ang="T21">
                            <a:pos x="T2" y="T3"/>
                          </a:cxn>
                          <a:cxn ang="T22">
                            <a:pos x="T4" y="T5"/>
                          </a:cxn>
                          <a:cxn ang="T23">
                            <a:pos x="T6" y="T7"/>
                          </a:cxn>
                          <a:cxn ang="T24">
                            <a:pos x="T8" y="T9"/>
                          </a:cxn>
                          <a:cxn ang="T25">
                            <a:pos x="T10" y="T11"/>
                          </a:cxn>
                          <a:cxn ang="T26">
                            <a:pos x="T12" y="T13"/>
                          </a:cxn>
                          <a:cxn ang="T27">
                            <a:pos x="T14" y="T15"/>
                          </a:cxn>
                          <a:cxn ang="T28">
                            <a:pos x="T16" y="T17"/>
                          </a:cxn>
                          <a:cxn ang="T29">
                            <a:pos x="T18" y="T19"/>
                          </a:cxn>
                        </a:cxnLst>
                        <a:rect l="T30" t="T31" r="T32" b="T33"/>
                        <a:pathLst>
                          <a:path w="1034" h="800">
                            <a:moveTo>
                              <a:pt x="0" y="0"/>
                            </a:moveTo>
                            <a:cubicBezTo>
                              <a:pt x="28" y="40"/>
                              <a:pt x="56" y="80"/>
                              <a:pt x="78" y="111"/>
                            </a:cubicBezTo>
                            <a:cubicBezTo>
                              <a:pt x="100" y="142"/>
                              <a:pt x="94" y="161"/>
                              <a:pt x="133" y="189"/>
                            </a:cubicBezTo>
                            <a:cubicBezTo>
                              <a:pt x="172" y="217"/>
                              <a:pt x="257" y="237"/>
                              <a:pt x="311" y="278"/>
                            </a:cubicBezTo>
                            <a:cubicBezTo>
                              <a:pt x="365" y="319"/>
                              <a:pt x="406" y="402"/>
                              <a:pt x="456" y="433"/>
                            </a:cubicBezTo>
                            <a:cubicBezTo>
                              <a:pt x="506" y="464"/>
                              <a:pt x="569" y="450"/>
                              <a:pt x="611" y="467"/>
                            </a:cubicBezTo>
                            <a:cubicBezTo>
                              <a:pt x="653" y="484"/>
                              <a:pt x="674" y="509"/>
                              <a:pt x="711" y="533"/>
                            </a:cubicBezTo>
                            <a:cubicBezTo>
                              <a:pt x="748" y="557"/>
                              <a:pt x="797" y="581"/>
                              <a:pt x="834" y="611"/>
                            </a:cubicBezTo>
                            <a:cubicBezTo>
                              <a:pt x="871" y="641"/>
                              <a:pt x="901" y="680"/>
                              <a:pt x="934" y="711"/>
                            </a:cubicBezTo>
                            <a:cubicBezTo>
                              <a:pt x="967" y="742"/>
                              <a:pt x="1000" y="771"/>
                              <a:pt x="1034" y="800"/>
                            </a:cubicBezTo>
                          </a:path>
                        </a:pathLst>
                      </a:custGeom>
                      <a:noFill/>
                      <a:ln w="28575" cmpd="sng">
                        <a:solidFill>
                          <a:srgbClr val="00FF00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</p:grpSp>
                <p:sp>
                  <p:nvSpPr>
                    <p:cNvPr id="5158" name="Line 2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67" y="2244"/>
                      <a:ext cx="211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bg1"/>
                      </a:solidFill>
                      <a:prstDash val="dash"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159" name="Line 3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63" y="3118"/>
                      <a:ext cx="211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bg1"/>
                      </a:solidFill>
                      <a:prstDash val="dash"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160" name="Line 3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67" y="3122"/>
                      <a:ext cx="0" cy="267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bg1"/>
                      </a:solidFill>
                      <a:prstDash val="dash"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161" name="Line 3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741" y="3129"/>
                      <a:ext cx="0" cy="267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bg1"/>
                      </a:solidFill>
                      <a:prstDash val="dash"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5153" name="Text Box 3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78" y="3343"/>
                    <a:ext cx="266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r>
                      <a:rPr lang="en-US" altLang="zh-CN" b="1" i="0">
                        <a:solidFill>
                          <a:schemeClr val="bg1"/>
                        </a:solidFill>
                      </a:rPr>
                      <a:t>1</a:t>
                    </a:r>
                    <a:endParaRPr lang="en-US" altLang="zh-CN"/>
                  </a:p>
                </p:txBody>
              </p:sp>
              <p:sp>
                <p:nvSpPr>
                  <p:cNvPr id="5154" name="Text Box 3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79" y="2977"/>
                    <a:ext cx="255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r>
                      <a:rPr lang="en-US" altLang="zh-CN" b="1" i="0">
                        <a:solidFill>
                          <a:schemeClr val="bg1"/>
                        </a:solidFill>
                      </a:rPr>
                      <a:t>1</a:t>
                    </a:r>
                    <a:endParaRPr lang="en-US" altLang="zh-CN"/>
                  </a:p>
                </p:txBody>
              </p:sp>
              <p:sp>
                <p:nvSpPr>
                  <p:cNvPr id="5155" name="Text Box 3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78" y="2100"/>
                    <a:ext cx="211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r>
                      <a:rPr lang="en-US" altLang="zh-CN" b="1" i="0">
                        <a:solidFill>
                          <a:schemeClr val="bg1"/>
                        </a:solidFill>
                      </a:rPr>
                      <a:t>4</a:t>
                    </a:r>
                    <a:endParaRPr lang="en-US" altLang="zh-CN"/>
                  </a:p>
                </p:txBody>
              </p:sp>
              <p:sp>
                <p:nvSpPr>
                  <p:cNvPr id="5156" name="Text Box 3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3" y="3288"/>
                    <a:ext cx="211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r>
                      <a:rPr lang="en-US" altLang="zh-CN" b="1">
                        <a:solidFill>
                          <a:schemeClr val="bg1"/>
                        </a:solidFill>
                      </a:rPr>
                      <a:t>o</a:t>
                    </a:r>
                    <a:endParaRPr lang="en-US" altLang="zh-CN"/>
                  </a:p>
                </p:txBody>
              </p:sp>
            </p:grpSp>
            <p:sp>
              <p:nvSpPr>
                <p:cNvPr id="5147" name="Freeform 39"/>
                <p:cNvSpPr>
                  <a:spLocks/>
                </p:cNvSpPr>
                <p:nvPr/>
              </p:nvSpPr>
              <p:spPr bwMode="auto">
                <a:xfrm>
                  <a:off x="845" y="2878"/>
                  <a:ext cx="166" cy="177"/>
                </a:xfrm>
                <a:custGeom>
                  <a:avLst/>
                  <a:gdLst>
                    <a:gd name="T0" fmla="*/ 0 w 144"/>
                    <a:gd name="T1" fmla="*/ 0 h 144"/>
                    <a:gd name="T2" fmla="*/ 76 w 144"/>
                    <a:gd name="T3" fmla="*/ 54 h 144"/>
                    <a:gd name="T4" fmla="*/ 128 w 144"/>
                    <a:gd name="T5" fmla="*/ 109 h 144"/>
                    <a:gd name="T6" fmla="*/ 166 w 144"/>
                    <a:gd name="T7" fmla="*/ 177 h 144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44"/>
                    <a:gd name="T13" fmla="*/ 0 h 144"/>
                    <a:gd name="T14" fmla="*/ 144 w 144"/>
                    <a:gd name="T15" fmla="*/ 144 h 144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44" h="144">
                      <a:moveTo>
                        <a:pt x="0" y="0"/>
                      </a:moveTo>
                      <a:cubicBezTo>
                        <a:pt x="24" y="14"/>
                        <a:pt x="48" y="29"/>
                        <a:pt x="66" y="44"/>
                      </a:cubicBezTo>
                      <a:cubicBezTo>
                        <a:pt x="84" y="59"/>
                        <a:pt x="98" y="72"/>
                        <a:pt x="111" y="89"/>
                      </a:cubicBezTo>
                      <a:cubicBezTo>
                        <a:pt x="124" y="106"/>
                        <a:pt x="134" y="125"/>
                        <a:pt x="144" y="144"/>
                      </a:cubicBezTo>
                    </a:path>
                  </a:pathLst>
                </a:custGeom>
                <a:noFill/>
                <a:ln w="19050" cmpd="sng">
                  <a:solidFill>
                    <a:srgbClr val="00FF00"/>
                  </a:solidFill>
                  <a:round/>
                  <a:headEnd type="none" w="med" len="med"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5142" name="Text Box 41"/>
              <p:cNvSpPr txBox="1">
                <a:spLocks noChangeArrowheads="1"/>
              </p:cNvSpPr>
              <p:nvPr/>
            </p:nvSpPr>
            <p:spPr bwMode="auto">
              <a:xfrm>
                <a:off x="410" y="2322"/>
                <a:ext cx="256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2800" b="1">
                    <a:solidFill>
                      <a:schemeClr val="bg1"/>
                    </a:solidFill>
                  </a:rPr>
                  <a:t>a</a:t>
                </a:r>
              </a:p>
            </p:txBody>
          </p:sp>
          <p:sp>
            <p:nvSpPr>
              <p:cNvPr id="5143" name="Text Box 42"/>
              <p:cNvSpPr txBox="1">
                <a:spLocks noChangeArrowheads="1"/>
              </p:cNvSpPr>
              <p:nvPr/>
            </p:nvSpPr>
            <p:spPr bwMode="auto">
              <a:xfrm>
                <a:off x="878" y="3000"/>
                <a:ext cx="256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2800" b="1">
                    <a:solidFill>
                      <a:schemeClr val="bg1"/>
                    </a:solidFill>
                  </a:rPr>
                  <a:t>b</a:t>
                </a:r>
              </a:p>
            </p:txBody>
          </p:sp>
          <p:sp>
            <p:nvSpPr>
              <p:cNvPr id="5144" name="Text Box 43"/>
              <p:cNvSpPr txBox="1">
                <a:spLocks noChangeArrowheads="1"/>
              </p:cNvSpPr>
              <p:nvPr/>
            </p:nvSpPr>
            <p:spPr bwMode="auto">
              <a:xfrm>
                <a:off x="1678" y="3311"/>
                <a:ext cx="256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2800" b="1">
                    <a:solidFill>
                      <a:schemeClr val="bg1"/>
                    </a:solidFill>
                  </a:rPr>
                  <a:t>c</a:t>
                </a:r>
              </a:p>
            </p:txBody>
          </p:sp>
          <p:sp>
            <p:nvSpPr>
              <p:cNvPr id="5145" name="Text Box 44"/>
              <p:cNvSpPr txBox="1">
                <a:spLocks noChangeArrowheads="1"/>
              </p:cNvSpPr>
              <p:nvPr/>
            </p:nvSpPr>
            <p:spPr bwMode="auto">
              <a:xfrm>
                <a:off x="1656" y="2345"/>
                <a:ext cx="256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2800" b="1">
                    <a:solidFill>
                      <a:schemeClr val="bg1"/>
                    </a:solidFill>
                  </a:rPr>
                  <a:t>d</a:t>
                </a:r>
              </a:p>
            </p:txBody>
          </p:sp>
        </p:grpSp>
        <p:sp>
          <p:nvSpPr>
            <p:cNvPr id="5140" name="Line 54"/>
            <p:cNvSpPr>
              <a:spLocks noChangeShapeType="1"/>
            </p:cNvSpPr>
            <p:nvPr/>
          </p:nvSpPr>
          <p:spPr bwMode="auto">
            <a:xfrm flipH="1">
              <a:off x="1033" y="2266"/>
              <a:ext cx="256" cy="0"/>
            </a:xfrm>
            <a:prstGeom prst="line">
              <a:avLst/>
            </a:prstGeom>
            <a:noFill/>
            <a:ln w="19050">
              <a:solidFill>
                <a:srgbClr val="00FF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" name="Group 62"/>
          <p:cNvGrpSpPr>
            <a:grpSpLocks/>
          </p:cNvGrpSpPr>
          <p:nvPr/>
        </p:nvGrpSpPr>
        <p:grpSpPr bwMode="auto">
          <a:xfrm>
            <a:off x="1008063" y="3902075"/>
            <a:ext cx="1812925" cy="1446213"/>
            <a:chOff x="635" y="2458"/>
            <a:chExt cx="1142" cy="911"/>
          </a:xfrm>
        </p:grpSpPr>
        <p:sp>
          <p:nvSpPr>
            <p:cNvPr id="5134" name="Line 56"/>
            <p:cNvSpPr>
              <a:spLocks noChangeShapeType="1"/>
            </p:cNvSpPr>
            <p:nvPr/>
          </p:nvSpPr>
          <p:spPr bwMode="auto">
            <a:xfrm flipV="1">
              <a:off x="635" y="2458"/>
              <a:ext cx="173" cy="173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5" name="Line 57"/>
            <p:cNvSpPr>
              <a:spLocks noChangeShapeType="1"/>
            </p:cNvSpPr>
            <p:nvPr/>
          </p:nvSpPr>
          <p:spPr bwMode="auto">
            <a:xfrm flipV="1">
              <a:off x="635" y="2631"/>
              <a:ext cx="404" cy="404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6" name="Line 58"/>
            <p:cNvSpPr>
              <a:spLocks noChangeShapeType="1"/>
            </p:cNvSpPr>
            <p:nvPr/>
          </p:nvSpPr>
          <p:spPr bwMode="auto">
            <a:xfrm flipV="1">
              <a:off x="717" y="2758"/>
              <a:ext cx="610" cy="611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7" name="Line 59"/>
            <p:cNvSpPr>
              <a:spLocks noChangeShapeType="1"/>
            </p:cNvSpPr>
            <p:nvPr/>
          </p:nvSpPr>
          <p:spPr bwMode="auto">
            <a:xfrm flipV="1">
              <a:off x="1133" y="2920"/>
              <a:ext cx="450" cy="449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8" name="Line 60"/>
            <p:cNvSpPr>
              <a:spLocks noChangeShapeType="1"/>
            </p:cNvSpPr>
            <p:nvPr/>
          </p:nvSpPr>
          <p:spPr bwMode="auto">
            <a:xfrm flipV="1">
              <a:off x="1546" y="3139"/>
              <a:ext cx="231" cy="23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19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19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19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9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199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9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199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9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199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9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199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9875" grpId="0" build="p" autoUpdateAnimBg="0"/>
      <p:bldP spid="719919" grpId="0" build="p" autoUpdateAnimBg="0"/>
      <p:bldP spid="719924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1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FCA01FB-DF64-49FD-B6E6-E4FE0643DD6B}" type="slidenum">
              <a:rPr lang="en-US" altLang="zh-CN" smtClean="0"/>
              <a:pPr/>
              <a:t>8</a:t>
            </a:fld>
            <a:endParaRPr lang="en-US" altLang="zh-CN"/>
          </a:p>
        </p:txBody>
      </p:sp>
      <p:sp>
        <p:nvSpPr>
          <p:cNvPr id="6152" name="Text Box 2"/>
          <p:cNvSpPr txBox="1">
            <a:spLocks noChangeArrowheads="1"/>
          </p:cNvSpPr>
          <p:nvPr/>
        </p:nvSpPr>
        <p:spPr bwMode="auto">
          <a:xfrm>
            <a:off x="319088" y="292100"/>
            <a:ext cx="841375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        </a:t>
            </a:r>
            <a:r>
              <a:rPr lang="zh-CN" altLang="en-US" sz="2800" b="1" i="0">
                <a:solidFill>
                  <a:srgbClr val="00FF00"/>
                </a:solidFill>
              </a:rPr>
              <a:t>例题 </a:t>
            </a:r>
            <a:r>
              <a:rPr lang="en-US" altLang="zh-CN" sz="2800" b="1" i="0">
                <a:solidFill>
                  <a:srgbClr val="00FF00"/>
                </a:solidFill>
              </a:rPr>
              <a:t>13-3</a:t>
            </a:r>
            <a:r>
              <a:rPr lang="en-US" altLang="zh-CN" sz="2800" b="1" i="0">
                <a:solidFill>
                  <a:schemeClr val="bg1"/>
                </a:solidFill>
              </a:rPr>
              <a:t>  </a:t>
            </a:r>
            <a:r>
              <a:rPr lang="zh-CN" altLang="zh-CN" sz="2800" b="1" i="0">
                <a:solidFill>
                  <a:schemeClr val="bg1"/>
                </a:solidFill>
              </a:rPr>
              <a:t>双原子分子经</a:t>
            </a:r>
            <a:r>
              <a:rPr lang="zh-CN" altLang="en-US" sz="2800" b="1" i="0">
                <a:solidFill>
                  <a:schemeClr val="bg1"/>
                </a:solidFill>
              </a:rPr>
              <a:t>图示过程</a:t>
            </a:r>
            <a:r>
              <a:rPr lang="en-US" altLang="zh-CN" sz="2800" b="1">
                <a:solidFill>
                  <a:schemeClr val="bg1"/>
                </a:solidFill>
              </a:rPr>
              <a:t>abca</a:t>
            </a:r>
            <a:r>
              <a:rPr lang="en-US" altLang="zh-CN" sz="2800" b="1" i="0">
                <a:solidFill>
                  <a:schemeClr val="bg1"/>
                </a:solidFill>
              </a:rPr>
              <a:t>, </a:t>
            </a:r>
            <a:r>
              <a:rPr lang="zh-CN" altLang="zh-CN" sz="2800" b="1" i="0">
                <a:solidFill>
                  <a:schemeClr val="bg1"/>
                </a:solidFill>
              </a:rPr>
              <a:t>求各分</a:t>
            </a:r>
            <a:r>
              <a:rPr lang="zh-CN" altLang="en-US" sz="2800" b="1" i="0">
                <a:solidFill>
                  <a:schemeClr val="bg1"/>
                </a:solidFill>
              </a:rPr>
              <a:t>过程之</a:t>
            </a:r>
            <a:r>
              <a:rPr lang="en-US" altLang="zh-CN" sz="2800" b="1">
                <a:solidFill>
                  <a:schemeClr val="bg1"/>
                </a:solidFill>
              </a:rPr>
              <a:t>A</a:t>
            </a:r>
            <a:r>
              <a:rPr lang="zh-CN" altLang="en-US" sz="2800" b="1">
                <a:solidFill>
                  <a:schemeClr val="bg1"/>
                </a:solidFill>
              </a:rPr>
              <a:t>、</a:t>
            </a:r>
            <a:r>
              <a:rPr lang="zh-CN" altLang="en-US" sz="2800" b="1">
                <a:solidFill>
                  <a:schemeClr val="bg1"/>
                </a:solidFill>
                <a:sym typeface="Symbol" pitchFamily="18" charset="2"/>
              </a:rPr>
              <a:t></a:t>
            </a:r>
            <a:r>
              <a:rPr lang="en-US" altLang="zh-CN" sz="2800" b="1">
                <a:solidFill>
                  <a:schemeClr val="bg1"/>
                </a:solidFill>
              </a:rPr>
              <a:t>E</a:t>
            </a:r>
            <a:r>
              <a:rPr lang="zh-CN" altLang="en-US" sz="2800" b="1" i="0">
                <a:solidFill>
                  <a:schemeClr val="bg1"/>
                </a:solidFill>
              </a:rPr>
              <a:t>和</a:t>
            </a:r>
            <a:r>
              <a:rPr lang="en-US" altLang="zh-CN" sz="2800" b="1">
                <a:solidFill>
                  <a:schemeClr val="bg1"/>
                </a:solidFill>
              </a:rPr>
              <a:t>Q</a:t>
            </a:r>
            <a:r>
              <a:rPr lang="zh-CN" altLang="en-US" sz="2800" b="1" i="0">
                <a:solidFill>
                  <a:schemeClr val="bg1"/>
                </a:solidFill>
              </a:rPr>
              <a:t>及整个过程</a:t>
            </a:r>
            <a:r>
              <a:rPr lang="en-US" altLang="zh-CN" sz="2800" b="1">
                <a:solidFill>
                  <a:schemeClr val="bg1"/>
                </a:solidFill>
              </a:rPr>
              <a:t>abca</a:t>
            </a:r>
            <a:r>
              <a:rPr lang="zh-CN" altLang="en-US" sz="2800" b="1" i="0">
                <a:solidFill>
                  <a:schemeClr val="bg1"/>
                </a:solidFill>
              </a:rPr>
              <a:t>气体对外作的净功。</a:t>
            </a:r>
          </a:p>
        </p:txBody>
      </p:sp>
      <p:sp>
        <p:nvSpPr>
          <p:cNvPr id="720899" name="Text Box 3"/>
          <p:cNvSpPr txBox="1">
            <a:spLocks noChangeArrowheads="1"/>
          </p:cNvSpPr>
          <p:nvPr/>
        </p:nvSpPr>
        <p:spPr bwMode="auto">
          <a:xfrm>
            <a:off x="1522413" y="1390650"/>
            <a:ext cx="33893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 i="0">
                <a:solidFill>
                  <a:schemeClr val="bg1"/>
                </a:solidFill>
              </a:rPr>
              <a:t>      </a:t>
            </a:r>
            <a:r>
              <a:rPr lang="zh-CN" altLang="en-US" sz="2800" b="1" i="0">
                <a:solidFill>
                  <a:srgbClr val="00FF00"/>
                </a:solidFill>
              </a:rPr>
              <a:t>解</a:t>
            </a:r>
            <a:r>
              <a:rPr lang="zh-CN" altLang="en-US" sz="2800" b="1" i="0">
                <a:solidFill>
                  <a:schemeClr val="bg1"/>
                </a:solidFill>
              </a:rPr>
              <a:t>  过程</a:t>
            </a:r>
            <a:r>
              <a:rPr lang="en-US" altLang="zh-CN" sz="2800" b="1">
                <a:solidFill>
                  <a:schemeClr val="bg1"/>
                </a:solidFill>
              </a:rPr>
              <a:t>ab </a:t>
            </a:r>
            <a:r>
              <a:rPr lang="en-US" altLang="zh-CN" sz="2800" b="1" i="0">
                <a:solidFill>
                  <a:schemeClr val="bg1"/>
                </a:solidFill>
              </a:rPr>
              <a:t>: </a:t>
            </a:r>
            <a:r>
              <a:rPr lang="en-US" altLang="zh-CN" sz="2800" b="1">
                <a:solidFill>
                  <a:schemeClr val="bg1"/>
                </a:solidFill>
              </a:rPr>
              <a:t>A</a:t>
            </a:r>
            <a:r>
              <a:rPr lang="en-US" altLang="zh-CN" sz="2800" b="1" baseline="-25000">
                <a:solidFill>
                  <a:schemeClr val="bg1"/>
                </a:solidFill>
              </a:rPr>
              <a:t>ab</a:t>
            </a:r>
            <a:r>
              <a:rPr lang="en-US" altLang="zh-CN" sz="2800" b="1">
                <a:solidFill>
                  <a:schemeClr val="bg1"/>
                </a:solidFill>
              </a:rPr>
              <a:t>=</a:t>
            </a:r>
            <a:r>
              <a:rPr lang="en-US" altLang="zh-CN" sz="2800" b="1" i="0">
                <a:solidFill>
                  <a:schemeClr val="bg1"/>
                </a:solidFill>
              </a:rPr>
              <a:t>      </a:t>
            </a:r>
          </a:p>
        </p:txBody>
      </p:sp>
      <p:grpSp>
        <p:nvGrpSpPr>
          <p:cNvPr id="6154" name="Group 44"/>
          <p:cNvGrpSpPr>
            <a:grpSpLocks/>
          </p:cNvGrpSpPr>
          <p:nvPr/>
        </p:nvGrpSpPr>
        <p:grpSpPr bwMode="auto">
          <a:xfrm>
            <a:off x="317500" y="1303338"/>
            <a:ext cx="3163888" cy="3608387"/>
            <a:chOff x="145" y="1656"/>
            <a:chExt cx="1993" cy="2273"/>
          </a:xfrm>
        </p:grpSpPr>
        <p:grpSp>
          <p:nvGrpSpPr>
            <p:cNvPr id="6162" name="Group 40"/>
            <p:cNvGrpSpPr>
              <a:grpSpLocks/>
            </p:cNvGrpSpPr>
            <p:nvPr/>
          </p:nvGrpSpPr>
          <p:grpSpPr bwMode="auto">
            <a:xfrm>
              <a:off x="145" y="1656"/>
              <a:ext cx="1993" cy="2273"/>
              <a:chOff x="145" y="1656"/>
              <a:chExt cx="1993" cy="2273"/>
            </a:xfrm>
          </p:grpSpPr>
          <p:sp>
            <p:nvSpPr>
              <p:cNvPr id="6167" name="Text Box 27"/>
              <p:cNvSpPr txBox="1">
                <a:spLocks noChangeArrowheads="1"/>
              </p:cNvSpPr>
              <p:nvPr/>
            </p:nvSpPr>
            <p:spPr bwMode="auto">
              <a:xfrm>
                <a:off x="699" y="1838"/>
                <a:ext cx="256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2800" b="1">
                    <a:solidFill>
                      <a:schemeClr val="bg1"/>
                    </a:solidFill>
                  </a:rPr>
                  <a:t>a</a:t>
                </a:r>
              </a:p>
            </p:txBody>
          </p:sp>
          <p:sp>
            <p:nvSpPr>
              <p:cNvPr id="6168" name="Text Box 28"/>
              <p:cNvSpPr txBox="1">
                <a:spLocks noChangeArrowheads="1"/>
              </p:cNvSpPr>
              <p:nvPr/>
            </p:nvSpPr>
            <p:spPr bwMode="auto">
              <a:xfrm>
                <a:off x="1502" y="2804"/>
                <a:ext cx="256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2800" b="1">
                    <a:solidFill>
                      <a:schemeClr val="bg1"/>
                    </a:solidFill>
                  </a:rPr>
                  <a:t>b</a:t>
                </a:r>
              </a:p>
            </p:txBody>
          </p:sp>
          <p:sp>
            <p:nvSpPr>
              <p:cNvPr id="6169" name="Text Box 29"/>
              <p:cNvSpPr txBox="1">
                <a:spLocks noChangeArrowheads="1"/>
              </p:cNvSpPr>
              <p:nvPr/>
            </p:nvSpPr>
            <p:spPr bwMode="auto">
              <a:xfrm>
                <a:off x="611" y="2770"/>
                <a:ext cx="256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2800" b="1">
                    <a:solidFill>
                      <a:schemeClr val="bg1"/>
                    </a:solidFill>
                  </a:rPr>
                  <a:t>c</a:t>
                </a:r>
              </a:p>
            </p:txBody>
          </p:sp>
          <p:grpSp>
            <p:nvGrpSpPr>
              <p:cNvPr id="6170" name="Group 39"/>
              <p:cNvGrpSpPr>
                <a:grpSpLocks/>
              </p:cNvGrpSpPr>
              <p:nvPr/>
            </p:nvGrpSpPr>
            <p:grpSpPr bwMode="auto">
              <a:xfrm>
                <a:off x="145" y="1656"/>
                <a:ext cx="1993" cy="2273"/>
                <a:chOff x="145" y="1656"/>
                <a:chExt cx="1993" cy="2273"/>
              </a:xfrm>
            </p:grpSpPr>
            <p:sp>
              <p:nvSpPr>
                <p:cNvPr id="6171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314" y="1656"/>
                  <a:ext cx="768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en-US" altLang="zh-CN" b="1">
                      <a:solidFill>
                        <a:schemeClr val="bg1"/>
                      </a:solidFill>
                    </a:rPr>
                    <a:t>P(atm)</a:t>
                  </a:r>
                  <a:endParaRPr lang="en-US" altLang="zh-CN" b="1" i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6172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1406" y="3387"/>
                  <a:ext cx="732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en-US" altLang="zh-CN" b="1" i="0">
                      <a:solidFill>
                        <a:schemeClr val="bg1"/>
                      </a:solidFill>
                    </a:rPr>
                    <a:t>4   </a:t>
                  </a:r>
                  <a:r>
                    <a:rPr lang="en-US" altLang="zh-CN" b="1">
                      <a:solidFill>
                        <a:schemeClr val="bg1"/>
                      </a:solidFill>
                    </a:rPr>
                    <a:t>V(l)</a:t>
                  </a:r>
                </a:p>
              </p:txBody>
            </p:sp>
            <p:sp>
              <p:nvSpPr>
                <p:cNvPr id="6173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789" y="3602"/>
                  <a:ext cx="801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zh-CN" altLang="en-US" sz="2800" i="0">
                      <a:solidFill>
                        <a:schemeClr val="bg1"/>
                      </a:solidFill>
                    </a:rPr>
                    <a:t>图</a:t>
                  </a:r>
                  <a:r>
                    <a:rPr lang="en-US" altLang="zh-CN" sz="2800" i="0">
                      <a:solidFill>
                        <a:schemeClr val="bg1"/>
                      </a:solidFill>
                    </a:rPr>
                    <a:t>6</a:t>
                  </a:r>
                </a:p>
              </p:txBody>
            </p:sp>
            <p:sp>
              <p:nvSpPr>
                <p:cNvPr id="6174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709" y="3376"/>
                  <a:ext cx="266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en-US" altLang="zh-CN" b="1" i="0">
                      <a:solidFill>
                        <a:schemeClr val="bg1"/>
                      </a:solidFill>
                    </a:rPr>
                    <a:t>2</a:t>
                  </a:r>
                  <a:endParaRPr lang="en-US" altLang="zh-CN"/>
                </a:p>
              </p:txBody>
            </p:sp>
            <p:sp>
              <p:nvSpPr>
                <p:cNvPr id="6175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146" y="2910"/>
                  <a:ext cx="255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en-US" altLang="zh-CN" b="1" i="0">
                      <a:solidFill>
                        <a:schemeClr val="bg1"/>
                      </a:solidFill>
                    </a:rPr>
                    <a:t>1</a:t>
                  </a:r>
                  <a:endParaRPr lang="en-US" altLang="zh-CN"/>
                </a:p>
              </p:txBody>
            </p:sp>
            <p:sp>
              <p:nvSpPr>
                <p:cNvPr id="6176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145" y="1990"/>
                  <a:ext cx="211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en-US" altLang="zh-CN" b="1" i="0">
                      <a:solidFill>
                        <a:schemeClr val="bg1"/>
                      </a:solidFill>
                    </a:rPr>
                    <a:t>3</a:t>
                  </a:r>
                  <a:endParaRPr lang="en-US" altLang="zh-CN"/>
                </a:p>
              </p:txBody>
            </p:sp>
            <p:sp>
              <p:nvSpPr>
                <p:cNvPr id="6177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190" y="3310"/>
                  <a:ext cx="211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en-US" altLang="zh-CN" b="1">
                      <a:solidFill>
                        <a:schemeClr val="bg1"/>
                      </a:solidFill>
                    </a:rPr>
                    <a:t>o</a:t>
                  </a:r>
                  <a:endParaRPr lang="en-US" altLang="zh-CN"/>
                </a:p>
              </p:txBody>
            </p:sp>
            <p:grpSp>
              <p:nvGrpSpPr>
                <p:cNvPr id="6178" name="Group 38"/>
                <p:cNvGrpSpPr>
                  <a:grpSpLocks/>
                </p:cNvGrpSpPr>
                <p:nvPr/>
              </p:nvGrpSpPr>
              <p:grpSpPr bwMode="auto">
                <a:xfrm>
                  <a:off x="344" y="1710"/>
                  <a:ext cx="1658" cy="1701"/>
                  <a:chOff x="344" y="1710"/>
                  <a:chExt cx="1658" cy="1701"/>
                </a:xfrm>
              </p:grpSpPr>
              <p:grpSp>
                <p:nvGrpSpPr>
                  <p:cNvPr id="6179" name="Group 11"/>
                  <p:cNvGrpSpPr>
                    <a:grpSpLocks/>
                  </p:cNvGrpSpPr>
                  <p:nvPr/>
                </p:nvGrpSpPr>
                <p:grpSpPr bwMode="auto">
                  <a:xfrm>
                    <a:off x="346" y="1710"/>
                    <a:ext cx="1656" cy="1699"/>
                    <a:chOff x="500" y="1977"/>
                    <a:chExt cx="1656" cy="1400"/>
                  </a:xfrm>
                </p:grpSpPr>
                <p:sp>
                  <p:nvSpPr>
                    <p:cNvPr id="6184" name="Line 1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00" y="3377"/>
                      <a:ext cx="1656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bg1"/>
                      </a:solidFill>
                      <a:round/>
                      <a:headEnd/>
                      <a:tailEnd type="triangle" w="med" len="med"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185" name="Line 13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500" y="1977"/>
                      <a:ext cx="0" cy="140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bg1"/>
                      </a:solidFill>
                      <a:round/>
                      <a:headEnd/>
                      <a:tailEnd type="triangle" w="med" len="med"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6180" name="AutoShape 32"/>
                  <p:cNvSpPr>
                    <a:spLocks noChangeArrowheads="1"/>
                  </p:cNvSpPr>
                  <p:nvPr/>
                </p:nvSpPr>
                <p:spPr bwMode="auto">
                  <a:xfrm>
                    <a:off x="811" y="2145"/>
                    <a:ext cx="709" cy="909"/>
                  </a:xfrm>
                  <a:prstGeom prst="rtTriangle">
                    <a:avLst/>
                  </a:prstGeom>
                  <a:noFill/>
                  <a:ln w="38100">
                    <a:solidFill>
                      <a:srgbClr val="00FF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181" name="Line 33"/>
                  <p:cNvSpPr>
                    <a:spLocks noChangeShapeType="1"/>
                  </p:cNvSpPr>
                  <p:nvPr/>
                </p:nvSpPr>
                <p:spPr bwMode="auto">
                  <a:xfrm>
                    <a:off x="344" y="3055"/>
                    <a:ext cx="467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bg1"/>
                    </a:solidFill>
                    <a:prstDash val="dash"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182" name="Line 34"/>
                  <p:cNvSpPr>
                    <a:spLocks noChangeShapeType="1"/>
                  </p:cNvSpPr>
                  <p:nvPr/>
                </p:nvSpPr>
                <p:spPr bwMode="auto">
                  <a:xfrm>
                    <a:off x="351" y="2129"/>
                    <a:ext cx="445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bg1"/>
                    </a:solidFill>
                    <a:prstDash val="dash"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183" name="Line 35"/>
                  <p:cNvSpPr>
                    <a:spLocks noChangeShapeType="1"/>
                  </p:cNvSpPr>
                  <p:nvPr/>
                </p:nvSpPr>
                <p:spPr bwMode="auto">
                  <a:xfrm>
                    <a:off x="811" y="3066"/>
                    <a:ext cx="0" cy="345"/>
                  </a:xfrm>
                  <a:prstGeom prst="line">
                    <a:avLst/>
                  </a:prstGeom>
                  <a:noFill/>
                  <a:ln w="9525">
                    <a:solidFill>
                      <a:schemeClr val="bg1"/>
                    </a:solidFill>
                    <a:prstDash val="dash"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</p:grpSp>
        <p:sp>
          <p:nvSpPr>
            <p:cNvPr id="6163" name="Line 36"/>
            <p:cNvSpPr>
              <a:spLocks noChangeShapeType="1"/>
            </p:cNvSpPr>
            <p:nvPr/>
          </p:nvSpPr>
          <p:spPr bwMode="auto">
            <a:xfrm>
              <a:off x="1522" y="3055"/>
              <a:ext cx="0" cy="367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64" name="Line 41"/>
            <p:cNvSpPr>
              <a:spLocks noChangeShapeType="1"/>
            </p:cNvSpPr>
            <p:nvPr/>
          </p:nvSpPr>
          <p:spPr bwMode="auto">
            <a:xfrm>
              <a:off x="989" y="2366"/>
              <a:ext cx="167" cy="212"/>
            </a:xfrm>
            <a:prstGeom prst="line">
              <a:avLst/>
            </a:prstGeom>
            <a:noFill/>
            <a:ln w="19050">
              <a:solidFill>
                <a:srgbClr val="00FF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65" name="Line 42"/>
            <p:cNvSpPr>
              <a:spLocks noChangeShapeType="1"/>
            </p:cNvSpPr>
            <p:nvPr/>
          </p:nvSpPr>
          <p:spPr bwMode="auto">
            <a:xfrm flipH="1">
              <a:off x="1011" y="3055"/>
              <a:ext cx="256" cy="0"/>
            </a:xfrm>
            <a:prstGeom prst="line">
              <a:avLst/>
            </a:prstGeom>
            <a:noFill/>
            <a:ln w="19050">
              <a:solidFill>
                <a:srgbClr val="00FF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66" name="Line 43"/>
            <p:cNvSpPr>
              <a:spLocks noChangeShapeType="1"/>
            </p:cNvSpPr>
            <p:nvPr/>
          </p:nvSpPr>
          <p:spPr bwMode="auto">
            <a:xfrm flipV="1">
              <a:off x="811" y="2466"/>
              <a:ext cx="0" cy="333"/>
            </a:xfrm>
            <a:prstGeom prst="line">
              <a:avLst/>
            </a:prstGeom>
            <a:noFill/>
            <a:ln w="19050">
              <a:solidFill>
                <a:srgbClr val="00FF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720941" name="Object 45"/>
          <p:cNvGraphicFramePr>
            <a:graphicFrameLocks noChangeAspect="1"/>
          </p:cNvGraphicFramePr>
          <p:nvPr/>
        </p:nvGraphicFramePr>
        <p:xfrm>
          <a:off x="4718050" y="1179513"/>
          <a:ext cx="2771775" cy="931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6" name="公式" r:id="rId3" imgW="1282680" imgH="368280" progId="Equation.3">
                  <p:embed/>
                </p:oleObj>
              </mc:Choice>
              <mc:Fallback>
                <p:oleObj name="公式" r:id="rId3" imgW="1282680" imgH="368280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8050" y="1179513"/>
                        <a:ext cx="2771775" cy="931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0942" name="Text Box 46"/>
          <p:cNvSpPr txBox="1">
            <a:spLocks noChangeArrowheads="1"/>
          </p:cNvSpPr>
          <p:nvPr/>
        </p:nvSpPr>
        <p:spPr bwMode="auto">
          <a:xfrm>
            <a:off x="7396163" y="1392238"/>
            <a:ext cx="15335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i="0">
                <a:solidFill>
                  <a:schemeClr val="bg1"/>
                </a:solidFill>
              </a:rPr>
              <a:t>= 405.2J</a:t>
            </a:r>
          </a:p>
        </p:txBody>
      </p:sp>
      <p:sp>
        <p:nvSpPr>
          <p:cNvPr id="720943" name="Text Box 47"/>
          <p:cNvSpPr txBox="1">
            <a:spLocks noChangeArrowheads="1"/>
          </p:cNvSpPr>
          <p:nvPr/>
        </p:nvSpPr>
        <p:spPr bwMode="auto">
          <a:xfrm>
            <a:off x="3763963" y="2341563"/>
            <a:ext cx="125253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chemeClr val="bg1"/>
                </a:solidFill>
                <a:sym typeface="Symbol" pitchFamily="18" charset="2"/>
              </a:rPr>
              <a:t></a:t>
            </a:r>
            <a:r>
              <a:rPr lang="en-US" altLang="zh-CN" sz="2800" b="1">
                <a:solidFill>
                  <a:schemeClr val="bg1"/>
                </a:solidFill>
              </a:rPr>
              <a:t>E</a:t>
            </a:r>
            <a:r>
              <a:rPr lang="en-US" altLang="zh-CN" sz="2800" b="1" baseline="-25000">
                <a:solidFill>
                  <a:schemeClr val="bg1"/>
                </a:solidFill>
              </a:rPr>
              <a:t>ab</a:t>
            </a:r>
            <a:r>
              <a:rPr lang="en-US" altLang="zh-CN" sz="2800" b="1">
                <a:solidFill>
                  <a:schemeClr val="bg1"/>
                </a:solidFill>
              </a:rPr>
              <a:t>=</a:t>
            </a:r>
          </a:p>
        </p:txBody>
      </p:sp>
      <p:graphicFrame>
        <p:nvGraphicFramePr>
          <p:cNvPr id="720944" name="Object 48"/>
          <p:cNvGraphicFramePr>
            <a:graphicFrameLocks noChangeAspect="1"/>
          </p:cNvGraphicFramePr>
          <p:nvPr/>
        </p:nvGraphicFramePr>
        <p:xfrm>
          <a:off x="4781550" y="2135188"/>
          <a:ext cx="2136775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7" name="公式" r:id="rId5" imgW="990360" imgH="368280" progId="Equation.3">
                  <p:embed/>
                </p:oleObj>
              </mc:Choice>
              <mc:Fallback>
                <p:oleObj name="公式" r:id="rId5" imgW="990360" imgH="368280" progId="Equation.3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1550" y="2135188"/>
                        <a:ext cx="2136775" cy="927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0945" name="Object 49"/>
          <p:cNvGraphicFramePr>
            <a:graphicFrameLocks noChangeAspect="1"/>
          </p:cNvGraphicFramePr>
          <p:nvPr/>
        </p:nvGraphicFramePr>
        <p:xfrm>
          <a:off x="358775" y="4741863"/>
          <a:ext cx="1524000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8" name="公式" r:id="rId7" imgW="622080" imgH="368280" progId="Equation.3">
                  <p:embed/>
                </p:oleObj>
              </mc:Choice>
              <mc:Fallback>
                <p:oleObj name="公式" r:id="rId7" imgW="622080" imgH="368280" progId="Equation.3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775" y="4741863"/>
                        <a:ext cx="1524000" cy="981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0946" name="Text Box 50"/>
          <p:cNvSpPr txBox="1">
            <a:spLocks noChangeArrowheads="1"/>
          </p:cNvSpPr>
          <p:nvPr/>
        </p:nvSpPr>
        <p:spPr bwMode="auto">
          <a:xfrm>
            <a:off x="6835775" y="2355850"/>
            <a:ext cx="18081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i="0">
                <a:solidFill>
                  <a:schemeClr val="bg1"/>
                </a:solidFill>
              </a:rPr>
              <a:t>= -506.5J</a:t>
            </a:r>
          </a:p>
        </p:txBody>
      </p:sp>
      <p:sp>
        <p:nvSpPr>
          <p:cNvPr id="720947" name="Text Box 51"/>
          <p:cNvSpPr txBox="1">
            <a:spLocks noChangeArrowheads="1"/>
          </p:cNvSpPr>
          <p:nvPr/>
        </p:nvSpPr>
        <p:spPr bwMode="auto">
          <a:xfrm>
            <a:off x="3975100" y="3068638"/>
            <a:ext cx="405606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chemeClr val="bg1"/>
                </a:solidFill>
              </a:rPr>
              <a:t>Q</a:t>
            </a:r>
            <a:r>
              <a:rPr lang="en-US" altLang="zh-CN" sz="2800" b="1" baseline="-25000">
                <a:solidFill>
                  <a:schemeClr val="bg1"/>
                </a:solidFill>
              </a:rPr>
              <a:t>ab</a:t>
            </a:r>
            <a:r>
              <a:rPr lang="en-US" altLang="zh-CN" sz="2800" b="1">
                <a:solidFill>
                  <a:schemeClr val="bg1"/>
                </a:solidFill>
              </a:rPr>
              <a:t>=</a:t>
            </a:r>
            <a:r>
              <a:rPr lang="en-US" altLang="zh-CN" sz="2800" b="1">
                <a:solidFill>
                  <a:schemeClr val="bg1"/>
                </a:solidFill>
                <a:sym typeface="Symbol" pitchFamily="18" charset="2"/>
              </a:rPr>
              <a:t></a:t>
            </a:r>
            <a:r>
              <a:rPr lang="en-US" altLang="zh-CN" sz="2800" b="1">
                <a:solidFill>
                  <a:schemeClr val="bg1"/>
                </a:solidFill>
              </a:rPr>
              <a:t>E</a:t>
            </a:r>
            <a:r>
              <a:rPr lang="en-US" altLang="zh-CN" sz="2800" b="1" baseline="-25000">
                <a:solidFill>
                  <a:schemeClr val="bg1"/>
                </a:solidFill>
              </a:rPr>
              <a:t>ab</a:t>
            </a:r>
            <a:r>
              <a:rPr lang="en-US" altLang="zh-CN" sz="2800" b="1">
                <a:solidFill>
                  <a:schemeClr val="bg1"/>
                </a:solidFill>
              </a:rPr>
              <a:t> + A</a:t>
            </a:r>
            <a:r>
              <a:rPr lang="en-US" altLang="zh-CN" sz="2800" b="1" baseline="-25000">
                <a:solidFill>
                  <a:schemeClr val="bg1"/>
                </a:solidFill>
              </a:rPr>
              <a:t>ab</a:t>
            </a:r>
            <a:r>
              <a:rPr lang="en-US" altLang="zh-CN" sz="2800" b="1">
                <a:solidFill>
                  <a:schemeClr val="bg1"/>
                </a:solidFill>
              </a:rPr>
              <a:t>= </a:t>
            </a:r>
            <a:r>
              <a:rPr lang="en-US" altLang="zh-CN" sz="2800" b="1" i="0">
                <a:solidFill>
                  <a:schemeClr val="bg1"/>
                </a:solidFill>
              </a:rPr>
              <a:t>-</a:t>
            </a:r>
            <a:r>
              <a:rPr lang="en-US" altLang="zh-CN" sz="2800" i="0">
                <a:solidFill>
                  <a:schemeClr val="bg1"/>
                </a:solidFill>
              </a:rPr>
              <a:t>101.3J</a:t>
            </a:r>
            <a:endParaRPr lang="en-US" altLang="zh-CN" sz="2800" b="1">
              <a:solidFill>
                <a:schemeClr val="bg1"/>
              </a:solidFill>
            </a:endParaRPr>
          </a:p>
        </p:txBody>
      </p:sp>
      <p:sp>
        <p:nvSpPr>
          <p:cNvPr id="720948" name="Text Box 52"/>
          <p:cNvSpPr txBox="1">
            <a:spLocks noChangeArrowheads="1"/>
          </p:cNvSpPr>
          <p:nvPr/>
        </p:nvSpPr>
        <p:spPr bwMode="auto">
          <a:xfrm>
            <a:off x="3609975" y="3759200"/>
            <a:ext cx="4975225" cy="175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 i="0">
                <a:solidFill>
                  <a:schemeClr val="bg1"/>
                </a:solidFill>
              </a:rPr>
              <a:t> </a:t>
            </a:r>
            <a:r>
              <a:rPr lang="zh-CN" altLang="en-US" sz="2800" b="1" i="0">
                <a:solidFill>
                  <a:schemeClr val="bg1"/>
                </a:solidFill>
              </a:rPr>
              <a:t>过程</a:t>
            </a:r>
            <a:r>
              <a:rPr lang="en-US" altLang="zh-CN" sz="2800" b="1">
                <a:solidFill>
                  <a:schemeClr val="bg1"/>
                </a:solidFill>
              </a:rPr>
              <a:t>bc </a:t>
            </a:r>
            <a:r>
              <a:rPr lang="en-US" altLang="zh-CN" sz="2800" b="1" i="0">
                <a:solidFill>
                  <a:schemeClr val="bg1"/>
                </a:solidFill>
              </a:rPr>
              <a:t>: </a:t>
            </a:r>
          </a:p>
          <a:p>
            <a:pPr>
              <a:spcBef>
                <a:spcPct val="10000"/>
              </a:spcBef>
            </a:pPr>
            <a:r>
              <a:rPr lang="en-US" altLang="zh-CN" sz="2800" b="1" i="0">
                <a:solidFill>
                  <a:schemeClr val="bg1"/>
                </a:solidFill>
              </a:rPr>
              <a:t>         </a:t>
            </a:r>
            <a:r>
              <a:rPr lang="en-US" altLang="zh-CN" sz="2800" b="1">
                <a:solidFill>
                  <a:schemeClr val="bg1"/>
                </a:solidFill>
              </a:rPr>
              <a:t>A</a:t>
            </a:r>
            <a:r>
              <a:rPr lang="en-US" altLang="zh-CN" sz="2800" b="1" baseline="-25000">
                <a:solidFill>
                  <a:schemeClr val="bg1"/>
                </a:solidFill>
              </a:rPr>
              <a:t>bc</a:t>
            </a:r>
            <a:r>
              <a:rPr lang="en-US" altLang="zh-CN" sz="2800" b="1">
                <a:solidFill>
                  <a:schemeClr val="bg1"/>
                </a:solidFill>
              </a:rPr>
              <a:t>= p</a:t>
            </a:r>
            <a:r>
              <a:rPr lang="en-US" altLang="zh-CN" sz="2800" b="1" baseline="-25000">
                <a:solidFill>
                  <a:schemeClr val="bg1"/>
                </a:solidFill>
              </a:rPr>
              <a:t>b</a:t>
            </a:r>
            <a:r>
              <a:rPr lang="en-US" altLang="zh-CN" sz="2800" b="1" i="0">
                <a:solidFill>
                  <a:schemeClr val="bg1"/>
                </a:solidFill>
              </a:rPr>
              <a:t>(</a:t>
            </a:r>
            <a:r>
              <a:rPr lang="en-US" altLang="zh-CN" sz="2800" b="1">
                <a:solidFill>
                  <a:schemeClr val="bg1"/>
                </a:solidFill>
              </a:rPr>
              <a:t>V</a:t>
            </a:r>
            <a:r>
              <a:rPr lang="en-US" altLang="zh-CN" sz="2800" b="1" baseline="-25000">
                <a:solidFill>
                  <a:schemeClr val="bg1"/>
                </a:solidFill>
              </a:rPr>
              <a:t>c</a:t>
            </a:r>
            <a:r>
              <a:rPr lang="en-US" altLang="zh-CN" sz="2800" b="1" i="0">
                <a:solidFill>
                  <a:schemeClr val="bg1"/>
                </a:solidFill>
              </a:rPr>
              <a:t>-</a:t>
            </a:r>
            <a:r>
              <a:rPr lang="en-US" altLang="zh-CN" sz="2800" b="1">
                <a:solidFill>
                  <a:schemeClr val="bg1"/>
                </a:solidFill>
              </a:rPr>
              <a:t>V</a:t>
            </a:r>
            <a:r>
              <a:rPr lang="en-US" altLang="zh-CN" sz="2800" b="1" baseline="-25000">
                <a:solidFill>
                  <a:schemeClr val="bg1"/>
                </a:solidFill>
              </a:rPr>
              <a:t>b</a:t>
            </a:r>
            <a:r>
              <a:rPr lang="en-US" altLang="zh-CN" sz="2800" b="1" i="0">
                <a:solidFill>
                  <a:schemeClr val="bg1"/>
                </a:solidFill>
              </a:rPr>
              <a:t>)=-</a:t>
            </a:r>
            <a:r>
              <a:rPr lang="en-US" altLang="zh-CN" sz="2800" i="0">
                <a:solidFill>
                  <a:schemeClr val="bg1"/>
                </a:solidFill>
              </a:rPr>
              <a:t>202.6J</a:t>
            </a:r>
          </a:p>
          <a:p>
            <a:pPr>
              <a:spcBef>
                <a:spcPct val="80000"/>
              </a:spcBef>
            </a:pPr>
            <a:r>
              <a:rPr lang="en-US" altLang="zh-CN" sz="2800" b="1">
                <a:solidFill>
                  <a:schemeClr val="bg1"/>
                </a:solidFill>
                <a:sym typeface="Symbol" pitchFamily="18" charset="2"/>
              </a:rPr>
              <a:t>       </a:t>
            </a:r>
            <a:r>
              <a:rPr lang="en-US" altLang="zh-CN" sz="2800" b="1">
                <a:solidFill>
                  <a:schemeClr val="bg1"/>
                </a:solidFill>
              </a:rPr>
              <a:t>E</a:t>
            </a:r>
            <a:r>
              <a:rPr lang="en-US" altLang="zh-CN" sz="2800" b="1" baseline="-25000">
                <a:solidFill>
                  <a:schemeClr val="bg1"/>
                </a:solidFill>
              </a:rPr>
              <a:t>bc</a:t>
            </a:r>
            <a:r>
              <a:rPr lang="en-US" altLang="zh-CN" sz="2800" b="1">
                <a:solidFill>
                  <a:schemeClr val="bg1"/>
                </a:solidFill>
              </a:rPr>
              <a:t>=</a:t>
            </a:r>
          </a:p>
        </p:txBody>
      </p:sp>
      <p:graphicFrame>
        <p:nvGraphicFramePr>
          <p:cNvPr id="720949" name="Object 53"/>
          <p:cNvGraphicFramePr>
            <a:graphicFrameLocks noChangeAspect="1"/>
          </p:cNvGraphicFramePr>
          <p:nvPr/>
        </p:nvGraphicFramePr>
        <p:xfrm>
          <a:off x="5222875" y="4773613"/>
          <a:ext cx="2187575" cy="944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9" name="公式" r:id="rId9" imgW="977760" imgH="368280" progId="Equation.3">
                  <p:embed/>
                </p:oleObj>
              </mc:Choice>
              <mc:Fallback>
                <p:oleObj name="公式" r:id="rId9" imgW="977760" imgH="368280" progId="Equation.3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2875" y="4773613"/>
                        <a:ext cx="2187575" cy="944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0950" name="Text Box 54"/>
          <p:cNvSpPr txBox="1">
            <a:spLocks noChangeArrowheads="1"/>
          </p:cNvSpPr>
          <p:nvPr/>
        </p:nvSpPr>
        <p:spPr bwMode="auto">
          <a:xfrm>
            <a:off x="7316788" y="5011738"/>
            <a:ext cx="15652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i="0">
                <a:solidFill>
                  <a:schemeClr val="bg1"/>
                </a:solidFill>
              </a:rPr>
              <a:t>= -506.5J</a:t>
            </a:r>
          </a:p>
        </p:txBody>
      </p:sp>
      <p:sp>
        <p:nvSpPr>
          <p:cNvPr id="720951" name="Text Box 55"/>
          <p:cNvSpPr txBox="1">
            <a:spLocks noChangeArrowheads="1"/>
          </p:cNvSpPr>
          <p:nvPr/>
        </p:nvSpPr>
        <p:spPr bwMode="auto">
          <a:xfrm>
            <a:off x="4433888" y="5686425"/>
            <a:ext cx="40560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chemeClr val="bg1"/>
                </a:solidFill>
              </a:rPr>
              <a:t>Q</a:t>
            </a:r>
            <a:r>
              <a:rPr lang="en-US" altLang="zh-CN" sz="2800" b="1" baseline="-25000">
                <a:solidFill>
                  <a:schemeClr val="bg1"/>
                </a:solidFill>
              </a:rPr>
              <a:t>bc</a:t>
            </a:r>
            <a:r>
              <a:rPr lang="en-US" altLang="zh-CN" sz="2800" b="1">
                <a:solidFill>
                  <a:schemeClr val="bg1"/>
                </a:solidFill>
              </a:rPr>
              <a:t>=</a:t>
            </a:r>
            <a:r>
              <a:rPr lang="en-US" altLang="zh-CN" sz="2800" b="1">
                <a:solidFill>
                  <a:schemeClr val="bg1"/>
                </a:solidFill>
                <a:sym typeface="Symbol" pitchFamily="18" charset="2"/>
              </a:rPr>
              <a:t></a:t>
            </a:r>
            <a:r>
              <a:rPr lang="en-US" altLang="zh-CN" sz="2800" b="1">
                <a:solidFill>
                  <a:schemeClr val="bg1"/>
                </a:solidFill>
              </a:rPr>
              <a:t>E</a:t>
            </a:r>
            <a:r>
              <a:rPr lang="en-US" altLang="zh-CN" sz="2800" b="1" baseline="-25000">
                <a:solidFill>
                  <a:schemeClr val="bg1"/>
                </a:solidFill>
              </a:rPr>
              <a:t>bc</a:t>
            </a:r>
            <a:r>
              <a:rPr lang="en-US" altLang="zh-CN" sz="2800" b="1">
                <a:solidFill>
                  <a:schemeClr val="bg1"/>
                </a:solidFill>
              </a:rPr>
              <a:t> + A</a:t>
            </a:r>
            <a:r>
              <a:rPr lang="en-US" altLang="zh-CN" sz="2800" b="1" baseline="-25000">
                <a:solidFill>
                  <a:schemeClr val="bg1"/>
                </a:solidFill>
              </a:rPr>
              <a:t>bc</a:t>
            </a:r>
            <a:r>
              <a:rPr lang="en-US" altLang="zh-CN" sz="2800" b="1">
                <a:solidFill>
                  <a:schemeClr val="bg1"/>
                </a:solidFill>
              </a:rPr>
              <a:t>= </a:t>
            </a:r>
            <a:r>
              <a:rPr lang="en-US" altLang="zh-CN" sz="2800" b="1" i="0">
                <a:solidFill>
                  <a:schemeClr val="bg1"/>
                </a:solidFill>
              </a:rPr>
              <a:t>-</a:t>
            </a:r>
            <a:r>
              <a:rPr lang="en-US" altLang="zh-CN" sz="2800" i="0">
                <a:solidFill>
                  <a:schemeClr val="bg1"/>
                </a:solidFill>
              </a:rPr>
              <a:t>709.1J</a:t>
            </a:r>
            <a:endParaRPr lang="en-US" altLang="zh-CN" sz="2800" b="1">
              <a:solidFill>
                <a:schemeClr val="bg1"/>
              </a:solidFill>
            </a:endParaRPr>
          </a:p>
        </p:txBody>
      </p:sp>
      <p:graphicFrame>
        <p:nvGraphicFramePr>
          <p:cNvPr id="720955" name="Object 59"/>
          <p:cNvGraphicFramePr>
            <a:graphicFrameLocks noChangeAspect="1"/>
          </p:cNvGraphicFramePr>
          <p:nvPr/>
        </p:nvGraphicFramePr>
        <p:xfrm>
          <a:off x="633413" y="5583238"/>
          <a:ext cx="2554287" cy="1065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0" name="公式" r:id="rId11" imgW="965160" imgH="406080" progId="Equation.3">
                  <p:embed/>
                </p:oleObj>
              </mc:Choice>
              <mc:Fallback>
                <p:oleObj name="公式" r:id="rId11" imgW="965160" imgH="406080" progId="Equation.3">
                  <p:embed/>
                  <p:pic>
                    <p:nvPicPr>
                      <p:cNvPr id="0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413" y="5583238"/>
                        <a:ext cx="2554287" cy="1065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2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20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720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20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209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209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209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209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20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720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720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7209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7209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7209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720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720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720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899" grpId="0" build="p" autoUpdateAnimBg="0"/>
      <p:bldP spid="720942" grpId="0" autoUpdateAnimBg="0"/>
      <p:bldP spid="720943" grpId="0" autoUpdateAnimBg="0"/>
      <p:bldP spid="720946" grpId="0" autoUpdateAnimBg="0"/>
      <p:bldP spid="720947" grpId="0" autoUpdateAnimBg="0"/>
      <p:bldP spid="720948" grpId="0" build="p" autoUpdateAnimBg="0"/>
      <p:bldP spid="720950" grpId="0" autoUpdateAnimBg="0"/>
      <p:bldP spid="720951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D28E8FF-B064-4F55-9D1E-DAE5793E5E53}" type="slidenum">
              <a:rPr lang="en-US" altLang="zh-CN" smtClean="0"/>
              <a:pPr/>
              <a:t>9</a:t>
            </a:fld>
            <a:endParaRPr lang="en-US" altLang="zh-CN"/>
          </a:p>
        </p:txBody>
      </p:sp>
      <p:sp>
        <p:nvSpPr>
          <p:cNvPr id="721922" name="Text Box 2"/>
          <p:cNvSpPr txBox="1">
            <a:spLocks noChangeArrowheads="1"/>
          </p:cNvSpPr>
          <p:nvPr/>
        </p:nvSpPr>
        <p:spPr bwMode="auto">
          <a:xfrm>
            <a:off x="4391025" y="1852613"/>
            <a:ext cx="405606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chemeClr val="bg1"/>
                </a:solidFill>
              </a:rPr>
              <a:t>Q</a:t>
            </a:r>
            <a:r>
              <a:rPr lang="en-US" altLang="zh-CN" sz="2800" b="1" baseline="-25000">
                <a:solidFill>
                  <a:schemeClr val="bg1"/>
                </a:solidFill>
              </a:rPr>
              <a:t>ca</a:t>
            </a:r>
            <a:r>
              <a:rPr lang="en-US" altLang="zh-CN" sz="2800" b="1">
                <a:solidFill>
                  <a:schemeClr val="bg1"/>
                </a:solidFill>
              </a:rPr>
              <a:t>=</a:t>
            </a:r>
            <a:r>
              <a:rPr lang="en-US" altLang="zh-CN" sz="2800" b="1">
                <a:solidFill>
                  <a:schemeClr val="bg1"/>
                </a:solidFill>
                <a:sym typeface="Symbol" pitchFamily="18" charset="2"/>
              </a:rPr>
              <a:t></a:t>
            </a:r>
            <a:r>
              <a:rPr lang="en-US" altLang="zh-CN" sz="2800" b="1">
                <a:solidFill>
                  <a:schemeClr val="bg1"/>
                </a:solidFill>
              </a:rPr>
              <a:t>E</a:t>
            </a:r>
            <a:r>
              <a:rPr lang="en-US" altLang="zh-CN" sz="2800" b="1" baseline="-25000">
                <a:solidFill>
                  <a:schemeClr val="bg1"/>
                </a:solidFill>
              </a:rPr>
              <a:t>ca</a:t>
            </a:r>
            <a:r>
              <a:rPr lang="en-US" altLang="zh-CN" sz="2800" b="1">
                <a:solidFill>
                  <a:schemeClr val="bg1"/>
                </a:solidFill>
              </a:rPr>
              <a:t> + A</a:t>
            </a:r>
            <a:r>
              <a:rPr lang="en-US" altLang="zh-CN" sz="2800" b="1" baseline="-25000">
                <a:solidFill>
                  <a:schemeClr val="bg1"/>
                </a:solidFill>
              </a:rPr>
              <a:t>ca</a:t>
            </a:r>
            <a:r>
              <a:rPr lang="en-US" altLang="zh-CN" sz="2800" b="1">
                <a:solidFill>
                  <a:schemeClr val="bg1"/>
                </a:solidFill>
              </a:rPr>
              <a:t>= </a:t>
            </a:r>
            <a:r>
              <a:rPr lang="en-US" altLang="zh-CN" sz="2800" i="0">
                <a:solidFill>
                  <a:schemeClr val="bg1"/>
                </a:solidFill>
              </a:rPr>
              <a:t>1013J</a:t>
            </a:r>
            <a:endParaRPr lang="en-US" altLang="zh-CN" sz="2800" b="1">
              <a:solidFill>
                <a:schemeClr val="bg1"/>
              </a:solidFill>
            </a:endParaRPr>
          </a:p>
        </p:txBody>
      </p:sp>
      <p:grpSp>
        <p:nvGrpSpPr>
          <p:cNvPr id="7174" name="Group 3"/>
          <p:cNvGrpSpPr>
            <a:grpSpLocks/>
          </p:cNvGrpSpPr>
          <p:nvPr/>
        </p:nvGrpSpPr>
        <p:grpSpPr bwMode="auto">
          <a:xfrm>
            <a:off x="652463" y="1017588"/>
            <a:ext cx="3163887" cy="3608387"/>
            <a:chOff x="145" y="1656"/>
            <a:chExt cx="1993" cy="2273"/>
          </a:xfrm>
        </p:grpSpPr>
        <p:grpSp>
          <p:nvGrpSpPr>
            <p:cNvPr id="7181" name="Group 4"/>
            <p:cNvGrpSpPr>
              <a:grpSpLocks/>
            </p:cNvGrpSpPr>
            <p:nvPr/>
          </p:nvGrpSpPr>
          <p:grpSpPr bwMode="auto">
            <a:xfrm>
              <a:off x="145" y="1656"/>
              <a:ext cx="1993" cy="2273"/>
              <a:chOff x="145" y="1656"/>
              <a:chExt cx="1993" cy="2273"/>
            </a:xfrm>
          </p:grpSpPr>
          <p:sp>
            <p:nvSpPr>
              <p:cNvPr id="7186" name="Text Box 5"/>
              <p:cNvSpPr txBox="1">
                <a:spLocks noChangeArrowheads="1"/>
              </p:cNvSpPr>
              <p:nvPr/>
            </p:nvSpPr>
            <p:spPr bwMode="auto">
              <a:xfrm>
                <a:off x="699" y="1838"/>
                <a:ext cx="256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2800" b="1">
                    <a:solidFill>
                      <a:schemeClr val="bg1"/>
                    </a:solidFill>
                  </a:rPr>
                  <a:t>a</a:t>
                </a:r>
              </a:p>
            </p:txBody>
          </p:sp>
          <p:sp>
            <p:nvSpPr>
              <p:cNvPr id="7187" name="Text Box 6"/>
              <p:cNvSpPr txBox="1">
                <a:spLocks noChangeArrowheads="1"/>
              </p:cNvSpPr>
              <p:nvPr/>
            </p:nvSpPr>
            <p:spPr bwMode="auto">
              <a:xfrm>
                <a:off x="1502" y="2804"/>
                <a:ext cx="256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2800" b="1">
                    <a:solidFill>
                      <a:schemeClr val="bg1"/>
                    </a:solidFill>
                  </a:rPr>
                  <a:t>b</a:t>
                </a:r>
              </a:p>
            </p:txBody>
          </p:sp>
          <p:sp>
            <p:nvSpPr>
              <p:cNvPr id="7188" name="Text Box 7"/>
              <p:cNvSpPr txBox="1">
                <a:spLocks noChangeArrowheads="1"/>
              </p:cNvSpPr>
              <p:nvPr/>
            </p:nvSpPr>
            <p:spPr bwMode="auto">
              <a:xfrm>
                <a:off x="611" y="2770"/>
                <a:ext cx="256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2800" b="1">
                    <a:solidFill>
                      <a:schemeClr val="bg1"/>
                    </a:solidFill>
                  </a:rPr>
                  <a:t>c</a:t>
                </a:r>
              </a:p>
            </p:txBody>
          </p:sp>
          <p:grpSp>
            <p:nvGrpSpPr>
              <p:cNvPr id="7189" name="Group 8"/>
              <p:cNvGrpSpPr>
                <a:grpSpLocks/>
              </p:cNvGrpSpPr>
              <p:nvPr/>
            </p:nvGrpSpPr>
            <p:grpSpPr bwMode="auto">
              <a:xfrm>
                <a:off x="145" y="1656"/>
                <a:ext cx="1993" cy="2273"/>
                <a:chOff x="145" y="1656"/>
                <a:chExt cx="1993" cy="2273"/>
              </a:xfrm>
            </p:grpSpPr>
            <p:sp>
              <p:nvSpPr>
                <p:cNvPr id="7190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314" y="1656"/>
                  <a:ext cx="768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en-US" altLang="zh-CN" b="1">
                      <a:solidFill>
                        <a:schemeClr val="bg1"/>
                      </a:solidFill>
                    </a:rPr>
                    <a:t>P(atm)</a:t>
                  </a:r>
                  <a:endParaRPr lang="en-US" altLang="zh-CN" b="1" i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7191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1406" y="3387"/>
                  <a:ext cx="732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en-US" altLang="zh-CN" b="1" i="0">
                      <a:solidFill>
                        <a:schemeClr val="bg1"/>
                      </a:solidFill>
                    </a:rPr>
                    <a:t>4   </a:t>
                  </a:r>
                  <a:r>
                    <a:rPr lang="en-US" altLang="zh-CN" b="1">
                      <a:solidFill>
                        <a:schemeClr val="bg1"/>
                      </a:solidFill>
                    </a:rPr>
                    <a:t>V(l)</a:t>
                  </a:r>
                </a:p>
              </p:txBody>
            </p:sp>
            <p:sp>
              <p:nvSpPr>
                <p:cNvPr id="7192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789" y="3602"/>
                  <a:ext cx="801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zh-CN" altLang="en-US" sz="2800" i="0">
                      <a:solidFill>
                        <a:schemeClr val="bg1"/>
                      </a:solidFill>
                    </a:rPr>
                    <a:t>图</a:t>
                  </a:r>
                  <a:r>
                    <a:rPr lang="en-US" altLang="zh-CN" sz="2800" i="0">
                      <a:solidFill>
                        <a:schemeClr val="bg1"/>
                      </a:solidFill>
                    </a:rPr>
                    <a:t>7</a:t>
                  </a:r>
                </a:p>
              </p:txBody>
            </p:sp>
            <p:sp>
              <p:nvSpPr>
                <p:cNvPr id="7193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709" y="3376"/>
                  <a:ext cx="266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en-US" altLang="zh-CN" b="1" i="0">
                      <a:solidFill>
                        <a:schemeClr val="bg1"/>
                      </a:solidFill>
                    </a:rPr>
                    <a:t>2</a:t>
                  </a:r>
                  <a:endParaRPr lang="en-US" altLang="zh-CN"/>
                </a:p>
              </p:txBody>
            </p:sp>
            <p:sp>
              <p:nvSpPr>
                <p:cNvPr id="7194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146" y="2910"/>
                  <a:ext cx="255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en-US" altLang="zh-CN" b="1" i="0">
                      <a:solidFill>
                        <a:schemeClr val="bg1"/>
                      </a:solidFill>
                    </a:rPr>
                    <a:t>1</a:t>
                  </a:r>
                  <a:endParaRPr lang="en-US" altLang="zh-CN"/>
                </a:p>
              </p:txBody>
            </p:sp>
            <p:sp>
              <p:nvSpPr>
                <p:cNvPr id="719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145" y="1990"/>
                  <a:ext cx="211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en-US" altLang="zh-CN" b="1" i="0">
                      <a:solidFill>
                        <a:schemeClr val="bg1"/>
                      </a:solidFill>
                    </a:rPr>
                    <a:t>3</a:t>
                  </a:r>
                  <a:endParaRPr lang="en-US" altLang="zh-CN"/>
                </a:p>
              </p:txBody>
            </p:sp>
            <p:sp>
              <p:nvSpPr>
                <p:cNvPr id="7196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190" y="3310"/>
                  <a:ext cx="211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en-US" altLang="zh-CN" b="1">
                      <a:solidFill>
                        <a:schemeClr val="bg1"/>
                      </a:solidFill>
                    </a:rPr>
                    <a:t>o</a:t>
                  </a:r>
                  <a:endParaRPr lang="en-US" altLang="zh-CN"/>
                </a:p>
              </p:txBody>
            </p:sp>
            <p:grpSp>
              <p:nvGrpSpPr>
                <p:cNvPr id="7197" name="Group 16"/>
                <p:cNvGrpSpPr>
                  <a:grpSpLocks/>
                </p:cNvGrpSpPr>
                <p:nvPr/>
              </p:nvGrpSpPr>
              <p:grpSpPr bwMode="auto">
                <a:xfrm>
                  <a:off x="344" y="1710"/>
                  <a:ext cx="1658" cy="1701"/>
                  <a:chOff x="344" y="1710"/>
                  <a:chExt cx="1658" cy="1701"/>
                </a:xfrm>
              </p:grpSpPr>
              <p:grpSp>
                <p:nvGrpSpPr>
                  <p:cNvPr id="7198" name="Group 17"/>
                  <p:cNvGrpSpPr>
                    <a:grpSpLocks/>
                  </p:cNvGrpSpPr>
                  <p:nvPr/>
                </p:nvGrpSpPr>
                <p:grpSpPr bwMode="auto">
                  <a:xfrm>
                    <a:off x="346" y="1710"/>
                    <a:ext cx="1656" cy="1699"/>
                    <a:chOff x="500" y="1977"/>
                    <a:chExt cx="1656" cy="1400"/>
                  </a:xfrm>
                </p:grpSpPr>
                <p:sp>
                  <p:nvSpPr>
                    <p:cNvPr id="7203" name="Line 1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00" y="3377"/>
                      <a:ext cx="1656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bg1"/>
                      </a:solidFill>
                      <a:round/>
                      <a:headEnd/>
                      <a:tailEnd type="triangle" w="med" len="med"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7204" name="Line 19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500" y="1977"/>
                      <a:ext cx="0" cy="140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bg1"/>
                      </a:solidFill>
                      <a:round/>
                      <a:headEnd/>
                      <a:tailEnd type="triangle" w="med" len="med"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7199" name="AutoShape 20"/>
                  <p:cNvSpPr>
                    <a:spLocks noChangeArrowheads="1"/>
                  </p:cNvSpPr>
                  <p:nvPr/>
                </p:nvSpPr>
                <p:spPr bwMode="auto">
                  <a:xfrm>
                    <a:off x="811" y="2145"/>
                    <a:ext cx="709" cy="909"/>
                  </a:xfrm>
                  <a:prstGeom prst="rtTriangle">
                    <a:avLst/>
                  </a:prstGeom>
                  <a:noFill/>
                  <a:ln w="38100">
                    <a:solidFill>
                      <a:srgbClr val="00FF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00" name="Line 21"/>
                  <p:cNvSpPr>
                    <a:spLocks noChangeShapeType="1"/>
                  </p:cNvSpPr>
                  <p:nvPr/>
                </p:nvSpPr>
                <p:spPr bwMode="auto">
                  <a:xfrm>
                    <a:off x="344" y="3055"/>
                    <a:ext cx="467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bg1"/>
                    </a:solidFill>
                    <a:prstDash val="dash"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01" name="Line 22"/>
                  <p:cNvSpPr>
                    <a:spLocks noChangeShapeType="1"/>
                  </p:cNvSpPr>
                  <p:nvPr/>
                </p:nvSpPr>
                <p:spPr bwMode="auto">
                  <a:xfrm>
                    <a:off x="351" y="2129"/>
                    <a:ext cx="445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bg1"/>
                    </a:solidFill>
                    <a:prstDash val="dash"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02" name="Line 23"/>
                  <p:cNvSpPr>
                    <a:spLocks noChangeShapeType="1"/>
                  </p:cNvSpPr>
                  <p:nvPr/>
                </p:nvSpPr>
                <p:spPr bwMode="auto">
                  <a:xfrm>
                    <a:off x="811" y="3066"/>
                    <a:ext cx="0" cy="345"/>
                  </a:xfrm>
                  <a:prstGeom prst="line">
                    <a:avLst/>
                  </a:prstGeom>
                  <a:noFill/>
                  <a:ln w="9525">
                    <a:solidFill>
                      <a:schemeClr val="bg1"/>
                    </a:solidFill>
                    <a:prstDash val="dash"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</p:grpSp>
        <p:sp>
          <p:nvSpPr>
            <p:cNvPr id="7182" name="Line 24"/>
            <p:cNvSpPr>
              <a:spLocks noChangeShapeType="1"/>
            </p:cNvSpPr>
            <p:nvPr/>
          </p:nvSpPr>
          <p:spPr bwMode="auto">
            <a:xfrm>
              <a:off x="1522" y="3055"/>
              <a:ext cx="0" cy="367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83" name="Line 25"/>
            <p:cNvSpPr>
              <a:spLocks noChangeShapeType="1"/>
            </p:cNvSpPr>
            <p:nvPr/>
          </p:nvSpPr>
          <p:spPr bwMode="auto">
            <a:xfrm>
              <a:off x="989" y="2366"/>
              <a:ext cx="167" cy="212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84" name="Line 26"/>
            <p:cNvSpPr>
              <a:spLocks noChangeShapeType="1"/>
            </p:cNvSpPr>
            <p:nvPr/>
          </p:nvSpPr>
          <p:spPr bwMode="auto">
            <a:xfrm flipH="1">
              <a:off x="1011" y="3055"/>
              <a:ext cx="256" cy="0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85" name="Line 27"/>
            <p:cNvSpPr>
              <a:spLocks noChangeShapeType="1"/>
            </p:cNvSpPr>
            <p:nvPr/>
          </p:nvSpPr>
          <p:spPr bwMode="auto">
            <a:xfrm flipV="1">
              <a:off x="811" y="2466"/>
              <a:ext cx="0" cy="333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175" name="Text Box 28"/>
          <p:cNvSpPr txBox="1">
            <a:spLocks noChangeArrowheads="1"/>
          </p:cNvSpPr>
          <p:nvPr/>
        </p:nvSpPr>
        <p:spPr bwMode="auto">
          <a:xfrm>
            <a:off x="3051175" y="407988"/>
            <a:ext cx="24161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 i="0">
                <a:solidFill>
                  <a:schemeClr val="bg1"/>
                </a:solidFill>
              </a:rPr>
              <a:t>过程</a:t>
            </a:r>
            <a:r>
              <a:rPr lang="en-US" altLang="zh-CN" sz="2800" b="1">
                <a:solidFill>
                  <a:schemeClr val="bg1"/>
                </a:solidFill>
              </a:rPr>
              <a:t>ca </a:t>
            </a:r>
            <a:r>
              <a:rPr lang="en-US" altLang="zh-CN" sz="2800" b="1" i="0">
                <a:solidFill>
                  <a:schemeClr val="bg1"/>
                </a:solidFill>
              </a:rPr>
              <a:t>: </a:t>
            </a:r>
            <a:r>
              <a:rPr lang="en-US" altLang="zh-CN" sz="2800" b="1">
                <a:solidFill>
                  <a:schemeClr val="bg1"/>
                </a:solidFill>
              </a:rPr>
              <a:t>A</a:t>
            </a:r>
            <a:r>
              <a:rPr lang="en-US" altLang="zh-CN" sz="2800" b="1" baseline="-25000">
                <a:solidFill>
                  <a:schemeClr val="bg1"/>
                </a:solidFill>
              </a:rPr>
              <a:t>ca</a:t>
            </a:r>
            <a:endParaRPr lang="en-US" altLang="zh-CN" sz="2800" b="1">
              <a:solidFill>
                <a:schemeClr val="bg1"/>
              </a:solidFill>
            </a:endParaRPr>
          </a:p>
        </p:txBody>
      </p:sp>
      <p:graphicFrame>
        <p:nvGraphicFramePr>
          <p:cNvPr id="721949" name="Object 29"/>
          <p:cNvGraphicFramePr>
            <a:graphicFrameLocks noChangeAspect="1"/>
          </p:cNvGraphicFramePr>
          <p:nvPr/>
        </p:nvGraphicFramePr>
        <p:xfrm>
          <a:off x="5233988" y="954088"/>
          <a:ext cx="2097087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8" name="公式" r:id="rId3" imgW="990360" imgH="368280" progId="Equation.3">
                  <p:embed/>
                </p:oleObj>
              </mc:Choice>
              <mc:Fallback>
                <p:oleObj name="公式" r:id="rId3" imgW="990360" imgH="36828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3988" y="954088"/>
                        <a:ext cx="2097087" cy="911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1951" name="Text Box 31"/>
          <p:cNvSpPr txBox="1">
            <a:spLocks noChangeArrowheads="1"/>
          </p:cNvSpPr>
          <p:nvPr/>
        </p:nvSpPr>
        <p:spPr bwMode="auto">
          <a:xfrm>
            <a:off x="7175500" y="1139825"/>
            <a:ext cx="1533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i="0">
                <a:solidFill>
                  <a:schemeClr val="bg1"/>
                </a:solidFill>
              </a:rPr>
              <a:t>= 1013J</a:t>
            </a:r>
          </a:p>
        </p:txBody>
      </p:sp>
      <p:sp>
        <p:nvSpPr>
          <p:cNvPr id="721952" name="Text Box 32"/>
          <p:cNvSpPr txBox="1">
            <a:spLocks noChangeArrowheads="1"/>
          </p:cNvSpPr>
          <p:nvPr/>
        </p:nvSpPr>
        <p:spPr bwMode="auto">
          <a:xfrm>
            <a:off x="4059238" y="2576513"/>
            <a:ext cx="4832350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 i="0">
                <a:solidFill>
                  <a:schemeClr val="bg1"/>
                </a:solidFill>
              </a:rPr>
              <a:t>整个过程</a:t>
            </a:r>
            <a:r>
              <a:rPr lang="en-US" altLang="zh-CN" sz="2800" b="1">
                <a:solidFill>
                  <a:schemeClr val="bg1"/>
                </a:solidFill>
              </a:rPr>
              <a:t>abca</a:t>
            </a:r>
            <a:r>
              <a:rPr lang="zh-CN" altLang="en-US" sz="2800" b="1" i="0">
                <a:solidFill>
                  <a:schemeClr val="bg1"/>
                </a:solidFill>
              </a:rPr>
              <a:t>对外作的净功：</a:t>
            </a:r>
          </a:p>
          <a:p>
            <a:pPr>
              <a:spcBef>
                <a:spcPct val="10000"/>
              </a:spcBef>
            </a:pPr>
            <a:r>
              <a:rPr lang="zh-CN" altLang="en-US" sz="2800" b="1">
                <a:solidFill>
                  <a:schemeClr val="bg1"/>
                </a:solidFill>
              </a:rPr>
              <a:t>     </a:t>
            </a:r>
            <a:r>
              <a:rPr lang="en-US" altLang="zh-CN" sz="2800" b="1">
                <a:solidFill>
                  <a:schemeClr val="bg1"/>
                </a:solidFill>
              </a:rPr>
              <a:t>A </a:t>
            </a:r>
            <a:r>
              <a:rPr lang="en-US" altLang="zh-CN" sz="2800" i="0">
                <a:solidFill>
                  <a:schemeClr val="bg1"/>
                </a:solidFill>
              </a:rPr>
              <a:t>=</a:t>
            </a:r>
            <a:r>
              <a:rPr lang="en-US" altLang="zh-CN" sz="2800" b="1" i="0">
                <a:solidFill>
                  <a:schemeClr val="bg1"/>
                </a:solidFill>
              </a:rPr>
              <a:t> </a:t>
            </a:r>
            <a:r>
              <a:rPr lang="en-US" altLang="zh-CN" sz="2800" b="1">
                <a:solidFill>
                  <a:schemeClr val="bg1"/>
                </a:solidFill>
              </a:rPr>
              <a:t>A</a:t>
            </a:r>
            <a:r>
              <a:rPr lang="en-US" altLang="zh-CN" sz="2800" b="1" baseline="-25000">
                <a:solidFill>
                  <a:schemeClr val="bg1"/>
                </a:solidFill>
              </a:rPr>
              <a:t>ab </a:t>
            </a:r>
            <a:r>
              <a:rPr lang="en-US" altLang="zh-CN" sz="2800" b="1">
                <a:solidFill>
                  <a:schemeClr val="bg1"/>
                </a:solidFill>
              </a:rPr>
              <a:t>+A</a:t>
            </a:r>
            <a:r>
              <a:rPr lang="en-US" altLang="zh-CN" sz="2800" b="1" baseline="-25000">
                <a:solidFill>
                  <a:schemeClr val="bg1"/>
                </a:solidFill>
              </a:rPr>
              <a:t>bc </a:t>
            </a:r>
            <a:r>
              <a:rPr lang="en-US" altLang="zh-CN" sz="2800" b="1">
                <a:solidFill>
                  <a:schemeClr val="bg1"/>
                </a:solidFill>
              </a:rPr>
              <a:t>+A</a:t>
            </a:r>
            <a:r>
              <a:rPr lang="en-US" altLang="zh-CN" sz="2800" b="1" baseline="-25000">
                <a:solidFill>
                  <a:schemeClr val="bg1"/>
                </a:solidFill>
              </a:rPr>
              <a:t>ca</a:t>
            </a:r>
          </a:p>
          <a:p>
            <a:pPr>
              <a:spcBef>
                <a:spcPct val="10000"/>
              </a:spcBef>
            </a:pPr>
            <a:r>
              <a:rPr lang="en-US" altLang="zh-CN" sz="2800" b="1" baseline="-25000">
                <a:solidFill>
                  <a:schemeClr val="bg1"/>
                </a:solidFill>
              </a:rPr>
              <a:t>             </a:t>
            </a:r>
            <a:r>
              <a:rPr lang="en-US" altLang="zh-CN" sz="2800" i="0">
                <a:solidFill>
                  <a:schemeClr val="bg1"/>
                </a:solidFill>
              </a:rPr>
              <a:t>=</a:t>
            </a:r>
            <a:r>
              <a:rPr lang="en-US" altLang="zh-CN" sz="2800" b="1" i="0">
                <a:solidFill>
                  <a:schemeClr val="bg1"/>
                </a:solidFill>
              </a:rPr>
              <a:t> </a:t>
            </a:r>
            <a:r>
              <a:rPr lang="en-US" altLang="zh-CN" sz="2800" i="0">
                <a:solidFill>
                  <a:schemeClr val="bg1"/>
                </a:solidFill>
              </a:rPr>
              <a:t>405.2 </a:t>
            </a:r>
            <a:r>
              <a:rPr lang="en-US" altLang="zh-CN" sz="2800" b="1" i="0">
                <a:solidFill>
                  <a:schemeClr val="bg1"/>
                </a:solidFill>
              </a:rPr>
              <a:t>-</a:t>
            </a:r>
            <a:r>
              <a:rPr lang="en-US" altLang="zh-CN" sz="2800" i="0">
                <a:solidFill>
                  <a:schemeClr val="bg1"/>
                </a:solidFill>
              </a:rPr>
              <a:t>202.6 +0= 202.6J</a:t>
            </a:r>
          </a:p>
          <a:p>
            <a:pPr>
              <a:spcBef>
                <a:spcPct val="20000"/>
              </a:spcBef>
            </a:pPr>
            <a:r>
              <a:rPr lang="zh-CN" altLang="en-US" sz="2800" b="1" i="0">
                <a:solidFill>
                  <a:schemeClr val="bg1"/>
                </a:solidFill>
              </a:rPr>
              <a:t>或</a:t>
            </a:r>
            <a:r>
              <a:rPr lang="zh-CN" altLang="en-US" sz="2800" i="0">
                <a:solidFill>
                  <a:schemeClr val="bg1"/>
                </a:solidFill>
              </a:rPr>
              <a:t> </a:t>
            </a:r>
            <a:r>
              <a:rPr lang="en-US" altLang="zh-CN" sz="2800" b="1">
                <a:solidFill>
                  <a:schemeClr val="bg1"/>
                </a:solidFill>
              </a:rPr>
              <a:t>A</a:t>
            </a:r>
            <a:r>
              <a:rPr lang="en-US" altLang="zh-CN" sz="2800" i="0">
                <a:solidFill>
                  <a:schemeClr val="bg1"/>
                </a:solidFill>
              </a:rPr>
              <a:t> = </a:t>
            </a:r>
            <a:r>
              <a:rPr lang="en-US" altLang="zh-CN" sz="2800" b="1">
                <a:solidFill>
                  <a:schemeClr val="bg1"/>
                </a:solidFill>
                <a:sym typeface="Symbol" pitchFamily="18" charset="2"/>
              </a:rPr>
              <a:t>abc</a:t>
            </a:r>
            <a:r>
              <a:rPr lang="zh-CN" altLang="zh-CN" sz="2800" b="1" i="0">
                <a:solidFill>
                  <a:schemeClr val="bg1"/>
                </a:solidFill>
                <a:sym typeface="Symbol" pitchFamily="18" charset="2"/>
              </a:rPr>
              <a:t>的面积</a:t>
            </a:r>
            <a:endParaRPr lang="zh-CN" altLang="en-US" sz="2800" b="1">
              <a:solidFill>
                <a:schemeClr val="bg1"/>
              </a:solidFill>
              <a:sym typeface="Symbol" pitchFamily="18" charset="2"/>
            </a:endParaRPr>
          </a:p>
        </p:txBody>
      </p:sp>
      <p:graphicFrame>
        <p:nvGraphicFramePr>
          <p:cNvPr id="721953" name="Object 33"/>
          <p:cNvGraphicFramePr>
            <a:graphicFrameLocks noChangeAspect="1"/>
          </p:cNvGraphicFramePr>
          <p:nvPr/>
        </p:nvGraphicFramePr>
        <p:xfrm>
          <a:off x="4897438" y="4548188"/>
          <a:ext cx="3608387" cy="827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9" name="公式" r:id="rId5" imgW="1600200" imgH="368280" progId="Equation.3">
                  <p:embed/>
                </p:oleObj>
              </mc:Choice>
              <mc:Fallback>
                <p:oleObj name="公式" r:id="rId5" imgW="1600200" imgH="36828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7438" y="4548188"/>
                        <a:ext cx="3608387" cy="827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1954" name="Text Box 34"/>
          <p:cNvSpPr txBox="1">
            <a:spLocks noChangeArrowheads="1"/>
          </p:cNvSpPr>
          <p:nvPr/>
        </p:nvSpPr>
        <p:spPr bwMode="auto">
          <a:xfrm>
            <a:off x="4892675" y="5399088"/>
            <a:ext cx="167481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i="0">
                <a:solidFill>
                  <a:schemeClr val="bg1"/>
                </a:solidFill>
              </a:rPr>
              <a:t>= 202.6J</a:t>
            </a:r>
          </a:p>
        </p:txBody>
      </p:sp>
      <p:sp>
        <p:nvSpPr>
          <p:cNvPr id="721955" name="Text Box 35"/>
          <p:cNvSpPr txBox="1">
            <a:spLocks noChangeArrowheads="1"/>
          </p:cNvSpPr>
          <p:nvPr/>
        </p:nvSpPr>
        <p:spPr bwMode="auto">
          <a:xfrm>
            <a:off x="4211638" y="1163638"/>
            <a:ext cx="12890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70000"/>
              </a:spcBef>
            </a:pPr>
            <a:r>
              <a:rPr lang="en-US" altLang="zh-CN" sz="2800" b="1">
                <a:solidFill>
                  <a:schemeClr val="bg1"/>
                </a:solidFill>
                <a:sym typeface="Symbol" pitchFamily="18" charset="2"/>
              </a:rPr>
              <a:t></a:t>
            </a:r>
            <a:r>
              <a:rPr lang="en-US" altLang="zh-CN" sz="2800" b="1">
                <a:solidFill>
                  <a:schemeClr val="bg1"/>
                </a:solidFill>
              </a:rPr>
              <a:t>E</a:t>
            </a:r>
            <a:r>
              <a:rPr lang="en-US" altLang="zh-CN" sz="2800" b="1" baseline="-25000">
                <a:solidFill>
                  <a:schemeClr val="bg1"/>
                </a:solidFill>
              </a:rPr>
              <a:t>ca</a:t>
            </a:r>
            <a:r>
              <a:rPr lang="en-US" altLang="zh-CN" sz="2800" b="1">
                <a:solidFill>
                  <a:schemeClr val="bg1"/>
                </a:solidFill>
              </a:rPr>
              <a:t>=</a:t>
            </a:r>
            <a:endParaRPr lang="en-US" altLang="zh-CN"/>
          </a:p>
        </p:txBody>
      </p:sp>
      <p:sp>
        <p:nvSpPr>
          <p:cNvPr id="721956" name="Text Box 36"/>
          <p:cNvSpPr txBox="1">
            <a:spLocks noChangeArrowheads="1"/>
          </p:cNvSpPr>
          <p:nvPr/>
        </p:nvSpPr>
        <p:spPr bwMode="auto">
          <a:xfrm>
            <a:off x="4918075" y="458788"/>
            <a:ext cx="9525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chemeClr val="bg1"/>
                </a:solidFill>
              </a:rPr>
              <a:t>= </a:t>
            </a:r>
            <a:r>
              <a:rPr lang="en-US" altLang="zh-CN" sz="2800" b="1" i="0">
                <a:solidFill>
                  <a:schemeClr val="bg1"/>
                </a:solidFill>
              </a:rPr>
              <a:t>0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19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19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21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21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721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21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219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219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7219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219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721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721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1922" grpId="0" autoUpdateAnimBg="0"/>
      <p:bldP spid="721951" grpId="0" autoUpdateAnimBg="0"/>
      <p:bldP spid="721952" grpId="0" build="p" autoUpdateAnimBg="0"/>
      <p:bldP spid="721954" grpId="0" autoUpdateAnimBg="0"/>
      <p:bldP spid="721955" grpId="0" autoUpdateAnimBg="0"/>
      <p:bldP spid="721956" grpId="0" autoUpdateAnimBg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Office\Templates\演示文稿设计\彩晕型模板.pot</Template>
  <TotalTime>13807</TotalTime>
  <Words>3304</Words>
  <Application>Microsoft Office PowerPoint</Application>
  <PresentationFormat>全屏显示(4:3)</PresentationFormat>
  <Paragraphs>488</Paragraphs>
  <Slides>44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44</vt:i4>
      </vt:variant>
    </vt:vector>
  </HeadingPairs>
  <TitlesOfParts>
    <vt:vector size="53" baseType="lpstr">
      <vt:lpstr>楷体_GB2312</vt:lpstr>
      <vt:lpstr>隶书</vt:lpstr>
      <vt:lpstr>宋体</vt:lpstr>
      <vt:lpstr>Symbol</vt:lpstr>
      <vt:lpstr>Times New Roman</vt:lpstr>
      <vt:lpstr>默认设计模板</vt:lpstr>
      <vt:lpstr>公式</vt:lpstr>
      <vt:lpstr>Mathcad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电子科技大学应用物理系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bhteng</dc:creator>
  <cp:lastModifiedBy>UESTC</cp:lastModifiedBy>
  <cp:revision>316</cp:revision>
  <dcterms:created xsi:type="dcterms:W3CDTF">2001-08-07T14:43:13Z</dcterms:created>
  <dcterms:modified xsi:type="dcterms:W3CDTF">2020-09-24T02:12:31Z</dcterms:modified>
</cp:coreProperties>
</file>