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7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6"/>
  </p:notesMasterIdLst>
  <p:sldIdLst>
    <p:sldId id="257" r:id="rId2"/>
    <p:sldId id="304" r:id="rId3"/>
    <p:sldId id="305" r:id="rId4"/>
    <p:sldId id="571" r:id="rId5"/>
    <p:sldId id="306" r:id="rId6"/>
    <p:sldId id="268" r:id="rId7"/>
    <p:sldId id="367" r:id="rId8"/>
    <p:sldId id="326" r:id="rId9"/>
    <p:sldId id="271" r:id="rId10"/>
    <p:sldId id="273" r:id="rId11"/>
    <p:sldId id="274" r:id="rId12"/>
    <p:sldId id="275" r:id="rId13"/>
    <p:sldId id="307" r:id="rId14"/>
    <p:sldId id="310" r:id="rId15"/>
    <p:sldId id="276" r:id="rId16"/>
    <p:sldId id="323" r:id="rId17"/>
    <p:sldId id="277" r:id="rId18"/>
    <p:sldId id="312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  <p:sldId id="292" r:id="rId33"/>
    <p:sldId id="293" r:id="rId34"/>
    <p:sldId id="294" r:id="rId35"/>
    <p:sldId id="413" r:id="rId36"/>
    <p:sldId id="311" r:id="rId37"/>
    <p:sldId id="295" r:id="rId38"/>
    <p:sldId id="296" r:id="rId39"/>
    <p:sldId id="409" r:id="rId40"/>
    <p:sldId id="297" r:id="rId41"/>
    <p:sldId id="410" r:id="rId42"/>
    <p:sldId id="327" r:id="rId43"/>
    <p:sldId id="314" r:id="rId44"/>
    <p:sldId id="322" r:id="rId45"/>
    <p:sldId id="414" r:id="rId46"/>
    <p:sldId id="315" r:id="rId47"/>
    <p:sldId id="316" r:id="rId48"/>
    <p:sldId id="317" r:id="rId49"/>
    <p:sldId id="319" r:id="rId50"/>
    <p:sldId id="313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7" r:id="rId67"/>
    <p:sldId id="462" r:id="rId68"/>
    <p:sldId id="463" r:id="rId69"/>
    <p:sldId id="464" r:id="rId70"/>
    <p:sldId id="495" r:id="rId71"/>
    <p:sldId id="496" r:id="rId72"/>
    <p:sldId id="492" r:id="rId73"/>
    <p:sldId id="493" r:id="rId74"/>
    <p:sldId id="467" r:id="rId75"/>
    <p:sldId id="497" r:id="rId76"/>
    <p:sldId id="498" r:id="rId77"/>
    <p:sldId id="500" r:id="rId78"/>
    <p:sldId id="502" r:id="rId79"/>
    <p:sldId id="501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505" r:id="rId88"/>
    <p:sldId id="503" r:id="rId89"/>
    <p:sldId id="504" r:id="rId90"/>
    <p:sldId id="477" r:id="rId91"/>
    <p:sldId id="572" r:id="rId92"/>
    <p:sldId id="478" r:id="rId93"/>
    <p:sldId id="479" r:id="rId94"/>
    <p:sldId id="480" r:id="rId95"/>
    <p:sldId id="506" r:id="rId96"/>
    <p:sldId id="507" r:id="rId97"/>
    <p:sldId id="508" r:id="rId98"/>
    <p:sldId id="481" r:id="rId99"/>
    <p:sldId id="482" r:id="rId100"/>
    <p:sldId id="484" r:id="rId101"/>
    <p:sldId id="485" r:id="rId102"/>
    <p:sldId id="486" r:id="rId103"/>
    <p:sldId id="487" r:id="rId104"/>
    <p:sldId id="488" r:id="rId105"/>
    <p:sldId id="489" r:id="rId106"/>
    <p:sldId id="490" r:id="rId107"/>
    <p:sldId id="491" r:id="rId108"/>
    <p:sldId id="538" r:id="rId109"/>
    <p:sldId id="509" r:id="rId110"/>
    <p:sldId id="511" r:id="rId111"/>
    <p:sldId id="512" r:id="rId112"/>
    <p:sldId id="510" r:id="rId113"/>
    <p:sldId id="541" r:id="rId114"/>
    <p:sldId id="542" r:id="rId115"/>
    <p:sldId id="539" r:id="rId116"/>
    <p:sldId id="540" r:id="rId117"/>
    <p:sldId id="513" r:id="rId118"/>
    <p:sldId id="514" r:id="rId119"/>
    <p:sldId id="515" r:id="rId120"/>
    <p:sldId id="516" r:id="rId121"/>
    <p:sldId id="517" r:id="rId122"/>
    <p:sldId id="518" r:id="rId123"/>
    <p:sldId id="519" r:id="rId124"/>
    <p:sldId id="520" r:id="rId125"/>
    <p:sldId id="543" r:id="rId126"/>
    <p:sldId id="523" r:id="rId127"/>
    <p:sldId id="524" r:id="rId128"/>
    <p:sldId id="544" r:id="rId129"/>
    <p:sldId id="545" r:id="rId130"/>
    <p:sldId id="526" r:id="rId131"/>
    <p:sldId id="527" r:id="rId132"/>
    <p:sldId id="528" r:id="rId133"/>
    <p:sldId id="529" r:id="rId134"/>
    <p:sldId id="546" r:id="rId135"/>
    <p:sldId id="530" r:id="rId136"/>
    <p:sldId id="531" r:id="rId137"/>
    <p:sldId id="532" r:id="rId138"/>
    <p:sldId id="547" r:id="rId139"/>
    <p:sldId id="548" r:id="rId140"/>
    <p:sldId id="533" r:id="rId141"/>
    <p:sldId id="534" r:id="rId142"/>
    <p:sldId id="537" r:id="rId143"/>
    <p:sldId id="549" r:id="rId144"/>
    <p:sldId id="550" r:id="rId145"/>
    <p:sldId id="551" r:id="rId146"/>
    <p:sldId id="552" r:id="rId147"/>
    <p:sldId id="553" r:id="rId148"/>
    <p:sldId id="554" r:id="rId149"/>
    <p:sldId id="555" r:id="rId150"/>
    <p:sldId id="556" r:id="rId151"/>
    <p:sldId id="570" r:id="rId152"/>
    <p:sldId id="557" r:id="rId153"/>
    <p:sldId id="558" r:id="rId154"/>
    <p:sldId id="559" r:id="rId155"/>
    <p:sldId id="560" r:id="rId156"/>
    <p:sldId id="561" r:id="rId157"/>
    <p:sldId id="562" r:id="rId158"/>
    <p:sldId id="563" r:id="rId159"/>
    <p:sldId id="564" r:id="rId160"/>
    <p:sldId id="565" r:id="rId161"/>
    <p:sldId id="566" r:id="rId162"/>
    <p:sldId id="567" r:id="rId163"/>
    <p:sldId id="568" r:id="rId164"/>
    <p:sldId id="569" r:id="rId16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6"/>
  </p:normalViewPr>
  <p:slideViewPr>
    <p:cSldViewPr showGuides="1">
      <p:cViewPr varScale="1">
        <p:scale>
          <a:sx n="60" d="100"/>
          <a:sy n="60" d="100"/>
        </p:scale>
        <p:origin x="1686" y="72"/>
      </p:cViewPr>
      <p:guideLst>
        <p:guide orient="horz" pos="2160"/>
        <p:guide pos="27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B26428-8ED1-4154-98C4-3954EF3F0C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we need to specify what we mean by “talented”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0996" tIns="45498" rIns="90996" bIns="45498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(denoted by proposition variable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…)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We can use these operators to build up more complicated compound propositions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marL="0" lvl="0" indent="0" eaLnBrk="1" hangingPunct="1">
              <a:spcBef>
                <a:spcPct val="30000"/>
              </a:spcBef>
              <a:buClrTx/>
              <a:buSzPct val="100000"/>
              <a:buNone/>
            </a:pPr>
            <a:endParaRPr lang="en-US" dirty="0"/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None/>
            </a:pPr>
            <a:r>
              <a:rPr lang="en-US" altLang="zh-CN" dirty="0">
                <a:ea typeface="宋体" panose="02010600030101010101" pitchFamily="2" charset="-122"/>
              </a:rPr>
              <a:t>New Propositions from old: calculus of propositions -</a:t>
            </a:r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None/>
            </a:pPr>
            <a:r>
              <a:rPr lang="en-US" altLang="zh-CN" dirty="0">
                <a:ea typeface="宋体" panose="02010600030101010101" pitchFamily="2" charset="-122"/>
              </a:rPr>
              <a:t>relate new propositions to old using</a:t>
            </a:r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None/>
            </a:pPr>
            <a:r>
              <a:rPr lang="en-US" altLang="zh-CN" dirty="0">
                <a:ea typeface="宋体" panose="02010600030101010101" pitchFamily="2" charset="-122"/>
              </a:rPr>
              <a:t>TRUTH TABLES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It is not the case that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>
              <a:lnSpc>
                <a:spcPct val="80000"/>
              </a:lnSpc>
            </a:pPr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OR is also commutative and associative.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For slides that have interactive exercises, it may be a good idea to stop the class for a minute to allow the students to discuss the problem with their neighbors, then call on someone to answer.  This will help keep the students engaged in the lecture activity.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Note: in this course any usage of “or” will connote the logical operator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dirty="0">
                <a:ea typeface="宋体" panose="02010600030101010101" pitchFamily="2" charset="-122"/>
              </a:rPr>
              <a:t>as opposed to the exclusive-or.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The first one is true because T-&gt;T is True.  It doesn’t matter that my lecture ending is not the cause of the sun rising tomorrow.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The second one is false for me, because although Tuesday is a day of the week, I am most certainly NOT a penguin.  (But, if a penguin were to say this statement, then it would be true for him.)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The third one is true, because 1+1 is not equal to 6.  F-&gt;T is True.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The last one is true, because the moon is not made of green cheese.  F-&gt;F is True.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          In other words, anything that’s false implies anything at all.  p-&gt;q if p is false.  Why?  If p is false, then if p is true, then p is both false and true at the same time, and so truth and falsity are the same thing.  So if q is false then q is true.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synonymy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Also, note that the converse and inverse of p-&gt;q also have the same meaning as each other.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Semantically the same.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Truth tables are the simplest way to prove such facts. We will learn other ways later.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‘Raining tomorrow is a necessary condition for my not going to town.’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Or ‘My not going to town is a sufficient condition for it raining tomorrow.’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Also,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IFF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is equivalent to 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-&gt;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) /\ 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-&gt;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).  (“/\” being the AND wedge)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less number, higher procedence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We normally attribute propositional logic to George Boole, who first formalized it.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no boolean connective in the atomic proposition.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Logic is unambiguous.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Quite often, “Unless” is treated as a logic connective equivalent to “if not”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If the system is consistent iff all the specifications of the system hold.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9937" cy="3435350"/>
          </a:xfrm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dirty="0">
                <a:sym typeface="+mn-ea"/>
              </a:rPr>
              <a:t>Calculus deals with continuous objects and is not part of discrete mathematics.  </a:t>
            </a:r>
            <a:endParaRPr lang="en-US" dirty="0"/>
          </a:p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what he says should be </a:t>
            </a:r>
            <a:r>
              <a:rPr lang="zh-CN" altLang="en-US"/>
              <a:t>consistent with his identity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49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Miran</a:t>
            </a:r>
          </a:p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Discuss the origins of the problem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Discuss the difference from the Knights and Knaves problem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F&lt;&gt;3 -&gt; j=3 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J&lt;&gt;1 -&gt; M=3</a:t>
            </a:r>
          </a:p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2^(2^n)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>
              <a:spcBef>
                <a:spcPct val="5000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If we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have exhausted all possibilities and not</a:t>
            </a:r>
            <a:r>
              <a:rPr lang="en-US" altLang="zh-CN" dirty="0">
                <a:ea typeface="宋体" panose="02010600030101010101" pitchFamily="2" charset="-122"/>
              </a:rPr>
              <a:t> find a </a:t>
            </a:r>
            <a:r>
              <a:rPr lang="en-US" altLang="zh-CN" i="1" dirty="0">
                <a:ea typeface="宋体" panose="02010600030101010101" pitchFamily="2" charset="-122"/>
              </a:rPr>
              <a:t>counter example </a:t>
            </a:r>
            <a:r>
              <a:rPr lang="en-US" altLang="zh-CN" dirty="0">
                <a:ea typeface="宋体" panose="02010600030101010101" pitchFamily="2" charset="-122"/>
              </a:rPr>
              <a:t>where the proposition is false,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two propositions must be logically equivalent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rgbClr val="990033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Is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Right associative</a:t>
            </a:r>
          </a:p>
          <a:p>
            <a:pPr lvl="0" eaLnBrk="1" hangingPunct="1"/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幂等律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Idempotent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同一律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Identity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eaLnBrk="1" hangingPunct="1"/>
            <a:endParaRPr lang="zh-CN" altLang="en-US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59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Trivial tautology/contradiction: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排中律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矛盾律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归谬论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Absurdity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假言易位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Contrapositive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(p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q)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p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q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 don’t drink while driving  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凡人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81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82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84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sz="1300" dirty="0">
                <a:solidFill>
                  <a:srgbClr val="006600"/>
                </a:solidFill>
                <a:ea typeface="宋体" panose="02010600030101010101" pitchFamily="2" charset="-122"/>
              </a:rPr>
              <a:t>universe of discourse or domain of discourse:</a:t>
            </a:r>
            <a:r>
              <a:rPr lang="zh-CN" altLang="en-US" dirty="0">
                <a:ea typeface="宋体" panose="02010600030101010101" pitchFamily="2" charset="-122"/>
              </a:rPr>
              <a:t>讨论或辩论的范围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论域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85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87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scope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of the quantifier is a part of a logic expression to which a quantifier is applied</a:t>
            </a:r>
            <a:endParaRPr lang="zh-CN" altLang="en-US" dirty="0">
              <a:solidFill>
                <a:srgbClr val="990033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Remember: A predicate is not a proposition until </a:t>
            </a:r>
            <a:r>
              <a:rPr lang="en-US" altLang="zh-CN" i="1" dirty="0">
                <a:ea typeface="宋体" panose="02010600030101010101" pitchFamily="2" charset="-122"/>
              </a:rPr>
              <a:t>all </a:t>
            </a:r>
            <a:r>
              <a:rPr lang="en-US" altLang="zh-CN" dirty="0">
                <a:ea typeface="宋体" panose="02010600030101010101" pitchFamily="2" charset="-122"/>
              </a:rPr>
              <a:t>variables have been bound either by quantification or assignment of a value!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99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to see why the order of quantifiers matters is to expand out the definitions of FORALL and EXISTS in terms of AND and OR.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For every person x, if x is female and is a parent, then there exists someone y of whom x is a mother.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117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两难</a:t>
            </a:r>
            <a:endParaRPr lang="zh-CN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TW" altLang="en-US" dirty="0">
                <a:ea typeface="PMingLiU" panose="02020500000000000000" pitchFamily="18" charset="-120"/>
              </a:rPr>
              <a:t>归结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122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ko-KR" sz="700" dirty="0">
                <a:ea typeface="Gulim" panose="020B0600000101010101" pitchFamily="34" charset="-127"/>
                <a:sym typeface="Symbol" panose="05050102010706020507" pitchFamily="18" charset="2"/>
              </a:rPr>
              <a:t>Instead of deriving R S directly, we shall include R as an additional premise and show S can be derive from there premises.</a:t>
            </a:r>
          </a:p>
          <a:p>
            <a:pPr lvl="0" eaLnBrk="1" hangingPunct="1"/>
            <a:endParaRPr lang="en-US" altLang="ko-KR" sz="8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We normally attribute propositional logic to George Boole, who first formalized it. 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It’s easy for each fallacy to give a counter-example showing why it is not valid.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we must prove something of the form:  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is a trivial contradiction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136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The statement that every integer is either odd or even can actually be proven from simpler axioms, the Peano axioms of arithmetic.  However, for 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We only cover the case where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is odd because the case where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is odd is  similar. The use phrase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without  loss of generality</a:t>
            </a:r>
            <a:r>
              <a:rPr lang="en-US" altLang="zh-CN" b="1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(WLOG) indicates this. 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146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Proposition variable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Both: IMPOSSIBLE, by our Axiom.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2056" name="AutoShape 3"/>
            <p:cNvSpPr/>
            <p:nvPr userDrawn="1"/>
          </p:nvSpPr>
          <p:spPr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" name="Rectangle 4"/>
            <p:cNvSpPr/>
            <p:nvPr userDrawn="1"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2 w 4917"/>
                <a:gd name="T3" fmla="*/ 0 h 1000"/>
                <a:gd name="T4" fmla="*/ 32081 w 4917"/>
                <a:gd name="T5" fmla="*/ 664 h 1000"/>
                <a:gd name="T6" fmla="*/ 28819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Line 6"/>
            <p:cNvSpPr/>
            <p:nvPr userDrawn="1"/>
          </p:nvSpPr>
          <p:spPr>
            <a:xfrm>
              <a:off x="0" y="1928"/>
              <a:ext cx="5232" cy="0"/>
            </a:xfrm>
            <a:prstGeom prst="line">
              <a:avLst/>
            </a:prstGeom>
            <a:ln w="508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657600" y="6477000"/>
            <a:ext cx="541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Discrete Mathematics       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fld id="{5FB762F5-0FD6-404B-8235-AC6B4DA03C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Line 13"/>
          <p:cNvSpPr/>
          <p:nvPr userDrawn="1"/>
        </p:nvSpPr>
        <p:spPr>
          <a:xfrm>
            <a:off x="750888" y="6400800"/>
            <a:ext cx="822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219200" y="6477000"/>
            <a:ext cx="1752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Hui Gao</a:t>
            </a: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3 w 7000"/>
                <a:gd name="T3" fmla="*/ 0 h 1000"/>
                <a:gd name="T4" fmla="*/ 28901 w 7000"/>
                <a:gd name="T5" fmla="*/ 295 h 1000"/>
                <a:gd name="T6" fmla="*/ 26837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Line 5"/>
            <p:cNvSpPr/>
            <p:nvPr/>
          </p:nvSpPr>
          <p:spPr>
            <a:xfrm>
              <a:off x="0" y="768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7" name="Rectangle 6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3657600" y="6477000"/>
            <a:ext cx="541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Discrete Mathematics         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fld id="{789B0CC5-AC00-4FDF-A76D-C0ADAD71AE2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12"/>
          <p:cNvSpPr/>
          <p:nvPr userDrawn="1"/>
        </p:nvSpPr>
        <p:spPr>
          <a:xfrm>
            <a:off x="1295400" y="6400800"/>
            <a:ext cx="76850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219200" y="6477000"/>
            <a:ext cx="1752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Hui Gao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8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3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uncwil.edu/sga/election.gif&amp;imgrefurl=http://www.uncwil.edu/sga/&amp;h=178&amp;w=178&amp;prev=/images?q%3Delection%26start%3D80%26svnum%3D10%26hl%3Den%26lr%3D%26ie%3DUTF-8%26oe%3DUTF-8%26sa%3D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228600" y="1676400"/>
            <a:ext cx="8077200" cy="1131888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DISCRETE MATHEMATICS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1066800" y="3336925"/>
            <a:ext cx="6553200" cy="1997075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lnSpc>
                <a:spcPct val="90000"/>
              </a:lnSpc>
              <a:buSzPct val="8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Prof. Dr. Hui Gao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+mn-cs"/>
              </a:rPr>
              <a:t>（高辉）</a:t>
            </a:r>
          </a:p>
          <a:p>
            <a:pPr algn="ctr" eaLnBrk="1" hangingPunct="1">
              <a:lnSpc>
                <a:spcPct val="90000"/>
              </a:lnSpc>
              <a:buSzPct val="8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990033"/>
                </a:solidFill>
                <a:latin typeface="+mn-lt"/>
                <a:ea typeface="宋体" panose="02010600030101010101" pitchFamily="2" charset="-122"/>
                <a:cs typeface="+mn-cs"/>
              </a:rPr>
              <a:t>huigao@uestc.edu.cn</a:t>
            </a:r>
          </a:p>
          <a:p>
            <a:pPr algn="ctr" eaLnBrk="1" hangingPunct="1">
              <a:lnSpc>
                <a:spcPct val="90000"/>
              </a:lnSpc>
              <a:buSzPct val="8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Inovation Center (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+mn-cs"/>
              </a:rPr>
              <a:t>创新中心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): B316</a:t>
            </a:r>
          </a:p>
          <a:p>
            <a:pPr algn="ctr" eaLnBrk="1" hangingPunct="1">
              <a:lnSpc>
                <a:spcPct val="90000"/>
              </a:lnSpc>
              <a:buSzPct val="8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University of Electronic Science and Tech. of China</a:t>
            </a:r>
          </a:p>
          <a:p>
            <a:pPr algn="ctr" eaLnBrk="1" hangingPunct="1">
              <a:lnSpc>
                <a:spcPct val="90000"/>
              </a:lnSpc>
              <a:buSzPct val="80000"/>
              <a:buFont typeface="Wingdings" panose="05000000000000000000" pitchFamily="2" charset="2"/>
            </a:pPr>
            <a:endParaRPr lang="en-US" altLang="zh-CN" sz="2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§1.1 Propositional Logic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52043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i="1" dirty="0">
                <a:ea typeface="宋体" panose="02010600030101010101" pitchFamily="2" charset="-122"/>
              </a:rPr>
              <a:t>The area of logic that deals with propositions is called the </a:t>
            </a:r>
            <a:r>
              <a:rPr lang="en-US" altLang="zh-CN" sz="2800" i="1" dirty="0">
                <a:solidFill>
                  <a:srgbClr val="C00000"/>
                </a:solidFill>
                <a:ea typeface="宋体" panose="02010600030101010101" pitchFamily="2" charset="-122"/>
              </a:rPr>
              <a:t>propositional calculus</a:t>
            </a:r>
            <a:r>
              <a:rPr lang="en-US" altLang="zh-CN" sz="2800" i="1" dirty="0">
                <a:ea typeface="宋体" panose="02010600030101010101" pitchFamily="2" charset="-122"/>
              </a:rPr>
              <a:t> or </a:t>
            </a:r>
            <a:r>
              <a:rPr lang="en-US" altLang="zh-CN" sz="2800" i="1" dirty="0">
                <a:solidFill>
                  <a:srgbClr val="C00000"/>
                </a:solidFill>
                <a:ea typeface="宋体" panose="02010600030101010101" pitchFamily="2" charset="-122"/>
              </a:rPr>
              <a:t>propositional logic. </a:t>
            </a:r>
            <a:r>
              <a:rPr lang="en-US" altLang="zh-CN" sz="2800" i="1" dirty="0">
                <a:ea typeface="宋体" panose="02010600030101010101" pitchFamily="2" charset="-122"/>
              </a:rPr>
              <a:t>It </a:t>
            </a:r>
            <a:r>
              <a:rPr lang="en-US" altLang="zh-CN" sz="2800" i="1" dirty="0">
                <a:ea typeface="宋体" panose="02010600030101010101" pitchFamily="2" charset="-122"/>
                <a:sym typeface="+mn-ea"/>
              </a:rPr>
              <a:t>is the logic of compound statements built from simpler statements using so-called Boolean connectives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Some applications in computer science: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Used for designing electronic circuitry.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Important for program design.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Verification the correctness of programs. 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Queries to databases &amp; search engines.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Equivalence Laws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 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See if you can prove these yourself.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Dangerous situations</a:t>
            </a:r>
          </a:p>
        </p:txBody>
      </p:sp>
      <p:sp>
        <p:nvSpPr>
          <p:cNvPr id="227331" name="Rectangle 3"/>
          <p:cNvSpPr>
            <a:spLocks noGrp="1"/>
          </p:cNvSpPr>
          <p:nvPr>
            <p:ph idx="1"/>
          </p:nvPr>
        </p:nvSpPr>
        <p:spPr>
          <a:xfrm>
            <a:off x="457200" y="1489075"/>
            <a:ext cx="8382000" cy="47593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Caveat: In general, order matters! Consider the following propositions over the integer domain: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 y (x &lt; y)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y x (x &lt; y)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 y (x &lt; y)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: “there is no maximum integer”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y x (x &lt; y)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: “there is a maximum integer”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Not the same meaning at all!!!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Dangerous situations</a:t>
            </a:r>
          </a:p>
        </p:txBody>
      </p:sp>
      <p:sp>
        <p:nvSpPr>
          <p:cNvPr id="237571" name="Rectangle 3"/>
          <p:cNvSpPr>
            <a:spLocks noGrp="1"/>
          </p:cNvSpPr>
          <p:nvPr>
            <p:ph idx="1"/>
          </p:nvPr>
        </p:nvSpPr>
        <p:spPr>
          <a:xfrm>
            <a:off x="457200" y="1489075"/>
            <a:ext cx="8382000" cy="47593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 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suppose </a:t>
            </a:r>
            <a:r>
              <a:rPr lang="en-US" altLang="zh-CN" sz="2800" i="1" dirty="0"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ea typeface="宋体" panose="02010600030101010101" pitchFamily="2" charset="-122"/>
              </a:rPr>
              <a:t> consists of two objects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. 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Then,  </a:t>
            </a:r>
            <a:r>
              <a:rPr lang="zh-CN" altLang="en-US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 y P(x,y) 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y P(a,y)) /\ (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y P(b,y)) </a:t>
            </a:r>
            <a:b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(P(a,a) \/ P(a,b)) /\ (P(b,a) \/ P(b,b)).  </a:t>
            </a:r>
          </a:p>
          <a:p>
            <a:pPr eaLnBrk="1" hangingPunct="1"/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y x P(x,y)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x P(x,a)) \/ (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x P(x,b)) </a:t>
            </a:r>
          </a:p>
          <a:p>
            <a:pPr eaLnBrk="1" hangingPunct="1">
              <a:buNone/>
            </a:pP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(P(a,a) /\ P(b,a)) \/ (P(a,b) /\ P(b,b)).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suppose only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P(a,a)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P(b,b)</a:t>
            </a:r>
            <a:r>
              <a:rPr lang="en-US" altLang="zh-CN" sz="2800" dirty="0">
                <a:ea typeface="宋体" panose="02010600030101010101" pitchFamily="2" charset="-122"/>
              </a:rPr>
              <a:t> are true.  Then, the first proposition is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true</a:t>
            </a:r>
            <a:r>
              <a:rPr lang="en-US" altLang="zh-CN" sz="2800" dirty="0">
                <a:ea typeface="宋体" panose="02010600030101010101" pitchFamily="2" charset="-122"/>
              </a:rPr>
              <a:t>, but, the second proposition is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false</a:t>
            </a:r>
            <a:r>
              <a:rPr lang="en-US" altLang="zh-CN" sz="2800" dirty="0"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3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charRg st="3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charRg st="3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8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charRg st="8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charRg st="8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18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charRg st="18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charRg st="18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23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1">
                                            <p:txEl>
                                              <p:charRg st="23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1">
                                            <p:txEl>
                                              <p:charRg st="23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291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7571">
                                            <p:txEl>
                                              <p:charRg st="291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571">
                                            <p:txEl>
                                              <p:charRg st="291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Dangerous situations</a:t>
            </a:r>
          </a:p>
        </p:txBody>
      </p:sp>
      <p:sp>
        <p:nvSpPr>
          <p:cNvPr id="229379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  <a:endParaRPr lang="en-US" altLang="zh-TW" dirty="0">
              <a:solidFill>
                <a:srgbClr val="990033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  <a:endParaRPr lang="en-US" altLang="zh-TW" dirty="0">
              <a:solidFill>
                <a:srgbClr val="990033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)]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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)]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?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E.g.,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U={1,2}, P(1)=T, P(2)=F, Q(1)=F, Q(2)=T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Negation of Nested Quantifiers</a:t>
            </a:r>
          </a:p>
        </p:txBody>
      </p:sp>
      <p:sp>
        <p:nvSpPr>
          <p:cNvPr id="2396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029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 1: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x y (x + y = 0)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x 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y (x + y = 0)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x  y 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(x + y = 0)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x  y (x + y  0)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 2: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x y (x &lt; y)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 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y (x &lt; y)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 y 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(x &lt; y)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is equivalent to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 y (x 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Examples</a:t>
            </a:r>
          </a:p>
        </p:txBody>
      </p:sp>
      <p:sp>
        <p:nvSpPr>
          <p:cNvPr id="2109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x(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C(x)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y( C(y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F(x,y) ) ) where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C(x): “x has a computer”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F(x,y): “x and y are friend”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U.d. for x and y are all students in school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all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has a computer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There exist a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who has a computer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are friends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Examples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u="sng" dirty="0">
                <a:ea typeface="宋体" panose="02010600030101010101" pitchFamily="2" charset="-122"/>
              </a:rPr>
              <a:t>a person is female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u="sng" dirty="0">
                <a:ea typeface="宋体" panose="02010600030101010101" pitchFamily="2" charset="-122"/>
              </a:rPr>
              <a:t>is a parent</a:t>
            </a:r>
            <a:r>
              <a:rPr lang="en-US" altLang="zh-CN" dirty="0">
                <a:ea typeface="宋体" panose="02010600030101010101" pitchFamily="2" charset="-122"/>
              </a:rPr>
              <a:t>, then </a:t>
            </a:r>
            <a:r>
              <a:rPr lang="en-US" altLang="zh-CN" u="sng" dirty="0">
                <a:ea typeface="宋体" panose="02010600030101010101" pitchFamily="2" charset="-122"/>
              </a:rPr>
              <a:t>this person is someone’s mother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F(x): “x is female”,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P(x): “x is a parent”,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M(x,y): x is mother of y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Then, x ( ( F(x)  P(x) )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yM(x,y)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Blackboard Exercises</a:t>
            </a:r>
          </a:p>
        </p:txBody>
      </p:sp>
      <p:sp>
        <p:nvSpPr>
          <p:cNvPr id="57347" name="Text Box 3"/>
          <p:cNvSpPr txBox="1"/>
          <p:nvPr/>
        </p:nvSpPr>
        <p:spPr>
          <a:xfrm>
            <a:off x="304800" y="53340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endParaRPr lang="zh-CN" altLang="en-US" sz="2400" dirty="0">
              <a:latin typeface="Times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endParaRPr lang="zh-CN" altLang="en-US" sz="2400" dirty="0">
              <a:latin typeface="Times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Oval 6"/>
          <p:cNvSpPr/>
          <p:nvPr/>
        </p:nvSpPr>
        <p:spPr>
          <a:xfrm>
            <a:off x="3886200" y="1524000"/>
            <a:ext cx="4648200" cy="106680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7350" name="Text Box 7"/>
          <p:cNvSpPr txBox="1"/>
          <p:nvPr/>
        </p:nvSpPr>
        <p:spPr>
          <a:xfrm>
            <a:off x="4633913" y="1663700"/>
            <a:ext cx="36718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</a:rPr>
              <a:t>Universe of discourse is all creatures.</a:t>
            </a:r>
          </a:p>
        </p:txBody>
      </p:sp>
      <p:sp>
        <p:nvSpPr>
          <p:cNvPr id="57351" name="Rectangle 8"/>
          <p:cNvSpPr>
            <a:spLocks noGrp="1"/>
          </p:cNvSpPr>
          <p:nvPr>
            <p:ph idx="1"/>
          </p:nvPr>
        </p:nvSpPr>
        <p:spPr>
          <a:xfrm>
            <a:off x="533400" y="1598613"/>
            <a:ext cx="7356475" cy="42687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L(x) = “x is a lion.”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F(x) = “x is fierce.”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C(x) = “x drinks coffee.”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All lions are fierce.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Some lions don’t drink coffee.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8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Some fierce creatures don’t drink coffee.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7352" name="Text Box 9"/>
          <p:cNvSpPr txBox="1"/>
          <p:nvPr/>
        </p:nvSpPr>
        <p:spPr>
          <a:xfrm>
            <a:off x="304800" y="53340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endParaRPr lang="zh-CN" altLang="en-US" sz="2400" dirty="0">
              <a:latin typeface="Times" pitchFamily="18" charset="0"/>
              <a:ea typeface="宋体" panose="02010600030101010101" pitchFamily="2" charset="-122"/>
            </a:endParaRPr>
          </a:p>
        </p:txBody>
      </p:sp>
      <p:sp>
        <p:nvSpPr>
          <p:cNvPr id="57353" name="Text Box 10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endParaRPr lang="zh-CN" altLang="en-US" sz="2400" dirty="0">
              <a:latin typeface="Times" pitchFamily="18" charset="0"/>
              <a:ea typeface="宋体" panose="02010600030101010101" pitchFamily="2" charset="-122"/>
            </a:endParaRPr>
          </a:p>
        </p:txBody>
      </p:sp>
      <p:grpSp>
        <p:nvGrpSpPr>
          <p:cNvPr id="234507" name="Group 11"/>
          <p:cNvGrpSpPr/>
          <p:nvPr/>
        </p:nvGrpSpPr>
        <p:grpSpPr>
          <a:xfrm>
            <a:off x="3581400" y="3352800"/>
            <a:ext cx="5181600" cy="609600"/>
            <a:chOff x="1728" y="2352"/>
            <a:chExt cx="1968" cy="384"/>
          </a:xfrm>
        </p:grpSpPr>
        <p:sp>
          <p:nvSpPr>
            <p:cNvPr id="57364" name="Oval 12"/>
            <p:cNvSpPr/>
            <p:nvPr/>
          </p:nvSpPr>
          <p:spPr>
            <a:xfrm>
              <a:off x="1728" y="2352"/>
              <a:ext cx="1968" cy="38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sp>
          <p:nvSpPr>
            <p:cNvPr id="57365" name="Text Box 13"/>
            <p:cNvSpPr txBox="1"/>
            <p:nvPr/>
          </p:nvSpPr>
          <p:spPr>
            <a:xfrm>
              <a:off x="1920" y="2400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</a:t>
              </a:r>
              <a:r>
                <a:rPr lang="en-US" altLang="zh-CN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x (L(x)  F(x))</a:t>
              </a:r>
            </a:p>
          </p:txBody>
        </p:sp>
      </p:grpSp>
      <p:grpSp>
        <p:nvGrpSpPr>
          <p:cNvPr id="234510" name="Group 14"/>
          <p:cNvGrpSpPr/>
          <p:nvPr/>
        </p:nvGrpSpPr>
        <p:grpSpPr>
          <a:xfrm>
            <a:off x="5105400" y="4114800"/>
            <a:ext cx="3581400" cy="609600"/>
            <a:chOff x="2880" y="2736"/>
            <a:chExt cx="2016" cy="384"/>
          </a:xfrm>
        </p:grpSpPr>
        <p:sp>
          <p:nvSpPr>
            <p:cNvPr id="57362" name="Oval 15"/>
            <p:cNvSpPr/>
            <p:nvPr/>
          </p:nvSpPr>
          <p:spPr>
            <a:xfrm>
              <a:off x="2880" y="2736"/>
              <a:ext cx="2016" cy="38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sp>
          <p:nvSpPr>
            <p:cNvPr id="57363" name="Text Box 16"/>
            <p:cNvSpPr txBox="1"/>
            <p:nvPr/>
          </p:nvSpPr>
          <p:spPr>
            <a:xfrm>
              <a:off x="2880" y="2784"/>
              <a:ext cx="1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</a:t>
              </a:r>
              <a:r>
                <a:rPr lang="en-US" altLang="zh-CN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x (L(x)  C(x))  </a:t>
              </a:r>
            </a:p>
          </p:txBody>
        </p:sp>
      </p:grpSp>
      <p:grpSp>
        <p:nvGrpSpPr>
          <p:cNvPr id="234513" name="Group 17"/>
          <p:cNvGrpSpPr/>
          <p:nvPr/>
        </p:nvGrpSpPr>
        <p:grpSpPr>
          <a:xfrm>
            <a:off x="4495800" y="5410200"/>
            <a:ext cx="4191000" cy="609600"/>
            <a:chOff x="2880" y="2736"/>
            <a:chExt cx="2016" cy="384"/>
          </a:xfrm>
        </p:grpSpPr>
        <p:sp>
          <p:nvSpPr>
            <p:cNvPr id="57360" name="Oval 18"/>
            <p:cNvSpPr/>
            <p:nvPr/>
          </p:nvSpPr>
          <p:spPr>
            <a:xfrm>
              <a:off x="2880" y="2736"/>
              <a:ext cx="2016" cy="38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sp>
          <p:nvSpPr>
            <p:cNvPr id="57361" name="Text Box 19"/>
            <p:cNvSpPr txBox="1"/>
            <p:nvPr/>
          </p:nvSpPr>
          <p:spPr>
            <a:xfrm>
              <a:off x="2880" y="2784"/>
              <a:ext cx="1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</a:t>
              </a:r>
              <a:r>
                <a:rPr lang="en-US" altLang="zh-CN" sz="2400" b="1" dirty="0">
                  <a:latin typeface="Chalkboard" pitchFamily="1" charset="0"/>
                  <a:ea typeface="宋体" panose="02010600030101010101" pitchFamily="2" charset="-122"/>
                  <a:sym typeface="Symbol" panose="05050102010706020507" pitchFamily="18" charset="2"/>
                </a:rPr>
                <a:t>x (F(x)  C(x))  </a:t>
              </a:r>
            </a:p>
          </p:txBody>
        </p:sp>
      </p:grpSp>
      <p:grpSp>
        <p:nvGrpSpPr>
          <p:cNvPr id="57357" name="Group 22"/>
          <p:cNvGrpSpPr/>
          <p:nvPr/>
        </p:nvGrpSpPr>
        <p:grpSpPr>
          <a:xfrm>
            <a:off x="3886200" y="1524000"/>
            <a:ext cx="4648200" cy="1066800"/>
            <a:chOff x="2448" y="960"/>
            <a:chExt cx="2928" cy="672"/>
          </a:xfrm>
        </p:grpSpPr>
        <p:sp>
          <p:nvSpPr>
            <p:cNvPr id="57358" name="Oval 20"/>
            <p:cNvSpPr/>
            <p:nvPr/>
          </p:nvSpPr>
          <p:spPr>
            <a:xfrm>
              <a:off x="2448" y="960"/>
              <a:ext cx="2928" cy="67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sp>
          <p:nvSpPr>
            <p:cNvPr id="57359" name="Text Box 21"/>
            <p:cNvSpPr txBox="1"/>
            <p:nvPr/>
          </p:nvSpPr>
          <p:spPr>
            <a:xfrm>
              <a:off x="2823" y="1056"/>
              <a:ext cx="231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Comic Sans MS" panose="030F0702030302020204" pitchFamily="66" charset="0"/>
                  <a:ea typeface="MS PGothic" panose="020B0600070205080204" pitchFamily="34" charset="-128"/>
                </a:rPr>
                <a:t>Universe of discourse is all creatures.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§1.6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5" y="1363345"/>
            <a:ext cx="8021955" cy="46564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Revisiting the Socrates Example</a:t>
            </a:r>
            <a:endParaRPr lang="en-US" dirty="0"/>
          </a:p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 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8015288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Inference Rule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sz="half" idx="1"/>
          </p:nvPr>
        </p:nvSpPr>
        <p:spPr>
          <a:xfrm>
            <a:off x="386715" y="1447800"/>
            <a:ext cx="7614285" cy="4572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An </a:t>
            </a:r>
            <a:r>
              <a:rPr lang="en-US" altLang="zh-CN" sz="2400" i="1" dirty="0">
                <a:ea typeface="宋体" panose="02010600030101010101" pitchFamily="2" charset="-122"/>
              </a:rPr>
              <a:t>Inference Rule</a:t>
            </a:r>
            <a:r>
              <a:rPr lang="en-US" altLang="zh-CN" sz="2400" dirty="0">
                <a:ea typeface="宋体" panose="02010600030101010101" pitchFamily="2" charset="-122"/>
              </a:rPr>
              <a:t> is </a:t>
            </a: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A pattern establishing that if a set of </a:t>
            </a:r>
            <a:r>
              <a:rPr lang="en-US" altLang="zh-CN" sz="2200" i="1" dirty="0">
                <a:ea typeface="宋体" panose="02010600030101010101" pitchFamily="2" charset="-122"/>
              </a:rPr>
              <a:t>antecedent</a:t>
            </a:r>
            <a:r>
              <a:rPr lang="en-US" altLang="zh-CN" sz="2200" dirty="0">
                <a:ea typeface="宋体" panose="02010600030101010101" pitchFamily="2" charset="-122"/>
              </a:rPr>
              <a:t> statements (</a:t>
            </a:r>
            <a:r>
              <a:rPr lang="en-US" altLang="zh-CN" sz="2200" i="1" dirty="0">
                <a:ea typeface="宋体" panose="02010600030101010101" pitchFamily="2" charset="-122"/>
              </a:rPr>
              <a:t>hypotheses)</a:t>
            </a:r>
            <a:r>
              <a:rPr lang="en-US" altLang="zh-CN" sz="2200" dirty="0">
                <a:ea typeface="宋体" panose="02010600030101010101" pitchFamily="2" charset="-122"/>
              </a:rPr>
              <a:t> are all true, then we can validly deduce that a certain related </a:t>
            </a:r>
            <a:r>
              <a:rPr lang="en-US" altLang="zh-CN" sz="2200" i="1" dirty="0">
                <a:ea typeface="宋体" panose="02010600030101010101" pitchFamily="2" charset="-122"/>
              </a:rPr>
              <a:t>consequent</a:t>
            </a:r>
            <a:r>
              <a:rPr lang="en-US" altLang="zh-CN" sz="2200" dirty="0">
                <a:ea typeface="宋体" panose="02010600030101010101" pitchFamily="2" charset="-122"/>
              </a:rPr>
              <a:t> statement (</a:t>
            </a:r>
            <a:r>
              <a:rPr lang="en-US" altLang="zh-CN" sz="2200" i="1" dirty="0">
                <a:ea typeface="宋体" panose="02010600030101010101" pitchFamily="2" charset="-122"/>
              </a:rPr>
              <a:t>conclusion</a:t>
            </a:r>
            <a:r>
              <a:rPr lang="en-US" altLang="zh-CN" sz="2200" dirty="0">
                <a:ea typeface="宋体" panose="02010600030101010101" pitchFamily="2" charset="-122"/>
              </a:rPr>
              <a:t>) is true. </a:t>
            </a:r>
            <a:endParaRPr lang="en-US" altLang="zh-CN" sz="2200" i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 dirty="0">
                <a:ea typeface="宋体" panose="02010600030101010101" pitchFamily="2" charset="-122"/>
              </a:rPr>
              <a:t> antecedent 1</a:t>
            </a:r>
            <a:br>
              <a:rPr lang="en-US" altLang="zh-CN" sz="2400" i="1" dirty="0">
                <a:ea typeface="宋体" panose="02010600030101010101" pitchFamily="2" charset="-122"/>
              </a:rPr>
            </a:br>
            <a:r>
              <a:rPr lang="en-US" altLang="zh-CN" sz="2400" i="1" u="sng" dirty="0">
                <a:ea typeface="宋体" panose="02010600030101010101" pitchFamily="2" charset="-122"/>
              </a:rPr>
              <a:t> antecedent 2 … </a:t>
            </a:r>
            <a:r>
              <a:rPr lang="en-US" altLang="zh-CN" sz="2400" i="1" dirty="0">
                <a:ea typeface="宋体" panose="02010600030101010101" pitchFamily="2" charset="-122"/>
              </a:rPr>
              <a:t/>
            </a:r>
            <a:br>
              <a:rPr lang="en-US" altLang="zh-CN" sz="2400" i="1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consequent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“” means “therefore”</a:t>
            </a:r>
          </a:p>
        </p:txBody>
      </p:sp>
      <p:sp>
        <p:nvSpPr>
          <p:cNvPr id="222212" name="Rectangle 4"/>
          <p:cNvSpPr/>
          <p:nvPr/>
        </p:nvSpPr>
        <p:spPr>
          <a:xfrm>
            <a:off x="685800" y="3276600"/>
            <a:ext cx="6705600" cy="1371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2213" name="Rectangle 5"/>
          <p:cNvSpPr/>
          <p:nvPr/>
        </p:nvSpPr>
        <p:spPr>
          <a:xfrm>
            <a:off x="228600" y="4953000"/>
            <a:ext cx="80772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Corresponding tautology: </a:t>
            </a:r>
          </a:p>
          <a:p>
            <a:pPr lvl="1" algn="ctr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((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ante. 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ante. 2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 …)  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consequent</a:t>
            </a:r>
          </a:p>
          <a:p>
            <a:pPr lvl="1" algn="ctr"/>
            <a:r>
              <a:rPr lang="en-US" altLang="zh-CN" sz="2400" b="1" i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i.e., </a:t>
            </a:r>
            <a:r>
              <a:rPr lang="en-US" altLang="zh-CN" sz="2400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</a:t>
            </a:r>
            <a:r>
              <a:rPr lang="en-US" altLang="zh-CN" sz="2400" b="1" i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ante. 1</a:t>
            </a:r>
            <a:r>
              <a:rPr lang="en-US" altLang="zh-CN" sz="2400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sz="2400" b="1" i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ante. 2</a:t>
            </a:r>
            <a:r>
              <a:rPr lang="en-US" altLang="zh-CN" sz="2400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 …)     </a:t>
            </a:r>
            <a:r>
              <a:rPr lang="en-US" altLang="zh-CN" sz="2400" b="1" i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consequent</a:t>
            </a:r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4825" y="5824538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4" imgW="190500" imgH="152400" progId="Equation.DSMT4">
                  <p:embed/>
                </p:oleObj>
              </mc:Choice>
              <mc:Fallback>
                <p:oleObj r:id="rId4" imgW="190500" imgH="152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584825" y="5824538"/>
                        <a:ext cx="381000" cy="30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bldLvl="0" animBg="1"/>
      <p:bldP spid="2222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 of a </a:t>
            </a:r>
            <a:r>
              <a:rPr lang="en-US" altLang="zh-CN" i="1" dirty="0">
                <a:ea typeface="宋体" panose="02010600030101010101" pitchFamily="2" charset="-122"/>
              </a:rPr>
              <a:t>Proposition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257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Definition: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proposition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is simply:</a:t>
            </a:r>
          </a:p>
          <a:p>
            <a:pPr eaLnBrk="1" hangingPunct="1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statement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i.e.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, a declarative sentence)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i="1" dirty="0">
                <a:ea typeface="宋体" panose="02010600030101010101" pitchFamily="2" charset="-122"/>
              </a:rPr>
              <a:t>with some definite meaning</a:t>
            </a:r>
            <a:r>
              <a:rPr lang="en-US" altLang="zh-CN" sz="2400" dirty="0">
                <a:ea typeface="宋体" panose="02010600030101010101" pitchFamily="2" charset="-122"/>
              </a:rPr>
              <a:t>, (not vague or ambiguous)</a:t>
            </a:r>
          </a:p>
          <a:p>
            <a:pPr eaLnBrk="1" hangingPunct="1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truth value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that’s either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true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) or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false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) .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Never both, neither, or somewhere “in between!”</a:t>
            </a:r>
          </a:p>
          <a:p>
            <a:pPr lvl="1" eaLnBrk="1" hangingPunct="1"/>
            <a:r>
              <a:rPr lang="en-US" altLang="zh-CN" sz="2400" i="1" dirty="0">
                <a:ea typeface="宋体" panose="02010600030101010101" pitchFamily="2" charset="-122"/>
              </a:rPr>
              <a:t>However, you might not know the actual truth value, </a:t>
            </a:r>
          </a:p>
          <a:p>
            <a:pPr lvl="1" eaLnBrk="1" hangingPunct="1"/>
            <a:r>
              <a:rPr lang="en-US" altLang="zh-CN" sz="2400" i="1" dirty="0">
                <a:ea typeface="宋体" panose="02010600030101010101" pitchFamily="2" charset="-122"/>
              </a:rPr>
              <a:t>and, the truth value might depend on the situation or context.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Axiom:</a:t>
            </a:r>
            <a:r>
              <a:rPr lang="en-US" altLang="zh-CN" sz="2800" i="1" dirty="0"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False is the opposite to Truth</a:t>
            </a:r>
            <a:r>
              <a:rPr lang="en-US" altLang="zh-CN" sz="2800" i="1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Modus Ponens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274828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	</a:t>
            </a:r>
            <a:r>
              <a:rPr lang="en-US" altLang="zh-CN" dirty="0">
                <a:ea typeface="宋体" panose="02010600030101010101" pitchFamily="2" charset="-122"/>
              </a:rPr>
              <a:t>Rule of </a:t>
            </a:r>
            <a:r>
              <a:rPr lang="en-US" altLang="zh-CN" i="1" dirty="0">
                <a:ea typeface="宋体" panose="02010600030101010101" pitchFamily="2" charset="-122"/>
              </a:rPr>
              <a:t>modus ponens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u="sng" dirty="0">
                <a:ea typeface="宋体" panose="02010600030101010101" pitchFamily="2" charset="-122"/>
              </a:rPr>
              <a:t> p      </a:t>
            </a:r>
            <a:r>
              <a:rPr lang="en-US" altLang="zh-CN" i="1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(a.k.a.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law of detachment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8196" name="AutoShape 5"/>
          <p:cNvSpPr/>
          <p:nvPr/>
        </p:nvSpPr>
        <p:spPr>
          <a:xfrm>
            <a:off x="2743200" y="1752600"/>
            <a:ext cx="685800" cy="1371600"/>
          </a:xfrm>
          <a:prstGeom prst="rightBrace">
            <a:avLst>
              <a:gd name="adj1" fmla="val 1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26331" name="Group 27"/>
          <p:cNvGraphicFramePr>
            <a:graphicFrameLocks noGrp="1"/>
          </p:cNvGraphicFramePr>
          <p:nvPr/>
        </p:nvGraphicFramePr>
        <p:xfrm>
          <a:off x="914400" y="3429000"/>
          <a:ext cx="3733800" cy="2572512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330" name="Oval 26"/>
          <p:cNvSpPr/>
          <p:nvPr/>
        </p:nvSpPr>
        <p:spPr>
          <a:xfrm>
            <a:off x="2438400" y="3962400"/>
            <a:ext cx="22098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6332" name="Text Box 28"/>
          <p:cNvSpPr txBox="1"/>
          <p:nvPr/>
        </p:nvSpPr>
        <p:spPr>
          <a:xfrm>
            <a:off x="4876800" y="3352800"/>
            <a:ext cx="3581400" cy="2465388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I dance all night, then I get tired.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 danced all night.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Therefore I got tired.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05200" y="275590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bldLvl="0" animBg="1"/>
      <p:bldP spid="22633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Modus Tollens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265988" cy="19050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2748280" algn="l"/>
              </a:tabLst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modus tollens</a:t>
            </a:r>
            <a:r>
              <a:rPr lang="en-US" altLang="zh-CN" i="1" u="sng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i="1" u="sng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</p:txBody>
      </p:sp>
      <p:sp>
        <p:nvSpPr>
          <p:cNvPr id="9220" name="AutoShape 5"/>
          <p:cNvSpPr/>
          <p:nvPr/>
        </p:nvSpPr>
        <p:spPr>
          <a:xfrm>
            <a:off x="2209800" y="1524000"/>
            <a:ext cx="533400" cy="1371600"/>
          </a:xfrm>
          <a:prstGeom prst="rightBrace">
            <a:avLst>
              <a:gd name="adj1" fmla="val 2142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1" name="Line 6"/>
          <p:cNvSpPr/>
          <p:nvPr/>
        </p:nvSpPr>
        <p:spPr>
          <a:xfrm>
            <a:off x="685800" y="24384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685800" y="2954020"/>
            <a:ext cx="7874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ym typeface="+mn-ea"/>
              </a:rPr>
              <a:t>Example</a:t>
            </a:r>
            <a:r>
              <a:rPr lang="en-US" sz="3600" dirty="0">
                <a:sym typeface="+mn-ea"/>
              </a:rPr>
              <a:t>:</a:t>
            </a:r>
          </a:p>
          <a:p>
            <a:r>
              <a:rPr lang="en-US" sz="3200" dirty="0">
                <a:sym typeface="+mn-ea"/>
              </a:rPr>
              <a:t>If it is snowing,  then I will study discrete math.</a:t>
            </a:r>
          </a:p>
          <a:p>
            <a:r>
              <a:rPr lang="en-US" sz="3200" dirty="0">
                <a:sym typeface="+mn-ea"/>
              </a:rPr>
              <a:t>I will not study discrete math.</a:t>
            </a:r>
          </a:p>
          <a:p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  <a:p>
            <a:r>
              <a:rPr lang="en-US" sz="2800" dirty="0">
                <a:sym typeface="+mn-ea"/>
              </a:rPr>
              <a:t>Therefore , it is not snowing.</a:t>
            </a:r>
            <a:endParaRPr lang="en-US" altLang="en-US" sz="28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5600" y="252730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Rule of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3197225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      </a:t>
            </a:r>
            <a:r>
              <a:rPr lang="en-US" altLang="zh-CN" i="1" dirty="0">
                <a:ea typeface="宋体" panose="02010600030101010101" pitchFamily="2" charset="-122"/>
              </a:rPr>
              <a:t>p            </a:t>
            </a:r>
            <a:r>
              <a:rPr lang="en-US" altLang="zh-CN" dirty="0">
                <a:ea typeface="宋体" panose="02010600030101010101" pitchFamily="2" charset="-122"/>
              </a:rPr>
              <a:t>Rule of Addition</a:t>
            </a:r>
            <a:r>
              <a:rPr lang="en-US" altLang="zh-CN" i="1" dirty="0">
                <a:ea typeface="宋体" panose="02010600030101010101" pitchFamily="2" charset="-122"/>
              </a:rPr>
              <a:t/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pPr marL="0" indent="0" defTabSz="0" eaLnBrk="1" hangingPunct="1">
              <a:buNone/>
              <a:tabLst>
                <a:tab pos="3197225" algn="l"/>
              </a:tabLst>
            </a:pP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2" name="Line 4"/>
          <p:cNvSpPr/>
          <p:nvPr/>
        </p:nvSpPr>
        <p:spPr>
          <a:xfrm>
            <a:off x="1143000" y="2066925"/>
            <a:ext cx="1295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626110" y="2921000"/>
            <a:ext cx="775525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</a:t>
            </a:r>
          </a:p>
          <a:p>
            <a:endParaRPr lang="en-US" sz="1000" dirty="0">
              <a:sym typeface="+mn-ea"/>
            </a:endParaRPr>
          </a:p>
          <a:p>
            <a:r>
              <a:rPr lang="en-US" sz="2800" dirty="0">
                <a:sym typeface="+mn-ea"/>
              </a:rPr>
              <a:t>“I will study discrete math.”</a:t>
            </a:r>
          </a:p>
          <a:p>
            <a:endParaRPr lang="en-US" sz="1400" dirty="0">
              <a:sym typeface="+mn-ea"/>
            </a:endParaRPr>
          </a:p>
          <a:p>
            <a:r>
              <a:rPr lang="en-US" sz="2800" dirty="0">
                <a:sym typeface="+mn-ea"/>
              </a:rPr>
              <a:t>“Therefore, I will  study discrete math or I will visit </a:t>
            </a:r>
            <a:r>
              <a:rPr lang="en-US" sz="2400" dirty="0">
                <a:sym typeface="+mn-ea"/>
              </a:rPr>
              <a:t>Las Vegas.”</a:t>
            </a:r>
            <a:endParaRPr lang="en-US" altLang="en-US"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4675" y="213360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Simplification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622935" y="1464945"/>
            <a:ext cx="7924800" cy="44196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3197225" algn="l"/>
              </a:tabLst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Simplification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defTabSz="0" eaLnBrk="1" hangingPunct="1">
              <a:tabLst>
                <a:tab pos="3197225" algn="l"/>
              </a:tabLst>
            </a:pP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2" name="Line 4"/>
          <p:cNvSpPr/>
          <p:nvPr/>
        </p:nvSpPr>
        <p:spPr>
          <a:xfrm>
            <a:off x="1143000" y="2057400"/>
            <a:ext cx="1295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751205" y="2736215"/>
            <a:ext cx="73761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ym typeface="+mn-ea"/>
              </a:rPr>
              <a:t>Example</a:t>
            </a:r>
            <a:r>
              <a:rPr lang="en-US" sz="3200" dirty="0">
                <a:sym typeface="+mn-ea"/>
              </a:rPr>
              <a:t>:</a:t>
            </a:r>
          </a:p>
          <a:p>
            <a:r>
              <a:rPr lang="en-US" sz="3200" dirty="0">
                <a:sym typeface="+mn-ea"/>
              </a:rPr>
              <a:t>“I will study discrete math and English literature”</a:t>
            </a:r>
          </a:p>
          <a:p>
            <a:endParaRPr lang="en-US" sz="2000" dirty="0">
              <a:sym typeface="+mn-ea"/>
            </a:endParaRPr>
          </a:p>
          <a:p>
            <a:r>
              <a:rPr lang="en-US" sz="2800" dirty="0">
                <a:sym typeface="+mn-ea"/>
              </a:rPr>
              <a:t>“Therefore, I will study discrete math.”</a:t>
            </a:r>
            <a:endParaRPr lang="en-US" altLang="en-US" sz="28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207010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Conjunction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3197225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p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Conjunction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0" eaLnBrk="1" hangingPunct="1">
              <a:buNone/>
              <a:tabLst>
                <a:tab pos="319722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225286" name="Line 6"/>
          <p:cNvSpPr/>
          <p:nvPr/>
        </p:nvSpPr>
        <p:spPr>
          <a:xfrm>
            <a:off x="845820" y="2687955"/>
            <a:ext cx="1219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2767965" y="222885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3522345"/>
            <a:ext cx="765556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</a:t>
            </a:r>
          </a:p>
          <a:p>
            <a:r>
              <a:rPr lang="en-US" sz="2800" dirty="0">
                <a:sym typeface="+mn-ea"/>
              </a:rPr>
              <a:t>“I will study discrete math.”</a:t>
            </a:r>
          </a:p>
          <a:p>
            <a:r>
              <a:rPr lang="en-US" sz="2800" dirty="0">
                <a:sym typeface="+mn-ea"/>
              </a:rPr>
              <a:t>“I will study  English literature.”</a:t>
            </a:r>
          </a:p>
          <a:p>
            <a:endParaRPr lang="en-US" sz="1400" dirty="0">
              <a:sym typeface="+mn-ea"/>
            </a:endParaRPr>
          </a:p>
          <a:p>
            <a:r>
              <a:rPr lang="en-US" sz="2400" dirty="0">
                <a:sym typeface="+mn-ea"/>
              </a:rPr>
              <a:t>“Therefore, I will study discrete math and I will study English literature.”</a:t>
            </a:r>
            <a:endParaRPr lang="en-US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Hypothetical Syllogism</a:t>
            </a:r>
          </a:p>
        </p:txBody>
      </p:sp>
      <p:sp>
        <p:nvSpPr>
          <p:cNvPr id="228359" name="Rectangle 7"/>
          <p:cNvSpPr/>
          <p:nvPr/>
        </p:nvSpPr>
        <p:spPr>
          <a:xfrm>
            <a:off x="609600" y="1474470"/>
            <a:ext cx="7924800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defTabSz="0" eaLnBrk="1" hangingPunct="1">
              <a:tabLst>
                <a:tab pos="2748280" algn="l"/>
              </a:tabLst>
            </a:pPr>
            <a:r>
              <a:rPr lang="zh-CN" altLang="en-US" i="1" dirty="0"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hypothetical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syllogism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8360" name="Line 8"/>
          <p:cNvSpPr/>
          <p:nvPr/>
        </p:nvSpPr>
        <p:spPr>
          <a:xfrm>
            <a:off x="1066800" y="2590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AutoShape 5"/>
          <p:cNvSpPr/>
          <p:nvPr/>
        </p:nvSpPr>
        <p:spPr>
          <a:xfrm>
            <a:off x="2823210" y="1685925"/>
            <a:ext cx="533400" cy="1371600"/>
          </a:xfrm>
          <a:prstGeom prst="rightBrace">
            <a:avLst>
              <a:gd name="adj1" fmla="val 2142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3241675"/>
            <a:ext cx="729297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</a:t>
            </a:r>
            <a:endParaRPr lang="en-US" sz="3200" dirty="0">
              <a:sym typeface="+mn-ea"/>
            </a:endParaRPr>
          </a:p>
          <a:p>
            <a:r>
              <a:rPr lang="en-US" sz="2800" dirty="0">
                <a:sym typeface="+mn-ea"/>
              </a:rPr>
              <a:t>“If it snows,  then I will study discrete math.”</a:t>
            </a:r>
          </a:p>
          <a:p>
            <a:r>
              <a:rPr lang="en-US" sz="2800" dirty="0">
                <a:sym typeface="+mn-ea"/>
              </a:rPr>
              <a:t>“If I study discrete math, I will get an A.”</a:t>
            </a:r>
          </a:p>
          <a:p>
            <a:endParaRPr lang="en-US" sz="800" dirty="0">
              <a:sym typeface="+mn-ea"/>
            </a:endParaRPr>
          </a:p>
          <a:p>
            <a:r>
              <a:rPr lang="en-US" sz="2400" dirty="0">
                <a:sym typeface="+mn-ea"/>
              </a:rPr>
              <a:t>“Therefore , If it snows, I will get an A.”</a:t>
            </a:r>
            <a:endParaRPr lang="en-US" altLang="en-US" sz="24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7565" y="268605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Disjunctive Syllogism</a:t>
            </a:r>
          </a:p>
        </p:txBody>
      </p:sp>
      <p:sp>
        <p:nvSpPr>
          <p:cNvPr id="228359" name="Rectangle 7"/>
          <p:cNvSpPr/>
          <p:nvPr/>
        </p:nvSpPr>
        <p:spPr>
          <a:xfrm>
            <a:off x="609600" y="1447800"/>
            <a:ext cx="7924800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defTabSz="0" eaLnBrk="1" hangingPunct="1">
              <a:tabLst>
                <a:tab pos="2748280" algn="l"/>
              </a:tabLst>
            </a:pPr>
            <a:r>
              <a:rPr lang="zh-CN" altLang="en-US" i="1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Rule of disjunctive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syllogism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8360" name="Line 8"/>
          <p:cNvSpPr/>
          <p:nvPr/>
        </p:nvSpPr>
        <p:spPr>
          <a:xfrm>
            <a:off x="1066800" y="2514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AutoShape 5"/>
          <p:cNvSpPr/>
          <p:nvPr/>
        </p:nvSpPr>
        <p:spPr>
          <a:xfrm>
            <a:off x="2747010" y="1685925"/>
            <a:ext cx="533400" cy="1371600"/>
          </a:xfrm>
          <a:prstGeom prst="rightBrace">
            <a:avLst>
              <a:gd name="adj1" fmla="val 2142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3133725"/>
            <a:ext cx="6985635" cy="264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</a:t>
            </a:r>
          </a:p>
          <a:p>
            <a:endParaRPr lang="en-US" sz="1400" dirty="0">
              <a:sym typeface="+mn-ea"/>
            </a:endParaRPr>
          </a:p>
          <a:p>
            <a:r>
              <a:rPr lang="en-US" sz="2800" dirty="0">
                <a:sym typeface="+mn-ea"/>
              </a:rPr>
              <a:t>“I will study discrete math or I will study English literature.”</a:t>
            </a:r>
          </a:p>
          <a:p>
            <a:r>
              <a:rPr lang="en-US" sz="2800" dirty="0">
                <a:sym typeface="+mn-ea"/>
              </a:rPr>
              <a:t>“I will not study discrete math.”</a:t>
            </a:r>
          </a:p>
          <a:p>
            <a:endParaRPr lang="en-US" sz="1600" dirty="0">
              <a:sym typeface="+mn-ea"/>
            </a:endParaRPr>
          </a:p>
          <a:p>
            <a:r>
              <a:rPr lang="en-US" sz="2400" dirty="0">
                <a:sym typeface="+mn-ea"/>
              </a:rPr>
              <a:t>“Therefore , I will study English literature.”</a:t>
            </a:r>
            <a:endParaRPr lang="en-US" altLang="en-US" sz="2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7565" y="2609850"/>
            <a:ext cx="4154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+mn-ea"/>
              </a:rPr>
              <a:t>Corresponding Tautology? </a:t>
            </a:r>
            <a:endParaRPr lang="en-US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inference rules</a:t>
            </a:r>
          </a:p>
        </p:txBody>
      </p:sp>
      <p:sp>
        <p:nvSpPr>
          <p:cNvPr id="256003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1148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2748280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             </a:t>
            </a:r>
          </a:p>
          <a:p>
            <a:pPr defTabSz="0" eaLnBrk="1" hangingPunct="1">
              <a:buNone/>
              <a:tabLst>
                <a:tab pos="2748280" algn="l"/>
              </a:tabLst>
            </a:pP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   P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R                           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Constructive dilemma</a:t>
            </a:r>
            <a:endParaRPr lang="en-US" altLang="zh-CN" sz="28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0" eaLnBrk="1" hangingPunct="1">
              <a:buNone/>
              <a:tabLst>
                <a:tab pos="2748280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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defTabSz="0" eaLnBrk="1" hangingPunct="1">
              <a:buNone/>
              <a:tabLst>
                <a:tab pos="2748280" algn="l"/>
              </a:tabLst>
            </a:pPr>
            <a:endParaRPr lang="en-US" altLang="zh-CN" sz="28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0" eaLnBrk="1" hangingPunct="1">
              <a:tabLst>
                <a:tab pos="2748280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(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             </a:t>
            </a:r>
          </a:p>
          <a:p>
            <a:pPr defTabSz="0" eaLnBrk="1" hangingPunct="1">
              <a:buNone/>
              <a:tabLst>
                <a:tab pos="2748280" algn="l"/>
              </a:tabLst>
            </a:pP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   P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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                           Resolution</a:t>
            </a:r>
          </a:p>
          <a:p>
            <a:pPr defTabSz="0" eaLnBrk="1" hangingPunct="1">
              <a:buNone/>
              <a:tabLst>
                <a:tab pos="2748280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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10244" name="AutoShape 4"/>
          <p:cNvSpPr/>
          <p:nvPr/>
        </p:nvSpPr>
        <p:spPr>
          <a:xfrm>
            <a:off x="4191000" y="1524000"/>
            <a:ext cx="533400" cy="1371600"/>
          </a:xfrm>
          <a:prstGeom prst="rightBrace">
            <a:avLst>
              <a:gd name="adj1" fmla="val 2142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5" name="Line 5"/>
          <p:cNvSpPr/>
          <p:nvPr/>
        </p:nvSpPr>
        <p:spPr>
          <a:xfrm>
            <a:off x="1066800" y="2514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09" name="Line 9"/>
          <p:cNvSpPr/>
          <p:nvPr/>
        </p:nvSpPr>
        <p:spPr>
          <a:xfrm>
            <a:off x="990600" y="4495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10" name="AutoShape 10"/>
          <p:cNvSpPr/>
          <p:nvPr/>
        </p:nvSpPr>
        <p:spPr>
          <a:xfrm>
            <a:off x="4343400" y="3657600"/>
            <a:ext cx="533400" cy="1371600"/>
          </a:xfrm>
          <a:prstGeom prst="rightBrace">
            <a:avLst>
              <a:gd name="adj1" fmla="val 2142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0" grpId="0" bldLvl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Formal Proofs</a:t>
            </a:r>
          </a:p>
        </p:txBody>
      </p:sp>
      <p:sp>
        <p:nvSpPr>
          <p:cNvPr id="23142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formal proof of a conclusion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given premises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,…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consists of a sequence of </a:t>
            </a:r>
            <a:r>
              <a:rPr lang="en-US" altLang="zh-CN" i="1" dirty="0">
                <a:ea typeface="宋体" panose="02010600030101010101" pitchFamily="2" charset="-122"/>
              </a:rPr>
              <a:t>steps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each of which applies some inference rule to premises or previously-proven statements (</a:t>
            </a:r>
            <a:r>
              <a:rPr lang="en-US" altLang="zh-CN" i="1" dirty="0">
                <a:ea typeface="宋体" panose="02010600030101010101" pitchFamily="2" charset="-122"/>
              </a:rPr>
              <a:t>antecedents</a:t>
            </a:r>
            <a:r>
              <a:rPr lang="en-US" altLang="zh-CN" dirty="0">
                <a:ea typeface="宋体" panose="02010600030101010101" pitchFamily="2" charset="-122"/>
              </a:rPr>
              <a:t>) to yield a new true statement (the </a:t>
            </a:r>
            <a:r>
              <a:rPr lang="en-US" altLang="zh-CN" i="1" dirty="0">
                <a:ea typeface="宋体" panose="02010600030101010101" pitchFamily="2" charset="-122"/>
              </a:rPr>
              <a:t>consequent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proof demonstrates that </a:t>
            </a:r>
            <a:r>
              <a:rPr lang="en-US" altLang="zh-CN" i="1" dirty="0">
                <a:ea typeface="宋体" panose="02010600030101010101" pitchFamily="2" charset="-122"/>
              </a:rPr>
              <a:t>if</a:t>
            </a:r>
            <a:r>
              <a:rPr lang="en-US" altLang="zh-CN" dirty="0">
                <a:ea typeface="宋体" panose="02010600030101010101" pitchFamily="2" charset="-122"/>
              </a:rPr>
              <a:t> the premises are true, </a:t>
            </a:r>
            <a:r>
              <a:rPr lang="en-US" altLang="zh-CN" i="1" dirty="0">
                <a:ea typeface="宋体" panose="02010600030101010101" pitchFamily="2" charset="-122"/>
              </a:rPr>
              <a:t>then</a:t>
            </a:r>
            <a:r>
              <a:rPr lang="en-US" altLang="zh-CN" dirty="0">
                <a:ea typeface="宋体" panose="02010600030101010101" pitchFamily="2" charset="-122"/>
              </a:rPr>
              <a:t> the conclusion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Formal Proof Example</a:t>
            </a:r>
          </a:p>
        </p:txBody>
      </p:sp>
      <p:sp>
        <p:nvSpPr>
          <p:cNvPr id="2324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Suppose we have the following premises: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“It is not sunny and it is cold.”</a:t>
            </a:r>
            <a:b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“We will swim if only if it is sunny.”</a:t>
            </a:r>
            <a:b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“If we do not swim, then we will canoe.”</a:t>
            </a:r>
            <a:b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“If we canoe, then we will be home early.”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Given these premises, prove the theorem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“We will be home early”</a:t>
            </a:r>
            <a:r>
              <a:rPr lang="en-US" altLang="zh-CN" sz="2800" dirty="0">
                <a:ea typeface="宋体" panose="02010600030101010101" pitchFamily="2" charset="-122"/>
              </a:rPr>
              <a:t> using inference rules.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Examples of Propositions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It is raining.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(In a given situation.)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Beijing is the capital of China.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 true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72 &gt;= 49.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 true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5 &gt; 6.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 false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There exists infinitely many primes which are the sum of a square and 1.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(unknown)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There is a God.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(unknown)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There is a dog.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 true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 am the Pope.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 false )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Example </a:t>
            </a:r>
            <a:r>
              <a:rPr lang="en-US" altLang="zh-CN" i="1" dirty="0">
                <a:ea typeface="宋体" panose="02010600030101010101" pitchFamily="2" charset="-122"/>
              </a:rPr>
              <a:t>cont.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3475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 us adopt the following abbreviations:</a:t>
            </a:r>
          </a:p>
          <a:p>
            <a:pPr lvl="1"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sunny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sz="3200" b="1" dirty="0">
                <a:ea typeface="宋体" panose="02010600030101010101" pitchFamily="2" charset="-122"/>
              </a:rPr>
              <a:t>“It is sunny</a:t>
            </a:r>
            <a:r>
              <a:rPr lang="en-US" altLang="zh-CN" b="1" dirty="0"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cold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b="1" dirty="0">
                <a:ea typeface="宋体" panose="02010600030101010101" pitchFamily="2" charset="-122"/>
              </a:rPr>
              <a:t>“It is cold”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swim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b="1" dirty="0">
                <a:ea typeface="宋体" panose="02010600030101010101" pitchFamily="2" charset="-122"/>
              </a:rPr>
              <a:t>“We will swim”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i="1" dirty="0">
                <a:ea typeface="宋体" panose="02010600030101010101" pitchFamily="2" charset="-122"/>
              </a:rPr>
              <a:t>canoe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b="1" dirty="0">
                <a:ea typeface="宋体" panose="02010600030101010101" pitchFamily="2" charset="-122"/>
              </a:rPr>
              <a:t>“We will canoe”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i="1" dirty="0">
                <a:ea typeface="宋体" panose="02010600030101010101" pitchFamily="2" charset="-122"/>
              </a:rPr>
              <a:t>early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b="1" dirty="0">
                <a:ea typeface="宋体" panose="02010600030101010101" pitchFamily="2" charset="-122"/>
              </a:rPr>
              <a:t>“We will be home early”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Then, the premises can be written as: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sunny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cold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swim ↔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sunny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(3)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swim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canoe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canoe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early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Example </a:t>
            </a:r>
            <a:r>
              <a:rPr lang="en-US" altLang="zh-CN" i="1" dirty="0">
                <a:ea typeface="宋体" panose="02010600030101010101" pitchFamily="2" charset="-122"/>
              </a:rPr>
              <a:t>cont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defTabSz="0" eaLnBrk="1" hangingPunct="1">
              <a:buNone/>
              <a:tabLst>
                <a:tab pos="3660775" algn="l"/>
              </a:tabLst>
            </a:pPr>
            <a:r>
              <a:rPr lang="en-US" altLang="zh-CN" sz="2800" u="sng" dirty="0">
                <a:ea typeface="宋体" panose="02010600030101010101" pitchFamily="2" charset="-122"/>
              </a:rPr>
              <a:t>Step</a:t>
            </a: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u="sng" dirty="0">
                <a:ea typeface="宋体" panose="02010600030101010101" pitchFamily="2" charset="-122"/>
              </a:rPr>
              <a:t>Proved by</a:t>
            </a:r>
            <a:r>
              <a:rPr lang="en-US" altLang="zh-CN" sz="2800" dirty="0">
                <a:ea typeface="宋体" panose="02010600030101010101" pitchFamily="2" charset="-122"/>
              </a:rPr>
              <a:t/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1.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sunny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cold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Premise #1.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Simplification of 1.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swim ↔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Premise #2.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4.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swim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IFF Truth table on 2,3.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5.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swim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Premise #3.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6.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Modus ponens on 4,5.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7.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early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Premise #4.</a:t>
            </a:r>
            <a:b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8.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early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Modus ponens on 6,7.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Gulim" panose="020B0600000101010101" pitchFamily="34" charset="-127"/>
              </a:rPr>
              <a:t>Another </a:t>
            </a:r>
            <a:r>
              <a:rPr lang="en-US" altLang="ko-KR" dirty="0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259075" name="Rectangle 3"/>
          <p:cNvSpPr>
            <a:spLocks noGrp="1"/>
          </p:cNvSpPr>
          <p:nvPr>
            <p:ph idx="1"/>
          </p:nvPr>
        </p:nvSpPr>
        <p:spPr>
          <a:xfrm>
            <a:off x="609600" y="1530350"/>
            <a:ext cx="8077200" cy="441325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Show that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</a:rPr>
              <a:t>(R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S)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can be derived from </a:t>
            </a:r>
            <a: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  <a:t>  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(P (Q S)), (R  P),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Q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ko-KR" sz="2400" u="sng" dirty="0">
                <a:ea typeface="Gulim" panose="020B0600000101010101" pitchFamily="34" charset="-127"/>
                <a:sym typeface="Symbol" panose="05050102010706020507" pitchFamily="18" charset="2"/>
              </a:rPr>
              <a:t>Step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  <a:t>           </a:t>
            </a:r>
            <a:r>
              <a:rPr lang="en-US" altLang="ko-KR" sz="2400" u="sng" dirty="0">
                <a:ea typeface="Gulim" panose="020B0600000101010101" pitchFamily="34" charset="-127"/>
                <a:sym typeface="Symbol" panose="05050102010706020507" pitchFamily="18" charset="2"/>
              </a:rPr>
              <a:t>Inference Rule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R  P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R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(assumed premise)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P			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disjunctive syllogism on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(1), (2)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P(Q S)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endParaRPr lang="en-US" altLang="ko-KR" sz="2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Q S		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Modus ponens on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(3), (4)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Q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endParaRPr lang="en-US" altLang="ko-KR" sz="2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S			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Modus ponens on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(5), (6)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R  S		</a:t>
            </a:r>
            <a:r>
              <a:rPr lang="en-US" altLang="ko-KR" sz="2500" dirty="0">
                <a:ea typeface="Gulim" panose="020B0600000101010101" pitchFamily="34" charset="-127"/>
              </a:rPr>
              <a:t>conditional premise</a:t>
            </a:r>
            <a:r>
              <a:rPr lang="en-US" altLang="zh-CN" sz="2500" dirty="0">
                <a:ea typeface="Gulim" panose="020B0600000101010101" pitchFamily="34" charset="-127"/>
              </a:rPr>
              <a:t> of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(2), 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Gulim" panose="020B0600000101010101" pitchFamily="34" charset="-127"/>
              </a:rPr>
              <a:t>More </a:t>
            </a:r>
            <a:r>
              <a:rPr lang="en-US" altLang="ko-KR" dirty="0">
                <a:ea typeface="Gulim" panose="020B0600000101010101" pitchFamily="34" charset="-127"/>
              </a:rPr>
              <a:t>Example</a:t>
            </a:r>
            <a:r>
              <a:rPr lang="en-US" altLang="zh-CN" dirty="0">
                <a:ea typeface="Gulim" panose="020B0600000101010101" pitchFamily="34" charset="-127"/>
              </a:rPr>
              <a:t>s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6419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253413" cy="480060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Show that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  R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can be derived from </a:t>
            </a:r>
            <a: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zh-CN" sz="2400" dirty="0">
                <a:ea typeface="Gulim" panose="020B0600000101010101" pitchFamily="34" charset="-127"/>
                <a:sym typeface="Symbol" panose="05050102010706020507" pitchFamily="18" charset="2"/>
              </a:rPr>
              <a:t>   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(P  Q), (P  R)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sz="24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(Q  S)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ko-KR" sz="2400" u="sng" dirty="0">
                <a:ea typeface="Gulim" panose="020B0600000101010101" pitchFamily="34" charset="-127"/>
                <a:sym typeface="Symbol" panose="05050102010706020507" pitchFamily="18" charset="2"/>
              </a:rPr>
              <a:t>Step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				</a:t>
            </a:r>
            <a:r>
              <a:rPr lang="en-US" altLang="ko-KR" sz="2400" u="sng" dirty="0">
                <a:ea typeface="Gulim" panose="020B0600000101010101" pitchFamily="34" charset="-127"/>
                <a:sym typeface="Symbol" panose="05050102010706020507" pitchFamily="18" charset="2"/>
              </a:rPr>
              <a:t>Inference Rule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P  Q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P  Q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T,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(1)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Q  S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P  S 			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hypo. Syll. on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(2), (3)</a:t>
            </a: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S P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, (4)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P  R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endParaRPr lang="en-US" altLang="ko-KR" sz="2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S  R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T,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(5), (6)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AutoNum type="arabicParenBoth"/>
            </a:pP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S  R 			</a:t>
            </a:r>
            <a:r>
              <a:rPr lang="en-US" altLang="ko-KR" sz="2400" b="1" i="1" dirty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, (7)</a:t>
            </a:r>
            <a:endParaRPr lang="en-US" altLang="ko-KR" sz="24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/>
          </p:cNvSpPr>
          <p:nvPr>
            <p:ph idx="1"/>
          </p:nvPr>
        </p:nvSpPr>
        <p:spPr>
          <a:xfrm>
            <a:off x="457200" y="1467485"/>
            <a:ext cx="8158480" cy="1144905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2054225" algn="l"/>
              </a:tabLst>
            </a:pP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</a:t>
            </a:r>
            <a:r>
              <a:rPr lang="en-US" altLang="ko-KR" sz="2800" b="1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Universal instantiation (US)</a:t>
            </a:r>
            <a:r>
              <a:rPr lang="ko-KR" altLang="en-US" sz="28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/>
            </a:r>
            <a:br>
              <a:rPr lang="ko-KR" altLang="en-US" sz="28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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o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(substitute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any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object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o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   </a:t>
            </a:r>
            <a:endParaRPr lang="en-US" altLang="ko-KR" sz="2800" b="1" dirty="0">
              <a:solidFill>
                <a:srgbClr val="990033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Inference Rules for Quantifiers</a:t>
            </a:r>
          </a:p>
        </p:txBody>
      </p:sp>
      <p:sp>
        <p:nvSpPr>
          <p:cNvPr id="19460" name="Line 4"/>
          <p:cNvSpPr/>
          <p:nvPr/>
        </p:nvSpPr>
        <p:spPr>
          <a:xfrm>
            <a:off x="914400" y="1958975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8960" y="2535555"/>
            <a:ext cx="83121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  Our domain consists of all dogs and Fido is a dog.</a:t>
            </a:r>
          </a:p>
          <a:p>
            <a:r>
              <a:rPr lang="en-US" sz="2800" dirty="0">
                <a:sym typeface="+mn-ea"/>
              </a:rPr>
              <a:t>“All dogs are cuddly.” “Therefore,  Fido is cuddly.”</a:t>
            </a:r>
            <a:endParaRPr lang="en-US" altLang="en-US" sz="2800" dirty="0">
              <a:sym typeface="+mn-ea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572135" y="4135755"/>
            <a:ext cx="7696200" cy="1049655"/>
          </a:xfrm>
          <a:prstGeom prst="rect">
            <a:avLst/>
          </a:prstGeom>
          <a:noFill/>
          <a:ln w="0" cmpd="sng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0" eaLnBrk="1" hangingPunct="1">
              <a:tabLst>
                <a:tab pos="2054225" algn="l"/>
              </a:tabLst>
            </a:pPr>
            <a:r>
              <a:rPr lang="en-US" altLang="ko-KR" sz="2800" i="1" dirty="0">
                <a:ea typeface="Gulim" panose="020B0600000101010101" pitchFamily="34" charset="-127"/>
              </a:rPr>
              <a:t>P</a:t>
            </a: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</a:rPr>
              <a:t>g</a:t>
            </a:r>
            <a:r>
              <a:rPr lang="en-US" altLang="ko-KR" sz="2800" dirty="0">
                <a:ea typeface="Gulim" panose="020B0600000101010101" pitchFamily="34" charset="-127"/>
              </a:rPr>
              <a:t>)	(for </a:t>
            </a:r>
            <a:r>
              <a:rPr lang="en-US" altLang="ko-KR" sz="2800" i="1" dirty="0">
                <a:ea typeface="Gulim" panose="020B0600000101010101" pitchFamily="34" charset="-127"/>
              </a:rPr>
              <a:t>g</a:t>
            </a:r>
            <a:r>
              <a:rPr lang="en-US" altLang="ko-KR" sz="2800" dirty="0">
                <a:ea typeface="Gulim" panose="020B0600000101010101" pitchFamily="34" charset="-127"/>
              </a:rPr>
              <a:t> a </a:t>
            </a:r>
            <a:r>
              <a:rPr lang="en-US" altLang="ko-KR" sz="2800" i="1" dirty="0">
                <a:ea typeface="Gulim" panose="020B0600000101010101" pitchFamily="34" charset="-127"/>
              </a:rPr>
              <a:t>general </a:t>
            </a:r>
            <a:r>
              <a:rPr lang="en-US" altLang="ko-KR" sz="2800" dirty="0">
                <a:ea typeface="Gulim" panose="020B0600000101010101" pitchFamily="34" charset="-127"/>
              </a:rPr>
              <a:t>element of U)</a:t>
            </a:r>
            <a:br>
              <a:rPr lang="en-US" altLang="ko-KR" sz="2800" dirty="0">
                <a:ea typeface="Gulim" panose="020B0600000101010101" pitchFamily="34" charset="-127"/>
              </a:rPr>
            </a:b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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</a:t>
            </a:r>
            <a:r>
              <a:rPr lang="en-US" altLang="ko-KR" sz="2800" b="1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Universal generalization (UG)</a:t>
            </a:r>
            <a:endParaRPr lang="en-US" altLang="ko-KR" sz="2800" dirty="0">
              <a:solidFill>
                <a:srgbClr val="990033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0" indent="0" defTabSz="0" eaLnBrk="1" hangingPunct="1">
              <a:buNone/>
              <a:tabLst>
                <a:tab pos="2054225" algn="l"/>
              </a:tabLst>
            </a:pPr>
            <a:endParaRPr lang="en-US" altLang="ko-KR" sz="2800" b="1" dirty="0">
              <a:solidFill>
                <a:srgbClr val="990033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4" name="Line 5"/>
          <p:cNvSpPr/>
          <p:nvPr/>
        </p:nvSpPr>
        <p:spPr>
          <a:xfrm>
            <a:off x="990600" y="4625340"/>
            <a:ext cx="1584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568960" y="5391785"/>
            <a:ext cx="77114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99"/>
                </a:solidFill>
                <a:sym typeface="+mn-ea"/>
              </a:rPr>
              <a:t>Used often implicitly in Mathematical Proofs. </a:t>
            </a:r>
            <a:endParaRPr lang="en-US" altLang="en-US" sz="2800" dirty="0">
              <a:solidFill>
                <a:srgbClr val="33339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Inference Rules for Quantifiers</a:t>
            </a:r>
          </a:p>
        </p:txBody>
      </p:sp>
      <p:sp>
        <p:nvSpPr>
          <p:cNvPr id="26112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42672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tabLst>
                <a:tab pos="2054225" algn="l"/>
              </a:tabLst>
            </a:pP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</a:t>
            </a:r>
            <a:r>
              <a:rPr lang="en-US" altLang="ko-KR" sz="2800" b="1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Existential instantiation (ES)</a:t>
            </a:r>
            <a:r>
              <a:rPr lang="en-US" altLang="ko-KR" sz="28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8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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(substitute a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new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constant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defTabSz="0" eaLnBrk="1" hangingPunct="1">
              <a:tabLst>
                <a:tab pos="2054225" algn="l"/>
              </a:tabLst>
            </a:pPr>
            <a:endParaRPr lang="en-US" altLang="ko-KR" sz="28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defTabSz="0" eaLnBrk="1" hangingPunct="1">
              <a:tabLst>
                <a:tab pos="2054225" algn="l"/>
              </a:tabLst>
            </a:pPr>
            <a:endParaRPr lang="en-US" altLang="ko-KR" sz="28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defTabSz="0" eaLnBrk="1" hangingPunct="1">
              <a:tabLst>
                <a:tab pos="2054225" algn="l"/>
              </a:tabLst>
            </a:pPr>
            <a:endParaRPr lang="en-US" altLang="ko-KR" sz="28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defTabSz="0" eaLnBrk="1" hangingPunct="1">
              <a:tabLst>
                <a:tab pos="2054225" algn="l"/>
              </a:tabLst>
            </a:pP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o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 	(substitute any extant object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o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 </a:t>
            </a:r>
            <a:b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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)	</a:t>
            </a:r>
            <a:r>
              <a:rPr lang="en-US" altLang="ko-KR" sz="2800" b="1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Existential generalization</a:t>
            </a:r>
            <a:r>
              <a:rPr lang="en-US" altLang="ko-KR" b="1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 (EG)</a:t>
            </a:r>
            <a:endParaRPr lang="en-US" altLang="ko-KR" sz="2800" b="1" dirty="0">
              <a:solidFill>
                <a:srgbClr val="990033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19460" name="Line 4"/>
          <p:cNvSpPr/>
          <p:nvPr/>
        </p:nvSpPr>
        <p:spPr>
          <a:xfrm>
            <a:off x="914400" y="1958975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1125" name="Line 5"/>
          <p:cNvSpPr/>
          <p:nvPr/>
        </p:nvSpPr>
        <p:spPr>
          <a:xfrm>
            <a:off x="615315" y="4442460"/>
            <a:ext cx="1584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463550" y="2642235"/>
            <a:ext cx="81946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  “There is someone who got an </a:t>
            </a:r>
            <a:r>
              <a:rPr lang="en-US" sz="2800" dirty="0">
                <a:solidFill>
                  <a:srgbClr val="C00000"/>
                </a:solidFill>
                <a:sym typeface="+mn-ea"/>
              </a:rPr>
              <a:t>A</a:t>
            </a:r>
            <a:r>
              <a:rPr lang="en-US" sz="2800" dirty="0">
                <a:sym typeface="+mn-ea"/>
              </a:rPr>
              <a:t> in the course.”   “Let’s call her </a:t>
            </a:r>
            <a:r>
              <a:rPr lang="en-US" sz="2800" i="1" dirty="0">
                <a:solidFill>
                  <a:srgbClr val="C00000"/>
                </a:solidFill>
                <a:sym typeface="+mn-ea"/>
              </a:rPr>
              <a:t>c</a:t>
            </a:r>
            <a:r>
              <a:rPr lang="en-US" sz="2800" dirty="0">
                <a:sym typeface="+mn-ea"/>
              </a:rPr>
              <a:t> and say that </a:t>
            </a:r>
            <a:r>
              <a:rPr lang="en-US" sz="2800" i="1" dirty="0">
                <a:solidFill>
                  <a:srgbClr val="C00000"/>
                </a:solidFill>
                <a:sym typeface="+mn-ea"/>
              </a:rPr>
              <a:t>c</a:t>
            </a:r>
            <a:r>
              <a:rPr lang="en-US" sz="2800" dirty="0">
                <a:sym typeface="+mn-ea"/>
              </a:rPr>
              <a:t> got an </a:t>
            </a:r>
            <a:r>
              <a:rPr lang="en-US" sz="2800" dirty="0">
                <a:solidFill>
                  <a:srgbClr val="C00000"/>
                </a:solidFill>
                <a:sym typeface="+mn-ea"/>
              </a:rPr>
              <a:t>A</a:t>
            </a:r>
            <a:r>
              <a:rPr lang="en-US" sz="2800" dirty="0">
                <a:sym typeface="+mn-ea"/>
              </a:rPr>
              <a:t>”</a:t>
            </a:r>
            <a:endParaRPr lang="en-US" altLang="en-US" sz="28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315" y="5102860"/>
            <a:ext cx="79063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ym typeface="+mn-ea"/>
              </a:rPr>
              <a:t>Example</a:t>
            </a:r>
            <a:r>
              <a:rPr lang="en-US" sz="2800" dirty="0">
                <a:sym typeface="+mn-ea"/>
              </a:rPr>
              <a:t>: “Michelle got an A in the class.”</a:t>
            </a:r>
          </a:p>
          <a:p>
            <a:r>
              <a:rPr lang="en-US" sz="2800" dirty="0">
                <a:sym typeface="+mn-ea"/>
              </a:rPr>
              <a:t>“Therefore,  someone got an A in the class.”</a:t>
            </a:r>
            <a:endParaRPr lang="en-US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Example </a:t>
            </a:r>
            <a:r>
              <a:rPr lang="en-US" altLang="zh-CN" sz="2600" dirty="0"/>
              <a:t>: Construct a valid argument to show that “</a:t>
            </a:r>
            <a:r>
              <a:rPr lang="en-US" altLang="zh-CN" sz="2600" dirty="0">
                <a:solidFill>
                  <a:srgbClr val="C00000"/>
                </a:solidFill>
              </a:rPr>
              <a:t>John Smith has two legs</a:t>
            </a:r>
            <a:r>
              <a:rPr lang="en-US" altLang="zh-CN" sz="2600" dirty="0"/>
              <a:t>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dirty="0"/>
              <a:t>    is a consequence of the premises: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600" dirty="0"/>
              <a:t>“</a:t>
            </a:r>
            <a:r>
              <a:rPr lang="en-US" altLang="zh-CN" sz="2600" dirty="0">
                <a:solidFill>
                  <a:srgbClr val="C00000"/>
                </a:solidFill>
              </a:rPr>
              <a:t>Every man has two legs</a:t>
            </a:r>
            <a:r>
              <a:rPr lang="en-US" altLang="zh-CN" sz="2600" dirty="0"/>
              <a:t>.” “</a:t>
            </a:r>
            <a:r>
              <a:rPr lang="en-US" altLang="zh-CN" sz="2600" dirty="0">
                <a:solidFill>
                  <a:srgbClr val="C00000"/>
                </a:solidFill>
              </a:rPr>
              <a:t>John Smith is a man</a:t>
            </a:r>
            <a:r>
              <a:rPr lang="en-US" altLang="zh-CN" sz="2600" dirty="0"/>
              <a:t>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Solution</a:t>
            </a:r>
            <a:r>
              <a:rPr lang="en-US" altLang="zh-CN" sz="2600" dirty="0"/>
              <a:t>: Let </a:t>
            </a:r>
            <a:r>
              <a:rPr lang="en-US" altLang="zh-CN" sz="2600" i="1" dirty="0">
                <a:solidFill>
                  <a:srgbClr val="C00000"/>
                </a:solidFill>
              </a:rPr>
              <a:t>M</a:t>
            </a:r>
            <a:r>
              <a:rPr lang="en-US" altLang="zh-CN" sz="2600" dirty="0">
                <a:solidFill>
                  <a:srgbClr val="C00000"/>
                </a:solidFill>
              </a:rPr>
              <a:t>(</a:t>
            </a:r>
            <a:r>
              <a:rPr lang="en-US" altLang="zh-CN" sz="2600" i="1" dirty="0">
                <a:solidFill>
                  <a:srgbClr val="C00000"/>
                </a:solidFill>
              </a:rPr>
              <a:t>x</a:t>
            </a:r>
            <a:r>
              <a:rPr lang="en-US" altLang="zh-CN" sz="2600" dirty="0">
                <a:solidFill>
                  <a:srgbClr val="C00000"/>
                </a:solidFill>
              </a:rPr>
              <a:t>) denote  “</a:t>
            </a:r>
            <a:r>
              <a:rPr lang="en-US" altLang="zh-CN" sz="2600" i="1" dirty="0">
                <a:solidFill>
                  <a:srgbClr val="C00000"/>
                </a:solidFill>
              </a:rPr>
              <a:t>x</a:t>
            </a:r>
            <a:r>
              <a:rPr lang="en-US" altLang="zh-CN" sz="2600" dirty="0">
                <a:solidFill>
                  <a:srgbClr val="C00000"/>
                </a:solidFill>
              </a:rPr>
              <a:t> is a man</a:t>
            </a:r>
            <a:r>
              <a:rPr lang="en-US" altLang="zh-CN" sz="2600" dirty="0"/>
              <a:t>” and </a:t>
            </a:r>
            <a:r>
              <a:rPr lang="en-US" altLang="zh-CN" sz="2600" i="1" dirty="0">
                <a:solidFill>
                  <a:srgbClr val="C00000"/>
                </a:solidFill>
              </a:rPr>
              <a:t>L</a:t>
            </a:r>
            <a:r>
              <a:rPr lang="en-US" altLang="zh-CN" sz="2600" dirty="0">
                <a:solidFill>
                  <a:srgbClr val="C00000"/>
                </a:solidFill>
              </a:rPr>
              <a:t>(</a:t>
            </a:r>
            <a:r>
              <a:rPr lang="en-US" altLang="zh-CN" sz="2600" i="1" dirty="0">
                <a:solidFill>
                  <a:srgbClr val="C00000"/>
                </a:solidFill>
              </a:rPr>
              <a:t>x</a:t>
            </a:r>
            <a:r>
              <a:rPr lang="en-US" altLang="zh-CN" sz="2600" dirty="0">
                <a:solidFill>
                  <a:srgbClr val="C00000"/>
                </a:solidFill>
              </a:rPr>
              <a:t>) “ </a:t>
            </a:r>
            <a:r>
              <a:rPr lang="en-US" altLang="zh-CN" sz="2600" i="1" dirty="0">
                <a:solidFill>
                  <a:srgbClr val="C00000"/>
                </a:solidFill>
              </a:rPr>
              <a:t>x</a:t>
            </a:r>
            <a:r>
              <a:rPr lang="en-US" altLang="zh-CN" sz="2600" dirty="0">
                <a:solidFill>
                  <a:srgbClr val="C00000"/>
                </a:solidFill>
              </a:rPr>
              <a:t> has two legs”</a:t>
            </a:r>
            <a:r>
              <a:rPr lang="en-US" altLang="zh-CN" sz="2600" dirty="0"/>
              <a:t> and let John Smith be a member of the domain.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200" b="1" dirty="0"/>
          </a:p>
        </p:txBody>
      </p:sp>
      <p:pic>
        <p:nvPicPr>
          <p:cNvPr id="24580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3886200"/>
            <a:ext cx="593725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Gulim" panose="020B0600000101010101" pitchFamily="34" charset="-127"/>
              </a:rPr>
              <a:t>More </a:t>
            </a:r>
            <a:r>
              <a:rPr lang="en-US" altLang="ko-KR" dirty="0">
                <a:ea typeface="Gulim" panose="020B0600000101010101" pitchFamily="34" charset="-127"/>
              </a:rPr>
              <a:t>Examples</a:t>
            </a:r>
          </a:p>
        </p:txBody>
      </p:sp>
      <p:sp>
        <p:nvSpPr>
          <p:cNvPr id="262147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/>
            <a:r>
              <a:rPr lang="en-US" altLang="ko-KR" sz="2800" dirty="0">
                <a:ea typeface="Gulim" panose="020B0600000101010101" pitchFamily="34" charset="-127"/>
              </a:rPr>
              <a:t>Show that 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(P(x)  Q(x))  </a:t>
            </a: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(Q(x)  R(x))⇒ </a:t>
            </a: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(P(x)  R(x))</a:t>
            </a:r>
          </a:p>
          <a:p>
            <a:pPr marL="457200" indent="-457200" eaLnBrk="1" hangingPunct="1">
              <a:buNone/>
            </a:pPr>
            <a:r>
              <a:rPr lang="en-US" altLang="ko-KR" sz="2800" u="sng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Step</a:t>
            </a:r>
            <a:r>
              <a:rPr lang="en-US" altLang="ko-KR" sz="2800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			</a:t>
            </a:r>
            <a:r>
              <a:rPr lang="en-US" altLang="ko-KR" sz="2800" u="sng" dirty="0">
                <a:solidFill>
                  <a:srgbClr val="990033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Inference Rule</a:t>
            </a: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(P(x)  Q(x))	</a:t>
            </a:r>
            <a:r>
              <a:rPr lang="en-US" altLang="ko-KR" sz="28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P(y)  Q(y)		</a:t>
            </a:r>
            <a:r>
              <a:rPr lang="en-US" altLang="ko-KR" sz="2800" b="1" i="1" dirty="0">
                <a:ea typeface="Gulim" panose="020B0600000101010101" pitchFamily="34" charset="-127"/>
                <a:sym typeface="Symbol" panose="05050102010706020507" pitchFamily="18" charset="2"/>
              </a:rPr>
              <a:t>US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, (1)</a:t>
            </a: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(Q(x)  R(x))	</a:t>
            </a:r>
            <a:r>
              <a:rPr lang="en-US" altLang="ko-KR" sz="2800" b="1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Q(y)  R(y)		</a:t>
            </a:r>
            <a:r>
              <a:rPr lang="en-US" altLang="ko-KR" sz="2800" b="1" i="1" dirty="0">
                <a:ea typeface="Gulim" panose="020B0600000101010101" pitchFamily="34" charset="-127"/>
                <a:sym typeface="Symbol" panose="05050102010706020507" pitchFamily="18" charset="2"/>
              </a:rPr>
              <a:t>US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, (3)</a:t>
            </a: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P(y)  R(y)		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hypo. Syll. </a:t>
            </a:r>
            <a:r>
              <a:rPr lang="en-US" altLang="zh-CN" sz="2800" dirty="0">
                <a:ea typeface="Gulim" panose="020B0600000101010101" pitchFamily="34" charset="-127"/>
                <a:sym typeface="Symbol" panose="05050102010706020507" pitchFamily="18" charset="2"/>
              </a:rPr>
              <a:t>on 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(2), (4)</a:t>
            </a:r>
            <a:endParaRPr lang="en-US" altLang="ko-KR" sz="2800" b="1" i="1" baseline="-250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indent="-457200" eaLnBrk="1" hangingPunct="1">
              <a:buAutoNum type="arabicParenBoth"/>
            </a:pPr>
            <a:r>
              <a:rPr lang="en-US" altLang="ko-KR" sz="2800" dirty="0">
                <a:ea typeface="Gulim" panose="020B0600000101010101" pitchFamily="34" charset="-127"/>
              </a:rPr>
              <a:t>(</a:t>
            </a:r>
            <a:r>
              <a:rPr lang="ko-KR" altLang="en-US" sz="2800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x) (P(x)  R(x))	</a:t>
            </a:r>
            <a:r>
              <a:rPr lang="en-US" altLang="ko-KR" sz="2800" b="1" i="1" dirty="0">
                <a:ea typeface="Gulim" panose="020B0600000101010101" pitchFamily="34" charset="-127"/>
                <a:sym typeface="Symbol" panose="05050102010706020507" pitchFamily="18" charset="2"/>
              </a:rPr>
              <a:t>UG</a:t>
            </a:r>
            <a:r>
              <a:rPr lang="en-US" altLang="ko-KR" sz="2800" dirty="0">
                <a:ea typeface="Gulim" panose="020B0600000101010101" pitchFamily="34" charset="-127"/>
                <a:sym typeface="Symbol" panose="05050102010706020507" pitchFamily="18" charset="2"/>
              </a:rPr>
              <a:t>,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5144135"/>
          </a:xfrm>
        </p:spPr>
        <p:txBody>
          <a:bodyPr>
            <a:normAutofit fontScale="67500" lnSpcReduction="20000"/>
          </a:bodyPr>
          <a:lstStyle/>
          <a:p>
            <a:pPr>
              <a:buNone/>
            </a:pPr>
            <a:r>
              <a:rPr lang="en-US" sz="4000" dirty="0"/>
              <a:t>Show that the conclusion: “Someone who passed the first exam has not read the book.” follows from the premises</a:t>
            </a:r>
          </a:p>
          <a:p>
            <a:pPr lvl="1"/>
            <a:r>
              <a:rPr lang="en-US" sz="4000" dirty="0"/>
              <a:t>“A student in this class has not read the book.”</a:t>
            </a:r>
          </a:p>
          <a:p>
            <a:pPr lvl="1"/>
            <a:r>
              <a:rPr lang="en-US" sz="4000" dirty="0"/>
              <a:t>“Everyone in this class passed the first exam.”</a:t>
            </a:r>
          </a:p>
          <a:p>
            <a:pPr>
              <a:buNone/>
            </a:pPr>
            <a:r>
              <a:rPr lang="en-US" sz="4000" b="1" dirty="0"/>
              <a:t>Solution</a:t>
            </a:r>
            <a:r>
              <a:rPr lang="en-US" sz="4000" dirty="0"/>
              <a:t>: Let </a:t>
            </a:r>
            <a:r>
              <a:rPr lang="en-US" sz="4000" i="1" dirty="0"/>
              <a:t>C</a:t>
            </a:r>
            <a:r>
              <a:rPr lang="en-US" sz="4000" dirty="0"/>
              <a:t>(</a:t>
            </a:r>
            <a:r>
              <a:rPr lang="en-US" sz="4000" i="1" dirty="0"/>
              <a:t>x</a:t>
            </a:r>
            <a:r>
              <a:rPr lang="en-US" sz="4000" dirty="0"/>
              <a:t>) denote  “</a:t>
            </a:r>
            <a:r>
              <a:rPr lang="en-US" sz="4000" i="1" dirty="0"/>
              <a:t>x</a:t>
            </a:r>
            <a:r>
              <a:rPr lang="en-US" sz="4000" dirty="0"/>
              <a:t> is in this class,” </a:t>
            </a:r>
            <a:r>
              <a:rPr lang="en-US" sz="4000" i="1" dirty="0"/>
              <a:t>B</a:t>
            </a:r>
            <a:r>
              <a:rPr lang="en-US" sz="4000" dirty="0"/>
              <a:t>(</a:t>
            </a:r>
            <a:r>
              <a:rPr lang="en-US" sz="4000" i="1" dirty="0"/>
              <a:t>x</a:t>
            </a:r>
            <a:r>
              <a:rPr lang="en-US" sz="4000" dirty="0"/>
              <a:t>) denote  “ </a:t>
            </a:r>
            <a:r>
              <a:rPr lang="en-US" sz="4000" i="1" dirty="0"/>
              <a:t>x</a:t>
            </a:r>
            <a:r>
              <a:rPr lang="en-US" sz="4000" dirty="0"/>
              <a:t> has  read the book,” and </a:t>
            </a:r>
            <a:r>
              <a:rPr lang="en-US" sz="4000" i="1" dirty="0"/>
              <a:t>P</a:t>
            </a:r>
            <a:r>
              <a:rPr lang="en-US" sz="4000" dirty="0"/>
              <a:t>(</a:t>
            </a:r>
            <a:r>
              <a:rPr lang="en-US" sz="4000" i="1" dirty="0"/>
              <a:t>x</a:t>
            </a:r>
            <a:r>
              <a:rPr lang="en-US" sz="4000" dirty="0"/>
              <a:t>) denote   “</a:t>
            </a:r>
            <a:r>
              <a:rPr lang="en-US" sz="4000" i="1" dirty="0"/>
              <a:t>x</a:t>
            </a:r>
            <a:r>
              <a:rPr lang="en-US" sz="4000" dirty="0"/>
              <a:t> passed the first exam.”</a:t>
            </a:r>
          </a:p>
          <a:p>
            <a:pPr lvl="1">
              <a:buNone/>
            </a:pPr>
            <a:r>
              <a:rPr lang="en-US" sz="4000" dirty="0"/>
              <a:t> First we translate the</a:t>
            </a:r>
          </a:p>
          <a:p>
            <a:pPr lvl="1">
              <a:buNone/>
            </a:pPr>
            <a:r>
              <a:rPr lang="en-US" sz="4000" dirty="0"/>
              <a:t> premises and conclusion </a:t>
            </a:r>
          </a:p>
          <a:p>
            <a:pPr lvl="1">
              <a:buNone/>
            </a:pPr>
            <a:r>
              <a:rPr lang="en-US" sz="4000" dirty="0"/>
              <a:t> into symbolic form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17465" y="4736465"/>
            <a:ext cx="3714750" cy="1231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More examples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38400" y="2640330"/>
            <a:ext cx="6407944" cy="37147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560" y="1377950"/>
            <a:ext cx="3714750" cy="123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9487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But, the following are NOT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Who’s there?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(interrogative, question)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La la la la la.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(meaningless interjection)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Just do it!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(imperative, command)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Yeah, I sorta dunno, whatever...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(vague)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 + 2.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(expression with no truth value)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x + y = z.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(neither true or false)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She is very talented.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(neither true or false)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Fallacies</a:t>
            </a:r>
          </a:p>
        </p:txBody>
      </p:sp>
      <p:sp>
        <p:nvSpPr>
          <p:cNvPr id="236547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252460" cy="4648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ea typeface="宋体" panose="02010600030101010101" pitchFamily="2" charset="-122"/>
              </a:rPr>
              <a:t>fallacy</a:t>
            </a:r>
            <a:r>
              <a:rPr lang="en-US" altLang="zh-CN" sz="2800" dirty="0">
                <a:ea typeface="宋体" panose="02010600030101010101" pitchFamily="2" charset="-122"/>
              </a:rPr>
              <a:t> is an inference rule or other proof method that is not logically valid.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Fallacy of </a:t>
            </a:r>
            <a:r>
              <a:rPr lang="en-US" altLang="zh-CN" sz="2800" i="1" dirty="0">
                <a:solidFill>
                  <a:schemeClr val="hlink"/>
                </a:solidFill>
                <a:ea typeface="宋体" panose="02010600030101010101" pitchFamily="2" charset="-122"/>
              </a:rPr>
              <a:t>affirming</a:t>
            </a:r>
            <a:r>
              <a:rPr lang="en-US" altLang="zh-CN" sz="2800" i="1" dirty="0">
                <a:ea typeface="宋体" panose="02010600030101010101" pitchFamily="2" charset="-122"/>
              </a:rPr>
              <a:t> the conclusion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“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true, and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true, so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must be true.”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Fallacy of </a:t>
            </a:r>
            <a:r>
              <a:rPr lang="en-US" altLang="zh-CN" sz="2800" i="1" dirty="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denying the hypothesis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true, and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false, so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must be false.”</a:t>
            </a:r>
          </a:p>
          <a:p>
            <a:pPr eaLnBrk="1" hangingPunct="1"/>
            <a:r>
              <a:rPr lang="en-US" altLang="zh-CN" sz="2800" i="1" dirty="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Circular reasoning: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This occurs when we use the truth of statement being proved (or something equivalent) in the proof itself.</a:t>
            </a:r>
          </a:p>
          <a:p>
            <a:pPr lvl="0" eaLnBrk="1" hangingPunct="1"/>
            <a:r>
              <a:rPr lang="en-US" altLang="zh-CN" sz="2740" dirty="0">
                <a:ea typeface="宋体" panose="02010600030101010101" pitchFamily="2" charset="-122"/>
                <a:sym typeface="Symbol" panose="05050102010706020507" pitchFamily="18" charset="2"/>
              </a:rPr>
              <a:t>x </a:t>
            </a:r>
            <a:r>
              <a:rPr lang="en-US" altLang="zh-CN" sz="274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74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74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740" dirty="0">
                <a:ea typeface="宋体" panose="02010600030101010101" pitchFamily="2" charset="-122"/>
                <a:sym typeface="Symbol" panose="05050102010706020507" pitchFamily="18" charset="2"/>
              </a:rPr>
              <a:t>)      </a:t>
            </a:r>
            <a:r>
              <a:rPr lang="en-US" altLang="ko-KR" sz="2735" dirty="0">
                <a:ea typeface="Gulim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sz="2735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735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735" i="1" dirty="0">
                <a:ea typeface="Gulim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 sz="2735" dirty="0">
                <a:ea typeface="Gulim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735" i="1" dirty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735" dirty="0"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zh-CN" sz="274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037715" y="563848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4" imgW="190500" imgH="152400" progId="Equation.DSMT4">
                  <p:embed/>
                </p:oleObj>
              </mc:Choice>
              <mc:Fallback>
                <p:oleObj r:id="rId4" imgW="190500" imgH="152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037715" y="5638483"/>
                        <a:ext cx="381000" cy="30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47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47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§1.7 Introduction to Proofs</a:t>
            </a:r>
          </a:p>
        </p:txBody>
      </p:sp>
      <p:sp>
        <p:nvSpPr>
          <p:cNvPr id="215043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In mathematics, a </a:t>
            </a:r>
            <a:r>
              <a:rPr lang="en-US" altLang="zh-CN" sz="2800" i="1" dirty="0">
                <a:ea typeface="宋体" panose="02010600030101010101" pitchFamily="2" charset="-122"/>
              </a:rPr>
              <a:t>proof</a:t>
            </a:r>
            <a:r>
              <a:rPr lang="en-US" altLang="zh-CN" sz="2800" dirty="0">
                <a:ea typeface="宋体" panose="02010600030101010101" pitchFamily="2" charset="-122"/>
              </a:rPr>
              <a:t> is: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correct</a:t>
            </a:r>
            <a:r>
              <a:rPr lang="en-US" altLang="zh-CN" dirty="0">
                <a:ea typeface="宋体" panose="02010600030101010101" pitchFamily="2" charset="-122"/>
              </a:rPr>
              <a:t> (well-reasoned, logically valid) and </a:t>
            </a:r>
            <a:r>
              <a:rPr lang="en-US" altLang="zh-CN" i="1" dirty="0">
                <a:ea typeface="宋体" panose="02010600030101010101" pitchFamily="2" charset="-122"/>
              </a:rPr>
              <a:t>complete</a:t>
            </a:r>
            <a:r>
              <a:rPr lang="en-US" altLang="zh-CN" dirty="0">
                <a:ea typeface="宋体" panose="02010600030101010101" pitchFamily="2" charset="-122"/>
              </a:rPr>
              <a:t> (clear, detailed) argument that rigorously &amp; undeniably establishes the truth of a mathematical statement.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Why must the proof be correct &amp; complete?</a:t>
            </a:r>
          </a:p>
          <a:p>
            <a:pPr lvl="1" eaLnBrk="1" hangingPunct="1"/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Correctness</a:t>
            </a:r>
            <a:r>
              <a:rPr lang="en-US" altLang="zh-CN" dirty="0">
                <a:ea typeface="宋体" panose="02010600030101010101" pitchFamily="2" charset="-122"/>
              </a:rPr>
              <a:t>: If the system (claims to) prove something is true, it really is true.</a:t>
            </a:r>
          </a:p>
          <a:p>
            <a:pPr lvl="1" eaLnBrk="1" hangingPunct="1"/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Completeness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sz="3200" dirty="0">
                <a:ea typeface="宋体" panose="02010600030101010101" pitchFamily="2" charset="-122"/>
              </a:rPr>
              <a:t>If something really is true,  the system is capable of proving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Terminology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322310" cy="494792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Axioms: </a:t>
            </a:r>
            <a:r>
              <a:rPr lang="en-US" altLang="zh-CN" dirty="0">
                <a:ea typeface="宋体" panose="02010600030101010101" pitchFamily="2" charset="-122"/>
              </a:rPr>
              <a:t>assertions given to be true.</a:t>
            </a:r>
            <a:endParaRPr lang="en-US" altLang="zh-CN" sz="3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Postulates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, H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ypotheses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Premises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Assumptions defining the structures about which we are reasoning.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Rules of inference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Patterns of logically valid deductions from hypotheses to conclusions.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Theorem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a valid logical assertion which can be proved using other theorems, axioms, postulates and rules of inference.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4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charRg st="4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charRg st="4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8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charRg st="8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charRg st="8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6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charRg st="16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charRg st="16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8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charRg st="18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charRg st="18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091">
                                            <p:txEl>
                                              <p:char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091">
                                            <p:txEl>
                                              <p:char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Proof Terminology</a:t>
            </a:r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Lemma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A minor theorem used as a stepping-stone to proving a major theorem.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Corollary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A minor theorem proved as an easy consequence of a major theorem.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Conjecture</a:t>
            </a:r>
            <a:r>
              <a:rPr lang="en-US" altLang="zh-CN" sz="2800" dirty="0">
                <a:ea typeface="宋体" panose="02010600030101010101" pitchFamily="2" charset="-122"/>
              </a:rPr>
              <a:t> -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A statement whose truth value has not been proven.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</a:rPr>
              <a:t>(A conjecture may be widely believed to be true, regardless.)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Theory</a:t>
            </a:r>
            <a:r>
              <a:rPr lang="en-US" altLang="zh-CN" sz="2800" dirty="0">
                <a:ea typeface="宋体" panose="02010600030101010101" pitchFamily="2" charset="-122"/>
              </a:rPr>
              <a:t> –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The set of all theorems that can be proven from a given set of axioms.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Many theorems have the form: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prove them, we show that where </a:t>
            </a:r>
            <a:r>
              <a:rPr lang="en-US" i="1" dirty="0"/>
              <a:t>c</a:t>
            </a:r>
            <a:r>
              <a:rPr lang="en-US" dirty="0"/>
              <a:t> is an arbitrary element of the domain,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>
                <a:sym typeface="+mn-ea"/>
              </a:rPr>
              <a:t>we must prove something of the form:  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47240" y="2104390"/>
            <a:ext cx="2945130" cy="38925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461260" y="3810000"/>
            <a:ext cx="213233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Methods for Implications</a:t>
            </a:r>
          </a:p>
        </p:txBody>
      </p:sp>
      <p:sp>
        <p:nvSpPr>
          <p:cNvPr id="240643" name="Rectangle 3"/>
          <p:cNvSpPr>
            <a:spLocks noGrp="1"/>
          </p:cNvSpPr>
          <p:nvPr>
            <p:ph idx="1"/>
          </p:nvPr>
        </p:nvSpPr>
        <p:spPr>
          <a:xfrm>
            <a:off x="381000" y="1294130"/>
            <a:ext cx="8317865" cy="47256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For proving implications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we have:</a:t>
            </a:r>
          </a:p>
          <a:p>
            <a:pPr eaLnBrk="1" hangingPunct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proof: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Assume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 is true, and prove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Indirect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proof 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Proof by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contraposition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Assume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, and prove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Proof by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Contradiction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: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Assume pq, and prove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both r and r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 some proposition r.  </a:t>
            </a:r>
          </a:p>
          <a:p>
            <a:pPr eaLnBrk="1" hangingPunct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Vacuous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proof: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Prove 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by itself.</a:t>
            </a:r>
          </a:p>
          <a:p>
            <a:pPr eaLnBrk="1" hangingPunct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Trivial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proof: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Prove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by itself.</a:t>
            </a:r>
            <a:endParaRPr lang="zh-CN" altLang="en-US" sz="3600" i="1" dirty="0">
              <a:solidFill>
                <a:srgbClr val="0066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8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charRg st="8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charRg st="8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Direct Proof Example</a:t>
            </a:r>
          </a:p>
        </p:txBody>
      </p:sp>
      <p:sp>
        <p:nvSpPr>
          <p:cNvPr id="241667" name="Rectangle 3"/>
          <p:cNvSpPr>
            <a:spLocks noGrp="1"/>
          </p:cNvSpPr>
          <p:nvPr>
            <p:ph idx="1"/>
          </p:nvPr>
        </p:nvSpPr>
        <p:spPr>
          <a:xfrm>
            <a:off x="304800" y="1369695"/>
            <a:ext cx="8305800" cy="487870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Definition:</a:t>
            </a:r>
            <a:r>
              <a:rPr lang="en-US" altLang="zh-CN" sz="3100" dirty="0">
                <a:ea typeface="宋体" panose="02010600030101010101" pitchFamily="2" charset="-122"/>
              </a:rPr>
              <a:t> An integer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ea typeface="宋体" panose="02010600030101010101" pitchFamily="2" charset="-122"/>
              </a:rPr>
              <a:t> is called </a:t>
            </a:r>
            <a:r>
              <a:rPr lang="en-US" altLang="zh-CN" sz="3100" i="1" dirty="0">
                <a:ea typeface="宋体" panose="02010600030101010101" pitchFamily="2" charset="-122"/>
              </a:rPr>
              <a:t>odd</a:t>
            </a:r>
            <a:r>
              <a:rPr lang="en-US" altLang="zh-CN" sz="3100" dirty="0">
                <a:ea typeface="宋体" panose="02010600030101010101" pitchFamily="2" charset="-122"/>
              </a:rPr>
              <a:t> iff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r>
              <a:rPr lang="en-US" altLang="zh-CN" sz="3100" dirty="0">
                <a:ea typeface="宋体" panose="02010600030101010101" pitchFamily="2" charset="-122"/>
              </a:rPr>
              <a:t> for some integer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ea typeface="宋体" panose="02010600030101010101" pitchFamily="2" charset="-122"/>
              </a:rPr>
              <a:t>;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ea typeface="宋体" panose="02010600030101010101" pitchFamily="2" charset="-122"/>
              </a:rPr>
              <a:t> is </a:t>
            </a:r>
            <a:r>
              <a:rPr lang="en-US" altLang="zh-CN" sz="3100" i="1" dirty="0">
                <a:ea typeface="宋体" panose="02010600030101010101" pitchFamily="2" charset="-122"/>
              </a:rPr>
              <a:t>even</a:t>
            </a:r>
            <a:r>
              <a:rPr lang="en-US" altLang="zh-CN" sz="3100" dirty="0">
                <a:ea typeface="宋体" panose="02010600030101010101" pitchFamily="2" charset="-122"/>
              </a:rPr>
              <a:t> iff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ea typeface="宋体" panose="02010600030101010101" pitchFamily="2" charset="-122"/>
              </a:rPr>
              <a:t> for some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ea typeface="宋体" panose="02010600030101010101" pitchFamily="2" charset="-122"/>
              </a:rPr>
              <a:t>.</a:t>
            </a:r>
            <a:r>
              <a:rPr lang="en-US" altLang="zh-CN" sz="3100" i="1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sz="3100" dirty="0">
                <a:ea typeface="宋体" panose="02010600030101010101" pitchFamily="2" charset="-122"/>
              </a:rPr>
              <a:t> (For all numbers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ea typeface="宋体" panose="02010600030101010101" pitchFamily="2" charset="-122"/>
              </a:rPr>
              <a:t>) If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ea typeface="宋体" panose="02010600030101010101" pitchFamily="2" charset="-122"/>
              </a:rPr>
              <a:t> is an odd integer, then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ea typeface="宋体" panose="02010600030101010101" pitchFamily="2" charset="-122"/>
              </a:rPr>
              <a:t> is an odd integer.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sz="3100" dirty="0">
                <a:ea typeface="宋体" panose="02010600030101010101" pitchFamily="2" charset="-122"/>
              </a:rPr>
              <a:t>  If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ea typeface="宋体" panose="02010600030101010101" pitchFamily="2" charset="-122"/>
              </a:rPr>
              <a:t> is odd, then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r>
              <a:rPr lang="en-US" altLang="zh-CN" sz="3100" dirty="0">
                <a:ea typeface="宋体" panose="02010600030101010101" pitchFamily="2" charset="-122"/>
              </a:rPr>
              <a:t> for some integer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ea typeface="宋体" panose="02010600030101010101" pitchFamily="2" charset="-122"/>
              </a:rPr>
              <a:t>.  Thus,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= (2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+1)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= 4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+ 4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+ 1 = 2(2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+ 2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) + 1</a:t>
            </a:r>
            <a:r>
              <a:rPr lang="en-US" altLang="zh-CN" sz="3100" dirty="0">
                <a:ea typeface="宋体" panose="02010600030101010101" pitchFamily="2" charset="-122"/>
              </a:rPr>
              <a:t>.  Therefore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ea typeface="宋体" panose="02010600030101010101" pitchFamily="2" charset="-122"/>
              </a:rPr>
              <a:t> is of the form 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+ 1</a:t>
            </a:r>
            <a:r>
              <a:rPr lang="en-US" altLang="zh-CN" sz="3100" dirty="0">
                <a:ea typeface="宋体" panose="02010600030101010101" pitchFamily="2" charset="-122"/>
              </a:rPr>
              <a:t> (with </a:t>
            </a:r>
            <a:r>
              <a:rPr lang="en-US" altLang="zh-CN" sz="3100" i="1" dirty="0">
                <a:ea typeface="宋体" panose="02010600030101010101" pitchFamily="2" charset="-122"/>
              </a:rPr>
              <a:t>j</a:t>
            </a:r>
            <a:r>
              <a:rPr lang="en-US" altLang="zh-CN" sz="3100" dirty="0">
                <a:ea typeface="宋体" panose="02010600030101010101" pitchFamily="2" charset="-122"/>
              </a:rPr>
              <a:t> the integer 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 + 2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3100" dirty="0">
                <a:ea typeface="宋体" panose="02010600030101010101" pitchFamily="2" charset="-122"/>
              </a:rPr>
              <a:t>), thus </a:t>
            </a:r>
            <a:r>
              <a:rPr lang="en-US" altLang="zh-CN" sz="31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100" dirty="0">
                <a:ea typeface="宋体" panose="02010600030101010101" pitchFamily="2" charset="-122"/>
              </a:rPr>
              <a:t> is odd. □</a:t>
            </a:r>
            <a:endParaRPr lang="en-US" altLang="zh-CN" sz="31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Indirect Proof Example</a:t>
            </a:r>
          </a:p>
        </p:txBody>
      </p:sp>
      <p:sp>
        <p:nvSpPr>
          <p:cNvPr id="243715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48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sz="2800" dirty="0">
                <a:ea typeface="宋体" panose="02010600030101010101" pitchFamily="2" charset="-122"/>
              </a:rPr>
              <a:t>  (For all integers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	If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  <a:r>
              <a:rPr lang="en-US" altLang="zh-CN" sz="2800" dirty="0">
                <a:ea typeface="宋体" panose="02010600030101010101" pitchFamily="2" charset="-122"/>
              </a:rPr>
              <a:t> is odd, then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is odd.</a:t>
            </a:r>
          </a:p>
          <a:p>
            <a:pPr eaLnBrk="1" hangingPunct="1"/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sz="2800" dirty="0">
                <a:ea typeface="宋体" panose="02010600030101010101" pitchFamily="2" charset="-122"/>
              </a:rPr>
              <a:t>  Suppose that the conclusion is false, </a:t>
            </a:r>
            <a:r>
              <a:rPr lang="en-US" altLang="zh-CN" sz="2800" i="1" dirty="0">
                <a:ea typeface="宋体" panose="02010600030101010101" pitchFamily="2" charset="-122"/>
              </a:rPr>
              <a:t>i.e.</a:t>
            </a:r>
            <a:r>
              <a:rPr lang="en-US" altLang="zh-CN" sz="2800" dirty="0">
                <a:ea typeface="宋体" panose="02010600030101010101" pitchFamily="2" charset="-122"/>
              </a:rPr>
              <a:t>, that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is even.  Then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 for some integer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.  Then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 = 3(2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)+2 = 6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 = 2(3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+1)</a:t>
            </a:r>
            <a:r>
              <a:rPr lang="en-US" altLang="zh-CN" sz="2800" dirty="0">
                <a:ea typeface="宋体" panose="02010600030101010101" pitchFamily="2" charset="-122"/>
              </a:rPr>
              <a:t>.  Thus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  <a:r>
              <a:rPr lang="en-US" altLang="zh-CN" sz="2800" dirty="0">
                <a:ea typeface="宋体" panose="02010600030101010101" pitchFamily="2" charset="-122"/>
              </a:rPr>
              <a:t> is even, because it equals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ea typeface="宋体" panose="02010600030101010101" pitchFamily="2" charset="-122"/>
              </a:rPr>
              <a:t> for integer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= 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ea typeface="宋体" panose="02010600030101010101" pitchFamily="2" charset="-122"/>
              </a:rPr>
              <a:t>.  So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  <a:r>
              <a:rPr lang="en-US" altLang="zh-CN" sz="2800" dirty="0">
                <a:ea typeface="宋体" panose="02010600030101010101" pitchFamily="2" charset="-122"/>
              </a:rPr>
              <a:t> is not odd.  We have shown that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¬(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is odd)→¬(3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 is odd)</a:t>
            </a:r>
            <a:r>
              <a:rPr lang="en-US" altLang="zh-CN" sz="2800" dirty="0">
                <a:ea typeface="宋体" panose="02010600030101010101" pitchFamily="2" charset="-122"/>
              </a:rPr>
              <a:t>, thus its contra-positive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+2 is odd) → 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is odd)</a:t>
            </a:r>
            <a:r>
              <a:rPr lang="en-US" altLang="zh-CN" sz="2800" dirty="0">
                <a:ea typeface="宋体" panose="02010600030101010101" pitchFamily="2" charset="-122"/>
              </a:rPr>
              <a:t> is also true.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Proof by Contradiction </a:t>
            </a:r>
            <a:r>
              <a:rPr lang="en-US" altLang="zh-CN" dirty="0">
                <a:ea typeface="宋体" panose="02010600030101010101" pitchFamily="2" charset="-122"/>
              </a:rPr>
              <a:t>Example</a:t>
            </a:r>
            <a:r>
              <a:rPr lang="en-US" altLang="zh-C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en-US" altLang="zh-CN" sz="2700" b="1" dirty="0"/>
              <a:t>Example</a:t>
            </a:r>
            <a:r>
              <a:rPr lang="en-US" altLang="zh-CN" sz="2700" dirty="0"/>
              <a:t>: Prove that there is no largest prime number.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700" b="1" dirty="0"/>
              <a:t>   Solution</a:t>
            </a:r>
            <a:r>
              <a:rPr lang="en-US" altLang="zh-CN" sz="2700" dirty="0"/>
              <a:t>: Assume that there is a largest prime number. Call it </a:t>
            </a:r>
            <a:r>
              <a:rPr lang="en-US" altLang="zh-CN" sz="2700" i="1" dirty="0"/>
              <a:t>p</a:t>
            </a:r>
            <a:r>
              <a:rPr lang="en-US" altLang="zh-CN" sz="2700" i="1" baseline="-25000" dirty="0"/>
              <a:t>n</a:t>
            </a:r>
            <a:r>
              <a:rPr lang="en-US" altLang="zh-CN" sz="2700" dirty="0"/>
              <a:t>. Hence, we can list all the primes </a:t>
            </a:r>
            <a:r>
              <a:rPr lang="en-US" altLang="zh-CN" sz="27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sz="2700" dirty="0"/>
              <a:t>,</a:t>
            </a:r>
            <a:r>
              <a:rPr lang="en-US" altLang="zh-CN" sz="2700" dirty="0">
                <a:latin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zh-CN" sz="2700" dirty="0"/>
              <a:t>,.., </a:t>
            </a:r>
            <a:r>
              <a:rPr lang="en-US" altLang="zh-CN" sz="2700" i="1" dirty="0"/>
              <a:t>p</a:t>
            </a:r>
            <a:r>
              <a:rPr lang="en-US" altLang="zh-CN" sz="2700" i="1" baseline="-25000" dirty="0"/>
              <a:t>n</a:t>
            </a:r>
            <a:r>
              <a:rPr lang="en-US" altLang="zh-CN" sz="2700" dirty="0"/>
              <a:t>. Form</a:t>
            </a:r>
          </a:p>
          <a:p>
            <a:pPr eaLnBrk="1" hangingPunct="1">
              <a:lnSpc>
                <a:spcPct val="90000"/>
              </a:lnSpc>
            </a:pPr>
            <a:endParaRPr lang="en-US" altLang="zh-CN" sz="27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700" dirty="0"/>
              <a:t>   None of the prime numbers on the list divides </a:t>
            </a:r>
            <a:r>
              <a:rPr lang="en-US" altLang="zh-CN" sz="2700" i="1" dirty="0"/>
              <a:t>r</a:t>
            </a:r>
            <a:r>
              <a:rPr lang="en-US" altLang="zh-CN" sz="2700" dirty="0"/>
              <a:t>. Therefore, either </a:t>
            </a:r>
            <a:r>
              <a:rPr lang="en-US" altLang="zh-CN" sz="2700" i="1" dirty="0"/>
              <a:t>r</a:t>
            </a:r>
            <a:r>
              <a:rPr lang="en-US" altLang="zh-CN" sz="2700" dirty="0"/>
              <a:t> is prime or there is a smaller prime that divides </a:t>
            </a:r>
            <a:r>
              <a:rPr lang="en-US" altLang="zh-CN" sz="2700" i="1" dirty="0"/>
              <a:t>r</a:t>
            </a:r>
            <a:r>
              <a:rPr lang="en-US" altLang="zh-CN" sz="2700" dirty="0"/>
              <a:t>. This contradicts the assumption that there is a largest prime. Therefore, there is no largest prime.</a:t>
            </a:r>
          </a:p>
        </p:txBody>
      </p:sp>
      <p:pic>
        <p:nvPicPr>
          <p:cNvPr id="44036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9188" y="3633788"/>
            <a:ext cx="4365625" cy="328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by Contradiction Example</a:t>
            </a:r>
          </a:p>
        </p:txBody>
      </p:sp>
      <p:sp>
        <p:nvSpPr>
          <p:cNvPr id="2478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dirty="0">
                <a:ea typeface="宋体" panose="02010600030101010101" pitchFamily="2" charset="-122"/>
              </a:rPr>
              <a:t>        is irrational.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solidFill>
                  <a:schemeClr val="hlink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dirty="0">
                <a:ea typeface="宋体" panose="02010600030101010101" pitchFamily="2" charset="-122"/>
              </a:rPr>
              <a:t> Assume 2</a:t>
            </a:r>
            <a:r>
              <a:rPr lang="en-US" altLang="zh-CN" baseline="30000" dirty="0">
                <a:ea typeface="宋体" panose="02010600030101010101" pitchFamily="2" charset="-122"/>
              </a:rPr>
              <a:t>1/2</a:t>
            </a:r>
            <a:r>
              <a:rPr lang="en-US" altLang="zh-CN" dirty="0">
                <a:ea typeface="宋体" panose="02010600030101010101" pitchFamily="2" charset="-122"/>
              </a:rPr>
              <a:t> were rational.  This means there are integers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with no common divisors such that 2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Squaring both sides, 2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so 2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So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even; thus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even.  Let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=2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So 2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(2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4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Dividing both sides by 2,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2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Thus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even, so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even.  But then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have a common divisor, namely 2, so we have a contradiction. □</a:t>
            </a: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940050" y="1600200"/>
          <a:ext cx="6207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3" imgW="241300" imgH="215900" progId="Equation.3">
                  <p:embed/>
                </p:oleObj>
              </mc:Choice>
              <mc:Fallback>
                <p:oleObj r:id="rId3" imgW="241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940050" y="1600200"/>
                        <a:ext cx="620713" cy="571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ea typeface="宋体" panose="02010600030101010101" pitchFamily="2" charset="-122"/>
              </a:rPr>
              <a:t>A paradox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164195" cy="533019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m lying to you.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(neither true or false)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1) suppose that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m lying to you.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were </a:t>
            </a:r>
            <a:r>
              <a:rPr lang="en-US" altLang="zh-CN" sz="2800" b="1" dirty="0">
                <a:ea typeface="宋体" panose="02010600030101010101" pitchFamily="2" charset="-122"/>
              </a:rPr>
              <a:t>true</a:t>
            </a:r>
            <a:r>
              <a:rPr lang="en-US" altLang="zh-CN" sz="2800" dirty="0">
                <a:ea typeface="宋体" panose="02010600030101010101" pitchFamily="2" charset="-122"/>
              </a:rPr>
              <a:t>.  In particular, I am actually lying, so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q</a:t>
            </a:r>
            <a:endParaRPr lang="en-US" altLang="zh-CN" sz="2800" i="1" dirty="0">
              <a:solidFill>
                <a:srgbClr val="990033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is false.  So it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both </a:t>
            </a:r>
            <a:r>
              <a:rPr lang="en-US" altLang="zh-CN" sz="2800" b="1" dirty="0">
                <a:ea typeface="宋体" panose="02010600030101010101" pitchFamily="2" charset="-122"/>
              </a:rPr>
              <a:t>true and false</a:t>
            </a:r>
            <a:r>
              <a:rPr lang="en-US" altLang="zh-CN" sz="2800" dirty="0">
                <a:ea typeface="宋体" panose="02010600030101010101" pitchFamily="2" charset="-122"/>
              </a:rPr>
              <a:t>, impossible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by the Axiom.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2) Okay, so I guess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must be </a:t>
            </a:r>
            <a:r>
              <a:rPr lang="en-US" altLang="zh-CN" sz="2800" b="1" dirty="0">
                <a:ea typeface="宋体" panose="02010600030101010101" pitchFamily="2" charset="-122"/>
              </a:rPr>
              <a:t>false</a:t>
            </a:r>
            <a:r>
              <a:rPr lang="en-US" altLang="zh-CN" sz="2800" dirty="0">
                <a:ea typeface="宋体" panose="02010600030101010101" pitchFamily="2" charset="-122"/>
              </a:rPr>
              <a:t>.  But then I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must not be lying to you.  So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true.  Again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it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both </a:t>
            </a:r>
            <a:r>
              <a:rPr lang="en-US" altLang="zh-CN" sz="2800" b="1" dirty="0">
                <a:ea typeface="宋体" panose="02010600030101010101" pitchFamily="2" charset="-122"/>
              </a:rPr>
              <a:t>true and false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In both cases we get the opposite of our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assumption, so 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q</a:t>
            </a:r>
            <a:r>
              <a:rPr lang="en-US" altLang="zh-CN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is neither true nor false.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Vacuous Proof Example</a:t>
            </a:r>
          </a:p>
        </p:txBody>
      </p:sp>
      <p:sp>
        <p:nvSpPr>
          <p:cNvPr id="2447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dirty="0">
                <a:ea typeface="宋体" panose="02010600030101010101" pitchFamily="2" charset="-122"/>
              </a:rPr>
              <a:t> (For all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If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both odd and even, then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statement “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both odd and even” is necessarily false, since no number can be both odd and even.  So, the theorem is vacuously true. □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Trivial Proof Example</a:t>
            </a:r>
          </a:p>
        </p:txBody>
      </p:sp>
      <p:sp>
        <p:nvSpPr>
          <p:cNvPr id="2457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dirty="0">
                <a:ea typeface="宋体" panose="02010600030101010101" pitchFamily="2" charset="-122"/>
              </a:rPr>
              <a:t>  (For integers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If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the sum of two prime numbers, then either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odd or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even.</a:t>
            </a:r>
          </a:p>
          <a:p>
            <a:pPr eaLnBrk="1" hangingPunct="1"/>
            <a:r>
              <a:rPr lang="en-US" altLang="zh-CN" sz="3100" dirty="0">
                <a:solidFill>
                  <a:schemeClr val="hlink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either odd or even.  So the conclusion of the implication is true regardless of the truth of the antecedent.   Thus the implication is true trivially. □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What is wrong with this?</a:t>
            </a:r>
          </a:p>
        </p:txBody>
      </p:sp>
      <p:pic>
        <p:nvPicPr>
          <p:cNvPr id="4505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2047875"/>
            <a:ext cx="8164513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0" name="TextBox 9"/>
          <p:cNvSpPr txBox="1"/>
          <p:nvPr/>
        </p:nvSpPr>
        <p:spPr>
          <a:xfrm>
            <a:off x="381000" y="1524000"/>
            <a:ext cx="800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“Proof” that </a:t>
            </a:r>
            <a:r>
              <a:rPr lang="en-US" altLang="zh-CN" sz="2800" i="1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 = </a:t>
            </a:r>
            <a:r>
              <a:rPr lang="en-US" altLang="zh-CN" sz="2800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181600"/>
            <a:ext cx="7010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</a:rPr>
              <a:t>Solution</a:t>
            </a:r>
            <a:r>
              <a:rPr lang="en-US" altLang="zh-CN" sz="2800" dirty="0">
                <a:latin typeface="Arial" panose="020B0604020202020204" pitchFamily="34" charset="0"/>
              </a:rPr>
              <a:t>: Step 5.  a - b =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0 by the premise and division by 0 is undefined. 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§1.8 </a:t>
            </a:r>
            <a:r>
              <a:rPr lang="en-US" altLang="zh-CN" sz="4000" dirty="0"/>
              <a:t>Proof Methods and Strategy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953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 this module, we will see examples of: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More proof methods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Forward vs. backward reasoning.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Turning conjectures into proofs.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Proof methods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Proof by Cases</a:t>
            </a:r>
          </a:p>
          <a:p>
            <a:pPr marL="0" indent="0" eaLnBrk="1" hangingPunct="1"/>
            <a:r>
              <a:rPr lang="en-US" altLang="zh-CN" dirty="0"/>
              <a:t>To prove a conditional statement of the form:</a:t>
            </a:r>
          </a:p>
          <a:p>
            <a:pPr marL="0" indent="0" eaLnBrk="1" hangingPunct="1"/>
            <a:endParaRPr lang="en-US" altLang="zh-CN" sz="1200" dirty="0"/>
          </a:p>
          <a:p>
            <a:pPr marL="0" indent="0" eaLnBrk="1" hangingPunct="1"/>
            <a:r>
              <a:rPr lang="en-US" altLang="zh-CN" dirty="0"/>
              <a:t>Use the tautology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en-US" altLang="zh-CN" dirty="0"/>
              <a:t>Each of the implications                   is a </a:t>
            </a:r>
            <a:r>
              <a:rPr lang="en-US" altLang="zh-CN" i="1" dirty="0"/>
              <a:t>case</a:t>
            </a:r>
            <a:r>
              <a:rPr lang="en-US" altLang="zh-CN" dirty="0"/>
              <a:t>. </a:t>
            </a:r>
          </a:p>
        </p:txBody>
      </p:sp>
      <p:pic>
        <p:nvPicPr>
          <p:cNvPr id="6148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3000" y="3973513"/>
            <a:ext cx="6675438" cy="839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3600" y="2667000"/>
            <a:ext cx="3849688" cy="382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15000" y="5257800"/>
            <a:ext cx="1093788" cy="268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Proof by Examples (Cases) 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693025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b="1" dirty="0">
                <a:ea typeface="宋体" panose="02010600030101010101" pitchFamily="2" charset="-122"/>
              </a:rPr>
              <a:t>Theorem:</a:t>
            </a:r>
            <a:r>
              <a:rPr lang="en-US" altLang="zh-CN" sz="4000" dirty="0"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¬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4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sz="4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40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+3</a:t>
            </a:r>
            <a:r>
              <a:rPr lang="en-US" altLang="zh-CN" sz="4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40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8</a:t>
            </a:r>
            <a:r>
              <a:rPr lang="en-US" altLang="zh-CN" sz="4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If 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|≥3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or 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|≥2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then 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+3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&gt;8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.  This leaves 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{0,1,4}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6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{0,3}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.  The largest pair sum to </a:t>
            </a: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4+3 = 7 &lt; 8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Without Loss of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100" b="1" dirty="0"/>
              <a:t>    </a:t>
            </a:r>
            <a:r>
              <a:rPr lang="en-US" altLang="zh-CN" sz="2800" b="1" dirty="0"/>
              <a:t>Example</a:t>
            </a:r>
            <a:r>
              <a:rPr lang="en-US" altLang="zh-CN" sz="2800" dirty="0"/>
              <a:t>: Show that if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y</a:t>
            </a:r>
            <a:r>
              <a:rPr lang="en-US" altLang="zh-CN" sz="2800" dirty="0"/>
              <a:t> are integers  and both </a:t>
            </a:r>
            <a:r>
              <a:rPr lang="en-US" altLang="zh-CN" sz="2800" i="1" dirty="0"/>
              <a:t>x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en-US" altLang="zh-CN" sz="2800" i="1" dirty="0"/>
              <a:t>and x</a:t>
            </a:r>
            <a:r>
              <a:rPr lang="en-US" altLang="zh-CN" sz="2800" dirty="0"/>
              <a:t>+</a:t>
            </a:r>
            <a:r>
              <a:rPr lang="en-US" altLang="zh-CN" sz="2800" i="1" dirty="0"/>
              <a:t>y</a:t>
            </a:r>
            <a:r>
              <a:rPr lang="en-US" altLang="zh-CN" sz="2800" dirty="0"/>
              <a:t> are even, then both </a:t>
            </a:r>
            <a:r>
              <a:rPr lang="en-US" altLang="zh-CN" sz="2800" i="1" dirty="0"/>
              <a:t>x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y</a:t>
            </a:r>
            <a:r>
              <a:rPr lang="en-US" altLang="zh-CN" sz="2800" dirty="0"/>
              <a:t> are even.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/>
              <a:t> Proof</a:t>
            </a:r>
            <a:r>
              <a:rPr lang="en-US" altLang="zh-CN" sz="2800" dirty="0"/>
              <a:t>: Use a proof by contraposition. Suppose  </a:t>
            </a:r>
            <a:r>
              <a:rPr lang="en-US" altLang="zh-CN" sz="2800" i="1" dirty="0"/>
              <a:t>x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y</a:t>
            </a:r>
            <a:r>
              <a:rPr lang="en-US" altLang="zh-CN" sz="2800" dirty="0"/>
              <a:t> are not both even. Then, one or both are odd. </a:t>
            </a:r>
            <a:r>
              <a:rPr lang="en-US" altLang="zh-CN" sz="2800" dirty="0">
                <a:solidFill>
                  <a:srgbClr val="C00000"/>
                </a:solidFill>
              </a:rPr>
              <a:t>Without loss of generality</a:t>
            </a:r>
            <a:r>
              <a:rPr lang="en-US" altLang="zh-CN" sz="2800" dirty="0"/>
              <a:t>, assume that </a:t>
            </a:r>
            <a:r>
              <a:rPr lang="en-US" altLang="zh-CN" sz="2800" i="1" dirty="0">
                <a:cs typeface="Cambria Math" panose="02040503050406030204" pitchFamily="18" charset="0"/>
              </a:rPr>
              <a:t>x</a:t>
            </a:r>
            <a:r>
              <a:rPr lang="en-US" altLang="zh-CN" sz="2800" dirty="0"/>
              <a:t> is odd. Then  </a:t>
            </a:r>
            <a:r>
              <a:rPr lang="en-US" altLang="zh-CN" sz="2800" i="1" dirty="0">
                <a:cs typeface="Cambria Math" panose="02040503050406030204" pitchFamily="18" charset="0"/>
              </a:rPr>
              <a:t>x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= 2</a:t>
            </a:r>
            <a:r>
              <a:rPr lang="en-US" altLang="zh-CN" sz="2800" i="1" dirty="0">
                <a:cs typeface="Cambria Math" panose="02040503050406030204" pitchFamily="18" charset="0"/>
              </a:rPr>
              <a:t>m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+ 1 </a:t>
            </a:r>
            <a:r>
              <a:rPr lang="en-US" altLang="zh-CN" sz="2800" dirty="0"/>
              <a:t>for some integer </a:t>
            </a:r>
            <a:r>
              <a:rPr lang="en-US" altLang="zh-CN" sz="2800" i="1" dirty="0"/>
              <a:t>k</a:t>
            </a:r>
            <a:r>
              <a:rPr lang="en-US" altLang="zh-CN" sz="28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i="1" dirty="0"/>
              <a:t>Case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/>
              <a:t>: </a:t>
            </a:r>
            <a:r>
              <a:rPr lang="en-US" altLang="zh-CN" i="1" dirty="0"/>
              <a:t>y</a:t>
            </a:r>
            <a:r>
              <a:rPr lang="en-US" altLang="zh-CN" dirty="0"/>
              <a:t> is even. Then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= 2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/>
              <a:t>for some integer </a:t>
            </a:r>
            <a:r>
              <a:rPr lang="en-US" altLang="zh-CN" i="1" dirty="0"/>
              <a:t>n</a:t>
            </a:r>
            <a:r>
              <a:rPr lang="en-US" altLang="zh-CN" dirty="0"/>
              <a:t>, so   </a:t>
            </a:r>
            <a:r>
              <a:rPr lang="en-US" altLang="zh-CN" i="1" dirty="0">
                <a:cs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+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i="1" dirty="0">
                <a:cs typeface="Cambria Math" panose="02040503050406030204" pitchFamily="18" charset="0"/>
              </a:rPr>
              <a:t>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= (2</a:t>
            </a:r>
            <a:r>
              <a:rPr lang="en-US" altLang="zh-CN" i="1" dirty="0">
                <a:cs typeface="Cambria Math" panose="02040503050406030204" pitchFamily="18" charset="0"/>
              </a:rPr>
              <a:t>m</a:t>
            </a:r>
            <a:r>
              <a:rPr lang="en-US" altLang="zh-CN" dirty="0">
                <a:cs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+ 1) + 2</a:t>
            </a:r>
            <a:r>
              <a:rPr lang="en-US" altLang="zh-CN" i="1" dirty="0"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= 2(</a:t>
            </a:r>
            <a:r>
              <a:rPr lang="en-US" altLang="zh-CN" i="1" dirty="0"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+ </a:t>
            </a:r>
            <a:r>
              <a:rPr lang="en-US" altLang="zh-CN" i="1" dirty="0"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 + 1 is odd.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Case 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:</a:t>
            </a:r>
            <a:r>
              <a:rPr lang="en-US" altLang="zh-CN" i="1" dirty="0"/>
              <a:t> y</a:t>
            </a:r>
            <a:r>
              <a:rPr lang="en-US" altLang="zh-CN" dirty="0"/>
              <a:t> is odd. Then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= 2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n </a:t>
            </a:r>
            <a:r>
              <a:rPr lang="en-US" altLang="zh-CN" i="1" dirty="0">
                <a:cs typeface="Cambria Math" panose="02040503050406030204" pitchFamily="18" charset="0"/>
              </a:rPr>
              <a:t>+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 </a:t>
            </a:r>
            <a:r>
              <a:rPr lang="en-US" altLang="zh-CN" dirty="0"/>
              <a:t>for some integer </a:t>
            </a:r>
            <a:r>
              <a:rPr lang="en-US" altLang="zh-CN" i="1" dirty="0"/>
              <a:t>n</a:t>
            </a:r>
            <a:r>
              <a:rPr lang="en-US" altLang="zh-CN" dirty="0"/>
              <a:t>, so  </a:t>
            </a:r>
            <a:r>
              <a:rPr lang="en-US" altLang="zh-CN" i="1" dirty="0">
                <a:cs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∙ </a:t>
            </a:r>
            <a:r>
              <a:rPr lang="en-US" altLang="zh-CN" i="1" dirty="0">
                <a:cs typeface="Cambria Math" panose="02040503050406030204" pitchFamily="18" charset="0"/>
              </a:rPr>
              <a:t>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= (2</a:t>
            </a:r>
            <a:r>
              <a:rPr lang="en-US" altLang="zh-CN" i="1" dirty="0">
                <a:cs typeface="Cambria Math" panose="02040503050406030204" pitchFamily="18" charset="0"/>
              </a:rPr>
              <a:t>m</a:t>
            </a:r>
            <a:r>
              <a:rPr lang="en-US" altLang="zh-CN" dirty="0">
                <a:cs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+ 1) (2</a:t>
            </a:r>
            <a:r>
              <a:rPr lang="en-US" altLang="zh-CN" i="1" dirty="0"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+ 1) = 2(2</a:t>
            </a:r>
            <a:r>
              <a:rPr lang="en-US" altLang="zh-CN" i="1" dirty="0"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∙</a:t>
            </a:r>
            <a:r>
              <a:rPr lang="en-US" altLang="zh-CN" i="1" dirty="0">
                <a:cs typeface="Cambria Math" panose="02040503050406030204" pitchFamily="18" charset="0"/>
              </a:rPr>
              <a:t> 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+</a:t>
            </a:r>
            <a:r>
              <a:rPr lang="en-US" altLang="zh-CN" i="1" dirty="0"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+ </a:t>
            </a:r>
            <a:r>
              <a:rPr lang="en-US" altLang="zh-CN" i="1" dirty="0"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 + 1 is odd.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3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endParaRPr lang="en-US" altLang="zh-C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Constructive</a:t>
            </a:r>
            <a:r>
              <a:rPr lang="en-US" altLang="zh-CN" dirty="0">
                <a:ea typeface="宋体" panose="02010600030101010101" pitchFamily="2" charset="-122"/>
              </a:rPr>
              <a:t> Proof</a:t>
            </a:r>
            <a:endParaRPr lang="en-US" altLang="zh-CN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Proof of theorems in the form                   .</a:t>
            </a:r>
          </a:p>
          <a:p>
            <a:pPr eaLnBrk="1" hangingPunct="1"/>
            <a:r>
              <a:rPr lang="en-US" altLang="zh-CN" b="1" dirty="0"/>
              <a:t>Constructive</a:t>
            </a:r>
            <a:r>
              <a:rPr lang="en-US" altLang="zh-CN" dirty="0"/>
              <a:t> existence proof: </a:t>
            </a:r>
          </a:p>
          <a:p>
            <a:pPr lvl="1" eaLnBrk="1" hangingPunct="1"/>
            <a:r>
              <a:rPr lang="en-US" altLang="zh-CN" dirty="0"/>
              <a:t>Find an explicit value of </a:t>
            </a:r>
            <a:r>
              <a:rPr lang="en-US" altLang="zh-CN" i="1" dirty="0"/>
              <a:t>c</a:t>
            </a:r>
            <a:r>
              <a:rPr lang="en-US" altLang="zh-CN" dirty="0"/>
              <a:t>, for which  </a:t>
            </a:r>
            <a:r>
              <a:rPr lang="en-US" altLang="zh-CN" i="1" dirty="0"/>
              <a:t>P(c) </a:t>
            </a:r>
            <a:r>
              <a:rPr lang="en-US" altLang="zh-CN" dirty="0"/>
              <a:t>is true.</a:t>
            </a:r>
          </a:p>
          <a:p>
            <a:pPr lvl="1" eaLnBrk="1" hangingPunct="1"/>
            <a:r>
              <a:rPr lang="en-US" altLang="zh-CN" dirty="0"/>
              <a:t>Then                   is   true by Existential Generalization (EG).</a:t>
            </a:r>
          </a:p>
          <a:p>
            <a:pPr eaLnBrk="1" hangingPunct="1">
              <a:buNone/>
            </a:pPr>
            <a:r>
              <a:rPr lang="en-US" altLang="zh-CN" b="1" dirty="0"/>
              <a:t>    </a:t>
            </a:r>
            <a:endParaRPr lang="en-US" altLang="zh-CN" dirty="0"/>
          </a:p>
        </p:txBody>
      </p:sp>
      <p:pic>
        <p:nvPicPr>
          <p:cNvPr id="1024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53200" y="1600200"/>
            <a:ext cx="1182688" cy="382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00" y="3657600"/>
            <a:ext cx="1182688" cy="38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Constructive</a:t>
            </a:r>
            <a:r>
              <a:rPr lang="en-US" altLang="zh-CN" dirty="0">
                <a:ea typeface="宋体" panose="02010600030101010101" pitchFamily="2" charset="-122"/>
              </a:rPr>
              <a:t> Proof example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693025" cy="4495800"/>
          </a:xfrm>
        </p:spPr>
        <p:txBody>
          <a:bodyPr vert="horz" wrap="square" lIns="91440" tIns="45720" rIns="91440" bIns="45720" anchor="t"/>
          <a:lstStyle/>
          <a:p>
            <a:pPr marL="609600" indent="-6096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Theorem:</a:t>
            </a:r>
            <a:r>
              <a:rPr lang="en-US" altLang="zh-CN" sz="9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For every three natural numbers x, y, z larger than 1 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(x, y, z &gt; 1)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 there is some natural number larger than all x, y, z such that it is not divisible by x or y or z.</a:t>
            </a:r>
            <a:endParaRPr lang="en-US" altLang="zh-TW" sz="2800" dirty="0"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90000"/>
              </a:lnSpc>
              <a:buNone/>
            </a:pPr>
            <a:r>
              <a:rPr lang="en-US" altLang="zh-TW" sz="2800" dirty="0">
                <a:ea typeface="PMingLiU" panose="02020500000000000000" pitchFamily="18" charset="-120"/>
                <a:sym typeface="Symbol" panose="05050102010706020507" pitchFamily="18" charset="2"/>
              </a:rPr>
              <a:t>Proof: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Construct 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xyz+1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 we first assume xyz+1 can be evenly divided by x, i.e. (xyz+1)/x = yz + 1/x, where 1/x must be an integer. The only possible value for x must be 1. But this is in contradiction with the fact that x, y, z &gt; 1. Therefore, xyz+1 cannot be divided by x, and similarly, by y or z.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419600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                                    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establish that                  is true (or                is false) find 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such that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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is true or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is false.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case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counterexample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assertion              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Example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“Every positive integer is the sum of the squares of 3 integers.” The integer 7 is a counterexample.  So the claim is false.</a:t>
            </a:r>
          </a:p>
        </p:txBody>
      </p:sp>
      <p:pic>
        <p:nvPicPr>
          <p:cNvPr id="1229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55825" y="1554163"/>
            <a:ext cx="2860675" cy="31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38600" y="2041525"/>
            <a:ext cx="1195388" cy="319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15213" y="2057400"/>
            <a:ext cx="1001712" cy="319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76600" y="3795713"/>
            <a:ext cx="1001713" cy="319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An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operator</a:t>
            </a:r>
            <a:r>
              <a:rPr lang="en-US" altLang="zh-CN" sz="2800" dirty="0">
                <a:ea typeface="宋体" panose="02010600030101010101" pitchFamily="2" charset="-122"/>
              </a:rPr>
              <a:t> or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connective</a:t>
            </a:r>
            <a:r>
              <a:rPr lang="en-US" altLang="zh-CN" sz="2800" dirty="0">
                <a:ea typeface="宋体" panose="02010600030101010101" pitchFamily="2" charset="-122"/>
              </a:rPr>
              <a:t> combines one or more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operand </a:t>
            </a:r>
            <a:r>
              <a:rPr lang="en-US" altLang="zh-CN" sz="2800" dirty="0">
                <a:ea typeface="宋体" panose="02010600030101010101" pitchFamily="2" charset="-122"/>
              </a:rPr>
              <a:t>expressions into a larger expression.  (</a:t>
            </a:r>
            <a:r>
              <a:rPr lang="en-US" altLang="zh-CN" sz="2800" i="1" dirty="0">
                <a:ea typeface="宋体" panose="02010600030101010101" pitchFamily="2" charset="-122"/>
              </a:rPr>
              <a:t>e.g.</a:t>
            </a:r>
            <a:r>
              <a:rPr lang="en-US" altLang="zh-CN" sz="2800" dirty="0">
                <a:ea typeface="宋体" panose="02010600030101010101" pitchFamily="2" charset="-122"/>
              </a:rPr>
              <a:t>, “+” in numeric exprs.)</a:t>
            </a:r>
          </a:p>
          <a:p>
            <a:pPr eaLnBrk="1" hangingPunct="1"/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Unary</a:t>
            </a:r>
            <a:r>
              <a:rPr lang="en-US" altLang="zh-CN" sz="2800" dirty="0">
                <a:ea typeface="宋体" panose="02010600030101010101" pitchFamily="2" charset="-122"/>
              </a:rPr>
              <a:t> operators take 1 operand (</a:t>
            </a:r>
            <a:r>
              <a:rPr lang="en-US" altLang="zh-CN" sz="2800" i="1" dirty="0">
                <a:ea typeface="宋体" panose="02010600030101010101" pitchFamily="2" charset="-122"/>
              </a:rPr>
              <a:t>e.g.,</a:t>
            </a:r>
            <a:r>
              <a:rPr lang="en-US" altLang="zh-CN" sz="2800" dirty="0">
                <a:ea typeface="宋体" panose="02010600030101010101" pitchFamily="2" charset="-122"/>
              </a:rPr>
              <a:t> −3);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binary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operators take 2 operands (</a:t>
            </a:r>
            <a:r>
              <a:rPr lang="en-US" altLang="zh-CN" sz="2800" i="1" dirty="0">
                <a:ea typeface="宋体" panose="02010600030101010101" pitchFamily="2" charset="-122"/>
              </a:rPr>
              <a:t>e.g.,</a:t>
            </a:r>
            <a:r>
              <a:rPr lang="en-US" altLang="zh-CN" sz="2800" dirty="0">
                <a:ea typeface="宋体" panose="02010600030101010101" pitchFamily="2" charset="-122"/>
              </a:rPr>
              <a:t> 3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宋体" panose="02010600030101010101" pitchFamily="2" charset="-122"/>
              </a:rPr>
              <a:t> 4).</a:t>
            </a:r>
          </a:p>
          <a:p>
            <a:pPr eaLnBrk="1" hangingPunct="1"/>
            <a:r>
              <a:rPr lang="en-US" altLang="zh-CN" sz="2800" i="1" dirty="0">
                <a:ea typeface="宋体" panose="02010600030101010101" pitchFamily="2" charset="-122"/>
              </a:rPr>
              <a:t>Propositional</a:t>
            </a:r>
            <a:r>
              <a:rPr lang="en-US" altLang="zh-CN" sz="2800" dirty="0">
                <a:ea typeface="宋体" panose="02010600030101010101" pitchFamily="2" charset="-122"/>
              </a:rPr>
              <a:t> or </a:t>
            </a:r>
            <a:r>
              <a:rPr lang="en-US" altLang="zh-CN" sz="2800" i="1" dirty="0">
                <a:ea typeface="宋体" panose="02010600030101010101" pitchFamily="2" charset="-122"/>
              </a:rPr>
              <a:t>Boolean</a:t>
            </a:r>
            <a:r>
              <a:rPr lang="en-US" altLang="zh-CN" sz="2800" dirty="0">
                <a:ea typeface="宋体" panose="02010600030101010101" pitchFamily="2" charset="-122"/>
              </a:rPr>
              <a:t> or logical operators operate on propositions (or their truth values) instead of on numbers.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Operators / Connectives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Uniqueness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Some theorems asset the existence of a unique element with a particular property,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!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 The two parts of a </a:t>
            </a:r>
            <a:r>
              <a:rPr lang="en-US" altLang="zh-CN" i="1" dirty="0">
                <a:sym typeface="Symbol" panose="05050102010706020507" pitchFamily="18" charset="2"/>
              </a:rPr>
              <a:t>uniqueness proof </a:t>
            </a:r>
            <a:r>
              <a:rPr lang="en-US" altLang="zh-CN" dirty="0">
                <a:sym typeface="Symbol" panose="05050102010706020507" pitchFamily="18" charset="2"/>
              </a:rPr>
              <a:t>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 i="1" dirty="0">
                <a:solidFill>
                  <a:srgbClr val="C00000"/>
                </a:solidFill>
                <a:sym typeface="Symbol" panose="05050102010706020507" pitchFamily="18" charset="2"/>
              </a:rPr>
              <a:t>Existence</a:t>
            </a:r>
            <a:r>
              <a:rPr lang="en-US" altLang="zh-CN" sz="3200" dirty="0">
                <a:sym typeface="Symbol" panose="05050102010706020507" pitchFamily="18" charset="2"/>
              </a:rPr>
              <a:t>: We show that an element </a:t>
            </a:r>
            <a:r>
              <a:rPr lang="en-US" altLang="zh-CN" sz="3200" i="1" dirty="0"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ym typeface="Symbol" panose="05050102010706020507" pitchFamily="18" charset="2"/>
              </a:rPr>
              <a:t> with the property exists.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 i="1" dirty="0">
                <a:solidFill>
                  <a:srgbClr val="C00000"/>
                </a:solidFill>
                <a:sym typeface="Symbol" panose="05050102010706020507" pitchFamily="18" charset="2"/>
              </a:rPr>
              <a:t>Uniqueness</a:t>
            </a:r>
            <a:r>
              <a:rPr lang="en-US" altLang="zh-CN" sz="3200" dirty="0">
                <a:sym typeface="Symbol" panose="05050102010706020507" pitchFamily="18" charset="2"/>
              </a:rPr>
              <a:t>: We show that if </a:t>
            </a:r>
            <a:r>
              <a:rPr lang="en-US" altLang="zh-CN" sz="3200" i="1" dirty="0">
                <a:sym typeface="Symbol" panose="05050102010706020507" pitchFamily="18" charset="2"/>
              </a:rPr>
              <a:t>y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32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, then </a:t>
            </a:r>
            <a:r>
              <a:rPr lang="en-US" altLang="zh-CN" sz="32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does not have the property.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</a:t>
            </a:r>
            <a:endParaRPr lang="en-US" altLang="zh-CN" sz="2000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Uniqueness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Example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: Show that if </a:t>
            </a:r>
            <a:r>
              <a:rPr lang="en-US" altLang="zh-CN" sz="28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altLang="zh-CN" sz="28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are real numbers and  </a:t>
            </a:r>
            <a:r>
              <a:rPr lang="en-US" altLang="zh-CN" sz="28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≠0, then there is a unique real number r  such that  </a:t>
            </a:r>
            <a:r>
              <a:rPr lang="en-US" altLang="zh-CN" sz="28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+ b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0.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Solution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Existence: The real number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−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/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is a solution of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ar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0 because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(−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/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) 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−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=0.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Uniqueness: Suppose that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is a real number such that  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as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0. Then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as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, where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−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/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.  Subtracting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from both sides and dividing by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shows that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.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8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800" dirty="0"/>
              <a:t>Proof Strategies for proving </a:t>
            </a:r>
            <a:r>
              <a:rPr lang="en-US" altLang="zh-CN" sz="3800" i="1" dirty="0"/>
              <a:t>p</a:t>
            </a:r>
            <a:r>
              <a:rPr lang="en-US" altLang="zh-CN" sz="3800" dirty="0"/>
              <a:t> </a:t>
            </a:r>
            <a:r>
              <a:rPr lang="en-US" altLang="zh-CN" sz="3800" dirty="0">
                <a:latin typeface="Cambria Math" panose="02040503050406030204" pitchFamily="18" charset="0"/>
                <a:cs typeface="Cambria Math" panose="02040503050406030204" pitchFamily="18" charset="0"/>
              </a:rPr>
              <a:t>→ </a:t>
            </a:r>
            <a:r>
              <a:rPr lang="en-US" altLang="zh-CN" sz="3800" i="1" dirty="0">
                <a:latin typeface="Cambria Math" panose="02040503050406030204" pitchFamily="18" charset="0"/>
                <a:cs typeface="Cambria Math" panose="02040503050406030204" pitchFamily="18" charset="0"/>
              </a:rPr>
              <a:t>q </a:t>
            </a:r>
            <a:endParaRPr lang="en-US" altLang="zh-C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" y="1405255"/>
            <a:ext cx="8345170" cy="4614545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Choose a proof method.</a:t>
            </a:r>
          </a:p>
          <a:p>
            <a:pPr marL="640080" lvl="1" indent="-247015" algn="l" eaLnBrk="1" hangingPunct="1">
              <a:lnSpc>
                <a:spcPct val="100000"/>
              </a:lnSpc>
              <a:buClr>
                <a:srgbClr val="0F6FC6"/>
              </a:buClr>
              <a:buFont typeface="Wingdings 2" panose="05020102010507070707"/>
              <a:buChar char=""/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First try a direct method of proof.  </a:t>
            </a:r>
          </a:p>
          <a:p>
            <a:pPr marL="640080" lvl="1" indent="-247015" algn="l" eaLnBrk="1" hangingPunct="1">
              <a:lnSpc>
                <a:spcPct val="100000"/>
              </a:lnSpc>
              <a:buClr>
                <a:srgbClr val="0F6FC6"/>
              </a:buClr>
              <a:buFont typeface="Wingdings 2" panose="05020102010507070707"/>
              <a:buChar char=""/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If this does not work, w</a:t>
            </a:r>
            <a:r>
              <a:rPr lang="en-US" sz="3200" kern="1200" dirty="0">
                <a:solidFill>
                  <a:sysClr val="windowText" lastClr="000000"/>
                </a:solidFill>
                <a:latin typeface="Constantia" panose="02030602050306030303" charset="0"/>
                <a:ea typeface="+mn-ea"/>
                <a:sym typeface="+mn-ea"/>
              </a:rPr>
              <a:t>e may need  a clever use of a </a:t>
            </a:r>
            <a:r>
              <a:rPr lang="en-US" sz="3200" kern="1200" dirty="0">
                <a:solidFill>
                  <a:srgbClr val="C00000"/>
                </a:solidFill>
                <a:latin typeface="Constantia" panose="02030602050306030303" charset="0"/>
                <a:ea typeface="+mn-ea"/>
                <a:sym typeface="+mn-ea"/>
              </a:rPr>
              <a:t>proof by contraposition</a:t>
            </a:r>
            <a:r>
              <a:rPr lang="en-US" sz="3200" kern="1200" dirty="0">
                <a:solidFill>
                  <a:sysClr val="windowText" lastClr="000000"/>
                </a:solidFill>
                <a:latin typeface="Constantia" panose="02030602050306030303" charset="0"/>
                <a:ea typeface="+mn-ea"/>
                <a:sym typeface="+mn-ea"/>
              </a:rPr>
              <a:t> or a </a:t>
            </a:r>
            <a:r>
              <a:rPr lang="en-US" sz="3200" kern="1200" dirty="0">
                <a:solidFill>
                  <a:srgbClr val="C00000"/>
                </a:solidFill>
                <a:latin typeface="Constantia" panose="02030602050306030303" charset="0"/>
                <a:ea typeface="+mn-ea"/>
                <a:sym typeface="+mn-ea"/>
              </a:rPr>
              <a:t>proof by contradiction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For whichever method you are trying, choose a strategy.</a:t>
            </a:r>
          </a:p>
          <a:p>
            <a:pPr marL="849630" lvl="1" indent="-4572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sz="3200" i="1" dirty="0"/>
              <a:t>Forward reasoning</a:t>
            </a:r>
            <a:r>
              <a:rPr lang="en-US" altLang="zh-CN" sz="3200" dirty="0"/>
              <a:t>.</a:t>
            </a:r>
          </a:p>
          <a:p>
            <a:pPr marL="849630" lvl="1" indent="-4572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zh-CN" sz="3200" i="1" dirty="0"/>
              <a:t>Backward reasoning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Forward Reasoning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07375" cy="4648200"/>
          </a:xfrm>
        </p:spPr>
        <p:txBody>
          <a:bodyPr vert="horz" wrap="square" lIns="91440" tIns="45720" rIns="91440" bIns="45720" anchor="t"/>
          <a:lstStyle/>
          <a:p>
            <a:pPr marL="0" lvl="1" eaLnBrk="1" hangingPunct="1">
              <a:lnSpc>
                <a:spcPct val="90000"/>
              </a:lnSpc>
            </a:pPr>
            <a:r>
              <a:rPr lang="en-US" altLang="zh-CN" sz="3200" dirty="0">
                <a:sym typeface="+mn-ea"/>
              </a:rPr>
              <a:t>Start with axioms and known theorems.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Have premises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, and want to prove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Find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such that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Then, modus ponens gives you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Then, find an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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(such that)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Then, modus ponens gives you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hope to eventually get to an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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problem with this method is…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 can be tough to see the path looking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Backward Reasoning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7693025" cy="4572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It can often be easier to see the </a:t>
            </a:r>
            <a:r>
              <a:rPr lang="en-US" altLang="zh-CN" sz="2800" i="1" dirty="0">
                <a:ea typeface="宋体" panose="02010600030101010101" pitchFamily="2" charset="-122"/>
              </a:rPr>
              <a:t>very same path</a:t>
            </a:r>
            <a:r>
              <a:rPr lang="en-US" altLang="zh-CN" sz="2800" dirty="0">
                <a:ea typeface="宋体" panose="02010600030101010101" pitchFamily="2" charset="-122"/>
              </a:rPr>
              <a:t> if you just start looking from the conclusion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instead…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That is, </a:t>
            </a:r>
            <a:r>
              <a:rPr lang="en-US" altLang="zh-CN" sz="2400" i="1" dirty="0">
                <a:ea typeface="宋体" panose="02010600030101010101" pitchFamily="2" charset="-122"/>
              </a:rPr>
              <a:t>first</a:t>
            </a:r>
            <a:r>
              <a:rPr lang="en-US" altLang="zh-CN" sz="2400" dirty="0">
                <a:ea typeface="宋体" panose="02010600030101010101" pitchFamily="2" charset="-122"/>
              </a:rPr>
              <a:t> find an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−1</a:t>
            </a:r>
            <a:r>
              <a:rPr lang="en-US" altLang="zh-CN" sz="2400" dirty="0">
                <a:ea typeface="宋体" panose="02010600030101010101" pitchFamily="2" charset="-122"/>
              </a:rPr>
              <a:t> such that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−1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2400" i="1" dirty="0"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a typeface="宋体" panose="02010600030101010101" pitchFamily="2" charset="-122"/>
              </a:rPr>
              <a:t>, find an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−2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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−2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−1</a:t>
            </a:r>
            <a:r>
              <a:rPr lang="en-US" altLang="zh-CN" sz="2400" dirty="0">
                <a:ea typeface="宋体" panose="02010600030101010101" pitchFamily="2" charset="-122"/>
              </a:rPr>
              <a:t>, and so on…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Working back to an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−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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Note we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still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are using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modus ponens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to propagate truth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forwards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down the chain from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sz="28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to … to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to 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!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Backward Reasoning Example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693025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Theorem: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&gt;0,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&gt;0,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)/2 &gt;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Notice it is not obvious how to go from the premises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directly forward to the conclusion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)/2 &gt;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So, let’s work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backwards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the conclusion,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)/2 &gt;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!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Steps of Example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693025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)/2 &gt; 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1/2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  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(squaring both sides)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This preserves the “&gt;” since both sides are positive.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/4 &gt;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(multiplying through by 4)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4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                  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(squaring 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+2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4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  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(subtracting out 4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−2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0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        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(factoring left side)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Now, since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)≠0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 thus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 and we can work our way back along the chain of steps…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800" dirty="0">
                <a:ea typeface="宋体" panose="02010600030101010101" pitchFamily="2" charset="-122"/>
              </a:rPr>
              <a:t>“</a:t>
            </a:r>
            <a:r>
              <a:rPr lang="en-US" altLang="zh-CN" sz="3800" dirty="0">
                <a:ea typeface="宋体" panose="02010600030101010101" pitchFamily="2" charset="-122"/>
              </a:rPr>
              <a:t>Forwardized” version of Example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724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Theorem: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&gt;0,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&gt;0,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)/2 &gt;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Proof.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If Since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)≠0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Thus,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i.e.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−2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Adding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both sides,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+2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4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Factoring the left side, we have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&gt; 4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/4 &gt;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Since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positive, we can take the square root of both sides and get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)/2 &gt;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1/2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■</a:t>
            </a:r>
          </a:p>
          <a:p>
            <a:pPr lvl="1" eaLnBrk="1" hangingPunct="1">
              <a:buNone/>
            </a:pP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Stone Game Example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693025" cy="4648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Game rules: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There are 15 stones in a pile.  Two players take turns removing either 1, 2, or 3 stones. Whoever takes the last stone wins.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Theorem:</a:t>
            </a:r>
            <a:r>
              <a:rPr lang="en-US" altLang="zh-CN" sz="2800" dirty="0">
                <a:ea typeface="宋体" panose="02010600030101010101" pitchFamily="2" charset="-122"/>
              </a:rPr>
              <a:t> There is a strategy for the first player that guarantees him a win.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How do we prove this?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Looks complicated… How do we pick out the winning strategy from among all possible strategies?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Work backwards from the endgame!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Working Backwards in the Game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693025" cy="3724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Player 1 wins if it is player 2’s turn and there are no stones…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P1 can arrange this if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it is his turn, and there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are 1, 2, or 3 stones…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This will be true as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long as player 2 had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4 stones on his turn…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And so on…</a:t>
            </a:r>
          </a:p>
        </p:txBody>
      </p:sp>
      <p:graphicFrame>
        <p:nvGraphicFramePr>
          <p:cNvPr id="355371" name="Group 43"/>
          <p:cNvGraphicFramePr>
            <a:graphicFrameLocks noGrp="1"/>
          </p:cNvGraphicFramePr>
          <p:nvPr>
            <p:ph idx="1"/>
          </p:nvPr>
        </p:nvGraphicFramePr>
        <p:xfrm>
          <a:off x="4495800" y="2209800"/>
          <a:ext cx="3962400" cy="360712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Player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Player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1, 2, 3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5, 6, 7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9, 10, 11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13, 14, 15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40" name="Line 36"/>
          <p:cNvSpPr/>
          <p:nvPr/>
        </p:nvSpPr>
        <p:spPr>
          <a:xfrm flipV="1">
            <a:off x="5943600" y="2743200"/>
            <a:ext cx="14478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1" name="Line 37"/>
          <p:cNvSpPr/>
          <p:nvPr/>
        </p:nvSpPr>
        <p:spPr>
          <a:xfrm flipH="1" flipV="1">
            <a:off x="5943600" y="3200400"/>
            <a:ext cx="14478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2" name="Line 38"/>
          <p:cNvSpPr/>
          <p:nvPr/>
        </p:nvSpPr>
        <p:spPr>
          <a:xfrm flipV="1">
            <a:off x="5867400" y="3657600"/>
            <a:ext cx="1371600" cy="304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3" name="Line 39"/>
          <p:cNvSpPr/>
          <p:nvPr/>
        </p:nvSpPr>
        <p:spPr>
          <a:xfrm flipH="1" flipV="1">
            <a:off x="5867400" y="4038600"/>
            <a:ext cx="1447800" cy="304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4" name="Line 40"/>
          <p:cNvSpPr/>
          <p:nvPr/>
        </p:nvSpPr>
        <p:spPr>
          <a:xfrm flipV="1">
            <a:off x="6019800" y="4419600"/>
            <a:ext cx="1295400" cy="2286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5" name="Line 41"/>
          <p:cNvSpPr/>
          <p:nvPr/>
        </p:nvSpPr>
        <p:spPr>
          <a:xfrm flipH="1" flipV="1">
            <a:off x="6019800" y="4724400"/>
            <a:ext cx="12954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6" name="Line 42"/>
          <p:cNvSpPr/>
          <p:nvPr/>
        </p:nvSpPr>
        <p:spPr>
          <a:xfrm flipV="1">
            <a:off x="6096000" y="5181600"/>
            <a:ext cx="12954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Compound Propositions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In Propositional Logic, we assume a collection of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atomic</a:t>
            </a:r>
            <a:r>
              <a:rPr lang="en-US" altLang="zh-CN" i="1" dirty="0">
                <a:ea typeface="宋体" panose="02010600030101010101" pitchFamily="2" charset="-122"/>
              </a:rPr>
              <a:t> (or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component</a:t>
            </a:r>
            <a:r>
              <a:rPr lang="en-US" altLang="zh-CN" i="1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propositions are given:  </a:t>
            </a:r>
            <a:r>
              <a:rPr lang="en-US" altLang="zh-CN" i="1" dirty="0">
                <a:ea typeface="宋体" panose="02010600030101010101" pitchFamily="2" charset="-122"/>
              </a:rPr>
              <a:t>p, q, r, s, t,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buNone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Then we form compound propositions by using </a:t>
            </a:r>
            <a:r>
              <a:rPr lang="en-US" altLang="zh-CN" b="1" i="1" dirty="0">
                <a:ea typeface="宋体" panose="02010600030101010101" pitchFamily="2" charset="-122"/>
              </a:rPr>
              <a:t>logical connectives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ea typeface="宋体" panose="02010600030101010101" pitchFamily="2" charset="-122"/>
              </a:rPr>
              <a:t>logical operators</a:t>
            </a:r>
            <a:r>
              <a:rPr lang="en-US" altLang="zh-CN" dirty="0">
                <a:ea typeface="宋体" panose="02010600030101010101" pitchFamily="2" charset="-122"/>
              </a:rPr>
              <a:t>) to form propositional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molecules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Forwardized” version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394335" y="1377315"/>
            <a:ext cx="7832090" cy="471868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Theorem.</a:t>
            </a:r>
            <a:r>
              <a:rPr lang="en-US" altLang="zh-CN" sz="2800" dirty="0">
                <a:ea typeface="宋体" panose="02010600030101010101" pitchFamily="2" charset="-122"/>
              </a:rPr>
              <a:t> Whoever moves first can always force a win.</a:t>
            </a:r>
          </a:p>
          <a:p>
            <a:pPr lvl="1" eaLnBrk="1" hangingPunct="1"/>
            <a:r>
              <a:rPr lang="en-US" altLang="zh-CN" sz="2400" b="1" dirty="0">
                <a:ea typeface="宋体" panose="02010600030101010101" pitchFamily="2" charset="-122"/>
              </a:rPr>
              <a:t>Proof.</a:t>
            </a:r>
            <a:r>
              <a:rPr lang="en-US" altLang="zh-CN" sz="2400" dirty="0">
                <a:ea typeface="宋体" panose="02010600030101010101" pitchFamily="2" charset="-122"/>
              </a:rPr>
              <a:t>  Player 1 can remove 3 stones, leaving 12.  After player 2 moves, there will then be either 11, 10, or 9 stones left.  In any of these cases, player 1 can then reduce the number of stones to 8.  Then, player 2 will reduce the number to 7, 6, or 5.  Then, player 1 can reduce the number to 4.  Then, player 2 must reduce them to 3, 2, or 1.  Player 1 then removes the remaining stones and wins.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Conjecture &amp; Counterexamples</a:t>
            </a:r>
          </a:p>
        </p:txBody>
      </p:sp>
      <p:sp>
        <p:nvSpPr>
          <p:cNvPr id="36659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Conjecture: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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integers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+41</a:t>
            </a:r>
            <a:r>
              <a:rPr lang="en-US" altLang="zh-CN" sz="2800" dirty="0">
                <a:ea typeface="宋体" panose="02010600030101010101" pitchFamily="2" charset="-122"/>
              </a:rPr>
              <a:t> is prime.</a:t>
            </a:r>
          </a:p>
          <a:p>
            <a:pPr lvl="1" eaLnBrk="1" hangingPunct="1"/>
            <a:r>
              <a:rPr lang="en-US" altLang="zh-CN" sz="2400" b="1" dirty="0">
                <a:ea typeface="宋体" panose="02010600030101010101" pitchFamily="2" charset="-122"/>
              </a:rPr>
              <a:t>Hm, let’s see if we can find any counter-examples: </a:t>
            </a:r>
          </a:p>
          <a:p>
            <a:pPr lvl="2" eaLnBrk="1" hangingPunct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−1+41 = 41</a:t>
            </a:r>
            <a:r>
              <a:rPr lang="en-US" altLang="zh-CN" sz="2000" dirty="0">
                <a:ea typeface="宋体" panose="02010600030101010101" pitchFamily="2" charset="-122"/>
              </a:rPr>
              <a:t> (prime)</a:t>
            </a:r>
          </a:p>
          <a:p>
            <a:pPr lvl="2" eaLnBrk="1" hangingPunct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−2+41 = 4−2+41 = 43</a:t>
            </a:r>
            <a:r>
              <a:rPr lang="en-US" altLang="zh-CN" sz="2000" dirty="0">
                <a:ea typeface="宋体" panose="02010600030101010101" pitchFamily="2" charset="-122"/>
              </a:rPr>
              <a:t> (prime)</a:t>
            </a:r>
          </a:p>
          <a:p>
            <a:pPr lvl="2" eaLnBrk="1" hangingPunct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−3+41 = 9−3+41 = 47</a:t>
            </a:r>
            <a:r>
              <a:rPr lang="en-US" altLang="zh-CN" sz="2000" dirty="0">
                <a:ea typeface="宋体" panose="02010600030101010101" pitchFamily="2" charset="-122"/>
              </a:rPr>
              <a:t> (prime)   </a:t>
            </a:r>
            <a:r>
              <a:rPr lang="en-US" altLang="zh-CN" sz="2000" dirty="0">
                <a:solidFill>
                  <a:srgbClr val="800080"/>
                </a:solidFill>
                <a:ea typeface="宋体" panose="02010600030101010101" pitchFamily="2" charset="-122"/>
              </a:rPr>
              <a:t>Looking good so far!!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Can we conclude after showing that it checks out in, say, 20 or 30 cases, that the conjecture must be true?</a:t>
            </a:r>
          </a:p>
          <a:p>
            <a:pPr eaLnBrk="1" hangingPunct="1"/>
            <a:r>
              <a:rPr lang="en-US" altLang="zh-CN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NEVER!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Of course, 41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−41+41 is divisible by 41!!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Even Great Mathematicians Can Propose False Conjectures!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693025" cy="4191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Euler conjectured that for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&gt;2</a:t>
            </a:r>
            <a:r>
              <a:rPr lang="en-US" altLang="zh-CN" sz="2800" dirty="0">
                <a:ea typeface="宋体" panose="02010600030101010101" pitchFamily="2" charset="-122"/>
              </a:rPr>
              <a:t>, the sum of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−1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ea typeface="宋体" panose="02010600030101010101" pitchFamily="2" charset="-122"/>
              </a:rPr>
              <a:t>th</a:t>
            </a:r>
            <a:r>
              <a:rPr lang="en-US" altLang="zh-CN" sz="2800" dirty="0">
                <a:ea typeface="宋体" panose="02010600030101010101" pitchFamily="2" charset="-122"/>
              </a:rPr>
              <a:t> powers of positive integers is not an </a:t>
            </a:r>
            <a:r>
              <a:rPr lang="en-US" altLang="zh-CN" sz="2800" i="1" dirty="0"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ea typeface="宋体" panose="02010600030101010101" pitchFamily="2" charset="-122"/>
              </a:rPr>
              <a:t>th</a:t>
            </a:r>
            <a:r>
              <a:rPr lang="en-US" altLang="zh-CN" sz="2800" dirty="0">
                <a:ea typeface="宋体" panose="02010600030101010101" pitchFamily="2" charset="-122"/>
              </a:rPr>
              <a:t> power.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Remained true for all cases checked for 200 years, but no proof was found.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Finally, in 1966, someone noticed that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27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+ 84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+ 110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+ 133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= 144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Larger counter-examples have also been found for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=4, but none for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&gt;5 yet.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Fermat’s “Last Theorem”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Theorem: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800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has no solutions in integers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xyz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≠ 0</a:t>
            </a:r>
            <a:r>
              <a:rPr lang="en-US" altLang="zh-CN" sz="2800" dirty="0">
                <a:ea typeface="宋体" panose="02010600030101010101" pitchFamily="2" charset="-122"/>
              </a:rPr>
              <a:t> with integer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&gt;2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 the 1600s, Fermat famously claimed in a marginal note that he had a “wondrous proof” of the theorem.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But unfortunately, if he had one, he never published it!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theorem remained a publicly unproven conjecture for the next ~400 years!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Finally, a proof that requires hundreds of pages of advanced mathematics was found by Wiles at Princeton in 1990.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It took him 10 years of work to find it!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Challenge: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Find a </a:t>
            </a:r>
            <a:r>
              <a:rPr lang="en-US" altLang="zh-CN" sz="2400" i="1" dirty="0">
                <a:ea typeface="宋体" panose="02010600030101010101" pitchFamily="2" charset="-122"/>
              </a:rPr>
              <a:t>short, simple</a:t>
            </a:r>
            <a:r>
              <a:rPr lang="en-US" altLang="zh-CN" sz="2400" dirty="0">
                <a:ea typeface="宋体" panose="02010600030101010101" pitchFamily="2" charset="-122"/>
              </a:rPr>
              <a:t> proof of Fermat’s last theorem, and you will become instantly famous!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Some Open Conjectures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3861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Conjecture:</a:t>
            </a:r>
            <a:r>
              <a:rPr lang="en-US" altLang="zh-CN" sz="2800" dirty="0">
                <a:ea typeface="宋体" panose="02010600030101010101" pitchFamily="2" charset="-122"/>
              </a:rPr>
              <a:t>  There are infinitely many primes of the form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ea typeface="宋体" panose="02010600030101010101" pitchFamily="2" charset="-122"/>
              </a:rPr>
              <a:t>, where </a:t>
            </a:r>
            <a:r>
              <a:rPr lang="en-US" altLang="zh-CN" sz="2800" i="1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Conjecture: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(Twin Prime Conjecture) There are infinitely pairs of primes of the form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+2)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Conjecture: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(The Hailstone Problem)  If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when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is even, and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+1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when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is odd, then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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i="1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1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(where the superscript denotes composition of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with itself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times).</a:t>
            </a:r>
          </a:p>
        </p:txBody>
      </p:sp>
      <p:sp>
        <p:nvSpPr>
          <p:cNvPr id="26628" name="Text Box 4"/>
          <p:cNvSpPr txBox="1"/>
          <p:nvPr/>
        </p:nvSpPr>
        <p:spPr>
          <a:xfrm>
            <a:off x="990600" y="5334000"/>
            <a:ext cx="7165975" cy="879475"/>
          </a:xfrm>
          <a:prstGeom prst="rect">
            <a:avLst/>
          </a:prstGeom>
          <a:solidFill>
            <a:srgbClr val="FFFFCC"/>
          </a:solidFill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Prove any of these, and you can probably have a lifetime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career sitting around doing pure mathematics…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3391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Some Popular Logical Operators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idx="1"/>
          </p:nvPr>
        </p:nvGraphicFramePr>
        <p:xfrm>
          <a:off x="609600" y="1601788"/>
          <a:ext cx="7924800" cy="4191000"/>
        </p:xfrm>
        <a:graphic>
          <a:graphicData uri="http://schemas.openxmlformats.org/drawingml/2006/table">
            <a:tbl>
              <a:tblPr/>
              <a:tblGrid>
                <a:gridCol w="351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Formal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Nickname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Negation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Conjunction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Disjunction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Exclusive-OR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Implication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IMPLIES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Biconditional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3391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Constructing a truth table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421640" y="1357630"/>
            <a:ext cx="6965315" cy="4805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Pct val="100000"/>
              <a:buNone/>
            </a:pPr>
            <a:r>
              <a:rPr lang="en-US" altLang="zh-CN" dirty="0">
                <a:ea typeface="宋体" panose="02010600030101010101" pitchFamily="2" charset="-122"/>
              </a:rPr>
              <a:t>Determine the truth values of the compound proposition</a:t>
            </a:r>
          </a:p>
          <a:p>
            <a:pPr marL="457200" lvl="1" indent="0">
              <a:spcBef>
                <a:spcPct val="10000"/>
              </a:spcBef>
              <a:buClrTx/>
              <a:buSzPct val="100000"/>
              <a:buChar char="•"/>
            </a:pPr>
            <a:r>
              <a:rPr lang="en-US" altLang="zh-CN" sz="3200" dirty="0">
                <a:ea typeface="宋体" panose="02010600030101010101" pitchFamily="2" charset="-122"/>
              </a:rPr>
              <a:t> one</a:t>
            </a:r>
            <a:r>
              <a:rPr lang="en-US" altLang="zh-CN" sz="2800" dirty="0">
                <a:ea typeface="宋体" panose="02010600030101010101" pitchFamily="2" charset="-122"/>
              </a:rPr>
              <a:t> row for every possible combination of values  for the  atomic propositions.</a:t>
            </a:r>
          </a:p>
          <a:p>
            <a:pPr marL="457200" lvl="1" indent="0">
              <a:spcBef>
                <a:spcPct val="10000"/>
              </a:spcBef>
              <a:buClrTx/>
              <a:buSzPct val="10000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one column for each propositional variable.</a:t>
            </a:r>
          </a:p>
          <a:p>
            <a:pPr marL="457200" lvl="1" indent="0">
              <a:spcBef>
                <a:spcPct val="10000"/>
              </a:spcBef>
              <a:buClrTx/>
              <a:buSzPct val="10000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one for the compound proposition.</a:t>
            </a:r>
          </a:p>
          <a:p>
            <a:pPr marL="457200" lvl="1" indent="0">
              <a:spcBef>
                <a:spcPct val="10000"/>
              </a:spcBef>
              <a:buClrTx/>
              <a:buSzPct val="10000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count in binary</a:t>
            </a:r>
          </a:p>
          <a:p>
            <a:pPr marL="457200" lvl="1" indent="0">
              <a:spcBef>
                <a:spcPct val="10000"/>
              </a:spcBef>
              <a:buClrTx/>
              <a:buSzPct val="100000"/>
              <a:buChar char="•"/>
            </a:pP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propositional variables =</a:t>
            </a:r>
            <a:r>
              <a:rPr lang="en-US" altLang="zh-CN" u="sng" dirty="0">
                <a:ea typeface="宋体" panose="02010600030101010101" pitchFamily="2" charset="-122"/>
              </a:rPr>
              <a:t>      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rows.</a:t>
            </a:r>
          </a:p>
        </p:txBody>
      </p:sp>
      <p:graphicFrame>
        <p:nvGraphicFramePr>
          <p:cNvPr id="123941" name="Group 37"/>
          <p:cNvGraphicFramePr>
            <a:graphicFrameLocks noGrp="1"/>
          </p:cNvGraphicFramePr>
          <p:nvPr>
            <p:ph idx="1"/>
          </p:nvPr>
        </p:nvGraphicFramePr>
        <p:xfrm>
          <a:off x="7100570" y="2530475"/>
          <a:ext cx="1828800" cy="2590800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8" name="Text Box 38"/>
          <p:cNvSpPr txBox="1"/>
          <p:nvPr/>
        </p:nvSpPr>
        <p:spPr>
          <a:xfrm>
            <a:off x="7100570" y="1853883"/>
            <a:ext cx="777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e.g.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19115" y="5488940"/>
            <a:ext cx="6445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i="1" baseline="30000" dirty="0">
                <a:solidFill>
                  <a:srgbClr val="990033"/>
                </a:solidFill>
                <a:ea typeface="宋体" panose="02010600030101010101" pitchFamily="2" charset="-122"/>
                <a:sym typeface="+mn-ea"/>
              </a:rPr>
              <a:t>n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Negation Operator “¬”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151813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unary </a:t>
            </a:r>
            <a:r>
              <a:rPr lang="en-US" altLang="zh-CN" i="1" dirty="0">
                <a:ea typeface="宋体" panose="02010600030101010101" pitchFamily="2" charset="-122"/>
              </a:rPr>
              <a:t>negation operator</a:t>
            </a:r>
            <a:r>
              <a:rPr lang="en-US" altLang="zh-CN" dirty="0">
                <a:ea typeface="宋体" panose="02010600030101010101" pitchFamily="2" charset="-122"/>
              </a:rPr>
              <a:t> transforms a prop. into its logical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negation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E.g.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If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“I have brown hair.”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  then ¬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“I do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not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have brown hair.”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truth table</a:t>
            </a:r>
            <a:r>
              <a:rPr lang="en-US" altLang="zh-CN" dirty="0">
                <a:ea typeface="宋体" panose="02010600030101010101" pitchFamily="2" charset="-122"/>
              </a:rPr>
              <a:t> for NOT: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642134" y="3739833"/>
          <a:ext cx="1433195" cy="160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1448435" imgH="1612265" progId="Word.Document.8">
                  <p:embed/>
                </p:oleObj>
              </mc:Choice>
              <mc:Fallback>
                <p:oleObj r:id="rId4" imgW="1448435" imgH="161226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2134" y="3739833"/>
                        <a:ext cx="1433195" cy="160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/>
          <p:nvPr/>
        </p:nvSpPr>
        <p:spPr>
          <a:xfrm>
            <a:off x="1510030" y="4518660"/>
            <a:ext cx="3565525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:≡ True;  F :≡ False</a:t>
            </a: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“:≡” means “is defined as”</a:t>
            </a:r>
          </a:p>
        </p:txBody>
      </p:sp>
      <p:sp>
        <p:nvSpPr>
          <p:cNvPr id="39942" name="Text Box 6"/>
          <p:cNvSpPr txBox="1"/>
          <p:nvPr/>
        </p:nvSpPr>
        <p:spPr>
          <a:xfrm>
            <a:off x="5181600" y="5257800"/>
            <a:ext cx="1233488" cy="82232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column</a:t>
            </a:r>
          </a:p>
        </p:txBody>
      </p:sp>
      <p:sp>
        <p:nvSpPr>
          <p:cNvPr id="39943" name="Text Box 7"/>
          <p:cNvSpPr txBox="1"/>
          <p:nvPr/>
        </p:nvSpPr>
        <p:spPr>
          <a:xfrm>
            <a:off x="6553200" y="5257800"/>
            <a:ext cx="1098550" cy="82232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Result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column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0" y="5511165"/>
            <a:ext cx="409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It is not the case that......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9303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Course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133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Totally 48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(class hours)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Grading policy: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Attendance &amp; Homework: 20%</a:t>
            </a:r>
          </a:p>
          <a:p>
            <a:pPr lvl="2" eaLnBrk="1" hangingPunct="1"/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Collaboration is encouraged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Solutions must be your own.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 Randomly chosen students share solutions. 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Expected Middle Exam(open-book): 10%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Final Exam(closed-book): 70%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Conjunction Operator “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” 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binary </a:t>
            </a:r>
            <a:r>
              <a:rPr lang="en-US" altLang="zh-CN" i="1" dirty="0">
                <a:ea typeface="宋体" panose="02010600030101010101" pitchFamily="2" charset="-122"/>
              </a:rPr>
              <a:t>conjunction operator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combines two propositions to form their logical 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conjunction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=“I will have salad for lunch.” and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q=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“I will have steak for dinner.”, then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=“I will have salad for lunch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 will have steak for dinner.”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Text Box 8"/>
          <p:cNvSpPr txBox="1"/>
          <p:nvPr/>
        </p:nvSpPr>
        <p:spPr>
          <a:xfrm>
            <a:off x="1828800" y="5486400"/>
            <a:ext cx="4297363" cy="49530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Meaning is like “and” in English.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Both p and q must</a:t>
            </a:r>
            <a:b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be true!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Note that a conjunction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2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…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of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propositions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will have 2</a:t>
            </a:r>
            <a:r>
              <a:rPr lang="en-US" altLang="zh-CN" i="1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rows in its truth table.</a:t>
            </a:r>
          </a:p>
          <a:p>
            <a:pPr eaLnBrk="1" hangingPunct="1"/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Also:</a:t>
            </a:r>
            <a:r>
              <a:rPr lang="en-US" altLang="zh-CN" dirty="0">
                <a:ea typeface="宋体" panose="02010600030101010101" pitchFamily="2" charset="-122"/>
              </a:rPr>
              <a:t> ¬ and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operations together are sufficient to express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any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Boolean truth table!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Conjunction Truth Table</a:t>
            </a: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/>
        </p:nvGraphicFramePr>
        <p:xfrm>
          <a:off x="5791200" y="1447165"/>
          <a:ext cx="2514600" cy="259111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3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Disjunction Operator 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” 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binary </a:t>
            </a:r>
            <a:r>
              <a:rPr lang="en-US" altLang="zh-CN" i="1" dirty="0">
                <a:ea typeface="宋体" panose="02010600030101010101" pitchFamily="2" charset="-122"/>
              </a:rPr>
              <a:t>disjunction operator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Combines two propositions to form their logical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disjunction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=“My car has a bad engine.”</a:t>
            </a: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q=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“My car has a bad transmission.”</a:t>
            </a: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=“Either my car has a bad engine,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or</a:t>
            </a:r>
            <a: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i="1" dirty="0"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my car has a bad transmission.”</a:t>
            </a:r>
          </a:p>
        </p:txBody>
      </p:sp>
      <p:sp>
        <p:nvSpPr>
          <p:cNvPr id="46084" name="Text Box 4"/>
          <p:cNvSpPr txBox="1"/>
          <p:nvPr/>
        </p:nvSpPr>
        <p:spPr>
          <a:xfrm>
            <a:off x="1828800" y="5486400"/>
            <a:ext cx="4111625" cy="49530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Meaning is like “or” in English.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Note that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means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true, or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true,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or both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are true!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Only one of p, q need</a:t>
            </a:r>
            <a:b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be true.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So, this operation is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also called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inclusive or,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because it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includes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the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possibility that both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are true.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Disjunction Truth Table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749925" y="2057400"/>
          <a:ext cx="22828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3300730" imgH="4751705" progId="Word.Document.8">
                  <p:embed/>
                </p:oleObj>
              </mc:Choice>
              <mc:Fallback>
                <p:oleObj r:id="rId4" imgW="3300730" imgH="475170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9925" y="2057400"/>
                        <a:ext cx="2282825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AutoShape 5"/>
          <p:cNvSpPr/>
          <p:nvPr/>
        </p:nvSpPr>
        <p:spPr>
          <a:xfrm>
            <a:off x="7391400" y="3273425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7631113" y="3200400"/>
            <a:ext cx="1512887" cy="1187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Note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difference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from 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Simple Exercise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Let 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</a:rPr>
              <a:t>= “It rained last night”,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= “The sprinklers came on last night,”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</a:rPr>
              <a:t>= “The lawn was wet this morning.”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Translate each of the following into English: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¬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¬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=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¬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r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 =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3022600" y="3543300"/>
            <a:ext cx="487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didn’t rain last night.”</a:t>
            </a:r>
          </a:p>
        </p:txBody>
      </p:sp>
      <p:sp>
        <p:nvSpPr>
          <p:cNvPr id="48133" name="Text Box 5"/>
          <p:cNvSpPr txBox="1"/>
          <p:nvPr/>
        </p:nvSpPr>
        <p:spPr>
          <a:xfrm>
            <a:off x="2971800" y="4038600"/>
            <a:ext cx="551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lawn was wet this morning, and it didn’t rain last night.”</a:t>
            </a:r>
          </a:p>
        </p:txBody>
      </p:sp>
      <p:sp>
        <p:nvSpPr>
          <p:cNvPr id="48134" name="Text Box 6"/>
          <p:cNvSpPr txBox="1"/>
          <p:nvPr/>
        </p:nvSpPr>
        <p:spPr>
          <a:xfrm>
            <a:off x="2971800" y="4876800"/>
            <a:ext cx="5410200" cy="1187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Either the lawn wasn’t wet this morning, or it rained last night, or the sprinklers came on last night.”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Exclusive Or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binary 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exclusive-or </a:t>
            </a:r>
            <a:r>
              <a:rPr lang="en-US" altLang="zh-CN" i="1" dirty="0">
                <a:ea typeface="宋体" panose="02010600030101010101" pitchFamily="2" charset="-122"/>
              </a:rPr>
              <a:t>operator</a:t>
            </a:r>
            <a:r>
              <a:rPr lang="en-US" altLang="zh-CN" dirty="0">
                <a:ea typeface="宋体" panose="02010600030101010101" pitchFamily="2" charset="-122"/>
              </a:rPr>
              <a:t> 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” 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XOR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combines two propositions to form their logical “exclusive or”.</a:t>
            </a:r>
            <a:endParaRPr lang="en-US" altLang="zh-CN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“I will earn an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in this course,”</a:t>
            </a: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“I will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drop</a:t>
            </a:r>
            <a:r>
              <a:rPr lang="en-US" altLang="zh-CN" dirty="0">
                <a:ea typeface="宋体" panose="02010600030101010101" pitchFamily="2" charset="-122"/>
              </a:rPr>
              <a:t> this course,”</a:t>
            </a:r>
            <a:endParaRPr lang="en-US" altLang="zh-CN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= “I will either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earn an A</a:t>
            </a:r>
            <a:r>
              <a:rPr lang="en-US" altLang="zh-CN" dirty="0">
                <a:ea typeface="宋体" panose="02010600030101010101" pitchFamily="2" charset="-122"/>
              </a:rPr>
              <a:t> in this course, or I will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drop</a:t>
            </a:r>
            <a:r>
              <a:rPr lang="en-US" altLang="zh-CN" dirty="0">
                <a:ea typeface="宋体" panose="02010600030101010101" pitchFamily="2" charset="-122"/>
              </a:rPr>
              <a:t> it (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but not both!</a:t>
            </a:r>
            <a:r>
              <a:rPr lang="en-US" altLang="zh-CN" dirty="0">
                <a:ea typeface="宋体" panose="02010600030101010101" pitchFamily="2" charset="-122"/>
              </a:rPr>
              <a:t>)”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Note that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means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true, or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true, but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not both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Only one of p and q 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must be true.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This operation is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called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exclusive or,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because it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excludes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the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possibility that both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are true.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Exclusive-Or Truth Table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637213" y="2214563"/>
          <a:ext cx="2317750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4" imgW="2325370" imgH="2843530" progId="Word.Document.8">
                  <p:embed/>
                </p:oleObj>
              </mc:Choice>
              <mc:Fallback>
                <p:oleObj r:id="rId4" imgW="2325370" imgH="284353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7213" y="2214563"/>
                        <a:ext cx="2317750" cy="283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AutoShape 5"/>
          <p:cNvSpPr/>
          <p:nvPr/>
        </p:nvSpPr>
        <p:spPr>
          <a:xfrm>
            <a:off x="7696200" y="4343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4278" name="Text Box 6"/>
          <p:cNvSpPr txBox="1"/>
          <p:nvPr/>
        </p:nvSpPr>
        <p:spPr>
          <a:xfrm>
            <a:off x="7985125" y="4457700"/>
            <a:ext cx="1120775" cy="9255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Note</a:t>
            </a:r>
            <a:b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difference</a:t>
            </a:r>
            <a:b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from OR.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900" dirty="0">
                <a:ea typeface="宋体" panose="02010600030101010101" pitchFamily="2" charset="-122"/>
              </a:rPr>
              <a:t>Note that </a:t>
            </a:r>
            <a:r>
              <a:rPr lang="en-US" altLang="zh-CN" sz="2900" u="sng" dirty="0">
                <a:ea typeface="宋体" panose="02010600030101010101" pitchFamily="2" charset="-122"/>
              </a:rPr>
              <a:t>English</a:t>
            </a:r>
            <a:r>
              <a:rPr lang="en-US" altLang="zh-CN" sz="2900" dirty="0">
                <a:ea typeface="宋体" panose="02010600030101010101" pitchFamily="2" charset="-122"/>
              </a:rPr>
              <a:t> “or” can be </a:t>
            </a:r>
            <a:r>
              <a:rPr lang="en-US" altLang="zh-CN" sz="2900" u="sng" dirty="0">
                <a:ea typeface="宋体" panose="02010600030101010101" pitchFamily="2" charset="-122"/>
              </a:rPr>
              <a:t>ambiguous</a:t>
            </a:r>
            <a:r>
              <a:rPr lang="en-US" altLang="zh-CN" sz="2900" dirty="0">
                <a:ea typeface="宋体" panose="02010600030101010101" pitchFamily="2" charset="-122"/>
              </a:rPr>
              <a:t> regarding the “both” case!</a:t>
            </a:r>
            <a:endParaRPr lang="en-US" altLang="zh-CN" sz="2900" i="1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  <a:t>“Pat is a singer or</a:t>
            </a:r>
            <a:b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  <a:t>Pat is a writer.” -</a:t>
            </a:r>
          </a:p>
          <a:p>
            <a:pPr eaLnBrk="1" hangingPunct="1">
              <a:buNone/>
            </a:pPr>
            <a: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  <a:t>“Pat has got an A or</a:t>
            </a:r>
            <a:b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900" dirty="0">
                <a:solidFill>
                  <a:srgbClr val="0000FF"/>
                </a:solidFill>
                <a:ea typeface="宋体" panose="02010600030101010101" pitchFamily="2" charset="-122"/>
              </a:rPr>
              <a:t>Pat has got a B.” -</a:t>
            </a:r>
            <a:endParaRPr lang="en-US" altLang="zh-CN" sz="2900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9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900" dirty="0">
                <a:ea typeface="宋体" panose="02010600030101010101" pitchFamily="2" charset="-122"/>
                <a:sym typeface="Symbol" panose="05050102010706020507" pitchFamily="18" charset="2"/>
              </a:rPr>
              <a:t>Need context to disambiguate the meaning!</a:t>
            </a:r>
          </a:p>
          <a:p>
            <a:pPr eaLnBrk="1" hangingPunct="1">
              <a:buNone/>
            </a:pPr>
            <a:r>
              <a:rPr lang="en-US" altLang="zh-CN" sz="29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 this class, assume “or” means </a:t>
            </a:r>
            <a:r>
              <a:rPr lang="en-US" altLang="zh-CN" sz="2900" u="sng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inclusive</a:t>
            </a:r>
            <a:r>
              <a:rPr lang="en-US" altLang="zh-CN" sz="29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Natural Language is Ambiguous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791200" y="2670175"/>
          <a:ext cx="2728913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4" imgW="3149600" imgH="2794635" progId="Word.Document.8">
                  <p:embed/>
                </p:oleObj>
              </mc:Choice>
              <mc:Fallback>
                <p:oleObj r:id="rId4" imgW="3149600" imgH="279463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2670175"/>
                        <a:ext cx="2728913" cy="242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/>
          <p:nvPr/>
        </p:nvSpPr>
        <p:spPr>
          <a:xfrm>
            <a:off x="2133600" y="6324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Text Box 6"/>
          <p:cNvSpPr txBox="1"/>
          <p:nvPr/>
        </p:nvSpPr>
        <p:spPr>
          <a:xfrm>
            <a:off x="4114800" y="2667000"/>
            <a:ext cx="68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79" name="Text Box 7"/>
          <p:cNvSpPr txBox="1"/>
          <p:nvPr/>
        </p:nvSpPr>
        <p:spPr>
          <a:xfrm>
            <a:off x="4191000" y="3733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Implication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implication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states that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implies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q.</a:t>
            </a:r>
          </a:p>
          <a:p>
            <a:pPr eaLnBrk="1" hangingPunct="1"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let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“You study hard.”</a:t>
            </a:r>
            <a:b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“You will get a good grade.”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“If you study hard, then you will get a good grade.”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8372" name="Text Box 4"/>
          <p:cNvSpPr txBox="1"/>
          <p:nvPr/>
        </p:nvSpPr>
        <p:spPr>
          <a:xfrm>
            <a:off x="2133600" y="1600200"/>
            <a:ext cx="155575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Hypothesis</a:t>
            </a:r>
          </a:p>
        </p:txBody>
      </p:sp>
      <p:sp>
        <p:nvSpPr>
          <p:cNvPr id="58373" name="AutoShape 5"/>
          <p:cNvSpPr/>
          <p:nvPr/>
        </p:nvSpPr>
        <p:spPr>
          <a:xfrm rot="5400000">
            <a:off x="3390900" y="20955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8374" name="Text Box 6"/>
          <p:cNvSpPr txBox="1"/>
          <p:nvPr/>
        </p:nvSpPr>
        <p:spPr>
          <a:xfrm>
            <a:off x="3838575" y="1600200"/>
            <a:ext cx="1571625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58375" name="AutoShape 7"/>
          <p:cNvSpPr/>
          <p:nvPr/>
        </p:nvSpPr>
        <p:spPr>
          <a:xfrm rot="5400000">
            <a:off x="4229100" y="20955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8585" y="2893695"/>
            <a:ext cx="5694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p: hypothesis, premise, antecedent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q: conclusion, consequence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Implication Truth Table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769225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 q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b="1" dirty="0"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ea typeface="宋体" panose="02010600030101010101" pitchFamily="2" charset="-122"/>
              </a:rPr>
              <a:t>only</a:t>
            </a:r>
            <a:r>
              <a:rPr lang="en-US" altLang="zh-CN" dirty="0">
                <a:ea typeface="宋体" panose="02010600030101010101" pitchFamily="2" charset="-122"/>
              </a:rPr>
              <a:t> when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is true but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b="1" dirty="0">
                <a:ea typeface="宋体" panose="02010600030101010101" pitchFamily="2" charset="-122"/>
              </a:rPr>
              <a:t>not</a:t>
            </a:r>
            <a:r>
              <a:rPr lang="en-US" altLang="zh-CN" dirty="0">
                <a:ea typeface="宋体" panose="02010600030101010101" pitchFamily="2" charset="-122"/>
              </a:rPr>
              <a:t> true.</a:t>
            </a:r>
          </a:p>
          <a:p>
            <a:pPr eaLnBrk="1" hangingPunct="1"/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 q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does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require</a:t>
            </a:r>
            <a:b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that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 or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u="sng" dirty="0">
                <a:solidFill>
                  <a:srgbClr val="006600"/>
                </a:solidFill>
                <a:ea typeface="宋体" panose="02010600030101010101" pitchFamily="2" charset="-122"/>
              </a:rPr>
              <a:t>are ever true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!</a:t>
            </a:r>
          </a:p>
          <a:p>
            <a:pPr eaLnBrk="1" hangingPunct="1"/>
            <a:endParaRPr lang="en-US" altLang="zh-CN" sz="10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q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does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not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say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that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rgbClr val="0000FF"/>
                </a:solidFill>
                <a:ea typeface="宋体" panose="02010600030101010101" pitchFamily="2" charset="-122"/>
              </a:rPr>
              <a:t>causes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E.g.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“(1=0)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pigs can fly” is TRUE!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800" y="2514600"/>
          <a:ext cx="215582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4" imgW="2667000" imgH="2846705" progId="Word.Document.8">
                  <p:embed/>
                </p:oleObj>
              </mc:Choice>
              <mc:Fallback>
                <p:oleObj r:id="rId4" imgW="2667000" imgH="284670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2514600"/>
                        <a:ext cx="2155825" cy="230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AutoShape 5"/>
          <p:cNvSpPr/>
          <p:nvPr/>
        </p:nvSpPr>
        <p:spPr>
          <a:xfrm>
            <a:off x="7467600" y="3810000"/>
            <a:ext cx="228600" cy="457200"/>
          </a:xfrm>
          <a:prstGeom prst="rightBrace">
            <a:avLst>
              <a:gd name="adj1" fmla="val 1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7756525" y="3352800"/>
            <a:ext cx="827088" cy="15525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only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case!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1673225"/>
            <a:ext cx="4310063" cy="29638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Discrete Mathematics and Its Applications by Kenneth H. Rosen. 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English Version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zh-CN" altLang="en-US" sz="2800" dirty="0">
                <a:ea typeface="宋体" panose="02010600030101010101" pitchFamily="2" charset="-122"/>
              </a:rPr>
              <a:t>离散数学及其应用 英文版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7th Edition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ea typeface="宋体" panose="02010600030101010101" pitchFamily="2" charset="-122"/>
              </a:rPr>
              <a:t>机械工业出版社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Mechanical Industry Press</a:t>
            </a:r>
            <a:r>
              <a:rPr lang="en-US" altLang="zh-CN" sz="2800" dirty="0">
                <a:ea typeface="宋体" panose="02010600030101010101" pitchFamily="2" charset="-122"/>
              </a:rPr>
              <a:t>),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2012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45" y="1673225"/>
            <a:ext cx="3245485" cy="422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does this seem wrong?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Consider a sentence like,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“If I wear a red shirt tomorrow, then it will snow!”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logic, we consider the sentence </a:t>
            </a:r>
            <a:r>
              <a:rPr lang="en-US" altLang="zh-CN" b="1" dirty="0"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as long as either I don’t wear a red shirt, or it snowed.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But, in normal English conversation, if I were to make this claim, you would think that I was lying.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Examples of Implications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If this lecture ever ends, then the sun will rise tomorrow.”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True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or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False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“If Tuesday is a day of the week, then I am a penguin.”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True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or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False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“If 1+1=6, then Bush is president.”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True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or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False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“If the moon is made of green cheese, then I am richer than Bill Gates.”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True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or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 False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60420" name="Oval 4"/>
          <p:cNvSpPr/>
          <p:nvPr/>
        </p:nvSpPr>
        <p:spPr>
          <a:xfrm>
            <a:off x="7010400" y="5257800"/>
            <a:ext cx="914400" cy="457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0421" name="Oval 5"/>
          <p:cNvSpPr/>
          <p:nvPr/>
        </p:nvSpPr>
        <p:spPr>
          <a:xfrm>
            <a:off x="1066800" y="4114800"/>
            <a:ext cx="914400" cy="457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0422" name="Oval 6"/>
          <p:cNvSpPr/>
          <p:nvPr/>
        </p:nvSpPr>
        <p:spPr>
          <a:xfrm>
            <a:off x="4572000" y="2057400"/>
            <a:ext cx="914400" cy="457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0423" name="Oval 7"/>
          <p:cNvSpPr/>
          <p:nvPr/>
        </p:nvSpPr>
        <p:spPr>
          <a:xfrm>
            <a:off x="5334000" y="3048000"/>
            <a:ext cx="1066800" cy="457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/>
      <p:bldP spid="604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English Phrases Meaning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4613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implies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“if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, then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“if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“when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“whenever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if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when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whenever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66564" name="Rectangle 4"/>
          <p:cNvSpPr>
            <a:spLocks noGrp="1"/>
          </p:cNvSpPr>
          <p:nvPr>
            <p:ph sz="half" idx="2"/>
          </p:nvPr>
        </p:nvSpPr>
        <p:spPr>
          <a:xfrm>
            <a:off x="4649788" y="1600200"/>
            <a:ext cx="3884612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solidFill>
                  <a:srgbClr val="990033"/>
                </a:solidFill>
                <a:latin typeface="+mn-lt"/>
                <a:ea typeface="宋体" panose="02010600030101010101" pitchFamily="2" charset="-122"/>
                <a:cs typeface="+mn-cs"/>
              </a:rPr>
              <a:t>p </a:t>
            </a:r>
            <a:r>
              <a:rPr lang="en-US" altLang="zh-CN" dirty="0">
                <a:solidFill>
                  <a:srgbClr val="990033"/>
                </a:solidFill>
                <a:latin typeface="+mn-lt"/>
                <a:ea typeface="宋体" panose="02010600030101010101" pitchFamily="2" charset="-122"/>
                <a:cs typeface="+mn-cs"/>
              </a:rPr>
              <a:t>only if </a:t>
            </a:r>
            <a:r>
              <a:rPr lang="en-US" altLang="zh-CN" i="1" dirty="0">
                <a:solidFill>
                  <a:srgbClr val="990033"/>
                </a:solidFill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is sufficient for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is necessary for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follows from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q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is implied by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</a:p>
          <a:p>
            <a:pPr eaLnBrk="1" hangingPunct="1">
              <a:buSzPct val="80000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“</a:t>
            </a:r>
            <a:r>
              <a:rPr lang="en-US" altLang="zh-CN" i="1" dirty="0">
                <a:solidFill>
                  <a:srgbClr val="990033"/>
                </a:solidFill>
                <a:latin typeface="+mn-lt"/>
                <a:ea typeface="宋体" panose="02010600030101010101" pitchFamily="2" charset="-122"/>
                <a:cs typeface="+mn-cs"/>
              </a:rPr>
              <a:t>q unless ¬p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</a:rPr>
              <a:t>”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Converse, Inverse, Contrapositive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3164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Different Ways of Expressing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Its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converse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is: 	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inverse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is: 	¬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¬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contrapositive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¬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q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¬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</a:rPr>
              <a:t>p.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One of these three has the </a:t>
            </a:r>
            <a:r>
              <a:rPr lang="en-US" altLang="zh-CN" i="1" dirty="0">
                <a:ea typeface="宋体" panose="02010600030101010101" pitchFamily="2" charset="-122"/>
              </a:rPr>
              <a:t>same meaning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same truth table</a:t>
            </a:r>
            <a:r>
              <a:rPr lang="en-US" altLang="zh-CN" dirty="0">
                <a:ea typeface="宋体" panose="02010600030101010101" pitchFamily="2" charset="-122"/>
              </a:rPr>
              <a:t>) as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Can you figure out which?</a:t>
            </a:r>
          </a:p>
        </p:txBody>
      </p:sp>
      <p:sp>
        <p:nvSpPr>
          <p:cNvPr id="68612" name="WordArt 4"/>
          <p:cNvSpPr>
            <a:spLocks noTextEdit="1"/>
          </p:cNvSpPr>
          <p:nvPr/>
        </p:nvSpPr>
        <p:spPr>
          <a:xfrm>
            <a:off x="3962400" y="5334000"/>
            <a:ext cx="4724400" cy="838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12700" cap="flat" cmpd="sng">
                  <a:solidFill>
                    <a:srgbClr val="B2B2B2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  <a:tileRect/>
                </a:gradFill>
                <a:effectLst>
                  <a:outerShdw dist="35921" dir="2699999" sy="50000" rotWithShape="0">
                    <a:srgbClr val="875B0D"/>
                  </a:outerShdw>
                </a:effectLst>
                <a:latin typeface="Arial Black" panose="020B0A04020102020204" pitchFamily="34" charset="0"/>
                <a:ea typeface="Arial Black" panose="020B0A04020102020204" pitchFamily="34" charset="0"/>
              </a:rPr>
              <a:t>Contrapositive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5059680" y="3717925"/>
          <a:ext cx="466725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4" imgW="466725" imgH="2019300" progId="Paint.Picture">
                  <p:embed/>
                </p:oleObj>
              </mc:Choice>
              <mc:Fallback>
                <p:oleObj r:id="rId4" imgW="466725" imgH="2019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9680" y="3717925"/>
                        <a:ext cx="466725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 we know for sure?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Proving the equivalence of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its contrapositive </a:t>
            </a:r>
            <a:r>
              <a:rPr lang="en-US" altLang="zh-CN" dirty="0">
                <a:ea typeface="宋体" panose="02010600030101010101" pitchFamily="2" charset="-122"/>
              </a:rPr>
              <a:t>using truth tables: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14400" y="3128804"/>
          <a:ext cx="7207250" cy="27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6" imgW="7226935" imgH="2844165" progId="Word.Document.8">
                  <p:embed/>
                </p:oleObj>
              </mc:Choice>
              <mc:Fallback>
                <p:oleObj r:id="rId6" imgW="7226935" imgH="284416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128804"/>
                        <a:ext cx="7207250" cy="273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Oval 20"/>
          <p:cNvSpPr/>
          <p:nvPr/>
        </p:nvSpPr>
        <p:spPr>
          <a:xfrm>
            <a:off x="4911725" y="3648710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6786880" y="3745865"/>
          <a:ext cx="372110" cy="199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8" imgW="371475" imgH="1990725" progId="Paint.Picture">
                  <p:embed/>
                </p:oleObj>
              </mc:Choice>
              <mc:Fallback>
                <p:oleObj r:id="rId8" imgW="371475" imgH="19907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86880" y="3745865"/>
                        <a:ext cx="372110" cy="199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20"/>
          <p:cNvSpPr/>
          <p:nvPr/>
        </p:nvSpPr>
        <p:spPr>
          <a:xfrm>
            <a:off x="6591935" y="3641725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Truth Table to Show  Non-Equivalence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924800" cy="4419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</a:t>
            </a:r>
            <a:r>
              <a:rPr lang="en-US" sz="2800" dirty="0"/>
              <a:t>Show using truth tables that neither  the converse nor inverse of an implication are equivalent to the implication.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Solution: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429000"/>
          <a:ext cx="8134350" cy="236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¬ 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¬ 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/>
                          <a:ea typeface="Cambria Math" panose="02040503050406030204"/>
                        </a:rPr>
                        <a:t>→</a:t>
                      </a:r>
                      <a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¬ 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/>
                          <a:ea typeface="Cambria Math" panose="02040503050406030204"/>
                        </a:rPr>
                        <a:t>→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¬ 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→ </a:t>
                      </a:r>
                      <a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00600" y="4419600"/>
            <a:ext cx="3581400" cy="385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Example of the Converse, Inverse, Contrapositive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47174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‘Raining tomorrow is a sufficient condition for my not going to town.’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Step 1:</a:t>
            </a:r>
            <a:r>
              <a:rPr lang="en-US" altLang="zh-CN" sz="2800" dirty="0">
                <a:ea typeface="宋体" panose="02010600030101010101" pitchFamily="2" charset="-122"/>
              </a:rPr>
              <a:t> Assign propositional variables to component propositions,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the assertion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:</a:t>
            </a:r>
            <a:r>
              <a:rPr lang="en-US" altLang="zh-CN" sz="2800" u="sng" dirty="0"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p: It will rain tomorrow     q: I will not go to town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Step 2:</a:t>
            </a:r>
            <a:r>
              <a:rPr lang="en-US" altLang="zh-CN" sz="2800" dirty="0">
                <a:ea typeface="宋体" panose="02010600030101010101" pitchFamily="2" charset="-122"/>
              </a:rPr>
              <a:t> Symbolize the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converse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u="sng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inverse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:</a:t>
            </a:r>
            <a:br>
              <a:rPr lang="en-US" altLang="zh-CN" sz="2800" dirty="0">
                <a:ea typeface="宋体" panose="02010600030101010101" pitchFamily="2" charset="-122"/>
                <a:sym typeface="+mn-ea"/>
              </a:rPr>
            </a:br>
            <a:r>
              <a:rPr lang="en-US" altLang="zh-CN" sz="2800" u="sng" dirty="0">
                <a:ea typeface="宋体" panose="02010600030101010101" pitchFamily="2" charset="-122"/>
                <a:sym typeface="+mn-ea"/>
              </a:rPr>
              <a:t>                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, 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contrapositive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u="sng" dirty="0">
                <a:ea typeface="宋体" panose="02010600030101010101" pitchFamily="2" charset="-122"/>
              </a:rPr>
              <a:t>                 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Step 3:</a:t>
            </a:r>
            <a:r>
              <a:rPr lang="en-US" altLang="zh-CN" sz="2800" dirty="0">
                <a:ea typeface="宋体" panose="02010600030101010101" pitchFamily="2" charset="-122"/>
              </a:rPr>
              <a:t> Convert the symbols back into words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converse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u="sng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inverse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u="sng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contrapositive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u="sng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66915" y="2550795"/>
            <a:ext cx="128524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q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699125" y="3536315"/>
            <a:ext cx="114173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8825" y="3913505"/>
            <a:ext cx="181927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¬ p → ¬ q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8590" y="3938270"/>
            <a:ext cx="167005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¬q → ¬ 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27555" y="4907915"/>
            <a:ext cx="578802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If I do not go to town, then it is  raining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4340" y="5322570"/>
            <a:ext cx="57886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If it is not raining, then I will go to town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93085" y="5652770"/>
            <a:ext cx="46196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If I go to town, then it will not 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biconditional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7475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3581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i="1" dirty="0">
                <a:ea typeface="宋体" panose="02010600030101010101" pitchFamily="2" charset="-122"/>
              </a:rPr>
              <a:t>biconditional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states that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is true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if and only if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(IFF) 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is true.</a:t>
            </a:r>
          </a:p>
          <a:p>
            <a:pPr eaLnBrk="1" hangingPunct="1">
              <a:buNone/>
            </a:pP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= “</a:t>
            </a:r>
            <a:r>
              <a:rPr lang="en-US" altLang="zh-CN" sz="2800" dirty="0"/>
              <a:t>Trump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wins the 2016 election.”</a:t>
            </a:r>
          </a:p>
          <a:p>
            <a:pPr eaLnBrk="1" hangingPunct="1">
              <a:buNone/>
            </a:pP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800" dirty="0"/>
              <a:t>Trump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will be president for all of 2017.”</a:t>
            </a:r>
          </a:p>
          <a:p>
            <a:pPr eaLnBrk="1" hangingPunct="1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 =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“If, and only if, </a:t>
            </a:r>
            <a:r>
              <a:rPr lang="en-US" altLang="zh-CN" sz="2800" dirty="0"/>
              <a:t>Trump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wins the 2016 election, </a:t>
            </a:r>
            <a:r>
              <a:rPr lang="en-US" altLang="zh-CN" sz="2800" dirty="0">
                <a:sym typeface="+mn-ea"/>
              </a:rPr>
              <a:t>Trump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will be president for all of 2017.”</a:t>
            </a:r>
            <a:endParaRPr lang="en-US" altLang="zh-CN" sz="28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74757" name="Picture 5" descr="election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419600"/>
            <a:ext cx="1752600" cy="1752600"/>
          </a:xfrm>
          <a:prstGeom prst="rect">
            <a:avLst/>
          </a:prstGeom>
          <a:noFill/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4758" name="Text Box 6"/>
          <p:cNvSpPr txBox="1"/>
          <p:nvPr/>
        </p:nvSpPr>
        <p:spPr>
          <a:xfrm>
            <a:off x="2971800" y="4343400"/>
            <a:ext cx="8610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 Black" panose="020B0A04020102020204" pitchFamily="34" charset="0"/>
                <a:ea typeface="宋体" panose="02010600030101010101" pitchFamily="2" charset="-122"/>
              </a:rPr>
              <a:t>2016</a:t>
            </a:r>
          </a:p>
        </p:txBody>
      </p:sp>
      <p:sp>
        <p:nvSpPr>
          <p:cNvPr id="74759" name="AutoShape 7"/>
          <p:cNvSpPr/>
          <p:nvPr/>
        </p:nvSpPr>
        <p:spPr>
          <a:xfrm>
            <a:off x="7391400" y="4191000"/>
            <a:ext cx="1676400" cy="914400"/>
          </a:xfrm>
          <a:prstGeom prst="wedgeEllipseCallout">
            <a:avLst>
              <a:gd name="adj1" fmla="val -74620"/>
              <a:gd name="adj2" fmla="val 27259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I Win!</a:t>
            </a:r>
          </a:p>
        </p:txBody>
      </p:sp>
      <p:sp>
        <p:nvSpPr>
          <p:cNvPr id="74760" name="AutoShape 8"/>
          <p:cNvSpPr/>
          <p:nvPr/>
        </p:nvSpPr>
        <p:spPr>
          <a:xfrm>
            <a:off x="3657600" y="5105400"/>
            <a:ext cx="1752600" cy="762000"/>
          </a:xfrm>
          <a:prstGeom prst="leftRightArrow">
            <a:avLst>
              <a:gd name="adj1" fmla="val 50000"/>
              <a:gd name="adj2" fmla="val 46000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74761" name="Text Box 9"/>
          <p:cNvSpPr txBox="1"/>
          <p:nvPr/>
        </p:nvSpPr>
        <p:spPr>
          <a:xfrm>
            <a:off x="4572000" y="4400550"/>
            <a:ext cx="8610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 Black" panose="020B0A04020102020204" pitchFamily="34" charset="0"/>
                <a:ea typeface="宋体" panose="02010600030101010101" pitchFamily="2" charset="-122"/>
              </a:rPr>
              <a:t>2017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020" y="4391660"/>
            <a:ext cx="1480185" cy="18275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Biconditional Truth Table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545388" cy="434498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ea typeface="宋体" panose="02010600030101010101" pitchFamily="2" charset="-122"/>
              </a:rPr>
              <a:t> q </a:t>
            </a:r>
            <a:r>
              <a:rPr lang="en-US" altLang="zh-CN" sz="2800" dirty="0">
                <a:ea typeface="宋体" panose="02010600030101010101" pitchFamily="2" charset="-122"/>
              </a:rPr>
              <a:t>means that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br>
              <a:rPr lang="en-US" altLang="zh-CN" sz="2800" i="1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have the </a:t>
            </a:r>
            <a:r>
              <a:rPr lang="en-US" altLang="zh-CN" sz="2800" b="1" dirty="0">
                <a:ea typeface="宋体" panose="02010600030101010101" pitchFamily="2" charset="-122"/>
              </a:rPr>
              <a:t>same</a:t>
            </a:r>
            <a:r>
              <a:rPr lang="en-US" altLang="zh-CN" sz="2800" dirty="0">
                <a:ea typeface="宋体" panose="02010600030101010101" pitchFamily="2" charset="-122"/>
              </a:rPr>
              <a:t> truth value.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Note this truth table is the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exact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opposite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of </a:t>
            </a:r>
            <a:r>
              <a:rPr lang="en-US" altLang="zh-CN" sz="2800" u="sng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’s!</a:t>
            </a:r>
          </a:p>
          <a:p>
            <a:pPr lvl="1" eaLnBrk="1" hangingPunct="1">
              <a:buNone/>
            </a:pP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 q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does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imply</a:t>
            </a:r>
            <a:b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that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are true.</a:t>
            </a:r>
          </a:p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 q </a:t>
            </a:r>
            <a:r>
              <a:rPr lang="en-US" altLang="zh-CN" sz="2800" dirty="0">
                <a:ea typeface="宋体" panose="02010600030101010101" pitchFamily="2" charset="-122"/>
              </a:rPr>
              <a:t>is equivalent to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) /\ (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6096000" y="1981200"/>
          <a:ext cx="19621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4" imgW="2892425" imgH="2843530" progId="Word.Document.8">
                  <p:embed/>
                </p:oleObj>
              </mc:Choice>
              <mc:Fallback>
                <p:oleObj r:id="rId4" imgW="2892425" imgH="284353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981200"/>
                        <a:ext cx="1962150" cy="2286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 cap="flat" cmpd="sng">
                        <a:solidFill>
                          <a:srgbClr val="00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23995" y="2779395"/>
            <a:ext cx="4565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165" y="3345815"/>
            <a:ext cx="51663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>
              <a:buNone/>
            </a:pP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Thus, 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p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 q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means ¬(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p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the </a:t>
            </a:r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419600"/>
          </a:xfrm>
        </p:spPr>
        <p:txBody>
          <a:bodyPr/>
          <a:lstStyle/>
          <a:p>
            <a:r>
              <a:rPr lang="en-US" dirty="0"/>
              <a:t>Some alternative ways “</a:t>
            </a:r>
            <a:r>
              <a:rPr lang="en-US" i="1" dirty="0"/>
              <a:t>p</a:t>
            </a:r>
            <a:r>
              <a:rPr lang="en-US" dirty="0"/>
              <a:t> if and only if </a:t>
            </a:r>
            <a:r>
              <a:rPr lang="en-US" i="1" dirty="0"/>
              <a:t>q</a:t>
            </a:r>
            <a:r>
              <a:rPr lang="en-US" dirty="0"/>
              <a:t>” is expressed in English:</a:t>
            </a:r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is necessary and sufficient for </a:t>
            </a:r>
            <a:r>
              <a:rPr lang="en-US" i="1" dirty="0"/>
              <a:t>q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, </a:t>
            </a:r>
            <a:r>
              <a:rPr lang="en-US" b="1" dirty="0"/>
              <a:t>and conversely</a:t>
            </a:r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82777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Chapter 1:   Logic and Proofs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sym typeface="+mn-ea"/>
              </a:rPr>
              <a:t>Chapter 2:   Basic Structures (2.1-2.4)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sym typeface="+mn-ea"/>
              </a:rPr>
              <a:t>Chapter 3:   Algorithms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sym typeface="+mn-ea"/>
              </a:rPr>
              <a:t>Chapter 4:   Number Theory and Cryptography</a:t>
            </a:r>
            <a:br>
              <a:rPr lang="en-US" sz="2800" dirty="0">
                <a:solidFill>
                  <a:srgbClr val="C00000"/>
                </a:solidFill>
                <a:sym typeface="+mn-ea"/>
              </a:rPr>
            </a:br>
            <a:r>
              <a:rPr lang="en-US" sz="2800" dirty="0">
                <a:solidFill>
                  <a:srgbClr val="C00000"/>
                </a:solidFill>
                <a:sym typeface="+mn-ea"/>
              </a:rPr>
              <a:t>                     (4.1-4.4)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sym typeface="+mn-ea"/>
              </a:rPr>
              <a:t>Chapter 5:   Induction and recursion(5.1-5.4) </a:t>
            </a:r>
          </a:p>
          <a:p>
            <a:r>
              <a:rPr lang="en-US" sz="2800" dirty="0">
                <a:solidFill>
                  <a:srgbClr val="C00000"/>
                </a:solidFill>
                <a:sym typeface="+mn-ea"/>
              </a:rPr>
              <a:t>Chapter 9:   Relations (9.1,9.3-9.6)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  <a:sym typeface="+mn-ea"/>
              </a:rPr>
              <a:t>Chapter 10: Graphs </a:t>
            </a:r>
            <a:endParaRPr lang="en-US" sz="28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  <a:sym typeface="+mn-ea"/>
              </a:rPr>
              <a:t>.....</a:t>
            </a:r>
            <a:endParaRPr lang="en-US" dirty="0">
              <a:solidFill>
                <a:srgbClr val="C00000"/>
              </a:solidFill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Precedence of operators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6482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We can have compound statements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What is the order of applying logical operators?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We use parenthesis to specify the order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If no parenthesis, we still have a precedence list.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¬</a:t>
            </a:r>
            <a:r>
              <a:rPr kumimoji="0" lang="en-US" altLang="zh-TW" sz="26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p</a:t>
            </a:r>
            <a:r>
              <a:rPr kumimoji="0" lang="en-US" altLang="zh-TW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   </a:t>
            </a:r>
            <a:r>
              <a:rPr kumimoji="0" lang="en-US" altLang="zh-TW" sz="26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q </a:t>
            </a:r>
            <a:r>
              <a:rPr kumimoji="0" lang="en-US" altLang="zh-TW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means (¬</a:t>
            </a:r>
            <a:r>
              <a:rPr kumimoji="0" lang="en-US" altLang="zh-TW" sz="26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p</a:t>
            </a:r>
            <a:r>
              <a:rPr kumimoji="0" lang="en-US" altLang="zh-TW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 )   </a:t>
            </a:r>
            <a:r>
              <a:rPr kumimoji="0" lang="en-US" altLang="zh-TW" sz="26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sym typeface="Symbol" panose="05050102010706020507" pitchFamily="18" charset="2"/>
              </a:rPr>
              <a:t>q </a:t>
            </a:r>
            <a:endParaRPr kumimoji="0" lang="en-US" altLang="zh-TW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PMingLiU" panose="02020500000000000000" pitchFamily="18" charset="-120"/>
            </a:endParaRPr>
          </a:p>
        </p:txBody>
      </p:sp>
      <p:graphicFrame>
        <p:nvGraphicFramePr>
          <p:cNvPr id="76838" name="Group 38"/>
          <p:cNvGraphicFramePr>
            <a:graphicFrameLocks noGrp="1"/>
          </p:cNvGraphicFramePr>
          <p:nvPr>
            <p:ph sz="half" idx="1"/>
          </p:nvPr>
        </p:nvGraphicFramePr>
        <p:xfrm>
          <a:off x="5181600" y="1600200"/>
          <a:ext cx="3352800" cy="429577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Operator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Preced.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419600"/>
          </a:xfrm>
        </p:spPr>
        <p:txBody>
          <a:bodyPr/>
          <a:lstStyle/>
          <a:p>
            <a:r>
              <a:rPr lang="en-US" dirty="0"/>
              <a:t>Construct a truth table for 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677535" y="1563370"/>
            <a:ext cx="1820228" cy="3028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2133600"/>
          <a:ext cx="78295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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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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q →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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8"/>
          <p:cNvGraphicFramePr>
            <a:graphicFrameLocks noGrp="1"/>
          </p:cNvGraphicFramePr>
          <p:nvPr/>
        </p:nvGraphicFramePr>
        <p:xfrm>
          <a:off x="7210425" y="2133600"/>
          <a:ext cx="13049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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q → 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  <a:sym typeface="Symbol" panose="05050102010706020507"/>
                        </a:rPr>
                        <a:t></a:t>
                      </a:r>
                      <a:r>
                        <a:rPr lang="en-US" dirty="0">
                          <a:latin typeface="Cambria Math" panose="02040503050406030204"/>
                          <a:ea typeface="Cambria Math" panose="02040503050406030204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7963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§1.2 Applications of Propositional Logic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534400" cy="364934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Translating English to Propositional Logic</a:t>
            </a:r>
          </a:p>
          <a:p>
            <a:r>
              <a:rPr lang="en-US" altLang="zh-CN" dirty="0"/>
              <a:t>System Specifications</a:t>
            </a:r>
          </a:p>
          <a:p>
            <a:r>
              <a:rPr lang="en-US" altLang="zh-CN" dirty="0"/>
              <a:t>Logic Puzzles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....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TW" dirty="0">
                <a:ea typeface="宋体" panose="02010600030101010101" pitchFamily="2" charset="-122"/>
              </a:rPr>
              <a:t>Translating English Sentences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1295400"/>
            <a:ext cx="77724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To remove the ambiguity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“ You can access the Internet from campus </a:t>
            </a:r>
            <a:r>
              <a:rPr kumimoji="0" lang="en-US" altLang="zh-TW" sz="2800" b="0" i="1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only if</a:t>
            </a: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you are a computer science major or you are not a freshman”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Solution: Let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a=“You can access the Internet from campus”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c=“You are a computer science major”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f=“You are a freshman”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The sentence can be represented by </a:t>
            </a:r>
            <a:r>
              <a:rPr kumimoji="0" lang="en-US" altLang="zh-TW" sz="2800" b="0" i="1" u="sng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                   </a:t>
            </a: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.</a:t>
            </a:r>
          </a:p>
        </p:txBody>
      </p:sp>
      <p:sp>
        <p:nvSpPr>
          <p:cNvPr id="82948" name="Text Box 5"/>
          <p:cNvSpPr txBox="1"/>
          <p:nvPr/>
        </p:nvSpPr>
        <p:spPr>
          <a:xfrm>
            <a:off x="7537450" y="1371600"/>
            <a:ext cx="114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Implies</a:t>
            </a:r>
          </a:p>
        </p:txBody>
      </p:sp>
      <p:sp>
        <p:nvSpPr>
          <p:cNvPr id="82949" name="AutoShape 6"/>
          <p:cNvSpPr/>
          <p:nvPr/>
        </p:nvSpPr>
        <p:spPr>
          <a:xfrm>
            <a:off x="7162800" y="1524000"/>
            <a:ext cx="381000" cy="457200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1464229549" y="0"/>
              </a:cxn>
              <a:cxn ang="5898240">
                <a:pos x="1464229549" y="2147483646"/>
              </a:cxn>
              <a:cxn ang="5898240">
                <a:pos x="313348105" y="2147483646"/>
              </a:cxn>
              <a:cxn ang="0">
                <a:pos x="2090925601" y="1220228742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47385" y="5041900"/>
            <a:ext cx="22923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3200" b="1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a </a:t>
            </a:r>
            <a:r>
              <a:rPr lang="en-US" altLang="zh-TW" sz="3200" b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3200" b="1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 </a:t>
            </a:r>
            <a:r>
              <a:rPr lang="en-US" altLang="zh-TW" sz="3200" b="1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3200" b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 </a:t>
            </a:r>
            <a:r>
              <a:rPr lang="en-US" altLang="zh-TW" sz="3200" b="1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 </a:t>
            </a:r>
            <a:r>
              <a:rPr lang="en-US" altLang="zh-TW" sz="3200" b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¬ </a:t>
            </a:r>
            <a:r>
              <a:rPr lang="en-US" altLang="zh-TW" sz="3200" b="1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3200" i="1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5410" y="2920365"/>
            <a:ext cx="60420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Breaking assertions into </a:t>
            </a:r>
            <a:r>
              <a:rPr lang="en-US" altLang="zh-CN" sz="2400">
                <a:solidFill>
                  <a:srgbClr val="C00000"/>
                </a:solidFill>
              </a:rPr>
              <a:t>atomic</a:t>
            </a:r>
            <a:r>
              <a:rPr lang="zh-CN" altLang="en-US" sz="2400">
                <a:solidFill>
                  <a:srgbClr val="C00000"/>
                </a:solidFill>
              </a:rPr>
              <a:t> propositions</a:t>
            </a:r>
            <a:r>
              <a:rPr lang="en-US" altLang="zh-CN" sz="2400">
                <a:solidFill>
                  <a:srgbClr val="C00000"/>
                </a:solidFill>
              </a:rPr>
              <a:t>-look for the logical operators!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TW" dirty="0">
                <a:ea typeface="宋体" panose="02010600030101010101" pitchFamily="2" charset="-122"/>
              </a:rPr>
              <a:t>Translating English Sentences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1000" y="1295400"/>
            <a:ext cx="81534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Unless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you are older than 16 years old, you cannot ride the roller coaster if you are under 4 feet tall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Solution: Let </a:t>
            </a:r>
            <a:endParaRPr kumimoji="0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you can ride the roller coaster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you are under 4 feet tall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you are older than 16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The sentence can be represented by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  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                                                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4996" name="TextBox 1"/>
          <p:cNvSpPr txBox="1"/>
          <p:nvPr/>
        </p:nvSpPr>
        <p:spPr>
          <a:xfrm>
            <a:off x="-1219200" y="27432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5619750"/>
            <a:ext cx="6437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¬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+mn-ea"/>
              </a:rPr>
              <a:t> 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 (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 ¬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r>
              <a:rPr lang="en-US" altLang="zh-CN" sz="28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     or      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+mn-ea"/>
              </a:rPr>
              <a:t>(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¬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+mn-ea"/>
              </a:rPr>
              <a:t> </a:t>
            </a:r>
            <a:r>
              <a:rPr lang="en-US" altLang="zh-CN" sz="2800" b="1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∧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TW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PMingLiU" panose="02020500000000000000" pitchFamily="18" charset="-120"/>
                <a:sym typeface="Symbol" panose="05050102010706020507" pitchFamily="18" charset="2"/>
              </a:rPr>
              <a:t> ¬</a:t>
            </a:r>
            <a:r>
              <a:rPr lang="en-US" altLang="zh-CN" sz="2800" noProof="0" dirty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74010" y="2456815"/>
            <a:ext cx="60420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Breaking assertions into </a:t>
            </a:r>
            <a:r>
              <a:rPr lang="en-US" altLang="zh-CN" sz="2400">
                <a:solidFill>
                  <a:srgbClr val="C00000"/>
                </a:solidFill>
              </a:rPr>
              <a:t>atomic</a:t>
            </a:r>
            <a:r>
              <a:rPr lang="zh-CN" altLang="en-US" sz="2400">
                <a:solidFill>
                  <a:srgbClr val="C00000"/>
                </a:solidFill>
              </a:rPr>
              <a:t> propositions</a:t>
            </a:r>
            <a:r>
              <a:rPr lang="en-US" altLang="zh-CN" sz="2400">
                <a:solidFill>
                  <a:srgbClr val="C00000"/>
                </a:solidFill>
              </a:rPr>
              <a:t>-look for the logical operators!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4419600"/>
          </a:xfrm>
        </p:spPr>
        <p:txBody>
          <a:bodyPr/>
          <a:lstStyle/>
          <a:p>
            <a:r>
              <a:rPr lang="en-US" dirty="0"/>
              <a:t>System and Software engineers take requirements in English and express them in a precise specification language based on logic.</a:t>
            </a:r>
          </a:p>
          <a:p>
            <a:r>
              <a:rPr lang="en-US" dirty="0">
                <a:solidFill>
                  <a:srgbClr val="C00000"/>
                </a:solidFill>
              </a:rPr>
              <a:t>Definition</a:t>
            </a:r>
            <a:r>
              <a:rPr lang="en-US" dirty="0"/>
              <a:t>: A list of propositions is </a:t>
            </a:r>
            <a:r>
              <a:rPr lang="en-US" dirty="0">
                <a:solidFill>
                  <a:srgbClr val="0000FF"/>
                </a:solidFill>
              </a:rPr>
              <a:t>consistent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it is possible to assign truth values to the proposition variables </a:t>
            </a:r>
            <a:r>
              <a:rPr lang="en-US" dirty="0">
                <a:solidFill>
                  <a:srgbClr val="0000FF"/>
                </a:solidFill>
              </a:rPr>
              <a:t>so that each proposition is true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195580" y="228600"/>
            <a:ext cx="827786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Consistent System Specifications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3" name="Rectangle 4"/>
          <p:cNvSpPr/>
          <p:nvPr/>
        </p:nvSpPr>
        <p:spPr>
          <a:xfrm>
            <a:off x="381000" y="1447800"/>
            <a:ext cx="8686800" cy="4724400"/>
          </a:xfrm>
          <a:prstGeom prst="rect">
            <a:avLst/>
          </a:prstGeom>
          <a:noFill/>
          <a:ln w="5715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ClrTx/>
              <a:buSzPct val="100000"/>
              <a:buNone/>
            </a:pPr>
            <a:r>
              <a:rPr lang="en-US" altLang="zh-CN" sz="2800" dirty="0">
                <a:ea typeface="PMingLiU" panose="02020500000000000000" pitchFamily="18" charset="-120"/>
              </a:rPr>
              <a:t>W</a:t>
            </a:r>
            <a:r>
              <a:rPr lang="en-US" altLang="zh-TW" sz="2800" dirty="0">
                <a:ea typeface="PMingLiU" panose="02020500000000000000" pitchFamily="18" charset="-120"/>
              </a:rPr>
              <a:t>hether following specifications are consistent:</a:t>
            </a:r>
          </a:p>
          <a:p>
            <a:pPr marL="342900" lvl="0" indent="-342900">
              <a:buClrTx/>
              <a:buSzPct val="100000"/>
              <a:buNone/>
            </a:pPr>
            <a:r>
              <a:rPr lang="en-US" altLang="zh-TW" sz="2800" i="1" dirty="0">
                <a:ea typeface="PMingLiU" panose="02020500000000000000" pitchFamily="18" charset="-120"/>
              </a:rPr>
              <a:t>“ The message is stored in the buffer or is retransmitted”</a:t>
            </a:r>
          </a:p>
          <a:p>
            <a:pPr marL="342900" lvl="0" indent="-342900">
              <a:buClrTx/>
              <a:buSzPct val="100000"/>
              <a:buNone/>
            </a:pPr>
            <a:r>
              <a:rPr lang="en-US" altLang="zh-TW" sz="2800" i="1" dirty="0">
                <a:ea typeface="PMingLiU" panose="02020500000000000000" pitchFamily="18" charset="-120"/>
              </a:rPr>
              <a:t>“The message  is not stored in the buffer”</a:t>
            </a:r>
          </a:p>
          <a:p>
            <a:pPr marL="342900" lvl="0" indent="-342900">
              <a:buClrTx/>
              <a:buSzPct val="100000"/>
              <a:buNone/>
            </a:pPr>
            <a:r>
              <a:rPr lang="en-US" altLang="zh-TW" sz="2800" i="1" dirty="0">
                <a:ea typeface="PMingLiU" panose="02020500000000000000" pitchFamily="18" charset="-120"/>
              </a:rPr>
              <a:t>“If the message is stored in the buffer, then it is retransmitted”</a:t>
            </a:r>
          </a:p>
          <a:p>
            <a:pPr marL="342900" lvl="0" indent="-342900">
              <a:buClrTx/>
              <a:buSzPct val="100000"/>
              <a:buNone/>
            </a:pPr>
            <a:r>
              <a:rPr lang="en-US" altLang="zh-TW" sz="2800" b="1" dirty="0">
                <a:ea typeface="PMingLiU" panose="02020500000000000000" pitchFamily="18" charset="-120"/>
              </a:rPr>
              <a:t>Solution</a:t>
            </a:r>
            <a:r>
              <a:rPr lang="en-US" altLang="zh-TW" sz="2800" i="1" dirty="0">
                <a:ea typeface="PMingLiU" panose="02020500000000000000" pitchFamily="18" charset="-120"/>
              </a:rPr>
              <a:t>: Let </a:t>
            </a:r>
          </a:p>
          <a:p>
            <a:pPr marL="342900" lvl="0" indent="-342900">
              <a:spcBef>
                <a:spcPct val="0"/>
              </a:spcBef>
              <a:buClrTx/>
              <a:buSzPct val="100000"/>
              <a:buNone/>
            </a:pPr>
            <a:r>
              <a:rPr lang="en-US" altLang="zh-TW" sz="2800" i="1" dirty="0">
                <a:ea typeface="PMingLiU" panose="02020500000000000000" pitchFamily="18" charset="-120"/>
              </a:rPr>
              <a:t>	p denote “The message is stored in the buffer”</a:t>
            </a:r>
          </a:p>
          <a:p>
            <a:pPr marL="342900" lvl="0" indent="-342900">
              <a:spcBef>
                <a:spcPct val="0"/>
              </a:spcBef>
              <a:buClrTx/>
              <a:buSzPct val="100000"/>
              <a:buNone/>
            </a:pPr>
            <a:r>
              <a:rPr lang="en-US" altLang="zh-TW" sz="2800" i="1" dirty="0">
                <a:ea typeface="PMingLiU" panose="02020500000000000000" pitchFamily="18" charset="-120"/>
              </a:rPr>
              <a:t>    q denote “The message is retransmitted”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200400" y="2300288"/>
            <a:ext cx="1187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  </a:t>
            </a: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162800" y="2830513"/>
            <a:ext cx="7127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TW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¬</a:t>
            </a: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 p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200400" y="3765550"/>
            <a:ext cx="1346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p </a:t>
            </a:r>
            <a:r>
              <a:rPr kumimoji="0" lang="en-US" altLang="zh-TW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TW" sz="28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q</a:t>
            </a:r>
          </a:p>
        </p:txBody>
      </p:sp>
      <p:sp>
        <p:nvSpPr>
          <p:cNvPr id="130056" name="Text Box 8"/>
          <p:cNvSpPr txBox="1"/>
          <p:nvPr/>
        </p:nvSpPr>
        <p:spPr>
          <a:xfrm>
            <a:off x="609600" y="5653088"/>
            <a:ext cx="8040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Tx/>
              <a:buSzPct val="100000"/>
              <a:buNone/>
            </a:pPr>
            <a:r>
              <a:rPr lang="en-US" altLang="zh-TW" sz="2800" dirty="0">
                <a:solidFill>
                  <a:srgbClr val="FF0000"/>
                </a:solidFill>
                <a:ea typeface="PMingLiU" panose="02020500000000000000" pitchFamily="18" charset="-120"/>
              </a:rPr>
              <a:t>They are consistent when </a:t>
            </a:r>
            <a:r>
              <a:rPr lang="en-US" altLang="zh-TW" sz="2800" dirty="0">
                <a:solidFill>
                  <a:srgbClr val="0000FF"/>
                </a:solidFill>
                <a:ea typeface="PMingLiU" panose="02020500000000000000" pitchFamily="18" charset="-120"/>
              </a:rPr>
              <a:t>p</a:t>
            </a:r>
            <a:r>
              <a:rPr lang="en-US" altLang="zh-TW" sz="2800" dirty="0">
                <a:solidFill>
                  <a:srgbClr val="FF0000"/>
                </a:solidFill>
                <a:ea typeface="PMingLiU" panose="02020500000000000000" pitchFamily="18" charset="-120"/>
              </a:rPr>
              <a:t> is false and </a:t>
            </a:r>
            <a:r>
              <a:rPr lang="en-US" altLang="zh-TW" sz="2800" dirty="0">
                <a:solidFill>
                  <a:srgbClr val="0000FF"/>
                </a:solidFill>
                <a:ea typeface="PMingLiU" panose="02020500000000000000" pitchFamily="18" charset="-120"/>
              </a:rPr>
              <a:t>q</a:t>
            </a:r>
            <a:r>
              <a:rPr lang="en-US" altLang="zh-TW" sz="2800" dirty="0">
                <a:solidFill>
                  <a:srgbClr val="FF0000"/>
                </a:solidFill>
                <a:ea typeface="PMingLiU" panose="02020500000000000000" pitchFamily="18" charset="-120"/>
              </a:rPr>
              <a:t>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  <p:bldP spid="130055" grpId="0"/>
      <p:bldP spid="1300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2" name="Object 5"/>
          <p:cNvGraphicFramePr>
            <a:graphicFrameLocks noChangeAspect="1"/>
          </p:cNvGraphicFramePr>
          <p:nvPr/>
        </p:nvGraphicFramePr>
        <p:xfrm>
          <a:off x="5909310" y="3562350"/>
          <a:ext cx="2872105" cy="280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4" imgW="3233420" imgH="3162935" progId="Word.Document.8">
                  <p:embed/>
                </p:oleObj>
              </mc:Choice>
              <mc:Fallback>
                <p:oleObj r:id="rId4" imgW="3233420" imgH="316293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9310" y="3562350"/>
                        <a:ext cx="2872105" cy="280733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Logic Puzzles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Two kinds of inhabitants: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Knights: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always tell the truth; 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Knaves: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always  lie.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You encounter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2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people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and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.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says:”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 is a knight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”,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says: “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I and A are of opposite types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”. What are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and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Solution</a:t>
            </a: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: Let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p denote “A is a knight” 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q denote “B is a knight”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○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: consistent; X  : inconsistent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8159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ko-KR" dirty="0">
                <a:ea typeface="宋体" panose="02010600030101010101" pitchFamily="2" charset="-122"/>
              </a:rPr>
              <a:t>Knight, Knave and Spy Problem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6021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333399"/>
                </a:solidFill>
                <a:latin typeface="Century Gothic" panose="020B0502020202020204" pitchFamily="34" charset="0"/>
                <a:ea typeface="Gulim" panose="020B0600000101010101" pitchFamily="34" charset="-127"/>
              </a:rPr>
              <a:t>Added rule: Spy can lie or tell the truth.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000" dirty="0">
              <a:solidFill>
                <a:srgbClr val="333399"/>
              </a:solidFill>
              <a:latin typeface="Century Gothic" panose="020B0502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dirty="0">
                <a:ea typeface="宋体" panose="02010600030101010101" pitchFamily="2" charset="-122"/>
              </a:rPr>
              <a:t>There is one spy, one knight, and one knave.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200" dirty="0">
                <a:ea typeface="Gulim" panose="020B0600000101010101" pitchFamily="34" charset="-127"/>
              </a:rPr>
              <a:t>A  says that C is a knave.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3200" dirty="0">
                <a:ea typeface="Gulim" panose="020B0600000101010101" pitchFamily="34" charset="-127"/>
              </a:rPr>
              <a:t>B says that A is a knight.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C says “I am the spy.”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dirty="0">
                <a:ea typeface="宋体" panose="02010600030101010101" pitchFamily="2" charset="-122"/>
              </a:rPr>
              <a:t>Wh</a:t>
            </a:r>
            <a:r>
              <a:rPr lang="en-US" altLang="zh-CN" dirty="0">
                <a:ea typeface="宋体" panose="02010600030101010101" pitchFamily="2" charset="-122"/>
              </a:rPr>
              <a:t>at are A, B and C?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400" dirty="0">
              <a:latin typeface="Century Gothic" panose="020B0502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0000FF"/>
                </a:solidFill>
                <a:ea typeface="宋体" panose="02010600030101010101" pitchFamily="2" charset="-122"/>
              </a:rPr>
              <a:t>From C’s statement, C can’t be a knight because a knight never lie about his identity. Therefore, C is either a knave or a spy.</a:t>
            </a:r>
          </a:p>
          <a:p>
            <a:pPr eaLnBrk="1" hangingPunct="1">
              <a:lnSpc>
                <a:spcPct val="80000"/>
              </a:lnSpc>
              <a:buNone/>
            </a:pPr>
            <a:endParaRPr lang="ko-KR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8159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ko-KR" dirty="0">
                <a:ea typeface="宋体" panose="02010600030101010101" pitchFamily="2" charset="-122"/>
              </a:rPr>
              <a:t>Knight, Knave and Spy Problem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602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is one spy, one knight, and one knave.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</a:rPr>
              <a:t>A  says that C is a knave. 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</a:rPr>
              <a:t>B says that A is a knight. 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</a:rPr>
              <a:t>C says “I am the spy.”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 are A, B and C?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TW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cs typeface="+mn-cs"/>
              </a:rPr>
              <a:t>Solution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PMingLiU" panose="02020500000000000000" pitchFamily="18" charset="-120"/>
                <a:cs typeface="+mn-cs"/>
              </a:rPr>
              <a:t>: </a:t>
            </a:r>
            <a:r>
              <a:rPr kumimoji="0" lang="en-US" altLang="ko-KR" sz="28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 is either a knave or a spy. </a:t>
            </a: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Suppose C is a spy.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Batang" panose="02030600000101010101" pitchFamily="18" charset="-127"/>
                <a:cs typeface="+mn-cs"/>
              </a:rPr>
              <a:t>Then C is not a knave. Then </a:t>
            </a: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Batang" panose="02030600000101010101" pitchFamily="18" charset="-127"/>
                <a:cs typeface="+mn-cs"/>
              </a:rPr>
              <a:t>What A says is false, so A is knave.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Batang" panose="02030600000101010101" pitchFamily="18" charset="-127"/>
                <a:cs typeface="+mn-cs"/>
              </a:rPr>
              <a:t>  Then </a:t>
            </a: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Batang" panose="02030600000101010101" pitchFamily="18" charset="-127"/>
                <a:cs typeface="+mn-cs"/>
              </a:rPr>
              <a:t>B must be a knight, and what B says must be true.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Batang" panose="02030600000101010101" pitchFamily="18" charset="-127"/>
                <a:cs typeface="+mn-cs"/>
              </a:rPr>
              <a:t> Then A is a knight. Contradiction!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ko-KR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Batang" panose="02030600000101010101" pitchFamily="18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ko-K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7220" name="Text Box 4"/>
          <p:cNvSpPr txBox="1"/>
          <p:nvPr/>
        </p:nvSpPr>
        <p:spPr>
          <a:xfrm>
            <a:off x="1885950" y="3758248"/>
            <a:ext cx="6324600" cy="2351087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ko-KR" sz="2800" b="1" dirty="0">
                <a:solidFill>
                  <a:srgbClr val="333399"/>
                </a:solidFill>
                <a:latin typeface="Century Gothic" panose="020B0502020202020204" pitchFamily="34" charset="0"/>
                <a:ea typeface="Gulim" panose="020B0600000101010101" pitchFamily="34" charset="-127"/>
              </a:rPr>
              <a:t>Answer:</a:t>
            </a:r>
          </a:p>
          <a:p>
            <a:pPr marL="0" lvl="0" indent="0" eaLnBrk="1" latin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ko-KR" sz="2800" b="1" dirty="0">
                <a:solidFill>
                  <a:srgbClr val="333399"/>
                </a:solidFill>
                <a:latin typeface="Century Gothic" panose="020B0502020202020204" pitchFamily="34" charset="0"/>
                <a:ea typeface="Gulim" panose="020B0600000101010101" pitchFamily="34" charset="-127"/>
              </a:rPr>
              <a:t>C is a knave.</a:t>
            </a:r>
          </a:p>
          <a:p>
            <a:pPr marL="0" lvl="0" indent="0" eaLnBrk="1" latin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ko-KR" sz="2800" b="1" dirty="0">
                <a:solidFill>
                  <a:srgbClr val="333399"/>
                </a:solidFill>
                <a:latin typeface="Century Gothic" panose="020B0502020202020204" pitchFamily="34" charset="0"/>
                <a:ea typeface="Gulim" panose="020B0600000101010101" pitchFamily="34" charset="-127"/>
              </a:rPr>
              <a:t>A is telling the truth, so A is a knight.</a:t>
            </a:r>
          </a:p>
          <a:p>
            <a:pPr marL="0" lvl="0" indent="0" eaLnBrk="1" latin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ko-KR" sz="2800" b="1" dirty="0">
                <a:solidFill>
                  <a:srgbClr val="333399"/>
                </a:solidFill>
                <a:latin typeface="Century Gothic" panose="020B0502020202020204" pitchFamily="34" charset="0"/>
                <a:ea typeface="Gulim" panose="020B0600000101010101" pitchFamily="34" charset="-127"/>
              </a:rPr>
              <a:t>B is a spy.</a:t>
            </a:r>
          </a:p>
          <a:p>
            <a:pPr marL="0" lvl="0" indent="0" eaLnBrk="1" latinLnBrk="1" hangingPunct="1">
              <a:buClrTx/>
              <a:buSzPct val="100000"/>
              <a:buNone/>
            </a:pPr>
            <a:endParaRPr lang="ko-KR" altLang="en-US" sz="2800" b="1" dirty="0">
              <a:solidFill>
                <a:srgbClr val="333399"/>
              </a:solidFill>
              <a:latin typeface="Century Gothic" panose="020B0502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So, What’s </a:t>
            </a:r>
            <a:r>
              <a:rPr lang="en-US" altLang="zh-CN" i="1" dirty="0">
                <a:ea typeface="宋体" panose="02010600030101010101" pitchFamily="2" charset="-122"/>
              </a:rPr>
              <a:t>this</a:t>
            </a:r>
            <a:r>
              <a:rPr lang="en-US" altLang="zh-CN" dirty="0">
                <a:ea typeface="宋体" panose="02010600030101010101" pitchFamily="2" charset="-122"/>
              </a:rPr>
              <a:t> class about?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080375" cy="4800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en-US" altLang="zh-CN" b="1" i="1" dirty="0">
                <a:ea typeface="宋体" panose="02010600030101010101" pitchFamily="2" charset="-122"/>
              </a:rPr>
              <a:t>Discrete Mathematics</a:t>
            </a:r>
            <a:r>
              <a:rPr lang="en-US" altLang="zh-CN" dirty="0">
                <a:ea typeface="宋体" panose="02010600030101010101" pitchFamily="2" charset="-122"/>
              </a:rPr>
              <a:t>”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- 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</a:rPr>
              <a:t>The study of discrete, mathematical objects and structures.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right framework for describing precisely Computer Science concepts.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en-US" altLang="zh-CN" b="1" i="1" dirty="0">
                <a:ea typeface="宋体" panose="02010600030101010101" pitchFamily="2" charset="-122"/>
              </a:rPr>
              <a:t>Discrete</a:t>
            </a:r>
            <a:r>
              <a:rPr lang="en-US" altLang="zh-CN" dirty="0">
                <a:ea typeface="宋体" panose="02010600030101010101" pitchFamily="2" charset="-122"/>
              </a:rPr>
              <a:t>” 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</a:rPr>
              <a:t>- Composed of distinct, separable parts.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discrete</a:t>
            </a:r>
            <a:r>
              <a:rPr lang="en-US" altLang="zh-CN" i="1" dirty="0">
                <a:ea typeface="宋体" panose="02010600030101010101" pitchFamily="2" charset="-122"/>
              </a:rPr>
              <a:t>:</a:t>
            </a:r>
            <a:r>
              <a:rPr lang="en-US" altLang="zh-CN" i="1" dirty="0">
                <a:solidFill>
                  <a:srgbClr val="990000"/>
                </a:solidFill>
                <a:ea typeface="宋体" panose="02010600030101010101" pitchFamily="2" charset="-122"/>
              </a:rPr>
              <a:t>continuous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en-US" altLang="zh-CN" b="1" i="1" dirty="0">
                <a:ea typeface="宋体" panose="02010600030101010101" pitchFamily="2" charset="-122"/>
              </a:rPr>
              <a:t>Structures</a:t>
            </a:r>
            <a:r>
              <a:rPr lang="en-US" altLang="zh-CN" dirty="0">
                <a:ea typeface="宋体" panose="02010600030101010101" pitchFamily="2" charset="-122"/>
              </a:rPr>
              <a:t>”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- Objects built up from simpler objects according to some definite pattern.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Blackboard Exercises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ea typeface="宋体" panose="02010600030101010101" pitchFamily="2" charset="-122"/>
              </a:rPr>
              <a:t>You miss the final exam.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  			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ea typeface="宋体" panose="02010600030101010101" pitchFamily="2" charset="-122"/>
              </a:rPr>
              <a:t>You pass the course.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  		Express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in English.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Construct a truth table for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Can one determine relative salaries of F (Fannie), J (Janice) and M (Maggie) from the following?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If F is not highest paid, then J is.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If J is not lowest paid, then M is highest paid.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§1.3 Propositional Equivalences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syntactically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i.e., </a:t>
            </a:r>
            <a:r>
              <a:rPr lang="en-US" altLang="zh-CN" dirty="0">
                <a:ea typeface="宋体" panose="02010600030101010101" pitchFamily="2" charset="-122"/>
              </a:rPr>
              <a:t>textually) different compound propositions may be the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semantically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identical (</a:t>
            </a:r>
            <a:r>
              <a:rPr lang="en-US" altLang="zh-CN" i="1" dirty="0">
                <a:ea typeface="宋体" panose="02010600030101010101" pitchFamily="2" charset="-122"/>
              </a:rPr>
              <a:t>i.e., </a:t>
            </a:r>
            <a:r>
              <a:rPr lang="en-US" altLang="zh-CN" dirty="0">
                <a:ea typeface="宋体" panose="02010600030101010101" pitchFamily="2" charset="-122"/>
              </a:rPr>
              <a:t>have the same meaning).  We call them </a:t>
            </a:r>
            <a:r>
              <a:rPr lang="en-US" altLang="zh-CN" i="1" dirty="0">
                <a:ea typeface="宋体" panose="02010600030101010101" pitchFamily="2" charset="-122"/>
              </a:rPr>
              <a:t>equivalent</a:t>
            </a:r>
            <a:r>
              <a:rPr lang="en-US" altLang="zh-CN" dirty="0">
                <a:ea typeface="宋体" panose="02010600030101010101" pitchFamily="2" charset="-122"/>
              </a:rPr>
              <a:t>. Learn: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Various </a:t>
            </a:r>
            <a:r>
              <a:rPr lang="en-US" altLang="zh-CN" i="1" dirty="0">
                <a:ea typeface="宋体" panose="02010600030101010101" pitchFamily="2" charset="-122"/>
              </a:rPr>
              <a:t>equivalence rules 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en-US" altLang="zh-CN" i="1" dirty="0">
                <a:ea typeface="宋体" panose="02010600030101010101" pitchFamily="2" charset="-122"/>
              </a:rPr>
              <a:t> laws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How to </a:t>
            </a:r>
            <a:r>
              <a:rPr lang="en-US" altLang="zh-CN" i="1" dirty="0">
                <a:ea typeface="宋体" panose="02010600030101010101" pitchFamily="2" charset="-122"/>
              </a:rPr>
              <a:t>prove</a:t>
            </a:r>
            <a:r>
              <a:rPr lang="en-US" altLang="zh-CN" dirty="0">
                <a:ea typeface="宋体" panose="02010600030101010101" pitchFamily="2" charset="-122"/>
              </a:rPr>
              <a:t> equivalences using </a:t>
            </a:r>
            <a:r>
              <a:rPr lang="en-US" altLang="zh-CN" i="1" dirty="0">
                <a:ea typeface="宋体" panose="02010600030101010101" pitchFamily="2" charset="-122"/>
              </a:rPr>
              <a:t>symbolic derivations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Tautologies and Contradictions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i="1" dirty="0">
                <a:solidFill>
                  <a:srgbClr val="990033"/>
                </a:solidFill>
                <a:ea typeface="宋体" panose="02010600030101010101" pitchFamily="2" charset="-122"/>
              </a:rPr>
              <a:t>tautology</a:t>
            </a:r>
            <a:r>
              <a:rPr lang="en-US" altLang="zh-CN" sz="2800" dirty="0">
                <a:ea typeface="宋体" panose="02010600030101010101" pitchFamily="2" charset="-122"/>
              </a:rPr>
              <a:t> is a compound proposition that is </a:t>
            </a:r>
            <a:r>
              <a:rPr lang="en-US" altLang="zh-CN" sz="2800" b="1" dirty="0">
                <a:ea typeface="宋体" panose="02010600030101010101" pitchFamily="2" charset="-122"/>
              </a:rPr>
              <a:t>true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no matter what</a:t>
            </a:r>
            <a:r>
              <a:rPr lang="en-US" altLang="zh-CN" sz="2800" dirty="0">
                <a:ea typeface="宋体" panose="02010600030101010101" pitchFamily="2" charset="-122"/>
              </a:rPr>
              <a:t> the truth values of its atomic (or component) propositions are!</a:t>
            </a:r>
          </a:p>
          <a:p>
            <a:pPr eaLnBrk="1" hangingPunct="1">
              <a:buNone/>
            </a:pP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</a:rPr>
              <a:t>Ex.</a:t>
            </a: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[What is its truth table?]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8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contradiction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is a compound proposition that is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no matter what!  </a:t>
            </a: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Ex.</a:t>
            </a: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[Truth table?]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180" y="4761865"/>
            <a:ext cx="76593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kern="0" dirty="0">
                <a:latin typeface="+mn-lt"/>
                <a:ea typeface="宋体" panose="02010600030101010101" pitchFamily="2" charset="-122"/>
                <a:sym typeface="+mn-ea"/>
              </a:rPr>
              <a:t>A  </a:t>
            </a:r>
            <a:r>
              <a:rPr lang="en-US" altLang="zh-CN" sz="2800" kern="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sym typeface="+mn-ea"/>
              </a:rPr>
              <a:t>contingency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  <a:sym typeface="+mn-ea"/>
              </a:rPr>
              <a:t> is a proposition which is neither a tautology nor a contradiction, such as  p</a:t>
            </a:r>
            <a:endParaRPr lang="en-US" altLang="zh-CN" sz="2800" kern="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Logical Equivalence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419600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p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600" b="1" i="1" dirty="0">
                <a:ea typeface="宋体" panose="02010600030101010101" pitchFamily="2" charset="-122"/>
              </a:rPr>
              <a:t>q</a:t>
            </a:r>
            <a:endParaRPr lang="en-US" altLang="zh-CN" sz="36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Compound propositions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are logically equivalent to each other (</a:t>
            </a:r>
            <a:r>
              <a:rPr lang="en-US" altLang="zh-CN" dirty="0">
                <a:ea typeface="宋体" panose="02010600030101010101" pitchFamily="2" charset="-122"/>
              </a:rPr>
              <a:t>written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 or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IFF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contain the same truth values as each other in </a:t>
            </a:r>
            <a:r>
              <a:rPr lang="en-US" altLang="zh-CN" u="sng" dirty="0">
                <a:ea typeface="宋体" panose="02010600030101010101" pitchFamily="2" charset="-122"/>
                <a:sym typeface="Symbol" panose="05050102010706020507" pitchFamily="18" charset="2"/>
              </a:rPr>
              <a:t>all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rows of their truth tables.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Question:</a:t>
            </a:r>
            <a:r>
              <a:rPr lang="en-US" altLang="zh-CN" dirty="0">
                <a:ea typeface="宋体" panose="02010600030101010101" pitchFamily="2" charset="-122"/>
              </a:rPr>
              <a:t> How many different propositions can be constructed from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propositional variables?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Ex.</a:t>
            </a:r>
            <a:r>
              <a:rPr lang="en-US" altLang="zh-CN" dirty="0">
                <a:ea typeface="宋体" panose="02010600030101010101" pitchFamily="2" charset="-122"/>
              </a:rPr>
              <a:t> Prove that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 (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36613" y="3429000"/>
          <a:ext cx="731043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4" imgW="7318375" imgH="2636520" progId="Word.Document.8">
                  <p:embed/>
                </p:oleObj>
              </mc:Choice>
              <mc:Fallback>
                <p:oleObj r:id="rId4" imgW="7318375" imgH="263652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6613" y="3429000"/>
                        <a:ext cx="7310437" cy="2625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Grp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Proving Equivalence via Truth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9" name="Text Box 5"/>
          <p:cNvSpPr txBox="1"/>
          <p:nvPr/>
        </p:nvSpPr>
        <p:spPr>
          <a:xfrm>
            <a:off x="1981200" y="39624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0" name="Text Box 6"/>
          <p:cNvSpPr txBox="1"/>
          <p:nvPr/>
        </p:nvSpPr>
        <p:spPr>
          <a:xfrm>
            <a:off x="1905000" y="44196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1" name="Text Box 7"/>
          <p:cNvSpPr txBox="1"/>
          <p:nvPr/>
        </p:nvSpPr>
        <p:spPr>
          <a:xfrm>
            <a:off x="2819400" y="39624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2" name="Text Box 8"/>
          <p:cNvSpPr txBox="1"/>
          <p:nvPr/>
        </p:nvSpPr>
        <p:spPr>
          <a:xfrm>
            <a:off x="2819400" y="44196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3" name="Text Box 9"/>
          <p:cNvSpPr txBox="1"/>
          <p:nvPr/>
        </p:nvSpPr>
        <p:spPr>
          <a:xfrm>
            <a:off x="3429000" y="39624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4" name="Text Box 10"/>
          <p:cNvSpPr txBox="1"/>
          <p:nvPr/>
        </p:nvSpPr>
        <p:spPr>
          <a:xfrm>
            <a:off x="3429000" y="49530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5" name="Text Box 11"/>
          <p:cNvSpPr txBox="1"/>
          <p:nvPr/>
        </p:nvSpPr>
        <p:spPr>
          <a:xfrm>
            <a:off x="4648200" y="39624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6" name="Text Box 12"/>
          <p:cNvSpPr txBox="1"/>
          <p:nvPr/>
        </p:nvSpPr>
        <p:spPr>
          <a:xfrm>
            <a:off x="6705600" y="54102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7" name="Text Box 13"/>
          <p:cNvSpPr txBox="1"/>
          <p:nvPr/>
        </p:nvSpPr>
        <p:spPr>
          <a:xfrm>
            <a:off x="6705600" y="49530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8" name="Text Box 14"/>
          <p:cNvSpPr txBox="1"/>
          <p:nvPr/>
        </p:nvSpPr>
        <p:spPr>
          <a:xfrm>
            <a:off x="6705600" y="44196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9" name="Text Box 15"/>
          <p:cNvSpPr txBox="1"/>
          <p:nvPr/>
        </p:nvSpPr>
        <p:spPr>
          <a:xfrm>
            <a:off x="2819400" y="54102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0" name="Text Box 16"/>
          <p:cNvSpPr txBox="1"/>
          <p:nvPr/>
        </p:nvSpPr>
        <p:spPr>
          <a:xfrm>
            <a:off x="2819400" y="49530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1" name="Text Box 17"/>
          <p:cNvSpPr txBox="1"/>
          <p:nvPr/>
        </p:nvSpPr>
        <p:spPr>
          <a:xfrm>
            <a:off x="3505200" y="54102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2" name="Text Box 18"/>
          <p:cNvSpPr txBox="1"/>
          <p:nvPr/>
        </p:nvSpPr>
        <p:spPr>
          <a:xfrm>
            <a:off x="3505200" y="44196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3" name="Text Box 19"/>
          <p:cNvSpPr txBox="1"/>
          <p:nvPr/>
        </p:nvSpPr>
        <p:spPr>
          <a:xfrm>
            <a:off x="4724400" y="54102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4" name="Text Box 20"/>
          <p:cNvSpPr txBox="1"/>
          <p:nvPr/>
        </p:nvSpPr>
        <p:spPr>
          <a:xfrm>
            <a:off x="4724400" y="49530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5" name="Text Box 21"/>
          <p:cNvSpPr txBox="1"/>
          <p:nvPr/>
        </p:nvSpPr>
        <p:spPr>
          <a:xfrm>
            <a:off x="4724400" y="44196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6" name="Text Box 22"/>
          <p:cNvSpPr txBox="1"/>
          <p:nvPr/>
        </p:nvSpPr>
        <p:spPr>
          <a:xfrm>
            <a:off x="6781800" y="3962400"/>
            <a:ext cx="2286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7" name="Text Box 23"/>
          <p:cNvSpPr txBox="1"/>
          <p:nvPr/>
        </p:nvSpPr>
        <p:spPr>
          <a:xfrm>
            <a:off x="1905000" y="49530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8" name="Text Box 24"/>
          <p:cNvSpPr txBox="1"/>
          <p:nvPr/>
        </p:nvSpPr>
        <p:spPr>
          <a:xfrm>
            <a:off x="1905000" y="5410200"/>
            <a:ext cx="30480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9" name="Oval 25"/>
          <p:cNvSpPr/>
          <p:nvPr/>
        </p:nvSpPr>
        <p:spPr>
          <a:xfrm>
            <a:off x="1676400" y="3886200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08570" name="Oval 26"/>
          <p:cNvSpPr/>
          <p:nvPr/>
        </p:nvSpPr>
        <p:spPr>
          <a:xfrm>
            <a:off x="6477000" y="3886200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6475" y="2250440"/>
            <a:ext cx="7527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The left side and the right side must have the same truth values independent of the truth value of the component propositions.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9" grpId="0" bldLvl="0" animBg="1"/>
      <p:bldP spid="108570" grpId="0" bldLvl="0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i="1" dirty="0">
                <a:solidFill>
                  <a:srgbClr val="003399"/>
                </a:solidFill>
                <a:ea typeface="宋体" panose="02010600030101010101" pitchFamily="2" charset="-122"/>
              </a:rPr>
              <a:t>Try to find a counter example </a:t>
            </a:r>
          </a:p>
          <a:p>
            <a:pPr eaLnBrk="1" hangingPunct="1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Ex.</a:t>
            </a:r>
            <a:r>
              <a:rPr lang="en-US" altLang="zh-CN" sz="2800" dirty="0">
                <a:ea typeface="宋体" panose="02010600030101010101" pitchFamily="2" charset="-122"/>
              </a:rPr>
              <a:t> Prove that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 (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Case 1: Try left side false, right side true</a:t>
            </a:r>
          </a:p>
          <a:p>
            <a:pPr lvl="1" eaLnBrk="1" hangingPunct="1"/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Assume 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then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(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Case 2: Try right side false, left side true</a:t>
            </a:r>
          </a:p>
          <a:p>
            <a:pPr lvl="1" eaLnBrk="1" hangingPunct="1"/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Assume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(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F, then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T, then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T, then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then p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We have exhausted all possibilities and not found a counterexample. </a:t>
            </a:r>
            <a:endParaRPr lang="zh-CN" altLang="en-US" sz="2800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Proving Equivalence via </a:t>
            </a:r>
            <a:r>
              <a:rPr lang="en-US" altLang="zh-CN" i="1" dirty="0">
                <a:ea typeface="宋体" panose="02010600030101010101" pitchFamily="2" charset="-122"/>
              </a:rPr>
              <a:t>Abbreviated </a:t>
            </a:r>
            <a:r>
              <a:rPr lang="en-US" altLang="zh-CN" sz="3800" dirty="0">
                <a:ea typeface="宋体" panose="02010600030101010101" pitchFamily="2" charset="-122"/>
              </a:rPr>
              <a:t>Truth Tables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Logical Non-Equivalence</a:t>
            </a:r>
          </a:p>
        </p:txBody>
      </p:sp>
      <p:graphicFrame>
        <p:nvGraphicFramePr>
          <p:cNvPr id="169987" name="Group 3"/>
          <p:cNvGraphicFramePr>
            <a:graphicFrameLocks noGrp="1"/>
          </p:cNvGraphicFramePr>
          <p:nvPr/>
        </p:nvGraphicFramePr>
        <p:xfrm>
          <a:off x="838200" y="2913063"/>
          <a:ext cx="7620000" cy="2572404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9" name="Rectangle 23"/>
          <p:cNvSpPr/>
          <p:nvPr/>
        </p:nvSpPr>
        <p:spPr>
          <a:xfrm>
            <a:off x="838200" y="1595438"/>
            <a:ext cx="74676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SzPct val="110000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Ex. p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</a:rPr>
              <a:t>are not logically equivalent. Prove that.</a:t>
            </a:r>
          </a:p>
        </p:txBody>
      </p:sp>
      <p:sp>
        <p:nvSpPr>
          <p:cNvPr id="170008" name="Oval 24"/>
          <p:cNvSpPr/>
          <p:nvPr/>
        </p:nvSpPr>
        <p:spPr>
          <a:xfrm>
            <a:off x="2819400" y="3352800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70009" name="Oval 25"/>
          <p:cNvSpPr/>
          <p:nvPr/>
        </p:nvSpPr>
        <p:spPr>
          <a:xfrm>
            <a:off x="4038600" y="3352800"/>
            <a:ext cx="762000" cy="2286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6045" y="3479800"/>
            <a:ext cx="478155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T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ln>
                  <a:noFill/>
                </a:ln>
                <a:solidFill>
                  <a:srgbClr val="FC0000"/>
                </a:solidFill>
                <a:effectLst/>
                <a:ea typeface="宋体" panose="02010600030101010101" pitchFamily="2" charset="-122"/>
                <a:sym typeface="+mn-ea"/>
              </a:rPr>
              <a:t>F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FC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ln>
                  <a:noFill/>
                </a:ln>
                <a:solidFill>
                  <a:srgbClr val="FC0000"/>
                </a:solidFill>
                <a:effectLst/>
                <a:ea typeface="宋体" panose="02010600030101010101" pitchFamily="2" charset="-122"/>
                <a:sym typeface="+mn-ea"/>
              </a:rPr>
              <a:t>F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FC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T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8" grpId="0" bldLvl="0" animBg="1"/>
      <p:bldP spid="170009" grpId="0" bldLvl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Equivalence Laws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Equivalence Laws</a:t>
            </a:r>
            <a:r>
              <a:rPr lang="en-US" altLang="zh-CN" dirty="0">
                <a:ea typeface="宋体" panose="02010600030101010101" pitchFamily="2" charset="-122"/>
              </a:rPr>
              <a:t> provide a pattern or template that can be used to match all or part of a much more complicated proposition and to find an equivalence for it.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Equivalent expressions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can always be substituted for each other </a:t>
            </a:r>
            <a:r>
              <a:rPr lang="en-US" altLang="zh-CN" dirty="0">
                <a:ea typeface="宋体" panose="02010600030101010101" pitchFamily="2" charset="-122"/>
              </a:rPr>
              <a:t>in a more complex expression - useful for simplification.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Equivalence Laws - Examples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Identity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  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endParaRPr lang="en-US" altLang="zh-CN" b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Domination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Idempotent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   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Double negation:      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Commutative: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Associative:     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Equivalence Laws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Distributive</a:t>
            </a:r>
            <a:r>
              <a:rPr lang="en-US" altLang="zh-CN" dirty="0">
                <a:ea typeface="宋体" panose="02010600030101010101" pitchFamily="2" charset="-122"/>
              </a:rPr>
              <a:t>: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900" b="1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De Morgan’s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b="1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Trivial tautology/contradiction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T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F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900" b="1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Implication</a:t>
            </a:r>
            <a:r>
              <a:rPr lang="en-US" altLang="zh-CN" dirty="0">
                <a:ea typeface="宋体" panose="02010600030101010101" pitchFamily="2" charset="-122"/>
              </a:rPr>
              <a:t>: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Study Discrete Math?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76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basis of all of digital information processing is: </a:t>
            </a:r>
            <a:r>
              <a:rPr lang="en-US" altLang="zh-CN" i="1" u="sng" dirty="0">
                <a:ea typeface="宋体" panose="02010600030101010101" pitchFamily="2" charset="-122"/>
              </a:rPr>
              <a:t>Discrete manipulations of discrete structures represented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A generally useful tool for rational thought!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analyzing the 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proving the validity</a:t>
            </a:r>
          </a:p>
          <a:p>
            <a:pPr marL="342900" lvl="1" indent="-342900" algn="l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zh-CN" sz="3200" dirty="0">
                <a:ea typeface="宋体" panose="02010600030101010101" pitchFamily="2" charset="-122"/>
                <a:cs typeface="+mn-cs"/>
                <a:sym typeface="+mn-ea"/>
              </a:rPr>
              <a:t>It provides the mathematical background needed for all subsequent courses in computer science.</a:t>
            </a:r>
            <a:endParaRPr lang="en-US" altLang="zh-CN" sz="3200" dirty="0"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solidFill>
                <a:srgbClr val="9900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400" dirty="0">
                <a:ea typeface="宋体" panose="02010600030101010101" pitchFamily="2" charset="-122"/>
              </a:rPr>
              <a:t>More Equivalence Laws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17245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600" i="1" dirty="0">
                <a:ea typeface="宋体" panose="02010600030101010101" pitchFamily="2" charset="-122"/>
              </a:rPr>
              <a:t>Absurdity</a:t>
            </a:r>
            <a:r>
              <a:rPr lang="en-US" altLang="zh-CN" sz="3600" dirty="0">
                <a:ea typeface="宋体" panose="02010600030101010101" pitchFamily="2" charset="-122"/>
              </a:rPr>
              <a:t>: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q)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q )</a:t>
            </a:r>
            <a:r>
              <a:rPr lang="en-US" altLang="zh-CN" sz="3600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>
              <a:buNone/>
            </a:pPr>
            <a:endParaRPr lang="en-US" altLang="zh-CN" sz="1000" b="1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Contrapositive: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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Absorption: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 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b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        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 </a:t>
            </a:r>
            <a:r>
              <a:rPr lang="en-US" altLang="zh-CN" sz="3600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Exportation: </a:t>
            </a:r>
            <a:b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pt-BR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 </a:t>
            </a:r>
            <a:r>
              <a:rPr lang="en-US" altLang="zh-CN" sz="3600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pt-BR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q)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pt-BR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p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pt-BR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(q </a:t>
            </a:r>
            <a:r>
              <a:rPr lang="en-US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pt-BR" altLang="zh-CN" sz="3600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R)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800" dirty="0">
                <a:ea typeface="宋体" panose="02010600030101010101" pitchFamily="2" charset="-122"/>
              </a:rPr>
              <a:t>Defining Operators via Equivalences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826643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Using equivalences, we can </a:t>
            </a:r>
            <a:r>
              <a:rPr lang="en-US" altLang="zh-CN" i="1" dirty="0">
                <a:ea typeface="宋体" panose="02010600030101010101" pitchFamily="2" charset="-122"/>
              </a:rPr>
              <a:t>define</a:t>
            </a:r>
            <a:r>
              <a:rPr lang="en-US" altLang="zh-CN" dirty="0">
                <a:ea typeface="宋体" panose="02010600030101010101" pitchFamily="2" charset="-122"/>
              </a:rPr>
              <a:t> operators in terms of other operators: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Exclusive or: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Implies: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Biconditional: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p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(p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(q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p)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p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q </a:t>
            </a: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(p 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q) 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p </a:t>
            </a:r>
            <a:r>
              <a:rPr lang="en-US" altLang="zh-CN" b="1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3399"/>
                </a:solidFill>
                <a:ea typeface="宋体" panose="02010600030101010101" pitchFamily="2" charset="-122"/>
              </a:rPr>
              <a:t> q)</a:t>
            </a:r>
            <a:endParaRPr lang="en-US" altLang="zh-CN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</a:t>
            </a:r>
            <a:endParaRPr lang="en-US" altLang="zh-CN" b="1" i="1" dirty="0">
              <a:solidFill>
                <a:srgbClr val="00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ea typeface="宋体" panose="02010600030101010101" pitchFamily="2" charset="-122"/>
              </a:rPr>
              <a:t>Tautology Example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Demonstrate that</a:t>
            </a:r>
          </a:p>
          <a:p>
            <a:pPr marL="609600" indent="-609600" algn="ctr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¬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)]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is a tautology in two ways:</a:t>
            </a:r>
          </a:p>
          <a:p>
            <a:pPr marL="609600" indent="-609600" eaLnBrk="1" hangingPunct="1">
              <a:lnSpc>
                <a:spcPct val="90000"/>
              </a:lnSpc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Using a truth table (did above)</a:t>
            </a:r>
          </a:p>
          <a:p>
            <a:pPr marL="609600" indent="-609600" eaLnBrk="1" hangingPunct="1">
              <a:lnSpc>
                <a:spcPct val="90000"/>
              </a:lnSpc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Using a proof relying on “Equivalence Laws”  to derive </a:t>
            </a:r>
            <a:r>
              <a:rPr lang="en-US" altLang="zh-CN" b="1" dirty="0">
                <a:ea typeface="宋体" panose="02010600030101010101" pitchFamily="2" charset="-122"/>
              </a:rPr>
              <a:t>True </a:t>
            </a:r>
            <a:r>
              <a:rPr lang="en-US" altLang="zh-CN" dirty="0">
                <a:ea typeface="宋体" panose="02010600030101010101" pitchFamily="2" charset="-122"/>
              </a:rPr>
              <a:t>through a series of logical equivalences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ea typeface="宋体" panose="02010600030101010101" pitchFamily="2" charset="-122"/>
              </a:rPr>
              <a:t>Tautology by proof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320800"/>
            <a:ext cx="8458200" cy="5334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)]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</a:rPr>
              <a:t>q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[(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)]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</a:rPr>
              <a:t>q	      </a:t>
            </a:r>
            <a:r>
              <a:rPr lang="en-US" altLang="zh-CN" sz="2400" dirty="0">
                <a:ea typeface="宋体" panose="02010600030101010101" pitchFamily="2" charset="-122"/>
              </a:rPr>
              <a:t>Distributive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[ F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)]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</a:rPr>
              <a:t>q 	      Trivial </a:t>
            </a:r>
            <a:r>
              <a:rPr lang="en-US" altLang="zh-CN" sz="2400" dirty="0">
                <a:ea typeface="宋体" panose="02010600030101010101" pitchFamily="2" charset="-122"/>
              </a:rPr>
              <a:t>Contradiction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</a:rPr>
              <a:t>q 	  	      </a:t>
            </a:r>
            <a:r>
              <a:rPr lang="en-US" altLang="zh-CN" sz="2400" dirty="0">
                <a:ea typeface="宋体" panose="02010600030101010101" pitchFamily="2" charset="-122"/>
              </a:rPr>
              <a:t>Identity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q 	  	      </a:t>
            </a:r>
            <a:r>
              <a:rPr lang="en-US" altLang="zh-CN" sz="2400" dirty="0">
                <a:ea typeface="宋体" panose="02010600030101010101" pitchFamily="2" charset="-122"/>
              </a:rPr>
              <a:t>Implies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q 	  	      </a:t>
            </a:r>
            <a:r>
              <a:rPr lang="en-US" altLang="zh-CN" sz="2400" dirty="0">
                <a:ea typeface="宋体" panose="02010600030101010101" pitchFamily="2" charset="-122"/>
              </a:rPr>
              <a:t>DeMorgan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q 	  	      </a:t>
            </a:r>
            <a:r>
              <a:rPr lang="en-US" altLang="zh-CN" sz="2400" dirty="0">
                <a:ea typeface="宋体" panose="02010600030101010101" pitchFamily="2" charset="-122"/>
              </a:rPr>
              <a:t>Double Negation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en-US" altLang="zh-CN" sz="2400" i="1" dirty="0">
                <a:ea typeface="宋体" panose="02010600030101010101" pitchFamily="2" charset="-122"/>
              </a:rPr>
              <a:t> 	  	      </a:t>
            </a:r>
            <a:r>
              <a:rPr lang="en-US" altLang="zh-CN" sz="2400" dirty="0">
                <a:ea typeface="宋体" panose="02010600030101010101" pitchFamily="2" charset="-122"/>
              </a:rPr>
              <a:t>Associative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[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ea typeface="宋体" panose="02010600030101010101" pitchFamily="2" charset="-122"/>
              </a:rPr>
              <a:t>¬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en-US" altLang="zh-CN" sz="2400" i="1" dirty="0">
                <a:ea typeface="宋体" panose="02010600030101010101" pitchFamily="2" charset="-122"/>
              </a:rPr>
              <a:t> 	  	      </a:t>
            </a:r>
            <a:r>
              <a:rPr lang="en-US" altLang="zh-CN" sz="2400" dirty="0">
                <a:ea typeface="宋体" panose="02010600030101010101" pitchFamily="2" charset="-122"/>
              </a:rPr>
              <a:t>Commutative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ea typeface="宋体" panose="02010600030101010101" pitchFamily="2" charset="-122"/>
              </a:rPr>
              <a:t> T	</a:t>
            </a:r>
            <a:r>
              <a:rPr lang="en-US" altLang="zh-CN" sz="2400" i="1" dirty="0">
                <a:ea typeface="宋体" panose="02010600030101010101" pitchFamily="2" charset="-122"/>
              </a:rPr>
              <a:t> 	  	      Trivial </a:t>
            </a:r>
            <a:r>
              <a:rPr lang="en-US" altLang="zh-CN" sz="2400" dirty="0">
                <a:ea typeface="宋体" panose="02010600030101010101" pitchFamily="2" charset="-122"/>
              </a:rPr>
              <a:t>Tautology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宋体" panose="02010600030101010101" pitchFamily="2" charset="-122"/>
              </a:rPr>
              <a:t> T	</a:t>
            </a:r>
            <a:r>
              <a:rPr lang="en-US" altLang="zh-CN" sz="2400" i="1" dirty="0">
                <a:ea typeface="宋体" panose="02010600030101010101" pitchFamily="2" charset="-122"/>
              </a:rPr>
              <a:t> 	  		      </a:t>
            </a:r>
            <a:r>
              <a:rPr lang="en-US" altLang="zh-CN" sz="2400" dirty="0">
                <a:ea typeface="宋体" panose="02010600030101010101" pitchFamily="2" charset="-122"/>
              </a:rPr>
              <a:t>Domination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Equivalence Proofs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Example</a:t>
            </a:r>
            <a:r>
              <a:rPr lang="en-US" altLang="zh-CN" sz="2800" dirty="0">
                <a:ea typeface="宋体" panose="02010600030101010101" pitchFamily="2" charset="-122"/>
              </a:rPr>
              <a:t>: Show that                               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is a tautology. </a:t>
            </a:r>
          </a:p>
          <a:p>
            <a:pPr eaLnBrk="1" hangingPunct="1"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Solution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7652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" y="3209925"/>
            <a:ext cx="8077200" cy="2446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81463" y="1676400"/>
            <a:ext cx="2700337" cy="38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Equivalence Proofs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Example</a:t>
            </a:r>
            <a:r>
              <a:rPr lang="en-US" altLang="zh-CN" sz="2800" dirty="0">
                <a:ea typeface="宋体" panose="02010600030101010101" pitchFamily="2" charset="-122"/>
              </a:rPr>
              <a:t>: Show that                               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is logically equivalent to </a:t>
            </a:r>
          </a:p>
          <a:p>
            <a:pPr eaLnBrk="1" hangingPunct="1"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Solution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8676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1650" y="3200400"/>
            <a:ext cx="8108950" cy="2820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14800" y="1676400"/>
            <a:ext cx="2451100" cy="382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91200" y="2235200"/>
            <a:ext cx="1271588" cy="303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Blackboard Exercises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Worked out on the black-board.</a:t>
            </a:r>
          </a:p>
          <a:p>
            <a:pPr marL="609600" indent="-609600" eaLnBrk="1" hangingPunct="1"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“I don’t drink and drive” is logically equivalent to “If I drink, then I don’t drive”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§1.4 Predicates and Quantifiers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5257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000" i="1" dirty="0">
                <a:ea typeface="宋体" panose="02010600030101010101" pitchFamily="2" charset="-122"/>
              </a:rPr>
              <a:t>Predicate logic</a:t>
            </a:r>
            <a:r>
              <a:rPr lang="en-US" altLang="zh-CN" sz="3000" dirty="0">
                <a:ea typeface="宋体" panose="02010600030101010101" pitchFamily="2" charset="-122"/>
              </a:rPr>
              <a:t> is an extension of propositional logic that permits concisely reasoning about whole </a:t>
            </a:r>
            <a:r>
              <a:rPr lang="en-US" altLang="zh-CN" sz="3000" i="1" dirty="0">
                <a:ea typeface="宋体" panose="02010600030101010101" pitchFamily="2" charset="-122"/>
              </a:rPr>
              <a:t>classes</a:t>
            </a:r>
            <a:r>
              <a:rPr lang="en-US" altLang="zh-CN" sz="3000" dirty="0">
                <a:ea typeface="宋体" panose="02010600030101010101" pitchFamily="2" charset="-122"/>
              </a:rPr>
              <a:t> of entities.</a:t>
            </a:r>
          </a:p>
          <a:p>
            <a:pPr lvl="1"/>
            <a:r>
              <a:rPr lang="en-US" altLang="zh-CN" dirty="0">
                <a:solidFill>
                  <a:srgbClr val="334D4D"/>
                </a:solidFill>
                <a:ea typeface="宋体" panose="02010600030101010101" pitchFamily="2" charset="-122"/>
              </a:rPr>
              <a:t>If we have: “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All men are mortal</a:t>
            </a:r>
            <a:r>
              <a:rPr lang="en-US" altLang="zh-CN" dirty="0">
                <a:solidFill>
                  <a:srgbClr val="334D4D"/>
                </a:solidFill>
                <a:ea typeface="宋体" panose="02010600030101010101" pitchFamily="2" charset="-122"/>
              </a:rPr>
              <a:t>.” “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Socrates is a man</a:t>
            </a:r>
            <a:r>
              <a:rPr lang="en-US" altLang="zh-CN" dirty="0">
                <a:solidFill>
                  <a:srgbClr val="334D4D"/>
                </a:solidFill>
                <a:ea typeface="宋体" panose="02010600030101010101" pitchFamily="2" charset="-122"/>
              </a:rPr>
              <a:t>.” Does it follow that “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Socrates is mortal</a:t>
            </a:r>
            <a:r>
              <a:rPr lang="en-US" altLang="zh-CN" dirty="0">
                <a:solidFill>
                  <a:srgbClr val="334D4D"/>
                </a:solidFill>
                <a:ea typeface="宋体" panose="02010600030101010101" pitchFamily="2" charset="-122"/>
              </a:rPr>
              <a:t>?”</a:t>
            </a:r>
          </a:p>
          <a:p>
            <a:pPr lvl="1"/>
            <a:r>
              <a:rPr lang="en-US" altLang="zh-CN" dirty="0">
                <a:solidFill>
                  <a:srgbClr val="334D4D"/>
                </a:solidFill>
                <a:ea typeface="宋体" panose="02010600030101010101" pitchFamily="2" charset="-122"/>
              </a:rPr>
              <a:t>Can’t  be represented in propositional logic.</a:t>
            </a:r>
            <a:endParaRPr lang="en-US" altLang="zh-CN" sz="2600" dirty="0">
              <a:solidFill>
                <a:srgbClr val="334D4D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Recall: propositional logic treats component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propositions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 as atomic entities.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Subjects and Predicates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57200" y="1329055"/>
            <a:ext cx="8305800" cy="484314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sentence “The dog is sleeping”: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phrase “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the dog</a:t>
            </a:r>
            <a:r>
              <a:rPr lang="en-US" altLang="zh-CN" dirty="0">
                <a:ea typeface="宋体" panose="02010600030101010101" pitchFamily="2" charset="-122"/>
              </a:rPr>
              <a:t>” denotes the </a:t>
            </a:r>
            <a:r>
              <a:rPr lang="en-US" altLang="zh-CN" i="1" dirty="0">
                <a:solidFill>
                  <a:schemeClr val="folHlink"/>
                </a:solidFill>
                <a:ea typeface="宋体" panose="02010600030101010101" pitchFamily="2" charset="-122"/>
              </a:rPr>
              <a:t>subject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object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i="1" dirty="0">
                <a:ea typeface="宋体" panose="02010600030101010101" pitchFamily="2" charset="-122"/>
              </a:rPr>
              <a:t>entity </a:t>
            </a:r>
            <a:r>
              <a:rPr lang="en-US" altLang="zh-CN" dirty="0">
                <a:ea typeface="宋体" panose="02010600030101010101" pitchFamily="2" charset="-122"/>
              </a:rPr>
              <a:t>that the sentence is about.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phrase “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is sleeping</a:t>
            </a:r>
            <a:r>
              <a:rPr lang="en-US" altLang="zh-CN" dirty="0">
                <a:ea typeface="宋体" panose="02010600030101010101" pitchFamily="2" charset="-122"/>
              </a:rPr>
              <a:t>” denotes the </a:t>
            </a:r>
            <a:r>
              <a:rPr lang="en-US" altLang="zh-CN" i="1" dirty="0">
                <a:solidFill>
                  <a:schemeClr val="folHlink"/>
                </a:solidFill>
                <a:ea typeface="宋体" panose="02010600030101010101" pitchFamily="2" charset="-122"/>
              </a:rPr>
              <a:t>predicate</a:t>
            </a:r>
            <a:r>
              <a:rPr lang="en-US" altLang="zh-CN" dirty="0">
                <a:ea typeface="宋体" panose="02010600030101010101" pitchFamily="2" charset="-122"/>
              </a:rPr>
              <a:t>- a property that is true </a:t>
            </a:r>
            <a:r>
              <a:rPr lang="en-US" altLang="zh-CN" b="1" dirty="0">
                <a:ea typeface="宋体" panose="02010600030101010101" pitchFamily="2" charset="-122"/>
              </a:rPr>
              <a:t>of</a:t>
            </a:r>
            <a:r>
              <a:rPr lang="en-US" altLang="zh-CN" dirty="0">
                <a:ea typeface="宋体" panose="02010600030101010101" pitchFamily="2" charset="-122"/>
              </a:rPr>
              <a:t> the subject.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predicate logic, a </a:t>
            </a:r>
            <a:r>
              <a:rPr lang="en-US" altLang="zh-CN" i="1" dirty="0">
                <a:ea typeface="宋体" panose="02010600030101010101" pitchFamily="2" charset="-122"/>
              </a:rPr>
              <a:t>predicate</a:t>
            </a:r>
            <a:r>
              <a:rPr lang="en-US" altLang="zh-CN" dirty="0">
                <a:ea typeface="宋体" panose="02010600030101010101" pitchFamily="2" charset="-122"/>
              </a:rPr>
              <a:t> is modeled as a </a:t>
            </a:r>
            <a:r>
              <a:rPr lang="en-US" altLang="zh-CN" i="1" dirty="0">
                <a:ea typeface="宋体" panose="02010600030101010101" pitchFamily="2" charset="-122"/>
              </a:rPr>
              <a:t>function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(·) from objects to propositions.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= “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sleeping” 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where x is a variable, which can be replaced by any element from their domain.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Convention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01320" y="1419860"/>
            <a:ext cx="8133080" cy="459994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Lowercase variables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z...</a:t>
            </a:r>
            <a:r>
              <a:rPr lang="en-US" altLang="zh-CN" sz="2800" dirty="0">
                <a:ea typeface="宋体" panose="02010600030101010101" pitchFamily="2" charset="-122"/>
              </a:rPr>
              <a:t> denote objects/entities; uppercase variables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… denote predicates.</a:t>
            </a:r>
          </a:p>
          <a:p>
            <a:pPr eaLnBrk="1" hangingPunct="1"/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Keep in mind that the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result of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applying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a predicate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to an object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is the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proposition P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).  But the predicate </a:t>
            </a:r>
            <a:r>
              <a:rPr lang="en-US" altLang="zh-CN" sz="2800" i="1" dirty="0">
                <a:solidFill>
                  <a:srgbClr val="990033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ea typeface="宋体" panose="02010600030101010101" pitchFamily="2" charset="-122"/>
              </a:rPr>
              <a:t>itself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 is </a:t>
            </a:r>
            <a:r>
              <a:rPr lang="en-US" altLang="zh-CN" sz="2800" b="1" dirty="0">
                <a:solidFill>
                  <a:srgbClr val="990033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2800" dirty="0">
                <a:solidFill>
                  <a:srgbClr val="990033"/>
                </a:solidFill>
                <a:ea typeface="宋体" panose="02010600030101010101" pitchFamily="2" charset="-122"/>
              </a:rPr>
              <a:t>a proposition (not a complete sentence).</a:t>
            </a:r>
          </a:p>
          <a:p>
            <a:pPr lvl="1" eaLnBrk="1" hangingPunct="1"/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E.g.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 if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) = “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 is a prime number”, then what is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  <a:t>(3)?</a:t>
            </a:r>
            <a:b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990033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365" y="5480685"/>
            <a:ext cx="7650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(3) is the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proposition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 “3 is a prime number.”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learning Discrete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45" y="1447800"/>
            <a:ext cx="8282940" cy="553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Reasoning</a:t>
            </a:r>
            <a:r>
              <a:rPr lang="en-US" dirty="0"/>
              <a:t>: Ability to read, understand, and construct mathematical arguments and proofs. </a:t>
            </a:r>
            <a:br>
              <a:rPr lang="en-US" dirty="0"/>
            </a:br>
            <a:endParaRPr lang="en-US" sz="800" dirty="0"/>
          </a:p>
          <a:p>
            <a:r>
              <a:rPr lang="en-US" dirty="0">
                <a:solidFill>
                  <a:srgbClr val="C00000"/>
                </a:solidFill>
              </a:rPr>
              <a:t>Discrete Structures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mathematical structures that represent objects and the relationships between them. </a:t>
            </a:r>
          </a:p>
          <a:p>
            <a:r>
              <a:rPr lang="en-US" dirty="0"/>
              <a:t>Such a course should teach students how to think logically and mathematically.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Applications of Predicate Logic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It is the formal notation for writing perfectly clear, concise, and unambiguous mathematical </a:t>
            </a:r>
            <a:r>
              <a:rPr lang="en-US" altLang="zh-CN" sz="3000" i="1" dirty="0">
                <a:solidFill>
                  <a:srgbClr val="990033"/>
                </a:solidFill>
                <a:ea typeface="宋体" panose="02010600030101010101" pitchFamily="2" charset="-122"/>
              </a:rPr>
              <a:t>definitions</a:t>
            </a: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000" i="1" dirty="0">
                <a:solidFill>
                  <a:srgbClr val="990033"/>
                </a:solidFill>
                <a:ea typeface="宋体" panose="02010600030101010101" pitchFamily="2" charset="-122"/>
              </a:rPr>
              <a:t>axioms</a:t>
            </a: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3000" i="1" dirty="0">
                <a:solidFill>
                  <a:srgbClr val="990033"/>
                </a:solidFill>
                <a:ea typeface="宋体" panose="02010600030101010101" pitchFamily="2" charset="-122"/>
              </a:rPr>
              <a:t>theorems </a:t>
            </a: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3000" i="1" dirty="0">
                <a:solidFill>
                  <a:srgbClr val="990033"/>
                </a:solidFill>
                <a:ea typeface="宋体" panose="02010600030101010101" pitchFamily="2" charset="-122"/>
              </a:rPr>
              <a:t>any </a:t>
            </a: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branch of mathematics.  </a:t>
            </a:r>
          </a:p>
          <a:p>
            <a:pPr eaLnBrk="1" hangingPunct="1">
              <a:lnSpc>
                <a:spcPct val="90000"/>
              </a:lnSpc>
            </a:pPr>
            <a:endParaRPr lang="en-US" altLang="zh-CN" sz="800" dirty="0">
              <a:solidFill>
                <a:srgbClr val="990033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Predicate logic is sufficient for defining </a:t>
            </a:r>
            <a:r>
              <a:rPr lang="en-US" altLang="zh-CN" sz="3000" i="1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 conceivable mathematical system, and for proving anything that can be proved within that system!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Universes of Discourse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7772400" cy="5029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000" dirty="0">
                <a:ea typeface="宋体" panose="02010600030101010101" pitchFamily="2" charset="-122"/>
              </a:rPr>
              <a:t>The power of distinguishing objects from predicates is that it lets you state things about </a:t>
            </a:r>
            <a:r>
              <a:rPr lang="en-US" altLang="zh-CN" sz="3000" i="1" dirty="0">
                <a:ea typeface="宋体" panose="02010600030101010101" pitchFamily="2" charset="-122"/>
              </a:rPr>
              <a:t>many</a:t>
            </a:r>
            <a:r>
              <a:rPr lang="en-US" altLang="zh-CN" sz="3000" dirty="0">
                <a:ea typeface="宋体" panose="02010600030101010101" pitchFamily="2" charset="-122"/>
              </a:rPr>
              <a:t> objects at once.</a:t>
            </a:r>
          </a:p>
          <a:p>
            <a:pPr eaLnBrk="1" hangingPunct="1"/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E.g., let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)=“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+1&gt;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”.  We can then say,</a:t>
            </a:r>
            <a:b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“For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any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 number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 is true” instead of</a:t>
            </a:r>
            <a:b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+1&gt;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+1&gt;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+1&gt;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...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3000" dirty="0">
                <a:ea typeface="宋体" panose="02010600030101010101" pitchFamily="2" charset="-122"/>
              </a:rPr>
              <a:t>The collection of values that a variable x can take is called x’s </a:t>
            </a:r>
            <a:r>
              <a:rPr lang="en-US" altLang="zh-CN" sz="3000" i="1" dirty="0">
                <a:solidFill>
                  <a:srgbClr val="C00000"/>
                </a:solidFill>
                <a:ea typeface="宋体" panose="02010600030101010101" pitchFamily="2" charset="-122"/>
              </a:rPr>
              <a:t>universe of discourse </a:t>
            </a:r>
            <a:r>
              <a:rPr lang="en-US" altLang="zh-CN" sz="3000" i="1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sz="3000" i="1" dirty="0">
                <a:solidFill>
                  <a:srgbClr val="C00000"/>
                </a:solidFill>
                <a:ea typeface="宋体" panose="02010600030101010101" pitchFamily="2" charset="-122"/>
              </a:rPr>
              <a:t> domain</a:t>
            </a:r>
            <a:r>
              <a:rPr lang="en-US" altLang="zh-CN" sz="3000" dirty="0">
                <a:solidFill>
                  <a:srgbClr val="990033"/>
                </a:solidFill>
                <a:ea typeface="宋体" panose="02010600030101010101" pitchFamily="2" charset="-122"/>
              </a:rPr>
              <a:t>. 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Often the domain is denoted by U.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Propositional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405255"/>
            <a:ext cx="8161020" cy="4614545"/>
          </a:xfrm>
        </p:spPr>
        <p:txBody>
          <a:bodyPr>
            <a:normAutofit/>
          </a:bodyPr>
          <a:lstStyle/>
          <a:p>
            <a:r>
              <a:rPr lang="en-US" dirty="0"/>
              <a:t>Let “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x, y, z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U</a:t>
            </a:r>
            <a:r>
              <a:rPr lang="en-US" dirty="0"/>
              <a:t> (for all three variables) be the integers. Find these truth values: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R(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2,-1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),  R(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3,4,7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dirty="0">
                <a:solidFill>
                  <a:srgbClr val="FF0000"/>
                </a:solidFill>
              </a:rPr>
              <a:t>R(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Let  “</a:t>
            </a:r>
            <a:r>
              <a:rPr lang="en-US" i="1" dirty="0"/>
              <a:t>x</a:t>
            </a:r>
            <a:r>
              <a:rPr lang="en-US" dirty="0"/>
              <a:t> -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), with U as the integers.</a:t>
            </a:r>
            <a:r>
              <a:rPr lang="en-US" i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these truth values: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2,-1,3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dirty="0">
                <a:solidFill>
                  <a:srgbClr val="FF0000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3,4,7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dirty="0">
                <a:solidFill>
                  <a:srgbClr val="FF0000"/>
                </a:solidFill>
              </a:rPr>
              <a:t>Q(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363345"/>
            <a:ext cx="8189595" cy="5032375"/>
          </a:xfrm>
        </p:spPr>
        <p:txBody>
          <a:bodyPr>
            <a:normAutofit/>
          </a:bodyPr>
          <a:lstStyle/>
          <a:p>
            <a:r>
              <a:rPr lang="en-US" sz="2800" dirty="0"/>
              <a:t>Connectives from propositional logic carry over to predicate logic. 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P(x)</a:t>
            </a:r>
            <a:r>
              <a:rPr lang="en-US" sz="2800" dirty="0"/>
              <a:t> denotes  “</a:t>
            </a:r>
            <a:r>
              <a:rPr lang="en-US" sz="2800" i="1" dirty="0"/>
              <a:t>x</a:t>
            </a:r>
            <a:r>
              <a:rPr lang="en-US" sz="2800" dirty="0"/>
              <a:t> &gt;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0,”</a:t>
            </a:r>
            <a:r>
              <a:rPr lang="en-US" sz="2800" dirty="0"/>
              <a:t> find these truth values: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P(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∧ P(-1),  </a:t>
            </a:r>
            <a:r>
              <a:rPr lang="en-US" sz="2800" dirty="0">
                <a:solidFill>
                  <a:srgbClr val="FF0000"/>
                </a:solidFill>
              </a:rPr>
              <a:t>P(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→ P(-1) ,  </a:t>
            </a:r>
            <a:r>
              <a:rPr lang="en-US" sz="2800" dirty="0">
                <a:solidFill>
                  <a:srgbClr val="FF0000"/>
                </a:solidFill>
              </a:rPr>
              <a:t>P(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→ P(-1)   </a:t>
            </a:r>
          </a:p>
          <a:p>
            <a:pPr lvl="0"/>
            <a:r>
              <a:rPr lang="en-US" sz="2800" dirty="0">
                <a:ea typeface="+mn-ea"/>
                <a:cs typeface="+mn-cs"/>
              </a:rPr>
              <a:t>Expressions </a:t>
            </a:r>
            <a:r>
              <a:rPr lang="en-US" sz="2800" dirty="0"/>
              <a:t>with variables are not propositions and therefore do not have truth values.  For example:</a:t>
            </a:r>
            <a:r>
              <a:rPr lang="en-US" sz="2800" dirty="0">
                <a:solidFill>
                  <a:srgbClr val="FF0000"/>
                </a:solidFill>
              </a:rPr>
              <a:t> P(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∧ P(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y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) ,  </a:t>
            </a:r>
            <a:r>
              <a:rPr lang="en-US" sz="2800" dirty="0">
                <a:solidFill>
                  <a:srgbClr val="FF0000"/>
                </a:solidFill>
              </a:rPr>
              <a:t>P(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→ P(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y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)     </a:t>
            </a:r>
          </a:p>
          <a:p>
            <a:r>
              <a:rPr lang="en-US" sz="2800" dirty="0"/>
              <a:t>When used with quantifiers (to be introduced next), these expressions (propositional functions) become propositions.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Quantifier Expressions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07035" y="1363980"/>
            <a:ext cx="8051165" cy="518922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000" i="1" dirty="0">
                <a:ea typeface="宋体" panose="02010600030101010101" pitchFamily="2" charset="-122"/>
              </a:rPr>
              <a:t>Quantifiers</a:t>
            </a:r>
            <a:r>
              <a:rPr lang="en-US" altLang="zh-CN" sz="3000" dirty="0">
                <a:ea typeface="宋体" panose="02010600030101010101" pitchFamily="2" charset="-122"/>
              </a:rPr>
              <a:t> provide a notation that allows us to </a:t>
            </a:r>
            <a:r>
              <a:rPr lang="en-US" altLang="zh-CN" sz="3000" i="1" dirty="0">
                <a:ea typeface="宋体" panose="02010600030101010101" pitchFamily="2" charset="-122"/>
              </a:rPr>
              <a:t>quantify </a:t>
            </a:r>
            <a:r>
              <a:rPr lang="en-US" altLang="zh-CN" sz="3000" dirty="0">
                <a:ea typeface="宋体" panose="02010600030101010101" pitchFamily="2" charset="-122"/>
              </a:rPr>
              <a:t>(count) </a:t>
            </a:r>
            <a:r>
              <a:rPr lang="en-US" altLang="zh-CN" sz="3000" i="1" dirty="0">
                <a:ea typeface="宋体" panose="02010600030101010101" pitchFamily="2" charset="-122"/>
              </a:rPr>
              <a:t>how many</a:t>
            </a:r>
            <a:r>
              <a:rPr lang="en-US" altLang="zh-CN" sz="3000" dirty="0">
                <a:ea typeface="宋体" panose="02010600030101010101" pitchFamily="2" charset="-122"/>
              </a:rPr>
              <a:t> objects in </a:t>
            </a:r>
            <a:r>
              <a:rPr lang="en-US" altLang="zh-CN" sz="3000" i="1" dirty="0">
                <a:ea typeface="宋体" panose="02010600030101010101" pitchFamily="2" charset="-122"/>
              </a:rPr>
              <a:t>U</a:t>
            </a:r>
            <a:r>
              <a:rPr lang="en-US" altLang="zh-CN" sz="3000" dirty="0">
                <a:ea typeface="宋体" panose="02010600030101010101" pitchFamily="2" charset="-122"/>
              </a:rPr>
              <a:t> satisfy a given predicate. e.g.</a:t>
            </a:r>
          </a:p>
          <a:p>
            <a:pPr lvl="1" eaLnBrk="1" hangingPunct="1"/>
            <a:r>
              <a:rPr lang="en-US" altLang="zh-CN" sz="2625" dirty="0">
                <a:ea typeface="宋体" panose="02010600030101010101" pitchFamily="2" charset="-122"/>
              </a:rPr>
              <a:t>All men are Mortal.</a:t>
            </a:r>
          </a:p>
          <a:p>
            <a:pPr lvl="1" eaLnBrk="1" hangingPunct="1"/>
            <a:r>
              <a:rPr lang="en-US" altLang="zh-CN" sz="2625" dirty="0">
                <a:ea typeface="宋体" panose="02010600030101010101" pitchFamily="2" charset="-122"/>
              </a:rPr>
              <a:t>Some cats do not have fur.</a:t>
            </a:r>
          </a:p>
          <a:p>
            <a:pPr eaLnBrk="1" hangingPunct="1"/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“” is the FOR ALL or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universal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quantifier.</a:t>
            </a:r>
            <a:b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means </a:t>
            </a:r>
            <a:r>
              <a:rPr lang="en-US" altLang="zh-CN" sz="3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 all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30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P(x)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holds.</a:t>
            </a:r>
          </a:p>
          <a:p>
            <a:pPr eaLnBrk="1" hangingPunct="1"/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“” is the EXISTS or 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existential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quantifier.</a:t>
            </a:r>
            <a:b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means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there </a:t>
            </a:r>
            <a:r>
              <a:rPr lang="en-US" altLang="zh-CN" sz="3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exists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 </a:t>
            </a:r>
            <a:r>
              <a:rPr lang="en-US" altLang="zh-CN" sz="30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(that is, 1 or more) such that 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is true.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377315"/>
            <a:ext cx="8328025" cy="4642485"/>
          </a:xfrm>
        </p:spPr>
        <p:txBody>
          <a:bodyPr>
            <a:normAutofit lnSpcReduction="10000"/>
          </a:bodyPr>
          <a:lstStyle/>
          <a:p>
            <a:pPr marL="0" lvl="1" indent="0">
              <a:buClr>
                <a:schemeClr val="accent3"/>
              </a:buClr>
              <a:buSzPct val="95000"/>
              <a:buFont typeface="Wingdings" panose="05000000000000000000" charset="0"/>
              <a:buNone/>
            </a:pPr>
            <a:r>
              <a:rPr lang="en-US" sz="3200" dirty="0">
                <a:sym typeface="Symbol" panose="05050102010706020507"/>
              </a:rPr>
              <a:t></a:t>
            </a:r>
            <a:r>
              <a:rPr lang="en-US" sz="3200" i="1" dirty="0">
                <a:sym typeface="Symbol" panose="05050102010706020507"/>
              </a:rPr>
              <a:t>x P</a:t>
            </a:r>
            <a:r>
              <a:rPr lang="en-US" sz="3200" dirty="0">
                <a:sym typeface="Symbol" panose="05050102010706020507"/>
              </a:rPr>
              <a:t>(</a:t>
            </a:r>
            <a:r>
              <a:rPr lang="en-US" sz="3200" i="1" dirty="0">
                <a:sym typeface="Symbol" panose="05050102010706020507"/>
              </a:rPr>
              <a:t>x</a:t>
            </a:r>
            <a:r>
              <a:rPr lang="en-US" sz="3200" dirty="0">
                <a:sym typeface="Symbol" panose="05050102010706020507"/>
              </a:rPr>
              <a:t>)</a:t>
            </a:r>
            <a:r>
              <a:rPr lang="en-US" sz="3200" i="1" dirty="0"/>
              <a:t>  </a:t>
            </a:r>
            <a:r>
              <a:rPr lang="en-US" sz="3200" dirty="0"/>
              <a:t>is read as: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anose="05000000000000000000" charset="0"/>
              <a:buChar char=""/>
            </a:pPr>
            <a:r>
              <a:rPr lang="en-US" sz="3200" dirty="0">
                <a:sym typeface="+mn-ea"/>
              </a:rPr>
              <a:t> </a:t>
            </a:r>
            <a:r>
              <a:rPr lang="en-US" sz="3200" i="1" dirty="0">
                <a:sym typeface="+mn-ea"/>
              </a:rPr>
              <a:t>“ 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For all </a:t>
            </a:r>
            <a:r>
              <a:rPr lang="en-US" sz="3200" i="1" dirty="0">
                <a:solidFill>
                  <a:srgbClr val="C00000"/>
                </a:solidFill>
                <a:sym typeface="+mn-ea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, P(</a:t>
            </a:r>
            <a:r>
              <a:rPr lang="en-US" sz="3200" i="1" dirty="0">
                <a:solidFill>
                  <a:srgbClr val="C00000"/>
                </a:solidFill>
                <a:sym typeface="+mn-ea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)</a:t>
            </a:r>
            <a:r>
              <a:rPr lang="en-US" sz="3200" dirty="0">
                <a:sym typeface="+mn-ea"/>
              </a:rPr>
              <a:t>” or “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For every </a:t>
            </a:r>
            <a:r>
              <a:rPr lang="en-US" sz="3200" i="1" dirty="0">
                <a:solidFill>
                  <a:srgbClr val="C00000"/>
                </a:solidFill>
                <a:sym typeface="+mn-ea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, P(</a:t>
            </a:r>
            <a:r>
              <a:rPr lang="en-US" sz="3200" i="1" dirty="0">
                <a:solidFill>
                  <a:srgbClr val="C00000"/>
                </a:solidFill>
                <a:sym typeface="+mn-ea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+mn-ea"/>
              </a:rPr>
              <a:t>)</a:t>
            </a:r>
            <a:r>
              <a:rPr lang="en-US" sz="3200" dirty="0">
                <a:sym typeface="+mn-ea"/>
              </a:rPr>
              <a:t>”</a:t>
            </a:r>
            <a:endParaRPr lang="en-US" sz="3200" b="1" dirty="0"/>
          </a:p>
          <a:p>
            <a:pPr marL="0" lvl="1" indent="0">
              <a:buClr>
                <a:schemeClr val="accent3"/>
              </a:buClr>
              <a:buSzPct val="95000"/>
              <a:buFont typeface="Wingdings" panose="05000000000000000000" charset="0"/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210185" lvl="0" indent="-457200">
              <a:buFont typeface="+mj-lt"/>
              <a:buAutoNum type="arabicParenR"/>
            </a:pPr>
            <a:r>
              <a:rPr lang="en-US" sz="3200" dirty="0"/>
              <a:t>If</a:t>
            </a:r>
            <a:r>
              <a:rPr lang="en-US" sz="3200" i="1" dirty="0"/>
              <a:t> P(x)</a:t>
            </a:r>
            <a:r>
              <a:rPr lang="en-US" sz="3200" dirty="0"/>
              <a:t> denotes  “</a:t>
            </a:r>
            <a:r>
              <a:rPr lang="en-US" sz="3200" i="1" dirty="0"/>
              <a:t>x</a:t>
            </a:r>
            <a:r>
              <a:rPr lang="en-US" sz="3200" dirty="0"/>
              <a:t> &gt; </a:t>
            </a:r>
            <a:r>
              <a:rPr lang="en-US" sz="3200" dirty="0">
                <a:ea typeface="Cambria Math" panose="02040503050406030204" pitchFamily="18" charset="0"/>
              </a:rPr>
              <a:t>0” and </a:t>
            </a:r>
            <a:r>
              <a:rPr lang="en-US" sz="3200" i="1" dirty="0">
                <a:ea typeface="Cambria Math" panose="02040503050406030204" pitchFamily="18" charset="0"/>
              </a:rPr>
              <a:t>U</a:t>
            </a:r>
            <a:r>
              <a:rPr lang="en-US" sz="3200" dirty="0">
                <a:ea typeface="Cambria Math" panose="02040503050406030204" pitchFamily="18" charset="0"/>
              </a:rPr>
              <a:t>  is the integers,then 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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) </a:t>
            </a:r>
            <a:r>
              <a:rPr lang="en-US" sz="3200" dirty="0">
                <a:sym typeface="Symbol" panose="05050102010706020507"/>
              </a:rPr>
              <a:t>is false.</a:t>
            </a:r>
          </a:p>
          <a:p>
            <a:pPr marL="210185" lvl="0" indent="-457200">
              <a:buFont typeface="+mj-lt"/>
              <a:buAutoNum type="arabicParenR"/>
            </a:pPr>
            <a:r>
              <a:rPr lang="en-US" sz="3200" dirty="0"/>
              <a:t>If</a:t>
            </a:r>
            <a:r>
              <a:rPr lang="en-US" sz="3200" i="1" dirty="0"/>
              <a:t> P(x)</a:t>
            </a:r>
            <a:r>
              <a:rPr lang="en-US" sz="3200" dirty="0"/>
              <a:t> denotes  “</a:t>
            </a:r>
            <a:r>
              <a:rPr lang="en-US" sz="3200" i="1" dirty="0"/>
              <a:t>x</a:t>
            </a:r>
            <a:r>
              <a:rPr lang="en-US" sz="3200" dirty="0"/>
              <a:t> &gt; </a:t>
            </a:r>
            <a:r>
              <a:rPr lang="en-US" sz="3200" dirty="0">
                <a:ea typeface="Cambria Math" panose="02040503050406030204" pitchFamily="18" charset="0"/>
              </a:rPr>
              <a:t>0” and </a:t>
            </a:r>
            <a:r>
              <a:rPr lang="en-US" sz="3200" i="1" dirty="0">
                <a:ea typeface="Cambria Math" panose="02040503050406030204" pitchFamily="18" charset="0"/>
              </a:rPr>
              <a:t>U</a:t>
            </a:r>
            <a:r>
              <a:rPr lang="en-US" sz="3200" dirty="0">
                <a:ea typeface="Cambria Math" panose="02040503050406030204" pitchFamily="18" charset="0"/>
              </a:rPr>
              <a:t>  is the positive integers, then </a:t>
            </a:r>
            <a:r>
              <a:rPr lang="en-US" sz="32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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)</a:t>
            </a:r>
            <a:r>
              <a:rPr lang="en-US" sz="3200" dirty="0">
                <a:sym typeface="Symbol" panose="05050102010706020507"/>
              </a:rPr>
              <a:t> is true.</a:t>
            </a:r>
          </a:p>
          <a:p>
            <a:pPr marL="210185" lvl="0" indent="-457200">
              <a:buFont typeface="+mj-lt"/>
              <a:buAutoNum type="arabicParenR"/>
            </a:pPr>
            <a:r>
              <a:rPr lang="en-US" sz="3200" dirty="0"/>
              <a:t>If</a:t>
            </a:r>
            <a:r>
              <a:rPr lang="en-US" sz="3200" i="1" dirty="0"/>
              <a:t> P(x)</a:t>
            </a:r>
            <a:r>
              <a:rPr lang="en-US" sz="3200" dirty="0"/>
              <a:t> denotes  “</a:t>
            </a:r>
            <a:r>
              <a:rPr lang="en-US" sz="3200" i="1" dirty="0"/>
              <a:t>x</a:t>
            </a:r>
            <a:r>
              <a:rPr lang="en-US" sz="3200" dirty="0"/>
              <a:t> is even</a:t>
            </a:r>
            <a:r>
              <a:rPr lang="en-US" sz="3200" dirty="0">
                <a:ea typeface="Cambria Math" panose="02040503050406030204" pitchFamily="18" charset="0"/>
              </a:rPr>
              <a:t>” and </a:t>
            </a:r>
            <a:r>
              <a:rPr lang="en-US" sz="3200" i="1" dirty="0">
                <a:ea typeface="Cambria Math" panose="02040503050406030204" pitchFamily="18" charset="0"/>
              </a:rPr>
              <a:t>U</a:t>
            </a:r>
            <a:r>
              <a:rPr lang="en-US" sz="3200" dirty="0">
                <a:ea typeface="Cambria Math" panose="02040503050406030204" pitchFamily="18" charset="0"/>
              </a:rPr>
              <a:t>  is the integers,  then 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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sz="3200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sz="3200" dirty="0">
                <a:solidFill>
                  <a:srgbClr val="C00000"/>
                </a:solidFill>
                <a:sym typeface="Symbol" panose="05050102010706020507"/>
              </a:rPr>
              <a:t>)</a:t>
            </a:r>
            <a:r>
              <a:rPr lang="en-US" sz="3200" dirty="0">
                <a:sym typeface="Symbol" panose="05050102010706020507"/>
              </a:rPr>
              <a:t> is false.</a:t>
            </a:r>
          </a:p>
          <a:p>
            <a:pPr lvl="2"/>
            <a:endParaRPr lang="en-US" sz="3200" dirty="0"/>
          </a:p>
          <a:p>
            <a:pPr lvl="2"/>
            <a:endParaRPr lang="en-US" sz="3200" dirty="0"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439545"/>
            <a:ext cx="8161020" cy="465645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/>
              </a:rPr>
              <a:t>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read as </a:t>
            </a:r>
            <a:br>
              <a:rPr lang="en-US" dirty="0">
                <a:sym typeface="Symbol" panose="05050102010706020507"/>
              </a:rPr>
            </a:br>
            <a:r>
              <a:rPr lang="en-US" dirty="0">
                <a:sym typeface="Symbol" panose="05050102010706020507"/>
              </a:rPr>
              <a:t>     </a:t>
            </a:r>
            <a:r>
              <a:rPr lang="en-US" i="1" dirty="0"/>
              <a:t>“</a:t>
            </a:r>
            <a:r>
              <a:rPr lang="en-US" dirty="0">
                <a:solidFill>
                  <a:srgbClr val="C00000"/>
                </a:solidFill>
              </a:rPr>
              <a:t>For some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P(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”,  or as “</a:t>
            </a:r>
            <a:r>
              <a:rPr lang="en-US" dirty="0">
                <a:solidFill>
                  <a:srgbClr val="C00000"/>
                </a:solidFill>
              </a:rPr>
              <a:t>There is an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such that P(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,”  or “</a:t>
            </a:r>
            <a:r>
              <a:rPr lang="en-US" dirty="0">
                <a:solidFill>
                  <a:srgbClr val="C00000"/>
                </a:solidFill>
              </a:rPr>
              <a:t>For at least one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P(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.” </a:t>
            </a:r>
          </a:p>
          <a:p>
            <a:pPr lvl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210185" lvl="0" indent="-457200">
              <a:buFont typeface="+mj-lt"/>
              <a:buAutoNum type="arabicPeriod"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0”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is the integers, then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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)</a:t>
            </a:r>
            <a:r>
              <a:rPr lang="en-US" dirty="0">
                <a:sym typeface="Symbol" panose="05050102010706020507"/>
              </a:rPr>
              <a:t> is true. It is also true if U is the positive integers.</a:t>
            </a:r>
          </a:p>
          <a:p>
            <a:pPr marL="210185" lvl="0" indent="-457200">
              <a:buFont typeface="+mj-lt"/>
              <a:buAutoNum type="arabicPeriod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0”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is the positive integers,  then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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) </a:t>
            </a:r>
            <a:r>
              <a:rPr lang="en-US" dirty="0">
                <a:sym typeface="Symbol" panose="05050102010706020507"/>
              </a:rPr>
              <a:t>is false.</a:t>
            </a:r>
          </a:p>
          <a:p>
            <a:pPr marL="210185" lvl="0" indent="-457200">
              <a:buFont typeface="+mj-lt"/>
              <a:buAutoNum type="arabicPeriod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is the integers,  then 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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 P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(</a:t>
            </a:r>
            <a:r>
              <a:rPr lang="en-US" i="1" dirty="0">
                <a:solidFill>
                  <a:srgbClr val="C00000"/>
                </a:solidFill>
                <a:sym typeface="Symbol" panose="05050102010706020507"/>
              </a:rPr>
              <a:t>x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)</a:t>
            </a:r>
            <a:r>
              <a:rPr lang="en-US" dirty="0">
                <a:sym typeface="Symbol" panose="05050102010706020507"/>
              </a:rPr>
              <a:t> is true.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924800" cy="4419600"/>
          </a:xfrm>
        </p:spPr>
        <p:txBody>
          <a:bodyPr>
            <a:normAutofit fontScale="95000"/>
          </a:bodyPr>
          <a:lstStyle/>
          <a:p>
            <a:r>
              <a:rPr lang="en-US" dirty="0">
                <a:sym typeface="Symbol" panose="05050102010706020507"/>
              </a:rPr>
              <a:t>When the  domain of discourse is finite, we can think of quantification as looping through the elements of the domain.</a:t>
            </a:r>
          </a:p>
          <a:p>
            <a:r>
              <a:rPr lang="en-US" dirty="0">
                <a:sym typeface="Symbol" panose="05050102010706020507"/>
              </a:rPr>
              <a:t>To evaluate 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loop through all 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 in the domain. </a:t>
            </a:r>
          </a:p>
          <a:p>
            <a:pPr lvl="1"/>
            <a:r>
              <a:rPr lang="en-US" dirty="0">
                <a:sym typeface="Symbol" panose="05050102010706020507"/>
              </a:rPr>
              <a:t>If at every step P(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true, then 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true. </a:t>
            </a:r>
          </a:p>
          <a:p>
            <a:pPr lvl="1"/>
            <a:r>
              <a:rPr lang="en-US" dirty="0">
                <a:sym typeface="Symbol" panose="05050102010706020507"/>
              </a:rPr>
              <a:t>If at a step P(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false, then 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false and the loop terminates. 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924800" cy="4419600"/>
          </a:xfrm>
        </p:spPr>
        <p:txBody>
          <a:bodyPr>
            <a:normAutofit fontScale="95000"/>
          </a:bodyPr>
          <a:lstStyle/>
          <a:p>
            <a:r>
              <a:rPr lang="en-US" dirty="0">
                <a:sym typeface="Symbol" panose="05050102010706020507"/>
              </a:rPr>
              <a:t>To evaluate 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loop through all 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 in the domain. </a:t>
            </a:r>
          </a:p>
          <a:p>
            <a:pPr lvl="1"/>
            <a:r>
              <a:rPr lang="en-US" dirty="0">
                <a:sym typeface="Symbol" panose="05050102010706020507"/>
              </a:rPr>
              <a:t>If  at some step, P(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true, then 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true and the loop terminates. </a:t>
            </a:r>
          </a:p>
          <a:p>
            <a:pPr lvl="1"/>
            <a:r>
              <a:rPr lang="en-US" dirty="0">
                <a:sym typeface="Symbol" panose="05050102010706020507"/>
              </a:rPr>
              <a:t>If the loop ends without finding an 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 for which P(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true, then </a:t>
            </a:r>
            <a:r>
              <a:rPr lang="en-US" i="1" dirty="0">
                <a:sym typeface="Symbol" panose="05050102010706020507"/>
              </a:rPr>
              <a:t>x P</a:t>
            </a:r>
            <a:r>
              <a:rPr lang="en-US" dirty="0">
                <a:sym typeface="Symbol" panose="05050102010706020507"/>
              </a:rPr>
              <a:t>(</a:t>
            </a:r>
            <a:r>
              <a:rPr lang="en-US" i="1" dirty="0">
                <a:sym typeface="Symbol" panose="05050102010706020507"/>
              </a:rPr>
              <a:t>x</a:t>
            </a:r>
            <a:r>
              <a:rPr lang="en-US" dirty="0">
                <a:sym typeface="Symbol" panose="05050102010706020507"/>
              </a:rPr>
              <a:t>) is false.</a:t>
            </a:r>
          </a:p>
          <a:p>
            <a:r>
              <a:rPr lang="en-US" dirty="0">
                <a:sym typeface="Symbol" panose="05050102010706020507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ea"/>
              </a:rPr>
              <a:t>The truth value of 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x P(x)</a:t>
            </a:r>
            <a:r>
              <a:rPr lang="en-US" dirty="0">
                <a:latin typeface="+mn-ea"/>
              </a:rPr>
              <a:t>  and 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 x P(x)  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depend on both the predicate 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P(x) 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and on  the domain 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U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Examples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:</a:t>
            </a:r>
          </a:p>
          <a:p>
            <a:pPr marL="393065" lvl="0" indent="-457200">
              <a:buFont typeface="+mj-lt"/>
              <a:buAutoNum type="arabicPeriod"/>
            </a:pPr>
            <a:r>
              <a:rPr lang="en-US" dirty="0">
                <a:latin typeface="+mn-ea"/>
              </a:rPr>
              <a:t>If </a:t>
            </a:r>
            <a:r>
              <a:rPr lang="en-US" i="1" dirty="0">
                <a:latin typeface="+mn-ea"/>
              </a:rPr>
              <a:t>U</a:t>
            </a:r>
            <a:r>
              <a:rPr lang="en-US" dirty="0">
                <a:latin typeface="+mn-ea"/>
              </a:rPr>
              <a:t> is the  positive integers and </a:t>
            </a:r>
            <a:r>
              <a:rPr lang="en-US" i="1" dirty="0">
                <a:latin typeface="+mn-ea"/>
              </a:rPr>
              <a:t>P(x) </a:t>
            </a:r>
            <a:r>
              <a:rPr lang="en-US" dirty="0">
                <a:latin typeface="+mn-ea"/>
              </a:rPr>
              <a:t>is the predicate “</a:t>
            </a:r>
            <a:r>
              <a:rPr lang="en-US" i="1" dirty="0">
                <a:solidFill>
                  <a:srgbClr val="C00000"/>
                </a:solidFill>
                <a:latin typeface="+mn-ea"/>
              </a:rPr>
              <a:t>x</a:t>
            </a:r>
            <a:r>
              <a:rPr lang="en-US" dirty="0">
                <a:solidFill>
                  <a:srgbClr val="C00000"/>
                </a:solidFill>
                <a:latin typeface="+mn-ea"/>
              </a:rPr>
              <a:t> &lt; </a:t>
            </a:r>
            <a:r>
              <a:rPr lang="en-US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</a:rPr>
              <a:t>2</a:t>
            </a:r>
            <a:r>
              <a:rPr lang="en-US" dirty="0">
                <a:latin typeface="+mn-ea"/>
              </a:rPr>
              <a:t>”, then </a:t>
            </a:r>
            <a:r>
              <a:rPr lang="en-US" i="1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  <a:sym typeface="Symbol" panose="05050102010706020507"/>
              </a:rPr>
              <a:t>x P(x)</a:t>
            </a:r>
            <a:r>
              <a:rPr lang="en-US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dirty="0">
                <a:latin typeface="+mn-ea"/>
              </a:rPr>
              <a:t>  is true, but </a:t>
            </a:r>
            <a:r>
              <a:rPr lang="en-US" i="1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  <a:sym typeface="Symbol" panose="05050102010706020507"/>
              </a:rPr>
              <a:t>x P(x)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  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is false. </a:t>
            </a:r>
          </a:p>
          <a:p>
            <a:pPr marL="393065" lvl="0" indent="-457200">
              <a:buFont typeface="+mj-lt"/>
              <a:buAutoNum type="arabicPeriod"/>
            </a:pPr>
            <a:r>
              <a:rPr lang="en-US" dirty="0">
                <a:latin typeface="+mn-ea"/>
              </a:rPr>
              <a:t>If </a:t>
            </a:r>
            <a:r>
              <a:rPr lang="en-US" i="1" dirty="0">
                <a:latin typeface="+mn-ea"/>
              </a:rPr>
              <a:t>U</a:t>
            </a:r>
            <a:r>
              <a:rPr lang="en-US" dirty="0">
                <a:latin typeface="+mn-ea"/>
              </a:rPr>
              <a:t> is the negative integers and </a:t>
            </a:r>
            <a:r>
              <a:rPr lang="en-US" i="1" dirty="0">
                <a:latin typeface="+mn-ea"/>
              </a:rPr>
              <a:t>P(x) </a:t>
            </a:r>
            <a:r>
              <a:rPr lang="en-US" dirty="0">
                <a:latin typeface="+mn-ea"/>
              </a:rPr>
              <a:t>is the predicate “</a:t>
            </a:r>
            <a:r>
              <a:rPr lang="en-US" i="1" dirty="0">
                <a:solidFill>
                  <a:srgbClr val="C00000"/>
                </a:solidFill>
                <a:latin typeface="+mn-ea"/>
              </a:rPr>
              <a:t>x</a:t>
            </a:r>
            <a:r>
              <a:rPr lang="en-US" dirty="0">
                <a:solidFill>
                  <a:srgbClr val="C00000"/>
                </a:solidFill>
                <a:latin typeface="+mn-ea"/>
              </a:rPr>
              <a:t> &lt; </a:t>
            </a:r>
            <a:r>
              <a:rPr lang="en-US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</a:rPr>
              <a:t>2</a:t>
            </a:r>
            <a:r>
              <a:rPr lang="en-US" dirty="0">
                <a:latin typeface="+mn-ea"/>
              </a:rPr>
              <a:t>”, then both </a:t>
            </a:r>
            <a:r>
              <a:rPr lang="en-US" i="1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  <a:sym typeface="Symbol" panose="05050102010706020507"/>
              </a:rPr>
              <a:t>x P(x)</a:t>
            </a:r>
            <a:r>
              <a:rPr lang="en-US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dirty="0">
                <a:latin typeface="+mn-ea"/>
              </a:rPr>
              <a:t> and  </a:t>
            </a:r>
            <a:r>
              <a:rPr lang="en-US" i="1" dirty="0">
                <a:solidFill>
                  <a:srgbClr val="C00000"/>
                </a:solidFill>
                <a:latin typeface="+mn-ea"/>
                <a:ea typeface="Cambria Math" panose="02040503050406030204" pitchFamily="18" charset="0"/>
                <a:sym typeface="Symbol" panose="05050102010706020507"/>
              </a:rPr>
              <a:t>x P(x)</a:t>
            </a:r>
            <a:r>
              <a:rPr lang="en-US" i="1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  </a:t>
            </a:r>
            <a:r>
              <a:rPr lang="en-US" dirty="0">
                <a:latin typeface="+mn-ea"/>
                <a:ea typeface="Cambria Math" panose="02040503050406030204" pitchFamily="18" charset="0"/>
                <a:sym typeface="Symbol" panose="05050102010706020507"/>
              </a:rPr>
              <a:t>are true. </a:t>
            </a:r>
          </a:p>
          <a:p>
            <a:pPr>
              <a:buNone/>
            </a:pPr>
            <a:endParaRPr 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The Foundations: Logic and Proofs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+mn-ea"/>
                <a:cs typeface="+mn-cs"/>
              </a:rPr>
              <a:t>Chapter </a:t>
            </a:r>
            <a:r>
              <a:rPr lang="en-US" altLang="zh-CN" dirty="0">
                <a:latin typeface="Cambria Math" panose="02040503050406030204" pitchFamily="18" charset="0"/>
                <a:ea typeface="+mn-ea"/>
                <a:cs typeface="Cambria Math" panose="02040503050406030204" pitchFamily="18" charset="0"/>
              </a:rPr>
              <a:t>1</a:t>
            </a:r>
            <a:r>
              <a:rPr lang="en-US" altLang="zh-CN" dirty="0">
                <a:latin typeface="+mn-lt"/>
                <a:ea typeface="+mn-ea"/>
                <a:cs typeface="+mn-cs"/>
              </a:rPr>
              <a:t>, Part I: Propositional Logic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Precedence of Quantifiers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 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have higher precedence than all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binary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operators from Propositional Logic.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 P(x)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Q(x)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 (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 P(x))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Q(x),</a:t>
            </a:r>
            <a:b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is not logically equivalent to 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 (P(x)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Q(x))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x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P(x)   x (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P(x))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Thinking about Quantifiers as…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85698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 the domain is finite, </a:t>
            </a:r>
          </a:p>
          <a:p>
            <a:pPr marL="285750" marR="0" lvl="0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 universally quantified proposition is equivalent to a conjunction of propositions without quantifiers</a:t>
            </a:r>
          </a:p>
          <a:p>
            <a:pPr marL="685800"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(a) 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(b) 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(c)  …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an existentially quantified proposition is equivalent to  a disjunction of propositions without quantifiers.</a:t>
            </a:r>
          </a:p>
          <a:p>
            <a:pPr marL="685800" lvl="1">
              <a:lnSpc>
                <a:spcPct val="80000"/>
              </a:lnSpc>
              <a:defRPr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sz="32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(a)  </a:t>
            </a:r>
            <a:r>
              <a:rPr lang="en-US" altLang="zh-CN" sz="32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(b)  </a:t>
            </a:r>
            <a:r>
              <a:rPr lang="en-US" altLang="zh-CN" sz="32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(c)  …</a:t>
            </a:r>
          </a:p>
          <a:p>
            <a:pPr marL="285750" marR="0" lvl="0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Quantifier Equivalence Laws</a:t>
            </a:r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267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Definitions of quantifiers: If 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=a,b,c,…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(a) 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(b) 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(c)  …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(a) 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(b) 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(c)  …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From those, we can prove the laws: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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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Which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propositional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equivalence laws can be used to prove this?  </a:t>
            </a:r>
          </a:p>
        </p:txBody>
      </p:sp>
      <p:sp>
        <p:nvSpPr>
          <p:cNvPr id="24580" name="WordArt 4"/>
          <p:cNvSpPr>
            <a:spLocks noTextEdit="1"/>
          </p:cNvSpPr>
          <p:nvPr/>
        </p:nvSpPr>
        <p:spPr>
          <a:xfrm>
            <a:off x="4876800" y="5638800"/>
            <a:ext cx="3657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dirty="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  <a:ea typeface="Arial Black" panose="020B0A04020102020204" pitchFamily="34" charset="0"/>
              </a:rPr>
              <a:t>DeMorgan's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1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charRg st="11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charRg st="11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8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charRg st="18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charRg st="18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Negation of Quantifiers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There is no student who can …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Not all professors are bad….</a:t>
            </a:r>
          </a:p>
          <a:p>
            <a:pPr eaLnBrk="1" hangingPunct="1"/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x P(x)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x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P(x)</a:t>
            </a:r>
            <a:endParaRPr lang="en-US" altLang="zh-CN" sz="2800" dirty="0">
              <a:solidFill>
                <a:schemeClr val="hlink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 x P(x)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36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P(x)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Careful: The negation of “Every Canadian loves Hockey” is NOT “No Canadian loves Hockey”! </a:t>
            </a:r>
            <a:r>
              <a:rPr lang="en-US" altLang="zh-CN" sz="2400" u="sng" dirty="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Many, many students make this mistake!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Binding Variables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Predicate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is said to have a </a:t>
            </a:r>
            <a:r>
              <a:rPr lang="en-US" altLang="zh-CN" i="1" dirty="0">
                <a:ea typeface="宋体" panose="02010600030101010101" pitchFamily="2" charset="-122"/>
              </a:rPr>
              <a:t>free variable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(meaning,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is undefined). 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Predicates become propositions once every variable is bounded by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either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assigning it a value </a:t>
            </a:r>
            <a:r>
              <a:rPr lang="en-US" altLang="zh-CN" dirty="0">
                <a:ea typeface="宋体" panose="02010600030101010101" pitchFamily="2" charset="-122"/>
              </a:rPr>
              <a:t>from the Universe of Discourse, or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quantifying it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E.g.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P(y)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P(0)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is not a proposition. The variable y has not been bound. However, P(3)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P(0) is a proposition which is true.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 of Binding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2118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 has 2 free variables,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has 1 free variable, and one bound variable.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), where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=3” is another way to bind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An expression with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zero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free variables is a proposition.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An expression with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one or more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free variables is still only a predicate: </a:t>
            </a:r>
          </a:p>
          <a:p>
            <a:pPr lvl="1" eaLnBrk="1" hangingPunct="1">
              <a:buNone/>
            </a:pP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e.g.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let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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Extra Definitions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 assertion involving predicates is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satisfiable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there is an interpretation for which the assertion is true. Else it is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unsatisfiable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scope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of a quantifier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the part of an assertion in which variables are bound by the quantifier. E.g.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36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Q(x)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to Know About Binding</a:t>
            </a:r>
          </a:p>
        </p:txBody>
      </p:sp>
      <p:sp>
        <p:nvSpPr>
          <p:cNvPr id="172035" name="Rectangle 3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not a free variable in 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), therefore the 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binding </a:t>
            </a:r>
            <a:r>
              <a:rPr lang="en-US" altLang="zh-CN" u="sng" dirty="0">
                <a:ea typeface="宋体" panose="02010600030101010101" pitchFamily="2" charset="-122"/>
                <a:sym typeface="Symbol" panose="05050102010706020507" pitchFamily="18" charset="2"/>
              </a:rPr>
              <a:t>isn’t used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Q(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- The variable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outside of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scope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of the </a:t>
            </a:r>
            <a:r>
              <a:rPr lang="en-US" altLang="zh-CN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quantifier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is therefore free.  Not a complete proposition!</a:t>
            </a:r>
          </a:p>
          <a:p>
            <a:pPr eaLnBrk="1" hangingPunct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This is legal, because there are 2 </a:t>
            </a:r>
            <a:r>
              <a:rPr lang="en-US" altLang="zh-CN" u="sng" dirty="0">
                <a:ea typeface="宋体" panose="02010600030101010101" pitchFamily="2" charset="-122"/>
                <a:sym typeface="Symbol" panose="05050102010706020507" pitchFamily="18" charset="2"/>
              </a:rPr>
              <a:t>different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’s!</a:t>
            </a:r>
          </a:p>
        </p:txBody>
      </p:sp>
      <p:sp>
        <p:nvSpPr>
          <p:cNvPr id="43012" name="Freeform 4"/>
          <p:cNvSpPr/>
          <p:nvPr/>
        </p:nvSpPr>
        <p:spPr>
          <a:xfrm>
            <a:off x="2057400" y="1295400"/>
            <a:ext cx="698500" cy="355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0" h="224">
                <a:moveTo>
                  <a:pt x="0" y="224"/>
                </a:moveTo>
                <a:cubicBezTo>
                  <a:pt x="16" y="144"/>
                  <a:pt x="32" y="64"/>
                  <a:pt x="96" y="32"/>
                </a:cubicBezTo>
                <a:cubicBezTo>
                  <a:pt x="160" y="0"/>
                  <a:pt x="328" y="0"/>
                  <a:pt x="384" y="32"/>
                </a:cubicBezTo>
                <a:cubicBezTo>
                  <a:pt x="440" y="64"/>
                  <a:pt x="436" y="144"/>
                  <a:pt x="432" y="224"/>
                </a:cubicBezTo>
              </a:path>
            </a:pathLst>
          </a:custGeom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37" name="Freeform 5"/>
          <p:cNvSpPr/>
          <p:nvPr/>
        </p:nvSpPr>
        <p:spPr>
          <a:xfrm>
            <a:off x="1676400" y="2743200"/>
            <a:ext cx="698500" cy="355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0" h="224">
                <a:moveTo>
                  <a:pt x="0" y="224"/>
                </a:moveTo>
                <a:cubicBezTo>
                  <a:pt x="16" y="144"/>
                  <a:pt x="32" y="64"/>
                  <a:pt x="96" y="32"/>
                </a:cubicBezTo>
                <a:cubicBezTo>
                  <a:pt x="160" y="0"/>
                  <a:pt x="328" y="0"/>
                  <a:pt x="384" y="32"/>
                </a:cubicBezTo>
                <a:cubicBezTo>
                  <a:pt x="440" y="64"/>
                  <a:pt x="436" y="144"/>
                  <a:pt x="432" y="224"/>
                </a:cubicBezTo>
              </a:path>
            </a:pathLst>
          </a:custGeom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38" name="Freeform 6"/>
          <p:cNvSpPr/>
          <p:nvPr/>
        </p:nvSpPr>
        <p:spPr>
          <a:xfrm>
            <a:off x="1676400" y="4978400"/>
            <a:ext cx="698500" cy="355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0" h="224">
                <a:moveTo>
                  <a:pt x="0" y="224"/>
                </a:moveTo>
                <a:cubicBezTo>
                  <a:pt x="16" y="144"/>
                  <a:pt x="32" y="64"/>
                  <a:pt x="96" y="32"/>
                </a:cubicBezTo>
                <a:cubicBezTo>
                  <a:pt x="160" y="0"/>
                  <a:pt x="328" y="0"/>
                  <a:pt x="384" y="32"/>
                </a:cubicBezTo>
                <a:cubicBezTo>
                  <a:pt x="440" y="64"/>
                  <a:pt x="436" y="144"/>
                  <a:pt x="432" y="224"/>
                </a:cubicBezTo>
              </a:path>
            </a:pathLst>
          </a:custGeom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39" name="Freeform 7"/>
          <p:cNvSpPr/>
          <p:nvPr/>
        </p:nvSpPr>
        <p:spPr>
          <a:xfrm>
            <a:off x="3721100" y="4902200"/>
            <a:ext cx="698500" cy="355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40" h="224">
                <a:moveTo>
                  <a:pt x="0" y="224"/>
                </a:moveTo>
                <a:cubicBezTo>
                  <a:pt x="16" y="144"/>
                  <a:pt x="32" y="64"/>
                  <a:pt x="96" y="32"/>
                </a:cubicBezTo>
                <a:cubicBezTo>
                  <a:pt x="160" y="0"/>
                  <a:pt x="328" y="0"/>
                  <a:pt x="384" y="32"/>
                </a:cubicBezTo>
                <a:cubicBezTo>
                  <a:pt x="440" y="64"/>
                  <a:pt x="436" y="144"/>
                  <a:pt x="432" y="224"/>
                </a:cubicBezTo>
              </a:path>
            </a:pathLst>
          </a:custGeom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from English to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" y="1336040"/>
            <a:ext cx="8133080" cy="50876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sz="2600" b="1" dirty="0"/>
              <a:t>Solution </a:t>
            </a:r>
            <a:r>
              <a:rPr lang="en-US" sz="2600" b="1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: If </a:t>
            </a:r>
            <a:r>
              <a:rPr lang="en-US" sz="2600" i="1" dirty="0"/>
              <a:t>U</a:t>
            </a:r>
            <a:r>
              <a:rPr lang="en-US" sz="2600" dirty="0"/>
              <a:t> is all students in this class, J(x) denotes “x has taken a course in Java” and translate as</a:t>
            </a:r>
            <a:r>
              <a:rPr lang="zh-CN" altLang="en-US" sz="2600" dirty="0"/>
              <a:t>：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x J(x)</a:t>
            </a:r>
            <a:r>
              <a:rPr lang="en-US" sz="2600" i="1" dirty="0">
                <a:ea typeface="Cambria Math" panose="02040503050406030204" pitchFamily="18" charset="0"/>
                <a:sym typeface="Symbol" panose="05050102010706020507"/>
              </a:rPr>
              <a:t>. </a:t>
            </a:r>
          </a:p>
          <a:p>
            <a:pPr>
              <a:buNone/>
            </a:pPr>
            <a:r>
              <a:rPr lang="en-US" sz="2600" b="1" dirty="0"/>
              <a:t>Solution </a:t>
            </a:r>
            <a:r>
              <a:rPr lang="en-US" sz="2600" b="1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:</a:t>
            </a:r>
            <a:r>
              <a:rPr lang="en-US" sz="2600" b="1" dirty="0">
                <a:ea typeface="Cambria Math" panose="02040503050406030204" pitchFamily="18" charset="0"/>
              </a:rPr>
              <a:t> </a:t>
            </a:r>
            <a:r>
              <a:rPr lang="en-US" sz="2600" dirty="0"/>
              <a:t>But if </a:t>
            </a:r>
            <a:r>
              <a:rPr lang="en-US" sz="2600" i="1" dirty="0"/>
              <a:t>U</a:t>
            </a:r>
            <a:r>
              <a:rPr lang="en-US" sz="2600" dirty="0"/>
              <a:t> is all people, also define S(x) as “x is a student in this class” and translate as</a:t>
            </a:r>
            <a:r>
              <a:rPr lang="zh-CN" altLang="en-US" sz="2600" dirty="0"/>
              <a:t>：</a:t>
            </a:r>
          </a:p>
          <a:p>
            <a:pPr>
              <a:buNone/>
            </a:pPr>
            <a:r>
              <a:rPr lang="en-US" sz="2600" dirty="0">
                <a:solidFill>
                  <a:srgbClr val="C00000"/>
                </a:solidFill>
              </a:rPr>
              <a:t>    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x (S(x)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→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 J(x))</a:t>
            </a:r>
            <a:r>
              <a:rPr lang="en-US" sz="2600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.  </a:t>
            </a:r>
          </a:p>
          <a:p>
            <a:pPr>
              <a:buNone/>
            </a:pPr>
            <a:r>
              <a:rPr lang="en-US" sz="2600" dirty="0">
                <a:ea typeface="Cambria Math" panose="02040503050406030204" pitchFamily="18" charset="0"/>
                <a:sym typeface="Symbol" panose="05050102010706020507"/>
              </a:rPr>
              <a:t>    </a:t>
            </a:r>
            <a:r>
              <a:rPr lang="en-US" sz="2600" i="1" dirty="0">
                <a:solidFill>
                  <a:srgbClr val="002060"/>
                </a:solidFill>
                <a:ea typeface="Cambria Math" panose="02040503050406030204" pitchFamily="18" charset="0"/>
                <a:sym typeface="Symbol" panose="05050102010706020507"/>
              </a:rPr>
              <a:t>x (S(x) </a:t>
            </a:r>
            <a:r>
              <a:rPr lang="en-US" sz="2600" dirty="0">
                <a:solidFill>
                  <a:srgbClr val="002060"/>
                </a:solidFill>
                <a:ea typeface="Cambria Math" panose="02040503050406030204"/>
                <a:sym typeface="Symbol" panose="05050102010706020507"/>
              </a:rPr>
              <a:t>∧</a:t>
            </a:r>
            <a:r>
              <a:rPr lang="en-US" sz="2600" i="1" dirty="0">
                <a:solidFill>
                  <a:srgbClr val="002060"/>
                </a:solidFill>
                <a:ea typeface="Cambria Math" panose="02040503050406030204" pitchFamily="18" charset="0"/>
                <a:sym typeface="Symbol" panose="05050102010706020507"/>
              </a:rPr>
              <a:t> J(x))</a:t>
            </a:r>
            <a:r>
              <a:rPr lang="en-US" sz="2600" dirty="0">
                <a:solidFill>
                  <a:srgbClr val="002060"/>
                </a:solidFill>
                <a:ea typeface="Cambria Math" panose="02040503050406030204" pitchFamily="18" charset="0"/>
                <a:sym typeface="Symbol" panose="05050102010706020507"/>
              </a:rPr>
              <a:t>  is not correct.  Why?</a:t>
            </a:r>
          </a:p>
          <a:p>
            <a:pPr lvl="1"/>
            <a:endParaRPr lang="en-US" sz="2600" dirty="0">
              <a:solidFill>
                <a:srgbClr val="002060"/>
              </a:solidFill>
              <a:ea typeface="Cambria Math" panose="02040503050406030204" pitchFamily="18" charset="0"/>
              <a:sym typeface="Symbol" panose="05050102010706020507"/>
            </a:endParaRPr>
          </a:p>
        </p:txBody>
      </p:sp>
    </p:spTree>
  </p:cSld>
  <p:clrMapOvr>
    <a:masterClrMapping/>
  </p:clrMapOvr>
  <p:transition>
    <p:dissolv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from English to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" y="1391285"/>
            <a:ext cx="8091170" cy="5087620"/>
          </a:xfrm>
        </p:spPr>
        <p:txBody>
          <a:bodyPr>
            <a:normAutofit fontScale="97500" lnSpcReduction="10000"/>
          </a:bodyPr>
          <a:lstStyle/>
          <a:p>
            <a:pPr>
              <a:buNone/>
            </a:pPr>
            <a:r>
              <a:rPr lang="en-US" b="1" dirty="0"/>
              <a:t>Example 2</a:t>
            </a:r>
            <a:r>
              <a:rPr lang="en-US" dirty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dirty="0"/>
              <a:t>First decide on the domain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Solution </a:t>
            </a:r>
            <a:r>
              <a:rPr lang="en-US" b="1" dirty="0">
                <a:ea typeface="Cambria Math" panose="02040503050406030204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all students in this class, translate as</a:t>
            </a:r>
            <a:r>
              <a:rPr lang="zh-CN" altLang="en-US" dirty="0"/>
              <a:t>：</a:t>
            </a:r>
            <a:r>
              <a:rPr lang="en-US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x J(x)</a:t>
            </a:r>
          </a:p>
          <a:p>
            <a:pPr>
              <a:buNone/>
            </a:pPr>
            <a:r>
              <a:rPr lang="en-US" b="1" dirty="0"/>
              <a:t>Solution </a:t>
            </a:r>
            <a:r>
              <a:rPr lang="en-US" b="1" dirty="0">
                <a:ea typeface="Cambria Math" panose="02040503050406030204" pitchFamily="18" charset="0"/>
              </a:rPr>
              <a:t>2</a:t>
            </a:r>
            <a:r>
              <a:rPr lang="en-US" dirty="0"/>
              <a:t>: But if </a:t>
            </a:r>
            <a:r>
              <a:rPr lang="en-US" i="1" dirty="0"/>
              <a:t>U</a:t>
            </a:r>
            <a:r>
              <a:rPr lang="en-US" dirty="0"/>
              <a:t> is all people, then translate as</a:t>
            </a:r>
            <a:r>
              <a:rPr lang="zh-CN" altLang="en-US" dirty="0"/>
              <a:t>：</a:t>
            </a:r>
            <a:r>
              <a:rPr lang="en-US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x (S(x) </a:t>
            </a:r>
            <a:r>
              <a:rPr lang="en-US" i="1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∧ </a:t>
            </a:r>
            <a:r>
              <a:rPr lang="en-US" i="1" dirty="0">
                <a:solidFill>
                  <a:srgbClr val="C00000"/>
                </a:solidFill>
                <a:ea typeface="Cambria Math" panose="02040503050406030204" pitchFamily="18" charset="0"/>
                <a:sym typeface="Symbol" panose="05050102010706020507"/>
              </a:rPr>
              <a:t>J(x))</a:t>
            </a:r>
          </a:p>
          <a:p>
            <a:pPr>
              <a:buNone/>
            </a:pP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    </a:t>
            </a:r>
            <a:r>
              <a:rPr lang="en-US" i="1" dirty="0">
                <a:solidFill>
                  <a:srgbClr val="333399"/>
                </a:solidFill>
                <a:ea typeface="Cambria Math" panose="02040503050406030204" pitchFamily="18" charset="0"/>
                <a:sym typeface="Symbol" panose="05050102010706020507"/>
              </a:rPr>
              <a:t>x (S(x)</a:t>
            </a:r>
            <a:r>
              <a:rPr lang="en-US" i="1" dirty="0">
                <a:solidFill>
                  <a:srgbClr val="333399"/>
                </a:solidFill>
                <a:ea typeface="Cambria Math" panose="02040503050406030204"/>
                <a:sym typeface="Symbol" panose="05050102010706020507"/>
              </a:rPr>
              <a:t>→</a:t>
            </a:r>
            <a:r>
              <a:rPr lang="en-US" i="1" dirty="0">
                <a:solidFill>
                  <a:srgbClr val="333399"/>
                </a:solidFill>
                <a:ea typeface="Cambria Math" panose="02040503050406030204" pitchFamily="18" charset="0"/>
                <a:sym typeface="Symbol" panose="05050102010706020507"/>
              </a:rPr>
              <a:t> J(x))</a:t>
            </a:r>
            <a:r>
              <a:rPr lang="en-US" dirty="0">
                <a:solidFill>
                  <a:srgbClr val="333399"/>
                </a:solidFill>
                <a:ea typeface="Cambria Math" panose="02040503050406030204" pitchFamily="18" charset="0"/>
                <a:sym typeface="Symbol" panose="05050102010706020507"/>
              </a:rPr>
              <a:t> is not correct. What does it mean?</a:t>
            </a:r>
          </a:p>
          <a:p>
            <a:pPr lvl="1"/>
            <a:endParaRPr lang="en-US" dirty="0">
              <a:solidFill>
                <a:srgbClr val="333399"/>
              </a:solidFill>
              <a:ea typeface="Cambria Math" panose="02040503050406030204" pitchFamily="18" charset="0"/>
              <a:sym typeface="Symbol" panose="0505010201070602050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Foundations of Logic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Mathematical Logic </a:t>
            </a:r>
            <a:r>
              <a:rPr lang="en-US" altLang="zh-CN" sz="2800" dirty="0">
                <a:ea typeface="宋体" panose="02010600030101010101" pitchFamily="2" charset="-122"/>
              </a:rPr>
              <a:t>is a tool for working with elaborate </a:t>
            </a:r>
            <a:r>
              <a:rPr lang="en-US" altLang="zh-CN" sz="2800" i="1" dirty="0">
                <a:ea typeface="宋体" panose="02010600030101010101" pitchFamily="2" charset="-122"/>
              </a:rPr>
              <a:t>compound</a:t>
            </a:r>
            <a:r>
              <a:rPr lang="en-US" altLang="zh-CN" sz="2800" dirty="0">
                <a:ea typeface="宋体" panose="02010600030101010101" pitchFamily="2" charset="-122"/>
              </a:rPr>
              <a:t> statements.  It includes: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A formal language for expressing them.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A concise notation for writing them.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A methodology for objectively reasoning about their truth or falsity.</a:t>
            </a:r>
          </a:p>
          <a:p>
            <a:pPr eaLnBrk="1" hangingPunct="1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It is the foundation for expressing formal proofs in all branches of mathematics.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Translation from English to Logic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196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  <a:buNone/>
            </a:pPr>
            <a:r>
              <a:rPr lang="en-US" altLang="zh-CN" b="1" dirty="0"/>
              <a:t>Example 3</a:t>
            </a:r>
            <a:r>
              <a:rPr lang="en-US" altLang="zh-CN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Some student in this class has visited Mexico.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Solution</a:t>
            </a:r>
            <a:r>
              <a:rPr lang="en-US" altLang="zh-CN" sz="3200" dirty="0">
                <a:ea typeface="宋体" panose="02010600030101010101" pitchFamily="2" charset="-122"/>
              </a:rPr>
              <a:t>: Let </a:t>
            </a:r>
            <a:r>
              <a:rPr lang="en-US" altLang="zh-CN" sz="3200" i="1" dirty="0">
                <a:ea typeface="宋体" panose="02010600030101010101" pitchFamily="2" charset="-122"/>
              </a:rPr>
              <a:t>M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ea typeface="宋体" panose="02010600030101010101" pitchFamily="2" charset="-122"/>
              </a:rPr>
              <a:t>) denote “</a:t>
            </a:r>
            <a:r>
              <a:rPr lang="en-US" altLang="zh-CN" sz="3200" i="1" dirty="0"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ea typeface="宋体" panose="02010600030101010101" pitchFamily="2" charset="-122"/>
              </a:rPr>
              <a:t> has visited Mexico” and </a:t>
            </a:r>
            <a:r>
              <a:rPr lang="en-US" altLang="zh-CN" sz="3200" i="1" dirty="0">
                <a:ea typeface="宋体" panose="02010600030101010101" pitchFamily="2" charset="-122"/>
              </a:rPr>
              <a:t>S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ea typeface="宋体" panose="02010600030101010101" pitchFamily="2" charset="-122"/>
              </a:rPr>
              <a:t>) denote “</a:t>
            </a:r>
            <a:r>
              <a:rPr lang="en-US" altLang="zh-CN" sz="3200" i="1" dirty="0"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ea typeface="宋体" panose="02010600030101010101" pitchFamily="2" charset="-122"/>
              </a:rPr>
              <a:t> is a student in this class,”  and </a:t>
            </a:r>
            <a:r>
              <a:rPr lang="en-US" altLang="zh-CN" sz="3200" i="1" dirty="0">
                <a:latin typeface="Cambria Math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 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be all people.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849630" lvl="1" indent="-4572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600" dirty="0">
                <a:solidFill>
                  <a:srgbClr val="C00000"/>
                </a:solidFill>
                <a:latin typeface="Cambria Math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 (S(x) ∧ M(x))</a:t>
            </a:r>
            <a:endParaRPr lang="en-US" altLang="zh-CN" sz="36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Translation from English to Logic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19600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b="1" dirty="0"/>
              <a:t>Example 4</a:t>
            </a:r>
            <a:r>
              <a:rPr lang="en-US" altLang="zh-CN" dirty="0"/>
              <a:t>: </a:t>
            </a:r>
            <a:r>
              <a:rPr lang="en-US" altLang="zh-CN" sz="2800" dirty="0">
                <a:ea typeface="宋体" panose="02010600030101010101" pitchFamily="2" charset="-122"/>
              </a:rPr>
              <a:t>Every student in this class has visited Canada or Mexico.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Solution</a:t>
            </a:r>
            <a:r>
              <a:rPr lang="en-US" altLang="zh-CN" dirty="0">
                <a:ea typeface="宋体" panose="02010600030101010101" pitchFamily="2" charset="-122"/>
              </a:rPr>
              <a:t>: Add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denoting “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has visited Canada.”</a:t>
            </a:r>
          </a:p>
          <a:p>
            <a:pPr marL="849630" lvl="1" indent="-457200">
              <a:lnSpc>
                <a:spcPct val="80000"/>
              </a:lnSpc>
              <a:buNone/>
            </a:pPr>
            <a:r>
              <a:rPr lang="en-US" altLang="zh-CN" i="1" dirty="0">
                <a:solidFill>
                  <a:srgbClr val="C00000"/>
                </a:solidFill>
                <a:latin typeface="Cambria Math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3200" dirty="0">
                <a:solidFill>
                  <a:srgbClr val="C00000"/>
                </a:solidFill>
                <a:latin typeface="Cambria Math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x (S(x)→ (M(x)∨C(x)))</a:t>
            </a:r>
            <a:endParaRPr lang="en-US" altLang="zh-CN" sz="3200" dirty="0">
              <a:solidFill>
                <a:srgbClr val="C0000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§1.5 Nested Quantifiers 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41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Let U = {1,2,3}. Find an expression equivalent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y P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Expand from inside out or outside 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Outside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yP</a:t>
            </a:r>
            <a:r>
              <a:rPr lang="en-US" altLang="zh-CN" dirty="0">
                <a:ea typeface="宋体" panose="02010600030101010101" pitchFamily="2" charset="-122"/>
              </a:rPr>
              <a:t>(1,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yP</a:t>
            </a:r>
            <a:r>
              <a:rPr lang="en-US" altLang="zh-CN" dirty="0">
                <a:ea typeface="宋体" panose="02010600030101010101" pitchFamily="2" charset="-122"/>
              </a:rPr>
              <a:t>(2,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yP</a:t>
            </a:r>
            <a:r>
              <a:rPr lang="en-US" altLang="zh-CN" dirty="0">
                <a:ea typeface="宋体" panose="02010600030101010101" pitchFamily="2" charset="-122"/>
              </a:rPr>
              <a:t>(3,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   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(1,1)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(1,2)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(1,3)] 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[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(2,1)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(2,2)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(2,3)] </a:t>
            </a:r>
            <a:r>
              <a:rPr lang="en-US" altLang="zh-CN" sz="3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[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(3,1)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(3,2) </a:t>
            </a:r>
            <a:r>
              <a:rPr lang="en-US" altLang="zh-CN" sz="3200" b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(3,3)]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Nested Quantifier Exercises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572000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buNone/>
            </a:pPr>
            <a:r>
              <a:rPr lang="zh-CN" altLang="en-US" sz="2800" b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: For all x</a:t>
            </a:r>
          </a:p>
          <a:p>
            <a:pPr algn="ctr" eaLnBrk="1" hangingPunct="1">
              <a:buNone/>
            </a:pPr>
            <a:r>
              <a:rPr lang="en-US" altLang="zh-CN" sz="2800" b="1" dirty="0">
                <a:solidFill>
                  <a:srgbClr val="9900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990033"/>
                </a:solidFill>
                <a:ea typeface="宋体" panose="02010600030101010101" pitchFamily="2" charset="-122"/>
              </a:rPr>
              <a:t>y : There exist a ‘y’</a:t>
            </a:r>
            <a:endParaRPr lang="en-US" altLang="zh-CN" sz="2800" b="1" dirty="0">
              <a:solidFill>
                <a:srgbClr val="990033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If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)=“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 relies upon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,” express the following in unambiguous English: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(</a:t>
            </a:r>
            <a:r>
              <a:rPr lang="en-US" altLang="zh-CN" sz="2800" i="1" dirty="0">
                <a:ea typeface="宋体" panose="02010600030101010101" pitchFamily="2" charset="-122"/>
              </a:rPr>
              <a:t>y 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))=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))=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(</a:t>
            </a:r>
            <a:r>
              <a:rPr lang="en-US" altLang="zh-CN" sz="2800" i="1" dirty="0">
                <a:ea typeface="宋体" panose="02010600030101010101" pitchFamily="2" charset="-122"/>
              </a:rPr>
              <a:t>y 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))=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(</a:t>
            </a:r>
            <a:r>
              <a:rPr lang="en-US" altLang="zh-CN" sz="2800" i="1" dirty="0">
                <a:ea typeface="宋体" panose="02010600030101010101" pitchFamily="2" charset="-122"/>
              </a:rPr>
              <a:t>x 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))=</a:t>
            </a:r>
          </a:p>
          <a:p>
            <a:pPr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(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i="1" dirty="0">
                <a:ea typeface="宋体" panose="02010600030101010101" pitchFamily="2" charset="-122"/>
              </a:rPr>
              <a:t> R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))=</a:t>
            </a:r>
          </a:p>
        </p:txBody>
      </p:sp>
      <p:sp>
        <p:nvSpPr>
          <p:cNvPr id="165892" name="Text Box 4"/>
          <p:cNvSpPr txBox="1"/>
          <p:nvPr/>
        </p:nvSpPr>
        <p:spPr>
          <a:xfrm>
            <a:off x="3048000" y="3328988"/>
            <a:ext cx="5486400" cy="4048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Everyone has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someone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rely on.</a:t>
            </a:r>
          </a:p>
        </p:txBody>
      </p:sp>
      <p:sp>
        <p:nvSpPr>
          <p:cNvPr id="165893" name="Text Box 5"/>
          <p:cNvSpPr txBox="1"/>
          <p:nvPr/>
        </p:nvSpPr>
        <p:spPr>
          <a:xfrm>
            <a:off x="3048000" y="3740150"/>
            <a:ext cx="5486400" cy="6794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There’s someone whom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everyone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relies upon (including himself)!</a:t>
            </a:r>
          </a:p>
        </p:txBody>
      </p:sp>
      <p:sp>
        <p:nvSpPr>
          <p:cNvPr id="165894" name="Text Box 6"/>
          <p:cNvSpPr txBox="1"/>
          <p:nvPr/>
        </p:nvSpPr>
        <p:spPr>
          <a:xfrm>
            <a:off x="3048000" y="4419600"/>
            <a:ext cx="5486400" cy="6794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There’s someone who relies upon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everybody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(including himself).</a:t>
            </a:r>
          </a:p>
        </p:txBody>
      </p:sp>
      <p:sp>
        <p:nvSpPr>
          <p:cNvPr id="165895" name="Text Box 7"/>
          <p:cNvSpPr txBox="1"/>
          <p:nvPr/>
        </p:nvSpPr>
        <p:spPr>
          <a:xfrm>
            <a:off x="3048000" y="5157788"/>
            <a:ext cx="5486400" cy="4048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Everyone has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someone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who relies upon them.</a:t>
            </a:r>
          </a:p>
        </p:txBody>
      </p:sp>
      <p:sp>
        <p:nvSpPr>
          <p:cNvPr id="165896" name="Text Box 8"/>
          <p:cNvSpPr txBox="1"/>
          <p:nvPr/>
        </p:nvSpPr>
        <p:spPr>
          <a:xfrm>
            <a:off x="3048000" y="5614988"/>
            <a:ext cx="5486400" cy="4048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Everyone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relies upon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everybody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(including themselves)!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bldLvl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Nested Quantifier Exercises</a:t>
            </a:r>
          </a:p>
        </p:txBody>
      </p:sp>
      <p:sp>
        <p:nvSpPr>
          <p:cNvPr id="240643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y (x + y = 0)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true over the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Assume an arbitrary integer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Choose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= -x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Clearly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an integer, and thus is in the domain.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+ y = x + (-x) = x – x = 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Since we assumed nothing about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(other than it is an integer), the argument holds for any integer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x.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Therefore, the proposition is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Thinking of Nested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" y="1447800"/>
            <a:ext cx="806323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/>
                <a:sym typeface="Symbol" panose="05050102010706020507"/>
              </a:rPr>
              <a:t>Nested Loops</a:t>
            </a:r>
          </a:p>
          <a:p>
            <a:pPr lvl="0"/>
            <a:r>
              <a:rPr lang="en-US" dirty="0">
                <a:ea typeface="Cambria Math" panose="02040503050406030204"/>
                <a:sym typeface="Symbol" panose="05050102010706020507"/>
              </a:rPr>
              <a:t>To see if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xyP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(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is true, loop through the values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:</a:t>
            </a:r>
          </a:p>
          <a:p>
            <a:pPr lvl="1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At each step, loop through values for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. </a:t>
            </a:r>
          </a:p>
          <a:p>
            <a:pPr lvl="1"/>
            <a:r>
              <a:rPr lang="en-US" sz="3200" dirty="0">
                <a:ea typeface="Cambria Math" panose="02040503050406030204" pitchFamily="18" charset="0"/>
                <a:sym typeface="Symbol" panose="05050102010706020507"/>
              </a:rPr>
              <a:t> If for some pair of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 </a:t>
            </a:r>
            <a:r>
              <a:rPr lang="en-US" sz="3200" dirty="0" err="1">
                <a:ea typeface="Cambria Math" panose="02040503050406030204" pitchFamily="18" charset="0"/>
                <a:sym typeface="Symbol" panose="05050102010706020507"/>
              </a:rPr>
              <a:t>and 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,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P(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 </a:t>
            </a:r>
            <a:r>
              <a:rPr lang="en-US" sz="3200" dirty="0">
                <a:ea typeface="Cambria Math" panose="02040503050406030204" pitchFamily="18" charset="0"/>
                <a:sym typeface="Symbol" panose="05050102010706020507"/>
              </a:rPr>
              <a:t>is false, then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x 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yP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3200" dirty="0">
                <a:ea typeface="Cambria Math" panose="02040503050406030204" pitchFamily="18" charset="0"/>
                <a:sym typeface="Symbol" panose="05050102010706020507"/>
              </a:rPr>
              <a:t>is false and both the outer and inner loop terminate.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/>
            </a:endParaRPr>
          </a:p>
          <a:p>
            <a:pPr lvl="1"/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x y P(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3200" dirty="0">
                <a:ea typeface="Cambria Math" panose="02040503050406030204" pitchFamily="18" charset="0"/>
                <a:sym typeface="Symbol" panose="05050102010706020507"/>
              </a:rPr>
              <a:t>is true</a:t>
            </a:r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if the outer loop ends after stepping through each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.  </a:t>
            </a:r>
          </a:p>
          <a:p>
            <a:pPr lvl="1"/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Thinking of Nested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5" y="1419860"/>
            <a:ext cx="8007985" cy="459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/>
                <a:sym typeface="Symbol" panose="05050102010706020507"/>
              </a:rPr>
              <a:t>Nested Loops</a:t>
            </a:r>
          </a:p>
          <a:p>
            <a:pPr lvl="0"/>
            <a:r>
              <a:rPr lang="en-US" dirty="0">
                <a:ea typeface="Cambria Math" panose="02040503050406030204"/>
                <a:sym typeface="Symbol" panose="05050102010706020507"/>
              </a:rPr>
              <a:t>To see if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x 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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yP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is true, loop through the values of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At each step, loop through the values for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.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The inner loop ends when a pair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and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 is found such that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P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, y)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is true.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If no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is found such that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P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, y)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is true the outer loop terminates as 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x </a:t>
            </a:r>
            <a:r>
              <a:rPr lang="en-US" dirty="0">
                <a:solidFill>
                  <a:srgbClr val="C00000"/>
                </a:solidFill>
                <a:sym typeface="Symbol" panose="05050102010706020507"/>
              </a:rPr>
              <a:t>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yP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 has been shown to be false. 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5220" y="3025775"/>
            <a:ext cx="6932930" cy="18453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  <a:sym typeface="Symbol" panose="05050102010706020507"/>
              </a:rPr>
              <a:t>   If the domains of the variables are  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  <a:sym typeface="Symbol" panose="05050102010706020507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  <a:sym typeface="Symbol" panose="05050102010706020507"/>
              </a:rPr>
              <a:t>   infinite, then this process can not   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  <a:sym typeface="Symbol" panose="05050102010706020507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 Math" panose="02040503050406030204" pitchFamily="18" charset="0"/>
                <a:sym typeface="Symbol" panose="05050102010706020507"/>
              </a:rPr>
              <a:t>   actually be carried out.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mbria Math" panose="02040503050406030204" pitchFamily="18" charset="0"/>
              <a:sym typeface="Symbol" panose="05050102010706020507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Order of Quantifiers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75065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Example</a:t>
            </a:r>
            <a:r>
              <a:rPr lang="en-US" sz="3600" dirty="0"/>
              <a:t>: Let </a:t>
            </a:r>
            <a:r>
              <a:rPr lang="en-US" sz="3600" i="1" dirty="0"/>
              <a:t>U</a:t>
            </a:r>
            <a:r>
              <a:rPr lang="en-US" sz="3600" dirty="0"/>
              <a:t> be the real numbers,</a:t>
            </a:r>
          </a:p>
          <a:p>
            <a:pPr>
              <a:buNone/>
            </a:pPr>
            <a:r>
              <a:rPr lang="en-US" sz="3600" dirty="0"/>
              <a:t>Define </a:t>
            </a:r>
            <a:r>
              <a:rPr lang="en-US" sz="3600" i="1" dirty="0">
                <a:solidFill>
                  <a:srgbClr val="C00000"/>
                </a:solidFill>
              </a:rPr>
              <a:t>P(</a:t>
            </a:r>
            <a:r>
              <a:rPr lang="en-US" sz="3600" i="1" dirty="0" err="1">
                <a:solidFill>
                  <a:srgbClr val="C00000"/>
                </a:solidFill>
              </a:rPr>
              <a:t>x,y</a:t>
            </a:r>
            <a:r>
              <a:rPr lang="en-US" sz="3600" i="1" dirty="0">
                <a:solidFill>
                  <a:srgbClr val="C00000"/>
                </a:solidFill>
              </a:rPr>
              <a:t>) : x ∙ y </a:t>
            </a:r>
            <a:r>
              <a:rPr lang="en-US" sz="3600" dirty="0">
                <a:solidFill>
                  <a:srgbClr val="C00000"/>
                </a:solidFill>
              </a:rPr>
              <a:t>= </a:t>
            </a:r>
            <a:r>
              <a:rPr lang="en-US" sz="3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buNone/>
            </a:pPr>
            <a:r>
              <a:rPr lang="en-US" sz="3600" dirty="0"/>
              <a:t>What is the truth value of the following:</a:t>
            </a:r>
            <a:br>
              <a:rPr lang="en-US" sz="3600" dirty="0"/>
            </a:br>
            <a:endParaRPr lang="en-US" sz="1400" dirty="0"/>
          </a:p>
          <a:p>
            <a:pPr>
              <a:buNone/>
            </a:pPr>
            <a:r>
              <a:rPr lang="en-US" sz="3600" dirty="0"/>
              <a:t>  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</a:t>
            </a:r>
            <a:r>
              <a:rPr lang="en-US" sz="36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xyP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sz="36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600" dirty="0">
                <a:solidFill>
                  <a:srgbClr val="C00000"/>
                </a:solidFill>
              </a:rPr>
              <a:t>           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</a:t>
            </a:r>
            <a:r>
              <a:rPr lang="en-US" sz="36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xyP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sz="36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600" dirty="0">
                <a:solidFill>
                  <a:srgbClr val="C00000"/>
                </a:solidFill>
              </a:rPr>
              <a:t>  </a:t>
            </a:r>
          </a:p>
          <a:p>
            <a:pPr marL="400050" lvl="1" indent="0">
              <a:buFont typeface="+mj-lt"/>
              <a:buNone/>
            </a:pPr>
            <a:r>
              <a:rPr lang="en-US" sz="3200" dirty="0">
                <a:solidFill>
                  <a:srgbClr val="C00000"/>
                </a:solidFill>
              </a:rPr>
              <a:t>    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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xy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 P(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200" dirty="0">
                <a:solidFill>
                  <a:srgbClr val="C00000"/>
                </a:solidFill>
              </a:rPr>
              <a:t>              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x  y P(</a:t>
            </a:r>
            <a:r>
              <a:rPr lang="en-US" sz="3200" i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x,y</a:t>
            </a:r>
            <a:r>
              <a:rPr lang="en-US" sz="32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/>
              </a:rPr>
              <a:t>)</a:t>
            </a:r>
            <a:r>
              <a:rPr lang="en-US" sz="3200" dirty="0">
                <a:solidFill>
                  <a:srgbClr val="C00000"/>
                </a:solidFill>
              </a:rPr>
              <a:t>     </a:t>
            </a:r>
          </a:p>
          <a:p>
            <a:pPr marL="914400" lvl="1" indent="-51435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Conventions</a:t>
            </a:r>
          </a:p>
        </p:txBody>
      </p:sp>
      <p:sp>
        <p:nvSpPr>
          <p:cNvPr id="16998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Sometimes the universe of discourse is restricted within the quantification,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e.g.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x&gt;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0: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is shorthand for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“For all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that are greater than zero,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).”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x&gt;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0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x&gt;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0: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is shorthand for</a:t>
            </a:r>
            <a:b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7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“There is an </a:t>
            </a:r>
            <a:r>
              <a:rPr lang="en-US" altLang="zh-CN" sz="27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7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greater than zero such that </a:t>
            </a:r>
            <a:r>
              <a:rPr lang="en-US" altLang="zh-CN" sz="27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7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700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7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).”</a:t>
            </a:r>
            <a:br>
              <a:rPr lang="en-US" altLang="zh-CN" sz="27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=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x&gt;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 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Still More Conventions</a:t>
            </a:r>
          </a:p>
        </p:txBody>
      </p:sp>
      <p:sp>
        <p:nvSpPr>
          <p:cNvPr id="2211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Unique existential quantifier: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!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!xP(x) :  P(x)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true for one and only one x in the universe of discourse.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E.g. U={1,2,3}</a:t>
            </a: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P(1)   P(2)   P(3) 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!xP( x)</a:t>
            </a: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0        0       1           1</a:t>
            </a: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0        1       0           1</a:t>
            </a: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1        0       0           1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p \vee q  \rightarrow \neg r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p \vee \neg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403</TotalTime>
  <Words>13590</Words>
  <Application>Microsoft Office PowerPoint</Application>
  <PresentationFormat>全屏显示(4:3)</PresentationFormat>
  <Paragraphs>1444</Paragraphs>
  <Slides>164</Slides>
  <Notes>87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164</vt:i4>
      </vt:variant>
    </vt:vector>
  </HeadingPairs>
  <TitlesOfParts>
    <vt:vector size="187" baseType="lpstr">
      <vt:lpstr>Batang</vt:lpstr>
      <vt:lpstr>Chalkboard</vt:lpstr>
      <vt:lpstr>Gulim</vt:lpstr>
      <vt:lpstr>MS PGothic</vt:lpstr>
      <vt:lpstr>PMingLiU</vt:lpstr>
      <vt:lpstr>宋体</vt:lpstr>
      <vt:lpstr>Arial</vt:lpstr>
      <vt:lpstr>Arial Black</vt:lpstr>
      <vt:lpstr>Cambria Math</vt:lpstr>
      <vt:lpstr>Century Gothic</vt:lpstr>
      <vt:lpstr>Comic Sans MS</vt:lpstr>
      <vt:lpstr>Constantia</vt:lpstr>
      <vt:lpstr>Symbol</vt:lpstr>
      <vt:lpstr>Tahoma</vt:lpstr>
      <vt:lpstr>Times</vt:lpstr>
      <vt:lpstr>Times New Roman</vt:lpstr>
      <vt:lpstr>Wingdings</vt:lpstr>
      <vt:lpstr>Wingdings 2</vt:lpstr>
      <vt:lpstr>Radial</vt:lpstr>
      <vt:lpstr>Microsoft Word 97 - 2003 文档</vt:lpstr>
      <vt:lpstr>Bitmap Image</vt:lpstr>
      <vt:lpstr>MathType 6.0 Equation</vt:lpstr>
      <vt:lpstr>Equation.3</vt:lpstr>
      <vt:lpstr>DISCRETE MATHEMATICS</vt:lpstr>
      <vt:lpstr>The Course</vt:lpstr>
      <vt:lpstr>Textbook</vt:lpstr>
      <vt:lpstr>Course Summary</vt:lpstr>
      <vt:lpstr>So, What’s this class about?</vt:lpstr>
      <vt:lpstr>Why Study Discrete Math?</vt:lpstr>
      <vt:lpstr>Goals of learning Discrete Mathematics</vt:lpstr>
      <vt:lpstr>The Foundations: Logic and Proofs</vt:lpstr>
      <vt:lpstr>Foundations of Logic</vt:lpstr>
      <vt:lpstr>§1.1 Propositional Logic </vt:lpstr>
      <vt:lpstr>Definition of a Proposition</vt:lpstr>
      <vt:lpstr>Examples of Propositions</vt:lpstr>
      <vt:lpstr>But, the following are NOT</vt:lpstr>
      <vt:lpstr>A paradox</vt:lpstr>
      <vt:lpstr>Operators / Connectives</vt:lpstr>
      <vt:lpstr>Compound Propositions</vt:lpstr>
      <vt:lpstr>Some Popular Logical Operators</vt:lpstr>
      <vt:lpstr>Constructing a truth table</vt:lpstr>
      <vt:lpstr>The Negation Operator “¬”</vt:lpstr>
      <vt:lpstr>The Conjunction Operator “” </vt:lpstr>
      <vt:lpstr>Conjunction Truth Table</vt:lpstr>
      <vt:lpstr>The Disjunction Operator “” </vt:lpstr>
      <vt:lpstr>Disjunction Truth Table</vt:lpstr>
      <vt:lpstr>A Simple Exercise</vt:lpstr>
      <vt:lpstr>The Exclusive Or Operator</vt:lpstr>
      <vt:lpstr>Exclusive-Or Truth Table</vt:lpstr>
      <vt:lpstr>Natural Language is Ambiguous</vt:lpstr>
      <vt:lpstr>The Implication Operator</vt:lpstr>
      <vt:lpstr>Implication Truth Table</vt:lpstr>
      <vt:lpstr>Why does this seem wrong?</vt:lpstr>
      <vt:lpstr>Examples of Implications</vt:lpstr>
      <vt:lpstr>English Phrases Meaning p  q</vt:lpstr>
      <vt:lpstr>Converse, Inverse, Contrapositive</vt:lpstr>
      <vt:lpstr>How do we know for sure?</vt:lpstr>
      <vt:lpstr>Using a Truth Table to Show  Non-Equivalence</vt:lpstr>
      <vt:lpstr>Example of the Converse, Inverse, Contrapositive</vt:lpstr>
      <vt:lpstr>The biconditional operator</vt:lpstr>
      <vt:lpstr>Biconditional Truth Table</vt:lpstr>
      <vt:lpstr>Expressing the Biconditional</vt:lpstr>
      <vt:lpstr>Precedence of operators</vt:lpstr>
      <vt:lpstr>Example Truth Table</vt:lpstr>
      <vt:lpstr>§1.2 Applications of Propositional Logic</vt:lpstr>
      <vt:lpstr>Translating English Sentences</vt:lpstr>
      <vt:lpstr>Translating English Sentences</vt:lpstr>
      <vt:lpstr>System Specifications</vt:lpstr>
      <vt:lpstr>Consistent System Specifications</vt:lpstr>
      <vt:lpstr>Logic Puzzles</vt:lpstr>
      <vt:lpstr>Knight, Knave and Spy Problem</vt:lpstr>
      <vt:lpstr>Knight, Knave and Spy Problem</vt:lpstr>
      <vt:lpstr>Blackboard Exercises</vt:lpstr>
      <vt:lpstr>§1.3 Propositional Equivalences</vt:lpstr>
      <vt:lpstr>Tautologies and Contradictions</vt:lpstr>
      <vt:lpstr>Logical Equivalence</vt:lpstr>
      <vt:lpstr>Proving Equivalence via Truth Tables</vt:lpstr>
      <vt:lpstr>Proving Equivalence via Abbreviated Truth Tables</vt:lpstr>
      <vt:lpstr>Logical Non-Equivalence</vt:lpstr>
      <vt:lpstr>Equivalence Laws</vt:lpstr>
      <vt:lpstr>Equivalence Laws - Examples</vt:lpstr>
      <vt:lpstr>More Equivalence Laws</vt:lpstr>
      <vt:lpstr>More Equivalence Laws</vt:lpstr>
      <vt:lpstr>Defining Operators via Equivalences</vt:lpstr>
      <vt:lpstr>Tautology Example</vt:lpstr>
      <vt:lpstr>Tautology by proof</vt:lpstr>
      <vt:lpstr> Equivalence Proofs</vt:lpstr>
      <vt:lpstr>Equivalence Proofs</vt:lpstr>
      <vt:lpstr>Blackboard Exercises</vt:lpstr>
      <vt:lpstr>§1.4 Predicates and Quantifiers</vt:lpstr>
      <vt:lpstr>Subjects and Predicates</vt:lpstr>
      <vt:lpstr>Convention</vt:lpstr>
      <vt:lpstr>Applications of Predicate Logic</vt:lpstr>
      <vt:lpstr>Universes of Discourse </vt:lpstr>
      <vt:lpstr>Examples of Propositional Functions</vt:lpstr>
      <vt:lpstr>Compound Expressions</vt:lpstr>
      <vt:lpstr>Quantifier Expressions</vt:lpstr>
      <vt:lpstr>Universal Quantifier</vt:lpstr>
      <vt:lpstr>Existential Quantifier</vt:lpstr>
      <vt:lpstr>Thinking about Quantifiers</vt:lpstr>
      <vt:lpstr>Thinking about Quantifiers</vt:lpstr>
      <vt:lpstr>Properties of Quantifiers</vt:lpstr>
      <vt:lpstr>Precedence of Quantifiers</vt:lpstr>
      <vt:lpstr>Thinking about Quantifiers as…</vt:lpstr>
      <vt:lpstr>Quantifier Equivalence Laws</vt:lpstr>
      <vt:lpstr>Negation of Quantifiers</vt:lpstr>
      <vt:lpstr>Binding Variables</vt:lpstr>
      <vt:lpstr>Example of Binding</vt:lpstr>
      <vt:lpstr>Extra Definitions</vt:lpstr>
      <vt:lpstr>More to Know About Binding</vt:lpstr>
      <vt:lpstr>Translating from English to Logic</vt:lpstr>
      <vt:lpstr>Translating from English to Logic</vt:lpstr>
      <vt:lpstr>Translation from English to Logic</vt:lpstr>
      <vt:lpstr>Translation from English to Logic</vt:lpstr>
      <vt:lpstr>§1.5 Nested Quantifiers </vt:lpstr>
      <vt:lpstr>Nested Quantifier Exercises</vt:lpstr>
      <vt:lpstr>Nested Quantifier Exercises</vt:lpstr>
      <vt:lpstr>Thinking of Nested Quantification</vt:lpstr>
      <vt:lpstr>Thinking of Nested Quantification</vt:lpstr>
      <vt:lpstr>Questions on Order of Quantifiers </vt:lpstr>
      <vt:lpstr>More Conventions</vt:lpstr>
      <vt:lpstr>Still More Conventions</vt:lpstr>
      <vt:lpstr>More Equivalence Laws</vt:lpstr>
      <vt:lpstr>Dangerous situations</vt:lpstr>
      <vt:lpstr>Dangerous situations</vt:lpstr>
      <vt:lpstr>Dangerous situations</vt:lpstr>
      <vt:lpstr>Negation of Nested Quantifiers</vt:lpstr>
      <vt:lpstr>More Examples</vt:lpstr>
      <vt:lpstr>More Examples</vt:lpstr>
      <vt:lpstr>Blackboard Exercises</vt:lpstr>
      <vt:lpstr>§1.6 Rules of Inference</vt:lpstr>
      <vt:lpstr> Inference Rule</vt:lpstr>
      <vt:lpstr>Modus Ponens</vt:lpstr>
      <vt:lpstr>Modus Tollens</vt:lpstr>
      <vt:lpstr>Rule of Addition</vt:lpstr>
      <vt:lpstr>Rule of Simplification</vt:lpstr>
      <vt:lpstr>Rule of Conjunction</vt:lpstr>
      <vt:lpstr>Hypothetical Syllogism</vt:lpstr>
      <vt:lpstr>Disjunctive Syllogism</vt:lpstr>
      <vt:lpstr>More inference rules</vt:lpstr>
      <vt:lpstr>Formal Proofs</vt:lpstr>
      <vt:lpstr>Formal Proof Example</vt:lpstr>
      <vt:lpstr>Proof Example cont.</vt:lpstr>
      <vt:lpstr>Proof Example cont.</vt:lpstr>
      <vt:lpstr>Another Example</vt:lpstr>
      <vt:lpstr>More Examples</vt:lpstr>
      <vt:lpstr>Inference Rules for Quantifiers</vt:lpstr>
      <vt:lpstr>Inference Rules for Quantifiers</vt:lpstr>
      <vt:lpstr>Using Rules of Inference</vt:lpstr>
      <vt:lpstr>More Examples</vt:lpstr>
      <vt:lpstr>More examples</vt:lpstr>
      <vt:lpstr>More examples</vt:lpstr>
      <vt:lpstr>Common Fallacies</vt:lpstr>
      <vt:lpstr>§1.7 Introduction to Proofs</vt:lpstr>
      <vt:lpstr>Proof Terminology</vt:lpstr>
      <vt:lpstr>More Proof Terminology</vt:lpstr>
      <vt:lpstr>Proving Theorems</vt:lpstr>
      <vt:lpstr>Proof Methods for Implications</vt:lpstr>
      <vt:lpstr>Direct Proof Example</vt:lpstr>
      <vt:lpstr>Indirect Proof Example</vt:lpstr>
      <vt:lpstr>Proof by Contradiction Example </vt:lpstr>
      <vt:lpstr>Proof by Contradiction Example</vt:lpstr>
      <vt:lpstr>Vacuous Proof Example</vt:lpstr>
      <vt:lpstr>Trivial Proof Example</vt:lpstr>
      <vt:lpstr>What is wrong with this?</vt:lpstr>
      <vt:lpstr>§1.8 Proof Methods and Strategy</vt:lpstr>
      <vt:lpstr>More Proof methods</vt:lpstr>
      <vt:lpstr>Proof by Examples (Cases) </vt:lpstr>
      <vt:lpstr>Without Loss of Generality</vt:lpstr>
      <vt:lpstr>Constructive Proof</vt:lpstr>
      <vt:lpstr>Constructive Proof example</vt:lpstr>
      <vt:lpstr>Counterexamples</vt:lpstr>
      <vt:lpstr>Uniqueness Proofs</vt:lpstr>
      <vt:lpstr>Uniqueness Proofs</vt:lpstr>
      <vt:lpstr>Proof Strategies for proving p → q </vt:lpstr>
      <vt:lpstr>Forward Reasoning</vt:lpstr>
      <vt:lpstr>Backward Reasoning</vt:lpstr>
      <vt:lpstr>Backward Reasoning Example</vt:lpstr>
      <vt:lpstr>Steps of Example</vt:lpstr>
      <vt:lpstr>“Forwardized” version of Example</vt:lpstr>
      <vt:lpstr>Stone Game Example</vt:lpstr>
      <vt:lpstr>Working Backwards in the Game</vt:lpstr>
      <vt:lpstr>“Forwardized” version</vt:lpstr>
      <vt:lpstr>Conjecture &amp; Counterexamples</vt:lpstr>
      <vt:lpstr>Even Great Mathematicians Can Propose False Conjectures!</vt:lpstr>
      <vt:lpstr>Fermat’s “Last Theorem”</vt:lpstr>
      <vt:lpstr>Some Open Conjectures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kemal</dc:creator>
  <cp:lastModifiedBy>ahuig</cp:lastModifiedBy>
  <cp:revision>118</cp:revision>
  <dcterms:created xsi:type="dcterms:W3CDTF">2005-08-21T19:21:00Z</dcterms:created>
  <dcterms:modified xsi:type="dcterms:W3CDTF">2020-09-07T08:09:46Z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